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02"/>
  </p:handoutMasterIdLst>
  <p:sldIdLst>
    <p:sldId id="256" r:id="rId2"/>
    <p:sldId id="270" r:id="rId3"/>
    <p:sldId id="271" r:id="rId4"/>
    <p:sldId id="259" r:id="rId5"/>
    <p:sldId id="268" r:id="rId6"/>
    <p:sldId id="261" r:id="rId7"/>
    <p:sldId id="269" r:id="rId8"/>
    <p:sldId id="273" r:id="rId9"/>
    <p:sldId id="283" r:id="rId10"/>
    <p:sldId id="274" r:id="rId11"/>
    <p:sldId id="275" r:id="rId12"/>
    <p:sldId id="276" r:id="rId13"/>
    <p:sldId id="279" r:id="rId14"/>
    <p:sldId id="280" r:id="rId15"/>
    <p:sldId id="281" r:id="rId16"/>
    <p:sldId id="272" r:id="rId17"/>
    <p:sldId id="282" r:id="rId18"/>
    <p:sldId id="258" r:id="rId19"/>
    <p:sldId id="257" r:id="rId20"/>
    <p:sldId id="285" r:id="rId21"/>
    <p:sldId id="284" r:id="rId22"/>
    <p:sldId id="286" r:id="rId23"/>
    <p:sldId id="287" r:id="rId24"/>
    <p:sldId id="289" r:id="rId25"/>
    <p:sldId id="288" r:id="rId26"/>
    <p:sldId id="290" r:id="rId27"/>
    <p:sldId id="292" r:id="rId28"/>
    <p:sldId id="294" r:id="rId29"/>
    <p:sldId id="293" r:id="rId30"/>
    <p:sldId id="295" r:id="rId31"/>
    <p:sldId id="297" r:id="rId32"/>
    <p:sldId id="298" r:id="rId33"/>
    <p:sldId id="301" r:id="rId34"/>
    <p:sldId id="300" r:id="rId35"/>
    <p:sldId id="299" r:id="rId36"/>
    <p:sldId id="304" r:id="rId37"/>
    <p:sldId id="303" r:id="rId38"/>
    <p:sldId id="305" r:id="rId39"/>
    <p:sldId id="306" r:id="rId40"/>
    <p:sldId id="311" r:id="rId41"/>
    <p:sldId id="307" r:id="rId42"/>
    <p:sldId id="310" r:id="rId43"/>
    <p:sldId id="313" r:id="rId44"/>
    <p:sldId id="312" r:id="rId45"/>
    <p:sldId id="314" r:id="rId46"/>
    <p:sldId id="316" r:id="rId47"/>
    <p:sldId id="320" r:id="rId48"/>
    <p:sldId id="325" r:id="rId49"/>
    <p:sldId id="323" r:id="rId50"/>
    <p:sldId id="324" r:id="rId51"/>
    <p:sldId id="326" r:id="rId52"/>
    <p:sldId id="317" r:id="rId53"/>
    <p:sldId id="327" r:id="rId54"/>
    <p:sldId id="328" r:id="rId55"/>
    <p:sldId id="329" r:id="rId56"/>
    <p:sldId id="330" r:id="rId57"/>
    <p:sldId id="333" r:id="rId58"/>
    <p:sldId id="334" r:id="rId59"/>
    <p:sldId id="336" r:id="rId60"/>
    <p:sldId id="335" r:id="rId61"/>
    <p:sldId id="337" r:id="rId62"/>
    <p:sldId id="338" r:id="rId63"/>
    <p:sldId id="341" r:id="rId64"/>
    <p:sldId id="342" r:id="rId65"/>
    <p:sldId id="347" r:id="rId66"/>
    <p:sldId id="343" r:id="rId67"/>
    <p:sldId id="346" r:id="rId68"/>
    <p:sldId id="344" r:id="rId69"/>
    <p:sldId id="345" r:id="rId70"/>
    <p:sldId id="348" r:id="rId71"/>
    <p:sldId id="349" r:id="rId72"/>
    <p:sldId id="350" r:id="rId73"/>
    <p:sldId id="351" r:id="rId74"/>
    <p:sldId id="353" r:id="rId75"/>
    <p:sldId id="354" r:id="rId76"/>
    <p:sldId id="355" r:id="rId77"/>
    <p:sldId id="356" r:id="rId78"/>
    <p:sldId id="357" r:id="rId79"/>
    <p:sldId id="359" r:id="rId80"/>
    <p:sldId id="360" r:id="rId81"/>
    <p:sldId id="358" r:id="rId82"/>
    <p:sldId id="361" r:id="rId83"/>
    <p:sldId id="362" r:id="rId84"/>
    <p:sldId id="363" r:id="rId85"/>
    <p:sldId id="364" r:id="rId86"/>
    <p:sldId id="365" r:id="rId87"/>
    <p:sldId id="366" r:id="rId88"/>
    <p:sldId id="368" r:id="rId89"/>
    <p:sldId id="369" r:id="rId90"/>
    <p:sldId id="370" r:id="rId91"/>
    <p:sldId id="371" r:id="rId92"/>
    <p:sldId id="373" r:id="rId93"/>
    <p:sldId id="374" r:id="rId94"/>
    <p:sldId id="375" r:id="rId95"/>
    <p:sldId id="376" r:id="rId96"/>
    <p:sldId id="377" r:id="rId97"/>
    <p:sldId id="380" r:id="rId98"/>
    <p:sldId id="382" r:id="rId99"/>
    <p:sldId id="379" r:id="rId100"/>
    <p:sldId id="378" r:id="rId101"/>
  </p:sldIdLst>
  <p:sldSz cx="9144000" cy="6858000" type="screen4x3"/>
  <p:notesSz cx="6858000"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33"/>
    <a:srgbClr val="996633"/>
    <a:srgbClr val="CC9900"/>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2610" y="-83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Urban Population</c:v>
                </c:pt>
              </c:strCache>
            </c:strRef>
          </c:tx>
          <c:spPr>
            <a:solidFill>
              <a:schemeClr val="accent2"/>
            </a:solidFill>
          </c:spPr>
          <c:invertIfNegative val="0"/>
          <c:cat>
            <c:numRef>
              <c:f>Sheet1!$A$2:$A$10</c:f>
              <c:numCache>
                <c:formatCode>General</c:formatCode>
                <c:ptCount val="9"/>
                <c:pt idx="0">
                  <c:v>1790</c:v>
                </c:pt>
                <c:pt idx="1">
                  <c:v>1860</c:v>
                </c:pt>
                <c:pt idx="2">
                  <c:v>1900</c:v>
                </c:pt>
                <c:pt idx="3">
                  <c:v>1920</c:v>
                </c:pt>
                <c:pt idx="4">
                  <c:v>1950</c:v>
                </c:pt>
                <c:pt idx="5">
                  <c:v>1960</c:v>
                </c:pt>
                <c:pt idx="6">
                  <c:v>1970</c:v>
                </c:pt>
                <c:pt idx="7">
                  <c:v>1980</c:v>
                </c:pt>
                <c:pt idx="8">
                  <c:v>1990</c:v>
                </c:pt>
              </c:numCache>
            </c:numRef>
          </c:cat>
          <c:val>
            <c:numRef>
              <c:f>Sheet1!$B$2:$B$10</c:f>
              <c:numCache>
                <c:formatCode>0.00%</c:formatCode>
                <c:ptCount val="9"/>
                <c:pt idx="0">
                  <c:v>5.0999999999999997E-2</c:v>
                </c:pt>
                <c:pt idx="1">
                  <c:v>0.19800000000000001</c:v>
                </c:pt>
                <c:pt idx="2">
                  <c:v>0.39700000000000002</c:v>
                </c:pt>
                <c:pt idx="3">
                  <c:v>0.51200000000000001</c:v>
                </c:pt>
                <c:pt idx="4" formatCode="0%">
                  <c:v>0.54</c:v>
                </c:pt>
                <c:pt idx="5">
                  <c:v>0.69799999999999995</c:v>
                </c:pt>
                <c:pt idx="6">
                  <c:v>0.73499999999999999</c:v>
                </c:pt>
                <c:pt idx="7">
                  <c:v>0.76200000000000001</c:v>
                </c:pt>
                <c:pt idx="8">
                  <c:v>0.77500000000000002</c:v>
                </c:pt>
              </c:numCache>
            </c:numRef>
          </c:val>
        </c:ser>
        <c:ser>
          <c:idx val="1"/>
          <c:order val="1"/>
          <c:tx>
            <c:strRef>
              <c:f>Sheet1!$C$1</c:f>
              <c:strCache>
                <c:ptCount val="1"/>
                <c:pt idx="0">
                  <c:v>Column1</c:v>
                </c:pt>
              </c:strCache>
            </c:strRef>
          </c:tx>
          <c:invertIfNegative val="0"/>
          <c:cat>
            <c:numRef>
              <c:f>Sheet1!$A$2:$A$10</c:f>
              <c:numCache>
                <c:formatCode>General</c:formatCode>
                <c:ptCount val="9"/>
                <c:pt idx="0">
                  <c:v>1790</c:v>
                </c:pt>
                <c:pt idx="1">
                  <c:v>1860</c:v>
                </c:pt>
                <c:pt idx="2">
                  <c:v>1900</c:v>
                </c:pt>
                <c:pt idx="3">
                  <c:v>1920</c:v>
                </c:pt>
                <c:pt idx="4">
                  <c:v>1950</c:v>
                </c:pt>
                <c:pt idx="5">
                  <c:v>1960</c:v>
                </c:pt>
                <c:pt idx="6">
                  <c:v>1970</c:v>
                </c:pt>
                <c:pt idx="7">
                  <c:v>1980</c:v>
                </c:pt>
                <c:pt idx="8">
                  <c:v>1990</c:v>
                </c:pt>
              </c:numCache>
            </c:numRef>
          </c:cat>
          <c:val>
            <c:numRef>
              <c:f>Sheet1!$C$2:$C$10</c:f>
              <c:numCache>
                <c:formatCode>General</c:formatCode>
                <c:ptCount val="9"/>
              </c:numCache>
            </c:numRef>
          </c:val>
        </c:ser>
        <c:ser>
          <c:idx val="2"/>
          <c:order val="2"/>
          <c:tx>
            <c:strRef>
              <c:f>Sheet1!$D$1</c:f>
              <c:strCache>
                <c:ptCount val="1"/>
                <c:pt idx="0">
                  <c:v>Column2</c:v>
                </c:pt>
              </c:strCache>
            </c:strRef>
          </c:tx>
          <c:invertIfNegative val="0"/>
          <c:cat>
            <c:numRef>
              <c:f>Sheet1!$A$2:$A$10</c:f>
              <c:numCache>
                <c:formatCode>General</c:formatCode>
                <c:ptCount val="9"/>
                <c:pt idx="0">
                  <c:v>1790</c:v>
                </c:pt>
                <c:pt idx="1">
                  <c:v>1860</c:v>
                </c:pt>
                <c:pt idx="2">
                  <c:v>1900</c:v>
                </c:pt>
                <c:pt idx="3">
                  <c:v>1920</c:v>
                </c:pt>
                <c:pt idx="4">
                  <c:v>1950</c:v>
                </c:pt>
                <c:pt idx="5">
                  <c:v>1960</c:v>
                </c:pt>
                <c:pt idx="6">
                  <c:v>1970</c:v>
                </c:pt>
                <c:pt idx="7">
                  <c:v>1980</c:v>
                </c:pt>
                <c:pt idx="8">
                  <c:v>1990</c:v>
                </c:pt>
              </c:numCache>
            </c:numRef>
          </c:cat>
          <c:val>
            <c:numRef>
              <c:f>Sheet1!$D$2:$D$10</c:f>
              <c:numCache>
                <c:formatCode>General</c:formatCode>
                <c:ptCount val="9"/>
              </c:numCache>
            </c:numRef>
          </c:val>
        </c:ser>
        <c:dLbls>
          <c:showLegendKey val="0"/>
          <c:showVal val="0"/>
          <c:showCatName val="0"/>
          <c:showSerName val="0"/>
          <c:showPercent val="0"/>
          <c:showBubbleSize val="0"/>
        </c:dLbls>
        <c:gapWidth val="62"/>
        <c:overlap val="60"/>
        <c:axId val="143917824"/>
        <c:axId val="143919360"/>
      </c:barChart>
      <c:catAx>
        <c:axId val="143917824"/>
        <c:scaling>
          <c:orientation val="minMax"/>
        </c:scaling>
        <c:delete val="0"/>
        <c:axPos val="b"/>
        <c:numFmt formatCode="General" sourceLinked="1"/>
        <c:majorTickMark val="out"/>
        <c:minorTickMark val="none"/>
        <c:tickLblPos val="nextTo"/>
        <c:crossAx val="143919360"/>
        <c:crosses val="autoZero"/>
        <c:auto val="1"/>
        <c:lblAlgn val="ctr"/>
        <c:lblOffset val="100"/>
        <c:noMultiLvlLbl val="0"/>
      </c:catAx>
      <c:valAx>
        <c:axId val="143919360"/>
        <c:scaling>
          <c:orientation val="minMax"/>
          <c:max val="1"/>
        </c:scaling>
        <c:delete val="0"/>
        <c:axPos val="l"/>
        <c:majorGridlines/>
        <c:numFmt formatCode="0.00%" sourceLinked="1"/>
        <c:majorTickMark val="out"/>
        <c:minorTickMark val="none"/>
        <c:tickLblPos val="nextTo"/>
        <c:crossAx val="14391782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1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614"/>
          </a:xfrm>
          <a:prstGeom prst="rect">
            <a:avLst/>
          </a:prstGeom>
        </p:spPr>
        <p:txBody>
          <a:bodyPr vert="horz" lIns="91440" tIns="45720" rIns="91440" bIns="45720" rtlCol="0"/>
          <a:lstStyle>
            <a:lvl1pPr algn="r">
              <a:defRPr sz="1200"/>
            </a:lvl1pPr>
          </a:lstStyle>
          <a:p>
            <a:fld id="{29DED41D-3134-4E5F-AFA1-AD3E3C13AA05}" type="datetimeFigureOut">
              <a:rPr lang="en-US" smtClean="0"/>
              <a:t>12/1/2015</a:t>
            </a:fld>
            <a:endParaRPr lang="en-US"/>
          </a:p>
        </p:txBody>
      </p:sp>
      <p:sp>
        <p:nvSpPr>
          <p:cNvPr id="4" name="Footer Placeholder 3"/>
          <p:cNvSpPr>
            <a:spLocks noGrp="1"/>
          </p:cNvSpPr>
          <p:nvPr>
            <p:ph type="ftr" sz="quarter" idx="2"/>
          </p:nvPr>
        </p:nvSpPr>
        <p:spPr>
          <a:xfrm>
            <a:off x="0" y="8845045"/>
            <a:ext cx="2971800" cy="46561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5045"/>
            <a:ext cx="2971800" cy="465614"/>
          </a:xfrm>
          <a:prstGeom prst="rect">
            <a:avLst/>
          </a:prstGeom>
        </p:spPr>
        <p:txBody>
          <a:bodyPr vert="horz" lIns="91440" tIns="45720" rIns="91440" bIns="45720" rtlCol="0" anchor="b"/>
          <a:lstStyle>
            <a:lvl1pPr algn="r">
              <a:defRPr sz="1200"/>
            </a:lvl1pPr>
          </a:lstStyle>
          <a:p>
            <a:fld id="{521EE3AD-DA8A-4BE9-A22C-0C3FCB2E84C4}" type="slidenum">
              <a:rPr lang="en-US" smtClean="0"/>
              <a:t>‹#›</a:t>
            </a:fld>
            <a:endParaRPr lang="en-US"/>
          </a:p>
        </p:txBody>
      </p:sp>
    </p:spTree>
    <p:extLst>
      <p:ext uri="{BB962C8B-B14F-4D97-AF65-F5344CB8AC3E}">
        <p14:creationId xmlns:p14="http://schemas.microsoft.com/office/powerpoint/2010/main" val="133358809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9B1BE80-63F2-445B-8C62-478A9CAEEA86}" type="slidenum">
              <a:rPr lang="en-US"/>
              <a:pPr>
                <a:defRPr/>
              </a:pPr>
              <a:t>‹#›</a:t>
            </a:fld>
            <a:endParaRPr lang="en-US" dirty="0"/>
          </a:p>
        </p:txBody>
      </p:sp>
    </p:spTree>
    <p:extLst>
      <p:ext uri="{BB962C8B-B14F-4D97-AF65-F5344CB8AC3E}">
        <p14:creationId xmlns:p14="http://schemas.microsoft.com/office/powerpoint/2010/main" val="2413139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4AE191CB-E409-4C46-A563-0174003DAFDE}" type="slidenum">
              <a:rPr lang="en-US"/>
              <a:pPr>
                <a:defRPr/>
              </a:pPr>
              <a:t>‹#›</a:t>
            </a:fld>
            <a:endParaRPr lang="en-US" dirty="0"/>
          </a:p>
        </p:txBody>
      </p:sp>
    </p:spTree>
    <p:extLst>
      <p:ext uri="{BB962C8B-B14F-4D97-AF65-F5344CB8AC3E}">
        <p14:creationId xmlns:p14="http://schemas.microsoft.com/office/powerpoint/2010/main" val="1586556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teachpol.tcnj.edu/amer_pol_hist/thumbnail241.html"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8601"/>
            <a:ext cx="8763000" cy="685800"/>
          </a:xfrm>
        </p:spPr>
        <p:txBody>
          <a:bodyPr>
            <a:normAutofit fontScale="90000"/>
          </a:bodyPr>
          <a:lstStyle/>
          <a:p>
            <a:r>
              <a:rPr lang="en-US" b="1" u="sng" dirty="0" smtClean="0"/>
              <a:t>AP US History Unit VI: The Gilded Age</a:t>
            </a:r>
            <a:endParaRPr lang="en-US" b="1" u="sng" dirty="0"/>
          </a:p>
        </p:txBody>
      </p:sp>
      <p:sp>
        <p:nvSpPr>
          <p:cNvPr id="3" name="Subtitle 2"/>
          <p:cNvSpPr>
            <a:spLocks noGrp="1"/>
          </p:cNvSpPr>
          <p:nvPr>
            <p:ph type="subTitle" idx="1"/>
          </p:nvPr>
        </p:nvSpPr>
        <p:spPr>
          <a:xfrm>
            <a:off x="1371600" y="6172200"/>
            <a:ext cx="6400800" cy="687888"/>
          </a:xfrm>
        </p:spPr>
        <p:txBody>
          <a:bodyPr>
            <a:normAutofit/>
          </a:bodyPr>
          <a:lstStyle/>
          <a:p>
            <a:r>
              <a:rPr lang="en-US" b="1" i="1" dirty="0" smtClean="0">
                <a:solidFill>
                  <a:schemeClr val="tx1"/>
                </a:solidFill>
              </a:rPr>
              <a:t>1865 to 1898</a:t>
            </a:r>
            <a:endParaRPr lang="en-US" b="1" i="1" dirty="0">
              <a:solidFill>
                <a:schemeClr val="tx1"/>
              </a:solidFill>
            </a:endParaRPr>
          </a:p>
        </p:txBody>
      </p:sp>
      <p:pic>
        <p:nvPicPr>
          <p:cNvPr id="4" name="Picture 4" descr="The Bosses of the Sen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81000" y="914401"/>
            <a:ext cx="8305800" cy="5257800"/>
          </a:xfrm>
          <a:prstGeom prst="rect">
            <a:avLst/>
          </a:prstGeom>
          <a:noFill/>
        </p:spPr>
      </p:pic>
    </p:spTree>
    <p:extLst>
      <p:ext uri="{BB962C8B-B14F-4D97-AF65-F5344CB8AC3E}">
        <p14:creationId xmlns:p14="http://schemas.microsoft.com/office/powerpoint/2010/main" val="15683161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6000"/>
          </a:scheme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14614"/>
            <a:ext cx="8229600" cy="442586"/>
          </a:xfrm>
        </p:spPr>
        <p:txBody>
          <a:bodyPr>
            <a:normAutofit fontScale="90000"/>
          </a:bodyPr>
          <a:lstStyle/>
          <a:p>
            <a:pPr eaLnBrk="1" hangingPunct="1"/>
            <a:r>
              <a:rPr lang="en-US" altLang="en-US" sz="2800" b="1" u="sng" dirty="0" smtClean="0"/>
              <a:t>The “Robber Barons” or “Captains of Industry”</a:t>
            </a:r>
          </a:p>
        </p:txBody>
      </p:sp>
      <p:sp>
        <p:nvSpPr>
          <p:cNvPr id="14339" name="Rectangle 3"/>
          <p:cNvSpPr>
            <a:spLocks noGrp="1" noChangeArrowheads="1"/>
          </p:cNvSpPr>
          <p:nvPr>
            <p:ph type="body" sz="half" idx="1"/>
          </p:nvPr>
        </p:nvSpPr>
        <p:spPr>
          <a:xfrm>
            <a:off x="0" y="381000"/>
            <a:ext cx="9144000" cy="3276600"/>
          </a:xfrm>
        </p:spPr>
        <p:txBody>
          <a:bodyPr>
            <a:noAutofit/>
          </a:bodyPr>
          <a:lstStyle/>
          <a:p>
            <a:pPr eaLnBrk="1" hangingPunct="1">
              <a:buFontTx/>
              <a:buNone/>
            </a:pPr>
            <a:r>
              <a:rPr lang="en-US" altLang="en-US" sz="2300" dirty="0" smtClean="0"/>
              <a:t>#2: ________________</a:t>
            </a:r>
            <a:r>
              <a:rPr lang="en-US" altLang="en-US" sz="2300" b="1" u="sng" dirty="0" smtClean="0"/>
              <a:t>(Banker </a:t>
            </a:r>
            <a:r>
              <a:rPr lang="en-US" altLang="en-US" sz="2300" b="1" u="sng" dirty="0"/>
              <a:t>&amp;</a:t>
            </a:r>
            <a:r>
              <a:rPr lang="en-US" altLang="en-US" sz="2300" b="1" u="sng" dirty="0" smtClean="0"/>
              <a:t> Financier; Northern Securities)</a:t>
            </a:r>
            <a:r>
              <a:rPr lang="en-US" altLang="en-US" sz="2300" dirty="0" smtClean="0"/>
              <a:t> =&gt; financed the reorganization of RR </a:t>
            </a:r>
            <a:r>
              <a:rPr lang="en-US" altLang="en-US" sz="2300" dirty="0"/>
              <a:t>&amp;</a:t>
            </a:r>
            <a:r>
              <a:rPr lang="en-US" altLang="en-US" sz="2300" dirty="0" smtClean="0"/>
              <a:t> other companies, bought out Carnegie for over $400 M in 1900 to dominate Steel </a:t>
            </a:r>
          </a:p>
          <a:p>
            <a:pPr eaLnBrk="1" hangingPunct="1">
              <a:buFontTx/>
              <a:buNone/>
            </a:pPr>
            <a:r>
              <a:rPr lang="en-US" altLang="en-US" sz="2300" dirty="0" smtClean="0"/>
              <a:t>#3: ________________</a:t>
            </a:r>
            <a:r>
              <a:rPr lang="en-US" altLang="en-US" sz="2300" b="1" u="sng" dirty="0" smtClean="0"/>
              <a:t>(US Steel) </a:t>
            </a:r>
            <a:r>
              <a:rPr lang="en-US" altLang="en-US" sz="2300" dirty="0" smtClean="0"/>
              <a:t>=&gt; poor immigrant who came to America </a:t>
            </a:r>
            <a:r>
              <a:rPr lang="en-US" altLang="en-US" sz="2300" dirty="0"/>
              <a:t>&amp;</a:t>
            </a:r>
            <a:r>
              <a:rPr lang="en-US" altLang="en-US" sz="2300" dirty="0" smtClean="0"/>
              <a:t> became one of richest men in US by “hard work”; steel industry</a:t>
            </a:r>
          </a:p>
          <a:p>
            <a:pPr eaLnBrk="1" hangingPunct="1">
              <a:buFontTx/>
              <a:buNone/>
            </a:pPr>
            <a:r>
              <a:rPr lang="en-US" altLang="en-US" sz="2300" dirty="0" smtClean="0"/>
              <a:t>#4: _______________________________(RR companies) =&gt; financed and built Transcontinental RR and exacted brutal rates and terms from farmers and other shippers to monopolize commerce </a:t>
            </a:r>
            <a:r>
              <a:rPr lang="en-US" altLang="en-US" sz="2300" dirty="0"/>
              <a:t>&amp;</a:t>
            </a:r>
            <a:r>
              <a:rPr lang="en-US" altLang="en-US" sz="2300" dirty="0" smtClean="0"/>
              <a:t> trade</a:t>
            </a:r>
          </a:p>
        </p:txBody>
      </p:sp>
      <p:pic>
        <p:nvPicPr>
          <p:cNvPr id="14340" name="Picture 5" descr="jpmorgan"/>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914400" y="3505200"/>
            <a:ext cx="2438400" cy="3276600"/>
          </a:xfrm>
          <a:noFill/>
        </p:spPr>
      </p:pic>
      <p:pic>
        <p:nvPicPr>
          <p:cNvPr id="14341" name="Picture 8" descr="Copy%20of%20ANDREW"/>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5105400" y="3505200"/>
            <a:ext cx="2343150" cy="3200400"/>
          </a:xfrm>
          <a:noFill/>
        </p:spPr>
      </p:pic>
    </p:spTree>
    <p:extLst>
      <p:ext uri="{BB962C8B-B14F-4D97-AF65-F5344CB8AC3E}">
        <p14:creationId xmlns:p14="http://schemas.microsoft.com/office/powerpoint/2010/main" val="49893217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1000"/>
          </a:schemeClr>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52400"/>
            <a:ext cx="8229600" cy="487363"/>
          </a:xfrm>
        </p:spPr>
        <p:txBody>
          <a:bodyPr>
            <a:normAutofit fontScale="90000"/>
          </a:bodyPr>
          <a:lstStyle/>
          <a:p>
            <a:pPr eaLnBrk="1" hangingPunct="1"/>
            <a:r>
              <a:rPr lang="en-US" altLang="en-US" sz="4000" b="1" u="sng" smtClean="0"/>
              <a:t>African American Reformers</a:t>
            </a:r>
          </a:p>
        </p:txBody>
      </p:sp>
      <p:sp>
        <p:nvSpPr>
          <p:cNvPr id="6147" name="Rectangle 3"/>
          <p:cNvSpPr>
            <a:spLocks noGrp="1" noChangeArrowheads="1"/>
          </p:cNvSpPr>
          <p:nvPr>
            <p:ph type="body" idx="1"/>
          </p:nvPr>
        </p:nvSpPr>
        <p:spPr>
          <a:xfrm>
            <a:off x="152400" y="914400"/>
            <a:ext cx="8763000" cy="4525963"/>
          </a:xfrm>
        </p:spPr>
        <p:txBody>
          <a:bodyPr/>
          <a:lstStyle/>
          <a:p>
            <a:pPr eaLnBrk="1" hangingPunct="1">
              <a:buFontTx/>
              <a:buNone/>
            </a:pPr>
            <a:r>
              <a:rPr lang="en-US" altLang="en-US" sz="2000" smtClean="0"/>
              <a:t>                 </a:t>
            </a:r>
            <a:r>
              <a:rPr lang="en-US" altLang="en-US" sz="2000" b="1" i="1" u="sng" smtClean="0"/>
              <a:t>WEB DuBois</a:t>
            </a:r>
            <a:r>
              <a:rPr lang="en-US" altLang="en-US" sz="2000" smtClean="0"/>
              <a:t>                                   </a:t>
            </a:r>
            <a:r>
              <a:rPr lang="en-US" altLang="en-US" sz="2000" b="1" i="1" u="sng" smtClean="0"/>
              <a:t>Booker T. Washington</a:t>
            </a:r>
          </a:p>
        </p:txBody>
      </p:sp>
      <p:pic>
        <p:nvPicPr>
          <p:cNvPr id="6148" name="Picture 5" descr="aa_dubois_subj_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3962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descr="boo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409575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20207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6000"/>
          </a:schemeClr>
        </a:solidFill>
        <a:effectLst/>
      </p:bgPr>
    </p:bg>
    <p:spTree>
      <p:nvGrpSpPr>
        <p:cNvPr id="1" name=""/>
        <p:cNvGrpSpPr/>
        <p:nvPr/>
      </p:nvGrpSpPr>
      <p:grpSpPr>
        <a:xfrm>
          <a:off x="0" y="0"/>
          <a:ext cx="0" cy="0"/>
          <a:chOff x="0" y="0"/>
          <a:chExt cx="0" cy="0"/>
        </a:xfrm>
      </p:grpSpPr>
      <p:sp>
        <p:nvSpPr>
          <p:cNvPr id="15362" name="Rectangle 5"/>
          <p:cNvSpPr>
            <a:spLocks noChangeArrowheads="1"/>
          </p:cNvSpPr>
          <p:nvPr/>
        </p:nvSpPr>
        <p:spPr bwMode="auto">
          <a:xfrm>
            <a:off x="322263" y="-76200"/>
            <a:ext cx="86868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endParaRPr lang="en-US" altLang="en-US"/>
          </a:p>
          <a:p>
            <a:pPr eaLnBrk="1" hangingPunct="1"/>
            <a:r>
              <a:rPr lang="en-US" altLang="en-US" sz="2800"/>
              <a:t>Source: George Rice, “How I Was Ruined by Rockefeller,” New York World, October 16, 1898. </a:t>
            </a:r>
          </a:p>
          <a:p>
            <a:pPr eaLnBrk="1" hangingPunct="1"/>
            <a:r>
              <a:rPr lang="en-US" altLang="en-US"/>
              <a:t> </a:t>
            </a:r>
          </a:p>
          <a:p>
            <a:pPr eaLnBrk="1" hangingPunct="1"/>
            <a:r>
              <a:rPr lang="en-US" altLang="en-US" sz="2400"/>
              <a:t>“I am but one of many victims of Rockefeller’s colossal combination,” said Mr. [George] Rice, “and my story is not essentially different from the rest. . . . I established what was known as the Ohio Oil Works. . . . I found to my surprise at first, though I afterward understood it perfectly, that the Standard Oil Company was offering the same quality of oil at much lower prices than I could do—from one to three cents a gallon less than I could possibly sell it for.” </a:t>
            </a:r>
          </a:p>
          <a:p>
            <a:pPr eaLnBrk="1" hangingPunct="1"/>
            <a:r>
              <a:rPr lang="en-US" altLang="en-US" sz="2400"/>
              <a:t> </a:t>
            </a:r>
          </a:p>
          <a:p>
            <a:pPr eaLnBrk="1" hangingPunct="1"/>
            <a:r>
              <a:rPr lang="en-US" altLang="en-US" sz="2400"/>
              <a:t>“I sought for the reason and found that the railroads were in league with the Standard Oil concern at every point, giving it discriminating rates and privileges of all kinds as against myself and all outside competitors.”</a:t>
            </a:r>
          </a:p>
        </p:txBody>
      </p:sp>
    </p:spTree>
    <p:extLst>
      <p:ext uri="{BB962C8B-B14F-4D97-AF65-F5344CB8AC3E}">
        <p14:creationId xmlns:p14="http://schemas.microsoft.com/office/powerpoint/2010/main" val="2290496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6000"/>
          </a:schemeClr>
        </a:solid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0" y="0"/>
            <a:ext cx="9144000" cy="609600"/>
          </a:xfrm>
        </p:spPr>
        <p:txBody>
          <a:bodyPr>
            <a:normAutofit fontScale="90000"/>
          </a:bodyPr>
          <a:lstStyle/>
          <a:p>
            <a:r>
              <a:rPr lang="en-US" altLang="en-US" sz="3600" u="sng" dirty="0" smtClean="0"/>
              <a:t>Economic Activity of the Late 19</a:t>
            </a:r>
            <a:r>
              <a:rPr lang="en-US" altLang="en-US" sz="3600" u="sng" baseline="30000" dirty="0" smtClean="0"/>
              <a:t>th</a:t>
            </a:r>
            <a:r>
              <a:rPr lang="en-US" altLang="en-US" sz="3600" u="sng" dirty="0" smtClean="0"/>
              <a:t> Century</a:t>
            </a:r>
          </a:p>
        </p:txBody>
      </p:sp>
      <p:sp>
        <p:nvSpPr>
          <p:cNvPr id="16387" name="Text Placeholder 2"/>
          <p:cNvSpPr>
            <a:spLocks noGrp="1"/>
          </p:cNvSpPr>
          <p:nvPr>
            <p:ph type="body" sz="half" idx="1"/>
          </p:nvPr>
        </p:nvSpPr>
        <p:spPr>
          <a:xfrm>
            <a:off x="76200" y="609600"/>
            <a:ext cx="4343400" cy="914400"/>
          </a:xfrm>
        </p:spPr>
        <p:txBody>
          <a:bodyPr>
            <a:normAutofit fontScale="85000" lnSpcReduction="10000"/>
          </a:bodyPr>
          <a:lstStyle/>
          <a:p>
            <a:r>
              <a:rPr lang="en-US" altLang="en-US" sz="2200" dirty="0" smtClean="0">
                <a:latin typeface="Times New Roman" pitchFamily="18" charset="0"/>
                <a:cs typeface="Times New Roman" pitchFamily="18" charset="0"/>
              </a:rPr>
              <a:t>Despite the success of the uber-wealthy during the period economic prosperity overall was not quite as consistent</a:t>
            </a:r>
          </a:p>
          <a:p>
            <a:endParaRPr lang="en-US" altLang="en-US" sz="1800" dirty="0" smtClean="0">
              <a:latin typeface="Times New Roman" pitchFamily="18" charset="0"/>
              <a:cs typeface="Times New Roman" pitchFamily="18" charset="0"/>
            </a:endParaRPr>
          </a:p>
        </p:txBody>
      </p:sp>
      <p:sp>
        <p:nvSpPr>
          <p:cNvPr id="16388" name="Content Placeholder 3"/>
          <p:cNvSpPr>
            <a:spLocks noGrp="1"/>
          </p:cNvSpPr>
          <p:nvPr>
            <p:ph sz="quarter" idx="2"/>
          </p:nvPr>
        </p:nvSpPr>
        <p:spPr>
          <a:xfrm>
            <a:off x="4572000" y="609600"/>
            <a:ext cx="4495800" cy="1524000"/>
          </a:xfrm>
        </p:spPr>
        <p:txBody>
          <a:bodyPr/>
          <a:lstStyle/>
          <a:p>
            <a:r>
              <a:rPr lang="en-US" altLang="en-US" sz="2200" dirty="0" smtClean="0">
                <a:latin typeface="Times New Roman" pitchFamily="18" charset="0"/>
                <a:cs typeface="Times New Roman" pitchFamily="18" charset="0"/>
              </a:rPr>
              <a:t>Period from 1865 to 1917 was characterized by periods of great prosperity followed by deep depressions</a:t>
            </a:r>
          </a:p>
          <a:p>
            <a:endParaRPr lang="en-US" altLang="en-US" dirty="0" smtClean="0"/>
          </a:p>
        </p:txBody>
      </p:sp>
      <p:pic>
        <p:nvPicPr>
          <p:cNvPr id="16389" name="Picture 2" descr="http://upload.wikimedia.org/wikipedia/commons/8/87/Year-to-Year_Increases_in_US_GDP_(as_Percent_GDP)_and_Debt_(as_Percent_GDP)_Grap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2057400"/>
            <a:ext cx="746760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783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6000"/>
          </a:schemeClr>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76200"/>
            <a:ext cx="9144000" cy="487362"/>
          </a:xfrm>
        </p:spPr>
        <p:txBody>
          <a:bodyPr>
            <a:noAutofit/>
          </a:bodyPr>
          <a:lstStyle/>
          <a:p>
            <a:pPr eaLnBrk="1" hangingPunct="1"/>
            <a:r>
              <a:rPr lang="en-US" altLang="en-US" sz="3000" b="1" u="sng" dirty="0" smtClean="0"/>
              <a:t>The Mind of the Robber Barons – RB Philosophy</a:t>
            </a:r>
          </a:p>
        </p:txBody>
      </p:sp>
      <p:sp>
        <p:nvSpPr>
          <p:cNvPr id="19459" name="Rectangle 3"/>
          <p:cNvSpPr>
            <a:spLocks noGrp="1" noChangeArrowheads="1"/>
          </p:cNvSpPr>
          <p:nvPr>
            <p:ph type="body" idx="1"/>
          </p:nvPr>
        </p:nvSpPr>
        <p:spPr>
          <a:xfrm>
            <a:off x="0" y="533400"/>
            <a:ext cx="9144000" cy="6477000"/>
          </a:xfrm>
        </p:spPr>
        <p:txBody>
          <a:bodyPr>
            <a:normAutofit lnSpcReduction="10000"/>
          </a:bodyPr>
          <a:lstStyle/>
          <a:p>
            <a:pPr eaLnBrk="1" hangingPunct="1">
              <a:buFontTx/>
              <a:buNone/>
            </a:pPr>
            <a:r>
              <a:rPr lang="en-US" altLang="en-US" sz="2300" b="1" u="sng" dirty="0" smtClean="0"/>
              <a:t>Philosophies of the Robber Barons</a:t>
            </a:r>
          </a:p>
          <a:p>
            <a:pPr eaLnBrk="1" hangingPunct="1">
              <a:buFontTx/>
              <a:buNone/>
            </a:pPr>
            <a:r>
              <a:rPr lang="en-US" altLang="en-US" sz="2300" dirty="0" smtClean="0"/>
              <a:t>#1: ____________</a:t>
            </a:r>
            <a:r>
              <a:rPr lang="en-US" altLang="en-US" sz="2300" b="1" i="1" u="sng" dirty="0" smtClean="0"/>
              <a:t>Economics</a:t>
            </a:r>
            <a:r>
              <a:rPr lang="en-US" altLang="en-US" sz="2300" dirty="0" smtClean="0"/>
              <a:t> – “Let it Be” (Adam Smith, Wealth of Nations)</a:t>
            </a:r>
          </a:p>
          <a:p>
            <a:pPr eaLnBrk="1" hangingPunct="1"/>
            <a:r>
              <a:rPr lang="en-US" altLang="en-US" sz="2300" dirty="0" smtClean="0"/>
              <a:t>Govt. should _________________________b/c there are “natural laws” (i.e. gravity, etc…) which coordinate things for the best interest of all</a:t>
            </a:r>
          </a:p>
          <a:p>
            <a:pPr lvl="1">
              <a:buFont typeface="Wingdings" panose="05000000000000000000" pitchFamily="2" charset="2"/>
              <a:buChar char="§"/>
            </a:pPr>
            <a:r>
              <a:rPr lang="en-US" altLang="en-US" sz="2300" dirty="0" smtClean="0"/>
              <a:t>Dominant idea of the US at the time was “competition is healthy” and “small Govt. is best” (Jefferson)</a:t>
            </a:r>
          </a:p>
          <a:p>
            <a:pPr eaLnBrk="1" hangingPunct="1"/>
            <a:r>
              <a:rPr lang="en-US" altLang="en-US" sz="2300" dirty="0" smtClean="0"/>
              <a:t>Industrialists made sure that the US government followed this maxim by donations to political campaigns and control of regulatory agencies</a:t>
            </a:r>
          </a:p>
          <a:p>
            <a:pPr lvl="1" indent="-342900">
              <a:buFont typeface="Wingdings" panose="05000000000000000000" pitchFamily="2" charset="2"/>
              <a:buChar char="§"/>
            </a:pPr>
            <a:r>
              <a:rPr lang="en-US" altLang="en-US" sz="2300" dirty="0" smtClean="0"/>
              <a:t>Ex: __________________________forbade “pooling” by RR companies and fair treatment of all by RR companies</a:t>
            </a:r>
          </a:p>
          <a:p>
            <a:pPr marL="400050" lvl="1" indent="0">
              <a:buNone/>
            </a:pPr>
            <a:r>
              <a:rPr lang="en-US" altLang="en-US" sz="2300" dirty="0"/>
              <a:t>	</a:t>
            </a:r>
            <a:r>
              <a:rPr lang="en-US" altLang="en-US" sz="2300" dirty="0" smtClean="0"/>
              <a:t>-- Not enforced equally &amp; ICC controlled by corps and wealthy</a:t>
            </a:r>
          </a:p>
          <a:p>
            <a:pPr lvl="1" indent="-342900">
              <a:buFont typeface="Wingdings" panose="05000000000000000000" pitchFamily="2" charset="2"/>
              <a:buChar char="§"/>
            </a:pPr>
            <a:r>
              <a:rPr lang="en-US" altLang="en-US" sz="2300" dirty="0" smtClean="0"/>
              <a:t>__________________________(1886)case also forbade states from regulating rates charged by RR (Interstate Commerce Clause)</a:t>
            </a:r>
          </a:p>
          <a:p>
            <a:pPr marL="400050" lvl="1" indent="0">
              <a:buNone/>
            </a:pPr>
            <a:r>
              <a:rPr lang="en-US" altLang="en-US" sz="2300" dirty="0"/>
              <a:t>	</a:t>
            </a:r>
            <a:r>
              <a:rPr lang="en-US" altLang="en-US" sz="2300" dirty="0" smtClean="0"/>
              <a:t>=&gt; Supreme Court decisions of the 1880’s &amp; 90’s alone did away 	with over 500 laws that regulated corporations</a:t>
            </a:r>
          </a:p>
          <a:p>
            <a:pPr lvl="1" indent="-342900">
              <a:buFont typeface="Wingdings" panose="05000000000000000000" pitchFamily="2" charset="2"/>
              <a:buChar char="§"/>
            </a:pPr>
            <a:r>
              <a:rPr lang="en-US" altLang="en-US" sz="2300" b="1" i="1" dirty="0" smtClean="0"/>
              <a:t>Sherman Antitrust Act </a:t>
            </a:r>
            <a:r>
              <a:rPr lang="en-US" altLang="en-US" sz="2300" dirty="0" smtClean="0"/>
              <a:t>(1890) also was rarely enforced =&gt; only to be used to break up “unreasonable monopolies”</a:t>
            </a:r>
            <a:endParaRPr lang="en-US" altLang="en-US" sz="2000" dirty="0" smtClean="0"/>
          </a:p>
          <a:p>
            <a:pPr eaLnBrk="1" hangingPunct="1">
              <a:buFontTx/>
              <a:buNone/>
            </a:pPr>
            <a:endParaRPr lang="en-US" altLang="en-US" sz="2000" dirty="0" smtClean="0"/>
          </a:p>
        </p:txBody>
      </p:sp>
    </p:spTree>
    <p:extLst>
      <p:ext uri="{BB962C8B-B14F-4D97-AF65-F5344CB8AC3E}">
        <p14:creationId xmlns:p14="http://schemas.microsoft.com/office/powerpoint/2010/main" val="21241886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6000"/>
          </a:schemeClr>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0"/>
            <a:ext cx="8229600" cy="609600"/>
          </a:xfrm>
        </p:spPr>
        <p:txBody>
          <a:bodyPr/>
          <a:lstStyle/>
          <a:p>
            <a:pPr eaLnBrk="1" hangingPunct="1"/>
            <a:r>
              <a:rPr lang="en-US" altLang="en-US" sz="3200" b="1" u="sng" smtClean="0"/>
              <a:t>The Mind of the Robber Barons (Cont)</a:t>
            </a:r>
          </a:p>
        </p:txBody>
      </p:sp>
      <p:sp>
        <p:nvSpPr>
          <p:cNvPr id="20483" name="Rectangle 3"/>
          <p:cNvSpPr>
            <a:spLocks noGrp="1" noChangeArrowheads="1"/>
          </p:cNvSpPr>
          <p:nvPr>
            <p:ph type="body" sz="half" idx="1"/>
          </p:nvPr>
        </p:nvSpPr>
        <p:spPr>
          <a:xfrm>
            <a:off x="0" y="533401"/>
            <a:ext cx="9144000" cy="3200400"/>
          </a:xfrm>
        </p:spPr>
        <p:txBody>
          <a:bodyPr>
            <a:normAutofit/>
          </a:bodyPr>
          <a:lstStyle/>
          <a:p>
            <a:pPr eaLnBrk="1" hangingPunct="1">
              <a:buFontTx/>
              <a:buNone/>
            </a:pPr>
            <a:r>
              <a:rPr lang="en-US" altLang="en-US" sz="2200" dirty="0" smtClean="0"/>
              <a:t>#2: ________________(</a:t>
            </a:r>
            <a:r>
              <a:rPr lang="en-US" altLang="en-US" sz="2200" b="1" i="1" dirty="0" smtClean="0"/>
              <a:t>H. Spencer) =&gt; </a:t>
            </a:r>
            <a:r>
              <a:rPr lang="en-US" altLang="en-US" sz="2200" dirty="0" smtClean="0"/>
              <a:t> based on Darwin’s Theory of Evolution</a:t>
            </a:r>
          </a:p>
          <a:p>
            <a:pPr eaLnBrk="1" hangingPunct="1">
              <a:buFontTx/>
              <a:buNone/>
            </a:pPr>
            <a:r>
              <a:rPr lang="en-US" altLang="en-US" sz="2200" dirty="0" smtClean="0"/>
              <a:t>* </a:t>
            </a:r>
            <a:r>
              <a:rPr lang="en-US" altLang="en-US" sz="2200" b="1" i="1" dirty="0" smtClean="0"/>
              <a:t>“</a:t>
            </a:r>
            <a:r>
              <a:rPr lang="en-US" altLang="en-US" sz="2200" b="1" i="1" dirty="0"/>
              <a:t>M</a:t>
            </a:r>
            <a:r>
              <a:rPr lang="en-US" altLang="en-US" sz="2200" b="1" i="1" dirty="0" smtClean="0"/>
              <a:t>illionaires are a product of natural selection”</a:t>
            </a:r>
            <a:r>
              <a:rPr lang="en-US" altLang="en-US" sz="2200" dirty="0" smtClean="0"/>
              <a:t> – </a:t>
            </a:r>
            <a:r>
              <a:rPr lang="en-US" altLang="en-US" sz="2200" b="1" i="1" dirty="0" smtClean="0"/>
              <a:t>William Sumner *</a:t>
            </a:r>
          </a:p>
          <a:p>
            <a:pPr eaLnBrk="1" hangingPunct="1"/>
            <a:r>
              <a:rPr lang="en-US" altLang="en-US" sz="2200" dirty="0" smtClean="0"/>
              <a:t>Argues that wealthy are simply harder working and men of superior intelligence and ability =&gt; reason for wealth</a:t>
            </a:r>
          </a:p>
          <a:p>
            <a:pPr lvl="1">
              <a:buFont typeface="Wingdings" panose="05000000000000000000" pitchFamily="2" charset="2"/>
              <a:buChar char="§"/>
            </a:pPr>
            <a:r>
              <a:rPr lang="en-US" altLang="en-US" sz="2200" dirty="0" smtClean="0"/>
              <a:t> Charity for poor simply dilutes society and works against nature</a:t>
            </a:r>
          </a:p>
          <a:p>
            <a:pPr marL="457200" lvl="1" indent="0">
              <a:buNone/>
            </a:pPr>
            <a:endParaRPr lang="en-US" altLang="en-US" sz="2300" b="1" i="1" u="sng" dirty="0"/>
          </a:p>
          <a:p>
            <a:pPr marL="457200" lvl="1" indent="0" algn="ctr">
              <a:buNone/>
            </a:pPr>
            <a:r>
              <a:rPr lang="en-US" altLang="en-US" sz="2400" b="1" i="1" u="sng" dirty="0" smtClean="0"/>
              <a:t>Source of Wealth for US Millionaires (1900)</a:t>
            </a:r>
          </a:p>
        </p:txBody>
      </p:sp>
      <p:pic>
        <p:nvPicPr>
          <p:cNvPr id="20484" name="Picture 4" descr="chart-Billionaires in 1900"/>
          <p:cNvPicPr>
            <a:picLocks noGrp="1" noChangeAspect="1" noChangeArrowheads="1"/>
          </p:cNvPicPr>
          <p:nvPr>
            <p:ph sz="half" idx="2"/>
          </p:nvPr>
        </p:nvPicPr>
        <p:blipFill>
          <a:blip r:embed="rId2">
            <a:lum contrast="12000"/>
            <a:extLst>
              <a:ext uri="{28A0092B-C50C-407E-A947-70E740481C1C}">
                <a14:useLocalDpi xmlns:a14="http://schemas.microsoft.com/office/drawing/2010/main" val="0"/>
              </a:ext>
            </a:extLst>
          </a:blip>
          <a:srcRect l="7077" t="8418" b="2350"/>
          <a:stretch>
            <a:fillRect/>
          </a:stretch>
        </p:blipFill>
        <p:spPr>
          <a:xfrm>
            <a:off x="1371600" y="3429000"/>
            <a:ext cx="6400800" cy="3429000"/>
          </a:xfrm>
          <a:noFill/>
          <a:ln>
            <a:solidFill>
              <a:schemeClr val="bg1"/>
            </a:solidFill>
            <a:miter lim="800000"/>
            <a:headEnd/>
            <a:tailEnd/>
          </a:ln>
        </p:spPr>
      </p:pic>
    </p:spTree>
    <p:extLst>
      <p:ext uri="{BB962C8B-B14F-4D97-AF65-F5344CB8AC3E}">
        <p14:creationId xmlns:p14="http://schemas.microsoft.com/office/powerpoint/2010/main" val="20585620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6000"/>
          </a:schemeClr>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33400" y="152400"/>
            <a:ext cx="8229600" cy="304800"/>
          </a:xfrm>
        </p:spPr>
        <p:txBody>
          <a:bodyPr>
            <a:normAutofit fontScale="90000"/>
          </a:bodyPr>
          <a:lstStyle/>
          <a:p>
            <a:pPr eaLnBrk="1" hangingPunct="1"/>
            <a:r>
              <a:rPr lang="en-US" altLang="en-US" sz="3200" b="1" u="sng" dirty="0" smtClean="0"/>
              <a:t>The Mind of the Robber Barons (</a:t>
            </a:r>
            <a:r>
              <a:rPr lang="en-US" altLang="en-US" sz="3200" b="1" u="sng" dirty="0" err="1" smtClean="0"/>
              <a:t>Cont</a:t>
            </a:r>
            <a:r>
              <a:rPr lang="en-US" altLang="en-US" sz="3200" b="1" u="sng" dirty="0" smtClean="0"/>
              <a:t>)</a:t>
            </a:r>
          </a:p>
        </p:txBody>
      </p:sp>
      <p:sp>
        <p:nvSpPr>
          <p:cNvPr id="21507" name="Rectangle 3"/>
          <p:cNvSpPr>
            <a:spLocks noGrp="1" noChangeArrowheads="1"/>
          </p:cNvSpPr>
          <p:nvPr>
            <p:ph type="body" idx="1"/>
          </p:nvPr>
        </p:nvSpPr>
        <p:spPr>
          <a:xfrm>
            <a:off x="0" y="533400"/>
            <a:ext cx="9144000" cy="6553200"/>
          </a:xfrm>
        </p:spPr>
        <p:txBody>
          <a:bodyPr>
            <a:normAutofit/>
          </a:bodyPr>
          <a:lstStyle/>
          <a:p>
            <a:pPr eaLnBrk="1" hangingPunct="1">
              <a:buFontTx/>
              <a:buNone/>
            </a:pPr>
            <a:r>
              <a:rPr lang="en-US" altLang="en-US" sz="2300" dirty="0" smtClean="0"/>
              <a:t>#3: “_______________________</a:t>
            </a:r>
            <a:r>
              <a:rPr lang="en-US" altLang="en-US" sz="2300" b="1" i="1" u="sng" dirty="0" smtClean="0"/>
              <a:t>” or “Rags to Riches”</a:t>
            </a:r>
            <a:r>
              <a:rPr lang="en-US" altLang="en-US" sz="2300" dirty="0" smtClean="0"/>
              <a:t> – Andrew Carnegie</a:t>
            </a:r>
          </a:p>
          <a:p>
            <a:pPr eaLnBrk="1" hangingPunct="1"/>
            <a:r>
              <a:rPr lang="en-US" altLang="en-US" sz="2300" dirty="0" smtClean="0"/>
              <a:t>Argues that that “Godliness is in league w/ riches” (Carnegie) </a:t>
            </a:r>
            <a:r>
              <a:rPr lang="en-US" altLang="en-US" sz="2300" dirty="0"/>
              <a:t>&amp;</a:t>
            </a:r>
            <a:r>
              <a:rPr lang="en-US" altLang="en-US" sz="2300" dirty="0" smtClean="0"/>
              <a:t> said that a sign of God’s blessing was material wealth</a:t>
            </a:r>
          </a:p>
          <a:p>
            <a:pPr eaLnBrk="1" hangingPunct="1"/>
            <a:r>
              <a:rPr lang="en-US" altLang="en-US" sz="2300" dirty="0" smtClean="0"/>
              <a:t>Carnegie also said that the wealth of the “Robber Barons” was a ______ _____________________________________ =&gt; donated his entire fortune to Universities, libraries, est. </a:t>
            </a:r>
            <a:r>
              <a:rPr lang="en-US" altLang="en-US" sz="2300" b="1" i="1" dirty="0" smtClean="0"/>
              <a:t>Carnegie Institute</a:t>
            </a:r>
          </a:p>
          <a:p>
            <a:pPr eaLnBrk="1" hangingPunct="1"/>
            <a:r>
              <a:rPr lang="en-US" altLang="en-US" sz="2300" dirty="0" smtClean="0"/>
              <a:t>Reinforced Rev. Conwell’s </a:t>
            </a:r>
            <a:r>
              <a:rPr lang="en-US" altLang="en-US" sz="2300" b="1" i="1" dirty="0" smtClean="0"/>
              <a:t>“_______________”</a:t>
            </a:r>
            <a:r>
              <a:rPr lang="en-US" altLang="en-US" sz="2300" dirty="0" smtClean="0"/>
              <a:t> sermon which forwarded the idea that all people in the US could attain wealth is they tried</a:t>
            </a:r>
          </a:p>
          <a:p>
            <a:pPr marL="0" indent="0" eaLnBrk="1" hangingPunct="1">
              <a:buNone/>
            </a:pPr>
            <a:r>
              <a:rPr lang="en-US" altLang="en-US" sz="2300" dirty="0" smtClean="0"/>
              <a:t>#4: </a:t>
            </a:r>
            <a:r>
              <a:rPr lang="en-US" altLang="en-US" sz="2300" b="1" i="1" u="sng" dirty="0" smtClean="0"/>
              <a:t>Incorporation Laws</a:t>
            </a:r>
            <a:r>
              <a:rPr lang="en-US" altLang="en-US" sz="2300" dirty="0" smtClean="0"/>
              <a:t> =&gt; used 14</a:t>
            </a:r>
            <a:r>
              <a:rPr lang="en-US" altLang="en-US" sz="2300" baseline="30000" dirty="0" smtClean="0"/>
              <a:t>th</a:t>
            </a:r>
            <a:r>
              <a:rPr lang="en-US" altLang="en-US" sz="2300" dirty="0" smtClean="0"/>
              <a:t> amendment and Constitution to thwart attempts to limit the power of corporations</a:t>
            </a:r>
          </a:p>
          <a:p>
            <a:pPr eaLnBrk="1" hangingPunct="1"/>
            <a:r>
              <a:rPr lang="en-US" altLang="en-US" sz="2300" dirty="0" smtClean="0"/>
              <a:t>Supreme Court case ____________________________est. precedent that corporations were “people” ($$ &amp; rights protected from seizure)</a:t>
            </a:r>
          </a:p>
          <a:p>
            <a:pPr lvl="1" indent="-342900">
              <a:buFont typeface="Wingdings" panose="05000000000000000000" pitchFamily="2" charset="2"/>
              <a:buChar char="§"/>
            </a:pPr>
            <a:r>
              <a:rPr lang="en-US" altLang="en-US" sz="2300" dirty="0" smtClean="0"/>
              <a:t>From 1865 to 1900, 14</a:t>
            </a:r>
            <a:r>
              <a:rPr lang="en-US" altLang="en-US" sz="2300" baseline="30000" dirty="0" smtClean="0"/>
              <a:t>th</a:t>
            </a:r>
            <a:r>
              <a:rPr lang="en-US" altLang="en-US" sz="2300" dirty="0" smtClean="0"/>
              <a:t> amendment was used 300 times to defend the rights of corporations; 19 for blacks</a:t>
            </a:r>
            <a:endParaRPr lang="en-US" altLang="en-US" sz="2300" dirty="0"/>
          </a:p>
          <a:p>
            <a:pPr eaLnBrk="1" hangingPunct="1"/>
            <a:endParaRPr lang="en-US" altLang="en-US" sz="2300" dirty="0" smtClean="0"/>
          </a:p>
        </p:txBody>
      </p:sp>
    </p:spTree>
    <p:extLst>
      <p:ext uri="{BB962C8B-B14F-4D97-AF65-F5344CB8AC3E}">
        <p14:creationId xmlns:p14="http://schemas.microsoft.com/office/powerpoint/2010/main" val="37610634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b="1" u="sng" dirty="0" smtClean="0"/>
              <a:t>Rev. Conwell – Acres of Diamonds</a:t>
            </a:r>
            <a:endParaRPr lang="en-US" b="1" u="sng" dirty="0"/>
          </a:p>
        </p:txBody>
      </p:sp>
      <p:sp>
        <p:nvSpPr>
          <p:cNvPr id="3" name="Content Placeholder 2"/>
          <p:cNvSpPr>
            <a:spLocks noGrp="1"/>
          </p:cNvSpPr>
          <p:nvPr>
            <p:ph idx="1"/>
          </p:nvPr>
        </p:nvSpPr>
        <p:spPr>
          <a:xfrm>
            <a:off x="0" y="6400801"/>
            <a:ext cx="9144000" cy="457199"/>
          </a:xfrm>
        </p:spPr>
        <p:txBody>
          <a:bodyPr>
            <a:normAutofit/>
          </a:bodyPr>
          <a:lstStyle/>
          <a:p>
            <a:pPr marL="0" indent="0">
              <a:buNone/>
            </a:pPr>
            <a:r>
              <a:rPr lang="en-US" sz="2300" b="1" dirty="0" smtClean="0"/>
              <a:t>**Rev Conwell gave his </a:t>
            </a:r>
            <a:r>
              <a:rPr lang="en-US" sz="2300" b="1" i="1" dirty="0" smtClean="0"/>
              <a:t>Acres of Diamonds </a:t>
            </a:r>
            <a:r>
              <a:rPr lang="en-US" sz="2300" b="1" dirty="0" smtClean="0"/>
              <a:t>sermon over 5000 times **</a:t>
            </a:r>
            <a:endParaRPr lang="en-US" sz="2300" b="1" dirty="0"/>
          </a:p>
        </p:txBody>
      </p:sp>
      <p:sp>
        <p:nvSpPr>
          <p:cNvPr id="4" name="TextBox 3"/>
          <p:cNvSpPr txBox="1"/>
          <p:nvPr/>
        </p:nvSpPr>
        <p:spPr>
          <a:xfrm>
            <a:off x="0" y="914400"/>
            <a:ext cx="6400800" cy="5509200"/>
          </a:xfrm>
          <a:prstGeom prst="rect">
            <a:avLst/>
          </a:prstGeom>
          <a:noFill/>
        </p:spPr>
        <p:txBody>
          <a:bodyPr wrap="square" rtlCol="0">
            <a:spAutoFit/>
          </a:bodyPr>
          <a:lstStyle/>
          <a:p>
            <a:r>
              <a:rPr lang="en-US" dirty="0" smtClean="0"/>
              <a:t>	</a:t>
            </a:r>
            <a:r>
              <a:rPr lang="en-US" sz="2200" dirty="0" smtClean="0"/>
              <a:t>“I say that you ought to get rich, and it is your duty to get rich . . . The men who get rich may be the most honest men you find in the community.  Let me say here clearly . . . Ninety eight out of one hundred of the rich men of America are honest.  That is why they are rich. That is why they are trusted with money by God. That is why they carry on great enterprises and find plenty of people to work with them.  It is because they are honest men . . . </a:t>
            </a:r>
          </a:p>
          <a:p>
            <a:r>
              <a:rPr lang="en-US" sz="2200" dirty="0"/>
              <a:t>	</a:t>
            </a:r>
            <a:r>
              <a:rPr lang="en-US" sz="2200" dirty="0" smtClean="0"/>
              <a:t>“ I sympathize with the poor, but the number of poor who are not to be sympathized with is very small. To sympathize with a man that God has punished for his sins is to do wrong,  . . . let us remember there is not a poor person in the United States who was not made poor by his own shortcomings.” 		-- </a:t>
            </a:r>
            <a:r>
              <a:rPr lang="en-US" sz="2200" b="1" i="1" dirty="0" smtClean="0"/>
              <a:t>Rev Conwell</a:t>
            </a:r>
            <a:endParaRPr lang="en-US" sz="2200" b="1" i="1" dirty="0"/>
          </a:p>
        </p:txBody>
      </p:sp>
      <p:pic>
        <p:nvPicPr>
          <p:cNvPr id="1026" name="Picture 2" descr="http://ecx.images-amazon.com/images/I/81GOaxX6K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1219200"/>
            <a:ext cx="2736937" cy="462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262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525049"/>
          </a:xfrm>
        </p:spPr>
        <p:txBody>
          <a:bodyPr>
            <a:normAutofit fontScale="90000"/>
          </a:bodyPr>
          <a:lstStyle/>
          <a:p>
            <a:r>
              <a:rPr lang="en-US" b="1" u="sng" dirty="0" smtClean="0"/>
              <a:t>Expansion of the Industrial Workforce</a:t>
            </a:r>
            <a:endParaRPr lang="en-US" b="1" u="sng" dirty="0"/>
          </a:p>
        </p:txBody>
      </p:sp>
      <p:sp>
        <p:nvSpPr>
          <p:cNvPr id="3" name="Content Placeholder 2"/>
          <p:cNvSpPr>
            <a:spLocks noGrp="1"/>
          </p:cNvSpPr>
          <p:nvPr>
            <p:ph idx="1"/>
          </p:nvPr>
        </p:nvSpPr>
        <p:spPr>
          <a:xfrm>
            <a:off x="0" y="685800"/>
            <a:ext cx="9144000" cy="6324600"/>
          </a:xfrm>
        </p:spPr>
        <p:txBody>
          <a:bodyPr>
            <a:normAutofit/>
          </a:bodyPr>
          <a:lstStyle/>
          <a:p>
            <a:r>
              <a:rPr lang="en-US" sz="2300" dirty="0" smtClean="0"/>
              <a:t>The new world of industry changed the American workplace like never before =&gt; transformation to a </a:t>
            </a:r>
            <a:r>
              <a:rPr lang="en-US" sz="2300" b="1" i="1" dirty="0" smtClean="0"/>
              <a:t>Hamiltonian</a:t>
            </a:r>
            <a:r>
              <a:rPr lang="en-US" sz="2300" dirty="0" smtClean="0"/>
              <a:t> industrial America complete</a:t>
            </a:r>
          </a:p>
          <a:p>
            <a:pPr lvl="1" indent="-342900">
              <a:buFont typeface="Wingdings" panose="05000000000000000000" pitchFamily="2" charset="2"/>
              <a:buChar char="§"/>
            </a:pPr>
            <a:r>
              <a:rPr lang="en-US" sz="2300" dirty="0" smtClean="0"/>
              <a:t>Americans concept of time was revolutionized =&gt; farmers lived by the clock of nature, now Americans were controlled by factory time</a:t>
            </a:r>
          </a:p>
          <a:p>
            <a:pPr marL="400050" lvl="1" indent="0">
              <a:buNone/>
            </a:pPr>
            <a:r>
              <a:rPr lang="en-US" sz="2300" dirty="0"/>
              <a:t>	</a:t>
            </a:r>
            <a:r>
              <a:rPr lang="en-US" sz="2300" dirty="0" smtClean="0"/>
              <a:t>-- US adopted 4 “time zones” in order to better fit into RR 	schedules which spanned the nation</a:t>
            </a:r>
          </a:p>
          <a:p>
            <a:pPr lvl="1" indent="-342900">
              <a:buFont typeface="Wingdings" panose="05000000000000000000" pitchFamily="2" charset="2"/>
              <a:buChar char="§"/>
            </a:pPr>
            <a:r>
              <a:rPr lang="en-US" sz="2300" dirty="0" smtClean="0"/>
              <a:t>Industrial work schedule ___________________(_______a day, 6 days a week) and often necessitated women and children working</a:t>
            </a:r>
          </a:p>
          <a:p>
            <a:pPr marL="400050" lvl="1" indent="0">
              <a:buNone/>
            </a:pPr>
            <a:r>
              <a:rPr lang="en-US" sz="2300" dirty="0"/>
              <a:t>	</a:t>
            </a:r>
            <a:r>
              <a:rPr lang="en-US" sz="2300" dirty="0" smtClean="0"/>
              <a:t>-- Women and children paid ½ of male wages</a:t>
            </a:r>
          </a:p>
          <a:p>
            <a:pPr lvl="1" indent="-342900">
              <a:buFont typeface="Wingdings" panose="05000000000000000000" pitchFamily="2" charset="2"/>
              <a:buChar char="§"/>
            </a:pPr>
            <a:r>
              <a:rPr lang="en-US" sz="2300" dirty="0" smtClean="0"/>
              <a:t>Real standard of living for average American increased during late 1800’s =&gt; new inventions led to textiles, better homes, better food</a:t>
            </a:r>
          </a:p>
          <a:p>
            <a:pPr marL="400050" lvl="1" indent="0">
              <a:buNone/>
            </a:pPr>
            <a:r>
              <a:rPr lang="en-US" sz="2300" dirty="0"/>
              <a:t>	</a:t>
            </a:r>
            <a:r>
              <a:rPr lang="en-US" sz="2300" dirty="0" smtClean="0"/>
              <a:t>-- Wages for Am. workers higher than anywhere in world ($1/day) =&gt; jobs often very dangerous though (__________________________)</a:t>
            </a:r>
          </a:p>
          <a:p>
            <a:pPr lvl="1" indent="-342900">
              <a:buFont typeface="Wingdings" panose="05000000000000000000" pitchFamily="2" charset="2"/>
              <a:buChar char="§"/>
            </a:pPr>
            <a:r>
              <a:rPr lang="en-US" sz="2300" dirty="0" smtClean="0"/>
              <a:t>Wage work often meant insecurity for families =&gt; dependent on male laborer =&gt; sickness meant hunger, fear of unemployment</a:t>
            </a:r>
            <a:endParaRPr lang="en-US" sz="2300" dirty="0"/>
          </a:p>
        </p:txBody>
      </p:sp>
    </p:spTree>
    <p:extLst>
      <p:ext uri="{BB962C8B-B14F-4D97-AF65-F5344CB8AC3E}">
        <p14:creationId xmlns:p14="http://schemas.microsoft.com/office/powerpoint/2010/main" val="3025110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0" y="76199"/>
            <a:ext cx="8229600" cy="504063"/>
          </a:xfrm>
        </p:spPr>
        <p:txBody>
          <a:bodyPr>
            <a:normAutofit fontScale="90000"/>
          </a:bodyPr>
          <a:lstStyle/>
          <a:p>
            <a:r>
              <a:rPr lang="en-US" b="1" u="sng" dirty="0" smtClean="0"/>
              <a:t>Expansion of Industrial Workforce</a:t>
            </a:r>
            <a:endParaRPr lang="en-US" b="1" u="sng" dirty="0"/>
          </a:p>
        </p:txBody>
      </p:sp>
      <p:sp>
        <p:nvSpPr>
          <p:cNvPr id="3" name="Content Placeholder 2"/>
          <p:cNvSpPr>
            <a:spLocks noGrp="1"/>
          </p:cNvSpPr>
          <p:nvPr>
            <p:ph idx="1"/>
          </p:nvPr>
        </p:nvSpPr>
        <p:spPr>
          <a:xfrm>
            <a:off x="0" y="599944"/>
            <a:ext cx="9144000" cy="3438655"/>
          </a:xfrm>
        </p:spPr>
        <p:txBody>
          <a:bodyPr>
            <a:normAutofit fontScale="92500"/>
          </a:bodyPr>
          <a:lstStyle/>
          <a:p>
            <a:r>
              <a:rPr lang="en-US" sz="2300" dirty="0" smtClean="0"/>
              <a:t>New industrial factories need workers =&gt; </a:t>
            </a:r>
            <a:r>
              <a:rPr lang="en-US" sz="2300" b="1" i="1" dirty="0" smtClean="0"/>
              <a:t>Q: Where do they get them</a:t>
            </a:r>
            <a:r>
              <a:rPr lang="en-US" sz="2300" dirty="0" smtClean="0"/>
              <a:t>?</a:t>
            </a:r>
          </a:p>
          <a:p>
            <a:pPr marL="0" indent="0">
              <a:buNone/>
            </a:pPr>
            <a:r>
              <a:rPr lang="en-US" sz="2300" b="1" i="1" dirty="0" smtClean="0"/>
              <a:t>#1: New Immigration </a:t>
            </a:r>
            <a:r>
              <a:rPr lang="en-US" sz="2300" dirty="0" smtClean="0"/>
              <a:t>=&gt; _________________(Italy), Eastern Europe (Polish Jews) &amp; ___________(China) were new sources</a:t>
            </a:r>
          </a:p>
          <a:p>
            <a:pPr lvl="1">
              <a:buFont typeface="Wingdings" panose="05000000000000000000" pitchFamily="2" charset="2"/>
              <a:buChar char="§"/>
            </a:pPr>
            <a:r>
              <a:rPr lang="en-US" sz="2300" dirty="0" smtClean="0"/>
              <a:t>From 1880 to 1920 over __________new immigrants entered the US</a:t>
            </a:r>
          </a:p>
          <a:p>
            <a:pPr marL="0" indent="0">
              <a:buNone/>
            </a:pPr>
            <a:r>
              <a:rPr lang="en-US" sz="2300" b="1" i="1" dirty="0" smtClean="0"/>
              <a:t>#2: ____________________________</a:t>
            </a:r>
            <a:r>
              <a:rPr lang="en-US" sz="2300" dirty="0" smtClean="0"/>
              <a:t>=&gt; eager to escape Southern segregation many blacks migrated to northern factories</a:t>
            </a:r>
          </a:p>
          <a:p>
            <a:pPr marL="0" indent="0">
              <a:buNone/>
            </a:pPr>
            <a:r>
              <a:rPr lang="en-US" sz="2300" b="1" i="1" dirty="0" smtClean="0"/>
              <a:t>#3: ________</a:t>
            </a:r>
            <a:r>
              <a:rPr lang="en-US" sz="2300" dirty="0" smtClean="0"/>
              <a:t>=&gt; children were desired in some industries due to their size &amp; skills </a:t>
            </a:r>
          </a:p>
          <a:p>
            <a:pPr marL="0" indent="0">
              <a:buNone/>
            </a:pPr>
            <a:r>
              <a:rPr lang="en-US" sz="2300" b="1" i="1" dirty="0" smtClean="0"/>
              <a:t>#4: Women </a:t>
            </a:r>
            <a:r>
              <a:rPr lang="en-US" sz="2300" dirty="0" smtClean="0"/>
              <a:t>=&gt; lower and some middle class women were employed in factories but also in new types of jobs (i.e._____________________________)</a:t>
            </a:r>
            <a:endParaRPr lang="en-US" sz="2300" dirty="0"/>
          </a:p>
        </p:txBody>
      </p:sp>
      <p:pic>
        <p:nvPicPr>
          <p:cNvPr id="4" name="Picture 12" descr="industrializ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447800" y="3911621"/>
            <a:ext cx="6477000" cy="2917825"/>
          </a:xfrm>
          <a:prstGeom prst="rect">
            <a:avLst/>
          </a:prstGeom>
          <a:noFill/>
        </p:spPr>
      </p:pic>
    </p:spTree>
    <p:extLst>
      <p:ext uri="{BB962C8B-B14F-4D97-AF65-F5344CB8AC3E}">
        <p14:creationId xmlns:p14="http://schemas.microsoft.com/office/powerpoint/2010/main" val="36959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457200"/>
          </a:xfrm>
        </p:spPr>
        <p:txBody>
          <a:bodyPr>
            <a:normAutofit fontScale="90000"/>
          </a:bodyPr>
          <a:lstStyle/>
          <a:p>
            <a:r>
              <a:rPr lang="en-US" sz="3000" b="1" u="sng" dirty="0" smtClean="0"/>
              <a:t>US Immigration during late 19</a:t>
            </a:r>
            <a:r>
              <a:rPr lang="en-US" sz="3000" b="1" u="sng" baseline="30000" dirty="0" smtClean="0"/>
              <a:t>th</a:t>
            </a:r>
            <a:r>
              <a:rPr lang="en-US" sz="3000" b="1" u="sng" dirty="0" smtClean="0"/>
              <a:t> &amp; Early 20</a:t>
            </a:r>
            <a:r>
              <a:rPr lang="en-US" sz="3000" b="1" u="sng" baseline="30000" dirty="0" smtClean="0"/>
              <a:t>th</a:t>
            </a:r>
            <a:r>
              <a:rPr lang="en-US" sz="3000" b="1" u="sng" dirty="0" smtClean="0"/>
              <a:t> centuries</a:t>
            </a:r>
            <a:endParaRPr lang="en-US" sz="3000" b="1" u="sng" dirty="0"/>
          </a:p>
        </p:txBody>
      </p:sp>
      <p:pic>
        <p:nvPicPr>
          <p:cNvPr id="1026" name="Picture 2" descr="http://www.latinamericanstudies.org/ellis-island/immigration-1870-19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09600"/>
            <a:ext cx="7086600" cy="6153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986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199"/>
            <a:ext cx="8991600" cy="592789"/>
          </a:xfrm>
        </p:spPr>
        <p:txBody>
          <a:bodyPr>
            <a:normAutofit fontScale="90000"/>
          </a:bodyPr>
          <a:lstStyle/>
          <a:p>
            <a:r>
              <a:rPr lang="en-US" b="1" u="sng" dirty="0" smtClean="0"/>
              <a:t>Unit Periodization &amp; Major Questions</a:t>
            </a:r>
            <a:endParaRPr lang="en-US" b="1" u="sng" dirty="0"/>
          </a:p>
        </p:txBody>
      </p:sp>
      <p:sp>
        <p:nvSpPr>
          <p:cNvPr id="3" name="Content Placeholder 2"/>
          <p:cNvSpPr>
            <a:spLocks noGrp="1"/>
          </p:cNvSpPr>
          <p:nvPr>
            <p:ph idx="1"/>
          </p:nvPr>
        </p:nvSpPr>
        <p:spPr>
          <a:xfrm>
            <a:off x="-76200" y="685800"/>
            <a:ext cx="9296400" cy="6324600"/>
          </a:xfrm>
        </p:spPr>
        <p:txBody>
          <a:bodyPr>
            <a:normAutofit lnSpcReduction="10000"/>
          </a:bodyPr>
          <a:lstStyle/>
          <a:p>
            <a:r>
              <a:rPr lang="en-US" sz="2300" b="1" i="1" dirty="0"/>
              <a:t>Periodization</a:t>
            </a:r>
            <a:r>
              <a:rPr lang="en-US" sz="2300" dirty="0"/>
              <a:t> =&gt; Why </a:t>
            </a:r>
            <a:r>
              <a:rPr lang="en-US" sz="2300" dirty="0" smtClean="0"/>
              <a:t>1865? </a:t>
            </a:r>
            <a:r>
              <a:rPr lang="en-US" sz="2300" dirty="0"/>
              <a:t>Why </a:t>
            </a:r>
            <a:r>
              <a:rPr lang="en-US" sz="2300" dirty="0" smtClean="0"/>
              <a:t>1898? </a:t>
            </a:r>
            <a:endParaRPr lang="en-US" sz="2300" dirty="0"/>
          </a:p>
          <a:p>
            <a:pPr lvl="1" indent="-342900">
              <a:buFont typeface="Wingdings" panose="05000000000000000000" pitchFamily="2" charset="2"/>
              <a:buChar char="§"/>
            </a:pPr>
            <a:r>
              <a:rPr lang="en-US" sz="2300" dirty="0"/>
              <a:t>In </a:t>
            </a:r>
            <a:r>
              <a:rPr lang="en-US" sz="2300" b="1" i="1" dirty="0" smtClean="0"/>
              <a:t>1865__________________________________________________</a:t>
            </a:r>
            <a:endParaRPr lang="en-US" sz="2300" b="1" i="1" dirty="0"/>
          </a:p>
          <a:p>
            <a:pPr marL="400050" lvl="1" indent="0">
              <a:buNone/>
            </a:pPr>
            <a:r>
              <a:rPr lang="en-US" sz="2300" dirty="0"/>
              <a:t>	-- </a:t>
            </a:r>
            <a:r>
              <a:rPr lang="en-US" sz="2300" dirty="0" smtClean="0"/>
              <a:t>Fundamental shift in US economy &amp; demography</a:t>
            </a:r>
          </a:p>
          <a:p>
            <a:pPr lvl="1" indent="-342900">
              <a:buFont typeface="Wingdings" panose="05000000000000000000" pitchFamily="2" charset="2"/>
              <a:buChar char="§"/>
            </a:pPr>
            <a:r>
              <a:rPr lang="en-US" sz="2300" dirty="0" smtClean="0"/>
              <a:t>In 1898 ______________________________inaugurates a new era in US Expansionism &amp; Social Reform</a:t>
            </a:r>
            <a:endParaRPr lang="en-US" sz="2300" b="1" i="1" dirty="0" smtClean="0"/>
          </a:p>
          <a:p>
            <a:r>
              <a:rPr lang="en-US" sz="2300" dirty="0" smtClean="0"/>
              <a:t>Unit </a:t>
            </a:r>
            <a:r>
              <a:rPr lang="en-US" sz="2300" dirty="0"/>
              <a:t>Essential Questions . . </a:t>
            </a:r>
            <a:r>
              <a:rPr lang="en-US" sz="2300" dirty="0" smtClean="0"/>
              <a:t>.</a:t>
            </a:r>
          </a:p>
          <a:p>
            <a:pPr lvl="1">
              <a:buFont typeface="Courier New" panose="02070309020205020404" pitchFamily="49" charset="0"/>
              <a:buChar char="o"/>
            </a:pPr>
            <a:r>
              <a:rPr lang="en-US" sz="2300" dirty="0" smtClean="0"/>
              <a:t>How did the 2</a:t>
            </a:r>
            <a:r>
              <a:rPr lang="en-US" sz="2300" baseline="30000" dirty="0" smtClean="0"/>
              <a:t>nd</a:t>
            </a:r>
            <a:r>
              <a:rPr lang="en-US" sz="2300" dirty="0" smtClean="0"/>
              <a:t> Industrial revolution represent both changes and continuities from the patterns est. in the Market Revolution?</a:t>
            </a:r>
            <a:endParaRPr lang="en-US" sz="2300" dirty="0"/>
          </a:p>
          <a:p>
            <a:pPr lvl="1" indent="-342900">
              <a:buFont typeface="Courier New" panose="02070309020205020404" pitchFamily="49" charset="0"/>
              <a:buChar char="o"/>
            </a:pPr>
            <a:r>
              <a:rPr lang="en-US" sz="2300" dirty="0" smtClean="0"/>
              <a:t>Were the industrialists of the late 1800’s better categorized as “Robber Barons” or “Captains of Industry”?</a:t>
            </a:r>
            <a:endParaRPr lang="en-US" sz="2300" dirty="0"/>
          </a:p>
          <a:p>
            <a:pPr lvl="1" indent="-342900">
              <a:buFont typeface="Courier New" panose="02070309020205020404" pitchFamily="49" charset="0"/>
              <a:buChar char="o"/>
            </a:pPr>
            <a:r>
              <a:rPr lang="en-US" sz="2300" dirty="0" smtClean="0"/>
              <a:t>What effects did the transformation of the US into an urban, industrial nation have on the country socially, politically &amp; economically? </a:t>
            </a:r>
            <a:endParaRPr lang="en-US" sz="2300" dirty="0"/>
          </a:p>
          <a:p>
            <a:pPr lvl="1" indent="-342900">
              <a:buFont typeface="Courier New" panose="02070309020205020404" pitchFamily="49" charset="0"/>
              <a:buChar char="o"/>
            </a:pPr>
            <a:r>
              <a:rPr lang="en-US" sz="2300" dirty="0" smtClean="0"/>
              <a:t>How did workers, farmers, blacks and social reformers respond to the challenges of industrialization &amp; the growth of corporate power?</a:t>
            </a:r>
            <a:endParaRPr lang="en-US" sz="2300" dirty="0"/>
          </a:p>
          <a:p>
            <a:pPr lvl="1" indent="-342900">
              <a:buFont typeface="Courier New" panose="02070309020205020404" pitchFamily="49" charset="0"/>
              <a:buChar char="o"/>
            </a:pPr>
            <a:r>
              <a:rPr lang="en-US" sz="2300" dirty="0" smtClean="0"/>
              <a:t>How did the settlement of the West effect Natives, blacks and other minorities?  </a:t>
            </a:r>
          </a:p>
          <a:p>
            <a:pPr marL="400050" lvl="1" indent="0">
              <a:buNone/>
            </a:pPr>
            <a:endParaRPr lang="en-US" sz="2300" dirty="0"/>
          </a:p>
        </p:txBody>
      </p:sp>
    </p:spTree>
    <p:extLst>
      <p:ext uri="{BB962C8B-B14F-4D97-AF65-F5344CB8AC3E}">
        <p14:creationId xmlns:p14="http://schemas.microsoft.com/office/powerpoint/2010/main" val="383823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7000"/>
          </a:schemeClr>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76200"/>
            <a:ext cx="9144000" cy="563563"/>
          </a:xfrm>
        </p:spPr>
        <p:txBody>
          <a:bodyPr>
            <a:normAutofit fontScale="90000"/>
          </a:bodyPr>
          <a:lstStyle/>
          <a:p>
            <a:pPr eaLnBrk="1" hangingPunct="1"/>
            <a:r>
              <a:rPr lang="en-US" altLang="en-US" sz="3600" b="1" u="sng" dirty="0" smtClean="0"/>
              <a:t>The Revolt of the Working Class (1880-1900)</a:t>
            </a:r>
          </a:p>
        </p:txBody>
      </p:sp>
      <p:sp>
        <p:nvSpPr>
          <p:cNvPr id="46083" name="Rectangle 3"/>
          <p:cNvSpPr>
            <a:spLocks noGrp="1" noChangeArrowheads="1"/>
          </p:cNvSpPr>
          <p:nvPr>
            <p:ph type="body" idx="1"/>
          </p:nvPr>
        </p:nvSpPr>
        <p:spPr>
          <a:xfrm>
            <a:off x="0" y="533400"/>
            <a:ext cx="5791200" cy="6705600"/>
          </a:xfrm>
        </p:spPr>
        <p:txBody>
          <a:bodyPr>
            <a:normAutofit/>
          </a:bodyPr>
          <a:lstStyle/>
          <a:p>
            <a:pPr eaLnBrk="1" hangingPunct="1"/>
            <a:r>
              <a:rPr lang="en-US" altLang="en-US" sz="2100" dirty="0" smtClean="0"/>
              <a:t>The latter half of the nineteenth century was a very volatile time for working class </a:t>
            </a:r>
          </a:p>
          <a:p>
            <a:pPr lvl="1">
              <a:buFont typeface="Wingdings" panose="05000000000000000000" pitchFamily="2" charset="2"/>
              <a:buChar char="§"/>
            </a:pPr>
            <a:r>
              <a:rPr lang="en-US" altLang="en-US" sz="2100" dirty="0" smtClean="0"/>
              <a:t>Class conflict was erupting all over Europe</a:t>
            </a:r>
          </a:p>
          <a:p>
            <a:pPr eaLnBrk="1" hangingPunct="1">
              <a:buFont typeface="Wingdings" panose="05000000000000000000" pitchFamily="2" charset="2"/>
              <a:buChar char="§"/>
            </a:pPr>
            <a:r>
              <a:rPr lang="en-US" altLang="en-US" sz="2100" dirty="0" smtClean="0"/>
              <a:t>As a result of the Industrial Revolution a poor working class (</a:t>
            </a:r>
            <a:r>
              <a:rPr lang="en-US" altLang="en-US" sz="2100" b="1" i="1" dirty="0" smtClean="0"/>
              <a:t>proletariat</a:t>
            </a:r>
            <a:r>
              <a:rPr lang="en-US" altLang="en-US" sz="2100" dirty="0" smtClean="0"/>
              <a:t>) developed and their struggle was blamed on </a:t>
            </a:r>
            <a:r>
              <a:rPr lang="en-US" altLang="en-US" sz="2100" b="1" dirty="0" smtClean="0"/>
              <a:t>capitalism</a:t>
            </a:r>
            <a:r>
              <a:rPr lang="en-US" altLang="en-US" sz="2100" dirty="0" smtClean="0"/>
              <a:t> </a:t>
            </a:r>
            <a:r>
              <a:rPr lang="en-US" altLang="en-US" sz="2100" b="1" dirty="0" smtClean="0"/>
              <a:t>itself</a:t>
            </a:r>
            <a:r>
              <a:rPr lang="en-US" altLang="en-US" sz="2100" dirty="0" smtClean="0"/>
              <a:t> =&gt; </a:t>
            </a:r>
          </a:p>
          <a:p>
            <a:pPr lvl="1">
              <a:buFont typeface="Wingdings" panose="05000000000000000000" pitchFamily="2" charset="2"/>
              <a:buChar char="§"/>
            </a:pPr>
            <a:r>
              <a:rPr lang="en-US" altLang="en-US" sz="2100" b="1" i="1" dirty="0" smtClean="0"/>
              <a:t>Socialism</a:t>
            </a:r>
            <a:r>
              <a:rPr lang="en-US" altLang="en-US" sz="2100" dirty="0" smtClean="0"/>
              <a:t> and </a:t>
            </a:r>
            <a:r>
              <a:rPr lang="en-US" altLang="en-US" sz="2100" b="1" i="1" dirty="0" smtClean="0"/>
              <a:t>Communism</a:t>
            </a:r>
            <a:r>
              <a:rPr lang="en-US" altLang="en-US" sz="2100" dirty="0" smtClean="0"/>
              <a:t> gained popularity =&gt; promised more equal distribution of wealth</a:t>
            </a:r>
          </a:p>
          <a:p>
            <a:pPr lvl="1">
              <a:buFont typeface="Wingdings" panose="05000000000000000000" pitchFamily="2" charset="2"/>
              <a:buChar char="§"/>
            </a:pPr>
            <a:r>
              <a:rPr lang="en-US" altLang="en-US" sz="2100" dirty="0" smtClean="0"/>
              <a:t>In the ___________________Marx predicted that a Capitalist economy, even a democracy, would look after the interests of the wealthy at the expense of the poor</a:t>
            </a:r>
          </a:p>
          <a:p>
            <a:pPr lvl="1">
              <a:buFont typeface="Wingdings" panose="05000000000000000000" pitchFamily="2" charset="2"/>
              <a:buChar char="§"/>
            </a:pPr>
            <a:r>
              <a:rPr lang="en-US" altLang="en-US" sz="2100" dirty="0" smtClean="0"/>
              <a:t>US socialists like _________________wrote </a:t>
            </a:r>
            <a:r>
              <a:rPr lang="en-US" altLang="en-US" sz="2100" i="1" dirty="0" smtClean="0"/>
              <a:t>Looking Backward </a:t>
            </a:r>
            <a:r>
              <a:rPr lang="en-US" altLang="en-US" sz="2100" dirty="0" smtClean="0"/>
              <a:t>which described a socialist future for US (sold 1M copies)</a:t>
            </a:r>
          </a:p>
          <a:p>
            <a:pPr eaLnBrk="1" hangingPunct="1">
              <a:buFontTx/>
              <a:buNone/>
            </a:pPr>
            <a:r>
              <a:rPr lang="en-US" altLang="en-US" sz="2100" b="1" i="1" dirty="0" smtClean="0"/>
              <a:t>** Had the United States up until 1890 followed this pattern of behavior??? **</a:t>
            </a:r>
          </a:p>
        </p:txBody>
      </p:sp>
      <p:pic>
        <p:nvPicPr>
          <p:cNvPr id="2050" name="Picture 2" descr="http://upload.wikimedia.org/wikipedia/commons/d/d4/Karl_Marx_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295400"/>
            <a:ext cx="3276600" cy="4763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0649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227"/>
            <a:ext cx="8229600" cy="639762"/>
          </a:xfrm>
        </p:spPr>
        <p:txBody>
          <a:bodyPr>
            <a:normAutofit fontScale="90000"/>
          </a:bodyPr>
          <a:lstStyle/>
          <a:p>
            <a:r>
              <a:rPr lang="en-US" b="1" u="sng" dirty="0" smtClean="0"/>
              <a:t>Rise of US Labor Movement</a:t>
            </a:r>
            <a:endParaRPr lang="en-US" b="1" u="sng" dirty="0"/>
          </a:p>
        </p:txBody>
      </p:sp>
      <p:sp>
        <p:nvSpPr>
          <p:cNvPr id="3" name="Content Placeholder 2"/>
          <p:cNvSpPr>
            <a:spLocks noGrp="1"/>
          </p:cNvSpPr>
          <p:nvPr>
            <p:ph idx="1"/>
          </p:nvPr>
        </p:nvSpPr>
        <p:spPr>
          <a:xfrm>
            <a:off x="0" y="685800"/>
            <a:ext cx="9144000" cy="6477000"/>
          </a:xfrm>
        </p:spPr>
        <p:txBody>
          <a:bodyPr>
            <a:normAutofit/>
          </a:bodyPr>
          <a:lstStyle/>
          <a:p>
            <a:r>
              <a:rPr lang="en-US" sz="2300" dirty="0"/>
              <a:t>B</a:t>
            </a:r>
            <a:r>
              <a:rPr lang="en-US" sz="2300" dirty="0" smtClean="0"/>
              <a:t>y 1890 the situation for many working class citizens was bleak . . .</a:t>
            </a:r>
          </a:p>
          <a:p>
            <a:pPr lvl="1" indent="-342900">
              <a:buFont typeface="Wingdings" panose="05000000000000000000" pitchFamily="2" charset="2"/>
              <a:buChar char="§"/>
            </a:pPr>
            <a:r>
              <a:rPr lang="en-US" sz="2300" dirty="0" smtClean="0"/>
              <a:t>Much industrial work had been “de-skilled” =&gt; men = machines</a:t>
            </a:r>
          </a:p>
          <a:p>
            <a:pPr marL="400050" lvl="1" indent="0">
              <a:buNone/>
            </a:pPr>
            <a:r>
              <a:rPr lang="en-US" sz="2300" dirty="0"/>
              <a:t>	</a:t>
            </a:r>
            <a:r>
              <a:rPr lang="en-US" sz="2300" dirty="0" smtClean="0"/>
              <a:t>-- Immigration glutted labor market and depressed wages</a:t>
            </a:r>
          </a:p>
          <a:p>
            <a:pPr lvl="1" indent="-342900">
              <a:buFont typeface="Wingdings" panose="05000000000000000000" pitchFamily="2" charset="2"/>
              <a:buChar char="§"/>
            </a:pPr>
            <a:r>
              <a:rPr lang="en-US" sz="2300" dirty="0" smtClean="0"/>
              <a:t>Company directors and owners isolated from workers =&gt; </a:t>
            </a:r>
            <a:r>
              <a:rPr lang="en-US" sz="2300" dirty="0" err="1" smtClean="0"/>
              <a:t>mis</a:t>
            </a:r>
            <a:r>
              <a:rPr lang="en-US" sz="2300" dirty="0" smtClean="0"/>
              <a:t>-treatment more acceptable (Corporations answer to shareholders)</a:t>
            </a:r>
          </a:p>
          <a:p>
            <a:pPr lvl="1" indent="-342900">
              <a:buFont typeface="Wingdings" panose="05000000000000000000" pitchFamily="2" charset="2"/>
              <a:buChar char="§"/>
            </a:pPr>
            <a:r>
              <a:rPr lang="en-US" sz="2300" dirty="0" smtClean="0"/>
              <a:t>Many workers lived in </a:t>
            </a:r>
            <a:r>
              <a:rPr lang="en-US" sz="2300" b="1" i="1" dirty="0" smtClean="0"/>
              <a:t>“__________________” </a:t>
            </a:r>
            <a:r>
              <a:rPr lang="en-US" sz="2300" dirty="0" smtClean="0"/>
              <a:t>(mining and steel industry) =&gt; homes owned by company which had “stores” where workers purchased food, clothes, etc…. (excessive prices common)</a:t>
            </a:r>
          </a:p>
          <a:p>
            <a:r>
              <a:rPr lang="en-US" sz="2300" dirty="0" smtClean="0"/>
              <a:t>Response of workers? =&gt; formation of new industrial Unions</a:t>
            </a:r>
          </a:p>
          <a:p>
            <a:pPr lvl="1" indent="-342900">
              <a:buFont typeface="Wingdings" panose="05000000000000000000" pitchFamily="2" charset="2"/>
              <a:buChar char="§"/>
            </a:pPr>
            <a:r>
              <a:rPr lang="en-US" sz="2300" b="1" i="1" dirty="0" smtClean="0"/>
              <a:t>Union</a:t>
            </a:r>
            <a:r>
              <a:rPr lang="en-US" sz="2300" dirty="0" smtClean="0"/>
              <a:t> =_______________________________________________ ______________________________________________________</a:t>
            </a:r>
          </a:p>
          <a:p>
            <a:pPr marL="400050" lvl="1" indent="0">
              <a:buNone/>
            </a:pPr>
            <a:r>
              <a:rPr lang="en-US" sz="2300" dirty="0"/>
              <a:t>	</a:t>
            </a:r>
            <a:r>
              <a:rPr lang="en-US" sz="2300" dirty="0" smtClean="0"/>
              <a:t>-- Strategies??? =&gt; ______________________________</a:t>
            </a:r>
          </a:p>
          <a:p>
            <a:pPr lvl="1" indent="-342900">
              <a:buFont typeface="Wingdings" panose="05000000000000000000" pitchFamily="2" charset="2"/>
              <a:buChar char="§"/>
            </a:pPr>
            <a:r>
              <a:rPr lang="en-US" sz="2300" dirty="0" smtClean="0"/>
              <a:t>Workers believed if companies could form collective groups (i.e. trusts, pools, etc…) they could form collective groups of laborers</a:t>
            </a:r>
          </a:p>
          <a:p>
            <a:pPr marL="800100" lvl="2" indent="0">
              <a:buNone/>
            </a:pPr>
            <a:r>
              <a:rPr lang="en-US" sz="2300" dirty="0" smtClean="0"/>
              <a:t>-- Idea = increase power of workers to bargain with large corporation</a:t>
            </a:r>
          </a:p>
          <a:p>
            <a:pPr lvl="1" indent="-342900">
              <a:buFont typeface="Wingdings" panose="05000000000000000000" pitchFamily="2" charset="2"/>
              <a:buChar char="§"/>
            </a:pPr>
            <a:endParaRPr lang="en-US" sz="2300" dirty="0" smtClean="0"/>
          </a:p>
          <a:p>
            <a:pPr lvl="1" indent="-342900">
              <a:buFont typeface="Wingdings" panose="05000000000000000000" pitchFamily="2" charset="2"/>
              <a:buChar char="§"/>
            </a:pPr>
            <a:endParaRPr lang="en-US" sz="2300" dirty="0"/>
          </a:p>
        </p:txBody>
      </p:sp>
    </p:spTree>
    <p:extLst>
      <p:ext uri="{BB962C8B-B14F-4D97-AF65-F5344CB8AC3E}">
        <p14:creationId xmlns:p14="http://schemas.microsoft.com/office/powerpoint/2010/main" val="536880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29200" y="274638"/>
            <a:ext cx="3657600" cy="1143000"/>
          </a:xfrm>
        </p:spPr>
        <p:txBody>
          <a:bodyPr>
            <a:normAutofit fontScale="90000"/>
          </a:bodyPr>
          <a:lstStyle/>
          <a:p>
            <a:r>
              <a:rPr lang="en-US" b="1" u="sng" dirty="0" smtClean="0"/>
              <a:t>Union Membership &amp; US Labor Force</a:t>
            </a:r>
            <a:endParaRPr lang="en-US" b="1" u="sng" dirty="0"/>
          </a:p>
        </p:txBody>
      </p:sp>
      <p:pic>
        <p:nvPicPr>
          <p:cNvPr id="4098" name="Picture 2" descr="http://www.heritage.org/~/media/images/reports/2010/b2458/b2458_chart3.ashx?w=500&amp;h=687&amp;a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1429"/>
            <a:ext cx="4762500" cy="654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425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7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27972"/>
            <a:ext cx="9144000" cy="6582427"/>
          </a:xfrm>
        </p:spPr>
        <p:txBody>
          <a:bodyPr>
            <a:normAutofit lnSpcReduction="10000"/>
          </a:bodyPr>
          <a:lstStyle/>
          <a:p>
            <a:pPr>
              <a:lnSpc>
                <a:spcPct val="90000"/>
              </a:lnSpc>
              <a:buNone/>
            </a:pPr>
            <a:r>
              <a:rPr lang="en-US" altLang="en-US" sz="2400" dirty="0"/>
              <a:t>#1: </a:t>
            </a:r>
            <a:r>
              <a:rPr lang="en-US" altLang="en-US" sz="2400" b="1" u="sng" dirty="0"/>
              <a:t>National Labor Union (1866)</a:t>
            </a:r>
            <a:r>
              <a:rPr lang="en-US" altLang="en-US" sz="2400" dirty="0"/>
              <a:t> =&gt; formed after the Civil </a:t>
            </a:r>
            <a:r>
              <a:rPr lang="en-US" altLang="en-US" sz="2400" dirty="0" smtClean="0"/>
              <a:t>War</a:t>
            </a:r>
          </a:p>
          <a:p>
            <a:pPr>
              <a:lnSpc>
                <a:spcPct val="90000"/>
              </a:lnSpc>
            </a:pPr>
            <a:r>
              <a:rPr lang="en-US" altLang="en-US" sz="2400" dirty="0" smtClean="0"/>
              <a:t>Membership </a:t>
            </a:r>
            <a:r>
              <a:rPr lang="en-US" altLang="en-US" sz="2400" dirty="0"/>
              <a:t>= 600,000 w/ members in farming, skilled, unskilled (excluded Chinese and blacks, who formed their own Unions</a:t>
            </a:r>
            <a:r>
              <a:rPr lang="en-US" altLang="en-US" sz="2400" dirty="0" smtClean="0"/>
              <a:t>)</a:t>
            </a:r>
          </a:p>
          <a:p>
            <a:pPr>
              <a:lnSpc>
                <a:spcPct val="90000"/>
              </a:lnSpc>
            </a:pPr>
            <a:r>
              <a:rPr lang="en-US" altLang="en-US" sz="2400" dirty="0" smtClean="0"/>
              <a:t>Major </a:t>
            </a:r>
            <a:r>
              <a:rPr lang="en-US" altLang="en-US" sz="2400" dirty="0"/>
              <a:t>contributions = </a:t>
            </a:r>
            <a:r>
              <a:rPr lang="en-US" altLang="en-US" sz="2400" b="1" i="1" dirty="0"/>
              <a:t>Great Railway Strike of 1877</a:t>
            </a:r>
            <a:r>
              <a:rPr lang="en-US" altLang="en-US" sz="2400" dirty="0"/>
              <a:t> (after RR companies cut pay 10%); Failed due to ethnic divisions among strikers</a:t>
            </a:r>
          </a:p>
          <a:p>
            <a:pPr>
              <a:lnSpc>
                <a:spcPct val="90000"/>
              </a:lnSpc>
            </a:pPr>
            <a:r>
              <a:rPr lang="en-US" altLang="en-US" sz="2400" dirty="0" smtClean="0"/>
              <a:t>Depression </a:t>
            </a:r>
            <a:r>
              <a:rPr lang="en-US" altLang="en-US" sz="2400" dirty="0"/>
              <a:t>in 1873 </a:t>
            </a:r>
            <a:r>
              <a:rPr lang="en-US" altLang="en-US" sz="2400" dirty="0" smtClean="0"/>
              <a:t>caused a decline in power &amp; never recovered</a:t>
            </a:r>
            <a:endParaRPr lang="en-US" altLang="en-US" sz="2400" dirty="0"/>
          </a:p>
          <a:p>
            <a:pPr>
              <a:lnSpc>
                <a:spcPct val="90000"/>
              </a:lnSpc>
              <a:buNone/>
            </a:pPr>
            <a:r>
              <a:rPr lang="en-US" altLang="en-US" sz="2400" dirty="0" smtClean="0"/>
              <a:t>#</a:t>
            </a:r>
            <a:r>
              <a:rPr lang="en-US" altLang="en-US" sz="2400" dirty="0"/>
              <a:t>2: </a:t>
            </a:r>
            <a:r>
              <a:rPr lang="en-US" altLang="en-US" sz="2400" dirty="0" smtClean="0"/>
              <a:t>_________________________________</a:t>
            </a:r>
            <a:r>
              <a:rPr lang="en-US" altLang="en-US" sz="2400" b="1" u="sng" dirty="0" smtClean="0"/>
              <a:t>(1869)</a:t>
            </a:r>
          </a:p>
          <a:p>
            <a:pPr>
              <a:lnSpc>
                <a:spcPct val="90000"/>
              </a:lnSpc>
            </a:pPr>
            <a:r>
              <a:rPr lang="en-US" altLang="en-US" sz="2400" dirty="0" smtClean="0"/>
              <a:t>Membership </a:t>
            </a:r>
            <a:r>
              <a:rPr lang="en-US" altLang="en-US" sz="2400" dirty="0"/>
              <a:t>~ 750,000 in </a:t>
            </a:r>
            <a:r>
              <a:rPr lang="en-US" altLang="en-US" sz="2400" dirty="0" smtClean="0"/>
              <a:t>skilled &amp; unskilled work</a:t>
            </a:r>
          </a:p>
          <a:p>
            <a:pPr>
              <a:lnSpc>
                <a:spcPct val="90000"/>
              </a:lnSpc>
            </a:pPr>
            <a:r>
              <a:rPr lang="en-US" altLang="en-US" sz="2400" dirty="0" smtClean="0"/>
              <a:t>Fought </a:t>
            </a:r>
            <a:r>
              <a:rPr lang="en-US" altLang="en-US" sz="2400" dirty="0"/>
              <a:t>for 8 hr. workday </a:t>
            </a:r>
            <a:r>
              <a:rPr lang="en-US" altLang="en-US" sz="2400" dirty="0" smtClean="0"/>
              <a:t>and end to child labor</a:t>
            </a:r>
          </a:p>
          <a:p>
            <a:pPr>
              <a:lnSpc>
                <a:spcPct val="90000"/>
              </a:lnSpc>
            </a:pPr>
            <a:r>
              <a:rPr lang="en-US" altLang="en-US" sz="2400" dirty="0" smtClean="0"/>
              <a:t>Most radical of all Unions =&gt; desired socialist reform of US</a:t>
            </a:r>
          </a:p>
          <a:p>
            <a:pPr lvl="1" indent="-342900">
              <a:lnSpc>
                <a:spcPct val="90000"/>
              </a:lnSpc>
              <a:buFont typeface="Wingdings" panose="05000000000000000000" pitchFamily="2" charset="2"/>
              <a:buChar char="§"/>
            </a:pPr>
            <a:r>
              <a:rPr lang="en-US" altLang="en-US" sz="2300" dirty="0" smtClean="0"/>
              <a:t>____________________________=&gt; series of strikes at the McCormick Reaper plant</a:t>
            </a:r>
          </a:p>
          <a:p>
            <a:pPr lvl="2" indent="-342900">
              <a:lnSpc>
                <a:spcPct val="90000"/>
              </a:lnSpc>
              <a:buFont typeface="Courier New" panose="02070309020205020404" pitchFamily="49" charset="0"/>
              <a:buChar char="o"/>
            </a:pPr>
            <a:r>
              <a:rPr lang="en-US" altLang="en-US" sz="1900" dirty="0" smtClean="0"/>
              <a:t> </a:t>
            </a:r>
            <a:r>
              <a:rPr lang="en-US" altLang="en-US" sz="2300" dirty="0" smtClean="0"/>
              <a:t>Turned violent as pipe bombs were thrown at police (7 killed)</a:t>
            </a:r>
          </a:p>
          <a:p>
            <a:pPr lvl="2" indent="-342900">
              <a:lnSpc>
                <a:spcPct val="90000"/>
              </a:lnSpc>
              <a:buFont typeface="Courier New" panose="02070309020205020404" pitchFamily="49" charset="0"/>
              <a:buChar char="o"/>
            </a:pPr>
            <a:r>
              <a:rPr lang="en-US" altLang="en-US" sz="2300" dirty="0" smtClean="0"/>
              <a:t>Knights became associated with anarchists and violence</a:t>
            </a:r>
          </a:p>
          <a:p>
            <a:pPr marL="0" indent="0">
              <a:lnSpc>
                <a:spcPct val="90000"/>
              </a:lnSpc>
              <a:buNone/>
            </a:pPr>
            <a:r>
              <a:rPr lang="en-US" altLang="en-US" sz="2300" dirty="0" smtClean="0"/>
              <a:t>#3: _______________________________________</a:t>
            </a:r>
            <a:r>
              <a:rPr lang="en-US" altLang="en-US" sz="2300" b="1" u="sng" dirty="0" smtClean="0"/>
              <a:t>(AFL)</a:t>
            </a:r>
          </a:p>
          <a:p>
            <a:pPr>
              <a:lnSpc>
                <a:spcPct val="90000"/>
              </a:lnSpc>
            </a:pPr>
            <a:r>
              <a:rPr lang="en-US" altLang="en-US" sz="2300" dirty="0" smtClean="0"/>
              <a:t>Led by _____________________=&gt; cigar maker who shunned socialism</a:t>
            </a:r>
          </a:p>
          <a:p>
            <a:pPr>
              <a:lnSpc>
                <a:spcPct val="90000"/>
              </a:lnSpc>
            </a:pPr>
            <a:r>
              <a:rPr lang="en-US" altLang="en-US" sz="2300" dirty="0" smtClean="0"/>
              <a:t>AFL was a </a:t>
            </a:r>
            <a:r>
              <a:rPr lang="en-US" altLang="en-US" sz="2300" i="1" dirty="0" smtClean="0"/>
              <a:t>federation of different trade unions </a:t>
            </a:r>
            <a:r>
              <a:rPr lang="en-US" altLang="en-US" sz="2300" dirty="0" smtClean="0"/>
              <a:t>=&gt; AFL was a skilled worker union only (rejected unskilled workers, Catholics)</a:t>
            </a:r>
            <a:endParaRPr lang="en-US" altLang="en-US" sz="1900" dirty="0"/>
          </a:p>
          <a:p>
            <a:pPr>
              <a:lnSpc>
                <a:spcPct val="90000"/>
              </a:lnSpc>
            </a:pPr>
            <a:r>
              <a:rPr lang="en-US" altLang="en-US" sz="2300" dirty="0" smtClean="0"/>
              <a:t>Focused on “____________” issues =&gt; better pay, 8 hour workday, etc….</a:t>
            </a:r>
            <a:endParaRPr lang="en-US" altLang="en-US" sz="2300" dirty="0"/>
          </a:p>
        </p:txBody>
      </p:sp>
      <p:sp>
        <p:nvSpPr>
          <p:cNvPr id="4" name="Title 1"/>
          <p:cNvSpPr>
            <a:spLocks noGrp="1"/>
          </p:cNvSpPr>
          <p:nvPr>
            <p:ph type="title"/>
          </p:nvPr>
        </p:nvSpPr>
        <p:spPr>
          <a:xfrm>
            <a:off x="457200" y="29227"/>
            <a:ext cx="8229600" cy="427973"/>
          </a:xfrm>
        </p:spPr>
        <p:txBody>
          <a:bodyPr>
            <a:normAutofit fontScale="90000"/>
          </a:bodyPr>
          <a:lstStyle/>
          <a:p>
            <a:r>
              <a:rPr lang="en-US" b="1" u="sng" dirty="0" smtClean="0"/>
              <a:t>Rise of US Labor Movement</a:t>
            </a:r>
            <a:endParaRPr lang="en-US" b="1" u="sng" dirty="0"/>
          </a:p>
        </p:txBody>
      </p:sp>
    </p:spTree>
    <p:extLst>
      <p:ext uri="{BB962C8B-B14F-4D97-AF65-F5344CB8AC3E}">
        <p14:creationId xmlns:p14="http://schemas.microsoft.com/office/powerpoint/2010/main" val="221508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smtClean="0"/>
              <a:t>Chicago Haymarket Affair -- 1886</a:t>
            </a:r>
            <a:endParaRPr lang="en-US" b="1" u="sng" dirty="0"/>
          </a:p>
        </p:txBody>
      </p:sp>
      <p:sp>
        <p:nvSpPr>
          <p:cNvPr id="3" name="Content Placeholder 2"/>
          <p:cNvSpPr>
            <a:spLocks noGrp="1"/>
          </p:cNvSpPr>
          <p:nvPr>
            <p:ph idx="1"/>
          </p:nvPr>
        </p:nvSpPr>
        <p:spPr>
          <a:xfrm>
            <a:off x="15658" y="5773563"/>
            <a:ext cx="9144000" cy="1049990"/>
          </a:xfrm>
        </p:spPr>
        <p:txBody>
          <a:bodyPr>
            <a:normAutofit/>
          </a:bodyPr>
          <a:lstStyle/>
          <a:p>
            <a:pPr marL="0" indent="0">
              <a:buNone/>
            </a:pPr>
            <a:r>
              <a:rPr lang="en-US" sz="2300" dirty="0" smtClean="0"/>
              <a:t>In 1886 in retaliation for the killing of three protestors by police some supposed anarchists threw </a:t>
            </a:r>
            <a:r>
              <a:rPr lang="en-US" sz="2300" dirty="0" err="1" smtClean="0"/>
              <a:t>molotov</a:t>
            </a:r>
            <a:r>
              <a:rPr lang="en-US" sz="2300" dirty="0" smtClean="0"/>
              <a:t> cocktails that killed 7 policemen</a:t>
            </a:r>
            <a:endParaRPr lang="en-US" sz="2300" dirty="0"/>
          </a:p>
        </p:txBody>
      </p:sp>
      <p:pic>
        <p:nvPicPr>
          <p:cNvPr id="6146" name="Picture 2" descr="https://homicide.northwestern.edu/docs_fk/homicide/544/Anarchy1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7616825" cy="489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0332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rmAutofit fontScale="90000"/>
          </a:bodyPr>
          <a:lstStyle/>
          <a:p>
            <a:r>
              <a:rPr lang="en-US" b="1" u="sng" dirty="0" smtClean="0"/>
              <a:t>Response of Corporate America</a:t>
            </a:r>
            <a:endParaRPr lang="en-US" b="1" u="sng" dirty="0"/>
          </a:p>
        </p:txBody>
      </p:sp>
      <p:sp>
        <p:nvSpPr>
          <p:cNvPr id="3" name="Content Placeholder 2"/>
          <p:cNvSpPr>
            <a:spLocks noGrp="1"/>
          </p:cNvSpPr>
          <p:nvPr>
            <p:ph idx="1"/>
          </p:nvPr>
        </p:nvSpPr>
        <p:spPr>
          <a:xfrm>
            <a:off x="0" y="533400"/>
            <a:ext cx="5791201" cy="6553200"/>
          </a:xfrm>
        </p:spPr>
        <p:txBody>
          <a:bodyPr>
            <a:normAutofit fontScale="92500" lnSpcReduction="20000"/>
          </a:bodyPr>
          <a:lstStyle/>
          <a:p>
            <a:r>
              <a:rPr lang="en-US" altLang="en-US" sz="2500" dirty="0"/>
              <a:t>1881-1900 saw 23,000 strikes </a:t>
            </a:r>
            <a:r>
              <a:rPr lang="en-US" altLang="en-US" sz="2500" dirty="0" smtClean="0"/>
              <a:t>w</a:t>
            </a:r>
            <a:r>
              <a:rPr lang="en-US" altLang="en-US" sz="2500" dirty="0"/>
              <a:t>/ over 660,000 </a:t>
            </a:r>
            <a:r>
              <a:rPr lang="en-US" altLang="en-US" sz="2500" dirty="0" smtClean="0"/>
              <a:t>workers </a:t>
            </a:r>
          </a:p>
          <a:p>
            <a:pPr lvl="1" indent="-342900">
              <a:buFont typeface="Wingdings" panose="05000000000000000000" pitchFamily="2" charset="2"/>
              <a:buChar char="§"/>
            </a:pPr>
            <a:r>
              <a:rPr lang="en-US" altLang="en-US" sz="2500" dirty="0" smtClean="0"/>
              <a:t>“Loss</a:t>
            </a:r>
            <a:r>
              <a:rPr lang="en-US" altLang="en-US" sz="2500" dirty="0"/>
              <a:t>” of $450 M for </a:t>
            </a:r>
            <a:r>
              <a:rPr lang="en-US" altLang="en-US" sz="2500" dirty="0" smtClean="0"/>
              <a:t>employers  </a:t>
            </a:r>
            <a:r>
              <a:rPr lang="en-US" altLang="en-US" sz="2500" dirty="0"/>
              <a:t>(</a:t>
            </a:r>
            <a:r>
              <a:rPr lang="en-US" altLang="en-US" sz="2500" dirty="0" smtClean="0"/>
              <a:t>50% </a:t>
            </a:r>
            <a:r>
              <a:rPr lang="en-US" altLang="en-US" sz="2500" dirty="0"/>
              <a:t>win ratio for </a:t>
            </a:r>
            <a:r>
              <a:rPr lang="en-US" altLang="en-US" sz="2500" dirty="0" smtClean="0"/>
              <a:t>Unions)</a:t>
            </a:r>
          </a:p>
          <a:p>
            <a:pPr lvl="1" indent="-342900">
              <a:buFont typeface="Wingdings" panose="05000000000000000000" pitchFamily="2" charset="2"/>
              <a:buChar char="§"/>
            </a:pPr>
            <a:r>
              <a:rPr lang="en-US" sz="2500" dirty="0" smtClean="0"/>
              <a:t>Middle Class grows weary of constant striking =&gt; erodes support</a:t>
            </a:r>
          </a:p>
          <a:p>
            <a:r>
              <a:rPr lang="en-US" sz="2500" dirty="0" smtClean="0"/>
              <a:t>American corporations responded to Unions with a variety of tactics</a:t>
            </a:r>
          </a:p>
          <a:p>
            <a:pPr marL="0" indent="0">
              <a:buNone/>
            </a:pPr>
            <a:r>
              <a:rPr lang="en-US" sz="2500" i="1" dirty="0" smtClean="0"/>
              <a:t>#1:</a:t>
            </a:r>
            <a:r>
              <a:rPr lang="en-US" sz="2500" b="1" i="1" dirty="0" smtClean="0"/>
              <a:t> Destruction of Unions </a:t>
            </a:r>
            <a:r>
              <a:rPr lang="en-US" sz="2500" dirty="0" smtClean="0"/>
              <a:t>=&gt; </a:t>
            </a:r>
            <a:r>
              <a:rPr lang="en-US" sz="2500" b="1" i="1" dirty="0" smtClean="0"/>
              <a:t>Yellow Dog contracts</a:t>
            </a:r>
            <a:r>
              <a:rPr lang="en-US" sz="2500" dirty="0" smtClean="0"/>
              <a:t>, “</a:t>
            </a:r>
            <a:r>
              <a:rPr lang="en-US" sz="2500" b="1" i="1" dirty="0" smtClean="0"/>
              <a:t>scabs</a:t>
            </a:r>
            <a:r>
              <a:rPr lang="en-US" sz="2500" dirty="0" smtClean="0"/>
              <a:t>”, lockouts, and </a:t>
            </a:r>
            <a:r>
              <a:rPr lang="en-US" sz="2500" b="1" i="1" dirty="0" smtClean="0"/>
              <a:t>__________</a:t>
            </a:r>
          </a:p>
          <a:p>
            <a:pPr marL="0" indent="0">
              <a:buNone/>
            </a:pPr>
            <a:r>
              <a:rPr lang="en-US" sz="2500" b="1" i="1" dirty="0" smtClean="0"/>
              <a:t>#2: US Government Support</a:t>
            </a:r>
            <a:r>
              <a:rPr lang="en-US" sz="2500" dirty="0" smtClean="0"/>
              <a:t> =&gt; Federal courts sided with employers over Unions</a:t>
            </a:r>
          </a:p>
          <a:p>
            <a:pPr marL="400050" lvl="1" indent="0">
              <a:buNone/>
            </a:pPr>
            <a:r>
              <a:rPr lang="en-US" sz="2500" dirty="0" smtClean="0"/>
              <a:t>-- Ex: ____________________=&gt; federal troops break strike to deliver mail</a:t>
            </a:r>
            <a:endParaRPr lang="en-US" sz="2500" dirty="0"/>
          </a:p>
          <a:p>
            <a:r>
              <a:rPr lang="en-US" sz="2500" dirty="0" smtClean="0"/>
              <a:t>Overall Union movement brought attention to WC issues but did not achieve goals</a:t>
            </a:r>
          </a:p>
          <a:p>
            <a:pPr lvl="1" indent="-342900">
              <a:buFont typeface="Wingdings" panose="05000000000000000000" pitchFamily="2" charset="2"/>
              <a:buChar char="§"/>
            </a:pPr>
            <a:r>
              <a:rPr lang="en-US" sz="2500" dirty="0" smtClean="0"/>
              <a:t>No 8 hour workday, no right to unionize, no end to child labor</a:t>
            </a:r>
          </a:p>
          <a:p>
            <a:r>
              <a:rPr lang="en-US" sz="2500" b="1" i="1" dirty="0" smtClean="0"/>
              <a:t>Labor Day </a:t>
            </a:r>
            <a:r>
              <a:rPr lang="en-US" sz="2500" dirty="0" smtClean="0"/>
              <a:t>begun in 1894</a:t>
            </a:r>
          </a:p>
        </p:txBody>
      </p:sp>
      <p:pic>
        <p:nvPicPr>
          <p:cNvPr id="5122" name="Picture 2" descr="http://voicesoflabor.com/wp-content/uploads/2013/11/industrialist-samuel-gompers-president-of-the-american-federation-of-labor-ca-1920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066800"/>
            <a:ext cx="3181348" cy="4800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15000" y="5867400"/>
            <a:ext cx="3429000" cy="830997"/>
          </a:xfrm>
          <a:prstGeom prst="rect">
            <a:avLst/>
          </a:prstGeom>
          <a:noFill/>
        </p:spPr>
        <p:txBody>
          <a:bodyPr wrap="square" rtlCol="0">
            <a:spAutoFit/>
          </a:bodyPr>
          <a:lstStyle/>
          <a:p>
            <a:r>
              <a:rPr lang="en-US" sz="2400" b="1" i="1" dirty="0" smtClean="0"/>
              <a:t>Samuel Gompers </a:t>
            </a:r>
            <a:r>
              <a:rPr lang="en-US" sz="2400" dirty="0" smtClean="0"/>
              <a:t>– </a:t>
            </a:r>
            <a:r>
              <a:rPr lang="en-US" sz="2400" dirty="0" err="1" smtClean="0"/>
              <a:t>Prez</a:t>
            </a:r>
            <a:r>
              <a:rPr lang="en-US" sz="2400" dirty="0" smtClean="0"/>
              <a:t> of AFL from 1884 to 1925</a:t>
            </a:r>
            <a:endParaRPr lang="en-US" sz="2400" dirty="0"/>
          </a:p>
        </p:txBody>
      </p:sp>
    </p:spTree>
    <p:extLst>
      <p:ext uri="{BB962C8B-B14F-4D97-AF65-F5344CB8AC3E}">
        <p14:creationId xmlns:p14="http://schemas.microsoft.com/office/powerpoint/2010/main" val="3035885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227"/>
            <a:ext cx="8229600" cy="639762"/>
          </a:xfrm>
        </p:spPr>
        <p:txBody>
          <a:bodyPr>
            <a:normAutofit fontScale="90000"/>
          </a:bodyPr>
          <a:lstStyle/>
          <a:p>
            <a:r>
              <a:rPr lang="en-US" b="1" u="sng" dirty="0" smtClean="0"/>
              <a:t>Union Journal</a:t>
            </a:r>
            <a:endParaRPr lang="en-US" b="1" u="sng" dirty="0"/>
          </a:p>
        </p:txBody>
      </p:sp>
      <p:sp>
        <p:nvSpPr>
          <p:cNvPr id="3" name="Content Placeholder 2"/>
          <p:cNvSpPr>
            <a:spLocks noGrp="1"/>
          </p:cNvSpPr>
          <p:nvPr>
            <p:ph idx="1"/>
          </p:nvPr>
        </p:nvSpPr>
        <p:spPr>
          <a:xfrm>
            <a:off x="0" y="685800"/>
            <a:ext cx="9144000" cy="1219200"/>
          </a:xfrm>
        </p:spPr>
        <p:txBody>
          <a:bodyPr>
            <a:normAutofit fontScale="85000" lnSpcReduction="20000"/>
          </a:bodyPr>
          <a:lstStyle/>
          <a:p>
            <a:pPr marL="0" indent="0">
              <a:buNone/>
            </a:pPr>
            <a:r>
              <a:rPr lang="en-US" b="1" i="1" dirty="0" smtClean="0"/>
              <a:t>Q: Are Labor Unions good for the country?  Were they necessary in 1900? Are they necessary today?</a:t>
            </a:r>
          </a:p>
          <a:p>
            <a:pPr marL="0" indent="0">
              <a:buNone/>
            </a:pPr>
            <a:r>
              <a:rPr lang="en-US" b="1" i="1" dirty="0" smtClean="0"/>
              <a:t> </a:t>
            </a:r>
            <a:endParaRPr lang="en-US" b="1" i="1" dirty="0"/>
          </a:p>
        </p:txBody>
      </p:sp>
      <p:pic>
        <p:nvPicPr>
          <p:cNvPr id="8194" name="Picture 2" descr="http://publicagendaarchives.org/files/charts/pcc_economy_unions_protec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05000"/>
            <a:ext cx="7010400" cy="4920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835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563562"/>
          </a:xfrm>
        </p:spPr>
        <p:txBody>
          <a:bodyPr>
            <a:normAutofit fontScale="90000"/>
          </a:bodyPr>
          <a:lstStyle/>
          <a:p>
            <a:r>
              <a:rPr lang="en-US" b="1" u="sng" dirty="0" smtClean="0"/>
              <a:t>The “New South” in the late 1800’s</a:t>
            </a:r>
            <a:endParaRPr lang="en-US" b="1" u="sng" dirty="0"/>
          </a:p>
        </p:txBody>
      </p:sp>
      <p:sp>
        <p:nvSpPr>
          <p:cNvPr id="3" name="Content Placeholder 2"/>
          <p:cNvSpPr>
            <a:spLocks noGrp="1"/>
          </p:cNvSpPr>
          <p:nvPr>
            <p:ph idx="1"/>
          </p:nvPr>
        </p:nvSpPr>
        <p:spPr>
          <a:xfrm>
            <a:off x="0" y="838200"/>
            <a:ext cx="9144000" cy="6324600"/>
          </a:xfrm>
        </p:spPr>
        <p:txBody>
          <a:bodyPr>
            <a:normAutofit lnSpcReduction="10000"/>
          </a:bodyPr>
          <a:lstStyle/>
          <a:p>
            <a:r>
              <a:rPr lang="en-US" sz="2300" dirty="0" smtClean="0"/>
              <a:t>After the Civil War, the Southern economy was in ruins and the “old South” could not continue =&gt; </a:t>
            </a:r>
            <a:r>
              <a:rPr lang="en-US" sz="2300" b="1" i="1" dirty="0" smtClean="0"/>
              <a:t>Q: What was the Old South????</a:t>
            </a:r>
          </a:p>
          <a:p>
            <a:pPr lvl="1" indent="-342900">
              <a:buFont typeface="Wingdings" panose="05000000000000000000" pitchFamily="2" charset="2"/>
              <a:buChar char="§"/>
            </a:pPr>
            <a:r>
              <a:rPr lang="en-US" sz="2300" b="1" i="1" dirty="0" smtClean="0"/>
              <a:t>Socially? Politically? Economically? </a:t>
            </a:r>
          </a:p>
          <a:p>
            <a:r>
              <a:rPr lang="en-US" sz="2300" b="1" i="1" dirty="0" smtClean="0"/>
              <a:t>William Grady </a:t>
            </a:r>
            <a:r>
              <a:rPr lang="en-US" sz="2300" dirty="0" smtClean="0"/>
              <a:t>(</a:t>
            </a:r>
            <a:r>
              <a:rPr lang="en-US" sz="2300" i="1" dirty="0" smtClean="0"/>
              <a:t>Atlanta Constitution</a:t>
            </a:r>
            <a:r>
              <a:rPr lang="en-US" sz="2300" dirty="0" smtClean="0"/>
              <a:t>)</a:t>
            </a:r>
            <a:r>
              <a:rPr lang="en-US" sz="2300" b="1" i="1" dirty="0" smtClean="0"/>
              <a:t> </a:t>
            </a:r>
            <a:r>
              <a:rPr lang="en-US" sz="2300" dirty="0"/>
              <a:t>&amp;</a:t>
            </a:r>
            <a:r>
              <a:rPr lang="en-US" sz="2300" dirty="0" smtClean="0"/>
              <a:t> others championed a “</a:t>
            </a:r>
            <a:r>
              <a:rPr lang="en-US" sz="2300" i="1" dirty="0" smtClean="0"/>
              <a:t>New Southern</a:t>
            </a:r>
            <a:r>
              <a:rPr lang="en-US" sz="2300" dirty="0" smtClean="0"/>
              <a:t>” vision of industrialization, urbanization &amp; white supremacy</a:t>
            </a:r>
          </a:p>
          <a:p>
            <a:pPr lvl="1" indent="-342900">
              <a:buFont typeface="Wingdings" panose="05000000000000000000" pitchFamily="2" charset="2"/>
              <a:buChar char="§"/>
            </a:pPr>
            <a:r>
              <a:rPr lang="en-US" sz="2300" dirty="0" smtClean="0"/>
              <a:t>Grady believed that the South should diversify farming and through Northern investment, become like the North in its industrial focus</a:t>
            </a:r>
          </a:p>
          <a:p>
            <a:pPr lvl="1" indent="-342900">
              <a:buFont typeface="Wingdings" panose="05000000000000000000" pitchFamily="2" charset="2"/>
              <a:buChar char="§"/>
            </a:pPr>
            <a:r>
              <a:rPr lang="en-US" sz="2300" dirty="0" smtClean="0"/>
              <a:t>South did have some industrial successes  . . .</a:t>
            </a:r>
          </a:p>
          <a:p>
            <a:pPr marL="400050" lvl="1" indent="0">
              <a:buNone/>
            </a:pPr>
            <a:r>
              <a:rPr lang="en-US" sz="2300" dirty="0" smtClean="0"/>
              <a:t>#1:</a:t>
            </a:r>
            <a:r>
              <a:rPr lang="en-US" sz="2300" b="1" i="1" dirty="0" smtClean="0"/>
              <a:t> __________________</a:t>
            </a:r>
            <a:r>
              <a:rPr lang="en-US" sz="2300" dirty="0" smtClean="0"/>
              <a:t>=&gt; cigarette industry provided an opportunity for S. agriculture to diversify (new strand of tobacco =&gt; cigarettes)</a:t>
            </a:r>
          </a:p>
          <a:p>
            <a:pPr marL="400050" lvl="1" indent="0">
              <a:buNone/>
            </a:pPr>
            <a:r>
              <a:rPr lang="en-US" sz="2300" dirty="0"/>
              <a:t>	</a:t>
            </a:r>
            <a:r>
              <a:rPr lang="en-US" sz="2300" dirty="0" smtClean="0"/>
              <a:t>-- </a:t>
            </a:r>
            <a:r>
              <a:rPr lang="en-US" sz="2300" b="1" i="1" dirty="0" smtClean="0"/>
              <a:t>Am. Tobacco Co </a:t>
            </a:r>
            <a:r>
              <a:rPr lang="en-US" sz="2300" dirty="0" smtClean="0"/>
              <a:t>was founded by cigarette czar James Duke =&gt; 	consolidated tobacco industry (Duke University)</a:t>
            </a:r>
          </a:p>
          <a:p>
            <a:pPr marL="400050" lvl="1" indent="0">
              <a:buNone/>
            </a:pPr>
            <a:r>
              <a:rPr lang="en-US" sz="2300" dirty="0" smtClean="0"/>
              <a:t>#2: _____________________=&gt; 1880 and beyond northern capital investments erected southern cotton textile factories (</a:t>
            </a:r>
            <a:r>
              <a:rPr lang="en-US" sz="2300" b="1" i="1" dirty="0" smtClean="0"/>
              <a:t>Piedmont region</a:t>
            </a:r>
            <a:r>
              <a:rPr lang="en-US" sz="2300" dirty="0" smtClean="0"/>
              <a:t>)</a:t>
            </a:r>
            <a:endParaRPr lang="en-US" sz="2300" dirty="0"/>
          </a:p>
          <a:p>
            <a:pPr marL="400050" lvl="1" indent="0">
              <a:buNone/>
            </a:pPr>
            <a:r>
              <a:rPr lang="en-US" sz="2300" dirty="0" smtClean="0"/>
              <a:t>	-- Used Southern cotton &amp; paid southerners lower wages than 	northerners (non-union) =&gt; ½ of northern wages</a:t>
            </a:r>
          </a:p>
          <a:p>
            <a:pPr marL="400050" lvl="1" indent="0">
              <a:buNone/>
            </a:pPr>
            <a:r>
              <a:rPr lang="en-US" sz="2300" dirty="0"/>
              <a:t>	</a:t>
            </a:r>
            <a:r>
              <a:rPr lang="en-US" sz="2300" dirty="0" smtClean="0"/>
              <a:t>-- Dominated by women and children</a:t>
            </a:r>
          </a:p>
        </p:txBody>
      </p:sp>
    </p:spTree>
    <p:extLst>
      <p:ext uri="{BB962C8B-B14F-4D97-AF65-F5344CB8AC3E}">
        <p14:creationId xmlns:p14="http://schemas.microsoft.com/office/powerpoint/2010/main" val="26459715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smtClean="0"/>
              <a:t>Southern Industry in Late 1800’s</a:t>
            </a:r>
            <a:endParaRPr lang="en-US" b="1" u="sng" dirty="0"/>
          </a:p>
        </p:txBody>
      </p:sp>
      <p:pic>
        <p:nvPicPr>
          <p:cNvPr id="9218" name="Picture 2" descr="http://flashmedia.glynn.k12.ga.us/webpages/kadams/photos/20521/2map-17-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8074025" cy="6039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5632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7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44000" cy="6400800"/>
          </a:xfrm>
        </p:spPr>
        <p:txBody>
          <a:bodyPr>
            <a:normAutofit fontScale="92500"/>
          </a:bodyPr>
          <a:lstStyle/>
          <a:p>
            <a:pPr marL="400050" lvl="1" indent="0">
              <a:buNone/>
            </a:pPr>
            <a:r>
              <a:rPr lang="en-US" sz="2300" dirty="0" smtClean="0"/>
              <a:t>#3: ________________________=&gt; Birmingham AL challenged Pittsburgh as a steel making city &amp;  coal mining developed in South</a:t>
            </a:r>
          </a:p>
          <a:p>
            <a:pPr marL="400050" lvl="1" indent="0">
              <a:buNone/>
            </a:pPr>
            <a:r>
              <a:rPr lang="en-US" sz="2300" dirty="0" smtClean="0"/>
              <a:t>#4: ______________________</a:t>
            </a:r>
            <a:r>
              <a:rPr lang="en-US" sz="2300" b="1" i="1" dirty="0" smtClean="0"/>
              <a:t>doubled in South from 1880-1890 </a:t>
            </a:r>
            <a:r>
              <a:rPr lang="en-US" sz="2300" dirty="0" smtClean="0"/>
              <a:t>=&gt; connected rural areas of south and led to economic trade</a:t>
            </a:r>
          </a:p>
          <a:p>
            <a:pPr marL="400050" lvl="1" indent="0">
              <a:buNone/>
            </a:pPr>
            <a:r>
              <a:rPr lang="en-US" sz="2300" dirty="0" smtClean="0"/>
              <a:t>#5: _________________________________developed on interior and became centers of trade and industry =&gt; i.e. </a:t>
            </a:r>
            <a:r>
              <a:rPr lang="en-US" sz="2300" b="1" i="1" dirty="0" smtClean="0"/>
              <a:t>Atlanta</a:t>
            </a:r>
            <a:r>
              <a:rPr lang="en-US" sz="2300" dirty="0" smtClean="0"/>
              <a:t> (</a:t>
            </a:r>
            <a:r>
              <a:rPr lang="en-US" sz="2300" b="1" i="1" dirty="0" smtClean="0"/>
              <a:t>Coca-Cola</a:t>
            </a:r>
            <a:r>
              <a:rPr lang="en-US" sz="2300" dirty="0" smtClean="0"/>
              <a:t> industry)</a:t>
            </a:r>
          </a:p>
          <a:p>
            <a:r>
              <a:rPr lang="en-US" sz="2300" dirty="0" smtClean="0"/>
              <a:t>However, the real South was more like the Old South than a New South</a:t>
            </a:r>
          </a:p>
          <a:p>
            <a:pPr lvl="1" indent="-342900">
              <a:buFont typeface="Wingdings" panose="05000000000000000000" pitchFamily="2" charset="2"/>
              <a:buChar char="§"/>
            </a:pPr>
            <a:r>
              <a:rPr lang="en-US" sz="2300" dirty="0" smtClean="0"/>
              <a:t>South remained a rural society dominated by sharecropping agriculture</a:t>
            </a:r>
          </a:p>
          <a:p>
            <a:pPr marL="400050" lvl="1" indent="0">
              <a:buNone/>
            </a:pPr>
            <a:r>
              <a:rPr lang="en-US" sz="2300" dirty="0"/>
              <a:t>	</a:t>
            </a:r>
            <a:r>
              <a:rPr lang="en-US" sz="2300" dirty="0" smtClean="0"/>
              <a:t>-- Southern share of manufacturing dropped from 1865-1900</a:t>
            </a:r>
          </a:p>
          <a:p>
            <a:pPr marL="400050" lvl="1" indent="0">
              <a:buNone/>
            </a:pPr>
            <a:r>
              <a:rPr lang="en-US" sz="2300" dirty="0"/>
              <a:t>	</a:t>
            </a:r>
            <a:r>
              <a:rPr lang="en-US" sz="2300" dirty="0" smtClean="0"/>
              <a:t>-- </a:t>
            </a:r>
            <a:r>
              <a:rPr lang="en-US" sz="2300" b="1" i="1" dirty="0" smtClean="0"/>
              <a:t>“Made in South” </a:t>
            </a:r>
            <a:r>
              <a:rPr lang="en-US" sz="2300" dirty="0" smtClean="0"/>
              <a:t>became synonymous w/ cheap goods</a:t>
            </a:r>
          </a:p>
          <a:p>
            <a:pPr lvl="1" indent="-342900">
              <a:buFont typeface="Wingdings" panose="05000000000000000000" pitchFamily="2" charset="2"/>
              <a:buChar char="§"/>
            </a:pPr>
            <a:r>
              <a:rPr lang="en-US" sz="2300" dirty="0" smtClean="0"/>
              <a:t>Southern wages were so low that it impeded economic dev., tax funded programs, education and immigration (wages too low)</a:t>
            </a:r>
          </a:p>
          <a:p>
            <a:pPr lvl="1" indent="-342900">
              <a:buFont typeface="Wingdings" panose="05000000000000000000" pitchFamily="2" charset="2"/>
              <a:buChar char="§"/>
            </a:pPr>
            <a:r>
              <a:rPr lang="en-US" sz="2300" dirty="0" smtClean="0"/>
              <a:t>Southern society was also segregated socially along racial lines </a:t>
            </a:r>
          </a:p>
          <a:p>
            <a:pPr marL="400050" lvl="1" indent="0">
              <a:buNone/>
            </a:pPr>
            <a:r>
              <a:rPr lang="en-US" sz="2300" dirty="0"/>
              <a:t>	</a:t>
            </a:r>
            <a:r>
              <a:rPr lang="en-US" sz="2300" dirty="0" smtClean="0"/>
              <a:t>-- ______________________(1896) decision institutionalized segregation</a:t>
            </a:r>
          </a:p>
          <a:p>
            <a:pPr lvl="1" indent="-342900">
              <a:buFont typeface="Wingdings" panose="05000000000000000000" pitchFamily="2" charset="2"/>
              <a:buChar char="§"/>
            </a:pPr>
            <a:r>
              <a:rPr lang="en-US" sz="2300" dirty="0" smtClean="0"/>
              <a:t>Southern political system dominated by Democrats =&gt; _____________ voted Democratic in EVERY election from 1880 to 1950</a:t>
            </a:r>
          </a:p>
          <a:p>
            <a:pPr marL="400050" lvl="1" indent="0">
              <a:buNone/>
            </a:pPr>
            <a:r>
              <a:rPr lang="en-US" sz="2300" dirty="0"/>
              <a:t>	</a:t>
            </a:r>
            <a:r>
              <a:rPr lang="en-US" sz="2300" dirty="0" smtClean="0"/>
              <a:t>-- Blacks disenfranchised by poll taxes, literacy tests &amp; lynching </a:t>
            </a:r>
          </a:p>
          <a:p>
            <a:pPr lvl="1" indent="-342900">
              <a:buFont typeface="Wingdings" panose="05000000000000000000" pitchFamily="2" charset="2"/>
              <a:buChar char="§"/>
            </a:pPr>
            <a:endParaRPr lang="en-US" sz="2300" dirty="0"/>
          </a:p>
        </p:txBody>
      </p:sp>
      <p:sp>
        <p:nvSpPr>
          <p:cNvPr id="4" name="Title 1"/>
          <p:cNvSpPr>
            <a:spLocks noGrp="1"/>
          </p:cNvSpPr>
          <p:nvPr>
            <p:ph type="title"/>
          </p:nvPr>
        </p:nvSpPr>
        <p:spPr>
          <a:xfrm>
            <a:off x="0" y="76200"/>
            <a:ext cx="9144000" cy="563562"/>
          </a:xfrm>
        </p:spPr>
        <p:txBody>
          <a:bodyPr>
            <a:normAutofit fontScale="90000"/>
          </a:bodyPr>
          <a:lstStyle/>
          <a:p>
            <a:r>
              <a:rPr lang="en-US" b="1" u="sng" dirty="0" smtClean="0"/>
              <a:t>The “New South” in the late 1800’s</a:t>
            </a:r>
            <a:endParaRPr lang="en-US" b="1" u="sng" dirty="0"/>
          </a:p>
        </p:txBody>
      </p:sp>
    </p:spTree>
    <p:extLst>
      <p:ext uri="{BB962C8B-B14F-4D97-AF65-F5344CB8AC3E}">
        <p14:creationId xmlns:p14="http://schemas.microsoft.com/office/powerpoint/2010/main" val="282023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533400"/>
          </a:xfrm>
        </p:spPr>
        <p:txBody>
          <a:bodyPr>
            <a:normAutofit fontScale="90000"/>
          </a:bodyPr>
          <a:lstStyle/>
          <a:p>
            <a:r>
              <a:rPr lang="en-US" b="1" u="sng" dirty="0" smtClean="0"/>
              <a:t>Unit Intro Activity – Cartoons &amp; Pictures</a:t>
            </a:r>
            <a:endParaRPr lang="en-US" b="1" u="sng" dirty="0"/>
          </a:p>
        </p:txBody>
      </p:sp>
      <p:sp>
        <p:nvSpPr>
          <p:cNvPr id="3" name="Content Placeholder 2"/>
          <p:cNvSpPr>
            <a:spLocks noGrp="1"/>
          </p:cNvSpPr>
          <p:nvPr>
            <p:ph idx="1"/>
          </p:nvPr>
        </p:nvSpPr>
        <p:spPr>
          <a:xfrm>
            <a:off x="0" y="685800"/>
            <a:ext cx="9144000" cy="6324600"/>
          </a:xfrm>
        </p:spPr>
        <p:txBody>
          <a:bodyPr>
            <a:normAutofit/>
          </a:bodyPr>
          <a:lstStyle/>
          <a:p>
            <a:r>
              <a:rPr lang="en-US" altLang="en-US" sz="2400" dirty="0"/>
              <a:t>Start w/ </a:t>
            </a:r>
            <a:r>
              <a:rPr lang="en-US" altLang="en-US" sz="2400" b="1" i="1" dirty="0"/>
              <a:t>Textbook picture</a:t>
            </a:r>
            <a:r>
              <a:rPr lang="en-US" altLang="en-US" sz="2400" dirty="0"/>
              <a:t> </a:t>
            </a:r>
            <a:r>
              <a:rPr lang="en-US" altLang="en-US" sz="2400" dirty="0" smtClean="0"/>
              <a:t>Activity </a:t>
            </a:r>
            <a:r>
              <a:rPr lang="en-US" altLang="en-US" sz="2400" b="1" i="1" dirty="0" smtClean="0"/>
              <a:t>(</a:t>
            </a:r>
            <a:r>
              <a:rPr lang="en-US" altLang="en-US" sz="2400" b="1" i="1" dirty="0" err="1" smtClean="0"/>
              <a:t>pgs</a:t>
            </a:r>
            <a:r>
              <a:rPr lang="en-US" altLang="en-US" sz="2400" b="1" i="1" dirty="0" smtClean="0"/>
              <a:t> 512-562)</a:t>
            </a:r>
            <a:endParaRPr lang="en-US" altLang="en-US" sz="2400" b="1" i="1" dirty="0"/>
          </a:p>
          <a:p>
            <a:pPr>
              <a:buNone/>
            </a:pPr>
            <a:r>
              <a:rPr lang="en-US" altLang="en-US" sz="2400" dirty="0"/>
              <a:t>	-- What can you tell about this era?</a:t>
            </a:r>
          </a:p>
          <a:p>
            <a:pPr>
              <a:buNone/>
            </a:pPr>
            <a:r>
              <a:rPr lang="en-US" altLang="en-US" sz="2400" dirty="0"/>
              <a:t>	-- Which picture(s) symbolize or capture the essence of the period “best”?</a:t>
            </a:r>
          </a:p>
          <a:p>
            <a:r>
              <a:rPr lang="en-US" altLang="en-US" sz="2400" dirty="0"/>
              <a:t>Era in US history is VERY Dynamic and features a lot of connections to modern day US =&gt; </a:t>
            </a:r>
            <a:r>
              <a:rPr lang="en-US" altLang="en-US" sz="2400" b="1" i="1" dirty="0"/>
              <a:t>** HOW?? **</a:t>
            </a:r>
          </a:p>
          <a:p>
            <a:pPr>
              <a:buNone/>
            </a:pPr>
            <a:r>
              <a:rPr lang="en-US" altLang="en-US" sz="2400" b="1" i="1" dirty="0"/>
              <a:t>	-- Concentration of wealth</a:t>
            </a:r>
            <a:r>
              <a:rPr lang="en-US" altLang="en-US" sz="2400" i="1" dirty="0"/>
              <a:t> =&gt; </a:t>
            </a:r>
            <a:r>
              <a:rPr lang="en-US" altLang="en-US" sz="2400" i="1" dirty="0" smtClean="0"/>
              <a:t>large Corporations &amp; uber wealthy</a:t>
            </a:r>
            <a:endParaRPr lang="en-US" altLang="en-US" sz="2400" i="1" dirty="0"/>
          </a:p>
          <a:p>
            <a:pPr>
              <a:buNone/>
            </a:pPr>
            <a:r>
              <a:rPr lang="en-US" altLang="en-US" sz="2400" i="1" dirty="0"/>
              <a:t>	-- </a:t>
            </a:r>
            <a:r>
              <a:rPr lang="en-US" altLang="en-US" sz="2400" b="1" i="1" dirty="0"/>
              <a:t>Corruption in politics </a:t>
            </a:r>
            <a:r>
              <a:rPr lang="en-US" altLang="en-US" sz="2400" dirty="0"/>
              <a:t>=&gt; scandals, lack of concern for lower classes</a:t>
            </a:r>
            <a:endParaRPr lang="en-US" altLang="en-US" sz="2400" b="1" i="1" dirty="0"/>
          </a:p>
          <a:p>
            <a:pPr>
              <a:buNone/>
            </a:pPr>
            <a:r>
              <a:rPr lang="en-US" altLang="en-US" sz="2400" b="1" i="1" dirty="0"/>
              <a:t>	-- Anti-Immigration attitudes =&gt;</a:t>
            </a:r>
            <a:r>
              <a:rPr lang="en-US" altLang="en-US" sz="2400" dirty="0"/>
              <a:t> anti-Chinese, Italian, etc…</a:t>
            </a:r>
          </a:p>
          <a:p>
            <a:pPr>
              <a:buNone/>
            </a:pPr>
            <a:r>
              <a:rPr lang="en-US" altLang="en-US" sz="2400" dirty="0"/>
              <a:t>	-- </a:t>
            </a:r>
            <a:r>
              <a:rPr lang="en-US" altLang="en-US" sz="2400" b="1" i="1" dirty="0"/>
              <a:t>Large number of changes happening rapidly</a:t>
            </a:r>
            <a:r>
              <a:rPr lang="en-US" altLang="en-US" sz="2400" dirty="0"/>
              <a:t> =&gt; railroads, cars, telegraph, urbanization, etc…</a:t>
            </a:r>
          </a:p>
          <a:p>
            <a:pPr>
              <a:buNone/>
            </a:pPr>
            <a:r>
              <a:rPr lang="en-US" altLang="en-US" sz="2400" b="1" i="1" dirty="0"/>
              <a:t>	-- “Entertainment Culture” =&gt; </a:t>
            </a:r>
            <a:r>
              <a:rPr lang="en-US" altLang="en-US" sz="2400" dirty="0"/>
              <a:t>Vaudeville</a:t>
            </a:r>
            <a:r>
              <a:rPr lang="en-US" altLang="en-US" sz="2400" dirty="0" smtClean="0"/>
              <a:t>, ‘conspicuous consumption’</a:t>
            </a:r>
            <a:endParaRPr lang="en-US" altLang="en-US" sz="2400" dirty="0"/>
          </a:p>
          <a:p>
            <a:r>
              <a:rPr lang="en-US" altLang="en-US" sz="2400" b="1" i="1" dirty="0"/>
              <a:t>The consequences of this period were felt for decades and are still even felt today in attitudes concerning women, immigrants, governmental role in society, politics, rich, poor, etc….</a:t>
            </a:r>
          </a:p>
          <a:p>
            <a:endParaRPr lang="en-US" sz="2300" dirty="0"/>
          </a:p>
        </p:txBody>
      </p:sp>
    </p:spTree>
    <p:extLst>
      <p:ext uri="{BB962C8B-B14F-4D97-AF65-F5344CB8AC3E}">
        <p14:creationId xmlns:p14="http://schemas.microsoft.com/office/powerpoint/2010/main" val="2325689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The Solid South – 1880 to 1950</a:t>
            </a:r>
            <a:endParaRPr lang="en-US" b="1" u="sng" dirty="0"/>
          </a:p>
        </p:txBody>
      </p:sp>
      <p:pic>
        <p:nvPicPr>
          <p:cNvPr id="10244" name="Picture 4" descr="http://www.greatreality.com/images/MusingImages/SolidSout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721" y="762000"/>
            <a:ext cx="8878957" cy="5105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7721" y="6019800"/>
            <a:ext cx="8878957" cy="830997"/>
          </a:xfrm>
          <a:prstGeom prst="rect">
            <a:avLst/>
          </a:prstGeom>
          <a:noFill/>
        </p:spPr>
        <p:txBody>
          <a:bodyPr wrap="square" rtlCol="0">
            <a:spAutoFit/>
          </a:bodyPr>
          <a:lstStyle/>
          <a:p>
            <a:r>
              <a:rPr lang="en-US" sz="2400" dirty="0" smtClean="0"/>
              <a:t>Between 1880 and 1950 the Southern states highlighted cast nearly every electoral vote for President for the Democratic candidate</a:t>
            </a:r>
            <a:endParaRPr lang="en-US" sz="2400" dirty="0"/>
          </a:p>
        </p:txBody>
      </p:sp>
    </p:spTree>
    <p:extLst>
      <p:ext uri="{BB962C8B-B14F-4D97-AF65-F5344CB8AC3E}">
        <p14:creationId xmlns:p14="http://schemas.microsoft.com/office/powerpoint/2010/main" val="30715487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5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458200" cy="533400"/>
          </a:xfrm>
        </p:spPr>
        <p:txBody>
          <a:bodyPr>
            <a:normAutofit fontScale="90000"/>
          </a:bodyPr>
          <a:lstStyle/>
          <a:p>
            <a:r>
              <a:rPr lang="en-US" b="1" u="sng" dirty="0" smtClean="0"/>
              <a:t>The Transformation of Agriculture</a:t>
            </a:r>
            <a:endParaRPr lang="en-US" b="1" u="sng" dirty="0"/>
          </a:p>
        </p:txBody>
      </p:sp>
      <p:sp>
        <p:nvSpPr>
          <p:cNvPr id="3" name="Content Placeholder 2"/>
          <p:cNvSpPr>
            <a:spLocks noGrp="1"/>
          </p:cNvSpPr>
          <p:nvPr>
            <p:ph idx="1"/>
          </p:nvPr>
        </p:nvSpPr>
        <p:spPr>
          <a:xfrm>
            <a:off x="3132" y="457200"/>
            <a:ext cx="9144000" cy="6400800"/>
          </a:xfrm>
        </p:spPr>
        <p:txBody>
          <a:bodyPr>
            <a:normAutofit lnSpcReduction="10000"/>
          </a:bodyPr>
          <a:lstStyle/>
          <a:p>
            <a:r>
              <a:rPr lang="en-US" sz="2300" dirty="0" smtClean="0"/>
              <a:t>After the Civil War new technology, government policy &amp; economic conditions revolutionized American agriculture from 1865 to 1900</a:t>
            </a:r>
          </a:p>
          <a:p>
            <a:pPr lvl="1" indent="-342900">
              <a:buFont typeface="Wingdings" panose="05000000000000000000" pitchFamily="2" charset="2"/>
              <a:buChar char="§"/>
            </a:pPr>
            <a:r>
              <a:rPr lang="en-US" sz="2300" dirty="0" smtClean="0"/>
              <a:t>Three main western industries =&gt; farming, mining and ranching</a:t>
            </a:r>
          </a:p>
          <a:p>
            <a:pPr marL="0" indent="0">
              <a:buNone/>
            </a:pPr>
            <a:r>
              <a:rPr lang="en-US" sz="2300" b="1" u="sng" dirty="0" smtClean="0"/>
              <a:t>Farming &amp; Ranching</a:t>
            </a:r>
          </a:p>
          <a:p>
            <a:r>
              <a:rPr lang="en-US" sz="2300" dirty="0" smtClean="0"/>
              <a:t>During the Civil War the US </a:t>
            </a:r>
            <a:r>
              <a:rPr lang="en-US" sz="2300" dirty="0" err="1"/>
              <a:t>G</a:t>
            </a:r>
            <a:r>
              <a:rPr lang="en-US" sz="2300" dirty="0" err="1" smtClean="0"/>
              <a:t>ovt</a:t>
            </a:r>
            <a:r>
              <a:rPr lang="en-US" sz="2300" dirty="0" smtClean="0"/>
              <a:t> passed the _____________=&gt; Western migrants get 160 acres if they settle on land (5 years) &amp; improve it</a:t>
            </a:r>
          </a:p>
          <a:p>
            <a:pPr lvl="1" indent="-342900">
              <a:buFont typeface="Wingdings" panose="05000000000000000000" pitchFamily="2" charset="2"/>
              <a:buChar char="§"/>
            </a:pPr>
            <a:r>
              <a:rPr lang="en-US" sz="2300" dirty="0" smtClean="0"/>
              <a:t>Sod houses favored due to lack of trees, but much land was claimed by corporations =&gt; “fake homesteaders”, 12x14 inch houses</a:t>
            </a:r>
          </a:p>
          <a:p>
            <a:r>
              <a:rPr lang="en-US" sz="2300" dirty="0" smtClean="0"/>
              <a:t>Combined w/ TC Railroad encouraged by __________________this led to rapid expansion of farming and ranching in the West</a:t>
            </a:r>
          </a:p>
          <a:p>
            <a:pPr lvl="1" indent="-342900">
              <a:buFont typeface="Wingdings" panose="05000000000000000000" pitchFamily="2" charset="2"/>
              <a:buChar char="§"/>
            </a:pPr>
            <a:r>
              <a:rPr lang="en-US" sz="2300" dirty="0" smtClean="0"/>
              <a:t>Many discovered Homestead Act was a mirage =&gt; 160 acres too little &amp; Western conditions (drought, pestilence =&gt; _________) too tough</a:t>
            </a:r>
          </a:p>
          <a:p>
            <a:pPr marL="400050" lvl="1" indent="0">
              <a:buNone/>
            </a:pPr>
            <a:r>
              <a:rPr lang="en-US" sz="2300" dirty="0"/>
              <a:t>	</a:t>
            </a:r>
            <a:r>
              <a:rPr lang="en-US" sz="2300" dirty="0" smtClean="0"/>
              <a:t>-- West of 100 </a:t>
            </a:r>
            <a:r>
              <a:rPr lang="en-US" sz="2300" dirty="0" err="1" smtClean="0"/>
              <a:t>mediran</a:t>
            </a:r>
            <a:r>
              <a:rPr lang="en-US" sz="2300" dirty="0" smtClean="0"/>
              <a:t> little rain fell =&gt; led to </a:t>
            </a:r>
            <a:r>
              <a:rPr lang="en-US" sz="2300" b="1" i="1" dirty="0" smtClean="0"/>
              <a:t>sod farming </a:t>
            </a:r>
            <a:r>
              <a:rPr lang="en-US" sz="2300" dirty="0" smtClean="0"/>
              <a:t>&amp; 	irrigation projects (2/3 Homesteaders failed)</a:t>
            </a:r>
          </a:p>
          <a:p>
            <a:r>
              <a:rPr lang="en-US" sz="2300" dirty="0" smtClean="0"/>
              <a:t>Farmers and ranchers could now easily ship products to eastern markets (meat shipped in _________________________to Chicago stockyards)</a:t>
            </a:r>
          </a:p>
          <a:p>
            <a:pPr lvl="1" indent="-342900">
              <a:buFont typeface="Wingdings" panose="05000000000000000000" pitchFamily="2" charset="2"/>
              <a:buChar char="§"/>
            </a:pPr>
            <a:r>
              <a:rPr lang="en-US" sz="2300" dirty="0" smtClean="0"/>
              <a:t>Led to rise of Cowboys and “Wild West” =&gt; cattle trails from Texas to TC RR’s led to yearly drives (Cowboys = whites, blacks &amp; </a:t>
            </a:r>
            <a:r>
              <a:rPr lang="en-US" sz="2300" dirty="0"/>
              <a:t>M</a:t>
            </a:r>
            <a:r>
              <a:rPr lang="en-US" sz="2300" dirty="0" smtClean="0"/>
              <a:t>exicans)</a:t>
            </a:r>
          </a:p>
        </p:txBody>
      </p:sp>
    </p:spTree>
    <p:extLst>
      <p:ext uri="{BB962C8B-B14F-4D97-AF65-F5344CB8AC3E}">
        <p14:creationId xmlns:p14="http://schemas.microsoft.com/office/powerpoint/2010/main" val="3093952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5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b="1" u="sng" dirty="0" smtClean="0"/>
              <a:t>Cattle Rails of late 1800’s</a:t>
            </a:r>
            <a:endParaRPr lang="en-US" b="1" u="sng" dirty="0"/>
          </a:p>
        </p:txBody>
      </p:sp>
      <p:sp>
        <p:nvSpPr>
          <p:cNvPr id="3" name="Content Placeholder 2"/>
          <p:cNvSpPr>
            <a:spLocks noGrp="1"/>
          </p:cNvSpPr>
          <p:nvPr>
            <p:ph idx="1"/>
          </p:nvPr>
        </p:nvSpPr>
        <p:spPr>
          <a:xfrm>
            <a:off x="457200" y="5410200"/>
            <a:ext cx="8229600" cy="715963"/>
          </a:xfrm>
        </p:spPr>
        <p:txBody>
          <a:bodyPr/>
          <a:lstStyle/>
          <a:p>
            <a:endParaRPr lang="en-US" dirty="0"/>
          </a:p>
        </p:txBody>
      </p:sp>
      <p:pic>
        <p:nvPicPr>
          <p:cNvPr id="12290" name="Picture 2" descr="http://www.fasttrackteaching.com/burns/Unit_2_Westward/Unit2_Map_basic_RRs_Cattle_Trail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382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479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5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b="1" u="sng" dirty="0" smtClean="0"/>
              <a:t>Average Rainfall in US</a:t>
            </a:r>
            <a:endParaRPr lang="en-US" b="1" u="sng" dirty="0"/>
          </a:p>
        </p:txBody>
      </p:sp>
      <p:pic>
        <p:nvPicPr>
          <p:cNvPr id="13314" name="Picture 2" descr="http://greatplainstrail.files.wordpress.com/2011/11/r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89916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237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56000"/>
          </a:schemeClr>
        </a:solidFill>
        <a:effectLst/>
      </p:bgPr>
    </p:bg>
    <p:spTree>
      <p:nvGrpSpPr>
        <p:cNvPr id="1" name=""/>
        <p:cNvGrpSpPr/>
        <p:nvPr/>
      </p:nvGrpSpPr>
      <p:grpSpPr>
        <a:xfrm>
          <a:off x="0" y="0"/>
          <a:ext cx="0" cy="0"/>
          <a:chOff x="0" y="0"/>
          <a:chExt cx="0" cy="0"/>
        </a:xfrm>
      </p:grpSpPr>
      <p:pic>
        <p:nvPicPr>
          <p:cNvPr id="49154" name="Picture 5" descr="http://pribek.net/wp-content/uploads/2009/08/boll-weev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74725"/>
            <a:ext cx="76200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itle 2"/>
          <p:cNvSpPr>
            <a:spLocks noGrp="1"/>
          </p:cNvSpPr>
          <p:nvPr>
            <p:ph type="title"/>
          </p:nvPr>
        </p:nvSpPr>
        <p:spPr>
          <a:xfrm>
            <a:off x="457200" y="274638"/>
            <a:ext cx="8229600" cy="334962"/>
          </a:xfrm>
        </p:spPr>
        <p:txBody>
          <a:bodyPr>
            <a:normAutofit fontScale="90000"/>
          </a:bodyPr>
          <a:lstStyle/>
          <a:p>
            <a:r>
              <a:rPr lang="en-US" altLang="en-US" b="1" u="sng" smtClean="0"/>
              <a:t>Bollweivels</a:t>
            </a:r>
          </a:p>
        </p:txBody>
      </p:sp>
    </p:spTree>
    <p:extLst>
      <p:ext uri="{BB962C8B-B14F-4D97-AF65-F5344CB8AC3E}">
        <p14:creationId xmlns:p14="http://schemas.microsoft.com/office/powerpoint/2010/main" val="30256052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56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553200"/>
          </a:xfrm>
        </p:spPr>
        <p:txBody>
          <a:bodyPr>
            <a:normAutofit lnSpcReduction="10000"/>
          </a:bodyPr>
          <a:lstStyle/>
          <a:p>
            <a:pPr lvl="1" indent="-342900">
              <a:buFont typeface="Wingdings" panose="05000000000000000000" pitchFamily="2" charset="2"/>
              <a:buChar char="§"/>
            </a:pPr>
            <a:r>
              <a:rPr lang="en-US" sz="2300" dirty="0"/>
              <a:t>RR took advantage of farmers as they became dependent on RR to ship products to Eastern markets (changed rates, pooled, etc</a:t>
            </a:r>
            <a:r>
              <a:rPr lang="en-US" sz="2300" dirty="0" smtClean="0"/>
              <a:t>…)</a:t>
            </a:r>
          </a:p>
          <a:p>
            <a:pPr marL="400050" lvl="1" indent="0">
              <a:buNone/>
            </a:pPr>
            <a:r>
              <a:rPr lang="en-US" sz="2300" dirty="0"/>
              <a:t>	</a:t>
            </a:r>
            <a:r>
              <a:rPr lang="en-US" sz="2300" dirty="0" smtClean="0"/>
              <a:t>-- Complaining farmers were “dealt” with by RR companies =&gt; late 	train cars, grain left out in rain</a:t>
            </a:r>
          </a:p>
          <a:p>
            <a:r>
              <a:rPr lang="en-US" sz="2300" dirty="0" smtClean="0"/>
              <a:t>Increasing use of technology also revolutionized farming &amp; ranching</a:t>
            </a:r>
          </a:p>
          <a:p>
            <a:pPr lvl="1" indent="-342900">
              <a:buFont typeface="Wingdings" panose="05000000000000000000" pitchFamily="2" charset="2"/>
              <a:buChar char="§"/>
            </a:pPr>
            <a:r>
              <a:rPr lang="en-US" sz="2300" dirty="0" smtClean="0"/>
              <a:t>___________________ (reaper &amp; thresher) pulled by 20-40 horses &amp; steam engines pulling plows and seeders sped up pace of agriculture</a:t>
            </a:r>
          </a:p>
          <a:p>
            <a:pPr lvl="1" indent="-342900">
              <a:buFont typeface="Wingdings" panose="05000000000000000000" pitchFamily="2" charset="2"/>
              <a:buChar char="§"/>
            </a:pPr>
            <a:r>
              <a:rPr lang="en-US" sz="2300" dirty="0" smtClean="0"/>
              <a:t>Led to specialization of agriculture to one crop =&gt; wheat or corn</a:t>
            </a:r>
          </a:p>
          <a:p>
            <a:pPr marL="400050" lvl="1" indent="0">
              <a:buNone/>
            </a:pPr>
            <a:r>
              <a:rPr lang="en-US" sz="2300" dirty="0"/>
              <a:t>	</a:t>
            </a:r>
            <a:r>
              <a:rPr lang="en-US" sz="2300" dirty="0" smtClean="0"/>
              <a:t>-- Prices dependent on foreign production =&gt; fluctuated wildly from 	year to year depending on harvests</a:t>
            </a:r>
          </a:p>
          <a:p>
            <a:pPr marL="400050" lvl="1" indent="0">
              <a:buNone/>
            </a:pPr>
            <a:r>
              <a:rPr lang="en-US" sz="2300" dirty="0" smtClean="0"/>
              <a:t>	-- Many </a:t>
            </a:r>
            <a:r>
              <a:rPr lang="en-US" sz="2300" dirty="0"/>
              <a:t>farmers went bankrupt and sold farms in times of drought </a:t>
            </a:r>
            <a:r>
              <a:rPr lang="en-US" sz="2300" dirty="0" smtClean="0"/>
              <a:t>	or </a:t>
            </a:r>
            <a:r>
              <a:rPr lang="en-US" sz="2300" dirty="0"/>
              <a:t>low prices (overproduction) =&gt; </a:t>
            </a:r>
            <a:r>
              <a:rPr lang="en-US" sz="2300" dirty="0" smtClean="0"/>
              <a:t>____________________by 1880</a:t>
            </a:r>
          </a:p>
          <a:p>
            <a:pPr lvl="1" indent="-342900">
              <a:buFont typeface="Wingdings" panose="05000000000000000000" pitchFamily="2" charset="2"/>
              <a:buChar char="§"/>
            </a:pPr>
            <a:r>
              <a:rPr lang="en-US" sz="2300" dirty="0" smtClean="0"/>
              <a:t>Also led to an increase in the size of farms =&gt; more land needed to pay for equipment ( also led farmers to go into massive debt)</a:t>
            </a:r>
          </a:p>
          <a:p>
            <a:pPr marL="400050" lvl="1" indent="0">
              <a:buNone/>
            </a:pPr>
            <a:r>
              <a:rPr lang="en-US" sz="2300" dirty="0"/>
              <a:t>	</a:t>
            </a:r>
            <a:r>
              <a:rPr lang="en-US" sz="2300" dirty="0" smtClean="0"/>
              <a:t>-- _______________=&gt; corporate farms (15,000 acres +) in ND/MN</a:t>
            </a:r>
          </a:p>
          <a:p>
            <a:pPr lvl="1" indent="-342900">
              <a:buFont typeface="Wingdings" panose="05000000000000000000" pitchFamily="2" charset="2"/>
              <a:buChar char="§"/>
            </a:pPr>
            <a:r>
              <a:rPr lang="en-US" sz="2300" dirty="0" smtClean="0"/>
              <a:t>Ranches were also consolidated by invention of __________=&gt; led to massive fencing of land (no more free pastures)</a:t>
            </a:r>
          </a:p>
          <a:p>
            <a:pPr marL="400050" lvl="1" indent="0">
              <a:buNone/>
            </a:pPr>
            <a:r>
              <a:rPr lang="en-US" sz="2300" b="1" i="1" dirty="0"/>
              <a:t>	</a:t>
            </a:r>
            <a:r>
              <a:rPr lang="en-US" sz="2300" b="1" i="1" dirty="0" smtClean="0"/>
              <a:t>-- </a:t>
            </a:r>
            <a:r>
              <a:rPr lang="en-US" sz="2300" dirty="0" smtClean="0"/>
              <a:t>Led to growth of large </a:t>
            </a:r>
            <a:r>
              <a:rPr lang="en-US" sz="2300" dirty="0" err="1" smtClean="0"/>
              <a:t>stockhouses</a:t>
            </a:r>
            <a:r>
              <a:rPr lang="en-US" sz="2300" dirty="0" smtClean="0"/>
              <a:t> &amp; decline of small rancher</a:t>
            </a:r>
          </a:p>
          <a:p>
            <a:pPr marL="0" indent="0">
              <a:buNone/>
            </a:pPr>
            <a:endParaRPr lang="en-US" sz="2300" dirty="0"/>
          </a:p>
        </p:txBody>
      </p:sp>
      <p:sp>
        <p:nvSpPr>
          <p:cNvPr id="4" name="Title 1"/>
          <p:cNvSpPr>
            <a:spLocks noGrp="1"/>
          </p:cNvSpPr>
          <p:nvPr>
            <p:ph type="title"/>
          </p:nvPr>
        </p:nvSpPr>
        <p:spPr>
          <a:xfrm>
            <a:off x="304800" y="76200"/>
            <a:ext cx="8458200" cy="304800"/>
          </a:xfrm>
        </p:spPr>
        <p:txBody>
          <a:bodyPr>
            <a:normAutofit fontScale="90000"/>
          </a:bodyPr>
          <a:lstStyle/>
          <a:p>
            <a:r>
              <a:rPr lang="en-US" b="1" u="sng" dirty="0" smtClean="0"/>
              <a:t>The Transformation of Agriculture</a:t>
            </a:r>
            <a:endParaRPr lang="en-US" b="1" u="sng" dirty="0"/>
          </a:p>
        </p:txBody>
      </p:sp>
    </p:spTree>
    <p:extLst>
      <p:ext uri="{BB962C8B-B14F-4D97-AF65-F5344CB8AC3E}">
        <p14:creationId xmlns:p14="http://schemas.microsoft.com/office/powerpoint/2010/main" val="2360996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5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b="1" u="sng" dirty="0" smtClean="0"/>
              <a:t>The Price of Corn in late 1800’s</a:t>
            </a:r>
            <a:endParaRPr lang="en-US" b="1" u="sng" dirty="0"/>
          </a:p>
        </p:txBody>
      </p:sp>
      <p:pic>
        <p:nvPicPr>
          <p:cNvPr id="18434" name="Picture 2" descr="http://regentsprep.org/regents/ushisgov/graphics/3b_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85800"/>
            <a:ext cx="886764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landcover.usgs.gov/luhna/images/fig10-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122" y="4261981"/>
            <a:ext cx="5257800" cy="2547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256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5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b="1" u="sng" dirty="0" smtClean="0"/>
              <a:t>Late 1800’s Combine</a:t>
            </a:r>
            <a:endParaRPr lang="en-US" b="1" u="sng" dirty="0"/>
          </a:p>
        </p:txBody>
      </p:sp>
      <p:sp>
        <p:nvSpPr>
          <p:cNvPr id="3" name="Content Placeholder 2"/>
          <p:cNvSpPr>
            <a:spLocks noGrp="1"/>
          </p:cNvSpPr>
          <p:nvPr>
            <p:ph idx="1"/>
          </p:nvPr>
        </p:nvSpPr>
        <p:spPr>
          <a:xfrm>
            <a:off x="152400" y="6037653"/>
            <a:ext cx="8686800" cy="792163"/>
          </a:xfrm>
        </p:spPr>
        <p:txBody>
          <a:bodyPr>
            <a:normAutofit fontScale="85000" lnSpcReduction="20000"/>
          </a:bodyPr>
          <a:lstStyle/>
          <a:p>
            <a:pPr marL="0" indent="0">
              <a:buNone/>
            </a:pPr>
            <a:r>
              <a:rPr lang="en-US" dirty="0" smtClean="0"/>
              <a:t>Late 1800’s combines were pulled by 20-40 horses &amp; simultaneously reaped and bagged the grain </a:t>
            </a:r>
            <a:endParaRPr lang="en-US" dirty="0"/>
          </a:p>
        </p:txBody>
      </p:sp>
      <p:pic>
        <p:nvPicPr>
          <p:cNvPr id="17410" name="Picture 2" descr="http://content.lib.washington.edu/indocc/image/1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0"/>
            <a:ext cx="6858000" cy="511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771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56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2514600"/>
          </a:xfrm>
        </p:spPr>
        <p:txBody>
          <a:bodyPr/>
          <a:lstStyle/>
          <a:p>
            <a:pPr marL="342900" lvl="1" indent="-342900">
              <a:buFont typeface="Arial" pitchFamily="34" charset="0"/>
              <a:buChar char="•"/>
            </a:pPr>
            <a:r>
              <a:rPr lang="en-US" sz="2300" dirty="0" smtClean="0"/>
              <a:t>US monetary policy </a:t>
            </a:r>
            <a:r>
              <a:rPr lang="en-US" sz="2300" dirty="0"/>
              <a:t>also led to </a:t>
            </a:r>
            <a:r>
              <a:rPr lang="en-US" sz="2300" b="1" i="1" dirty="0"/>
              <a:t>deflation</a:t>
            </a:r>
            <a:r>
              <a:rPr lang="en-US" sz="2300" dirty="0"/>
              <a:t> </a:t>
            </a:r>
            <a:r>
              <a:rPr lang="en-US" sz="2300" dirty="0" smtClean="0"/>
              <a:t>=&gt; hurt American farmer</a:t>
            </a:r>
            <a:endParaRPr lang="en-US" sz="2300" dirty="0"/>
          </a:p>
          <a:p>
            <a:pPr marL="742950" lvl="2" indent="-342900">
              <a:buFont typeface="Wingdings" panose="05000000000000000000" pitchFamily="2" charset="2"/>
              <a:buChar char="§"/>
            </a:pPr>
            <a:r>
              <a:rPr lang="en-US" sz="2300" dirty="0" smtClean="0"/>
              <a:t>Gold standard made printing $$ more difficult =&gt; rising population and expanding economy requires more $$ (actual $$ contracted)</a:t>
            </a:r>
          </a:p>
          <a:p>
            <a:pPr marL="742950" lvl="2" indent="-342900">
              <a:buFont typeface="Wingdings" panose="05000000000000000000" pitchFamily="2" charset="2"/>
              <a:buChar char="§"/>
            </a:pPr>
            <a:r>
              <a:rPr lang="en-US" sz="2300" dirty="0" smtClean="0"/>
              <a:t>Republicans also favored “hard $$ policies” (</a:t>
            </a:r>
            <a:r>
              <a:rPr lang="en-US" sz="2300" b="1" i="1" dirty="0" err="1" smtClean="0"/>
              <a:t>Goldbugs</a:t>
            </a:r>
            <a:r>
              <a:rPr lang="en-US" sz="2300" dirty="0" smtClean="0"/>
              <a:t>) </a:t>
            </a:r>
            <a:r>
              <a:rPr lang="en-US" sz="2300" b="1" i="1" dirty="0" smtClean="0"/>
              <a:t>Q: WHY?? </a:t>
            </a:r>
          </a:p>
          <a:p>
            <a:pPr marL="400050" lvl="2" indent="0">
              <a:buNone/>
            </a:pPr>
            <a:r>
              <a:rPr lang="en-US" sz="2300" dirty="0"/>
              <a:t>	</a:t>
            </a:r>
            <a:r>
              <a:rPr lang="en-US" sz="2300" dirty="0" smtClean="0"/>
              <a:t>-- Stopped printing </a:t>
            </a:r>
            <a:r>
              <a:rPr lang="en-US" sz="2300" dirty="0"/>
              <a:t>of </a:t>
            </a:r>
            <a:r>
              <a:rPr lang="en-US" sz="2300" dirty="0" smtClean="0"/>
              <a:t>silver </a:t>
            </a:r>
            <a:r>
              <a:rPr lang="en-US" sz="2300" dirty="0"/>
              <a:t>$$ in 1873, Greenbacks </a:t>
            </a:r>
            <a:r>
              <a:rPr lang="en-US" sz="2300" dirty="0" smtClean="0"/>
              <a:t>withdrawn 	from circulation </a:t>
            </a:r>
            <a:r>
              <a:rPr lang="en-US" sz="2300" dirty="0"/>
              <a:t>after CW </a:t>
            </a:r>
            <a:r>
              <a:rPr lang="en-US" sz="2300" dirty="0" smtClean="0"/>
              <a:t>(</a:t>
            </a:r>
            <a:r>
              <a:rPr lang="en-US" sz="2300" b="1" i="1" dirty="0" smtClean="0"/>
              <a:t>Resumption Act of 1875</a:t>
            </a:r>
            <a:r>
              <a:rPr lang="en-US" sz="2300" dirty="0" smtClean="0"/>
              <a:t>)</a:t>
            </a:r>
            <a:endParaRPr lang="en-US" sz="2300" dirty="0"/>
          </a:p>
          <a:p>
            <a:endParaRPr lang="en-US" dirty="0"/>
          </a:p>
        </p:txBody>
      </p:sp>
      <p:sp>
        <p:nvSpPr>
          <p:cNvPr id="4" name="Title 1"/>
          <p:cNvSpPr>
            <a:spLocks noGrp="1"/>
          </p:cNvSpPr>
          <p:nvPr>
            <p:ph type="title"/>
          </p:nvPr>
        </p:nvSpPr>
        <p:spPr>
          <a:xfrm>
            <a:off x="304800" y="76200"/>
            <a:ext cx="8458200" cy="457200"/>
          </a:xfrm>
        </p:spPr>
        <p:txBody>
          <a:bodyPr>
            <a:normAutofit fontScale="90000"/>
          </a:bodyPr>
          <a:lstStyle/>
          <a:p>
            <a:r>
              <a:rPr lang="en-US" b="1" u="sng" dirty="0" smtClean="0"/>
              <a:t>The Transformation of Agriculture</a:t>
            </a:r>
            <a:endParaRPr lang="en-US" b="1" u="sng" dirty="0"/>
          </a:p>
        </p:txBody>
      </p:sp>
      <p:pic>
        <p:nvPicPr>
          <p:cNvPr id="19458" name="Picture 2" descr="http://woodwardapush.wikispaces.com/file/view/What%20The%20Gold%20BUgs%20Are%20Doing%20For%20Uncle%20Same.gif/404281012/What%20The%20Gold%20BUgs%20Are%20Doing%20For%20Uncle%20Sam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00"/>
            <a:ext cx="5305425" cy="377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746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1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Response of the American Farmer</a:t>
            </a:r>
            <a:endParaRPr lang="en-US" b="1" u="sng" dirty="0"/>
          </a:p>
        </p:txBody>
      </p:sp>
      <p:sp>
        <p:nvSpPr>
          <p:cNvPr id="3" name="Content Placeholder 2"/>
          <p:cNvSpPr>
            <a:spLocks noGrp="1"/>
          </p:cNvSpPr>
          <p:nvPr>
            <p:ph idx="1"/>
          </p:nvPr>
        </p:nvSpPr>
        <p:spPr>
          <a:xfrm>
            <a:off x="0" y="685800"/>
            <a:ext cx="9144000" cy="6324600"/>
          </a:xfrm>
        </p:spPr>
        <p:txBody>
          <a:bodyPr>
            <a:normAutofit lnSpcReduction="10000"/>
          </a:bodyPr>
          <a:lstStyle/>
          <a:p>
            <a:r>
              <a:rPr lang="en-US" sz="2300" dirty="0" smtClean="0"/>
              <a:t>By 1880s and 90’s many American farmers were suffering =&gt; droughts, overproduction and high tariffs all led to starvation and economic ruin</a:t>
            </a:r>
          </a:p>
          <a:p>
            <a:pPr lvl="1" indent="-342900">
              <a:buFont typeface="Wingdings" panose="05000000000000000000" pitchFamily="2" charset="2"/>
              <a:buChar char="§"/>
            </a:pPr>
            <a:r>
              <a:rPr lang="en-US" sz="2300" dirty="0" smtClean="0"/>
              <a:t>Farmers responded by a mixture of collectivism &amp; political agitation</a:t>
            </a:r>
          </a:p>
          <a:p>
            <a:pPr marL="0" indent="0">
              <a:buNone/>
            </a:pPr>
            <a:r>
              <a:rPr lang="en-US" sz="2300" b="1" u="sng" dirty="0" smtClean="0"/>
              <a:t>Collectivism</a:t>
            </a:r>
          </a:p>
          <a:p>
            <a:r>
              <a:rPr lang="en-US" sz="2300" dirty="0" smtClean="0"/>
              <a:t>Ranchers in the West organized the __________________________=&gt; standardized practices, prevented theft and wielded political power</a:t>
            </a:r>
          </a:p>
          <a:p>
            <a:r>
              <a:rPr lang="en-US" sz="2300" dirty="0" smtClean="0"/>
              <a:t>Farmers in the West &amp; South started___________________________</a:t>
            </a:r>
            <a:endParaRPr lang="en-US" sz="2300" b="1" i="1" dirty="0" smtClean="0"/>
          </a:p>
          <a:p>
            <a:pPr lvl="1">
              <a:buFont typeface="Wingdings" panose="05000000000000000000" pitchFamily="2" charset="2"/>
              <a:buChar char="§"/>
            </a:pPr>
            <a:r>
              <a:rPr lang="en-US" sz="2300" dirty="0" smtClean="0"/>
              <a:t>Provided farmers with social opportunities (picnics, etc…)</a:t>
            </a:r>
          </a:p>
          <a:p>
            <a:pPr lvl="1">
              <a:buFont typeface="Wingdings" panose="05000000000000000000" pitchFamily="2" charset="2"/>
              <a:buChar char="§"/>
            </a:pPr>
            <a:r>
              <a:rPr lang="en-US" sz="2300" dirty="0" smtClean="0"/>
              <a:t>Organized farmers who collectively sold grain =&gt; increased power and began to organize politically</a:t>
            </a:r>
          </a:p>
          <a:p>
            <a:pPr marL="914400" lvl="1" indent="-457200">
              <a:buFont typeface="Wingdings" panose="05000000000000000000" pitchFamily="2" charset="2"/>
              <a:buChar char="§"/>
            </a:pPr>
            <a:r>
              <a:rPr lang="en-US" sz="2300" dirty="0" smtClean="0"/>
              <a:t>Advocated for passage of laws at state and national level</a:t>
            </a:r>
          </a:p>
          <a:p>
            <a:pPr marL="457200" lvl="1" indent="0">
              <a:buNone/>
            </a:pPr>
            <a:r>
              <a:rPr lang="en-US" sz="2300" dirty="0"/>
              <a:t>	</a:t>
            </a:r>
            <a:r>
              <a:rPr lang="en-US" sz="2300" dirty="0" smtClean="0"/>
              <a:t>-- Illinois passed state law limiting freight rates (upheld by SCOTUS)</a:t>
            </a:r>
          </a:p>
          <a:p>
            <a:pPr marL="457200" lvl="1" indent="0">
              <a:buNone/>
            </a:pPr>
            <a:r>
              <a:rPr lang="en-US" sz="2300" dirty="0"/>
              <a:t>	</a:t>
            </a:r>
            <a:r>
              <a:rPr lang="en-US" sz="2300" dirty="0" smtClean="0"/>
              <a:t>-- US government passed _______________________=&gt; set up the 	ICC to investigate pooling &amp; fraud; regulated interstate commerce</a:t>
            </a:r>
          </a:p>
          <a:p>
            <a:pPr marL="514350" indent="-457200"/>
            <a:r>
              <a:rPr lang="en-US" sz="2300" dirty="0" smtClean="0"/>
              <a:t>Collectivism was crippled by racial divisions &amp; lack of organization =&gt; separate________________________________</a:t>
            </a:r>
            <a:endParaRPr lang="en-US" sz="2300" b="1" i="1" dirty="0"/>
          </a:p>
        </p:txBody>
      </p:sp>
    </p:spTree>
    <p:extLst>
      <p:ext uri="{BB962C8B-B14F-4D97-AF65-F5344CB8AC3E}">
        <p14:creationId xmlns:p14="http://schemas.microsoft.com/office/powerpoint/2010/main" val="2506138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4000"/>
          </a:schemeClr>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29227"/>
            <a:ext cx="8229600" cy="427973"/>
          </a:xfrm>
        </p:spPr>
        <p:txBody>
          <a:bodyPr>
            <a:normAutofit fontScale="90000"/>
          </a:bodyPr>
          <a:lstStyle/>
          <a:p>
            <a:pPr eaLnBrk="1" hangingPunct="1"/>
            <a:r>
              <a:rPr lang="en-US" altLang="en-US" sz="3600" b="1" u="sng" dirty="0" smtClean="0"/>
              <a:t>The 2</a:t>
            </a:r>
            <a:r>
              <a:rPr lang="en-US" altLang="en-US" sz="3600" b="1" u="sng" baseline="30000" dirty="0" smtClean="0"/>
              <a:t>nd</a:t>
            </a:r>
            <a:r>
              <a:rPr lang="en-US" altLang="en-US" sz="3600" b="1" u="sng" dirty="0" smtClean="0"/>
              <a:t> US Industrial Revolution</a:t>
            </a:r>
          </a:p>
        </p:txBody>
      </p:sp>
      <p:sp>
        <p:nvSpPr>
          <p:cNvPr id="4099" name="Rectangle 3"/>
          <p:cNvSpPr>
            <a:spLocks noGrp="1" noChangeArrowheads="1"/>
          </p:cNvSpPr>
          <p:nvPr>
            <p:ph type="body" idx="1"/>
          </p:nvPr>
        </p:nvSpPr>
        <p:spPr>
          <a:xfrm>
            <a:off x="0" y="457200"/>
            <a:ext cx="9144000" cy="7315200"/>
          </a:xfrm>
        </p:spPr>
        <p:txBody>
          <a:bodyPr>
            <a:normAutofit lnSpcReduction="10000"/>
          </a:bodyPr>
          <a:lstStyle/>
          <a:p>
            <a:pPr eaLnBrk="1" hangingPunct="1">
              <a:lnSpc>
                <a:spcPct val="90000"/>
              </a:lnSpc>
            </a:pPr>
            <a:r>
              <a:rPr lang="en-US" altLang="en-US" sz="2200" dirty="0" smtClean="0"/>
              <a:t>Post 1865 the US shifts from an agricultural nation to an Industrial Power (</a:t>
            </a:r>
            <a:r>
              <a:rPr lang="en-US" altLang="en-US" sz="2200" b="1" i="1" dirty="0" smtClean="0"/>
              <a:t>1865</a:t>
            </a:r>
            <a:r>
              <a:rPr lang="en-US" altLang="en-US" sz="2200" dirty="0" smtClean="0"/>
              <a:t>: </a:t>
            </a:r>
            <a:r>
              <a:rPr lang="en-US" altLang="en-US" sz="2200" b="1" i="1" dirty="0" smtClean="0"/>
              <a:t>US #4 industrial economy in world 1865; 1894: UD #1) =&gt; HOW????</a:t>
            </a:r>
          </a:p>
          <a:p>
            <a:pPr eaLnBrk="1" hangingPunct="1">
              <a:lnSpc>
                <a:spcPct val="90000"/>
              </a:lnSpc>
              <a:buFontTx/>
              <a:buNone/>
            </a:pPr>
            <a:r>
              <a:rPr lang="en-US" altLang="en-US" sz="2200" i="1" u="sng" dirty="0" smtClean="0"/>
              <a:t>#1: _____________</a:t>
            </a:r>
            <a:r>
              <a:rPr lang="en-US" altLang="en-US" sz="2200" b="1" i="1" dirty="0" smtClean="0"/>
              <a:t>=&gt; </a:t>
            </a:r>
            <a:r>
              <a:rPr lang="en-US" altLang="en-US" sz="2200" i="1" dirty="0" smtClean="0"/>
              <a:t>1865 US has 35,000 miles of track; by 1900 ~200,000!!</a:t>
            </a:r>
          </a:p>
          <a:p>
            <a:pPr eaLnBrk="1" hangingPunct="1">
              <a:lnSpc>
                <a:spcPct val="90000"/>
              </a:lnSpc>
            </a:pPr>
            <a:r>
              <a:rPr lang="en-US" altLang="en-US" sz="2200" dirty="0" smtClean="0"/>
              <a:t>5 TC RR’s (i.e. </a:t>
            </a:r>
            <a:r>
              <a:rPr lang="en-US" altLang="en-US" sz="2200" b="1" i="1" dirty="0" smtClean="0"/>
              <a:t>Union Pacific</a:t>
            </a:r>
            <a:r>
              <a:rPr lang="en-US" altLang="en-US" sz="2200" dirty="0" smtClean="0"/>
              <a:t>, Northern Pacific, Southern Pacific) were laid w/ government subsidies of land, $$ (200 M acres via</a:t>
            </a:r>
            <a:r>
              <a:rPr lang="en-US" altLang="en-US" sz="2200" b="1" i="1" dirty="0" smtClean="0"/>
              <a:t> Pacific Railway Act)</a:t>
            </a:r>
          </a:p>
          <a:p>
            <a:pPr eaLnBrk="1" hangingPunct="1">
              <a:lnSpc>
                <a:spcPct val="90000"/>
              </a:lnSpc>
            </a:pPr>
            <a:r>
              <a:rPr lang="en-US" altLang="en-US" sz="2200" dirty="0" smtClean="0"/>
              <a:t>Led to  . . .</a:t>
            </a:r>
          </a:p>
          <a:p>
            <a:pPr lvl="1">
              <a:lnSpc>
                <a:spcPct val="90000"/>
              </a:lnSpc>
              <a:buFont typeface="Wingdings" panose="05000000000000000000" pitchFamily="2" charset="2"/>
              <a:buChar char="§"/>
            </a:pPr>
            <a:r>
              <a:rPr lang="en-US" altLang="en-US" sz="2300" dirty="0" smtClean="0"/>
              <a:t>Growth and dominance of US steel industry (</a:t>
            </a:r>
            <a:r>
              <a:rPr lang="en-US" altLang="en-US" sz="2300" b="1" i="1" dirty="0" smtClean="0"/>
              <a:t>US Steel</a:t>
            </a:r>
            <a:r>
              <a:rPr lang="en-US" altLang="en-US" sz="2300" dirty="0" smtClean="0"/>
              <a:t>)</a:t>
            </a:r>
            <a:endParaRPr lang="en-US" altLang="en-US" sz="2500" dirty="0" smtClean="0"/>
          </a:p>
          <a:p>
            <a:pPr marL="685800" lvl="1">
              <a:lnSpc>
                <a:spcPct val="90000"/>
              </a:lnSpc>
              <a:buFont typeface="Wingdings" panose="05000000000000000000" pitchFamily="2" charset="2"/>
              <a:buChar char="§"/>
            </a:pPr>
            <a:r>
              <a:rPr lang="en-US" altLang="en-US" sz="2200" dirty="0" smtClean="0"/>
              <a:t>Massive </a:t>
            </a:r>
            <a:r>
              <a:rPr lang="en-US" altLang="en-US" sz="2200" b="1" i="1" dirty="0" smtClean="0"/>
              <a:t>need for other products</a:t>
            </a:r>
            <a:r>
              <a:rPr lang="en-US" altLang="en-US" sz="2200" dirty="0" smtClean="0"/>
              <a:t> (i.e. air brake, steel, oil)</a:t>
            </a:r>
          </a:p>
          <a:p>
            <a:pPr marL="685800" lvl="1">
              <a:lnSpc>
                <a:spcPct val="90000"/>
              </a:lnSpc>
              <a:buFont typeface="Wingdings" panose="05000000000000000000" pitchFamily="2" charset="2"/>
              <a:buChar char="§"/>
            </a:pPr>
            <a:r>
              <a:rPr lang="en-US" altLang="en-US" sz="2200" b="1" i="1" dirty="0"/>
              <a:t>C</a:t>
            </a:r>
            <a:r>
              <a:rPr lang="en-US" altLang="en-US" sz="2200" b="1" i="1" dirty="0" smtClean="0"/>
              <a:t>onsolidation of firms</a:t>
            </a:r>
            <a:r>
              <a:rPr lang="en-US" altLang="en-US" sz="2200" dirty="0" smtClean="0"/>
              <a:t> due to mergers and bankruptcy</a:t>
            </a:r>
          </a:p>
          <a:p>
            <a:pPr marL="685800" lvl="1">
              <a:lnSpc>
                <a:spcPct val="90000"/>
              </a:lnSpc>
              <a:buFont typeface="Wingdings" panose="05000000000000000000" pitchFamily="2" charset="2"/>
              <a:buChar char="§"/>
            </a:pPr>
            <a:r>
              <a:rPr lang="en-US" altLang="en-US" sz="2200" b="1" i="1" dirty="0"/>
              <a:t>S</a:t>
            </a:r>
            <a:r>
              <a:rPr lang="en-US" altLang="en-US" sz="2200" b="1" i="1" dirty="0" smtClean="0"/>
              <a:t>hipment</a:t>
            </a:r>
            <a:r>
              <a:rPr lang="en-US" altLang="en-US" sz="2200" dirty="0" smtClean="0"/>
              <a:t> of other products </a:t>
            </a:r>
            <a:r>
              <a:rPr lang="en-US" altLang="en-US" sz="2200" b="1" i="1" dirty="0" smtClean="0"/>
              <a:t>nationwide</a:t>
            </a:r>
            <a:r>
              <a:rPr lang="en-US" altLang="en-US" sz="2200" dirty="0" smtClean="0"/>
              <a:t>, </a:t>
            </a:r>
            <a:r>
              <a:rPr lang="en-US" altLang="en-US" sz="2200" b="1" i="1" dirty="0" smtClean="0"/>
              <a:t>urbanization</a:t>
            </a:r>
            <a:r>
              <a:rPr lang="en-US" altLang="en-US" sz="2200" dirty="0" smtClean="0"/>
              <a:t>, </a:t>
            </a:r>
            <a:r>
              <a:rPr lang="en-US" altLang="en-US" sz="2200" b="1" i="1" dirty="0" smtClean="0"/>
              <a:t>immigration</a:t>
            </a:r>
            <a:r>
              <a:rPr lang="en-US" altLang="en-US" sz="2200" dirty="0" smtClean="0"/>
              <a:t> (RR companies offered bounties to immigrants for construction jobs)</a:t>
            </a:r>
          </a:p>
          <a:p>
            <a:pPr eaLnBrk="1" hangingPunct="1">
              <a:lnSpc>
                <a:spcPct val="90000"/>
              </a:lnSpc>
              <a:buFontTx/>
              <a:buNone/>
            </a:pPr>
            <a:r>
              <a:rPr lang="en-US" altLang="en-US" sz="2200" u="sng" dirty="0" smtClean="0"/>
              <a:t>#2: ________________________</a:t>
            </a:r>
            <a:r>
              <a:rPr lang="en-US" altLang="en-US" sz="2200" b="1" i="1" u="sng" dirty="0" smtClean="0"/>
              <a:t>(440,000 _______issued from 1860 to 1890)</a:t>
            </a:r>
          </a:p>
          <a:p>
            <a:pPr eaLnBrk="1" hangingPunct="1">
              <a:lnSpc>
                <a:spcPct val="90000"/>
              </a:lnSpc>
            </a:pPr>
            <a:r>
              <a:rPr lang="en-US" altLang="en-US" sz="2200" dirty="0" smtClean="0"/>
              <a:t>New Inventions facilitated products that made Industrial boom possible</a:t>
            </a:r>
            <a:r>
              <a:rPr lang="en-US" altLang="en-US" sz="2200" b="1" i="1" dirty="0" smtClean="0"/>
              <a:t> </a:t>
            </a:r>
          </a:p>
          <a:p>
            <a:pPr eaLnBrk="1" hangingPunct="1">
              <a:lnSpc>
                <a:spcPct val="90000"/>
              </a:lnSpc>
              <a:buFontTx/>
              <a:buNone/>
            </a:pPr>
            <a:r>
              <a:rPr lang="en-US" altLang="en-US" sz="2200" b="1" i="1" dirty="0" smtClean="0"/>
              <a:t>	</a:t>
            </a:r>
            <a:r>
              <a:rPr lang="en-US" altLang="en-US" sz="2200" dirty="0" smtClean="0"/>
              <a:t>A)___________________________– a fast/efficient way of making steel</a:t>
            </a:r>
          </a:p>
          <a:p>
            <a:pPr eaLnBrk="1" hangingPunct="1">
              <a:lnSpc>
                <a:spcPct val="90000"/>
              </a:lnSpc>
              <a:buFontTx/>
              <a:buNone/>
            </a:pPr>
            <a:r>
              <a:rPr lang="en-US" altLang="en-US" sz="2200" dirty="0" smtClean="0"/>
              <a:t>	B) </a:t>
            </a:r>
            <a:r>
              <a:rPr lang="en-US" altLang="en-US" sz="2200" b="1" i="1" dirty="0" smtClean="0"/>
              <a:t>Kodak Film and Cameras</a:t>
            </a:r>
            <a:r>
              <a:rPr lang="en-US" altLang="en-US" sz="2200" dirty="0" smtClean="0"/>
              <a:t> – George Eastman created the world’s first flexible roll film and revolutionary new cameras and video recorders</a:t>
            </a:r>
          </a:p>
          <a:p>
            <a:pPr eaLnBrk="1" hangingPunct="1">
              <a:lnSpc>
                <a:spcPct val="90000"/>
              </a:lnSpc>
              <a:buFontTx/>
              <a:buNone/>
            </a:pPr>
            <a:r>
              <a:rPr lang="en-US" altLang="en-US" sz="2200" dirty="0" smtClean="0"/>
              <a:t>	C) </a:t>
            </a:r>
            <a:r>
              <a:rPr lang="en-US" altLang="en-US" sz="2200" b="1" i="1" dirty="0" smtClean="0"/>
              <a:t>Alexander Graham Bell</a:t>
            </a:r>
            <a:r>
              <a:rPr lang="en-US" altLang="en-US" sz="2200" dirty="0" smtClean="0"/>
              <a:t> – invented _____________and perfected it’s use</a:t>
            </a:r>
          </a:p>
          <a:p>
            <a:pPr eaLnBrk="1" hangingPunct="1">
              <a:lnSpc>
                <a:spcPct val="90000"/>
              </a:lnSpc>
              <a:buFontTx/>
              <a:buNone/>
            </a:pPr>
            <a:r>
              <a:rPr lang="en-US" altLang="en-US" sz="2200" dirty="0" smtClean="0"/>
              <a:t>	D)___________________________– invented lightbulb, DC current, phonograph, stock ticker, and ~1000 others!!</a:t>
            </a:r>
          </a:p>
          <a:p>
            <a:pPr>
              <a:lnSpc>
                <a:spcPct val="90000"/>
              </a:lnSpc>
              <a:buNone/>
            </a:pPr>
            <a:r>
              <a:rPr lang="en-US" altLang="en-US" sz="2200" dirty="0"/>
              <a:t>	E</a:t>
            </a:r>
            <a:r>
              <a:rPr lang="en-US" altLang="en-US" sz="2200" dirty="0" smtClean="0"/>
              <a:t>)_______________– </a:t>
            </a:r>
            <a:r>
              <a:rPr lang="en-US" altLang="en-US" sz="2200" dirty="0"/>
              <a:t>invented modern oil drilling machinery in 1859 in PA</a:t>
            </a:r>
          </a:p>
          <a:p>
            <a:pPr eaLnBrk="1" hangingPunct="1">
              <a:lnSpc>
                <a:spcPct val="90000"/>
              </a:lnSpc>
              <a:buFontTx/>
              <a:buNone/>
            </a:pPr>
            <a:endParaRPr lang="en-US" altLang="en-US" sz="2200" dirty="0" smtClean="0"/>
          </a:p>
          <a:p>
            <a:pPr eaLnBrk="1" hangingPunct="1">
              <a:lnSpc>
                <a:spcPct val="90000"/>
              </a:lnSpc>
              <a:buFontTx/>
              <a:buNone/>
            </a:pPr>
            <a:r>
              <a:rPr lang="en-US" altLang="en-US" sz="2200" dirty="0" smtClean="0"/>
              <a:t>	</a:t>
            </a:r>
          </a:p>
        </p:txBody>
      </p:sp>
    </p:spTree>
    <p:extLst>
      <p:ext uri="{BB962C8B-B14F-4D97-AF65-F5344CB8AC3E}">
        <p14:creationId xmlns:p14="http://schemas.microsoft.com/office/powerpoint/2010/main" val="31159419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13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82" y="457200"/>
            <a:ext cx="5638800" cy="6400800"/>
          </a:xfrm>
        </p:spPr>
        <p:txBody>
          <a:bodyPr>
            <a:normAutofit/>
          </a:bodyPr>
          <a:lstStyle/>
          <a:p>
            <a:pPr marL="0" indent="0">
              <a:buNone/>
            </a:pPr>
            <a:r>
              <a:rPr lang="en-US" sz="2300" b="1" u="sng" dirty="0" smtClean="0"/>
              <a:t>Populism</a:t>
            </a:r>
          </a:p>
          <a:p>
            <a:r>
              <a:rPr lang="en-US" sz="2300" dirty="0" smtClean="0"/>
              <a:t>By the 1890’s farmers were increasingly upset by the lack of political attention to their needs by either political party (still 50% of US farmers)</a:t>
            </a:r>
          </a:p>
          <a:p>
            <a:r>
              <a:rPr lang="en-US" sz="2300" dirty="0" smtClean="0"/>
              <a:t>Formed their own _____________=&gt; party which was designed to support interests of “common man” (became a farmer’s party)</a:t>
            </a:r>
          </a:p>
          <a:p>
            <a:pPr lvl="1" indent="-342900">
              <a:buFont typeface="Wingdings" panose="05000000000000000000" pitchFamily="2" charset="2"/>
              <a:buChar char="§"/>
            </a:pPr>
            <a:r>
              <a:rPr lang="en-US" sz="2300" dirty="0" smtClean="0"/>
              <a:t>Platform in 1892 was made up of progressive demands =&gt; coinage of silver at 16:1; graduated income tax; </a:t>
            </a:r>
            <a:r>
              <a:rPr lang="en-US" sz="2300" dirty="0" err="1" smtClean="0"/>
              <a:t>govt</a:t>
            </a:r>
            <a:r>
              <a:rPr lang="en-US" sz="2300" dirty="0" smtClean="0"/>
              <a:t> ownership of telephone, telegraphs and railroads; direct election of US Senators; term limit of President; use of initiative and referendum to stop government abuses</a:t>
            </a:r>
          </a:p>
          <a:p>
            <a:pPr lvl="1" indent="-342900">
              <a:buFont typeface="Wingdings" panose="05000000000000000000" pitchFamily="2" charset="2"/>
              <a:buChar char="§"/>
            </a:pPr>
            <a:r>
              <a:rPr lang="en-US" sz="2300" dirty="0" smtClean="0"/>
              <a:t>Leader =________________________</a:t>
            </a:r>
            <a:endParaRPr lang="en-US" sz="2300" b="1" i="1" dirty="0"/>
          </a:p>
        </p:txBody>
      </p:sp>
      <p:sp>
        <p:nvSpPr>
          <p:cNvPr id="4" name="Title 1"/>
          <p:cNvSpPr>
            <a:spLocks noGrp="1"/>
          </p:cNvSpPr>
          <p:nvPr>
            <p:ph type="title"/>
          </p:nvPr>
        </p:nvSpPr>
        <p:spPr>
          <a:xfrm>
            <a:off x="457200" y="76200"/>
            <a:ext cx="8229600" cy="304800"/>
          </a:xfrm>
        </p:spPr>
        <p:txBody>
          <a:bodyPr>
            <a:normAutofit fontScale="90000"/>
          </a:bodyPr>
          <a:lstStyle/>
          <a:p>
            <a:r>
              <a:rPr lang="en-US" b="1" u="sng" dirty="0" smtClean="0"/>
              <a:t>Response of the American Farmer</a:t>
            </a:r>
            <a:endParaRPr lang="en-US" b="1" u="sng" dirty="0"/>
          </a:p>
        </p:txBody>
      </p:sp>
      <p:pic>
        <p:nvPicPr>
          <p:cNvPr id="20482" name="Picture 2" descr="http://www.learnnc.org/lp/media/uploads/2009/08/william_jennings_bryan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1219200"/>
            <a:ext cx="3370859"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67399" y="5943600"/>
            <a:ext cx="3142259" cy="461665"/>
          </a:xfrm>
          <a:prstGeom prst="rect">
            <a:avLst/>
          </a:prstGeom>
          <a:noFill/>
        </p:spPr>
        <p:txBody>
          <a:bodyPr wrap="square" rtlCol="0">
            <a:spAutoFit/>
          </a:bodyPr>
          <a:lstStyle/>
          <a:p>
            <a:r>
              <a:rPr lang="en-US" sz="2400" b="1" i="1" dirty="0" smtClean="0"/>
              <a:t>William Jennings Bryan</a:t>
            </a:r>
            <a:endParaRPr lang="en-US" sz="2400" b="1" i="1" dirty="0"/>
          </a:p>
        </p:txBody>
      </p:sp>
    </p:spTree>
    <p:extLst>
      <p:ext uri="{BB962C8B-B14F-4D97-AF65-F5344CB8AC3E}">
        <p14:creationId xmlns:p14="http://schemas.microsoft.com/office/powerpoint/2010/main" val="1570676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13000"/>
          </a:schemeClr>
        </a:solidFill>
        <a:effectLst/>
      </p:bgPr>
    </p:bg>
    <p:spTree>
      <p:nvGrpSpPr>
        <p:cNvPr id="1" name=""/>
        <p:cNvGrpSpPr/>
        <p:nvPr/>
      </p:nvGrpSpPr>
      <p:grpSpPr>
        <a:xfrm>
          <a:off x="0" y="0"/>
          <a:ext cx="0" cy="0"/>
          <a:chOff x="0" y="0"/>
          <a:chExt cx="0" cy="0"/>
        </a:xfrm>
      </p:grpSpPr>
      <p:sp>
        <p:nvSpPr>
          <p:cNvPr id="54274" name="Title 1"/>
          <p:cNvSpPr>
            <a:spLocks noGrp="1"/>
          </p:cNvSpPr>
          <p:nvPr>
            <p:ph type="title"/>
          </p:nvPr>
        </p:nvSpPr>
        <p:spPr>
          <a:xfrm>
            <a:off x="0" y="0"/>
            <a:ext cx="9144000" cy="762000"/>
          </a:xfrm>
        </p:spPr>
        <p:txBody>
          <a:bodyPr/>
          <a:lstStyle/>
          <a:p>
            <a:r>
              <a:rPr lang="en-US" altLang="en-US" sz="3600" b="1" i="1" u="sng" dirty="0" smtClean="0"/>
              <a:t>The “popularity” of Populism in the West</a:t>
            </a:r>
          </a:p>
        </p:txBody>
      </p:sp>
      <p:pic>
        <p:nvPicPr>
          <p:cNvPr id="54275" name="Picture 6" descr="map-Heyday of Western Populism-1892"/>
          <p:cNvPicPr>
            <a:picLocks noGrp="1" noChangeAspect="1" noChangeArrowheads="1"/>
          </p:cNvPicPr>
          <p:nvPr>
            <p:ph idx="1"/>
          </p:nvPr>
        </p:nvPicPr>
        <p:blipFill>
          <a:blip r:embed="rId2">
            <a:lum contrast="6000"/>
            <a:extLst>
              <a:ext uri="{28A0092B-C50C-407E-A947-70E740481C1C}">
                <a14:useLocalDpi xmlns:a14="http://schemas.microsoft.com/office/drawing/2010/main" val="0"/>
              </a:ext>
            </a:extLst>
          </a:blip>
          <a:srcRect/>
          <a:stretch>
            <a:fillRect/>
          </a:stretch>
        </p:blipFill>
        <p:spPr>
          <a:xfrm>
            <a:off x="152400" y="914400"/>
            <a:ext cx="6096000" cy="5780088"/>
          </a:xfrm>
          <a:noFill/>
          <a:ln>
            <a:solidFill>
              <a:srgbClr val="787878"/>
            </a:solidFill>
            <a:miter lim="800000"/>
            <a:headEnd/>
            <a:tailEnd/>
          </a:ln>
        </p:spPr>
      </p:pic>
      <p:sp>
        <p:nvSpPr>
          <p:cNvPr id="2" name="TextBox 1"/>
          <p:cNvSpPr txBox="1"/>
          <p:nvPr/>
        </p:nvSpPr>
        <p:spPr>
          <a:xfrm>
            <a:off x="6248400" y="1600200"/>
            <a:ext cx="2895600" cy="1862048"/>
          </a:xfrm>
          <a:prstGeom prst="rect">
            <a:avLst/>
          </a:prstGeom>
          <a:noFill/>
        </p:spPr>
        <p:txBody>
          <a:bodyPr wrap="square" rtlCol="0">
            <a:spAutoFit/>
          </a:bodyPr>
          <a:lstStyle/>
          <a:p>
            <a:r>
              <a:rPr lang="en-US" sz="2300" dirty="0" smtClean="0"/>
              <a:t>From 1892 to 1896 Populists racked up victories in the West and alarmed many Northern </a:t>
            </a:r>
            <a:r>
              <a:rPr lang="en-US" sz="2300" b="1" i="1" dirty="0" err="1" smtClean="0"/>
              <a:t>Goldbugs</a:t>
            </a:r>
            <a:r>
              <a:rPr lang="en-US" sz="2300" dirty="0" smtClean="0"/>
              <a:t> </a:t>
            </a:r>
          </a:p>
        </p:txBody>
      </p:sp>
    </p:spTree>
    <p:extLst>
      <p:ext uri="{BB962C8B-B14F-4D97-AF65-F5344CB8AC3E}">
        <p14:creationId xmlns:p14="http://schemas.microsoft.com/office/powerpoint/2010/main" val="38307086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1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04800"/>
          </a:xfrm>
        </p:spPr>
        <p:txBody>
          <a:bodyPr>
            <a:normAutofit fontScale="90000"/>
          </a:bodyPr>
          <a:lstStyle/>
          <a:p>
            <a:r>
              <a:rPr lang="en-US" sz="3600" b="1" u="sng" dirty="0" smtClean="0"/>
              <a:t>Election of 1896 – Zenith of Populism</a:t>
            </a:r>
            <a:endParaRPr lang="en-US" sz="3600" b="1" u="sng" dirty="0"/>
          </a:p>
        </p:txBody>
      </p:sp>
      <p:sp>
        <p:nvSpPr>
          <p:cNvPr id="3" name="Content Placeholder 2"/>
          <p:cNvSpPr>
            <a:spLocks noGrp="1"/>
          </p:cNvSpPr>
          <p:nvPr>
            <p:ph idx="1"/>
          </p:nvPr>
        </p:nvSpPr>
        <p:spPr>
          <a:xfrm>
            <a:off x="0" y="457200"/>
            <a:ext cx="9144000" cy="6553200"/>
          </a:xfrm>
        </p:spPr>
        <p:txBody>
          <a:bodyPr>
            <a:normAutofit lnSpcReduction="10000"/>
          </a:bodyPr>
          <a:lstStyle/>
          <a:p>
            <a:r>
              <a:rPr lang="en-US" sz="2300" dirty="0" smtClean="0"/>
              <a:t>From 1892 to 1896 Populism racked up electoral victories in the West and acquired a charismatic leader – </a:t>
            </a:r>
            <a:r>
              <a:rPr lang="en-US" sz="2300" b="1" i="1" dirty="0" smtClean="0"/>
              <a:t>William Jennings Bryan</a:t>
            </a:r>
          </a:p>
          <a:p>
            <a:pPr lvl="1" indent="-342900">
              <a:buFont typeface="Wingdings" panose="05000000000000000000" pitchFamily="2" charset="2"/>
              <a:buChar char="§"/>
            </a:pPr>
            <a:r>
              <a:rPr lang="en-US" sz="2300" dirty="0" smtClean="0"/>
              <a:t>Populists elected governors, state legislatures and congressmen =&gt; eastern bankers, industrialist started to fear power of Populists</a:t>
            </a:r>
          </a:p>
          <a:p>
            <a:r>
              <a:rPr lang="en-US" sz="2300" dirty="0" smtClean="0"/>
              <a:t>Republicans continued to take measures to anger the farmers and Populists =&gt; passage of </a:t>
            </a:r>
            <a:r>
              <a:rPr lang="en-US" sz="2300" b="1" i="1" dirty="0" smtClean="0"/>
              <a:t>McKinley Tariff of 1890 </a:t>
            </a:r>
            <a:r>
              <a:rPr lang="en-US" sz="2300" dirty="0" smtClean="0"/>
              <a:t>(~ 50%)</a:t>
            </a:r>
          </a:p>
          <a:p>
            <a:pPr lvl="1" indent="-342900">
              <a:buFont typeface="Wingdings" panose="05000000000000000000" pitchFamily="2" charset="2"/>
              <a:buChar char="§"/>
            </a:pPr>
            <a:r>
              <a:rPr lang="en-US" sz="2300" dirty="0" smtClean="0"/>
              <a:t>Nomination of </a:t>
            </a:r>
            <a:r>
              <a:rPr lang="en-US" sz="2300" b="1" i="1" dirty="0" smtClean="0"/>
              <a:t>William McKinley </a:t>
            </a:r>
            <a:r>
              <a:rPr lang="en-US" sz="2300" dirty="0" smtClean="0"/>
              <a:t>on a Gold standard platform =&gt; </a:t>
            </a:r>
            <a:r>
              <a:rPr lang="en-US" sz="2300" dirty="0" err="1"/>
              <a:t>f</a:t>
            </a:r>
            <a:r>
              <a:rPr lang="en-US" sz="2300" dirty="0" err="1" smtClean="0"/>
              <a:t>inancied</a:t>
            </a:r>
            <a:r>
              <a:rPr lang="en-US" sz="2300" dirty="0" smtClean="0"/>
              <a:t> by Marc Hanna =&gt; wealthy industrialist</a:t>
            </a:r>
          </a:p>
          <a:p>
            <a:pPr lvl="1" indent="-342900">
              <a:buFont typeface="Wingdings" panose="05000000000000000000" pitchFamily="2" charset="2"/>
              <a:buChar char="§"/>
            </a:pPr>
            <a:r>
              <a:rPr lang="en-US" sz="2300" dirty="0" smtClean="0"/>
              <a:t>Republicans supported a “trickle down” economics approach</a:t>
            </a:r>
          </a:p>
          <a:p>
            <a:pPr lvl="1" indent="-342900">
              <a:buFont typeface="Wingdings" panose="05000000000000000000" pitchFamily="2" charset="2"/>
              <a:buChar char="§"/>
            </a:pPr>
            <a:r>
              <a:rPr lang="en-US" sz="2300" dirty="0" smtClean="0"/>
              <a:t>Republicans supported by urban workers, wealthy,  industrialists</a:t>
            </a:r>
          </a:p>
          <a:p>
            <a:r>
              <a:rPr lang="en-US" sz="2300" dirty="0" smtClean="0"/>
              <a:t>Democratic Convention in Chicago was overtaken by William Jennings Bryan’s ______________________=&gt; Populism co-opted by Democrats</a:t>
            </a:r>
          </a:p>
          <a:p>
            <a:pPr lvl="1" indent="-342900">
              <a:buFont typeface="Wingdings" panose="05000000000000000000" pitchFamily="2" charset="2"/>
              <a:buChar char="§"/>
            </a:pPr>
            <a:r>
              <a:rPr lang="en-US" sz="2300" dirty="0" smtClean="0"/>
              <a:t>Main issue = free coinage of silver at 16:1 (50% inflation) =&gt; became almost a religious crusade as Bryan gave 100’s of speeches</a:t>
            </a:r>
          </a:p>
          <a:p>
            <a:pPr lvl="1" indent="-342900">
              <a:buFont typeface="Wingdings" panose="05000000000000000000" pitchFamily="2" charset="2"/>
              <a:buChar char="§"/>
            </a:pPr>
            <a:r>
              <a:rPr lang="en-US" sz="2300" dirty="0" smtClean="0"/>
              <a:t>Democrats were supported by rural America, farmers and debtors</a:t>
            </a:r>
          </a:p>
          <a:p>
            <a:r>
              <a:rPr lang="en-US" sz="2300" dirty="0" smtClean="0"/>
              <a:t>Election became a clash for the future of America at the end of the 19</a:t>
            </a:r>
            <a:r>
              <a:rPr lang="en-US" sz="2300" baseline="30000" dirty="0" smtClean="0"/>
              <a:t>th</a:t>
            </a:r>
            <a:r>
              <a:rPr lang="en-US" sz="2300" dirty="0" smtClean="0"/>
              <a:t> century =&gt; Urban or Rural? Farmer or Industry? Gold or Silver?</a:t>
            </a:r>
          </a:p>
          <a:p>
            <a:pPr marL="857250" lvl="1" indent="-457200">
              <a:buFont typeface="Wingdings" panose="05000000000000000000" pitchFamily="2" charset="2"/>
              <a:buChar char="§"/>
            </a:pPr>
            <a:r>
              <a:rPr lang="en-US" sz="2300" dirty="0" smtClean="0"/>
              <a:t>Example of Class conflict =&gt; Rich vs Poor</a:t>
            </a:r>
          </a:p>
          <a:p>
            <a:pPr marL="400050" lvl="1" indent="0">
              <a:buNone/>
            </a:pPr>
            <a:endParaRPr lang="en-US" sz="2300" dirty="0"/>
          </a:p>
        </p:txBody>
      </p:sp>
    </p:spTree>
    <p:extLst>
      <p:ext uri="{BB962C8B-B14F-4D97-AF65-F5344CB8AC3E}">
        <p14:creationId xmlns:p14="http://schemas.microsoft.com/office/powerpoint/2010/main" val="15725133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1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09600"/>
          </a:xfrm>
        </p:spPr>
        <p:txBody>
          <a:bodyPr>
            <a:normAutofit fontScale="90000"/>
          </a:bodyPr>
          <a:lstStyle/>
          <a:p>
            <a:r>
              <a:rPr lang="en-US" sz="3600" b="1" u="sng" dirty="0" smtClean="0"/>
              <a:t>William Jennings Bryan – Cross of Gold Speech</a:t>
            </a:r>
            <a:endParaRPr lang="en-US" sz="3600" b="1" u="sng" dirty="0"/>
          </a:p>
        </p:txBody>
      </p:sp>
      <p:sp>
        <p:nvSpPr>
          <p:cNvPr id="3" name="Content Placeholder 2"/>
          <p:cNvSpPr>
            <a:spLocks noGrp="1"/>
          </p:cNvSpPr>
          <p:nvPr>
            <p:ph idx="1"/>
          </p:nvPr>
        </p:nvSpPr>
        <p:spPr>
          <a:xfrm>
            <a:off x="-1" y="609600"/>
            <a:ext cx="5364485" cy="6400800"/>
          </a:xfrm>
        </p:spPr>
        <p:txBody>
          <a:bodyPr>
            <a:normAutofit fontScale="92500"/>
          </a:bodyPr>
          <a:lstStyle/>
          <a:p>
            <a:pPr marL="0" indent="0">
              <a:buNone/>
            </a:pPr>
            <a:r>
              <a:rPr lang="en-US" sz="2400" dirty="0" smtClean="0"/>
              <a:t>“You come to us and tell us that the great cities are in favor of the gold standard. I tell you that the great cities rest upon these broad and fertile prairies. Burn down your cities and leave our farms, and your cities will </a:t>
            </a:r>
            <a:r>
              <a:rPr lang="en-US" sz="2400" dirty="0" err="1" smtClean="0"/>
              <a:t>spirng</a:t>
            </a:r>
            <a:r>
              <a:rPr lang="en-US" sz="2400" dirty="0" smtClean="0"/>
              <a:t> up again as if by magic.  But destroy our farms and the grass will grow in the streets of every city in the country. </a:t>
            </a:r>
          </a:p>
          <a:p>
            <a:pPr marL="0" indent="0">
              <a:buNone/>
            </a:pPr>
            <a:r>
              <a:rPr lang="en-US" sz="2400" dirty="0" smtClean="0"/>
              <a:t>If they dare to come out in the open field and defend the gold standard as a good thing, we shall fight them to the uttermost, having behind us the producing masses of the nation and the world.  We shall answer their demands for a gold standard by saying to them, you shall not press down upon the brow of labor this crown of thorns.  You shall not crucify mankind </a:t>
            </a:r>
            <a:r>
              <a:rPr lang="en-US" sz="2400" dirty="0"/>
              <a:t>u</a:t>
            </a:r>
            <a:r>
              <a:rPr lang="en-US" sz="2400" dirty="0" smtClean="0"/>
              <a:t>pon a Cross of Gold.”</a:t>
            </a:r>
          </a:p>
          <a:p>
            <a:pPr marL="0" indent="0">
              <a:buNone/>
            </a:pPr>
            <a:r>
              <a:rPr lang="en-US" sz="2400" dirty="0"/>
              <a:t>	</a:t>
            </a:r>
            <a:r>
              <a:rPr lang="en-US" sz="2400" dirty="0" smtClean="0"/>
              <a:t>-- William Jennings Bryan, 1896</a:t>
            </a:r>
            <a:endParaRPr lang="en-US" sz="2400" dirty="0"/>
          </a:p>
        </p:txBody>
      </p:sp>
      <p:pic>
        <p:nvPicPr>
          <p:cNvPr id="24578" name="Picture 2" descr="http://www.coveringdelta.com/wp-content/uploads/W.j.-Bryan-Cross-Of-Gold-Painting-e13253060975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485" y="1143000"/>
            <a:ext cx="3779515" cy="488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542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1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fontScale="90000"/>
          </a:bodyPr>
          <a:lstStyle/>
          <a:p>
            <a:r>
              <a:rPr lang="en-US" b="1" u="sng" dirty="0" smtClean="0"/>
              <a:t>Results of Election of 1896</a:t>
            </a:r>
            <a:endParaRPr lang="en-US" b="1" u="sng" dirty="0"/>
          </a:p>
        </p:txBody>
      </p:sp>
      <p:sp>
        <p:nvSpPr>
          <p:cNvPr id="3" name="Content Placeholder 2"/>
          <p:cNvSpPr>
            <a:spLocks noGrp="1"/>
          </p:cNvSpPr>
          <p:nvPr>
            <p:ph idx="1"/>
          </p:nvPr>
        </p:nvSpPr>
        <p:spPr>
          <a:xfrm>
            <a:off x="0" y="762000"/>
            <a:ext cx="5867400" cy="6248400"/>
          </a:xfrm>
        </p:spPr>
        <p:txBody>
          <a:bodyPr>
            <a:normAutofit lnSpcReduction="10000"/>
          </a:bodyPr>
          <a:lstStyle/>
          <a:p>
            <a:r>
              <a:rPr lang="en-US" sz="2300" dirty="0" smtClean="0"/>
              <a:t>McKinley crushed Bryan in the campaign </a:t>
            </a:r>
          </a:p>
          <a:p>
            <a:pPr marL="457200" indent="-457200">
              <a:buAutoNum type="arabicPeriod"/>
            </a:pPr>
            <a:r>
              <a:rPr lang="en-US" sz="2300" dirty="0" smtClean="0"/>
              <a:t>Much better financed than Bryan</a:t>
            </a:r>
          </a:p>
          <a:p>
            <a:pPr marL="457200" indent="-457200">
              <a:buAutoNum type="arabicPeriod"/>
            </a:pPr>
            <a:r>
              <a:rPr lang="en-US" sz="2300" dirty="0" smtClean="0"/>
              <a:t>Blacks refuse to support Democrats in North due to legacy of CW</a:t>
            </a:r>
          </a:p>
          <a:p>
            <a:pPr marL="457200" indent="-457200">
              <a:buAutoNum type="arabicPeriod"/>
            </a:pPr>
            <a:r>
              <a:rPr lang="en-US" sz="2300" dirty="0" smtClean="0"/>
              <a:t>Northern factory workers interest don’t align with farmers (i.e. inflation)</a:t>
            </a:r>
          </a:p>
          <a:p>
            <a:r>
              <a:rPr lang="en-US" sz="2300" dirty="0"/>
              <a:t>M</a:t>
            </a:r>
            <a:r>
              <a:rPr lang="en-US" sz="2300" dirty="0" smtClean="0"/>
              <a:t>arked the start of a new political era in US</a:t>
            </a:r>
          </a:p>
          <a:p>
            <a:pPr lvl="1" indent="-342900">
              <a:buFont typeface="Wingdings" panose="05000000000000000000" pitchFamily="2" charset="2"/>
              <a:buChar char="§"/>
            </a:pPr>
            <a:r>
              <a:rPr lang="en-US" sz="2300" dirty="0" smtClean="0"/>
              <a:t>Party system had weakened, voter participation down &amp; issues changed</a:t>
            </a:r>
          </a:p>
          <a:p>
            <a:pPr lvl="1" indent="-342900">
              <a:buFont typeface="Wingdings" panose="05000000000000000000" pitchFamily="2" charset="2"/>
              <a:buChar char="§"/>
            </a:pPr>
            <a:r>
              <a:rPr lang="en-US" sz="2300" dirty="0" smtClean="0"/>
              <a:t>Republicans dominated Presidency for next 36 years (won all but 8 years)</a:t>
            </a:r>
          </a:p>
          <a:p>
            <a:r>
              <a:rPr lang="en-US" sz="2300" dirty="0" smtClean="0"/>
              <a:t>Loss weakened Farmer’s movement which petered out =&gt; co-opted by Progressives</a:t>
            </a:r>
          </a:p>
          <a:p>
            <a:pPr lvl="1" indent="-342900">
              <a:buFont typeface="Wingdings" panose="05000000000000000000" pitchFamily="2" charset="2"/>
              <a:buChar char="§"/>
            </a:pPr>
            <a:r>
              <a:rPr lang="en-US" sz="2300" dirty="0" smtClean="0"/>
              <a:t>Achieved many of their goals</a:t>
            </a:r>
          </a:p>
          <a:p>
            <a:r>
              <a:rPr lang="en-US" sz="2300" dirty="0" smtClean="0"/>
              <a:t>US went to Gold Standard in 1900 but inflation did occur =&gt; </a:t>
            </a:r>
            <a:r>
              <a:rPr lang="en-US" sz="2300" b="1" i="1" dirty="0" smtClean="0"/>
              <a:t>Yukon Gold Rush </a:t>
            </a:r>
            <a:r>
              <a:rPr lang="en-US" sz="2300" dirty="0" smtClean="0"/>
              <a:t>&amp; new chemical processes increased gold &amp; $$</a:t>
            </a:r>
          </a:p>
          <a:p>
            <a:pPr marL="0" indent="0">
              <a:buNone/>
            </a:pPr>
            <a:endParaRPr lang="en-US" sz="2300" dirty="0"/>
          </a:p>
        </p:txBody>
      </p:sp>
      <p:pic>
        <p:nvPicPr>
          <p:cNvPr id="4" name="Picture 4" descr="mckin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0240" y="1295400"/>
            <a:ext cx="32766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01805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13000"/>
          </a:schemeClr>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274638"/>
            <a:ext cx="8229600" cy="487362"/>
          </a:xfrm>
        </p:spPr>
        <p:txBody>
          <a:bodyPr>
            <a:normAutofit fontScale="90000"/>
          </a:bodyPr>
          <a:lstStyle/>
          <a:p>
            <a:pPr eaLnBrk="1" hangingPunct="1"/>
            <a:r>
              <a:rPr lang="en-US" altLang="en-US" sz="4000" b="1" u="sng" dirty="0" smtClean="0"/>
              <a:t>Election of 1896</a:t>
            </a:r>
          </a:p>
        </p:txBody>
      </p:sp>
      <p:sp>
        <p:nvSpPr>
          <p:cNvPr id="58371" name="Rectangle 3"/>
          <p:cNvSpPr>
            <a:spLocks noGrp="1" noChangeArrowheads="1"/>
          </p:cNvSpPr>
          <p:nvPr>
            <p:ph type="body" idx="1"/>
          </p:nvPr>
        </p:nvSpPr>
        <p:spPr/>
        <p:txBody>
          <a:bodyPr/>
          <a:lstStyle/>
          <a:p>
            <a:pPr eaLnBrk="1" hangingPunct="1"/>
            <a:endParaRPr lang="en-US" altLang="en-US" dirty="0" smtClean="0"/>
          </a:p>
        </p:txBody>
      </p:sp>
      <p:pic>
        <p:nvPicPr>
          <p:cNvPr id="58372" name="Picture 7" descr="Map of the Presidential Election of 1896.">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8763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33364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C9900">
            <a:alpha val="29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487362"/>
          </a:xfrm>
        </p:spPr>
        <p:txBody>
          <a:bodyPr>
            <a:noAutofit/>
          </a:bodyPr>
          <a:lstStyle/>
          <a:p>
            <a:r>
              <a:rPr lang="en-US" sz="3600" b="1" u="sng" dirty="0" smtClean="0"/>
              <a:t>I Room Apartment in Tenement Flat -- 1901</a:t>
            </a:r>
            <a:endParaRPr lang="en-US" sz="3600" b="1" u="sng" dirty="0"/>
          </a:p>
        </p:txBody>
      </p:sp>
      <p:pic>
        <p:nvPicPr>
          <p:cNvPr id="4" name="Picture 5" descr="tenement_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838200"/>
            <a:ext cx="8706971"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7240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C9900">
            <a:alpha val="29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639762"/>
          </a:xfrm>
        </p:spPr>
        <p:txBody>
          <a:bodyPr>
            <a:normAutofit fontScale="90000"/>
          </a:bodyPr>
          <a:lstStyle/>
          <a:p>
            <a:r>
              <a:rPr lang="en-US" b="1" u="sng" dirty="0" smtClean="0"/>
              <a:t>American Urban Revolution of late 1800’s</a:t>
            </a:r>
            <a:endParaRPr lang="en-US" b="1" u="sng" dirty="0"/>
          </a:p>
        </p:txBody>
      </p:sp>
      <p:sp>
        <p:nvSpPr>
          <p:cNvPr id="3" name="Content Placeholder 2"/>
          <p:cNvSpPr>
            <a:spLocks noGrp="1"/>
          </p:cNvSpPr>
          <p:nvPr>
            <p:ph idx="1"/>
          </p:nvPr>
        </p:nvSpPr>
        <p:spPr>
          <a:xfrm>
            <a:off x="0" y="609600"/>
            <a:ext cx="9144000" cy="6324600"/>
          </a:xfrm>
        </p:spPr>
        <p:txBody>
          <a:bodyPr>
            <a:normAutofit lnSpcReduction="10000"/>
          </a:bodyPr>
          <a:lstStyle/>
          <a:p>
            <a:r>
              <a:rPr lang="en-US" sz="2300" dirty="0" smtClean="0"/>
              <a:t>By 1900 almost 40% of Americans lived in cities =&gt; number of city dwellers in 1900 had tripled from only 1870 census</a:t>
            </a:r>
          </a:p>
          <a:p>
            <a:pPr lvl="1" indent="-342900">
              <a:buFont typeface="Wingdings" panose="05000000000000000000" pitchFamily="2" charset="2"/>
              <a:buChar char="§"/>
            </a:pPr>
            <a:r>
              <a:rPr lang="en-US" sz="2300" dirty="0" smtClean="0"/>
              <a:t>Growth of American metropolises spectacular =&gt; in 1860 no Am city had more than 1M; by 1890 NYC, Philadelphia &amp; Chicago did</a:t>
            </a:r>
          </a:p>
          <a:p>
            <a:pPr marL="400050" lvl="1" indent="0">
              <a:buNone/>
            </a:pPr>
            <a:r>
              <a:rPr lang="en-US" sz="2300" dirty="0"/>
              <a:t>	</a:t>
            </a:r>
            <a:r>
              <a:rPr lang="en-US" sz="2300" dirty="0" smtClean="0"/>
              <a:t>-- NYC w/ 3.5M by 1900 was 2</a:t>
            </a:r>
            <a:r>
              <a:rPr lang="en-US" sz="2300" baseline="30000" dirty="0" smtClean="0"/>
              <a:t>nd</a:t>
            </a:r>
            <a:r>
              <a:rPr lang="en-US" sz="2300" dirty="0" smtClean="0"/>
              <a:t> largest city in world</a:t>
            </a:r>
          </a:p>
          <a:p>
            <a:r>
              <a:rPr lang="en-US" sz="2300" dirty="0" smtClean="0"/>
              <a:t>Cities during period grew up &amp; out =&gt; electric trolley cars, suspension bridges (</a:t>
            </a:r>
            <a:r>
              <a:rPr lang="en-US" sz="2300" b="1" i="1" dirty="0" smtClean="0"/>
              <a:t>Brooklyn Bridge</a:t>
            </a:r>
            <a:r>
              <a:rPr lang="en-US" sz="2300" dirty="0" smtClean="0"/>
              <a:t>) &amp; skyscrapers </a:t>
            </a:r>
            <a:r>
              <a:rPr lang="en-US" sz="2300" dirty="0"/>
              <a:t>(</a:t>
            </a:r>
            <a:r>
              <a:rPr lang="en-US" sz="2300" b="1" i="1" dirty="0" smtClean="0"/>
              <a:t>Louis Sullivan</a:t>
            </a:r>
            <a:r>
              <a:rPr lang="en-US" sz="2300" dirty="0" smtClean="0"/>
              <a:t>) changed city life</a:t>
            </a:r>
          </a:p>
          <a:p>
            <a:pPr lvl="1" indent="-342900">
              <a:buFont typeface="Wingdings" panose="05000000000000000000" pitchFamily="2" charset="2"/>
              <a:buChar char="§"/>
            </a:pPr>
            <a:r>
              <a:rPr lang="en-US" sz="2300" dirty="0" smtClean="0"/>
              <a:t>Larger metropolises became divided by social class &amp; ethnicity =&gt; ethnic neighborhoods (i.e. Little Italy, Chinatown, Harlem) flourished</a:t>
            </a:r>
          </a:p>
          <a:p>
            <a:pPr lvl="1" indent="-342900">
              <a:buFont typeface="Wingdings" panose="05000000000000000000" pitchFamily="2" charset="2"/>
              <a:buChar char="§"/>
            </a:pPr>
            <a:r>
              <a:rPr lang="en-US" sz="2300" dirty="0" smtClean="0"/>
              <a:t>New amenities and inventions also attracted many to cities =&gt; indoor plumbing, electricity and telephones were all major attractions</a:t>
            </a:r>
          </a:p>
          <a:p>
            <a:pPr marL="400050" lvl="1" indent="0">
              <a:buNone/>
            </a:pPr>
            <a:r>
              <a:rPr lang="en-US" sz="2300" dirty="0"/>
              <a:t>	</a:t>
            </a:r>
            <a:r>
              <a:rPr lang="en-US" sz="2300" dirty="0" smtClean="0"/>
              <a:t>-- New job opportunities were also abundant</a:t>
            </a:r>
          </a:p>
          <a:p>
            <a:r>
              <a:rPr lang="en-US" sz="2300" dirty="0" smtClean="0"/>
              <a:t>New cities also had many problems</a:t>
            </a:r>
          </a:p>
          <a:p>
            <a:pPr lvl="1" indent="-342900">
              <a:buFont typeface="Wingdings" panose="05000000000000000000" pitchFamily="2" charset="2"/>
              <a:buChar char="§"/>
            </a:pPr>
            <a:r>
              <a:rPr lang="en-US" sz="2300" dirty="0" smtClean="0"/>
              <a:t>New disposable items (bottles, bags, cans) created huge trash issues</a:t>
            </a:r>
          </a:p>
          <a:p>
            <a:pPr lvl="1" indent="-342900">
              <a:buFont typeface="Wingdings" panose="05000000000000000000" pitchFamily="2" charset="2"/>
              <a:buChar char="§"/>
            </a:pPr>
            <a:r>
              <a:rPr lang="en-US" sz="2300" dirty="0" smtClean="0"/>
              <a:t>Overwhelmed city </a:t>
            </a:r>
            <a:r>
              <a:rPr lang="en-US" sz="2300" dirty="0" err="1" smtClean="0"/>
              <a:t>infastructure</a:t>
            </a:r>
            <a:r>
              <a:rPr lang="en-US" sz="2300" dirty="0" smtClean="0"/>
              <a:t> led to rise in crime &amp; prostitution</a:t>
            </a:r>
          </a:p>
          <a:p>
            <a:pPr lvl="1" indent="-342900">
              <a:buFont typeface="Wingdings" panose="05000000000000000000" pitchFamily="2" charset="2"/>
              <a:buChar char="§"/>
            </a:pPr>
            <a:r>
              <a:rPr lang="en-US" sz="2300" dirty="0" smtClean="0"/>
              <a:t>Overcrowding led to poorly ventilated __________________</a:t>
            </a:r>
          </a:p>
          <a:p>
            <a:pPr lvl="1" indent="-342900">
              <a:buFont typeface="Wingdings" panose="05000000000000000000" pitchFamily="2" charset="2"/>
              <a:buChar char="§"/>
            </a:pPr>
            <a:r>
              <a:rPr lang="en-US" sz="2300" dirty="0" smtClean="0"/>
              <a:t>Many middle &amp; upper class residents fled to suburbs</a:t>
            </a:r>
            <a:endParaRPr lang="en-US" sz="2300" dirty="0"/>
          </a:p>
        </p:txBody>
      </p:sp>
    </p:spTree>
    <p:extLst>
      <p:ext uri="{BB962C8B-B14F-4D97-AF65-F5344CB8AC3E}">
        <p14:creationId xmlns:p14="http://schemas.microsoft.com/office/powerpoint/2010/main" val="29149154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C9900">
            <a:alpha val="29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15962"/>
          </a:xfrm>
        </p:spPr>
        <p:txBody>
          <a:bodyPr>
            <a:normAutofit/>
          </a:bodyPr>
          <a:lstStyle/>
          <a:p>
            <a:r>
              <a:rPr lang="en-US" sz="3600" b="1" u="sng" dirty="0" smtClean="0"/>
              <a:t>America’s Urban Population (1790 to 1990)</a:t>
            </a:r>
            <a:endParaRPr lang="en-US" sz="3600" b="1"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99537218"/>
              </p:ext>
            </p:extLst>
          </p:nvPr>
        </p:nvGraphicFramePr>
        <p:xfrm>
          <a:off x="457200" y="990600"/>
          <a:ext cx="8382000" cy="5638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091647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C9900">
            <a:alpha val="29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0200" y="76200"/>
            <a:ext cx="3733800" cy="2514600"/>
          </a:xfrm>
        </p:spPr>
        <p:txBody>
          <a:bodyPr>
            <a:normAutofit/>
          </a:bodyPr>
          <a:lstStyle/>
          <a:p>
            <a:r>
              <a:rPr lang="en-US" b="1" u="sng" dirty="0" smtClean="0"/>
              <a:t>Chicago’s Wainwright building – 1890</a:t>
            </a:r>
            <a:endParaRPr lang="en-US" b="1" u="sng" dirty="0"/>
          </a:p>
        </p:txBody>
      </p:sp>
      <p:pic>
        <p:nvPicPr>
          <p:cNvPr id="4098" name="Picture 2" descr="http://upload.wikimedia.org/wikipedia/commons/thumb/5/52/Wainwright_Building_-_2012.JPG/640px-Wainwright_Building_-_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5037210" cy="65612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86400" y="2590800"/>
            <a:ext cx="3429000" cy="1569660"/>
          </a:xfrm>
          <a:prstGeom prst="rect">
            <a:avLst/>
          </a:prstGeom>
          <a:noFill/>
        </p:spPr>
        <p:txBody>
          <a:bodyPr wrap="square" rtlCol="0">
            <a:spAutoFit/>
          </a:bodyPr>
          <a:lstStyle/>
          <a:p>
            <a:r>
              <a:rPr lang="en-US" sz="2400" dirty="0" smtClean="0"/>
              <a:t>Louis Sullivan’s 10 story Wainwright building in St Louis was called the world’s 1</a:t>
            </a:r>
            <a:r>
              <a:rPr lang="en-US" sz="2400" baseline="30000" dirty="0" smtClean="0"/>
              <a:t>st</a:t>
            </a:r>
            <a:r>
              <a:rPr lang="en-US" sz="2400" dirty="0" smtClean="0"/>
              <a:t> “skyscraper”</a:t>
            </a:r>
            <a:endParaRPr lang="en-US" sz="2400" dirty="0"/>
          </a:p>
        </p:txBody>
      </p:sp>
    </p:spTree>
    <p:extLst>
      <p:ext uri="{BB962C8B-B14F-4D97-AF65-F5344CB8AC3E}">
        <p14:creationId xmlns:p14="http://schemas.microsoft.com/office/powerpoint/2010/main" val="3765917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4000"/>
          </a:schemeClr>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4876800" y="274638"/>
            <a:ext cx="3810000" cy="3078162"/>
          </a:xfrm>
        </p:spPr>
        <p:txBody>
          <a:bodyPr>
            <a:normAutofit fontScale="90000"/>
          </a:bodyPr>
          <a:lstStyle/>
          <a:p>
            <a:r>
              <a:rPr lang="en-US" altLang="en-US" sz="4000" b="1" i="1" u="sng" smtClean="0"/>
              <a:t>US Steel Production &amp; General Industrial Production</a:t>
            </a:r>
          </a:p>
        </p:txBody>
      </p:sp>
      <p:pic>
        <p:nvPicPr>
          <p:cNvPr id="5123" name="Picture 5" descr="304690_la_18_01"/>
          <p:cNvPicPr>
            <a:picLocks noGrp="1" noChangeAspect="1" noChangeArrowheads="1"/>
          </p:cNvPicPr>
          <p:nvPr>
            <p:ph idx="1"/>
          </p:nvPr>
        </p:nvPicPr>
        <p:blipFill>
          <a:blip r:embed="rId2">
            <a:lum bright="-6000" contrast="6000"/>
            <a:extLst>
              <a:ext uri="{28A0092B-C50C-407E-A947-70E740481C1C}">
                <a14:useLocalDpi xmlns:a14="http://schemas.microsoft.com/office/drawing/2010/main" val="0"/>
              </a:ext>
            </a:extLst>
          </a:blip>
          <a:srcRect/>
          <a:stretch>
            <a:fillRect/>
          </a:stretch>
        </p:blipFill>
        <p:spPr>
          <a:xfrm>
            <a:off x="228600" y="152400"/>
            <a:ext cx="4876800" cy="4705350"/>
          </a:xfrm>
          <a:ln w="12700">
            <a:solidFill>
              <a:schemeClr val="bg1"/>
            </a:solidFill>
            <a:miter lim="800000"/>
            <a:headEnd/>
            <a:tailEnd/>
          </a:ln>
        </p:spPr>
      </p:pic>
      <p:pic>
        <p:nvPicPr>
          <p:cNvPr id="5124" name="Picture 3" descr="ch18_04"/>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2985" t="63608" r="2985" b="3831"/>
          <a:stretch>
            <a:fillRect/>
          </a:stretch>
        </p:blipFill>
        <p:spPr bwMode="auto">
          <a:xfrm>
            <a:off x="228600" y="4953000"/>
            <a:ext cx="6248400" cy="16859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8935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C9900">
            <a:alpha val="29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America’s New Immigration</a:t>
            </a:r>
            <a:endParaRPr lang="en-US" b="1" u="sng" dirty="0"/>
          </a:p>
        </p:txBody>
      </p:sp>
      <p:sp>
        <p:nvSpPr>
          <p:cNvPr id="3" name="Content Placeholder 2"/>
          <p:cNvSpPr>
            <a:spLocks noGrp="1"/>
          </p:cNvSpPr>
          <p:nvPr>
            <p:ph idx="1"/>
          </p:nvPr>
        </p:nvSpPr>
        <p:spPr>
          <a:xfrm>
            <a:off x="-76200" y="685800"/>
            <a:ext cx="9372600" cy="6400800"/>
          </a:xfrm>
        </p:spPr>
        <p:txBody>
          <a:bodyPr>
            <a:normAutofit/>
          </a:bodyPr>
          <a:lstStyle/>
          <a:p>
            <a:r>
              <a:rPr lang="en-US" sz="2300" dirty="0" smtClean="0"/>
              <a:t>In the late 1800’s conditions in Europe promoted an unparalleled rise in immigration to the US</a:t>
            </a:r>
          </a:p>
          <a:p>
            <a:pPr lvl="1" indent="-342900">
              <a:buFont typeface="Wingdings" panose="05000000000000000000" pitchFamily="2" charset="2"/>
              <a:buChar char="§"/>
            </a:pPr>
            <a:r>
              <a:rPr lang="en-US" sz="2300" dirty="0" smtClean="0"/>
              <a:t>Reasons?  =&gt; Overcrowding &amp; “Am. fever” (i.e. land of opportunity)</a:t>
            </a:r>
          </a:p>
          <a:p>
            <a:pPr lvl="1" indent="-342900">
              <a:buFont typeface="Wingdings" panose="05000000000000000000" pitchFamily="2" charset="2"/>
              <a:buChar char="§"/>
            </a:pPr>
            <a:r>
              <a:rPr lang="en-US" sz="2300" dirty="0" smtClean="0"/>
              <a:t> </a:t>
            </a:r>
            <a:r>
              <a:rPr lang="en-US" sz="2300" b="1" i="1" dirty="0" smtClean="0"/>
              <a:t>Statue of Liberty </a:t>
            </a:r>
            <a:r>
              <a:rPr lang="en-US" sz="2300" dirty="0" smtClean="0"/>
              <a:t>given to US (1886)=&gt;“Give me your huddled </a:t>
            </a:r>
            <a:r>
              <a:rPr lang="en-US" sz="2300" dirty="0"/>
              <a:t>m</a:t>
            </a:r>
            <a:r>
              <a:rPr lang="en-US" sz="2300" dirty="0" smtClean="0"/>
              <a:t>asses”</a:t>
            </a:r>
          </a:p>
          <a:p>
            <a:r>
              <a:rPr lang="en-US" sz="2300" dirty="0" smtClean="0"/>
              <a:t>Prior to 1880’s most immigrants had come from N. Europe (</a:t>
            </a:r>
            <a:r>
              <a:rPr lang="en-US" sz="2300" b="1" i="1" dirty="0" smtClean="0"/>
              <a:t>Q: Where?)</a:t>
            </a:r>
          </a:p>
          <a:p>
            <a:r>
              <a:rPr lang="en-US" sz="2300" dirty="0" smtClean="0"/>
              <a:t>New Immigrants came increasingly from ________________________(i.e. Italy, Slovakia, Greece, Poland, Jews, China) </a:t>
            </a:r>
          </a:p>
          <a:p>
            <a:pPr lvl="1" indent="-342900">
              <a:buFont typeface="Wingdings" panose="05000000000000000000" pitchFamily="2" charset="2"/>
              <a:buChar char="§"/>
            </a:pPr>
            <a:r>
              <a:rPr lang="en-US" sz="2300" dirty="0" smtClean="0"/>
              <a:t>Problems??? =&gt; Language, religion, lack of education &amp; democracy</a:t>
            </a:r>
          </a:p>
          <a:p>
            <a:pPr lvl="1" indent="-342900">
              <a:buFont typeface="Wingdings" panose="05000000000000000000" pitchFamily="2" charset="2"/>
              <a:buChar char="§"/>
            </a:pPr>
            <a:r>
              <a:rPr lang="en-US" sz="2300" dirty="0" smtClean="0"/>
              <a:t>Expectations = _______________________(Melting Pot ideology)</a:t>
            </a:r>
          </a:p>
          <a:p>
            <a:pPr marL="400050" lvl="1" indent="0">
              <a:buNone/>
            </a:pPr>
            <a:r>
              <a:rPr lang="en-US" sz="2300" dirty="0"/>
              <a:t>	</a:t>
            </a:r>
            <a:r>
              <a:rPr lang="en-US" sz="2300" dirty="0" smtClean="0"/>
              <a:t>-- New immigrants strived to preserve heritage (i.e. parochial school, Yiddish theater, Greek restaurants) but children shunned native cultures</a:t>
            </a:r>
          </a:p>
          <a:p>
            <a:r>
              <a:rPr lang="en-US" sz="2300" dirty="0" smtClean="0"/>
              <a:t>Reaction to New Immigration =&gt; renewed Nativism</a:t>
            </a:r>
          </a:p>
          <a:p>
            <a:pPr lvl="1" indent="-342900">
              <a:buFont typeface="Wingdings" panose="05000000000000000000" pitchFamily="2" charset="2"/>
              <a:buChar char="§"/>
            </a:pPr>
            <a:r>
              <a:rPr lang="en-US" sz="2300" dirty="0" smtClean="0"/>
              <a:t>Many Americans feared the new foreigners =&gt; culturally “inferior” and not “Anglo Saxon”; believed them to be the rejects of their nations</a:t>
            </a:r>
          </a:p>
          <a:p>
            <a:pPr marL="400050" lvl="1" indent="0">
              <a:buNone/>
            </a:pPr>
            <a:r>
              <a:rPr lang="en-US" sz="2300" dirty="0"/>
              <a:t>	</a:t>
            </a:r>
            <a:r>
              <a:rPr lang="en-US" sz="2300" dirty="0" smtClean="0"/>
              <a:t>-- Organized labor also decried willingness to work for low wages</a:t>
            </a:r>
            <a:endParaRPr lang="en-US" sz="2300" dirty="0"/>
          </a:p>
        </p:txBody>
      </p:sp>
    </p:spTree>
    <p:extLst>
      <p:ext uri="{BB962C8B-B14F-4D97-AF65-F5344CB8AC3E}">
        <p14:creationId xmlns:p14="http://schemas.microsoft.com/office/powerpoint/2010/main" val="21759670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C9900">
            <a:alpha val="29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457200"/>
          </a:xfrm>
        </p:spPr>
        <p:txBody>
          <a:bodyPr>
            <a:normAutofit fontScale="90000"/>
          </a:bodyPr>
          <a:lstStyle/>
          <a:p>
            <a:r>
              <a:rPr lang="en-US" sz="3000" b="1" u="sng" dirty="0" smtClean="0"/>
              <a:t>US Immigration during late 19</a:t>
            </a:r>
            <a:r>
              <a:rPr lang="en-US" sz="3000" b="1" u="sng" baseline="30000" dirty="0" smtClean="0"/>
              <a:t>th</a:t>
            </a:r>
            <a:r>
              <a:rPr lang="en-US" sz="3000" b="1" u="sng" dirty="0" smtClean="0"/>
              <a:t> &amp; Early 20</a:t>
            </a:r>
            <a:r>
              <a:rPr lang="en-US" sz="3000" b="1" u="sng" baseline="30000" dirty="0" smtClean="0"/>
              <a:t>th</a:t>
            </a:r>
            <a:r>
              <a:rPr lang="en-US" sz="3000" b="1" u="sng" dirty="0" smtClean="0"/>
              <a:t> centuries</a:t>
            </a:r>
            <a:endParaRPr lang="en-US" sz="3000" b="1" u="sng" dirty="0"/>
          </a:p>
        </p:txBody>
      </p:sp>
      <p:pic>
        <p:nvPicPr>
          <p:cNvPr id="1026" name="Picture 2" descr="http://www.latinamericanstudies.org/ellis-island/immigration-1870-19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09600"/>
            <a:ext cx="7086600" cy="6153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651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C9900">
            <a:alpha val="29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227"/>
            <a:ext cx="8229600" cy="656573"/>
          </a:xfrm>
        </p:spPr>
        <p:txBody>
          <a:bodyPr>
            <a:normAutofit fontScale="90000"/>
          </a:bodyPr>
          <a:lstStyle/>
          <a:p>
            <a:r>
              <a:rPr lang="en-US" b="1" u="sng" dirty="0" smtClean="0"/>
              <a:t>Jacob Riis – How the Other Half Lives</a:t>
            </a:r>
            <a:endParaRPr lang="en-US" b="1" u="sng" dirty="0"/>
          </a:p>
        </p:txBody>
      </p:sp>
      <p:sp>
        <p:nvSpPr>
          <p:cNvPr id="3" name="Content Placeholder 2"/>
          <p:cNvSpPr>
            <a:spLocks noGrp="1"/>
          </p:cNvSpPr>
          <p:nvPr>
            <p:ph idx="1"/>
          </p:nvPr>
        </p:nvSpPr>
        <p:spPr>
          <a:xfrm>
            <a:off x="533400" y="6324600"/>
            <a:ext cx="8229600" cy="411163"/>
          </a:xfrm>
        </p:spPr>
        <p:txBody>
          <a:bodyPr>
            <a:normAutofit fontScale="92500" lnSpcReduction="20000"/>
          </a:bodyPr>
          <a:lstStyle/>
          <a:p>
            <a:pPr marL="0" indent="0" algn="ctr">
              <a:buNone/>
            </a:pPr>
            <a:r>
              <a:rPr lang="en-US" sz="2800" b="1" i="1" dirty="0" smtClean="0"/>
              <a:t>Newsboys in NYC</a:t>
            </a:r>
            <a:endParaRPr lang="en-US" sz="2800" b="1" i="1" dirty="0"/>
          </a:p>
        </p:txBody>
      </p:sp>
      <p:pic>
        <p:nvPicPr>
          <p:cNvPr id="1026" name="Picture 2" descr="http://www.makergo.com/shutup/images/10_23_2011/Reis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8001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3729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C9900">
            <a:alpha val="29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b="1" u="sng" dirty="0" smtClean="0"/>
              <a:t>Reaction to New Immigration</a:t>
            </a:r>
            <a:endParaRPr lang="en-US" b="1" u="sng" dirty="0"/>
          </a:p>
        </p:txBody>
      </p:sp>
      <p:sp>
        <p:nvSpPr>
          <p:cNvPr id="3" name="Content Placeholder 2"/>
          <p:cNvSpPr>
            <a:spLocks noGrp="1"/>
          </p:cNvSpPr>
          <p:nvPr>
            <p:ph idx="1"/>
          </p:nvPr>
        </p:nvSpPr>
        <p:spPr>
          <a:xfrm>
            <a:off x="0" y="685800"/>
            <a:ext cx="9144000" cy="6400800"/>
          </a:xfrm>
        </p:spPr>
        <p:txBody>
          <a:bodyPr>
            <a:normAutofit/>
          </a:bodyPr>
          <a:lstStyle/>
          <a:p>
            <a:pPr lvl="1">
              <a:buFont typeface="Wingdings" panose="05000000000000000000" pitchFamily="2" charset="2"/>
              <a:buChar char="§"/>
            </a:pPr>
            <a:r>
              <a:rPr lang="en-US" sz="2300" dirty="0" smtClean="0"/>
              <a:t>New orgs. begun in cities to try &amp; depress power of immigrants =&gt; ____ (Am Protective Association) lobbied against Catholic candidates</a:t>
            </a:r>
          </a:p>
          <a:p>
            <a:pPr lvl="1">
              <a:buFont typeface="Wingdings" panose="05000000000000000000" pitchFamily="2" charset="2"/>
              <a:buChar char="§"/>
            </a:pPr>
            <a:r>
              <a:rPr lang="en-US" sz="2300" dirty="0" smtClean="0"/>
              <a:t>New restrictive laws were passed for 1</a:t>
            </a:r>
            <a:r>
              <a:rPr lang="en-US" sz="2300" baseline="30000" dirty="0" smtClean="0"/>
              <a:t>st</a:t>
            </a:r>
            <a:r>
              <a:rPr lang="en-US" sz="2300" dirty="0" smtClean="0"/>
              <a:t> time in 1880’s</a:t>
            </a:r>
          </a:p>
          <a:p>
            <a:pPr marL="457200" lvl="1" indent="0">
              <a:buNone/>
            </a:pPr>
            <a:r>
              <a:rPr lang="en-US" sz="2300" dirty="0"/>
              <a:t>	</a:t>
            </a:r>
            <a:r>
              <a:rPr lang="en-US" sz="2300" dirty="0" smtClean="0"/>
              <a:t>-- _____________________(1882) =&gt; banned Chinese immigration</a:t>
            </a:r>
          </a:p>
          <a:p>
            <a:pPr marL="457200" lvl="1" indent="0">
              <a:buNone/>
            </a:pPr>
            <a:r>
              <a:rPr lang="en-US" sz="2300" dirty="0"/>
              <a:t>	</a:t>
            </a:r>
            <a:r>
              <a:rPr lang="en-US" sz="2300" dirty="0" smtClean="0"/>
              <a:t>-- __________________________prohibited immigrants who were paupers, criminals or convicts</a:t>
            </a:r>
          </a:p>
          <a:p>
            <a:pPr marL="514350" indent="-457200"/>
            <a:r>
              <a:rPr lang="en-US" sz="2300" dirty="0" smtClean="0"/>
              <a:t>New Reform movements tried to address the problems of cities &amp; poor</a:t>
            </a:r>
          </a:p>
          <a:p>
            <a:pPr lvl="1">
              <a:buFont typeface="Wingdings" panose="05000000000000000000" pitchFamily="2" charset="2"/>
              <a:buChar char="§"/>
            </a:pPr>
            <a:r>
              <a:rPr lang="en-US" sz="2300" b="1" i="1" dirty="0" smtClean="0"/>
              <a:t>Walter </a:t>
            </a:r>
            <a:r>
              <a:rPr lang="en-US" sz="2300" b="1" i="1" dirty="0" err="1" smtClean="0"/>
              <a:t>Rasuchenbasuch</a:t>
            </a:r>
            <a:r>
              <a:rPr lang="en-US" sz="2300" b="1" i="1" dirty="0" smtClean="0"/>
              <a:t> </a:t>
            </a:r>
            <a:r>
              <a:rPr lang="en-US" sz="2300" dirty="0" smtClean="0"/>
              <a:t>=&gt; pioneered____________________; church should be an agent of social reform </a:t>
            </a:r>
          </a:p>
          <a:p>
            <a:pPr marL="457200" lvl="1" indent="0">
              <a:buNone/>
            </a:pPr>
            <a:r>
              <a:rPr lang="en-US" sz="2300" b="1" i="1" dirty="0"/>
              <a:t>	</a:t>
            </a:r>
            <a:r>
              <a:rPr lang="en-US" sz="2300" b="1" i="1" dirty="0" smtClean="0"/>
              <a:t>-- Hell’s Kitchen </a:t>
            </a:r>
            <a:r>
              <a:rPr lang="en-US" sz="2300" dirty="0" smtClean="0"/>
              <a:t>=&gt; soup kitchen which provided gospel lessons</a:t>
            </a:r>
          </a:p>
          <a:p>
            <a:pPr lvl="1">
              <a:buFont typeface="Wingdings" panose="05000000000000000000" pitchFamily="2" charset="2"/>
              <a:buChar char="§"/>
            </a:pPr>
            <a:r>
              <a:rPr lang="en-US" sz="2300" dirty="0" smtClean="0"/>
              <a:t>_______________=&gt; opened by ___________(1</a:t>
            </a:r>
            <a:r>
              <a:rPr lang="en-US" sz="2300" baseline="30000" dirty="0" smtClean="0"/>
              <a:t>st</a:t>
            </a:r>
            <a:r>
              <a:rPr lang="en-US" sz="2300" dirty="0" smtClean="0"/>
              <a:t> </a:t>
            </a:r>
            <a:r>
              <a:rPr lang="en-US" sz="2300" b="1" i="1" dirty="0" smtClean="0"/>
              <a:t>settlement house</a:t>
            </a:r>
            <a:r>
              <a:rPr lang="en-US" sz="2300" dirty="0" smtClean="0"/>
              <a:t>)</a:t>
            </a:r>
          </a:p>
          <a:p>
            <a:pPr marL="457200" lvl="1" indent="0">
              <a:buNone/>
            </a:pPr>
            <a:r>
              <a:rPr lang="en-US" sz="2300" b="1" i="1" dirty="0"/>
              <a:t>	</a:t>
            </a:r>
            <a:r>
              <a:rPr lang="en-US" sz="2300" b="1" i="1" dirty="0" smtClean="0"/>
              <a:t>-- </a:t>
            </a:r>
            <a:r>
              <a:rPr lang="en-US" sz="2300" dirty="0" smtClean="0"/>
              <a:t>Offered instruction in English, childcare &amp; activities</a:t>
            </a:r>
          </a:p>
          <a:p>
            <a:pPr marL="457200" lvl="1" indent="0">
              <a:buNone/>
            </a:pPr>
            <a:r>
              <a:rPr lang="en-US" sz="2300" dirty="0"/>
              <a:t>	</a:t>
            </a:r>
            <a:r>
              <a:rPr lang="en-US" sz="2300" dirty="0" smtClean="0"/>
              <a:t>-- </a:t>
            </a:r>
            <a:r>
              <a:rPr lang="en-US" sz="2300" b="1" i="1" dirty="0" smtClean="0"/>
              <a:t>Florence Kelley </a:t>
            </a:r>
            <a:r>
              <a:rPr lang="en-US" sz="2300" dirty="0" smtClean="0"/>
              <a:t>also began </a:t>
            </a:r>
            <a:endParaRPr lang="en-US" sz="2300" b="1" i="1" dirty="0" smtClean="0"/>
          </a:p>
          <a:p>
            <a:pPr lvl="1">
              <a:buFont typeface="Wingdings" panose="05000000000000000000" pitchFamily="2" charset="2"/>
              <a:buChar char="§"/>
            </a:pPr>
            <a:r>
              <a:rPr lang="en-US" sz="2300" dirty="0" smtClean="0"/>
              <a:t>_____________begun in 1879 to offer financial assistance to poor =&gt; </a:t>
            </a:r>
            <a:r>
              <a:rPr lang="en-US" sz="2300" b="1" i="1" dirty="0" smtClean="0"/>
              <a:t>YMCA/YWCA</a:t>
            </a:r>
            <a:r>
              <a:rPr lang="en-US" sz="2300" dirty="0" smtClean="0"/>
              <a:t> also exploded in popularity in crowded Am cities</a:t>
            </a:r>
            <a:endParaRPr lang="en-US" sz="2300" dirty="0"/>
          </a:p>
        </p:txBody>
      </p:sp>
    </p:spTree>
    <p:extLst>
      <p:ext uri="{BB962C8B-B14F-4D97-AF65-F5344CB8AC3E}">
        <p14:creationId xmlns:p14="http://schemas.microsoft.com/office/powerpoint/2010/main" val="39146486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C9900">
            <a:alpha val="29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701"/>
            <a:ext cx="8229600" cy="715962"/>
          </a:xfrm>
        </p:spPr>
        <p:txBody>
          <a:bodyPr>
            <a:normAutofit fontScale="90000"/>
          </a:bodyPr>
          <a:lstStyle/>
          <a:p>
            <a:r>
              <a:rPr lang="en-US" b="1" u="sng" dirty="0" smtClean="0"/>
              <a:t>Jane Addams – Hull House</a:t>
            </a:r>
            <a:endParaRPr lang="en-US" b="1" u="sng" dirty="0"/>
          </a:p>
        </p:txBody>
      </p:sp>
      <p:sp>
        <p:nvSpPr>
          <p:cNvPr id="3" name="Content Placeholder 2"/>
          <p:cNvSpPr>
            <a:spLocks noGrp="1"/>
          </p:cNvSpPr>
          <p:nvPr>
            <p:ph idx="1"/>
          </p:nvPr>
        </p:nvSpPr>
        <p:spPr>
          <a:xfrm>
            <a:off x="0" y="5257800"/>
            <a:ext cx="9144000" cy="1600200"/>
          </a:xfrm>
        </p:spPr>
        <p:txBody>
          <a:bodyPr>
            <a:normAutofit fontScale="92500" lnSpcReduction="20000"/>
          </a:bodyPr>
          <a:lstStyle/>
          <a:p>
            <a:r>
              <a:rPr lang="en-US" sz="2400" b="1" i="1" dirty="0" smtClean="0"/>
              <a:t>Hull House </a:t>
            </a:r>
            <a:r>
              <a:rPr lang="en-US" sz="2400" dirty="0" smtClean="0"/>
              <a:t>was one the first prominent settlement houses in American cities =&gt; it once covered a city block on Chicago’s South side and provided services for the city’s poor</a:t>
            </a:r>
          </a:p>
          <a:p>
            <a:r>
              <a:rPr lang="en-US" sz="2400" dirty="0" smtClean="0"/>
              <a:t>Addams was a wealthy women who pioneered the US social services and social work movement of the late 1800’s</a:t>
            </a:r>
            <a:endParaRPr lang="en-US" sz="2400" dirty="0"/>
          </a:p>
        </p:txBody>
      </p:sp>
      <p:pic>
        <p:nvPicPr>
          <p:cNvPr id="5122" name="Picture 2" descr="http://media.trb.com/media/photo/2012-01/267058580-191648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11268"/>
            <a:ext cx="5867398" cy="40417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promfih.com/data_images/main/jane-addams/jane-addams-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914400"/>
            <a:ext cx="3157872"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6671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C9900">
            <a:alpha val="29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29227"/>
            <a:ext cx="8763000" cy="563562"/>
          </a:xfrm>
        </p:spPr>
        <p:txBody>
          <a:bodyPr>
            <a:normAutofit fontScale="90000"/>
          </a:bodyPr>
          <a:lstStyle/>
          <a:p>
            <a:r>
              <a:rPr lang="en-US" b="1" u="sng" dirty="0" smtClean="0"/>
              <a:t>Walter </a:t>
            </a:r>
            <a:r>
              <a:rPr lang="en-US" b="1" u="sng" dirty="0" err="1" smtClean="0"/>
              <a:t>Rauschenbausch</a:t>
            </a:r>
            <a:r>
              <a:rPr lang="en-US" b="1" u="sng" dirty="0" smtClean="0"/>
              <a:t> – Hell’s Kitchen</a:t>
            </a:r>
            <a:endParaRPr lang="en-US" b="1" u="sng" dirty="0"/>
          </a:p>
        </p:txBody>
      </p:sp>
      <p:pic>
        <p:nvPicPr>
          <p:cNvPr id="6146" name="Picture 2" descr="http://d.gr-assets.com/books/1172263467l/1566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1999"/>
            <a:ext cx="3979886" cy="59080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ecx.images-amazon.com/images/I/81fSibAL4QL._SL15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685799"/>
            <a:ext cx="3810000" cy="606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9069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C9900">
            <a:alpha val="29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9227"/>
            <a:ext cx="8763000" cy="715962"/>
          </a:xfrm>
        </p:spPr>
        <p:txBody>
          <a:bodyPr>
            <a:normAutofit fontScale="90000"/>
          </a:bodyPr>
          <a:lstStyle/>
          <a:p>
            <a:r>
              <a:rPr lang="en-US" b="1" u="sng" dirty="0" smtClean="0"/>
              <a:t>Foreign Born Immigrant Population</a:t>
            </a:r>
            <a:endParaRPr lang="en-US" b="1" u="sng" dirty="0"/>
          </a:p>
        </p:txBody>
      </p:sp>
      <p:pic>
        <p:nvPicPr>
          <p:cNvPr id="7170" name="Picture 2" descr="http://www.cis.org/sites/cis.org/files/articles/2011/record-setting-2011-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24422"/>
            <a:ext cx="8226425" cy="604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6502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96633">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r>
              <a:rPr lang="en-US" sz="3200" b="1" u="sng" dirty="0" smtClean="0"/>
              <a:t>The Urban Revolution &amp; Rise of Urban Middle Class</a:t>
            </a:r>
            <a:endParaRPr lang="en-US" sz="3200" b="1" u="sng" dirty="0"/>
          </a:p>
        </p:txBody>
      </p:sp>
      <p:sp>
        <p:nvSpPr>
          <p:cNvPr id="3" name="Content Placeholder 2"/>
          <p:cNvSpPr>
            <a:spLocks noGrp="1"/>
          </p:cNvSpPr>
          <p:nvPr>
            <p:ph idx="1"/>
          </p:nvPr>
        </p:nvSpPr>
        <p:spPr>
          <a:xfrm>
            <a:off x="-76200" y="533400"/>
            <a:ext cx="9296400" cy="6781800"/>
          </a:xfrm>
        </p:spPr>
        <p:txBody>
          <a:bodyPr>
            <a:normAutofit fontScale="92500" lnSpcReduction="20000"/>
          </a:bodyPr>
          <a:lstStyle/>
          <a:p>
            <a:r>
              <a:rPr lang="en-US" sz="2300" dirty="0" smtClean="0"/>
              <a:t>The new urban economy and shift to factory production created a new urban middle class increasingly focused on consumption</a:t>
            </a:r>
          </a:p>
          <a:p>
            <a:pPr lvl="1" indent="-342900">
              <a:buFont typeface="Wingdings" panose="05000000000000000000" pitchFamily="2" charset="2"/>
              <a:buChar char="§"/>
            </a:pPr>
            <a:r>
              <a:rPr lang="en-US" sz="2300" dirty="0" smtClean="0"/>
              <a:t>Stores like __________________________________promoted consumption in cities &amp; mail order catalogs did the same in rural America</a:t>
            </a:r>
          </a:p>
          <a:p>
            <a:pPr lvl="1" indent="-342900">
              <a:buFont typeface="Wingdings" panose="05000000000000000000" pitchFamily="2" charset="2"/>
              <a:buChar char="§"/>
            </a:pPr>
            <a:r>
              <a:rPr lang="en-US" sz="2300" dirty="0" smtClean="0"/>
              <a:t>New urban middle class had high level of disposable income =&gt; spend $$ on clothing, luxuries and entertainment  (</a:t>
            </a:r>
            <a:r>
              <a:rPr lang="en-US" sz="2300" b="1" i="1" dirty="0" smtClean="0"/>
              <a:t>Vaudeville</a:t>
            </a:r>
            <a:r>
              <a:rPr lang="en-US" sz="2300" dirty="0" smtClean="0"/>
              <a:t>, circus &amp; baseball)</a:t>
            </a:r>
          </a:p>
          <a:p>
            <a:r>
              <a:rPr lang="en-US" sz="2300" dirty="0" smtClean="0"/>
              <a:t>Industrial Revolution also significantly impacted the role of women</a:t>
            </a:r>
          </a:p>
          <a:p>
            <a:pPr lvl="1" indent="-342900">
              <a:buFont typeface="Wingdings" panose="05000000000000000000" pitchFamily="2" charset="2"/>
              <a:buChar char="§"/>
            </a:pPr>
            <a:r>
              <a:rPr lang="en-US" sz="2300" dirty="0" smtClean="0"/>
              <a:t>Ideal of Age = ___________________(assertive, independent and athletic)</a:t>
            </a:r>
          </a:p>
          <a:p>
            <a:pPr marL="400050" lvl="1" indent="0">
              <a:buNone/>
            </a:pPr>
            <a:r>
              <a:rPr lang="en-US" sz="2300" dirty="0"/>
              <a:t>	</a:t>
            </a:r>
            <a:r>
              <a:rPr lang="en-US" sz="2300" dirty="0" smtClean="0"/>
              <a:t>-- Feminist author _________________________encouraged women to become more independent and contribute positively to public culture </a:t>
            </a:r>
          </a:p>
          <a:p>
            <a:pPr lvl="1" indent="-342900">
              <a:buFont typeface="Wingdings" panose="05000000000000000000" pitchFamily="2" charset="2"/>
              <a:buChar char="§"/>
            </a:pPr>
            <a:r>
              <a:rPr lang="en-US" sz="2300" dirty="0"/>
              <a:t>U</a:t>
            </a:r>
            <a:r>
              <a:rPr lang="en-US" sz="2300" dirty="0" smtClean="0"/>
              <a:t>rban environment provided single women with job opportunities =&gt; _____ ___________________________________________________________</a:t>
            </a:r>
          </a:p>
          <a:p>
            <a:pPr marL="400050" lvl="1" indent="0">
              <a:buNone/>
            </a:pPr>
            <a:r>
              <a:rPr lang="en-US" sz="2300" dirty="0" smtClean="0"/>
              <a:t>	-- Job opportunities dependent upon race and class &amp; marriage =&gt; 	lower 	class women worked in garment industry</a:t>
            </a:r>
          </a:p>
          <a:p>
            <a:pPr lvl="1" indent="-342900">
              <a:buFont typeface="Wingdings" panose="05000000000000000000" pitchFamily="2" charset="2"/>
              <a:buChar char="§"/>
            </a:pPr>
            <a:r>
              <a:rPr lang="en-US" sz="2300" dirty="0" smtClean="0"/>
              <a:t>Upper class urban lifestyle and increased job opportunities led to increased power for women in marriage =&gt;__________________________</a:t>
            </a:r>
          </a:p>
          <a:p>
            <a:pPr marL="400050" lvl="1" indent="0">
              <a:buNone/>
            </a:pPr>
            <a:r>
              <a:rPr lang="en-US" sz="2300" dirty="0"/>
              <a:t>	</a:t>
            </a:r>
            <a:r>
              <a:rPr lang="en-US" sz="2300" dirty="0" smtClean="0"/>
              <a:t>-- Women married later due to careers and had less children; also divorce 	rate increased with greater economic opportunities for women</a:t>
            </a:r>
          </a:p>
          <a:p>
            <a:pPr lvl="1" indent="-342900">
              <a:buFont typeface="Wingdings" panose="05000000000000000000" pitchFamily="2" charset="2"/>
              <a:buChar char="§"/>
            </a:pPr>
            <a:r>
              <a:rPr lang="en-US" sz="2300" dirty="0" smtClean="0"/>
              <a:t>Reformer Anthony Comstock tried to instill greater morality into urban society by passage of ____________________________(1873)</a:t>
            </a:r>
          </a:p>
          <a:p>
            <a:pPr marL="400050" lvl="1" indent="0">
              <a:buNone/>
            </a:pPr>
            <a:r>
              <a:rPr lang="en-US" sz="2300" dirty="0"/>
              <a:t>	</a:t>
            </a:r>
            <a:r>
              <a:rPr lang="en-US" sz="2300" dirty="0" smtClean="0"/>
              <a:t>-- Forbid publishing of “indecent materials and practice of birth control</a:t>
            </a:r>
          </a:p>
          <a:p>
            <a:pPr lvl="1" indent="-342900">
              <a:buFont typeface="Wingdings" panose="05000000000000000000" pitchFamily="2" charset="2"/>
              <a:buChar char="§"/>
            </a:pPr>
            <a:endParaRPr lang="en-US" sz="2300" dirty="0" smtClean="0"/>
          </a:p>
        </p:txBody>
      </p:sp>
    </p:spTree>
    <p:extLst>
      <p:ext uri="{BB962C8B-B14F-4D97-AF65-F5344CB8AC3E}">
        <p14:creationId xmlns:p14="http://schemas.microsoft.com/office/powerpoint/2010/main" val="16899446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96633">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0" y="76200"/>
            <a:ext cx="4876800" cy="563562"/>
          </a:xfrm>
        </p:spPr>
        <p:txBody>
          <a:bodyPr>
            <a:normAutofit fontScale="90000"/>
          </a:bodyPr>
          <a:lstStyle/>
          <a:p>
            <a:r>
              <a:rPr lang="en-US" b="1" u="sng" dirty="0" smtClean="0"/>
              <a:t>Gibson Girl</a:t>
            </a:r>
            <a:endParaRPr lang="en-US" b="1" u="sng" dirty="0"/>
          </a:p>
        </p:txBody>
      </p:sp>
      <p:sp>
        <p:nvSpPr>
          <p:cNvPr id="3" name="Content Placeholder 2"/>
          <p:cNvSpPr>
            <a:spLocks noGrp="1"/>
          </p:cNvSpPr>
          <p:nvPr>
            <p:ph idx="1"/>
          </p:nvPr>
        </p:nvSpPr>
        <p:spPr>
          <a:xfrm>
            <a:off x="4572000" y="990600"/>
            <a:ext cx="4559474" cy="5257800"/>
          </a:xfrm>
        </p:spPr>
        <p:txBody>
          <a:bodyPr>
            <a:normAutofit/>
          </a:bodyPr>
          <a:lstStyle/>
          <a:p>
            <a:r>
              <a:rPr lang="en-US" sz="2300" dirty="0" smtClean="0"/>
              <a:t>Illustrator Dana Gibson popularized the image of the Gibson girl in the late 1800’s =&gt; </a:t>
            </a:r>
            <a:r>
              <a:rPr lang="en-US" sz="2300" b="1" i="1" dirty="0" smtClean="0"/>
              <a:t>Q: How does this image of American </a:t>
            </a:r>
            <a:r>
              <a:rPr lang="en-US" sz="2300" b="1" i="1" dirty="0" err="1" smtClean="0"/>
              <a:t>womenhood</a:t>
            </a:r>
            <a:r>
              <a:rPr lang="en-US" sz="2300" b="1" i="1" dirty="0" smtClean="0"/>
              <a:t> differ from the Cult of Domesticity in the early 1800’s?</a:t>
            </a:r>
            <a:endParaRPr lang="en-US" sz="2300" b="1" i="1" dirty="0"/>
          </a:p>
        </p:txBody>
      </p:sp>
      <p:pic>
        <p:nvPicPr>
          <p:cNvPr id="10242" name="Picture 2" descr="http://images.fineartamerica.com/images-medium-large/2-gibson-girl-1899-gran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069" y="304799"/>
            <a:ext cx="4225531" cy="634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8817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96633">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b="1" u="sng" dirty="0" smtClean="0"/>
              <a:t>Marriages and Divorces in US History</a:t>
            </a:r>
            <a:endParaRPr lang="en-US" b="1"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44038943"/>
              </p:ext>
            </p:extLst>
          </p:nvPr>
        </p:nvGraphicFramePr>
        <p:xfrm>
          <a:off x="152400" y="762000"/>
          <a:ext cx="8839200" cy="5486395"/>
        </p:xfrm>
        <a:graphic>
          <a:graphicData uri="http://schemas.openxmlformats.org/drawingml/2006/table">
            <a:tbl>
              <a:tblPr firstRow="1" bandRow="1">
                <a:tableStyleId>{5C22544A-7EE6-4342-B048-85BDC9FD1C3A}</a:tableStyleId>
              </a:tblPr>
              <a:tblGrid>
                <a:gridCol w="2209800"/>
                <a:gridCol w="2209800"/>
                <a:gridCol w="2209800"/>
                <a:gridCol w="2209800"/>
              </a:tblGrid>
              <a:tr h="744119">
                <a:tc>
                  <a:txBody>
                    <a:bodyPr/>
                    <a:lstStyle/>
                    <a:p>
                      <a:pPr algn="ctr"/>
                      <a:r>
                        <a:rPr lang="en-US" dirty="0" smtClean="0"/>
                        <a:t>Year</a:t>
                      </a:r>
                      <a:endParaRPr lang="en-US" dirty="0"/>
                    </a:p>
                  </a:txBody>
                  <a:tcPr/>
                </a:tc>
                <a:tc>
                  <a:txBody>
                    <a:bodyPr/>
                    <a:lstStyle/>
                    <a:p>
                      <a:pPr algn="ctr"/>
                      <a:r>
                        <a:rPr lang="en-US" dirty="0" smtClean="0"/>
                        <a:t>Marriages</a:t>
                      </a:r>
                      <a:endParaRPr lang="en-US" dirty="0"/>
                    </a:p>
                  </a:txBody>
                  <a:tcPr/>
                </a:tc>
                <a:tc>
                  <a:txBody>
                    <a:bodyPr/>
                    <a:lstStyle/>
                    <a:p>
                      <a:pPr algn="ctr"/>
                      <a:r>
                        <a:rPr lang="en-US" dirty="0" smtClean="0"/>
                        <a:t>Divorces</a:t>
                      </a:r>
                      <a:endParaRPr lang="en-US" dirty="0"/>
                    </a:p>
                  </a:txBody>
                  <a:tcPr/>
                </a:tc>
                <a:tc>
                  <a:txBody>
                    <a:bodyPr/>
                    <a:lstStyle/>
                    <a:p>
                      <a:pPr algn="ctr"/>
                      <a:r>
                        <a:rPr lang="en-US" dirty="0" smtClean="0"/>
                        <a:t>Ratio of Divorces</a:t>
                      </a:r>
                      <a:r>
                        <a:rPr lang="en-US" baseline="0" dirty="0" smtClean="0"/>
                        <a:t> to Marriages</a:t>
                      </a:r>
                      <a:endParaRPr lang="en-US" dirty="0"/>
                    </a:p>
                  </a:txBody>
                  <a:tcPr/>
                </a:tc>
              </a:tr>
              <a:tr h="431116">
                <a:tc>
                  <a:txBody>
                    <a:bodyPr/>
                    <a:lstStyle/>
                    <a:p>
                      <a:pPr algn="ctr"/>
                      <a:r>
                        <a:rPr lang="en-US" dirty="0" smtClean="0"/>
                        <a:t>1890</a:t>
                      </a:r>
                      <a:endParaRPr lang="en-US" dirty="0"/>
                    </a:p>
                  </a:txBody>
                  <a:tcPr/>
                </a:tc>
                <a:tc>
                  <a:txBody>
                    <a:bodyPr/>
                    <a:lstStyle/>
                    <a:p>
                      <a:pPr algn="ctr"/>
                      <a:r>
                        <a:rPr lang="en-US" dirty="0" smtClean="0"/>
                        <a:t>570,000</a:t>
                      </a:r>
                      <a:endParaRPr lang="en-US" dirty="0"/>
                    </a:p>
                  </a:txBody>
                  <a:tcPr/>
                </a:tc>
                <a:tc>
                  <a:txBody>
                    <a:bodyPr/>
                    <a:lstStyle/>
                    <a:p>
                      <a:pPr algn="ctr"/>
                      <a:r>
                        <a:rPr lang="en-US" dirty="0" smtClean="0"/>
                        <a:t>33,461</a:t>
                      </a:r>
                      <a:endParaRPr lang="en-US" dirty="0"/>
                    </a:p>
                  </a:txBody>
                  <a:tcPr/>
                </a:tc>
                <a:tc>
                  <a:txBody>
                    <a:bodyPr/>
                    <a:lstStyle/>
                    <a:p>
                      <a:pPr algn="ctr"/>
                      <a:r>
                        <a:rPr lang="en-US" dirty="0" smtClean="0"/>
                        <a:t>1:17</a:t>
                      </a:r>
                      <a:endParaRPr lang="en-US" dirty="0"/>
                    </a:p>
                  </a:txBody>
                  <a:tcPr/>
                </a:tc>
              </a:tr>
              <a:tr h="431116">
                <a:tc>
                  <a:txBody>
                    <a:bodyPr/>
                    <a:lstStyle/>
                    <a:p>
                      <a:pPr algn="ctr"/>
                      <a:r>
                        <a:rPr lang="en-US" dirty="0" smtClean="0"/>
                        <a:t>1900</a:t>
                      </a:r>
                      <a:endParaRPr lang="en-US" dirty="0"/>
                    </a:p>
                  </a:txBody>
                  <a:tcPr/>
                </a:tc>
                <a:tc>
                  <a:txBody>
                    <a:bodyPr/>
                    <a:lstStyle/>
                    <a:p>
                      <a:pPr algn="ctr"/>
                      <a:r>
                        <a:rPr lang="en-US" dirty="0" smtClean="0"/>
                        <a:t>709,000</a:t>
                      </a:r>
                      <a:endParaRPr lang="en-US" dirty="0"/>
                    </a:p>
                  </a:txBody>
                  <a:tcPr/>
                </a:tc>
                <a:tc>
                  <a:txBody>
                    <a:bodyPr/>
                    <a:lstStyle/>
                    <a:p>
                      <a:pPr algn="ctr"/>
                      <a:r>
                        <a:rPr lang="en-US" dirty="0" smtClean="0"/>
                        <a:t>55,751</a:t>
                      </a:r>
                      <a:endParaRPr lang="en-US" dirty="0"/>
                    </a:p>
                  </a:txBody>
                  <a:tcPr/>
                </a:tc>
                <a:tc>
                  <a:txBody>
                    <a:bodyPr/>
                    <a:lstStyle/>
                    <a:p>
                      <a:pPr algn="ctr"/>
                      <a:r>
                        <a:rPr lang="en-US" dirty="0" smtClean="0"/>
                        <a:t>1:12</a:t>
                      </a:r>
                      <a:endParaRPr lang="en-US" dirty="0"/>
                    </a:p>
                  </a:txBody>
                  <a:tcPr/>
                </a:tc>
              </a:tr>
              <a:tr h="431116">
                <a:tc>
                  <a:txBody>
                    <a:bodyPr/>
                    <a:lstStyle/>
                    <a:p>
                      <a:pPr algn="ctr"/>
                      <a:r>
                        <a:rPr lang="en-US" dirty="0" smtClean="0"/>
                        <a:t>1910</a:t>
                      </a:r>
                      <a:endParaRPr lang="en-US" dirty="0"/>
                    </a:p>
                  </a:txBody>
                  <a:tcPr/>
                </a:tc>
                <a:tc>
                  <a:txBody>
                    <a:bodyPr/>
                    <a:lstStyle/>
                    <a:p>
                      <a:pPr algn="ctr"/>
                      <a:r>
                        <a:rPr lang="en-US" dirty="0" smtClean="0"/>
                        <a:t>948,166</a:t>
                      </a:r>
                      <a:endParaRPr lang="en-US" dirty="0"/>
                    </a:p>
                  </a:txBody>
                  <a:tcPr/>
                </a:tc>
                <a:tc>
                  <a:txBody>
                    <a:bodyPr/>
                    <a:lstStyle/>
                    <a:p>
                      <a:pPr algn="ctr"/>
                      <a:r>
                        <a:rPr lang="en-US" dirty="0" smtClean="0"/>
                        <a:t>83,045</a:t>
                      </a:r>
                      <a:endParaRPr lang="en-US" dirty="0"/>
                    </a:p>
                  </a:txBody>
                  <a:tcPr/>
                </a:tc>
                <a:tc>
                  <a:txBody>
                    <a:bodyPr/>
                    <a:lstStyle/>
                    <a:p>
                      <a:pPr algn="ctr"/>
                      <a:r>
                        <a:rPr lang="en-US" dirty="0" smtClean="0"/>
                        <a:t>1:11</a:t>
                      </a:r>
                      <a:endParaRPr lang="en-US" dirty="0"/>
                    </a:p>
                  </a:txBody>
                  <a:tcPr/>
                </a:tc>
              </a:tr>
              <a:tr h="431116">
                <a:tc>
                  <a:txBody>
                    <a:bodyPr/>
                    <a:lstStyle/>
                    <a:p>
                      <a:pPr algn="ctr"/>
                      <a:r>
                        <a:rPr lang="en-US" dirty="0" smtClean="0"/>
                        <a:t>1920</a:t>
                      </a:r>
                      <a:endParaRPr lang="en-US" dirty="0"/>
                    </a:p>
                  </a:txBody>
                  <a:tcPr/>
                </a:tc>
                <a:tc>
                  <a:txBody>
                    <a:bodyPr/>
                    <a:lstStyle/>
                    <a:p>
                      <a:pPr algn="ctr"/>
                      <a:r>
                        <a:rPr lang="en-US" dirty="0" smtClean="0"/>
                        <a:t>1,274,476</a:t>
                      </a:r>
                      <a:endParaRPr lang="en-US" dirty="0"/>
                    </a:p>
                  </a:txBody>
                  <a:tcPr/>
                </a:tc>
                <a:tc>
                  <a:txBody>
                    <a:bodyPr/>
                    <a:lstStyle/>
                    <a:p>
                      <a:pPr algn="ctr"/>
                      <a:r>
                        <a:rPr lang="en-US" dirty="0" smtClean="0"/>
                        <a:t>170,505</a:t>
                      </a:r>
                      <a:endParaRPr lang="en-US" dirty="0"/>
                    </a:p>
                  </a:txBody>
                  <a:tcPr/>
                </a:tc>
                <a:tc>
                  <a:txBody>
                    <a:bodyPr/>
                    <a:lstStyle/>
                    <a:p>
                      <a:pPr algn="ctr"/>
                      <a:r>
                        <a:rPr lang="en-US" dirty="0" smtClean="0"/>
                        <a:t>1:7</a:t>
                      </a:r>
                      <a:endParaRPr lang="en-US" dirty="0"/>
                    </a:p>
                  </a:txBody>
                  <a:tcPr/>
                </a:tc>
              </a:tr>
              <a:tr h="431116">
                <a:tc>
                  <a:txBody>
                    <a:bodyPr/>
                    <a:lstStyle/>
                    <a:p>
                      <a:pPr algn="ctr"/>
                      <a:r>
                        <a:rPr lang="en-US" dirty="0" smtClean="0"/>
                        <a:t>1930</a:t>
                      </a:r>
                      <a:endParaRPr lang="en-US" dirty="0"/>
                    </a:p>
                  </a:txBody>
                  <a:tcPr/>
                </a:tc>
                <a:tc>
                  <a:txBody>
                    <a:bodyPr/>
                    <a:lstStyle/>
                    <a:p>
                      <a:pPr algn="ctr"/>
                      <a:r>
                        <a:rPr lang="en-US" dirty="0" smtClean="0"/>
                        <a:t>1,126,856</a:t>
                      </a:r>
                      <a:endParaRPr lang="en-US" dirty="0"/>
                    </a:p>
                  </a:txBody>
                  <a:tcPr/>
                </a:tc>
                <a:tc>
                  <a:txBody>
                    <a:bodyPr/>
                    <a:lstStyle/>
                    <a:p>
                      <a:pPr algn="ctr"/>
                      <a:r>
                        <a:rPr lang="en-US" dirty="0" smtClean="0"/>
                        <a:t>195,961</a:t>
                      </a:r>
                      <a:endParaRPr lang="en-US" dirty="0"/>
                    </a:p>
                  </a:txBody>
                  <a:tcPr/>
                </a:tc>
                <a:tc>
                  <a:txBody>
                    <a:bodyPr/>
                    <a:lstStyle/>
                    <a:p>
                      <a:pPr algn="ctr"/>
                      <a:r>
                        <a:rPr lang="en-US" dirty="0" smtClean="0"/>
                        <a:t>1:5</a:t>
                      </a:r>
                      <a:endParaRPr lang="en-US" dirty="0"/>
                    </a:p>
                  </a:txBody>
                  <a:tcPr/>
                </a:tc>
              </a:tr>
              <a:tr h="431116">
                <a:tc>
                  <a:txBody>
                    <a:bodyPr/>
                    <a:lstStyle/>
                    <a:p>
                      <a:pPr algn="ctr"/>
                      <a:r>
                        <a:rPr lang="en-US" dirty="0" smtClean="0"/>
                        <a:t>1940</a:t>
                      </a:r>
                      <a:endParaRPr lang="en-US" dirty="0"/>
                    </a:p>
                  </a:txBody>
                  <a:tcPr/>
                </a:tc>
                <a:tc>
                  <a:txBody>
                    <a:bodyPr/>
                    <a:lstStyle/>
                    <a:p>
                      <a:pPr algn="ctr"/>
                      <a:r>
                        <a:rPr lang="en-US" dirty="0" smtClean="0"/>
                        <a:t>1,595,879</a:t>
                      </a:r>
                      <a:endParaRPr lang="en-US" dirty="0"/>
                    </a:p>
                  </a:txBody>
                  <a:tcPr/>
                </a:tc>
                <a:tc>
                  <a:txBody>
                    <a:bodyPr/>
                    <a:lstStyle/>
                    <a:p>
                      <a:pPr algn="ctr"/>
                      <a:r>
                        <a:rPr lang="en-US" dirty="0" smtClean="0"/>
                        <a:t>264,000</a:t>
                      </a:r>
                      <a:endParaRPr lang="en-US" dirty="0"/>
                    </a:p>
                  </a:txBody>
                  <a:tcPr/>
                </a:tc>
                <a:tc>
                  <a:txBody>
                    <a:bodyPr/>
                    <a:lstStyle/>
                    <a:p>
                      <a:pPr algn="ctr"/>
                      <a:r>
                        <a:rPr lang="en-US" dirty="0" smtClean="0"/>
                        <a:t>1:6</a:t>
                      </a:r>
                      <a:endParaRPr lang="en-US" dirty="0"/>
                    </a:p>
                  </a:txBody>
                  <a:tcPr/>
                </a:tc>
              </a:tr>
              <a:tr h="431116">
                <a:tc>
                  <a:txBody>
                    <a:bodyPr/>
                    <a:lstStyle/>
                    <a:p>
                      <a:pPr algn="ctr"/>
                      <a:r>
                        <a:rPr lang="en-US" dirty="0" smtClean="0"/>
                        <a:t>1950</a:t>
                      </a:r>
                      <a:endParaRPr lang="en-US" dirty="0"/>
                    </a:p>
                  </a:txBody>
                  <a:tcPr/>
                </a:tc>
                <a:tc>
                  <a:txBody>
                    <a:bodyPr/>
                    <a:lstStyle/>
                    <a:p>
                      <a:pPr algn="ctr"/>
                      <a:r>
                        <a:rPr lang="en-US" dirty="0" smtClean="0"/>
                        <a:t>1,667,231</a:t>
                      </a:r>
                      <a:endParaRPr lang="en-US" dirty="0"/>
                    </a:p>
                  </a:txBody>
                  <a:tcPr/>
                </a:tc>
                <a:tc>
                  <a:txBody>
                    <a:bodyPr/>
                    <a:lstStyle/>
                    <a:p>
                      <a:pPr algn="ctr"/>
                      <a:r>
                        <a:rPr lang="en-US" dirty="0" smtClean="0"/>
                        <a:t>385,144</a:t>
                      </a:r>
                      <a:endParaRPr lang="en-US" dirty="0"/>
                    </a:p>
                  </a:txBody>
                  <a:tcPr/>
                </a:tc>
                <a:tc>
                  <a:txBody>
                    <a:bodyPr/>
                    <a:lstStyle/>
                    <a:p>
                      <a:pPr algn="ctr"/>
                      <a:r>
                        <a:rPr lang="en-US" dirty="0" smtClean="0"/>
                        <a:t>1:4.3</a:t>
                      </a:r>
                      <a:endParaRPr lang="en-US" dirty="0"/>
                    </a:p>
                  </a:txBody>
                  <a:tcPr/>
                </a:tc>
              </a:tr>
              <a:tr h="431116">
                <a:tc>
                  <a:txBody>
                    <a:bodyPr/>
                    <a:lstStyle/>
                    <a:p>
                      <a:pPr algn="ctr"/>
                      <a:r>
                        <a:rPr lang="en-US" dirty="0" smtClean="0"/>
                        <a:t>1960</a:t>
                      </a:r>
                      <a:endParaRPr lang="en-US" dirty="0"/>
                    </a:p>
                  </a:txBody>
                  <a:tcPr/>
                </a:tc>
                <a:tc>
                  <a:txBody>
                    <a:bodyPr/>
                    <a:lstStyle/>
                    <a:p>
                      <a:pPr algn="ctr"/>
                      <a:r>
                        <a:rPr lang="en-US" dirty="0" smtClean="0"/>
                        <a:t>1,523,381</a:t>
                      </a:r>
                      <a:endParaRPr lang="en-US" dirty="0"/>
                    </a:p>
                  </a:txBody>
                  <a:tcPr/>
                </a:tc>
                <a:tc>
                  <a:txBody>
                    <a:bodyPr/>
                    <a:lstStyle/>
                    <a:p>
                      <a:pPr algn="ctr"/>
                      <a:r>
                        <a:rPr lang="en-US" dirty="0" smtClean="0"/>
                        <a:t>393,000</a:t>
                      </a:r>
                      <a:endParaRPr lang="en-US" dirty="0"/>
                    </a:p>
                  </a:txBody>
                  <a:tcPr/>
                </a:tc>
                <a:tc>
                  <a:txBody>
                    <a:bodyPr/>
                    <a:lstStyle/>
                    <a:p>
                      <a:pPr algn="ctr"/>
                      <a:r>
                        <a:rPr lang="en-US" dirty="0" smtClean="0"/>
                        <a:t>1:3.8</a:t>
                      </a:r>
                      <a:endParaRPr lang="en-US" dirty="0"/>
                    </a:p>
                  </a:txBody>
                  <a:tcPr/>
                </a:tc>
              </a:tr>
              <a:tr h="431116">
                <a:tc>
                  <a:txBody>
                    <a:bodyPr/>
                    <a:lstStyle/>
                    <a:p>
                      <a:pPr algn="ctr"/>
                      <a:r>
                        <a:rPr lang="en-US" dirty="0" smtClean="0"/>
                        <a:t>1970</a:t>
                      </a:r>
                      <a:endParaRPr lang="en-US" dirty="0"/>
                    </a:p>
                  </a:txBody>
                  <a:tcPr/>
                </a:tc>
                <a:tc>
                  <a:txBody>
                    <a:bodyPr/>
                    <a:lstStyle/>
                    <a:p>
                      <a:pPr algn="ctr"/>
                      <a:r>
                        <a:rPr lang="en-US" dirty="0" smtClean="0"/>
                        <a:t>2,159,000</a:t>
                      </a:r>
                      <a:endParaRPr lang="en-US" dirty="0"/>
                    </a:p>
                  </a:txBody>
                  <a:tcPr/>
                </a:tc>
                <a:tc>
                  <a:txBody>
                    <a:bodyPr/>
                    <a:lstStyle/>
                    <a:p>
                      <a:pPr algn="ctr"/>
                      <a:r>
                        <a:rPr lang="en-US" dirty="0" smtClean="0"/>
                        <a:t>708,000</a:t>
                      </a:r>
                      <a:endParaRPr lang="en-US" dirty="0"/>
                    </a:p>
                  </a:txBody>
                  <a:tcPr/>
                </a:tc>
                <a:tc>
                  <a:txBody>
                    <a:bodyPr/>
                    <a:lstStyle/>
                    <a:p>
                      <a:pPr algn="ctr"/>
                      <a:r>
                        <a:rPr lang="en-US" dirty="0" smtClean="0"/>
                        <a:t>1:3</a:t>
                      </a:r>
                      <a:endParaRPr lang="en-US" dirty="0"/>
                    </a:p>
                  </a:txBody>
                  <a:tcPr/>
                </a:tc>
              </a:tr>
              <a:tr h="431116">
                <a:tc>
                  <a:txBody>
                    <a:bodyPr/>
                    <a:lstStyle/>
                    <a:p>
                      <a:pPr algn="ctr"/>
                      <a:r>
                        <a:rPr lang="en-US" dirty="0" smtClean="0"/>
                        <a:t>1980</a:t>
                      </a:r>
                      <a:endParaRPr lang="en-US" dirty="0"/>
                    </a:p>
                  </a:txBody>
                  <a:tcPr/>
                </a:tc>
                <a:tc>
                  <a:txBody>
                    <a:bodyPr/>
                    <a:lstStyle/>
                    <a:p>
                      <a:pPr algn="ctr"/>
                      <a:r>
                        <a:rPr lang="en-US" dirty="0" smtClean="0"/>
                        <a:t>2,390,000</a:t>
                      </a:r>
                      <a:endParaRPr lang="en-US" dirty="0"/>
                    </a:p>
                  </a:txBody>
                  <a:tcPr/>
                </a:tc>
                <a:tc>
                  <a:txBody>
                    <a:bodyPr/>
                    <a:lstStyle/>
                    <a:p>
                      <a:pPr algn="ctr"/>
                      <a:r>
                        <a:rPr lang="en-US" dirty="0" smtClean="0"/>
                        <a:t>1,189,000</a:t>
                      </a:r>
                      <a:endParaRPr lang="en-US" dirty="0"/>
                    </a:p>
                  </a:txBody>
                  <a:tcPr/>
                </a:tc>
                <a:tc>
                  <a:txBody>
                    <a:bodyPr/>
                    <a:lstStyle/>
                    <a:p>
                      <a:pPr algn="ctr"/>
                      <a:r>
                        <a:rPr lang="en-US" dirty="0" smtClean="0"/>
                        <a:t>1:2</a:t>
                      </a:r>
                      <a:endParaRPr lang="en-US" dirty="0"/>
                    </a:p>
                  </a:txBody>
                  <a:tcPr/>
                </a:tc>
              </a:tr>
              <a:tr h="431116">
                <a:tc>
                  <a:txBody>
                    <a:bodyPr/>
                    <a:lstStyle/>
                    <a:p>
                      <a:pPr algn="ctr"/>
                      <a:r>
                        <a:rPr lang="en-US" dirty="0" smtClean="0"/>
                        <a:t>1990</a:t>
                      </a:r>
                      <a:endParaRPr lang="en-US" dirty="0"/>
                    </a:p>
                  </a:txBody>
                  <a:tcPr/>
                </a:tc>
                <a:tc>
                  <a:txBody>
                    <a:bodyPr/>
                    <a:lstStyle/>
                    <a:p>
                      <a:pPr algn="ctr"/>
                      <a:r>
                        <a:rPr lang="en-US" dirty="0" smtClean="0"/>
                        <a:t>2,443,000</a:t>
                      </a:r>
                      <a:endParaRPr lang="en-US" dirty="0"/>
                    </a:p>
                  </a:txBody>
                  <a:tcPr/>
                </a:tc>
                <a:tc>
                  <a:txBody>
                    <a:bodyPr/>
                    <a:lstStyle/>
                    <a:p>
                      <a:pPr algn="ctr"/>
                      <a:r>
                        <a:rPr lang="en-US" dirty="0" smtClean="0"/>
                        <a:t>1,182,000</a:t>
                      </a:r>
                      <a:endParaRPr lang="en-US" dirty="0"/>
                    </a:p>
                  </a:txBody>
                  <a:tcPr/>
                </a:tc>
                <a:tc>
                  <a:txBody>
                    <a:bodyPr/>
                    <a:lstStyle/>
                    <a:p>
                      <a:pPr algn="ctr"/>
                      <a:r>
                        <a:rPr lang="en-US" dirty="0" smtClean="0"/>
                        <a:t>1:2</a:t>
                      </a:r>
                      <a:endParaRPr lang="en-US" dirty="0"/>
                    </a:p>
                  </a:txBody>
                  <a:tcPr/>
                </a:tc>
              </a:tr>
            </a:tbl>
          </a:graphicData>
        </a:graphic>
      </p:graphicFrame>
    </p:spTree>
    <p:extLst>
      <p:ext uri="{BB962C8B-B14F-4D97-AF65-F5344CB8AC3E}">
        <p14:creationId xmlns:p14="http://schemas.microsoft.com/office/powerpoint/2010/main" val="4035996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4000"/>
          </a:schemeClr>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140"/>
            <a:ext cx="8229600" cy="381000"/>
          </a:xfrm>
        </p:spPr>
        <p:txBody>
          <a:bodyPr>
            <a:normAutofit fontScale="90000"/>
          </a:bodyPr>
          <a:lstStyle/>
          <a:p>
            <a:pPr eaLnBrk="1" hangingPunct="1"/>
            <a:r>
              <a:rPr lang="en-US" altLang="en-US" sz="2800" b="1" u="sng" dirty="0" smtClean="0"/>
              <a:t>The Second US Industrial Revolution (</a:t>
            </a:r>
            <a:r>
              <a:rPr lang="en-US" altLang="en-US" sz="2800" b="1" u="sng" dirty="0" err="1" smtClean="0"/>
              <a:t>Cont</a:t>
            </a:r>
            <a:r>
              <a:rPr lang="en-US" altLang="en-US" sz="2800" b="1" u="sng" dirty="0" smtClean="0"/>
              <a:t>)</a:t>
            </a:r>
          </a:p>
        </p:txBody>
      </p:sp>
      <p:sp>
        <p:nvSpPr>
          <p:cNvPr id="6147" name="Rectangle 3"/>
          <p:cNvSpPr>
            <a:spLocks noGrp="1" noChangeArrowheads="1"/>
          </p:cNvSpPr>
          <p:nvPr>
            <p:ph type="body" sz="half" idx="1"/>
          </p:nvPr>
        </p:nvSpPr>
        <p:spPr>
          <a:xfrm>
            <a:off x="-76200" y="381000"/>
            <a:ext cx="9296400" cy="6705600"/>
          </a:xfrm>
        </p:spPr>
        <p:txBody>
          <a:bodyPr>
            <a:normAutofit lnSpcReduction="10000"/>
          </a:bodyPr>
          <a:lstStyle/>
          <a:p>
            <a:pPr>
              <a:lnSpc>
                <a:spcPct val="90000"/>
              </a:lnSpc>
              <a:buNone/>
            </a:pPr>
            <a:r>
              <a:rPr lang="en-US" altLang="en-US" sz="2200" dirty="0"/>
              <a:t>	F) </a:t>
            </a:r>
            <a:r>
              <a:rPr lang="en-US" altLang="en-US" sz="2200" b="1" i="1" dirty="0"/>
              <a:t>George Westinghouse</a:t>
            </a:r>
            <a:r>
              <a:rPr lang="en-US" altLang="en-US" sz="2200" dirty="0"/>
              <a:t> – created AC current (needed for long lines)</a:t>
            </a:r>
          </a:p>
          <a:p>
            <a:pPr>
              <a:lnSpc>
                <a:spcPct val="90000"/>
              </a:lnSpc>
              <a:buNone/>
            </a:pPr>
            <a:r>
              <a:rPr lang="en-US" altLang="en-US" sz="2200" dirty="0"/>
              <a:t>	G) Others =&gt; Typewriter, cash register, Pullman Railway Car</a:t>
            </a:r>
          </a:p>
          <a:p>
            <a:pPr eaLnBrk="1" hangingPunct="1">
              <a:buFontTx/>
              <a:buNone/>
            </a:pPr>
            <a:r>
              <a:rPr lang="en-US" altLang="en-US" sz="2200" u="sng" dirty="0" smtClean="0"/>
              <a:t>#3: </a:t>
            </a:r>
            <a:r>
              <a:rPr lang="en-US" altLang="en-US" sz="2200" b="1" i="1" u="sng" dirty="0" smtClean="0"/>
              <a:t>Abundance of semi-skilled and unskilled labor</a:t>
            </a:r>
            <a:r>
              <a:rPr lang="en-US" altLang="en-US" sz="2200" u="sng" dirty="0" smtClean="0"/>
              <a:t> </a:t>
            </a:r>
          </a:p>
          <a:p>
            <a:pPr eaLnBrk="1" hangingPunct="1"/>
            <a:r>
              <a:rPr lang="en-US" altLang="en-US" sz="2200" dirty="0" smtClean="0"/>
              <a:t>New sources of Immigration =&gt; __________________(Italy), _____(Chinese)</a:t>
            </a:r>
          </a:p>
          <a:p>
            <a:pPr eaLnBrk="1" hangingPunct="1"/>
            <a:r>
              <a:rPr lang="en-US" altLang="en-US" sz="2200" dirty="0" smtClean="0"/>
              <a:t>_______________________migration =&gt; former slaves move to N factories</a:t>
            </a:r>
          </a:p>
          <a:p>
            <a:pPr eaLnBrk="1" hangingPunct="1">
              <a:buFontTx/>
              <a:buNone/>
            </a:pPr>
            <a:r>
              <a:rPr lang="en-US" altLang="en-US" sz="2200" u="sng" dirty="0" smtClean="0"/>
              <a:t>#4: </a:t>
            </a:r>
            <a:r>
              <a:rPr lang="en-US" altLang="en-US" sz="2200" b="1" i="1" u="sng" dirty="0" smtClean="0"/>
              <a:t>Abundant capital via government development and loans</a:t>
            </a:r>
          </a:p>
          <a:p>
            <a:pPr eaLnBrk="1" hangingPunct="1">
              <a:buFontTx/>
              <a:buNone/>
            </a:pPr>
            <a:r>
              <a:rPr lang="en-US" altLang="en-US" sz="2200" u="sng" dirty="0" smtClean="0"/>
              <a:t>#5: Class of skilled &amp; </a:t>
            </a:r>
            <a:r>
              <a:rPr lang="en-US" altLang="en-US" sz="2200" b="1" i="1" u="sng" dirty="0" smtClean="0"/>
              <a:t>ruthless entrepreneurs &amp; Industrialists</a:t>
            </a:r>
            <a:endParaRPr lang="en-US" altLang="en-US" sz="2200" u="sng" dirty="0"/>
          </a:p>
          <a:p>
            <a:pPr eaLnBrk="1" hangingPunct="1"/>
            <a:r>
              <a:rPr lang="en-US" altLang="en-US" sz="2200" b="1" i="1" dirty="0" smtClean="0"/>
              <a:t>“Robber Barons”</a:t>
            </a:r>
            <a:r>
              <a:rPr lang="en-US" altLang="en-US" sz="2200" dirty="0" smtClean="0"/>
              <a:t> or </a:t>
            </a:r>
            <a:r>
              <a:rPr lang="en-US" altLang="en-US" sz="2200" b="1" i="1" dirty="0" smtClean="0"/>
              <a:t>“Captains of Industry” =&gt;_________________________</a:t>
            </a:r>
          </a:p>
          <a:p>
            <a:pPr eaLnBrk="1" hangingPunct="1">
              <a:buFontTx/>
              <a:buNone/>
            </a:pPr>
            <a:r>
              <a:rPr lang="en-US" altLang="en-US" sz="2200" u="sng" dirty="0" smtClean="0"/>
              <a:t>#6: </a:t>
            </a:r>
            <a:r>
              <a:rPr lang="en-US" altLang="en-US" sz="2200" b="1" i="1" u="sng" dirty="0" smtClean="0"/>
              <a:t>Abundant Natural Resources</a:t>
            </a:r>
            <a:endParaRPr lang="en-US" altLang="en-US" sz="2200" u="sng" dirty="0"/>
          </a:p>
          <a:p>
            <a:pPr eaLnBrk="1" hangingPunct="1"/>
            <a:r>
              <a:rPr lang="en-US" altLang="en-US" sz="2200" dirty="0" smtClean="0"/>
              <a:t>American continent rich in resources needed for Industrialization (i.e. ______ ____________________________etc…) =&gt; leads to exploitation of West</a:t>
            </a:r>
          </a:p>
          <a:p>
            <a:pPr eaLnBrk="1" hangingPunct="1"/>
            <a:r>
              <a:rPr lang="en-US" altLang="en-US" sz="2200" dirty="0" smtClean="0"/>
              <a:t>American foreign policy also focused on acquiring additional resources &amp; markets =&gt; i.e.____________________________ in China, Pacific islands</a:t>
            </a:r>
          </a:p>
          <a:p>
            <a:pPr marL="0" indent="0" eaLnBrk="1" hangingPunct="1">
              <a:buNone/>
            </a:pPr>
            <a:r>
              <a:rPr lang="en-US" altLang="en-US" sz="2200" dirty="0"/>
              <a:t>	</a:t>
            </a:r>
            <a:r>
              <a:rPr lang="en-US" altLang="en-US" sz="2200" dirty="0" smtClean="0"/>
              <a:t>-- #1 export item = Standard Oil 5 gallon drum</a:t>
            </a:r>
            <a:endParaRPr lang="en-US" altLang="en-US" sz="2200" dirty="0"/>
          </a:p>
          <a:p>
            <a:pPr marL="0" indent="0" eaLnBrk="1" hangingPunct="1">
              <a:buNone/>
            </a:pPr>
            <a:r>
              <a:rPr lang="en-US" altLang="en-US" sz="2200" b="1" u="sng" dirty="0" smtClean="0"/>
              <a:t>#7:  Favorable Government Policies</a:t>
            </a:r>
            <a:r>
              <a:rPr lang="en-US" altLang="en-US" sz="2200" dirty="0" smtClean="0"/>
              <a:t> =&gt;_____________________________</a:t>
            </a:r>
            <a:endParaRPr lang="en-US" altLang="en-US" sz="2200" dirty="0"/>
          </a:p>
          <a:p>
            <a:pPr eaLnBrk="1" hangingPunct="1"/>
            <a:r>
              <a:rPr lang="en-US" altLang="en-US" sz="2200" dirty="0" smtClean="0"/>
              <a:t>US Government adopted a “hands off” policy =&gt; lack of enforcement of government acts (i.e. </a:t>
            </a:r>
            <a:r>
              <a:rPr lang="en-US" altLang="en-US" sz="2200" b="1" i="1" dirty="0" smtClean="0"/>
              <a:t>Sherman Antitrust Act</a:t>
            </a:r>
            <a:r>
              <a:rPr lang="en-US" altLang="en-US" sz="2200" dirty="0" smtClean="0"/>
              <a:t>)</a:t>
            </a:r>
          </a:p>
          <a:p>
            <a:pPr eaLnBrk="1" hangingPunct="1">
              <a:buFontTx/>
              <a:buNone/>
            </a:pPr>
            <a:r>
              <a:rPr lang="en-US" altLang="en-US" sz="2200" dirty="0" smtClean="0"/>
              <a:t>				</a:t>
            </a:r>
            <a:endParaRPr lang="en-US" altLang="en-US" sz="2200" b="1" i="1" dirty="0" smtClean="0"/>
          </a:p>
        </p:txBody>
      </p:sp>
    </p:spTree>
    <p:extLst>
      <p:ext uri="{BB962C8B-B14F-4D97-AF65-F5344CB8AC3E}">
        <p14:creationId xmlns:p14="http://schemas.microsoft.com/office/powerpoint/2010/main" val="3794171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996633">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4614"/>
            <a:ext cx="8686800" cy="715962"/>
          </a:xfrm>
        </p:spPr>
        <p:txBody>
          <a:bodyPr>
            <a:normAutofit fontScale="90000"/>
          </a:bodyPr>
          <a:lstStyle/>
          <a:p>
            <a:r>
              <a:rPr lang="en-US" b="1" u="sng" dirty="0" smtClean="0"/>
              <a:t>Women During Industrial Revolution</a:t>
            </a:r>
            <a:endParaRPr lang="en-US" b="1" u="sng" dirty="0"/>
          </a:p>
        </p:txBody>
      </p:sp>
      <p:sp>
        <p:nvSpPr>
          <p:cNvPr id="3" name="Content Placeholder 2"/>
          <p:cNvSpPr>
            <a:spLocks noGrp="1"/>
          </p:cNvSpPr>
          <p:nvPr>
            <p:ph idx="1"/>
          </p:nvPr>
        </p:nvSpPr>
        <p:spPr>
          <a:xfrm>
            <a:off x="0" y="685800"/>
            <a:ext cx="9144000" cy="6324600"/>
          </a:xfrm>
        </p:spPr>
        <p:txBody>
          <a:bodyPr>
            <a:normAutofit/>
          </a:bodyPr>
          <a:lstStyle/>
          <a:p>
            <a:r>
              <a:rPr lang="en-US" sz="2300" dirty="0"/>
              <a:t>Many urban middle class women were involved in reform movements of various kinds</a:t>
            </a:r>
          </a:p>
          <a:p>
            <a:pPr lvl="1" indent="-342900">
              <a:buFont typeface="Wingdings" panose="05000000000000000000" pitchFamily="2" charset="2"/>
              <a:buChar char="§"/>
            </a:pPr>
            <a:r>
              <a:rPr lang="en-US" sz="2300" b="1" i="1" dirty="0"/>
              <a:t>Settlement Houses </a:t>
            </a:r>
            <a:r>
              <a:rPr lang="en-US" sz="2300" dirty="0"/>
              <a:t>(</a:t>
            </a:r>
            <a:r>
              <a:rPr lang="en-US" sz="2300" b="1" i="1" dirty="0"/>
              <a:t>Jane Addams </a:t>
            </a:r>
            <a:r>
              <a:rPr lang="en-US" sz="2300" dirty="0"/>
              <a:t>&amp; </a:t>
            </a:r>
            <a:r>
              <a:rPr lang="en-US" sz="2300" b="1" i="1" dirty="0"/>
              <a:t>Florence Kelley</a:t>
            </a:r>
            <a:r>
              <a:rPr lang="en-US" sz="2300" dirty="0"/>
              <a:t>) =&gt; provided social services for poor immigrant </a:t>
            </a:r>
            <a:r>
              <a:rPr lang="en-US" sz="2300" dirty="0" smtClean="0"/>
              <a:t>populations</a:t>
            </a:r>
          </a:p>
          <a:p>
            <a:pPr lvl="1" indent="-342900">
              <a:buFont typeface="Wingdings" panose="05000000000000000000" pitchFamily="2" charset="2"/>
              <a:buChar char="§"/>
            </a:pPr>
            <a:r>
              <a:rPr lang="en-US" sz="2300" dirty="0" smtClean="0"/>
              <a:t>1890 ____________________________________(NWSA) was founded by </a:t>
            </a:r>
            <a:r>
              <a:rPr lang="en-US" sz="2300" b="1" i="1" dirty="0" smtClean="0"/>
              <a:t>Susan B. Anthony </a:t>
            </a:r>
            <a:r>
              <a:rPr lang="en-US" sz="2300" dirty="0" smtClean="0"/>
              <a:t>&amp; </a:t>
            </a:r>
            <a:r>
              <a:rPr lang="en-US" sz="2300" b="1" i="1" dirty="0" smtClean="0"/>
              <a:t>Elizabeth Cady Stanton</a:t>
            </a:r>
          </a:p>
          <a:p>
            <a:pPr marL="400050" lvl="1" indent="0">
              <a:buNone/>
            </a:pPr>
            <a:r>
              <a:rPr lang="en-US" sz="2300" b="1" i="1" dirty="0"/>
              <a:t>	</a:t>
            </a:r>
            <a:r>
              <a:rPr lang="en-US" sz="2300" b="1" i="1" dirty="0" smtClean="0"/>
              <a:t>-- </a:t>
            </a:r>
            <a:r>
              <a:rPr lang="en-US" sz="2300" dirty="0" smtClean="0"/>
              <a:t>Advocated for women’s right to vote =&gt; received right in western 	states first (Wyoming 1869); then nationally by 1919</a:t>
            </a:r>
          </a:p>
          <a:p>
            <a:pPr marL="400050" lvl="1" indent="0">
              <a:buNone/>
            </a:pPr>
            <a:r>
              <a:rPr lang="en-US" sz="2300" dirty="0"/>
              <a:t>	</a:t>
            </a:r>
            <a:r>
              <a:rPr lang="en-US" sz="2300" dirty="0" smtClean="0"/>
              <a:t>-- </a:t>
            </a:r>
            <a:r>
              <a:rPr lang="en-US" sz="2300" b="1" i="1" dirty="0" smtClean="0"/>
              <a:t>Carrie Chapman </a:t>
            </a:r>
            <a:r>
              <a:rPr lang="en-US" sz="2300" dirty="0" smtClean="0"/>
              <a:t>&amp; others advocated for vote by arguing it was 	an extension of women’s role as social agent in society</a:t>
            </a:r>
          </a:p>
          <a:p>
            <a:pPr lvl="1" indent="-342900">
              <a:buFont typeface="Wingdings" panose="05000000000000000000" pitchFamily="2" charset="2"/>
              <a:buChar char="§"/>
            </a:pPr>
            <a:r>
              <a:rPr lang="en-US" sz="2300" b="1" i="1" dirty="0" smtClean="0"/>
              <a:t>The ___________________________</a:t>
            </a:r>
            <a:r>
              <a:rPr lang="en-US" sz="2300" dirty="0" smtClean="0"/>
              <a:t>(</a:t>
            </a:r>
            <a:r>
              <a:rPr lang="en-US" sz="2300" b="1" i="1" dirty="0" smtClean="0"/>
              <a:t>WCTU</a:t>
            </a:r>
            <a:r>
              <a:rPr lang="en-US" sz="2300" dirty="0"/>
              <a:t>)</a:t>
            </a:r>
            <a:r>
              <a:rPr lang="en-US" sz="2300" dirty="0" smtClean="0"/>
              <a:t> formed in 1874 to advocate for prohibition of alcohol (1/2 of country dry by 1900)</a:t>
            </a:r>
          </a:p>
          <a:p>
            <a:pPr marL="400050" lvl="1" indent="0">
              <a:buNone/>
            </a:pPr>
            <a:r>
              <a:rPr lang="en-US" sz="2300" b="1" i="1" dirty="0"/>
              <a:t>	</a:t>
            </a:r>
            <a:r>
              <a:rPr lang="en-US" sz="2300" b="1" i="1" dirty="0" smtClean="0"/>
              <a:t>-- </a:t>
            </a:r>
            <a:r>
              <a:rPr lang="en-US" sz="2300" dirty="0" smtClean="0"/>
              <a:t>Alcohol use increased after CW, especially in Urban areas</a:t>
            </a:r>
          </a:p>
          <a:p>
            <a:pPr marL="400050" lvl="1" indent="0">
              <a:buNone/>
            </a:pPr>
            <a:r>
              <a:rPr lang="en-US" sz="2300" dirty="0"/>
              <a:t>	</a:t>
            </a:r>
            <a:r>
              <a:rPr lang="en-US" sz="2300" dirty="0" smtClean="0"/>
              <a:t>-- WCTU was very militant =&gt; led by_________________</a:t>
            </a:r>
            <a:endParaRPr lang="en-US" sz="2300" dirty="0"/>
          </a:p>
        </p:txBody>
      </p:sp>
    </p:spTree>
    <p:extLst>
      <p:ext uri="{BB962C8B-B14F-4D97-AF65-F5344CB8AC3E}">
        <p14:creationId xmlns:p14="http://schemas.microsoft.com/office/powerpoint/2010/main" val="33247235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96633">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257800" cy="715962"/>
          </a:xfrm>
        </p:spPr>
        <p:txBody>
          <a:bodyPr>
            <a:normAutofit fontScale="90000"/>
          </a:bodyPr>
          <a:lstStyle/>
          <a:p>
            <a:r>
              <a:rPr lang="en-US" b="1" u="sng" dirty="0" smtClean="0"/>
              <a:t>Carrie Nation &amp; WCTU</a:t>
            </a:r>
            <a:endParaRPr lang="en-US" b="1" u="sng" dirty="0"/>
          </a:p>
        </p:txBody>
      </p:sp>
      <p:pic>
        <p:nvPicPr>
          <p:cNvPr id="11266" name="Picture 2" descr="http://www.motherjones.com/files/images/carry-nation-inl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11" y="762000"/>
            <a:ext cx="5954154" cy="57912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authentichistory.com/1898-1913/2-progressivism/7-prohibition/Carrie_Nation_Broadside-The_Famous_and_Original_Bar_Room_Smash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283" y="595378"/>
            <a:ext cx="3040534" cy="6124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3529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Politics During the Gilded Age</a:t>
            </a:r>
            <a:endParaRPr lang="en-US" b="1" u="sng" dirty="0"/>
          </a:p>
        </p:txBody>
      </p:sp>
      <p:sp>
        <p:nvSpPr>
          <p:cNvPr id="3" name="Content Placeholder 2"/>
          <p:cNvSpPr>
            <a:spLocks noGrp="1"/>
          </p:cNvSpPr>
          <p:nvPr>
            <p:ph idx="1"/>
          </p:nvPr>
        </p:nvSpPr>
        <p:spPr>
          <a:xfrm>
            <a:off x="0" y="609600"/>
            <a:ext cx="9144000" cy="6248400"/>
          </a:xfrm>
        </p:spPr>
        <p:txBody>
          <a:bodyPr>
            <a:normAutofit lnSpcReduction="10000"/>
          </a:bodyPr>
          <a:lstStyle/>
          <a:p>
            <a:r>
              <a:rPr lang="en-US" sz="2300" dirty="0" smtClean="0"/>
              <a:t>Politics during the Gilded Age reached new low points &amp; was dominated by Corruption &amp; machines, strong party organizations &amp; weak Presidents</a:t>
            </a:r>
          </a:p>
          <a:p>
            <a:pPr marL="0" indent="0">
              <a:buNone/>
            </a:pPr>
            <a:r>
              <a:rPr lang="en-US" sz="2300" b="1" u="sng" dirty="0" smtClean="0"/>
              <a:t>Corruption &amp; Political Machines </a:t>
            </a:r>
            <a:r>
              <a:rPr lang="en-US" sz="2300" dirty="0" smtClean="0"/>
              <a:t>(local control of politics)</a:t>
            </a:r>
          </a:p>
          <a:p>
            <a:r>
              <a:rPr lang="en-US" sz="2300" dirty="0" smtClean="0"/>
              <a:t>During the late 1800’s the Spoils system pioneered by Jackson reached its heyday in the development of powerful </a:t>
            </a:r>
            <a:r>
              <a:rPr lang="en-US" sz="2300" b="1" i="1" dirty="0" smtClean="0"/>
              <a:t>Political Machines</a:t>
            </a:r>
          </a:p>
          <a:p>
            <a:pPr lvl="1" indent="-342900">
              <a:buFont typeface="Wingdings" panose="05000000000000000000" pitchFamily="2" charset="2"/>
              <a:buChar char="§"/>
            </a:pPr>
            <a:r>
              <a:rPr lang="en-US" sz="2300" b="1" i="1" dirty="0" smtClean="0"/>
              <a:t>Political Machine =______________________________________ _____________________________________________________</a:t>
            </a:r>
            <a:endParaRPr lang="en-US" sz="2300" dirty="0" smtClean="0"/>
          </a:p>
          <a:p>
            <a:pPr marL="400050" lvl="1" indent="0">
              <a:buNone/>
            </a:pPr>
            <a:r>
              <a:rPr lang="en-US" sz="2300" b="1" i="1" dirty="0"/>
              <a:t>	</a:t>
            </a:r>
            <a:r>
              <a:rPr lang="en-US" sz="2300" b="1" i="1" dirty="0" smtClean="0"/>
              <a:t>-- </a:t>
            </a:r>
            <a:r>
              <a:rPr lang="en-US" sz="2300" dirty="0" err="1" smtClean="0"/>
              <a:t>Exs</a:t>
            </a:r>
            <a:r>
              <a:rPr lang="en-US" sz="2300" dirty="0" smtClean="0"/>
              <a:t>: __________________________________________</a:t>
            </a:r>
            <a:r>
              <a:rPr lang="en-US" sz="2300" b="1" i="1" dirty="0" smtClean="0"/>
              <a:t>=&gt; </a:t>
            </a:r>
            <a:r>
              <a:rPr lang="en-US" sz="2300" dirty="0" smtClean="0"/>
              <a:t>stole over $200 M from city during the 1870’s and 80’s</a:t>
            </a:r>
          </a:p>
          <a:p>
            <a:pPr marL="400050" lvl="1" indent="0">
              <a:buNone/>
            </a:pPr>
            <a:r>
              <a:rPr lang="en-US" altLang="en-US" sz="2400" dirty="0" smtClean="0"/>
              <a:t>	-- Examples of </a:t>
            </a:r>
            <a:r>
              <a:rPr lang="en-US" altLang="en-US" sz="2400" dirty="0"/>
              <a:t>Machine </a:t>
            </a:r>
            <a:r>
              <a:rPr lang="en-US" altLang="en-US" sz="2400" dirty="0" smtClean="0"/>
              <a:t>abuses </a:t>
            </a:r>
            <a:r>
              <a:rPr lang="en-US" altLang="en-US" sz="2400" dirty="0"/>
              <a:t>=&gt; $138,000 to a plasterer for 2 </a:t>
            </a:r>
            <a:r>
              <a:rPr lang="en-US" altLang="en-US" sz="2400" dirty="0" smtClean="0"/>
              <a:t>	</a:t>
            </a:r>
            <a:r>
              <a:rPr lang="en-US" altLang="en-US" sz="2400" dirty="0" err="1" smtClean="0"/>
              <a:t>dayslabor</a:t>
            </a:r>
            <a:r>
              <a:rPr lang="en-US" altLang="en-US" sz="2400" dirty="0"/>
              <a:t>, $500,000 toilets in city hall, etc</a:t>
            </a:r>
            <a:r>
              <a:rPr lang="en-US" altLang="en-US" sz="2400" dirty="0" smtClean="0"/>
              <a:t>…</a:t>
            </a:r>
          </a:p>
          <a:p>
            <a:pPr marL="400050" lvl="1" indent="0">
              <a:buNone/>
            </a:pPr>
            <a:r>
              <a:rPr lang="en-US" sz="2400" b="1" i="1" dirty="0"/>
              <a:t>	</a:t>
            </a:r>
            <a:r>
              <a:rPr lang="en-US" sz="2400" b="1" i="1" dirty="0" smtClean="0"/>
              <a:t>-- </a:t>
            </a:r>
            <a:r>
              <a:rPr lang="en-US" sz="2400" dirty="0" smtClean="0"/>
              <a:t>Machines often pandered to immigrants to gain election =&gt; 	provided services and jobs in exchange for votes (___________)</a:t>
            </a:r>
          </a:p>
          <a:p>
            <a:pPr marL="400050" lvl="1" indent="0">
              <a:buNone/>
            </a:pPr>
            <a:r>
              <a:rPr lang="en-US" sz="2400" dirty="0"/>
              <a:t>	</a:t>
            </a:r>
            <a:r>
              <a:rPr lang="en-US" sz="2400" dirty="0" smtClean="0"/>
              <a:t>-- Machines also used fraud =&gt; “________________________”</a:t>
            </a:r>
          </a:p>
          <a:p>
            <a:pPr marL="400050" lvl="1" indent="0">
              <a:buNone/>
            </a:pPr>
            <a:r>
              <a:rPr lang="en-US" sz="2400" dirty="0"/>
              <a:t>	</a:t>
            </a:r>
            <a:r>
              <a:rPr lang="en-US" sz="2400" dirty="0" smtClean="0"/>
              <a:t>-- Machines used power to force silence (i.e. tax assessments)</a:t>
            </a:r>
          </a:p>
          <a:p>
            <a:pPr lvl="1" indent="-342900">
              <a:buFont typeface="Wingdings" panose="05000000000000000000" pitchFamily="2" charset="2"/>
              <a:buChar char="§"/>
            </a:pPr>
            <a:r>
              <a:rPr lang="en-US" sz="2400" dirty="0" smtClean="0"/>
              <a:t>Eventually Boss Tweed was arrested and put into jail based on cartoons of </a:t>
            </a:r>
            <a:r>
              <a:rPr lang="en-US" sz="2400" b="1" i="1" dirty="0" smtClean="0"/>
              <a:t>Thomas Nast</a:t>
            </a:r>
            <a:endParaRPr lang="en-US" sz="2300" b="1" i="1" dirty="0" smtClean="0"/>
          </a:p>
          <a:p>
            <a:pPr lvl="1" indent="-342900">
              <a:buFont typeface="Wingdings" panose="05000000000000000000" pitchFamily="2" charset="2"/>
              <a:buChar char="§"/>
            </a:pPr>
            <a:endParaRPr lang="en-US" sz="2300" b="1" i="1" dirty="0"/>
          </a:p>
        </p:txBody>
      </p:sp>
    </p:spTree>
    <p:extLst>
      <p:ext uri="{BB962C8B-B14F-4D97-AF65-F5344CB8AC3E}">
        <p14:creationId xmlns:p14="http://schemas.microsoft.com/office/powerpoint/2010/main" val="14504090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8000"/>
          </a:schemeClr>
        </a:solidFill>
        <a:effectLst/>
      </p:bgPr>
    </p:bg>
    <p:spTree>
      <p:nvGrpSpPr>
        <p:cNvPr id="1" name=""/>
        <p:cNvGrpSpPr/>
        <p:nvPr/>
      </p:nvGrpSpPr>
      <p:grpSpPr>
        <a:xfrm>
          <a:off x="0" y="0"/>
          <a:ext cx="0" cy="0"/>
          <a:chOff x="0" y="0"/>
          <a:chExt cx="0" cy="0"/>
        </a:xfrm>
      </p:grpSpPr>
      <p:pic>
        <p:nvPicPr>
          <p:cNvPr id="2052" name="Picture 4" descr="http://upload.wikimedia.org/wikipedia/commons/thumb/e/e2/Boss_Tweed,_Nast.jpg/553px-Boss_Tweed,_Na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3286"/>
            <a:ext cx="5715000" cy="60483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8200" y="6211669"/>
            <a:ext cx="7924800" cy="646331"/>
          </a:xfrm>
          <a:prstGeom prst="rect">
            <a:avLst/>
          </a:prstGeom>
          <a:noFill/>
        </p:spPr>
        <p:txBody>
          <a:bodyPr wrap="square" rtlCol="0">
            <a:spAutoFit/>
          </a:bodyPr>
          <a:lstStyle/>
          <a:p>
            <a:pPr algn="ctr"/>
            <a:r>
              <a:rPr lang="en-US" sz="3600" b="1" i="1" dirty="0" smtClean="0"/>
              <a:t>Boss Tweed and Thomas Nast</a:t>
            </a:r>
            <a:endParaRPr lang="en-US" sz="3600" b="1" i="1" dirty="0"/>
          </a:p>
        </p:txBody>
      </p:sp>
      <p:pic>
        <p:nvPicPr>
          <p:cNvPr id="2054" name="Picture 6" descr="http://upload.wikimedia.org/wikipedia/commons/3/38/Thomas_H_Na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990600"/>
            <a:ext cx="2811357" cy="4017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3805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644" y="76200"/>
            <a:ext cx="8229600" cy="639762"/>
          </a:xfrm>
        </p:spPr>
        <p:txBody>
          <a:bodyPr>
            <a:normAutofit fontScale="90000"/>
          </a:bodyPr>
          <a:lstStyle/>
          <a:p>
            <a:r>
              <a:rPr lang="en-US" b="1" u="sng" dirty="0" smtClean="0"/>
              <a:t>Examples of Tammany Hall abuses</a:t>
            </a:r>
            <a:endParaRPr lang="en-US" b="1" u="sng" dirty="0"/>
          </a:p>
        </p:txBody>
      </p:sp>
      <p:sp>
        <p:nvSpPr>
          <p:cNvPr id="3" name="Content Placeholder 2"/>
          <p:cNvSpPr>
            <a:spLocks noGrp="1"/>
          </p:cNvSpPr>
          <p:nvPr>
            <p:ph idx="1"/>
          </p:nvPr>
        </p:nvSpPr>
        <p:spPr>
          <a:xfrm>
            <a:off x="4572000" y="685800"/>
            <a:ext cx="4495800" cy="6019800"/>
          </a:xfrm>
        </p:spPr>
        <p:txBody>
          <a:bodyPr>
            <a:normAutofit/>
          </a:bodyPr>
          <a:lstStyle/>
          <a:p>
            <a:r>
              <a:rPr lang="en-US" altLang="en-US" sz="2400" dirty="0"/>
              <a:t>$138,000 to a plasterer for 2 days </a:t>
            </a:r>
            <a:r>
              <a:rPr lang="en-US" altLang="en-US" sz="2400" dirty="0" smtClean="0"/>
              <a:t>labor</a:t>
            </a:r>
          </a:p>
          <a:p>
            <a:r>
              <a:rPr lang="en-US" altLang="en-US" sz="2400" dirty="0" smtClean="0"/>
              <a:t>$</a:t>
            </a:r>
            <a:r>
              <a:rPr lang="en-US" altLang="en-US" sz="2400" dirty="0"/>
              <a:t>500,000 toilets in city </a:t>
            </a:r>
            <a:r>
              <a:rPr lang="en-US" altLang="en-US" sz="2400" dirty="0" smtClean="0"/>
              <a:t>hall</a:t>
            </a:r>
          </a:p>
          <a:p>
            <a:r>
              <a:rPr lang="en-US" sz="2400" dirty="0" smtClean="0"/>
              <a:t>Eventually due to cartoons of </a:t>
            </a:r>
            <a:r>
              <a:rPr lang="en-US" sz="2400" b="1" i="1" dirty="0" smtClean="0"/>
              <a:t>Thomas Nast </a:t>
            </a:r>
            <a:r>
              <a:rPr lang="en-US" sz="2400" dirty="0" smtClean="0"/>
              <a:t>and investigations of </a:t>
            </a:r>
            <a:r>
              <a:rPr lang="en-US" sz="2400" b="1" i="1" dirty="0" smtClean="0"/>
              <a:t>NY Times</a:t>
            </a:r>
            <a:r>
              <a:rPr lang="en-US" sz="2400" dirty="0" smtClean="0"/>
              <a:t>, Boss Tweed was charged with numerous counts of corruption, bribery, extortion, etc….</a:t>
            </a:r>
          </a:p>
          <a:p>
            <a:r>
              <a:rPr lang="en-US" sz="2400" dirty="0" smtClean="0"/>
              <a:t>He fled to Spain, but due to Nast’s cartoons was arrested and extradited back to the US and placed in prison in 1872</a:t>
            </a:r>
          </a:p>
          <a:p>
            <a:pPr marL="0" indent="0">
              <a:buNone/>
            </a:pPr>
            <a:r>
              <a:rPr lang="en-US" sz="2400" dirty="0" smtClean="0"/>
              <a:t>     -- Later died in prison</a:t>
            </a:r>
            <a:endParaRPr lang="en-US" sz="2400" dirty="0"/>
          </a:p>
        </p:txBody>
      </p:sp>
      <p:pic>
        <p:nvPicPr>
          <p:cNvPr id="4" name="Picture 2" descr="http://www.racontrs.com/wp-content/uploads/2011/08/boss-tweed-aka-william-boss-twe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4349044"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1793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457200"/>
          </a:xfrm>
        </p:spPr>
        <p:txBody>
          <a:bodyPr>
            <a:normAutofit fontScale="90000"/>
          </a:bodyPr>
          <a:lstStyle/>
          <a:p>
            <a:r>
              <a:rPr lang="en-US" sz="3200" b="1" u="sng" dirty="0" smtClean="0"/>
              <a:t>Political Patronage &amp; Assassination of James Garfield</a:t>
            </a:r>
            <a:endParaRPr lang="en-US" sz="3200" b="1" u="sng" dirty="0"/>
          </a:p>
        </p:txBody>
      </p:sp>
      <p:sp>
        <p:nvSpPr>
          <p:cNvPr id="3" name="Content Placeholder 2"/>
          <p:cNvSpPr>
            <a:spLocks noGrp="1"/>
          </p:cNvSpPr>
          <p:nvPr>
            <p:ph idx="1"/>
          </p:nvPr>
        </p:nvSpPr>
        <p:spPr>
          <a:xfrm>
            <a:off x="0" y="685800"/>
            <a:ext cx="5486400" cy="6172200"/>
          </a:xfrm>
        </p:spPr>
        <p:txBody>
          <a:bodyPr>
            <a:normAutofit/>
          </a:bodyPr>
          <a:lstStyle/>
          <a:p>
            <a:r>
              <a:rPr lang="en-US" sz="2300" dirty="0" smtClean="0"/>
              <a:t>The issue of political patronage came to a head in 1880 when Garfield was shot by assassin </a:t>
            </a:r>
            <a:r>
              <a:rPr lang="en-US" sz="2300" b="1" i="1" dirty="0" smtClean="0"/>
              <a:t>Charles </a:t>
            </a:r>
            <a:r>
              <a:rPr lang="en-US" sz="2300" b="1" i="1" dirty="0" err="1" smtClean="0"/>
              <a:t>Guiteau</a:t>
            </a:r>
            <a:endParaRPr lang="en-US" sz="2300" b="1" i="1" dirty="0" smtClean="0"/>
          </a:p>
          <a:p>
            <a:pPr marL="857250" lvl="1" indent="-457200">
              <a:buFont typeface="Wingdings" panose="05000000000000000000" pitchFamily="2" charset="2"/>
              <a:buChar char="§"/>
            </a:pPr>
            <a:r>
              <a:rPr lang="en-US" sz="2300" dirty="0" smtClean="0"/>
              <a:t>Democrats were divided internally between </a:t>
            </a:r>
            <a:r>
              <a:rPr lang="en-US" sz="2300" b="1" i="1" dirty="0" smtClean="0"/>
              <a:t>Stalwarts</a:t>
            </a:r>
            <a:r>
              <a:rPr lang="en-US" sz="2300" dirty="0" smtClean="0"/>
              <a:t> (Roscoe Conkling) &amp; </a:t>
            </a:r>
            <a:r>
              <a:rPr lang="en-US" sz="2300" b="1" i="1" dirty="0" smtClean="0"/>
              <a:t>Half Breeds </a:t>
            </a:r>
            <a:r>
              <a:rPr lang="en-US" sz="2300" dirty="0" smtClean="0"/>
              <a:t>(Blaine)</a:t>
            </a:r>
          </a:p>
          <a:p>
            <a:pPr marL="400050" lvl="1" indent="0">
              <a:buNone/>
            </a:pPr>
            <a:r>
              <a:rPr lang="en-US" sz="2300" dirty="0"/>
              <a:t>	</a:t>
            </a:r>
            <a:r>
              <a:rPr lang="en-US" sz="2300" dirty="0" smtClean="0"/>
              <a:t>-- Stalwarts were obsessed w/ 	political patronage</a:t>
            </a:r>
          </a:p>
          <a:p>
            <a:pPr lvl="1" indent="-342900">
              <a:buFont typeface="Wingdings" panose="05000000000000000000" pitchFamily="2" charset="2"/>
              <a:buChar char="§"/>
            </a:pPr>
            <a:r>
              <a:rPr lang="en-US" sz="2300" dirty="0" err="1" smtClean="0"/>
              <a:t>Guiteau</a:t>
            </a:r>
            <a:r>
              <a:rPr lang="en-US" sz="2300" dirty="0" smtClean="0"/>
              <a:t> believed he was owed job =&gt; Garfield thought him crazy</a:t>
            </a:r>
          </a:p>
          <a:p>
            <a:pPr marL="400050" lvl="1" indent="0">
              <a:buNone/>
            </a:pPr>
            <a:r>
              <a:rPr lang="en-US" sz="2300" dirty="0"/>
              <a:t>	</a:t>
            </a:r>
            <a:r>
              <a:rPr lang="en-US" sz="2300" dirty="0" smtClean="0"/>
              <a:t>-- Garfield tried to downplay 	patronage by appointing Blaine as 	Sec of State</a:t>
            </a:r>
          </a:p>
          <a:p>
            <a:pPr lvl="1" indent="-342900">
              <a:buFont typeface="Wingdings" panose="05000000000000000000" pitchFamily="2" charset="2"/>
              <a:buChar char="§"/>
            </a:pPr>
            <a:r>
              <a:rPr lang="en-US" sz="2300" dirty="0" err="1" smtClean="0"/>
              <a:t>Guiteau</a:t>
            </a:r>
            <a:r>
              <a:rPr lang="en-US" sz="2300" dirty="0" smtClean="0"/>
              <a:t> shot Garfield in back screaming </a:t>
            </a:r>
            <a:r>
              <a:rPr lang="en-US" sz="2300" b="1" i="1" dirty="0" smtClean="0"/>
              <a:t>“I am a stalwart, long live Arthur!” </a:t>
            </a:r>
            <a:r>
              <a:rPr lang="en-US" sz="2300" dirty="0" smtClean="0"/>
              <a:t>(Garfield’s VP)</a:t>
            </a:r>
            <a:endParaRPr lang="en-US" sz="2300" dirty="0"/>
          </a:p>
        </p:txBody>
      </p:sp>
      <p:pic>
        <p:nvPicPr>
          <p:cNvPr id="14338" name="Picture 2" descr="http://evresourcesite.wikispaces.com/file/view/Garfield_Assasination.JPG/240529469/800x1276/Garfield_Assasin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762000"/>
            <a:ext cx="3602276" cy="5921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8309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8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44000" cy="6934200"/>
          </a:xfrm>
        </p:spPr>
        <p:txBody>
          <a:bodyPr>
            <a:normAutofit lnSpcReduction="10000"/>
          </a:bodyPr>
          <a:lstStyle/>
          <a:p>
            <a:r>
              <a:rPr lang="en-US" sz="2300" dirty="0" smtClean="0"/>
              <a:t>However, corruption also extended to elected officials =&gt; Grant administration one of most corrupt in US History</a:t>
            </a:r>
          </a:p>
          <a:p>
            <a:pPr lvl="1" indent="-342900">
              <a:buFont typeface="Wingdings" panose="05000000000000000000" pitchFamily="2" charset="2"/>
              <a:buChar char="§"/>
            </a:pPr>
            <a:r>
              <a:rPr lang="en-US" sz="2300" dirty="0" smtClean="0"/>
              <a:t>____________________scandal =&gt; RR construction scandal where company charged government $50,000/mile for RR construction</a:t>
            </a:r>
          </a:p>
          <a:p>
            <a:pPr marL="400050" lvl="1" indent="0">
              <a:buNone/>
            </a:pPr>
            <a:r>
              <a:rPr lang="en-US" sz="2300" dirty="0"/>
              <a:t>	</a:t>
            </a:r>
            <a:r>
              <a:rPr lang="en-US" sz="2300" dirty="0" smtClean="0"/>
              <a:t>-- Distributed stock to congress members &amp; VP for silence</a:t>
            </a:r>
          </a:p>
          <a:p>
            <a:pPr lvl="1" indent="-342900">
              <a:buFont typeface="Wingdings" panose="05000000000000000000" pitchFamily="2" charset="2"/>
              <a:buChar char="§"/>
            </a:pPr>
            <a:r>
              <a:rPr lang="en-US" sz="2300" dirty="0" smtClean="0"/>
              <a:t>___________scandal =&gt; ring of officials stole whiskey tax revenue from federal government (including Grant’s personal Secretary)</a:t>
            </a:r>
          </a:p>
          <a:p>
            <a:pPr marL="0" indent="0">
              <a:buNone/>
            </a:pPr>
            <a:r>
              <a:rPr lang="en-US" sz="2300" b="1" u="sng" dirty="0" smtClean="0"/>
              <a:t>Fierce Party Organizations</a:t>
            </a:r>
          </a:p>
          <a:p>
            <a:r>
              <a:rPr lang="en-US" sz="2300" dirty="0" smtClean="0"/>
              <a:t>Democrats and Republicans of Gilded Age were evenly matched parties with strong structures and support among public (80% + voter turnout)</a:t>
            </a:r>
            <a:endParaRPr lang="en-US" sz="1900" dirty="0" smtClean="0"/>
          </a:p>
          <a:p>
            <a:pPr lvl="1" indent="-342900">
              <a:buFont typeface="Wingdings" panose="05000000000000000000" pitchFamily="2" charset="2"/>
              <a:buChar char="§"/>
            </a:pPr>
            <a:r>
              <a:rPr lang="en-US" sz="2300" dirty="0" smtClean="0"/>
              <a:t>House and Senate usually deadlocked due to close elections =&gt; control of Congress changed hands 6 times in 11 elections; one party dominated government for only 6 years out of 35</a:t>
            </a:r>
          </a:p>
          <a:p>
            <a:pPr lvl="1" indent="-342900">
              <a:buFont typeface="Wingdings" panose="05000000000000000000" pitchFamily="2" charset="2"/>
              <a:buChar char="§"/>
            </a:pPr>
            <a:r>
              <a:rPr lang="en-US" sz="2300" dirty="0" smtClean="0"/>
              <a:t>This despite the fact that they were not separated very far on the major issues of the period =&gt;________________________________</a:t>
            </a:r>
            <a:endParaRPr lang="en-US" sz="2300" b="1" i="1" dirty="0" smtClean="0"/>
          </a:p>
          <a:p>
            <a:pPr marL="400050" lvl="1" indent="0">
              <a:buNone/>
            </a:pPr>
            <a:r>
              <a:rPr lang="en-US" sz="2300" b="1" i="1" dirty="0"/>
              <a:t>	</a:t>
            </a:r>
            <a:r>
              <a:rPr lang="en-US" sz="2300" dirty="0" smtClean="0"/>
              <a:t>-- Parties ignored the major issues of the day =&gt; minority rights (black, immigrant, women), corruption, big business, urban reform</a:t>
            </a:r>
          </a:p>
          <a:p>
            <a:pPr marL="400050" lvl="1" indent="0">
              <a:buNone/>
            </a:pPr>
            <a:endParaRPr lang="en-US" sz="2300" dirty="0" smtClean="0"/>
          </a:p>
          <a:p>
            <a:pPr marL="0" indent="0">
              <a:buNone/>
            </a:pPr>
            <a:r>
              <a:rPr lang="en-US" sz="2700" dirty="0" smtClean="0"/>
              <a:t> </a:t>
            </a:r>
          </a:p>
          <a:p>
            <a:pPr marL="400050" lvl="1" indent="0">
              <a:buNone/>
            </a:pPr>
            <a:endParaRPr lang="en-US" sz="2300" dirty="0"/>
          </a:p>
        </p:txBody>
      </p:sp>
      <p:sp>
        <p:nvSpPr>
          <p:cNvPr id="4" name="Title 1"/>
          <p:cNvSpPr>
            <a:spLocks noGrp="1"/>
          </p:cNvSpPr>
          <p:nvPr>
            <p:ph type="title"/>
          </p:nvPr>
        </p:nvSpPr>
        <p:spPr>
          <a:xfrm>
            <a:off x="457200" y="76200"/>
            <a:ext cx="8229600" cy="639762"/>
          </a:xfrm>
        </p:spPr>
        <p:txBody>
          <a:bodyPr>
            <a:normAutofit fontScale="90000"/>
          </a:bodyPr>
          <a:lstStyle/>
          <a:p>
            <a:r>
              <a:rPr lang="en-US" b="1" u="sng" dirty="0" smtClean="0"/>
              <a:t>Politics During the Gilded Age</a:t>
            </a:r>
            <a:endParaRPr lang="en-US" b="1" u="sng" dirty="0"/>
          </a:p>
        </p:txBody>
      </p:sp>
    </p:spTree>
    <p:extLst>
      <p:ext uri="{BB962C8B-B14F-4D97-AF65-F5344CB8AC3E}">
        <p14:creationId xmlns:p14="http://schemas.microsoft.com/office/powerpoint/2010/main" val="38318200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b="1" u="sng" dirty="0" smtClean="0"/>
              <a:t>Parties of the Gilded Age</a:t>
            </a:r>
            <a:endParaRPr lang="en-US" b="1" u="sng" dirty="0"/>
          </a:p>
        </p:txBody>
      </p:sp>
      <p:sp>
        <p:nvSpPr>
          <p:cNvPr id="3" name="Content Placeholder 2"/>
          <p:cNvSpPr>
            <a:spLocks noGrp="1"/>
          </p:cNvSpPr>
          <p:nvPr>
            <p:ph idx="1"/>
          </p:nvPr>
        </p:nvSpPr>
        <p:spPr>
          <a:xfrm>
            <a:off x="0" y="5029200"/>
            <a:ext cx="9144000" cy="1981200"/>
          </a:xfrm>
        </p:spPr>
        <p:txBody>
          <a:bodyPr>
            <a:normAutofit lnSpcReduction="10000"/>
          </a:bodyPr>
          <a:lstStyle/>
          <a:p>
            <a:r>
              <a:rPr lang="en-US" sz="2300" b="1" i="1" dirty="0" smtClean="0"/>
              <a:t>Republican Party </a:t>
            </a:r>
            <a:r>
              <a:rPr lang="en-US" sz="2300" dirty="0" smtClean="0"/>
              <a:t>of late 1800’s = tended to stress moral codes &amp; believe that the </a:t>
            </a:r>
            <a:r>
              <a:rPr lang="en-US" sz="2300" dirty="0" err="1" smtClean="0"/>
              <a:t>govt</a:t>
            </a:r>
            <a:r>
              <a:rPr lang="en-US" sz="2300" dirty="0" smtClean="0"/>
              <a:t> should regulate the economy, not tolerant of immigrants</a:t>
            </a:r>
          </a:p>
          <a:p>
            <a:pPr lvl="1" indent="-342900">
              <a:buFont typeface="Wingdings" panose="05000000000000000000" pitchFamily="2" charset="2"/>
              <a:buChar char="§"/>
            </a:pPr>
            <a:r>
              <a:rPr lang="en-US" sz="2300" dirty="0" smtClean="0"/>
              <a:t>Strongest in NE &amp; Midwest &amp; among GAR &amp; blacks</a:t>
            </a:r>
          </a:p>
          <a:p>
            <a:r>
              <a:rPr lang="en-US" sz="2300" b="1" i="1" dirty="0" smtClean="0"/>
              <a:t>Democratic Party </a:t>
            </a:r>
            <a:r>
              <a:rPr lang="en-US" sz="2300" dirty="0" smtClean="0"/>
              <a:t>was less focused on morals and more accepting of immigrants; strongest in South and northern cities</a:t>
            </a:r>
            <a:endParaRPr lang="en-US" sz="2300" dirty="0"/>
          </a:p>
        </p:txBody>
      </p:sp>
      <p:pic>
        <p:nvPicPr>
          <p:cNvPr id="13314" name="Picture 2" descr="http://historygraphiti.com/wp-content/uploads/2013/01/gildedage-partyboss-cartoon-e13572812057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762000"/>
            <a:ext cx="5757645" cy="413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5394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227"/>
            <a:ext cx="8229600" cy="580373"/>
          </a:xfrm>
        </p:spPr>
        <p:txBody>
          <a:bodyPr>
            <a:normAutofit fontScale="90000"/>
          </a:bodyPr>
          <a:lstStyle/>
          <a:p>
            <a:r>
              <a:rPr lang="en-US" b="1" u="sng" dirty="0" smtClean="0"/>
              <a:t>Whiskey Ring Scandal</a:t>
            </a:r>
            <a:endParaRPr lang="en-US" b="1" u="sng" dirty="0"/>
          </a:p>
        </p:txBody>
      </p:sp>
      <p:sp>
        <p:nvSpPr>
          <p:cNvPr id="3" name="Content Placeholder 2"/>
          <p:cNvSpPr>
            <a:spLocks noGrp="1"/>
          </p:cNvSpPr>
          <p:nvPr>
            <p:ph idx="1"/>
          </p:nvPr>
        </p:nvSpPr>
        <p:spPr>
          <a:xfrm>
            <a:off x="6019800" y="762000"/>
            <a:ext cx="3048000" cy="5943600"/>
          </a:xfrm>
        </p:spPr>
        <p:txBody>
          <a:bodyPr>
            <a:normAutofit/>
          </a:bodyPr>
          <a:lstStyle/>
          <a:p>
            <a:r>
              <a:rPr lang="en-US" sz="2400" dirty="0" smtClean="0"/>
              <a:t>The </a:t>
            </a:r>
            <a:r>
              <a:rPr lang="en-US" sz="2400" b="1" i="1" dirty="0" smtClean="0"/>
              <a:t>Whiskey Ring scandal </a:t>
            </a:r>
            <a:r>
              <a:rPr lang="en-US" sz="2400" dirty="0" smtClean="0"/>
              <a:t>and </a:t>
            </a:r>
            <a:r>
              <a:rPr lang="en-US" sz="2400" b="1" i="1" dirty="0" smtClean="0"/>
              <a:t>Credit </a:t>
            </a:r>
            <a:r>
              <a:rPr lang="en-US" sz="2400" b="1" i="1" dirty="0" err="1" smtClean="0"/>
              <a:t>Mobilier</a:t>
            </a:r>
            <a:r>
              <a:rPr lang="en-US" sz="2400" b="1" i="1" dirty="0" smtClean="0"/>
              <a:t> </a:t>
            </a:r>
            <a:r>
              <a:rPr lang="en-US" sz="2400" dirty="0" smtClean="0"/>
              <a:t>episode implicated many prominent politicians and gave people the impression that corruption was rampant in the post CW political system</a:t>
            </a:r>
            <a:endParaRPr lang="en-US" sz="2400" dirty="0"/>
          </a:p>
        </p:txBody>
      </p:sp>
      <p:pic>
        <p:nvPicPr>
          <p:cNvPr id="12290" name="Picture 2" descr="http://images.fineartamerica.com/images-medium-large/1-whisky-ring-cartoon-1875-gran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5672836"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1409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8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220200" cy="6629400"/>
          </a:xfrm>
        </p:spPr>
        <p:txBody>
          <a:bodyPr>
            <a:normAutofit lnSpcReduction="10000"/>
          </a:bodyPr>
          <a:lstStyle/>
          <a:p>
            <a:pPr marL="0" indent="0">
              <a:buNone/>
            </a:pPr>
            <a:r>
              <a:rPr lang="en-US" sz="2300" b="1" u="sng" dirty="0" smtClean="0"/>
              <a:t>Weak Presidential Leaders =&gt;</a:t>
            </a:r>
            <a:r>
              <a:rPr lang="en-US" sz="2300" dirty="0" smtClean="0"/>
              <a:t> country dominated by local </a:t>
            </a:r>
            <a:r>
              <a:rPr lang="en-US" sz="2300" dirty="0" err="1" smtClean="0"/>
              <a:t>govt</a:t>
            </a:r>
            <a:r>
              <a:rPr lang="en-US" sz="2300" dirty="0" smtClean="0"/>
              <a:t> &amp; Congress</a:t>
            </a:r>
          </a:p>
          <a:p>
            <a:pPr marL="0" indent="0">
              <a:buNone/>
            </a:pPr>
            <a:r>
              <a:rPr lang="en-US" sz="2300" b="1" i="1" dirty="0" err="1"/>
              <a:t>Exs</a:t>
            </a:r>
            <a:r>
              <a:rPr lang="en-US" sz="2300" b="1" i="1" dirty="0"/>
              <a:t>: Garfield, Arthur, Harrison, Hayes, Cleveland =&gt; 1 accomplishment</a:t>
            </a:r>
            <a:r>
              <a:rPr lang="en-US" sz="2300" b="1" i="1" dirty="0" smtClean="0"/>
              <a:t>?</a:t>
            </a:r>
            <a:endParaRPr lang="en-US" sz="2300" dirty="0" smtClean="0"/>
          </a:p>
          <a:p>
            <a:r>
              <a:rPr lang="en-US" sz="2300" dirty="0" smtClean="0"/>
              <a:t>The late 1800’s was dominated by a string of Presidents dubbed the </a:t>
            </a:r>
            <a:r>
              <a:rPr lang="en-US" sz="2300" b="1" i="1" dirty="0" smtClean="0"/>
              <a:t>“____________________________” =&gt; Q: Why leadership so weak???</a:t>
            </a:r>
          </a:p>
          <a:p>
            <a:r>
              <a:rPr lang="en-US" sz="2300" i="1" dirty="0" smtClean="0"/>
              <a:t>Power of corporations &amp; small size of federal government </a:t>
            </a:r>
            <a:r>
              <a:rPr lang="en-US" sz="2300" dirty="0" smtClean="0"/>
              <a:t>=&gt; trusts dominated economic environment &amp; federal </a:t>
            </a:r>
            <a:r>
              <a:rPr lang="en-US" sz="2300" dirty="0" err="1" smtClean="0"/>
              <a:t>govt</a:t>
            </a:r>
            <a:r>
              <a:rPr lang="en-US" sz="2300" dirty="0" smtClean="0"/>
              <a:t> still very small</a:t>
            </a:r>
          </a:p>
          <a:p>
            <a:pPr lvl="1" indent="-342900">
              <a:buFont typeface="Wingdings" panose="05000000000000000000" pitchFamily="2" charset="2"/>
              <a:buChar char="§"/>
            </a:pPr>
            <a:r>
              <a:rPr lang="en-US" sz="2300" dirty="0" smtClean="0"/>
              <a:t>Income tax voted unconstitutional in 1895 = revenue very small</a:t>
            </a:r>
          </a:p>
          <a:p>
            <a:pPr lvl="1" indent="-342900">
              <a:buFont typeface="Wingdings" panose="05000000000000000000" pitchFamily="2" charset="2"/>
              <a:buChar char="§"/>
            </a:pPr>
            <a:r>
              <a:rPr lang="en-US" sz="2300" dirty="0" smtClean="0"/>
              <a:t>Smartest and most ambitious men more attracted to business =&gt; corrupt image &amp; practices also deter many from running for office</a:t>
            </a:r>
          </a:p>
          <a:p>
            <a:r>
              <a:rPr lang="en-US" sz="2300" dirty="0" smtClean="0"/>
              <a:t>Some positive feats accomplished . . .</a:t>
            </a:r>
          </a:p>
          <a:p>
            <a:pPr lvl="1" indent="-342900">
              <a:buFont typeface="Wingdings" panose="05000000000000000000" pitchFamily="2" charset="2"/>
              <a:buChar char="§"/>
            </a:pPr>
            <a:r>
              <a:rPr lang="en-US" sz="2300" dirty="0" smtClean="0"/>
              <a:t>Passage of the </a:t>
            </a:r>
            <a:r>
              <a:rPr lang="en-US" sz="2300" b="1" i="1" dirty="0" smtClean="0"/>
              <a:t>Interstate Commerce Act </a:t>
            </a:r>
            <a:r>
              <a:rPr lang="en-US" sz="2300" dirty="0" smtClean="0"/>
              <a:t>(ICC) and </a:t>
            </a:r>
            <a:r>
              <a:rPr lang="en-US" sz="2300" b="1" i="1" dirty="0" smtClean="0"/>
              <a:t>Sherman Antitrust Act </a:t>
            </a:r>
            <a:r>
              <a:rPr lang="en-US" sz="2300" dirty="0" smtClean="0"/>
              <a:t>helped to regulate practices of trusts &amp; RR</a:t>
            </a:r>
          </a:p>
          <a:p>
            <a:pPr lvl="1" indent="-342900">
              <a:buFont typeface="Wingdings" panose="05000000000000000000" pitchFamily="2" charset="2"/>
              <a:buChar char="§"/>
            </a:pPr>
            <a:r>
              <a:rPr lang="en-US" sz="2300" dirty="0" smtClean="0"/>
              <a:t>Chester Arthur passed ___________________=&gt; created </a:t>
            </a:r>
            <a:r>
              <a:rPr lang="en-US" sz="2300" b="1" i="1" dirty="0" smtClean="0"/>
              <a:t>Civil Service Commission</a:t>
            </a:r>
            <a:r>
              <a:rPr lang="en-US" sz="2300" dirty="0" smtClean="0"/>
              <a:t> to assign federal jobs based on merit (exams)</a:t>
            </a:r>
          </a:p>
          <a:p>
            <a:pPr marL="400050" lvl="1" indent="0">
              <a:buNone/>
            </a:pPr>
            <a:r>
              <a:rPr lang="en-US" sz="2300" dirty="0"/>
              <a:t>	</a:t>
            </a:r>
            <a:r>
              <a:rPr lang="en-US" sz="2300" dirty="0" smtClean="0"/>
              <a:t>-- Result? =&gt; Politicians start lobbying big business leaders</a:t>
            </a:r>
          </a:p>
          <a:p>
            <a:pPr lvl="1" indent="-342900">
              <a:buFont typeface="Wingdings" panose="05000000000000000000" pitchFamily="2" charset="2"/>
              <a:buChar char="§"/>
            </a:pPr>
            <a:r>
              <a:rPr lang="en-US" sz="2300" b="1" i="1" dirty="0" smtClean="0"/>
              <a:t>“Billion dollar Congress” </a:t>
            </a:r>
            <a:r>
              <a:rPr lang="en-US" sz="2300" dirty="0" smtClean="0"/>
              <a:t>of 1890 gave pensions to CW veterans </a:t>
            </a:r>
          </a:p>
          <a:p>
            <a:pPr marL="400050" lvl="1" indent="0">
              <a:buNone/>
            </a:pPr>
            <a:r>
              <a:rPr lang="en-US" sz="2300" dirty="0"/>
              <a:t>	</a:t>
            </a:r>
            <a:r>
              <a:rPr lang="en-US" sz="2300" dirty="0" smtClean="0"/>
              <a:t>-- Congress in general thrifty during time period (huge surpluses)</a:t>
            </a:r>
          </a:p>
          <a:p>
            <a:pPr lvl="1" indent="-342900">
              <a:buFont typeface="Wingdings" panose="05000000000000000000" pitchFamily="2" charset="2"/>
              <a:buChar char="§"/>
            </a:pPr>
            <a:endParaRPr lang="en-US" sz="2300" dirty="0" smtClean="0"/>
          </a:p>
          <a:p>
            <a:pPr marL="0" indent="0">
              <a:buNone/>
            </a:pPr>
            <a:endParaRPr lang="en-US" sz="2300" dirty="0" smtClean="0"/>
          </a:p>
        </p:txBody>
      </p:sp>
      <p:sp>
        <p:nvSpPr>
          <p:cNvPr id="4" name="Title 1"/>
          <p:cNvSpPr>
            <a:spLocks noGrp="1"/>
          </p:cNvSpPr>
          <p:nvPr>
            <p:ph type="title"/>
          </p:nvPr>
        </p:nvSpPr>
        <p:spPr>
          <a:xfrm>
            <a:off x="457200" y="76200"/>
            <a:ext cx="8229600" cy="457200"/>
          </a:xfrm>
        </p:spPr>
        <p:txBody>
          <a:bodyPr>
            <a:normAutofit fontScale="90000"/>
          </a:bodyPr>
          <a:lstStyle/>
          <a:p>
            <a:r>
              <a:rPr lang="en-US" b="1" u="sng" dirty="0" smtClean="0"/>
              <a:t>Politics During the Gilded Age</a:t>
            </a:r>
            <a:endParaRPr lang="en-US" b="1" u="sng" dirty="0"/>
          </a:p>
        </p:txBody>
      </p:sp>
    </p:spTree>
    <p:extLst>
      <p:ext uri="{BB962C8B-B14F-4D97-AF65-F5344CB8AC3E}">
        <p14:creationId xmlns:p14="http://schemas.microsoft.com/office/powerpoint/2010/main" val="2550347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4000"/>
          </a:schemeClr>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487362"/>
          </a:xfrm>
        </p:spPr>
        <p:txBody>
          <a:bodyPr>
            <a:normAutofit fontScale="90000"/>
          </a:bodyPr>
          <a:lstStyle/>
          <a:p>
            <a:pPr eaLnBrk="1" hangingPunct="1"/>
            <a:r>
              <a:rPr lang="en-US" altLang="en-US" sz="3600" b="1" u="sng" smtClean="0"/>
              <a:t>US Imperialist Actions (1890-1920)</a:t>
            </a:r>
          </a:p>
        </p:txBody>
      </p:sp>
      <p:pic>
        <p:nvPicPr>
          <p:cNvPr id="24579" name="Picture 4" descr="Map-US_Expands_Its_Influence-1850-1940"/>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304800" y="838200"/>
            <a:ext cx="8534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128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smtClean="0"/>
              <a:t>The “Forgettable Presidents”</a:t>
            </a:r>
            <a:endParaRPr lang="en-US" b="1" u="sng" dirty="0"/>
          </a:p>
        </p:txBody>
      </p:sp>
      <p:sp>
        <p:nvSpPr>
          <p:cNvPr id="3" name="Content Placeholder 2"/>
          <p:cNvSpPr>
            <a:spLocks noGrp="1"/>
          </p:cNvSpPr>
          <p:nvPr>
            <p:ph idx="1"/>
          </p:nvPr>
        </p:nvSpPr>
        <p:spPr>
          <a:xfrm>
            <a:off x="0" y="762000"/>
            <a:ext cx="5105400" cy="6096000"/>
          </a:xfrm>
        </p:spPr>
        <p:txBody>
          <a:bodyPr/>
          <a:lstStyle/>
          <a:p>
            <a:pPr marL="0" indent="0">
              <a:buNone/>
            </a:pPr>
            <a:r>
              <a:rPr lang="en-US" sz="2400" dirty="0" smtClean="0"/>
              <a:t>From left to right, top to bottom:</a:t>
            </a:r>
          </a:p>
          <a:p>
            <a:r>
              <a:rPr lang="en-US" sz="2400" dirty="0" smtClean="0"/>
              <a:t>Andrew Johnson (D) =&gt; 1865-1869</a:t>
            </a:r>
          </a:p>
          <a:p>
            <a:r>
              <a:rPr lang="en-US" sz="2400" dirty="0" smtClean="0"/>
              <a:t>Ulysses Grant (R) =&gt; 1869-1877</a:t>
            </a:r>
          </a:p>
          <a:p>
            <a:r>
              <a:rPr lang="en-US" sz="2400" dirty="0" smtClean="0"/>
              <a:t>Rutherford Hayes (R) =&gt; 1877- 1881</a:t>
            </a:r>
          </a:p>
          <a:p>
            <a:r>
              <a:rPr lang="en-US" sz="2400" dirty="0" smtClean="0"/>
              <a:t>James Garfield (R) =&gt; 1881</a:t>
            </a:r>
          </a:p>
          <a:p>
            <a:r>
              <a:rPr lang="en-US" sz="2400" dirty="0" smtClean="0"/>
              <a:t>Chester Arthur (R) =&gt; 1881-1885</a:t>
            </a:r>
          </a:p>
          <a:p>
            <a:r>
              <a:rPr lang="en-US" sz="2400" dirty="0" smtClean="0"/>
              <a:t>Grover Cleveland (D) =&gt; 1885-1889; 1893-1897</a:t>
            </a:r>
          </a:p>
          <a:p>
            <a:r>
              <a:rPr lang="en-US" sz="2400" dirty="0" smtClean="0"/>
              <a:t>Benjamin Harrison (R) =&gt; 1889-1893</a:t>
            </a:r>
          </a:p>
          <a:p>
            <a:r>
              <a:rPr lang="en-US" sz="2400" dirty="0" smtClean="0"/>
              <a:t>William McKinley (R) =&gt; 1897-1901</a:t>
            </a:r>
          </a:p>
          <a:p>
            <a:endParaRPr lang="en-US" dirty="0"/>
          </a:p>
        </p:txBody>
      </p:sp>
      <p:pic>
        <p:nvPicPr>
          <p:cNvPr id="15362" name="Picture 2" descr="http://www.american-historama.org/images/gilded-age-presid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762000"/>
            <a:ext cx="4180114"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768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smtClean="0"/>
              <a:t>The Closing of the American Frontier</a:t>
            </a:r>
            <a:endParaRPr lang="en-US" b="1" u="sng" dirty="0"/>
          </a:p>
        </p:txBody>
      </p:sp>
      <p:sp>
        <p:nvSpPr>
          <p:cNvPr id="3" name="Content Placeholder 2"/>
          <p:cNvSpPr>
            <a:spLocks noGrp="1"/>
          </p:cNvSpPr>
          <p:nvPr>
            <p:ph idx="1"/>
          </p:nvPr>
        </p:nvSpPr>
        <p:spPr>
          <a:xfrm>
            <a:off x="0" y="609600"/>
            <a:ext cx="9144000" cy="6400800"/>
          </a:xfrm>
        </p:spPr>
        <p:txBody>
          <a:bodyPr>
            <a:normAutofit/>
          </a:bodyPr>
          <a:lstStyle/>
          <a:p>
            <a:r>
              <a:rPr lang="en-US" sz="2300" dirty="0" smtClean="0"/>
              <a:t>On April 22</a:t>
            </a:r>
            <a:r>
              <a:rPr lang="en-US" sz="2300" baseline="30000" dirty="0" smtClean="0"/>
              <a:t>nd</a:t>
            </a:r>
            <a:r>
              <a:rPr lang="en-US" sz="2300" dirty="0" smtClean="0"/>
              <a:t> 1889 the Federal Government made Oklahoma land available to settlers =&gt; 50,000 “Sooners” lined up to lay claim to land</a:t>
            </a:r>
          </a:p>
          <a:p>
            <a:pPr lvl="1" indent="-342900">
              <a:buFont typeface="Wingdings" panose="05000000000000000000" pitchFamily="2" charset="2"/>
              <a:buChar char="§"/>
            </a:pPr>
            <a:r>
              <a:rPr lang="en-US" sz="2300" dirty="0" smtClean="0"/>
              <a:t>“89’ers” moved the population of Oklahoma from 10,000 to over 60,000 in 8 months</a:t>
            </a:r>
          </a:p>
          <a:p>
            <a:pPr marL="400050" lvl="1" indent="0">
              <a:buNone/>
            </a:pPr>
            <a:r>
              <a:rPr lang="en-US" sz="2300" dirty="0"/>
              <a:t>	</a:t>
            </a:r>
            <a:r>
              <a:rPr lang="en-US" sz="2300" dirty="0" smtClean="0"/>
              <a:t>-- In 1890 census the superintendent declared that the American 	frontier line was no longer discernable =&gt; West had been settled</a:t>
            </a:r>
          </a:p>
          <a:p>
            <a:pPr marL="400050" lvl="1" indent="0">
              <a:buNone/>
            </a:pPr>
            <a:r>
              <a:rPr lang="en-US" sz="2300" dirty="0" smtClean="0"/>
              <a:t>** </a:t>
            </a:r>
            <a:r>
              <a:rPr lang="en-US" sz="2300" b="1" i="1" dirty="0" smtClean="0"/>
              <a:t>In 1827 the Secretary of War declared that full settlement of West would take over 500 years =&gt; How did it happen in 60 years??? </a:t>
            </a:r>
            <a:r>
              <a:rPr lang="en-US" sz="2300" dirty="0" smtClean="0"/>
              <a:t>**</a:t>
            </a:r>
          </a:p>
          <a:p>
            <a:pPr marL="0" indent="0">
              <a:buNone/>
            </a:pPr>
            <a:r>
              <a:rPr lang="en-US" sz="2300" b="1" i="1" dirty="0" smtClean="0"/>
              <a:t>Q: What role did technology, government policy and economic opportunity play in the quick settlement of the West?</a:t>
            </a:r>
          </a:p>
          <a:p>
            <a:r>
              <a:rPr lang="en-US" altLang="en-US" sz="2400" dirty="0"/>
              <a:t>In 1893 </a:t>
            </a:r>
            <a:r>
              <a:rPr lang="en-US" altLang="en-US" sz="2400" b="1" i="1" dirty="0"/>
              <a:t>Frederick Jackson Turner</a:t>
            </a:r>
            <a:r>
              <a:rPr lang="en-US" altLang="en-US" sz="2400" dirty="0"/>
              <a:t> presented </a:t>
            </a:r>
            <a:r>
              <a:rPr lang="en-US" altLang="en-US" sz="2400" dirty="0" smtClean="0"/>
              <a:t>his </a:t>
            </a:r>
            <a:r>
              <a:rPr lang="en-US" altLang="en-US" sz="2400" b="1" i="1" dirty="0"/>
              <a:t>Turner Thesis</a:t>
            </a:r>
            <a:r>
              <a:rPr lang="en-US" altLang="en-US" sz="2400" dirty="0"/>
              <a:t> of </a:t>
            </a:r>
            <a:r>
              <a:rPr lang="en-US" altLang="en-US" sz="2400" dirty="0" smtClean="0"/>
              <a:t>Am. </a:t>
            </a:r>
            <a:r>
              <a:rPr lang="en-US" altLang="en-US" sz="2400" dirty="0"/>
              <a:t>development to the American historical society </a:t>
            </a:r>
            <a:r>
              <a:rPr lang="en-US" altLang="en-US" sz="2400" dirty="0" smtClean="0"/>
              <a:t>of </a:t>
            </a:r>
            <a:r>
              <a:rPr lang="en-US" altLang="en-US" sz="2400" dirty="0"/>
              <a:t>the World’s Fair</a:t>
            </a:r>
          </a:p>
          <a:p>
            <a:pPr lvl="1">
              <a:buFont typeface="Wingdings" panose="05000000000000000000" pitchFamily="2" charset="2"/>
              <a:buChar char="§"/>
            </a:pPr>
            <a:r>
              <a:rPr lang="en-US" altLang="en-US" sz="2000" dirty="0" smtClean="0"/>
              <a:t> </a:t>
            </a:r>
            <a:r>
              <a:rPr lang="en-US" altLang="en-US" sz="2300" dirty="0"/>
              <a:t>Said that American history, economic development &amp;</a:t>
            </a:r>
            <a:r>
              <a:rPr lang="en-US" altLang="en-US" sz="2300" dirty="0" smtClean="0"/>
              <a:t> </a:t>
            </a:r>
            <a:r>
              <a:rPr lang="en-US" altLang="en-US" sz="2300" dirty="0"/>
              <a:t>values/beliefs were all primarily influenced by the </a:t>
            </a:r>
            <a:r>
              <a:rPr lang="en-US" altLang="en-US" sz="2300" b="1" i="1" dirty="0"/>
              <a:t>“American Frontier</a:t>
            </a:r>
            <a:r>
              <a:rPr lang="en-US" altLang="en-US" sz="2300" b="1" i="1" dirty="0" smtClean="0"/>
              <a:t>”</a:t>
            </a:r>
          </a:p>
          <a:p>
            <a:pPr lvl="1">
              <a:buFont typeface="Wingdings" panose="05000000000000000000" pitchFamily="2" charset="2"/>
              <a:buChar char="§"/>
            </a:pPr>
            <a:r>
              <a:rPr lang="en-US" altLang="en-US" sz="2300" dirty="0" smtClean="0"/>
              <a:t>Turner was concerned that with the frontier now “closed” that a new historical model and unifying factor would need to emerge</a:t>
            </a:r>
            <a:endParaRPr lang="en-US" altLang="en-US" sz="2300" dirty="0"/>
          </a:p>
          <a:p>
            <a:endParaRPr lang="en-US" sz="2300" dirty="0"/>
          </a:p>
        </p:txBody>
      </p:sp>
    </p:spTree>
    <p:extLst>
      <p:ext uri="{BB962C8B-B14F-4D97-AF65-F5344CB8AC3E}">
        <p14:creationId xmlns:p14="http://schemas.microsoft.com/office/powerpoint/2010/main" val="25529801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r>
              <a:rPr lang="en-US" b="1" u="sng" dirty="0" smtClean="0"/>
              <a:t>The Turner Thesis</a:t>
            </a:r>
            <a:endParaRPr lang="en-US" b="1" u="sng" dirty="0"/>
          </a:p>
        </p:txBody>
      </p:sp>
      <p:pic>
        <p:nvPicPr>
          <p:cNvPr id="1028" name="Picture 4" descr="http://www.janaremy.com/ffc/wp-content/uploads/2012/11/turn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11" y="761999"/>
            <a:ext cx="4363189" cy="59081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95800" y="914400"/>
            <a:ext cx="4648200"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Turner believed that the American frontier had built distinct “American” traits like individualism, independence and desire for freedom</a:t>
            </a:r>
          </a:p>
          <a:p>
            <a:pPr marL="342900" indent="-342900">
              <a:buFont typeface="Arial" panose="020B0604020202020204" pitchFamily="34" charset="0"/>
              <a:buChar char="•"/>
            </a:pPr>
            <a:r>
              <a:rPr lang="en-US" sz="2400" dirty="0" smtClean="0"/>
              <a:t>Frontier made Americans less “European” and presented a challenge to each successive generation of Americans</a:t>
            </a:r>
          </a:p>
          <a:p>
            <a:pPr marL="800100" lvl="1" indent="-342900">
              <a:buFont typeface="Wingdings" panose="05000000000000000000" pitchFamily="2" charset="2"/>
              <a:buChar char="§"/>
            </a:pPr>
            <a:r>
              <a:rPr lang="en-US" sz="2400" dirty="0" smtClean="0"/>
              <a:t>Also believed that the frontier served as a release valve for social tension and social misfits</a:t>
            </a:r>
          </a:p>
          <a:p>
            <a:pPr marL="342900" indent="-342900">
              <a:buFont typeface="Arial" panose="020B0604020202020204" pitchFamily="34" charset="0"/>
              <a:buChar char="•"/>
            </a:pPr>
            <a:r>
              <a:rPr lang="en-US" sz="2400" dirty="0" smtClean="0"/>
              <a:t>Few historians accepted his thesis =&gt; little historical evidence</a:t>
            </a:r>
            <a:endParaRPr lang="en-US" sz="2400" dirty="0"/>
          </a:p>
        </p:txBody>
      </p:sp>
    </p:spTree>
    <p:extLst>
      <p:ext uri="{BB962C8B-B14F-4D97-AF65-F5344CB8AC3E}">
        <p14:creationId xmlns:p14="http://schemas.microsoft.com/office/powerpoint/2010/main" val="3695162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745"/>
            <a:ext cx="8229600" cy="304800"/>
          </a:xfrm>
        </p:spPr>
        <p:txBody>
          <a:bodyPr>
            <a:normAutofit fontScale="90000"/>
          </a:bodyPr>
          <a:lstStyle/>
          <a:p>
            <a:r>
              <a:rPr lang="en-US" b="1" u="sng" dirty="0" smtClean="0"/>
              <a:t>Settlement of West</a:t>
            </a:r>
            <a:endParaRPr lang="en-US" b="1" u="sng" dirty="0"/>
          </a:p>
        </p:txBody>
      </p:sp>
      <p:sp>
        <p:nvSpPr>
          <p:cNvPr id="3" name="Content Placeholder 2"/>
          <p:cNvSpPr>
            <a:spLocks noGrp="1"/>
          </p:cNvSpPr>
          <p:nvPr>
            <p:ph idx="1"/>
          </p:nvPr>
        </p:nvSpPr>
        <p:spPr>
          <a:xfrm>
            <a:off x="0" y="381000"/>
            <a:ext cx="9220200" cy="7010400"/>
          </a:xfrm>
        </p:spPr>
        <p:txBody>
          <a:bodyPr>
            <a:normAutofit fontScale="85000" lnSpcReduction="20000"/>
          </a:bodyPr>
          <a:lstStyle/>
          <a:p>
            <a:r>
              <a:rPr lang="en-US" sz="2600" dirty="0" smtClean="0"/>
              <a:t>The rapid settlement of West was greatly accelerated by a trinity of factors =&gt; economic opportunity, technology &amp; government policy . . .</a:t>
            </a:r>
          </a:p>
          <a:p>
            <a:pPr marL="0" indent="0">
              <a:buNone/>
            </a:pPr>
            <a:r>
              <a:rPr lang="en-US" sz="2600" b="1" u="sng" dirty="0" smtClean="0"/>
              <a:t>Ec. Opportunity &amp; technology </a:t>
            </a:r>
            <a:r>
              <a:rPr lang="en-US" sz="2600" dirty="0" smtClean="0"/>
              <a:t>=&gt; W. industries = farming, mining &amp; ranching</a:t>
            </a:r>
          </a:p>
          <a:p>
            <a:pPr marL="0" indent="0">
              <a:buNone/>
            </a:pPr>
            <a:r>
              <a:rPr lang="en-US" sz="2600" b="1" i="1" dirty="0" smtClean="0"/>
              <a:t>Farming</a:t>
            </a:r>
            <a:r>
              <a:rPr lang="en-US" sz="2600" dirty="0" smtClean="0"/>
              <a:t> =&gt; many migrants  . . . </a:t>
            </a:r>
            <a:r>
              <a:rPr lang="en-US" sz="2600" dirty="0" err="1" smtClean="0"/>
              <a:t>Exodusters</a:t>
            </a:r>
            <a:r>
              <a:rPr lang="en-US" sz="2600" dirty="0" smtClean="0"/>
              <a:t>, immigrants &amp; corporations</a:t>
            </a:r>
          </a:p>
          <a:p>
            <a:pPr lvl="1" indent="-342900">
              <a:buFont typeface="Wingdings" panose="05000000000000000000" pitchFamily="2" charset="2"/>
              <a:buChar char="§"/>
            </a:pPr>
            <a:r>
              <a:rPr lang="en-US" sz="2600" dirty="0" smtClean="0"/>
              <a:t>Large </a:t>
            </a:r>
            <a:r>
              <a:rPr lang="en-US" sz="2600" dirty="0" err="1" smtClean="0"/>
              <a:t>amt</a:t>
            </a:r>
            <a:r>
              <a:rPr lang="en-US" sz="2600" dirty="0" smtClean="0"/>
              <a:t> of land available encouraged migration =&gt; own 160 acres due to </a:t>
            </a:r>
            <a:r>
              <a:rPr lang="en-US" sz="2600" b="1" i="1" dirty="0" smtClean="0"/>
              <a:t>Homestead Act </a:t>
            </a:r>
            <a:r>
              <a:rPr lang="en-US" sz="2600" dirty="0" smtClean="0"/>
              <a:t>(encouraged settlement and improvement)</a:t>
            </a:r>
          </a:p>
          <a:p>
            <a:pPr marL="400050" lvl="1" indent="0">
              <a:buNone/>
            </a:pPr>
            <a:r>
              <a:rPr lang="en-US" sz="2600" dirty="0"/>
              <a:t>	</a:t>
            </a:r>
            <a:r>
              <a:rPr lang="en-US" sz="2600" dirty="0" smtClean="0"/>
              <a:t>-- New technologies like John Deere steel plow, combine and tractor 	made farming large amount of land feasible (</a:t>
            </a:r>
            <a:r>
              <a:rPr lang="en-US" sz="2600" b="1" i="1" dirty="0" smtClean="0"/>
              <a:t>Bonanza farms</a:t>
            </a:r>
            <a:r>
              <a:rPr lang="en-US" sz="2600" dirty="0" smtClean="0"/>
              <a:t>)</a:t>
            </a:r>
          </a:p>
          <a:p>
            <a:pPr marL="857250" lvl="1" indent="-457200">
              <a:buFont typeface="Wingdings" panose="05000000000000000000" pitchFamily="2" charset="2"/>
              <a:buChar char="§"/>
            </a:pPr>
            <a:r>
              <a:rPr lang="en-US" sz="2600" dirty="0" err="1" smtClean="0"/>
              <a:t>Govt</a:t>
            </a:r>
            <a:r>
              <a:rPr lang="en-US" sz="2600" dirty="0" smtClean="0"/>
              <a:t> irrigation projects also made land west of 100</a:t>
            </a:r>
            <a:r>
              <a:rPr lang="en-US" sz="2600" baseline="30000" dirty="0" smtClean="0"/>
              <a:t>th</a:t>
            </a:r>
            <a:r>
              <a:rPr lang="en-US" sz="2600" dirty="0" smtClean="0"/>
              <a:t> </a:t>
            </a:r>
            <a:r>
              <a:rPr lang="en-US" sz="2600" dirty="0" err="1" smtClean="0"/>
              <a:t>parralel</a:t>
            </a:r>
            <a:r>
              <a:rPr lang="en-US" sz="2600" dirty="0" smtClean="0"/>
              <a:t> productive</a:t>
            </a:r>
          </a:p>
          <a:p>
            <a:pPr marL="0" indent="0">
              <a:buNone/>
            </a:pPr>
            <a:r>
              <a:rPr lang="en-US" sz="2600" b="1" i="1" dirty="0" smtClean="0"/>
              <a:t>Ranching </a:t>
            </a:r>
            <a:r>
              <a:rPr lang="en-US" sz="2600" dirty="0" smtClean="0"/>
              <a:t>=&gt; Homestead Act &amp;free range land made ranching feasible</a:t>
            </a:r>
          </a:p>
          <a:p>
            <a:pPr lvl="1" indent="-342900">
              <a:buFont typeface="Wingdings" panose="05000000000000000000" pitchFamily="2" charset="2"/>
              <a:buChar char="§"/>
            </a:pPr>
            <a:r>
              <a:rPr lang="en-US" sz="2600" dirty="0" smtClean="0"/>
              <a:t>New technologies also led to spread of western ranching =&gt; i.e. </a:t>
            </a:r>
            <a:r>
              <a:rPr lang="en-US" sz="2600" b="1" i="1" dirty="0" smtClean="0"/>
              <a:t>refrigerated RR cars</a:t>
            </a:r>
            <a:r>
              <a:rPr lang="en-US" sz="2600" dirty="0" smtClean="0"/>
              <a:t>, </a:t>
            </a:r>
            <a:r>
              <a:rPr lang="en-US" sz="2600" b="1" i="1" dirty="0" smtClean="0"/>
              <a:t>barb wire </a:t>
            </a:r>
            <a:r>
              <a:rPr lang="en-US" sz="2600" dirty="0" smtClean="0"/>
              <a:t>for fencing herds</a:t>
            </a:r>
          </a:p>
          <a:p>
            <a:pPr marL="0" indent="0">
              <a:buNone/>
            </a:pPr>
            <a:r>
              <a:rPr lang="en-US" sz="2600" b="1" i="1" dirty="0" smtClean="0"/>
              <a:t>Mining </a:t>
            </a:r>
            <a:endParaRPr lang="en-US" sz="2600" dirty="0" smtClean="0"/>
          </a:p>
          <a:p>
            <a:pPr lvl="1">
              <a:buFont typeface="Wingdings" panose="05000000000000000000" pitchFamily="2" charset="2"/>
              <a:buChar char="§"/>
            </a:pPr>
            <a:r>
              <a:rPr lang="en-US" sz="2600" b="1" i="1" dirty="0" smtClean="0"/>
              <a:t>“__________________” </a:t>
            </a:r>
            <a:r>
              <a:rPr lang="en-US" sz="2600" dirty="0" smtClean="0"/>
              <a:t>sprung up around mining strikes at Pikes Peak and Comstock NV =&gt; many sprang up &amp; disappeared (i.e. VA City NV)</a:t>
            </a:r>
          </a:p>
          <a:p>
            <a:pPr marL="457200" lvl="1" indent="0">
              <a:buNone/>
            </a:pPr>
            <a:r>
              <a:rPr lang="en-US" sz="2600" dirty="0"/>
              <a:t>	</a:t>
            </a:r>
            <a:r>
              <a:rPr lang="en-US" sz="2600" dirty="0" smtClean="0"/>
              <a:t>-- “</a:t>
            </a:r>
            <a:r>
              <a:rPr lang="en-US" sz="2600" dirty="0" err="1" smtClean="0"/>
              <a:t>Helldorados</a:t>
            </a:r>
            <a:r>
              <a:rPr lang="en-US" sz="2600" dirty="0" smtClean="0"/>
              <a:t>” gave rise to Wild West frontier image =&gt; vigilante 	justice, sheriffs and lawlessness</a:t>
            </a:r>
          </a:p>
          <a:p>
            <a:pPr lvl="1">
              <a:buFont typeface="Wingdings" panose="05000000000000000000" pitchFamily="2" charset="2"/>
              <a:buChar char="§"/>
            </a:pPr>
            <a:r>
              <a:rPr lang="en-US" sz="2600" dirty="0" smtClean="0"/>
              <a:t>Mining also aided by technology =&gt; new mining machinery &amp; techniques (Washoe Process &amp; Square set mining)</a:t>
            </a:r>
            <a:endParaRPr lang="en-US" sz="2600" dirty="0"/>
          </a:p>
          <a:p>
            <a:pPr marL="57150" indent="0">
              <a:buNone/>
            </a:pPr>
            <a:r>
              <a:rPr lang="en-US" sz="2600" dirty="0" smtClean="0"/>
              <a:t>** All activities in West aided by growth of 5 Transcontinental RR’s =&gt; provided avenue to ship goods back to markets in East (</a:t>
            </a:r>
            <a:r>
              <a:rPr lang="en-US" sz="2600" b="1" i="1" dirty="0" smtClean="0"/>
              <a:t>Pacific Railway Act</a:t>
            </a:r>
            <a:r>
              <a:rPr lang="en-US" sz="2600" dirty="0" smtClean="0"/>
              <a:t>)** </a:t>
            </a:r>
          </a:p>
        </p:txBody>
      </p:sp>
    </p:spTree>
    <p:extLst>
      <p:ext uri="{BB962C8B-B14F-4D97-AF65-F5344CB8AC3E}">
        <p14:creationId xmlns:p14="http://schemas.microsoft.com/office/powerpoint/2010/main" val="17917822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Square Set mining techniques</a:t>
            </a:r>
            <a:endParaRPr lang="en-US" b="1" u="sng" dirty="0"/>
          </a:p>
        </p:txBody>
      </p:sp>
      <p:pic>
        <p:nvPicPr>
          <p:cNvPr id="7170" name="Picture 2" descr="http://upload.wikimedia.org/wikipedia/commons/d/d6/DeQuille_137_Timbering_the_Min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4191000" cy="61957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43400" y="1295400"/>
            <a:ext cx="4419600" cy="1938992"/>
          </a:xfrm>
          <a:prstGeom prst="rect">
            <a:avLst/>
          </a:prstGeom>
          <a:noFill/>
        </p:spPr>
        <p:txBody>
          <a:bodyPr wrap="square" rtlCol="0">
            <a:spAutoFit/>
          </a:bodyPr>
          <a:lstStyle/>
          <a:p>
            <a:r>
              <a:rPr lang="en-US" sz="2400" dirty="0" smtClean="0"/>
              <a:t>Square set mining allows miners to open up veins of ore in many directions simultaneously and greatly increases the productive capacity of mines</a:t>
            </a:r>
            <a:endParaRPr lang="en-US" sz="2400" dirty="0"/>
          </a:p>
        </p:txBody>
      </p:sp>
    </p:spTree>
    <p:extLst>
      <p:ext uri="{BB962C8B-B14F-4D97-AF65-F5344CB8AC3E}">
        <p14:creationId xmlns:p14="http://schemas.microsoft.com/office/powerpoint/2010/main" val="15700540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u="sng" dirty="0" smtClean="0"/>
              <a:t>Washoe Process – silver refining</a:t>
            </a:r>
            <a:endParaRPr lang="en-US" b="1" u="sng" dirty="0"/>
          </a:p>
        </p:txBody>
      </p:sp>
      <p:sp>
        <p:nvSpPr>
          <p:cNvPr id="4" name="Content Placeholder 3"/>
          <p:cNvSpPr>
            <a:spLocks noGrp="1"/>
          </p:cNvSpPr>
          <p:nvPr>
            <p:ph sz="half" idx="2"/>
          </p:nvPr>
        </p:nvSpPr>
        <p:spPr>
          <a:xfrm>
            <a:off x="6705600" y="1600200"/>
            <a:ext cx="2286000" cy="4525963"/>
          </a:xfrm>
        </p:spPr>
        <p:txBody>
          <a:bodyPr>
            <a:normAutofit lnSpcReduction="10000"/>
          </a:bodyPr>
          <a:lstStyle/>
          <a:p>
            <a:pPr marL="0" indent="0">
              <a:buNone/>
            </a:pPr>
            <a:r>
              <a:rPr lang="en-US" sz="2400" dirty="0" smtClean="0"/>
              <a:t>The Washoe process was a variant of pan amalgamation that used mercury and copper sulfate to extract silver from ore =&gt; involved the mass application of silver refining in large bins</a:t>
            </a:r>
            <a:endParaRPr lang="en-US" sz="2400" dirty="0"/>
          </a:p>
        </p:txBody>
      </p:sp>
      <p:pic>
        <p:nvPicPr>
          <p:cNvPr id="8194" name="Picture 2" descr="http://upload.wikimedia.org/wikipedia/commons/5/59/Pan-amalgamation-nevada-usa-190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93" y="1295400"/>
            <a:ext cx="6473825"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9299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b="1" u="sng" dirty="0" smtClean="0"/>
              <a:t>Indian Removal – The Final Chapter</a:t>
            </a:r>
            <a:endParaRPr lang="en-US" b="1" u="sng" dirty="0"/>
          </a:p>
        </p:txBody>
      </p:sp>
      <p:sp>
        <p:nvSpPr>
          <p:cNvPr id="3" name="Content Placeholder 2"/>
          <p:cNvSpPr>
            <a:spLocks noGrp="1"/>
          </p:cNvSpPr>
          <p:nvPr>
            <p:ph sz="half" idx="1"/>
          </p:nvPr>
        </p:nvSpPr>
        <p:spPr>
          <a:xfrm>
            <a:off x="0" y="685800"/>
            <a:ext cx="9144000" cy="6477000"/>
          </a:xfrm>
        </p:spPr>
        <p:txBody>
          <a:bodyPr>
            <a:normAutofit lnSpcReduction="10000"/>
          </a:bodyPr>
          <a:lstStyle/>
          <a:p>
            <a:r>
              <a:rPr lang="en-US" sz="2300" dirty="0" smtClean="0"/>
              <a:t>In 1865 there were over 400,000 Natives living west of the Mississippi =&gt; some on Oklahoma reservation but most lived on the W. frontier</a:t>
            </a:r>
          </a:p>
          <a:p>
            <a:pPr lvl="1" indent="-342900">
              <a:buFont typeface="Wingdings" panose="05000000000000000000" pitchFamily="2" charset="2"/>
              <a:buChar char="§"/>
            </a:pPr>
            <a:r>
              <a:rPr lang="en-US" sz="2300" dirty="0" smtClean="0"/>
              <a:t>Natives lived a semi-nomadic lifestyle hunting buffalo &amp; riding horses =&gt; due to intense buffalo hunting by settlers and RR companies, warfare and conflict over diminishing resources plagued tribes</a:t>
            </a:r>
          </a:p>
          <a:p>
            <a:pPr lvl="1" indent="-342900">
              <a:buFont typeface="Wingdings" panose="05000000000000000000" pitchFamily="2" charset="2"/>
              <a:buChar char="§"/>
            </a:pPr>
            <a:r>
              <a:rPr lang="en-US" sz="2300" dirty="0" smtClean="0"/>
              <a:t>Lifestyle misunderstood by whites (property communally owned) &amp; tribes were often locally led =&gt; Chiefs had little power &amp; authority</a:t>
            </a:r>
          </a:p>
          <a:p>
            <a:r>
              <a:rPr lang="en-US" sz="2300" dirty="0" smtClean="0"/>
              <a:t>In the 1850’s federal agents signed treaties with the “chiefs” of various “tribes” at Fort Laramie &amp; Atkinson =&gt; beginning of________________</a:t>
            </a:r>
            <a:endParaRPr lang="en-US" sz="2300" b="1" i="1" dirty="0" smtClean="0"/>
          </a:p>
          <a:p>
            <a:pPr lvl="1" indent="-342900">
              <a:buFont typeface="Wingdings" panose="05000000000000000000" pitchFamily="2" charset="2"/>
              <a:buChar char="§"/>
            </a:pPr>
            <a:r>
              <a:rPr lang="en-US" sz="2300" dirty="0" smtClean="0"/>
              <a:t>Natives were herded onto ever smaller plots of land =&gt; i.e. </a:t>
            </a:r>
            <a:r>
              <a:rPr lang="en-US" sz="2300" b="1" i="1" dirty="0" smtClean="0"/>
              <a:t>Great Sioux reservation </a:t>
            </a:r>
            <a:r>
              <a:rPr lang="en-US" sz="2300" dirty="0" smtClean="0"/>
              <a:t>in Dakotas &amp; Oklahoma territory</a:t>
            </a:r>
          </a:p>
          <a:p>
            <a:pPr marL="400050" lvl="1" indent="0">
              <a:buNone/>
            </a:pPr>
            <a:r>
              <a:rPr lang="en-US" sz="2300" dirty="0"/>
              <a:t>	</a:t>
            </a:r>
            <a:r>
              <a:rPr lang="en-US" sz="2300" dirty="0" smtClean="0"/>
              <a:t>-- Tribes gave up ownership of land for promises of food, blankets &amp; 	peace =&gt; redefined relationship to land </a:t>
            </a:r>
          </a:p>
          <a:p>
            <a:pPr lvl="1" indent="-342900">
              <a:buFont typeface="Wingdings" panose="05000000000000000000" pitchFamily="2" charset="2"/>
              <a:buChar char="§"/>
            </a:pPr>
            <a:r>
              <a:rPr lang="en-US" sz="2300" dirty="0" smtClean="0"/>
              <a:t>Govt. Indian agents &amp; settlers often abused promises =&gt; gave Indians moth eaten blankets, spoiled meat &amp; ignored treaties in settlements</a:t>
            </a:r>
          </a:p>
          <a:p>
            <a:pPr lvl="1" indent="-342900">
              <a:buFont typeface="Wingdings" panose="05000000000000000000" pitchFamily="2" charset="2"/>
              <a:buChar char="§"/>
            </a:pPr>
            <a:r>
              <a:rPr lang="en-US" sz="2300" dirty="0" smtClean="0"/>
              <a:t>By 1870 Federal government repeatedly violated &amp; modified treaties =&gt; i.e. discovery of gold in Dakotas shrunk Sioux reservation by 90%</a:t>
            </a:r>
          </a:p>
          <a:p>
            <a:pPr lvl="1" indent="-342900">
              <a:buFont typeface="Wingdings" panose="05000000000000000000" pitchFamily="2" charset="2"/>
              <a:buChar char="§"/>
            </a:pPr>
            <a:endParaRPr lang="en-US" sz="2300" dirty="0"/>
          </a:p>
        </p:txBody>
      </p:sp>
    </p:spTree>
    <p:extLst>
      <p:ext uri="{BB962C8B-B14F-4D97-AF65-F5344CB8AC3E}">
        <p14:creationId xmlns:p14="http://schemas.microsoft.com/office/powerpoint/2010/main" val="22303257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9377"/>
            <a:ext cx="9144000" cy="563562"/>
          </a:xfrm>
        </p:spPr>
        <p:txBody>
          <a:bodyPr>
            <a:noAutofit/>
          </a:bodyPr>
          <a:lstStyle/>
          <a:p>
            <a:r>
              <a:rPr lang="en-US" sz="3000" b="1" u="sng" dirty="0" smtClean="0"/>
              <a:t>The Native Question – Individualism or Tribal lifestyles?</a:t>
            </a:r>
            <a:endParaRPr lang="en-US" sz="3000" b="1" u="sng" dirty="0"/>
          </a:p>
        </p:txBody>
      </p:sp>
      <p:sp>
        <p:nvSpPr>
          <p:cNvPr id="3" name="Content Placeholder 2"/>
          <p:cNvSpPr>
            <a:spLocks noGrp="1"/>
          </p:cNvSpPr>
          <p:nvPr>
            <p:ph sz="half" idx="1"/>
          </p:nvPr>
        </p:nvSpPr>
        <p:spPr>
          <a:xfrm>
            <a:off x="25052" y="685800"/>
            <a:ext cx="5232748" cy="6096000"/>
          </a:xfrm>
        </p:spPr>
        <p:txBody>
          <a:bodyPr>
            <a:normAutofit fontScale="85000" lnSpcReduction="10000"/>
          </a:bodyPr>
          <a:lstStyle/>
          <a:p>
            <a:pPr marL="0" indent="0">
              <a:buNone/>
            </a:pPr>
            <a:r>
              <a:rPr lang="en-US" dirty="0" smtClean="0"/>
              <a:t>“Many of the country’s most profound students of the Indian question – men and women who have made the race and its relation to the nation a life study – have become converts of the policy of individualism and </a:t>
            </a:r>
            <a:r>
              <a:rPr lang="en-US" dirty="0" err="1" smtClean="0"/>
              <a:t>severality</a:t>
            </a:r>
            <a:r>
              <a:rPr lang="en-US" dirty="0" smtClean="0"/>
              <a:t>.  The citizenship question aside, the folly and injustice of reserving many millions of acres of arable land as a wilderness used only as a camping ground for a few thousand lazy, squalid governmental paupers is palpable. If the Indians must be fed and herded like dumb brute, it should be done with smaller enclosures and not so senselessly at the expense of the American homesteader”</a:t>
            </a:r>
          </a:p>
          <a:p>
            <a:pPr marL="0" indent="0">
              <a:buNone/>
            </a:pPr>
            <a:r>
              <a:rPr lang="en-US" dirty="0"/>
              <a:t>	</a:t>
            </a:r>
            <a:r>
              <a:rPr lang="en-US" dirty="0" smtClean="0"/>
              <a:t>-- RW McAdams,</a:t>
            </a:r>
            <a:r>
              <a:rPr lang="en-US" i="1" dirty="0" smtClean="0"/>
              <a:t> Oklahoma 	Magazine</a:t>
            </a:r>
            <a:r>
              <a:rPr lang="en-US" dirty="0" smtClean="0"/>
              <a:t>, 1894</a:t>
            </a:r>
            <a:endParaRPr lang="en-US" dirty="0"/>
          </a:p>
        </p:txBody>
      </p:sp>
      <p:pic>
        <p:nvPicPr>
          <p:cNvPr id="2050" name="Picture 2" descr="http://upload.wikimedia.org/wikipedia/commons/9/97/Goyaa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3999" y="915620"/>
            <a:ext cx="3772065" cy="50279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86400" y="6011345"/>
            <a:ext cx="3619664" cy="830997"/>
          </a:xfrm>
          <a:prstGeom prst="rect">
            <a:avLst/>
          </a:prstGeom>
          <a:noFill/>
        </p:spPr>
        <p:txBody>
          <a:bodyPr wrap="square" rtlCol="0">
            <a:spAutoFit/>
          </a:bodyPr>
          <a:lstStyle/>
          <a:p>
            <a:r>
              <a:rPr lang="en-US" sz="2400" b="1" i="1" dirty="0" smtClean="0"/>
              <a:t>Geronimo</a:t>
            </a:r>
            <a:r>
              <a:rPr lang="en-US" sz="2400" dirty="0" smtClean="0"/>
              <a:t> – the most militant of Western Natives</a:t>
            </a:r>
            <a:endParaRPr lang="en-US" sz="2400" dirty="0"/>
          </a:p>
        </p:txBody>
      </p:sp>
    </p:spTree>
    <p:extLst>
      <p:ext uri="{BB962C8B-B14F-4D97-AF65-F5344CB8AC3E}">
        <p14:creationId xmlns:p14="http://schemas.microsoft.com/office/powerpoint/2010/main" val="103848546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8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477000"/>
          </a:xfrm>
        </p:spPr>
        <p:txBody>
          <a:bodyPr>
            <a:normAutofit fontScale="92500" lnSpcReduction="10000"/>
          </a:bodyPr>
          <a:lstStyle/>
          <a:p>
            <a:r>
              <a:rPr lang="en-US" sz="2300" dirty="0"/>
              <a:t>From 1868 to 1890 government engaged in </a:t>
            </a:r>
            <a:r>
              <a:rPr lang="en-US" sz="2300" b="1" i="1" dirty="0"/>
              <a:t>Plain Indians Wars </a:t>
            </a:r>
            <a:r>
              <a:rPr lang="en-US" sz="2300" dirty="0"/>
              <a:t>to rid plains of rouge Native tribes =&gt; list of battles in excess of 100 </a:t>
            </a:r>
            <a:r>
              <a:rPr lang="en-US" sz="2300" dirty="0" smtClean="0"/>
              <a:t>pages</a:t>
            </a:r>
          </a:p>
          <a:p>
            <a:pPr lvl="1" indent="-342900">
              <a:buFont typeface="Wingdings" panose="05000000000000000000" pitchFamily="2" charset="2"/>
              <a:buChar char="§"/>
            </a:pPr>
            <a:r>
              <a:rPr lang="en-US" sz="2300" dirty="0" smtClean="0"/>
              <a:t>Many of soldiers were black </a:t>
            </a:r>
            <a:r>
              <a:rPr lang="en-US" sz="2300" b="1" i="1" dirty="0" smtClean="0"/>
              <a:t>“_______________________” </a:t>
            </a:r>
            <a:r>
              <a:rPr lang="en-US" sz="2300" dirty="0" smtClean="0"/>
              <a:t>=&gt; attracted by good pay and ability to escape Southern discrimination</a:t>
            </a:r>
          </a:p>
          <a:p>
            <a:pPr lvl="1" indent="-342900">
              <a:buFont typeface="Wingdings" panose="05000000000000000000" pitchFamily="2" charset="2"/>
              <a:buChar char="§"/>
            </a:pPr>
            <a:r>
              <a:rPr lang="en-US" sz="2300" dirty="0" smtClean="0"/>
              <a:t>Atrocities committed by both sides =&gt; escalating violence </a:t>
            </a:r>
          </a:p>
          <a:p>
            <a:pPr marL="400050" lvl="1" indent="0">
              <a:buNone/>
            </a:pPr>
            <a:r>
              <a:rPr lang="en-US" sz="2300" dirty="0"/>
              <a:t>	</a:t>
            </a:r>
            <a:r>
              <a:rPr lang="en-US" sz="2300" dirty="0" smtClean="0"/>
              <a:t>-- Massacre of 100 white settlers at </a:t>
            </a:r>
            <a:r>
              <a:rPr lang="en-US" sz="2300" b="1" i="1" dirty="0" smtClean="0"/>
              <a:t>Big Horn Mountain </a:t>
            </a:r>
            <a:r>
              <a:rPr lang="en-US" sz="2300" dirty="0" smtClean="0"/>
              <a:t>in 1868</a:t>
            </a:r>
          </a:p>
          <a:p>
            <a:pPr marL="400050" lvl="1" indent="0">
              <a:buNone/>
            </a:pPr>
            <a:r>
              <a:rPr lang="en-US" sz="2300" dirty="0"/>
              <a:t>	</a:t>
            </a:r>
            <a:r>
              <a:rPr lang="en-US" sz="2300" dirty="0" smtClean="0"/>
              <a:t>-- </a:t>
            </a:r>
            <a:r>
              <a:rPr lang="en-US" sz="2300" b="1" i="1" dirty="0" smtClean="0"/>
              <a:t>Sand Creek Massacre </a:t>
            </a:r>
            <a:r>
              <a:rPr lang="en-US" sz="2300" dirty="0" smtClean="0"/>
              <a:t>of 400 natives in 1864</a:t>
            </a:r>
          </a:p>
          <a:p>
            <a:pPr lvl="1" indent="-342900">
              <a:buFont typeface="Wingdings" panose="05000000000000000000" pitchFamily="2" charset="2"/>
              <a:buChar char="§"/>
            </a:pPr>
            <a:r>
              <a:rPr lang="en-US" sz="2300" dirty="0" smtClean="0"/>
              <a:t>Major Battles = </a:t>
            </a:r>
            <a:r>
              <a:rPr lang="en-US" sz="2300" b="1" i="1" dirty="0" smtClean="0"/>
              <a:t>Little Big Horn </a:t>
            </a:r>
            <a:r>
              <a:rPr lang="en-US" sz="2300" dirty="0" smtClean="0"/>
              <a:t>(1876) &amp; </a:t>
            </a:r>
            <a:r>
              <a:rPr lang="en-US" sz="2300" b="1" i="1" dirty="0" smtClean="0"/>
              <a:t>Bear Paw Mountain</a:t>
            </a:r>
          </a:p>
          <a:p>
            <a:pPr marL="400050" lvl="1" indent="0">
              <a:buNone/>
            </a:pPr>
            <a:r>
              <a:rPr lang="en-US" sz="2300" dirty="0"/>
              <a:t>	</a:t>
            </a:r>
            <a:r>
              <a:rPr lang="en-US" sz="2300" dirty="0" smtClean="0"/>
              <a:t>-- </a:t>
            </a:r>
            <a:r>
              <a:rPr lang="en-US" sz="2300" b="1" i="1" dirty="0" smtClean="0"/>
              <a:t>Little Big Horn </a:t>
            </a:r>
            <a:r>
              <a:rPr lang="en-US" sz="2300" dirty="0" smtClean="0"/>
              <a:t>=&gt; expedition led by Gen Custer found gold in 	Wyoming and moved to evict Natives (massacred by </a:t>
            </a:r>
            <a:r>
              <a:rPr lang="en-US" sz="2300" b="1" i="1" dirty="0" smtClean="0"/>
              <a:t>Sitting Bull</a:t>
            </a:r>
            <a:r>
              <a:rPr lang="en-US" sz="2300" dirty="0" smtClean="0"/>
              <a:t>)</a:t>
            </a:r>
          </a:p>
          <a:p>
            <a:pPr marL="400050" lvl="1" indent="0">
              <a:buNone/>
            </a:pPr>
            <a:r>
              <a:rPr lang="en-US" sz="2300" dirty="0"/>
              <a:t>	</a:t>
            </a:r>
            <a:r>
              <a:rPr lang="en-US" sz="2300" dirty="0" smtClean="0"/>
              <a:t>-- </a:t>
            </a:r>
            <a:r>
              <a:rPr lang="en-US" sz="2300" b="1" i="1" dirty="0" smtClean="0"/>
              <a:t>Bear Paw Mountain </a:t>
            </a:r>
            <a:r>
              <a:rPr lang="en-US" sz="2300" dirty="0" smtClean="0"/>
              <a:t>=&gt; </a:t>
            </a:r>
            <a:r>
              <a:rPr lang="en-US" sz="2300" b="1" i="1" dirty="0" smtClean="0"/>
              <a:t>Chief Joseph </a:t>
            </a:r>
            <a:r>
              <a:rPr lang="en-US" sz="2300" dirty="0" smtClean="0"/>
              <a:t>forced to surrender </a:t>
            </a:r>
          </a:p>
          <a:p>
            <a:r>
              <a:rPr lang="en-US" sz="2300" dirty="0" smtClean="0"/>
              <a:t>By 1880’s, the Federal Government adopted the policy of “_______________ _________________________” =&gt; assimilation led by Christian missionaries</a:t>
            </a:r>
          </a:p>
          <a:p>
            <a:pPr lvl="1" indent="-342900">
              <a:buFont typeface="Wingdings" panose="05000000000000000000" pitchFamily="2" charset="2"/>
              <a:buChar char="§"/>
            </a:pPr>
            <a:r>
              <a:rPr lang="en-US" sz="2300" dirty="0" smtClean="0"/>
              <a:t>______________(1887) =&gt; dissolved Native tribes &amp; split up tribal holdings into individual plots (160 acres), gave rest of land to RR and corporations</a:t>
            </a:r>
          </a:p>
          <a:p>
            <a:pPr marL="400050" lvl="1" indent="0">
              <a:buNone/>
            </a:pPr>
            <a:r>
              <a:rPr lang="en-US" sz="2300" dirty="0"/>
              <a:t>	</a:t>
            </a:r>
            <a:r>
              <a:rPr lang="en-US" sz="2300" dirty="0" smtClean="0"/>
              <a:t>--  </a:t>
            </a:r>
            <a:r>
              <a:rPr lang="en-US" sz="2300" dirty="0"/>
              <a:t>G</a:t>
            </a:r>
            <a:r>
              <a:rPr lang="en-US" sz="2300" dirty="0" smtClean="0"/>
              <a:t>ave citizenship to Natives who were peaceful for 25 </a:t>
            </a:r>
            <a:r>
              <a:rPr lang="en-US" sz="2300" dirty="0" err="1" smtClean="0"/>
              <a:t>yrs</a:t>
            </a:r>
            <a:endParaRPr lang="en-US" sz="2300" dirty="0" smtClean="0"/>
          </a:p>
          <a:p>
            <a:pPr marL="400050" lvl="1" indent="0">
              <a:buNone/>
            </a:pPr>
            <a:r>
              <a:rPr lang="en-US" sz="2300" dirty="0"/>
              <a:t>	</a:t>
            </a:r>
            <a:r>
              <a:rPr lang="en-US" sz="2300" dirty="0" smtClean="0"/>
              <a:t>-- Resulted in loss of 50% of tribal lands within 20 years</a:t>
            </a:r>
          </a:p>
          <a:p>
            <a:pPr lvl="1" indent="-342900">
              <a:buFont typeface="Wingdings" panose="05000000000000000000" pitchFamily="2" charset="2"/>
              <a:buChar char="§"/>
            </a:pPr>
            <a:r>
              <a:rPr lang="en-US" sz="2300" dirty="0" smtClean="0"/>
              <a:t>Led to foundation of Indian schools =&gt; i.e. </a:t>
            </a:r>
            <a:r>
              <a:rPr lang="en-US" sz="2300" b="1" i="1" dirty="0" smtClean="0"/>
              <a:t>Carlisle Indian School </a:t>
            </a:r>
            <a:r>
              <a:rPr lang="en-US" sz="2300" dirty="0" smtClean="0"/>
              <a:t>to forcibly assimilate Natives into white culture</a:t>
            </a:r>
          </a:p>
          <a:p>
            <a:endParaRPr lang="en-US" dirty="0"/>
          </a:p>
        </p:txBody>
      </p:sp>
      <p:sp>
        <p:nvSpPr>
          <p:cNvPr id="4" name="Title 1"/>
          <p:cNvSpPr>
            <a:spLocks noGrp="1"/>
          </p:cNvSpPr>
          <p:nvPr>
            <p:ph type="title"/>
          </p:nvPr>
        </p:nvSpPr>
        <p:spPr>
          <a:xfrm>
            <a:off x="457200" y="76200"/>
            <a:ext cx="8229600" cy="457200"/>
          </a:xfrm>
        </p:spPr>
        <p:txBody>
          <a:bodyPr>
            <a:normAutofit fontScale="90000"/>
          </a:bodyPr>
          <a:lstStyle/>
          <a:p>
            <a:r>
              <a:rPr lang="en-US" b="1" u="sng" dirty="0" smtClean="0"/>
              <a:t>Indian Removal – The Final Chapter</a:t>
            </a:r>
            <a:endParaRPr lang="en-US" b="1" u="sng" dirty="0"/>
          </a:p>
        </p:txBody>
      </p:sp>
    </p:spTree>
    <p:extLst>
      <p:ext uri="{BB962C8B-B14F-4D97-AF65-F5344CB8AC3E}">
        <p14:creationId xmlns:p14="http://schemas.microsoft.com/office/powerpoint/2010/main" val="344195438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smtClean="0"/>
              <a:t>Sitting Bull &amp; Geronimo </a:t>
            </a:r>
            <a:endParaRPr lang="en-US" b="1" u="sng" dirty="0"/>
          </a:p>
        </p:txBody>
      </p:sp>
      <p:pic>
        <p:nvPicPr>
          <p:cNvPr id="4098" name="Picture 2" descr="http://ndstudies.gov/sites/default/file/sittingBull_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95400"/>
            <a:ext cx="3352800" cy="4648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upload.wikimedia.org/wikipedia/commons/9/97/Goyaa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1295400"/>
            <a:ext cx="3258482" cy="46482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sonofthesouth.net/union-generals/custer/pictures/general-cu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295400"/>
            <a:ext cx="2971800"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6172200"/>
            <a:ext cx="8763000" cy="492443"/>
          </a:xfrm>
          <a:prstGeom prst="rect">
            <a:avLst/>
          </a:prstGeom>
          <a:noFill/>
        </p:spPr>
        <p:txBody>
          <a:bodyPr wrap="square" rtlCol="0">
            <a:spAutoFit/>
          </a:bodyPr>
          <a:lstStyle/>
          <a:p>
            <a:r>
              <a:rPr lang="en-US" sz="2600" b="1" i="1" dirty="0" smtClean="0"/>
              <a:t>Sitting Bull 			Geronimo 		General Custer</a:t>
            </a:r>
            <a:endParaRPr lang="en-US" sz="2600" b="1" i="1" dirty="0"/>
          </a:p>
        </p:txBody>
      </p:sp>
    </p:spTree>
    <p:extLst>
      <p:ext uri="{BB962C8B-B14F-4D97-AF65-F5344CB8AC3E}">
        <p14:creationId xmlns:p14="http://schemas.microsoft.com/office/powerpoint/2010/main" val="27701130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6000"/>
          </a:schemeClr>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04800" y="76200"/>
            <a:ext cx="8839200" cy="381000"/>
          </a:xfrm>
        </p:spPr>
        <p:txBody>
          <a:bodyPr>
            <a:normAutofit fontScale="90000"/>
          </a:bodyPr>
          <a:lstStyle/>
          <a:p>
            <a:pPr eaLnBrk="1" hangingPunct="1"/>
            <a:r>
              <a:rPr lang="en-US" altLang="en-US" sz="3000" b="1" u="sng" smtClean="0"/>
              <a:t>The “Robber Barons” or “Captains of Industry”</a:t>
            </a:r>
          </a:p>
        </p:txBody>
      </p:sp>
      <p:sp>
        <p:nvSpPr>
          <p:cNvPr id="13315" name="Rectangle 3"/>
          <p:cNvSpPr>
            <a:spLocks noGrp="1" noChangeArrowheads="1"/>
          </p:cNvSpPr>
          <p:nvPr>
            <p:ph type="body" idx="1"/>
          </p:nvPr>
        </p:nvSpPr>
        <p:spPr>
          <a:xfrm>
            <a:off x="0" y="457200"/>
            <a:ext cx="5943600" cy="6400800"/>
          </a:xfrm>
        </p:spPr>
        <p:txBody>
          <a:bodyPr>
            <a:noAutofit/>
          </a:bodyPr>
          <a:lstStyle/>
          <a:p>
            <a:pPr eaLnBrk="1" hangingPunct="1"/>
            <a:r>
              <a:rPr lang="en-US" altLang="en-US" sz="2300" b="1" i="1" u="sng" dirty="0" smtClean="0"/>
              <a:t>Who were they</a:t>
            </a:r>
            <a:r>
              <a:rPr lang="en-US" altLang="en-US" sz="2300" dirty="0" smtClean="0"/>
              <a:t>? =&gt; uber wealthy industrialists &amp; entrepreneurs who owned the country’s largest corporations (trusts)</a:t>
            </a:r>
          </a:p>
          <a:p>
            <a:pPr lvl="1" indent="-342900">
              <a:buFont typeface="Wingdings" panose="05000000000000000000" pitchFamily="2" charset="2"/>
              <a:buChar char="§"/>
            </a:pPr>
            <a:r>
              <a:rPr lang="en-US" altLang="en-US" sz="2300" dirty="0" smtClean="0"/>
              <a:t>By 1900 10% of population controlled 90% of wealth (top 1% controlled 50%)</a:t>
            </a:r>
            <a:endParaRPr lang="en-US" altLang="en-US" sz="2300" dirty="0"/>
          </a:p>
          <a:p>
            <a:pPr lvl="1" indent="-342900">
              <a:buFont typeface="Wingdings" panose="05000000000000000000" pitchFamily="2" charset="2"/>
              <a:buChar char="§"/>
            </a:pPr>
            <a:r>
              <a:rPr lang="en-US" altLang="en-US" sz="2300" dirty="0" smtClean="0"/>
              <a:t>“Trusts” existed in many different Industries =&gt; Oil, Sugar, Tobacco, Meat, Copper, Steel, Coal, Banking etc…..</a:t>
            </a:r>
          </a:p>
          <a:p>
            <a:pPr lvl="1">
              <a:buFont typeface="Wingdings" panose="05000000000000000000" pitchFamily="2" charset="2"/>
              <a:buChar char="§"/>
            </a:pPr>
            <a:r>
              <a:rPr lang="en-US" altLang="en-US" sz="2300" dirty="0" smtClean="0"/>
              <a:t>Economic framework is called </a:t>
            </a:r>
            <a:r>
              <a:rPr lang="en-US" altLang="en-US" sz="2300" b="1" i="1" dirty="0" smtClean="0"/>
              <a:t>Oligopoly =&gt; </a:t>
            </a:r>
            <a:r>
              <a:rPr lang="en-US" altLang="en-US" sz="2300" dirty="0" smtClean="0"/>
              <a:t>small number of large powerful companies control industries/economy</a:t>
            </a:r>
          </a:p>
          <a:p>
            <a:pPr eaLnBrk="1" hangingPunct="1"/>
            <a:r>
              <a:rPr lang="en-US" altLang="en-US" sz="2300" b="1" i="1" dirty="0" smtClean="0"/>
              <a:t>Famous Examples</a:t>
            </a:r>
            <a:r>
              <a:rPr lang="en-US" altLang="en-US" sz="2300" dirty="0" smtClean="0"/>
              <a:t> (People became the Symbol of the Era): </a:t>
            </a:r>
          </a:p>
          <a:p>
            <a:pPr eaLnBrk="1" hangingPunct="1">
              <a:buFontTx/>
              <a:buNone/>
            </a:pPr>
            <a:r>
              <a:rPr lang="en-US" altLang="en-US" sz="2300" dirty="0" smtClean="0"/>
              <a:t>	#1: __________________</a:t>
            </a:r>
            <a:r>
              <a:rPr lang="en-US" altLang="en-US" sz="2300" b="1" u="sng" dirty="0" smtClean="0"/>
              <a:t>(Standard Oil</a:t>
            </a:r>
            <a:r>
              <a:rPr lang="en-US" altLang="en-US" sz="2300" dirty="0" smtClean="0"/>
              <a:t>) =&gt; pioneered “Trust” by combining stock of various rivals; controlled 95% oil market</a:t>
            </a:r>
          </a:p>
          <a:p>
            <a:pPr lvl="2">
              <a:buFont typeface="Wingdings" panose="05000000000000000000" pitchFamily="2" charset="2"/>
              <a:buChar char="§"/>
            </a:pPr>
            <a:r>
              <a:rPr lang="en-US" altLang="en-US" sz="2300" dirty="0" smtClean="0"/>
              <a:t>Reputation as a ruthless businessman</a:t>
            </a:r>
          </a:p>
          <a:p>
            <a:pPr eaLnBrk="1" hangingPunct="1">
              <a:buFontTx/>
              <a:buNone/>
            </a:pPr>
            <a:endParaRPr lang="en-US" altLang="en-US" sz="1800" dirty="0" smtClean="0"/>
          </a:p>
          <a:p>
            <a:pPr eaLnBrk="1" hangingPunct="1">
              <a:buFontTx/>
              <a:buNone/>
            </a:pPr>
            <a:endParaRPr lang="en-US" altLang="en-US" sz="2000" dirty="0" smtClean="0"/>
          </a:p>
          <a:p>
            <a:pPr eaLnBrk="1" hangingPunct="1">
              <a:buFontTx/>
              <a:buNone/>
            </a:pPr>
            <a:endParaRPr lang="en-US" altLang="en-US" sz="2000" dirty="0" smtClean="0"/>
          </a:p>
          <a:p>
            <a:pPr eaLnBrk="1" hangingPunct="1">
              <a:buFontTx/>
              <a:buNone/>
            </a:pPr>
            <a:endParaRPr lang="en-US" altLang="en-US" sz="2000" dirty="0" smtClean="0"/>
          </a:p>
          <a:p>
            <a:pPr eaLnBrk="1" hangingPunct="1">
              <a:buFontTx/>
              <a:buNone/>
            </a:pPr>
            <a:endParaRPr lang="en-US" altLang="en-US" sz="2000" dirty="0" smtClean="0"/>
          </a:p>
          <a:p>
            <a:pPr eaLnBrk="1" hangingPunct="1">
              <a:buFontTx/>
              <a:buNone/>
            </a:pPr>
            <a:endParaRPr lang="en-US" altLang="en-US" sz="2000" dirty="0" smtClean="0"/>
          </a:p>
          <a:p>
            <a:pPr eaLnBrk="1" hangingPunct="1">
              <a:buFontTx/>
              <a:buNone/>
            </a:pPr>
            <a:r>
              <a:rPr lang="en-US" altLang="en-US" sz="2000" dirty="0" smtClean="0"/>
              <a:t>	</a:t>
            </a:r>
          </a:p>
        </p:txBody>
      </p:sp>
      <p:pic>
        <p:nvPicPr>
          <p:cNvPr id="13316" name="Picture 5" descr="John_D_Rockefeller_09190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611" y="1219200"/>
            <a:ext cx="3286189"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27576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0742" y="152400"/>
            <a:ext cx="8229600" cy="487362"/>
          </a:xfrm>
        </p:spPr>
        <p:txBody>
          <a:bodyPr>
            <a:normAutofit fontScale="90000"/>
          </a:bodyPr>
          <a:lstStyle/>
          <a:p>
            <a:r>
              <a:rPr lang="en-US" b="1" u="sng" dirty="0" smtClean="0"/>
              <a:t>Custer’s Last Stand</a:t>
            </a:r>
            <a:endParaRPr lang="en-US" b="1" u="sng" dirty="0"/>
          </a:p>
        </p:txBody>
      </p:sp>
      <p:sp>
        <p:nvSpPr>
          <p:cNvPr id="3" name="Content Placeholder 2"/>
          <p:cNvSpPr>
            <a:spLocks noGrp="1"/>
          </p:cNvSpPr>
          <p:nvPr>
            <p:ph idx="1"/>
          </p:nvPr>
        </p:nvSpPr>
        <p:spPr>
          <a:xfrm>
            <a:off x="0" y="5633540"/>
            <a:ext cx="9144000" cy="1224459"/>
          </a:xfrm>
        </p:spPr>
        <p:txBody>
          <a:bodyPr>
            <a:normAutofit fontScale="92500" lnSpcReduction="20000"/>
          </a:bodyPr>
          <a:lstStyle/>
          <a:p>
            <a:pPr marL="0" indent="0">
              <a:buNone/>
            </a:pPr>
            <a:r>
              <a:rPr lang="en-US" b="1" i="1" dirty="0" smtClean="0"/>
              <a:t>Q: How are whites and Natives depicted in images of Custer’s Last Stand?  How did popular depictions of Plains battles help to define federal government policy? </a:t>
            </a:r>
            <a:endParaRPr lang="en-US" b="1" i="1" dirty="0"/>
          </a:p>
        </p:txBody>
      </p:sp>
      <p:pic>
        <p:nvPicPr>
          <p:cNvPr id="4098" name="Picture 2" descr="http://chshistory.com/americanwest/wp-content/uploads/sites/4/2014/03/custers-last-st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7467600" cy="4871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3860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smtClean="0"/>
              <a:t>“Battle of Wounded Knee”</a:t>
            </a:r>
            <a:endParaRPr lang="en-US" b="1" u="sng" dirty="0"/>
          </a:p>
        </p:txBody>
      </p:sp>
      <p:sp>
        <p:nvSpPr>
          <p:cNvPr id="3" name="Content Placeholder 2"/>
          <p:cNvSpPr>
            <a:spLocks noGrp="1"/>
          </p:cNvSpPr>
          <p:nvPr>
            <p:ph idx="1"/>
          </p:nvPr>
        </p:nvSpPr>
        <p:spPr>
          <a:xfrm>
            <a:off x="0" y="5410200"/>
            <a:ext cx="9144000" cy="1447800"/>
          </a:xfrm>
        </p:spPr>
        <p:txBody>
          <a:bodyPr>
            <a:normAutofit lnSpcReduction="10000"/>
          </a:bodyPr>
          <a:lstStyle/>
          <a:p>
            <a:pPr marL="0" lvl="1" indent="0">
              <a:buNone/>
            </a:pPr>
            <a:r>
              <a:rPr lang="en-US" sz="2300" dirty="0" smtClean="0"/>
              <a:t>______________was basically set off by the </a:t>
            </a:r>
            <a:r>
              <a:rPr lang="en-US" sz="2300" b="1" i="1" dirty="0"/>
              <a:t>Ghost </a:t>
            </a:r>
            <a:r>
              <a:rPr lang="en-US" sz="2300" b="1" i="1" dirty="0" smtClean="0"/>
              <a:t>Dance’s </a:t>
            </a:r>
            <a:r>
              <a:rPr lang="en-US" sz="2300" dirty="0" smtClean="0"/>
              <a:t>(Indian spiritual dance that would preserve Native culture &amp; lead to victory over whites) </a:t>
            </a:r>
            <a:r>
              <a:rPr lang="en-US" sz="2300" dirty="0"/>
              <a:t>spread in Sioux reservation =&gt; whites believed dance to be sign of </a:t>
            </a:r>
            <a:r>
              <a:rPr lang="en-US" sz="2300" dirty="0" smtClean="0"/>
              <a:t>rebellion </a:t>
            </a:r>
          </a:p>
          <a:p>
            <a:pPr marL="742950" lvl="2" indent="-342900">
              <a:buFont typeface="Wingdings" panose="05000000000000000000" pitchFamily="2" charset="2"/>
              <a:buChar char="§"/>
            </a:pPr>
            <a:r>
              <a:rPr lang="en-US" sz="2300" dirty="0" smtClean="0"/>
              <a:t>Massacre left over 200 Native women and children dead</a:t>
            </a:r>
            <a:endParaRPr lang="en-US" sz="2300" dirty="0"/>
          </a:p>
          <a:p>
            <a:endParaRPr lang="en-US" dirty="0"/>
          </a:p>
        </p:txBody>
      </p:sp>
      <p:pic>
        <p:nvPicPr>
          <p:cNvPr id="5122" name="Picture 2" descr="http://upload.wikimedia.org/wikipedia/commons/0/0a/Ghost_d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1999"/>
            <a:ext cx="7162800" cy="4573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68194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2"/>
          </a:xfrm>
        </p:spPr>
        <p:txBody>
          <a:bodyPr>
            <a:normAutofit fontScale="90000"/>
          </a:bodyPr>
          <a:lstStyle/>
          <a:p>
            <a:r>
              <a:rPr lang="en-US" b="1" u="sng" dirty="0" smtClean="0"/>
              <a:t>Carlisle Indian School</a:t>
            </a:r>
            <a:endParaRPr lang="en-US" b="1" u="sng" dirty="0"/>
          </a:p>
        </p:txBody>
      </p:sp>
      <p:sp>
        <p:nvSpPr>
          <p:cNvPr id="3" name="Content Placeholder 2"/>
          <p:cNvSpPr>
            <a:spLocks noGrp="1"/>
          </p:cNvSpPr>
          <p:nvPr>
            <p:ph idx="1"/>
          </p:nvPr>
        </p:nvSpPr>
        <p:spPr>
          <a:xfrm>
            <a:off x="0" y="5715000"/>
            <a:ext cx="9144000" cy="914400"/>
          </a:xfrm>
        </p:spPr>
        <p:txBody>
          <a:bodyPr>
            <a:normAutofit/>
          </a:bodyPr>
          <a:lstStyle/>
          <a:p>
            <a:pPr marL="0" indent="0">
              <a:buNone/>
            </a:pPr>
            <a:r>
              <a:rPr lang="en-US" sz="2300" b="1" i="1" dirty="0" smtClean="0"/>
              <a:t>Q: How are Indians dressed at the Carlisle Indian school?  How old are students?  What effect would this have on Native culture &amp; beliefs?</a:t>
            </a:r>
            <a:endParaRPr lang="en-US" sz="2300" b="1" i="1" dirty="0"/>
          </a:p>
        </p:txBody>
      </p:sp>
      <p:pic>
        <p:nvPicPr>
          <p:cNvPr id="6146" name="Picture 2" descr="http://home.epix.net/~landis/PrattPupilsinFrontofPratts'QuartersCarlisleIndianSchool1885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9600"/>
            <a:ext cx="8565977"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54654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666633">
            <a:alpha val="3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9227"/>
            <a:ext cx="9144000" cy="351773"/>
          </a:xfrm>
        </p:spPr>
        <p:txBody>
          <a:bodyPr>
            <a:normAutofit fontScale="90000"/>
          </a:bodyPr>
          <a:lstStyle/>
          <a:p>
            <a:r>
              <a:rPr lang="en-US" sz="3600" b="1" u="sng" dirty="0" smtClean="0"/>
              <a:t>Environmental Impact of Western Migration</a:t>
            </a:r>
            <a:endParaRPr lang="en-US" sz="3600" b="1" u="sng" dirty="0"/>
          </a:p>
        </p:txBody>
      </p:sp>
      <p:sp>
        <p:nvSpPr>
          <p:cNvPr id="3" name="Content Placeholder 2"/>
          <p:cNvSpPr>
            <a:spLocks noGrp="1"/>
          </p:cNvSpPr>
          <p:nvPr>
            <p:ph idx="1"/>
          </p:nvPr>
        </p:nvSpPr>
        <p:spPr>
          <a:xfrm>
            <a:off x="0" y="457200"/>
            <a:ext cx="9144000" cy="6400800"/>
          </a:xfrm>
        </p:spPr>
        <p:txBody>
          <a:bodyPr>
            <a:normAutofit lnSpcReduction="10000"/>
          </a:bodyPr>
          <a:lstStyle/>
          <a:p>
            <a:r>
              <a:rPr lang="en-US" sz="2300" dirty="0" smtClean="0"/>
              <a:t>The rapid US settlement of West had a massive environmental impact =&gt; Ex: US Plains buffalo population (1865 = 15M; 1885 = 1000)</a:t>
            </a:r>
          </a:p>
          <a:p>
            <a:pPr lvl="1" indent="-342900">
              <a:buFont typeface="Wingdings" panose="05000000000000000000" pitchFamily="2" charset="2"/>
              <a:buChar char="§"/>
            </a:pPr>
            <a:r>
              <a:rPr lang="en-US" sz="2300" dirty="0" smtClean="0"/>
              <a:t>Buffalo were hunted by settlers &amp; RR companies with abandon</a:t>
            </a:r>
          </a:p>
          <a:p>
            <a:r>
              <a:rPr lang="en-US" sz="2300" dirty="0" smtClean="0"/>
              <a:t>Spurred by conservationists like _________&amp; orgs. like the ________the US </a:t>
            </a:r>
            <a:r>
              <a:rPr lang="en-US" sz="2300" dirty="0" err="1" smtClean="0"/>
              <a:t>govt</a:t>
            </a:r>
            <a:r>
              <a:rPr lang="en-US" sz="2300" dirty="0" smtClean="0"/>
              <a:t> started to engage in efforts to conserve Western resources</a:t>
            </a:r>
          </a:p>
          <a:p>
            <a:pPr marL="0" indent="0">
              <a:buNone/>
            </a:pPr>
            <a:r>
              <a:rPr lang="en-US" sz="2300" dirty="0" smtClean="0"/>
              <a:t>#1: Founding of the ________________in 1871 =&gt; commission organized to investigate causes for decline in aquatic populations in western lands</a:t>
            </a:r>
          </a:p>
          <a:p>
            <a:pPr lvl="1" indent="-342900">
              <a:buFont typeface="Wingdings" panose="05000000000000000000" pitchFamily="2" charset="2"/>
              <a:buChar char="§"/>
            </a:pPr>
            <a:r>
              <a:rPr lang="en-US" sz="2300" dirty="0" smtClean="0"/>
              <a:t>Commission engaged in practices of operating hatcheries like the seal fur hatchery in Alaska and also investigated fishing practices</a:t>
            </a:r>
          </a:p>
          <a:p>
            <a:pPr marL="0" indent="0">
              <a:buNone/>
            </a:pPr>
            <a:r>
              <a:rPr lang="en-US" sz="2300" dirty="0" smtClean="0"/>
              <a:t>#2: Founding of the ______________________(1849) =&gt; set up in 1849 to manage public lands and minerals, as well as handle Indian issues</a:t>
            </a:r>
          </a:p>
          <a:p>
            <a:pPr lvl="1" indent="-342900">
              <a:buFont typeface="Wingdings" panose="05000000000000000000" pitchFamily="2" charset="2"/>
              <a:buChar char="§"/>
            </a:pPr>
            <a:r>
              <a:rPr lang="en-US" sz="2300" dirty="0" smtClean="0"/>
              <a:t>In late 1800’s the department set up the first National Parks in </a:t>
            </a:r>
            <a:r>
              <a:rPr lang="en-US" sz="2300" b="1" i="1" dirty="0" smtClean="0"/>
              <a:t>Yellowstone</a:t>
            </a:r>
            <a:r>
              <a:rPr lang="en-US" sz="2300" dirty="0" smtClean="0"/>
              <a:t> (1872),</a:t>
            </a:r>
            <a:r>
              <a:rPr lang="en-US" sz="2300" b="1" i="1" dirty="0" smtClean="0"/>
              <a:t> Yosemite </a:t>
            </a:r>
            <a:r>
              <a:rPr lang="en-US" sz="2300" dirty="0" smtClean="0"/>
              <a:t>(1890) &amp; </a:t>
            </a:r>
            <a:r>
              <a:rPr lang="en-US" sz="2300" b="1" i="1" dirty="0" smtClean="0"/>
              <a:t>Sequoia</a:t>
            </a:r>
            <a:r>
              <a:rPr lang="en-US" sz="2300" dirty="0" smtClean="0"/>
              <a:t> (1890) </a:t>
            </a:r>
          </a:p>
          <a:p>
            <a:pPr marL="400050" lvl="1" indent="0">
              <a:buNone/>
            </a:pPr>
            <a:r>
              <a:rPr lang="en-US" sz="2300" dirty="0"/>
              <a:t>	</a:t>
            </a:r>
            <a:r>
              <a:rPr lang="en-US" sz="2300" dirty="0" smtClean="0"/>
              <a:t>-- New Idea =___________________________________________</a:t>
            </a:r>
            <a:endParaRPr lang="en-US" sz="2300" b="1" i="1" dirty="0" smtClean="0"/>
          </a:p>
          <a:p>
            <a:pPr marL="0" indent="0">
              <a:buNone/>
            </a:pPr>
            <a:r>
              <a:rPr lang="en-US" sz="2300" dirty="0" smtClean="0"/>
              <a:t>#3: Founding of the __________</a:t>
            </a:r>
            <a:r>
              <a:rPr lang="en-US" sz="2300" b="1" i="1" dirty="0" smtClean="0"/>
              <a:t>=&gt; </a:t>
            </a:r>
            <a:r>
              <a:rPr lang="en-US" sz="2300" dirty="0" smtClean="0"/>
              <a:t>conservationist </a:t>
            </a:r>
            <a:r>
              <a:rPr lang="en-US" sz="2300" b="1" i="1" dirty="0" smtClean="0"/>
              <a:t>John Muir </a:t>
            </a:r>
            <a:r>
              <a:rPr lang="en-US" sz="2300" dirty="0" smtClean="0"/>
              <a:t>founded this organization in 1890 to promote conservation of public lands &amp; resources</a:t>
            </a:r>
          </a:p>
          <a:p>
            <a:pPr lvl="1" indent="-342900">
              <a:buFont typeface="Wingdings" panose="05000000000000000000" pitchFamily="2" charset="2"/>
              <a:buChar char="§"/>
            </a:pPr>
            <a:r>
              <a:rPr lang="en-US" sz="2300" dirty="0" smtClean="0"/>
              <a:t>Fought the federal government in early 1900’s over the proposal to build the </a:t>
            </a:r>
            <a:r>
              <a:rPr lang="en-US" sz="2300" b="1" i="1" dirty="0" err="1" smtClean="0"/>
              <a:t>Hetch</a:t>
            </a:r>
            <a:r>
              <a:rPr lang="en-US" sz="2300" b="1" i="1" dirty="0" smtClean="0"/>
              <a:t> </a:t>
            </a:r>
            <a:r>
              <a:rPr lang="en-US" sz="2300" b="1" i="1" dirty="0" err="1" smtClean="0"/>
              <a:t>Hetchy</a:t>
            </a:r>
            <a:r>
              <a:rPr lang="en-US" sz="2300" b="1" i="1" dirty="0" smtClean="0"/>
              <a:t> Dam </a:t>
            </a:r>
            <a:r>
              <a:rPr lang="en-US" sz="2300" dirty="0" smtClean="0"/>
              <a:t>to supply San Francisco w/ water</a:t>
            </a:r>
          </a:p>
        </p:txBody>
      </p:sp>
    </p:spTree>
    <p:extLst>
      <p:ext uri="{BB962C8B-B14F-4D97-AF65-F5344CB8AC3E}">
        <p14:creationId xmlns:p14="http://schemas.microsoft.com/office/powerpoint/2010/main" val="163921529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666633">
            <a:alpha val="3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b="1" u="sng" dirty="0" smtClean="0"/>
              <a:t>Plains buffalo extermination</a:t>
            </a:r>
            <a:endParaRPr lang="en-US" b="1" u="sng" dirty="0"/>
          </a:p>
        </p:txBody>
      </p:sp>
      <p:sp>
        <p:nvSpPr>
          <p:cNvPr id="3" name="Content Placeholder 2"/>
          <p:cNvSpPr>
            <a:spLocks noGrp="1"/>
          </p:cNvSpPr>
          <p:nvPr>
            <p:ph idx="1"/>
          </p:nvPr>
        </p:nvSpPr>
        <p:spPr>
          <a:xfrm>
            <a:off x="0" y="5943600"/>
            <a:ext cx="9144000" cy="792163"/>
          </a:xfrm>
        </p:spPr>
        <p:txBody>
          <a:bodyPr>
            <a:normAutofit lnSpcReduction="10000"/>
          </a:bodyPr>
          <a:lstStyle/>
          <a:p>
            <a:r>
              <a:rPr lang="en-US" sz="2300" dirty="0" smtClean="0"/>
              <a:t>In 1868 a Kansas Pacific locomotive had to wait 8 hours for a large herd of buffalo to cross a track =&gt; RR policy becomes to destroy buffalo</a:t>
            </a:r>
            <a:endParaRPr lang="en-US" sz="2300" dirty="0"/>
          </a:p>
        </p:txBody>
      </p:sp>
      <p:pic>
        <p:nvPicPr>
          <p:cNvPr id="7170" name="Picture 2" descr="http://imageweb-cdn.magnoliasoft.net/bridgeman/supersize/pnp3321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1999"/>
            <a:ext cx="8099077" cy="5129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39034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666633">
            <a:alpha val="3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00797" y="152400"/>
            <a:ext cx="2167003" cy="6553200"/>
          </a:xfrm>
        </p:spPr>
        <p:txBody>
          <a:bodyPr>
            <a:normAutofit/>
          </a:bodyPr>
          <a:lstStyle/>
          <a:p>
            <a:r>
              <a:rPr lang="en-US" sz="2600" dirty="0" smtClean="0"/>
              <a:t>Bison skulls after an expedition in the 1880’s – </a:t>
            </a:r>
            <a:r>
              <a:rPr lang="en-US" sz="2600" b="1" i="1" dirty="0" smtClean="0"/>
              <a:t>“Buffalo” Bill Cody </a:t>
            </a:r>
            <a:r>
              <a:rPr lang="en-US" sz="2600" dirty="0" smtClean="0"/>
              <a:t>was rumored to have killed over 4,000 buffalo in the employ of the Northern Pacific RR</a:t>
            </a:r>
            <a:endParaRPr lang="en-US" sz="2600" dirty="0"/>
          </a:p>
        </p:txBody>
      </p:sp>
      <p:pic>
        <p:nvPicPr>
          <p:cNvPr id="8194" name="Picture 2" descr="http://upload.wikimedia.org/wikipedia/commons/e/e9/Bison_skull_pile_ed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997" y="152400"/>
            <a:ext cx="67818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01659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666633">
            <a:alpha val="3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4325"/>
            <a:ext cx="8229600" cy="561475"/>
          </a:xfrm>
        </p:spPr>
        <p:txBody>
          <a:bodyPr>
            <a:normAutofit fontScale="90000"/>
          </a:bodyPr>
          <a:lstStyle/>
          <a:p>
            <a:r>
              <a:rPr lang="en-US" b="1" u="sng" dirty="0" err="1" smtClean="0"/>
              <a:t>Hetch</a:t>
            </a:r>
            <a:r>
              <a:rPr lang="en-US" b="1" u="sng" dirty="0" smtClean="0"/>
              <a:t> </a:t>
            </a:r>
            <a:r>
              <a:rPr lang="en-US" b="1" u="sng" dirty="0" err="1" smtClean="0"/>
              <a:t>Hetchy</a:t>
            </a:r>
            <a:r>
              <a:rPr lang="en-US" b="1" u="sng" dirty="0" smtClean="0"/>
              <a:t> Valley (before)</a:t>
            </a:r>
            <a:endParaRPr lang="en-US" b="1" u="sng" dirty="0"/>
          </a:p>
        </p:txBody>
      </p:sp>
      <p:pic>
        <p:nvPicPr>
          <p:cNvPr id="9220" name="Picture 4" descr="http://www.mobileranger.com/wp-content/uploads/2014/10/Hetch_Hetchy_Vall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22542"/>
            <a:ext cx="8001000" cy="5700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1310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666633">
            <a:alpha val="3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en-US" b="1" u="sng" dirty="0" err="1" smtClean="0"/>
              <a:t>Hetch</a:t>
            </a:r>
            <a:r>
              <a:rPr lang="en-US" b="1" u="sng" dirty="0" smtClean="0"/>
              <a:t> </a:t>
            </a:r>
            <a:r>
              <a:rPr lang="en-US" b="1" u="sng" dirty="0" err="1" smtClean="0"/>
              <a:t>Hetchy</a:t>
            </a:r>
            <a:r>
              <a:rPr lang="en-US" b="1" u="sng" dirty="0" smtClean="0"/>
              <a:t> Valley (after)</a:t>
            </a:r>
            <a:endParaRPr lang="en-US" b="1" u="sng" dirty="0"/>
          </a:p>
        </p:txBody>
      </p:sp>
      <p:pic>
        <p:nvPicPr>
          <p:cNvPr id="10242" name="Picture 2" descr="http://www.yosemite.ca.us/library/guardians_of_the_yosemite/images/hetch_hetchy_reservo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0"/>
            <a:ext cx="7848600" cy="560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40350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rmAutofit fontScale="90000"/>
          </a:bodyPr>
          <a:lstStyle/>
          <a:p>
            <a:r>
              <a:rPr lang="en-US" b="1" u="sng" dirty="0" smtClean="0"/>
              <a:t>Gilded Age Culture &amp; Society</a:t>
            </a:r>
            <a:endParaRPr lang="en-US" b="1" u="sng" dirty="0"/>
          </a:p>
        </p:txBody>
      </p:sp>
      <p:sp>
        <p:nvSpPr>
          <p:cNvPr id="3" name="Content Placeholder 2"/>
          <p:cNvSpPr>
            <a:spLocks noGrp="1"/>
          </p:cNvSpPr>
          <p:nvPr>
            <p:ph idx="1"/>
          </p:nvPr>
        </p:nvSpPr>
        <p:spPr>
          <a:xfrm>
            <a:off x="0" y="533400"/>
            <a:ext cx="9144000" cy="6400800"/>
          </a:xfrm>
        </p:spPr>
        <p:txBody>
          <a:bodyPr>
            <a:normAutofit fontScale="92500" lnSpcReduction="20000"/>
          </a:bodyPr>
          <a:lstStyle/>
          <a:p>
            <a:r>
              <a:rPr lang="en-US" sz="2500" dirty="0" smtClean="0"/>
              <a:t>During the Gilded Age cultural and social developments were impacted both by increasing opportunities &amp; a desire for increased entertainment</a:t>
            </a:r>
          </a:p>
          <a:p>
            <a:pPr marL="0" indent="0">
              <a:buNone/>
            </a:pPr>
            <a:r>
              <a:rPr lang="en-US" sz="2300" b="1" u="sng" dirty="0" smtClean="0"/>
              <a:t>Increasing Opportunities</a:t>
            </a:r>
          </a:p>
          <a:p>
            <a:pPr marL="0" indent="0">
              <a:buNone/>
            </a:pPr>
            <a:r>
              <a:rPr lang="en-US" sz="2300" i="1" dirty="0" smtClean="0"/>
              <a:t>#</a:t>
            </a:r>
            <a:r>
              <a:rPr lang="en-US" sz="2500" i="1" dirty="0" smtClean="0"/>
              <a:t>1: Education </a:t>
            </a:r>
            <a:r>
              <a:rPr lang="en-US" sz="2500" dirty="0" smtClean="0"/>
              <a:t>=&gt; at the local level tax supported schools increased in number after the Civil War</a:t>
            </a:r>
          </a:p>
          <a:p>
            <a:r>
              <a:rPr lang="en-US" sz="2500" dirty="0" smtClean="0"/>
              <a:t>Majority of states required compulsory grade school education; 6,000 public high school existed &amp; textbooks were tax supported</a:t>
            </a:r>
          </a:p>
          <a:p>
            <a:pPr lvl="1" indent="-342900">
              <a:buFont typeface="Wingdings" panose="05000000000000000000" pitchFamily="2" charset="2"/>
              <a:buChar char="§"/>
            </a:pPr>
            <a:r>
              <a:rPr lang="en-US" sz="2500" dirty="0" smtClean="0"/>
              <a:t>Problem = laws not always supported</a:t>
            </a:r>
          </a:p>
          <a:p>
            <a:r>
              <a:rPr lang="en-US" sz="2500" dirty="0" smtClean="0"/>
              <a:t>___________________________for teacher training also began =&gt; opportunity for women to teach and gain economic independence</a:t>
            </a:r>
          </a:p>
          <a:p>
            <a:r>
              <a:rPr lang="en-US" sz="2500" dirty="0" smtClean="0"/>
              <a:t>Number of colleges in the US also expanded greatly =&gt; many founded by industrialists w/ huge endowments</a:t>
            </a:r>
          </a:p>
          <a:p>
            <a:pPr lvl="1" indent="-342900">
              <a:buFont typeface="Wingdings" panose="05000000000000000000" pitchFamily="2" charset="2"/>
              <a:buChar char="§"/>
            </a:pPr>
            <a:r>
              <a:rPr lang="en-US" sz="2500" dirty="0" smtClean="0"/>
              <a:t>Cornell, U of Chicago (Rockefeller), Vanderbilt, Carnegie Mellon</a:t>
            </a:r>
          </a:p>
          <a:p>
            <a:pPr lvl="1" indent="-342900">
              <a:buFont typeface="Wingdings" panose="05000000000000000000" pitchFamily="2" charset="2"/>
              <a:buChar char="§"/>
            </a:pPr>
            <a:r>
              <a:rPr lang="en-US" sz="2500" dirty="0" smtClean="0"/>
              <a:t>Number of technical schools and graduate schools  also expanded =&gt; i.e. </a:t>
            </a:r>
            <a:r>
              <a:rPr lang="en-US" sz="2500" b="1" i="1" dirty="0" smtClean="0"/>
              <a:t>John Hopkins </a:t>
            </a:r>
            <a:r>
              <a:rPr lang="en-US" sz="2500" dirty="0" smtClean="0"/>
              <a:t>(medical college an graduate school in sciences)</a:t>
            </a:r>
          </a:p>
          <a:p>
            <a:pPr lvl="1" indent="-342900">
              <a:buFont typeface="Wingdings" panose="05000000000000000000" pitchFamily="2" charset="2"/>
              <a:buChar char="§"/>
            </a:pPr>
            <a:r>
              <a:rPr lang="en-US" sz="2500" dirty="0" smtClean="0"/>
              <a:t>Universities during time period also founded for women’s education</a:t>
            </a:r>
            <a:r>
              <a:rPr lang="en-US" sz="2500" dirty="0"/>
              <a:t> </a:t>
            </a:r>
            <a:r>
              <a:rPr lang="en-US" sz="2500" dirty="0" smtClean="0"/>
              <a:t>(</a:t>
            </a:r>
            <a:r>
              <a:rPr lang="en-US" sz="2500" b="1" i="1" dirty="0" smtClean="0"/>
              <a:t>Vassar</a:t>
            </a:r>
            <a:r>
              <a:rPr lang="en-US" sz="2500" dirty="0" smtClean="0"/>
              <a:t>) and other colleges allowed women to attend </a:t>
            </a:r>
          </a:p>
          <a:p>
            <a:pPr marL="400050" lvl="1" indent="0">
              <a:buNone/>
            </a:pPr>
            <a:r>
              <a:rPr lang="en-US" sz="2500" dirty="0"/>
              <a:t>	</a:t>
            </a:r>
            <a:r>
              <a:rPr lang="en-US" sz="2500" dirty="0" smtClean="0"/>
              <a:t>--  ¼ of all college graduates in 1900 were women</a:t>
            </a:r>
            <a:endParaRPr lang="en-US" sz="2500" dirty="0"/>
          </a:p>
        </p:txBody>
      </p:sp>
    </p:spTree>
    <p:extLst>
      <p:ext uri="{BB962C8B-B14F-4D97-AF65-F5344CB8AC3E}">
        <p14:creationId xmlns:p14="http://schemas.microsoft.com/office/powerpoint/2010/main" val="89762221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457200"/>
          </a:xfrm>
        </p:spPr>
        <p:txBody>
          <a:bodyPr>
            <a:noAutofit/>
          </a:bodyPr>
          <a:lstStyle/>
          <a:p>
            <a:r>
              <a:rPr lang="en-US" sz="3000" b="1" u="sng" dirty="0" smtClean="0"/>
              <a:t>Shippensburg State Normal School – Founded in 1871</a:t>
            </a:r>
            <a:endParaRPr lang="en-US" sz="3000" b="1" u="sng" dirty="0"/>
          </a:p>
        </p:txBody>
      </p:sp>
      <p:pic>
        <p:nvPicPr>
          <p:cNvPr id="1026" name="Picture 2" descr="http://goose.ycp.edu/~ttaylor/images/laughlin/other_makers/225_shippensburg_eck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08" y="685800"/>
            <a:ext cx="8985371"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3958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0000"/>
          </a:schemeClr>
        </a:solidFill>
        <a:effectLst/>
      </p:bgPr>
    </p:bg>
    <p:spTree>
      <p:nvGrpSpPr>
        <p:cNvPr id="1" name=""/>
        <p:cNvGrpSpPr/>
        <p:nvPr/>
      </p:nvGrpSpPr>
      <p:grpSpPr>
        <a:xfrm>
          <a:off x="0" y="0"/>
          <a:ext cx="0" cy="0"/>
          <a:chOff x="0" y="0"/>
          <a:chExt cx="0" cy="0"/>
        </a:xfrm>
      </p:grpSpPr>
      <p:sp>
        <p:nvSpPr>
          <p:cNvPr id="12290" name="Rectangle 5"/>
          <p:cNvSpPr>
            <a:spLocks noGrp="1" noChangeArrowheads="1"/>
          </p:cNvSpPr>
          <p:nvPr>
            <p:ph type="title"/>
          </p:nvPr>
        </p:nvSpPr>
        <p:spPr>
          <a:xfrm>
            <a:off x="457200" y="76200"/>
            <a:ext cx="8229600" cy="609600"/>
          </a:xfrm>
        </p:spPr>
        <p:txBody>
          <a:bodyPr>
            <a:normAutofit fontScale="90000"/>
          </a:bodyPr>
          <a:lstStyle/>
          <a:p>
            <a:pPr eaLnBrk="1" hangingPunct="1"/>
            <a:r>
              <a:rPr lang="en-US" altLang="en-US" sz="4000" b="1" u="sng" dirty="0" smtClean="0"/>
              <a:t>Wealth Concentration in US History</a:t>
            </a:r>
          </a:p>
        </p:txBody>
      </p:sp>
      <p:pic>
        <p:nvPicPr>
          <p:cNvPr id="12291" name="Picture 4" descr="chart-wealth concentration in US-1750-2000"/>
          <p:cNvPicPr>
            <a:picLocks noGrp="1" noChangeAspect="1" noChangeArrowheads="1"/>
          </p:cNvPicPr>
          <p:nvPr>
            <p:ph idx="1"/>
          </p:nvPr>
        </p:nvPicPr>
        <p:blipFill>
          <a:blip r:embed="rId2">
            <a:lum contrast="18000"/>
            <a:extLst>
              <a:ext uri="{28A0092B-C50C-407E-A947-70E740481C1C}">
                <a14:useLocalDpi xmlns:a14="http://schemas.microsoft.com/office/drawing/2010/main" val="0"/>
              </a:ext>
            </a:extLst>
          </a:blip>
          <a:srcRect t="10835"/>
          <a:stretch>
            <a:fillRect/>
          </a:stretch>
        </p:blipFill>
        <p:spPr>
          <a:xfrm>
            <a:off x="228600" y="685800"/>
            <a:ext cx="8305800" cy="6032634"/>
          </a:xfrm>
          <a:noFill/>
          <a:ln>
            <a:solidFill>
              <a:schemeClr val="bg1"/>
            </a:solidFill>
            <a:miter lim="800000"/>
            <a:headEnd/>
            <a:tailEnd/>
          </a:ln>
        </p:spPr>
      </p:pic>
    </p:spTree>
    <p:extLst>
      <p:ext uri="{BB962C8B-B14F-4D97-AF65-F5344CB8AC3E}">
        <p14:creationId xmlns:p14="http://schemas.microsoft.com/office/powerpoint/2010/main" val="21222327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4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477000"/>
          </a:xfrm>
        </p:spPr>
        <p:txBody>
          <a:bodyPr>
            <a:normAutofit/>
          </a:bodyPr>
          <a:lstStyle/>
          <a:p>
            <a:pPr marL="0" indent="0">
              <a:buNone/>
            </a:pPr>
            <a:r>
              <a:rPr lang="en-US" sz="2300" i="1" dirty="0" smtClean="0"/>
              <a:t>#2: Literature </a:t>
            </a:r>
            <a:r>
              <a:rPr lang="en-US" sz="2300" dirty="0" smtClean="0"/>
              <a:t>=&gt; literacy jumped from 80% in 1870 to over 92% by 1900</a:t>
            </a:r>
          </a:p>
          <a:p>
            <a:r>
              <a:rPr lang="en-US" sz="2300" dirty="0" smtClean="0"/>
              <a:t>As a result of increased literacy, increased leisure time, greater access to public libraries &amp; greater amount of $$ literature increased in popularity</a:t>
            </a:r>
          </a:p>
          <a:p>
            <a:pPr lvl="1" indent="-342900">
              <a:buFont typeface="Wingdings" panose="05000000000000000000" pitchFamily="2" charset="2"/>
              <a:buChar char="§"/>
            </a:pPr>
            <a:r>
              <a:rPr lang="en-US" sz="2300" dirty="0" smtClean="0"/>
              <a:t>Carnegie gave over $60M to establish thousands of libraries in US</a:t>
            </a:r>
          </a:p>
          <a:p>
            <a:r>
              <a:rPr lang="en-US" sz="2300" dirty="0" smtClean="0"/>
              <a:t>New authors rose to popularity in America . . .</a:t>
            </a:r>
          </a:p>
          <a:p>
            <a:pPr lvl="1" indent="-342900">
              <a:buFont typeface="Wingdings" panose="05000000000000000000" pitchFamily="2" charset="2"/>
              <a:buChar char="§"/>
            </a:pPr>
            <a:r>
              <a:rPr lang="en-US" sz="2300" dirty="0" smtClean="0"/>
              <a:t>Popular authors like </a:t>
            </a:r>
            <a:r>
              <a:rPr lang="en-US" sz="2300" b="1" i="1" dirty="0" smtClean="0"/>
              <a:t>Mark Twain </a:t>
            </a:r>
            <a:r>
              <a:rPr lang="en-US" sz="2300" dirty="0" smtClean="0"/>
              <a:t>&amp; </a:t>
            </a:r>
            <a:r>
              <a:rPr lang="en-US" sz="2300" b="1" i="1" dirty="0" smtClean="0"/>
              <a:t>Jack London </a:t>
            </a:r>
            <a:r>
              <a:rPr lang="en-US" sz="2300" dirty="0" smtClean="0"/>
              <a:t>wrote stories that captured pieces of American West and American character</a:t>
            </a:r>
          </a:p>
          <a:p>
            <a:pPr lvl="1" indent="-342900">
              <a:buFont typeface="Wingdings" panose="05000000000000000000" pitchFamily="2" charset="2"/>
              <a:buChar char="§"/>
            </a:pPr>
            <a:r>
              <a:rPr lang="en-US" sz="2300" dirty="0" smtClean="0"/>
              <a:t>Social novelists like </a:t>
            </a:r>
            <a:r>
              <a:rPr lang="en-US" sz="2300" b="1" i="1" dirty="0" smtClean="0"/>
              <a:t>Theodore Dreiser</a:t>
            </a:r>
            <a:r>
              <a:rPr lang="en-US" sz="2300" dirty="0" smtClean="0"/>
              <a:t>, </a:t>
            </a:r>
            <a:r>
              <a:rPr lang="en-US" sz="2300" b="1" i="1" dirty="0" smtClean="0"/>
              <a:t>Kate Chopin </a:t>
            </a:r>
            <a:r>
              <a:rPr lang="en-US" sz="2300" dirty="0" smtClean="0"/>
              <a:t>and </a:t>
            </a:r>
            <a:r>
              <a:rPr lang="en-US" sz="2300" b="1" i="1" dirty="0" smtClean="0"/>
              <a:t>Henry James </a:t>
            </a:r>
            <a:r>
              <a:rPr lang="en-US" sz="2300" dirty="0" smtClean="0"/>
              <a:t>wrote of feminism and the impact of modern society </a:t>
            </a:r>
          </a:p>
          <a:p>
            <a:pPr lvl="1" indent="-342900">
              <a:buFont typeface="Wingdings" panose="05000000000000000000" pitchFamily="2" charset="2"/>
              <a:buChar char="§"/>
            </a:pPr>
            <a:r>
              <a:rPr lang="en-US" sz="2300" dirty="0" smtClean="0"/>
              <a:t>______________________________&amp; Harlan Halsey wrote stories that emphasized virtue  and industry in their central characters</a:t>
            </a:r>
          </a:p>
          <a:p>
            <a:r>
              <a:rPr lang="en-US" sz="2300" dirty="0" smtClean="0"/>
              <a:t>Invention of linotype in 1885 greatly expanded the profitability of newspapers =&gt; new movement was sensationalistic _______________</a:t>
            </a:r>
          </a:p>
          <a:p>
            <a:pPr lvl="1" indent="-342900">
              <a:buFont typeface="Wingdings" panose="05000000000000000000" pitchFamily="2" charset="2"/>
              <a:buChar char="§"/>
            </a:pPr>
            <a:r>
              <a:rPr lang="en-US" sz="2300" dirty="0" smtClean="0"/>
              <a:t>Sex, scandal and human interest stories were emphasized by </a:t>
            </a:r>
            <a:r>
              <a:rPr lang="en-US" sz="2300" b="1" i="1" dirty="0" smtClean="0"/>
              <a:t>William Randolph Hearst </a:t>
            </a:r>
            <a:r>
              <a:rPr lang="en-US" sz="2300" dirty="0" smtClean="0"/>
              <a:t>and________________________</a:t>
            </a:r>
            <a:endParaRPr lang="en-US" sz="2300" b="1" i="1" dirty="0"/>
          </a:p>
        </p:txBody>
      </p:sp>
      <p:sp>
        <p:nvSpPr>
          <p:cNvPr id="4" name="Title 1"/>
          <p:cNvSpPr>
            <a:spLocks noGrp="1"/>
          </p:cNvSpPr>
          <p:nvPr>
            <p:ph type="title"/>
          </p:nvPr>
        </p:nvSpPr>
        <p:spPr>
          <a:xfrm>
            <a:off x="457200" y="76200"/>
            <a:ext cx="8229600" cy="381000"/>
          </a:xfrm>
        </p:spPr>
        <p:txBody>
          <a:bodyPr>
            <a:normAutofit fontScale="90000"/>
          </a:bodyPr>
          <a:lstStyle/>
          <a:p>
            <a:r>
              <a:rPr lang="en-US" b="1" u="sng" dirty="0" smtClean="0"/>
              <a:t>Gilded Age Culture &amp; Society</a:t>
            </a:r>
            <a:endParaRPr lang="en-US" b="1" u="sng" dirty="0"/>
          </a:p>
        </p:txBody>
      </p:sp>
    </p:spTree>
    <p:extLst>
      <p:ext uri="{BB962C8B-B14F-4D97-AF65-F5344CB8AC3E}">
        <p14:creationId xmlns:p14="http://schemas.microsoft.com/office/powerpoint/2010/main" val="4625459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b="1" u="sng" dirty="0" smtClean="0"/>
              <a:t>Yellow Journalism in late 1800’s</a:t>
            </a:r>
            <a:endParaRPr lang="en-US" b="1" u="sng" dirty="0"/>
          </a:p>
        </p:txBody>
      </p:sp>
      <p:sp>
        <p:nvSpPr>
          <p:cNvPr id="3" name="Content Placeholder 2"/>
          <p:cNvSpPr>
            <a:spLocks noGrp="1"/>
          </p:cNvSpPr>
          <p:nvPr>
            <p:ph idx="1"/>
          </p:nvPr>
        </p:nvSpPr>
        <p:spPr>
          <a:xfrm>
            <a:off x="0" y="5717450"/>
            <a:ext cx="9144000" cy="792163"/>
          </a:xfrm>
        </p:spPr>
        <p:txBody>
          <a:bodyPr>
            <a:noAutofit/>
          </a:bodyPr>
          <a:lstStyle/>
          <a:p>
            <a:pPr marL="0" indent="0">
              <a:buNone/>
            </a:pPr>
            <a:r>
              <a:rPr lang="en-US" sz="2300" dirty="0" smtClean="0"/>
              <a:t>In 1898 yellow journalism reached its zenith when it contributed to the outbreak of war between the US and Spain over the explosion of the USS Main in Havana harbor</a:t>
            </a:r>
            <a:endParaRPr lang="en-US" sz="2300" dirty="0"/>
          </a:p>
        </p:txBody>
      </p:sp>
      <p:pic>
        <p:nvPicPr>
          <p:cNvPr id="2050" name="Picture 2" descr="http://www.americanhistoryusa.com/static/images/yellow-journalism-spanish-w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83" y="762000"/>
            <a:ext cx="8583417" cy="4936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51550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4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477000"/>
          </a:xfrm>
        </p:spPr>
        <p:txBody>
          <a:bodyPr>
            <a:normAutofit/>
          </a:bodyPr>
          <a:lstStyle/>
          <a:p>
            <a:pPr marL="0" indent="0">
              <a:buNone/>
            </a:pPr>
            <a:r>
              <a:rPr lang="en-US" sz="2300" dirty="0" smtClean="0"/>
              <a:t>#3:</a:t>
            </a:r>
            <a:r>
              <a:rPr lang="en-US" sz="2300" i="1" dirty="0" smtClean="0"/>
              <a:t> Religion </a:t>
            </a:r>
            <a:r>
              <a:rPr lang="en-US" sz="2300" dirty="0" smtClean="0"/>
              <a:t>=&gt; by 1890 there were 150+ religious denominations in the US</a:t>
            </a:r>
          </a:p>
          <a:p>
            <a:r>
              <a:rPr lang="en-US" sz="2300" dirty="0" smtClean="0"/>
              <a:t>New ideas include the </a:t>
            </a:r>
            <a:r>
              <a:rPr lang="en-US" sz="2300" b="1" i="1" dirty="0" smtClean="0"/>
              <a:t>Church of Christ Scientist </a:t>
            </a:r>
            <a:r>
              <a:rPr lang="en-US" sz="2300" dirty="0" smtClean="0"/>
              <a:t>(true Christianity heals sickness); </a:t>
            </a:r>
            <a:r>
              <a:rPr lang="en-US" sz="2300" b="1" i="1" dirty="0" smtClean="0"/>
              <a:t>Moody Bible Institute </a:t>
            </a:r>
            <a:r>
              <a:rPr lang="en-US" sz="2300" dirty="0" smtClean="0"/>
              <a:t>(adapted Christianity to urban cities)</a:t>
            </a:r>
          </a:p>
          <a:p>
            <a:pPr lvl="1" indent="-342900">
              <a:buFont typeface="Wingdings" panose="05000000000000000000" pitchFamily="2" charset="2"/>
              <a:buChar char="§"/>
            </a:pPr>
            <a:r>
              <a:rPr lang="en-US" sz="2300" dirty="0" smtClean="0"/>
              <a:t>Moody focused on Jesus as loving and forgiving</a:t>
            </a:r>
          </a:p>
          <a:p>
            <a:pPr lvl="1" indent="-342900">
              <a:buFont typeface="Wingdings" panose="05000000000000000000" pitchFamily="2" charset="2"/>
              <a:buChar char="§"/>
            </a:pPr>
            <a:r>
              <a:rPr lang="en-US" sz="2300" dirty="0" smtClean="0"/>
              <a:t>Immigration greatly strengthened Catholicism &amp; Judaism in US</a:t>
            </a:r>
          </a:p>
          <a:p>
            <a:r>
              <a:rPr lang="en-US" sz="2300" dirty="0" smtClean="0"/>
              <a:t>Darwin’s theory of Evolution greatly shocked the religious world =&gt; led to battles between</a:t>
            </a:r>
            <a:r>
              <a:rPr lang="en-US" sz="2300" b="1" i="1" dirty="0" smtClean="0"/>
              <a:t> Conservatives </a:t>
            </a:r>
            <a:r>
              <a:rPr lang="en-US" sz="2300" dirty="0" smtClean="0"/>
              <a:t>&amp; </a:t>
            </a:r>
            <a:r>
              <a:rPr lang="en-US" sz="2300" b="1" i="1" dirty="0" smtClean="0"/>
              <a:t>Modernists</a:t>
            </a:r>
          </a:p>
          <a:p>
            <a:pPr lvl="1" indent="-342900">
              <a:buFont typeface="Wingdings" panose="05000000000000000000" pitchFamily="2" charset="2"/>
              <a:buChar char="§"/>
            </a:pPr>
            <a:r>
              <a:rPr lang="en-US" sz="2300" b="1" i="1" dirty="0" smtClean="0"/>
              <a:t>Fundamentalists = </a:t>
            </a:r>
            <a:r>
              <a:rPr lang="en-US" sz="2300" dirty="0" smtClean="0"/>
              <a:t>reject Darwin and science</a:t>
            </a:r>
          </a:p>
          <a:p>
            <a:pPr lvl="1" indent="-342900">
              <a:buFont typeface="Wingdings" panose="05000000000000000000" pitchFamily="2" charset="2"/>
              <a:buChar char="§"/>
            </a:pPr>
            <a:r>
              <a:rPr lang="en-US" sz="2300" b="1" i="1" dirty="0" smtClean="0"/>
              <a:t>Modernists = </a:t>
            </a:r>
            <a:r>
              <a:rPr lang="en-US" sz="2300" dirty="0" smtClean="0"/>
              <a:t>believed Bible a cultural document (accept science)</a:t>
            </a:r>
          </a:p>
          <a:p>
            <a:pPr marL="0" indent="0">
              <a:buNone/>
            </a:pPr>
            <a:r>
              <a:rPr lang="en-US" sz="2300" dirty="0" smtClean="0"/>
              <a:t>#4: </a:t>
            </a:r>
            <a:r>
              <a:rPr lang="en-US" sz="2300" i="1" dirty="0" smtClean="0"/>
              <a:t>Public Health</a:t>
            </a:r>
          </a:p>
          <a:p>
            <a:r>
              <a:rPr lang="en-US" sz="2300" dirty="0" smtClean="0"/>
              <a:t>New scientific advances greatly improved public health in the late 1800’s</a:t>
            </a:r>
          </a:p>
          <a:p>
            <a:pPr lvl="1">
              <a:buFont typeface="Wingdings" panose="05000000000000000000" pitchFamily="2" charset="2"/>
              <a:buChar char="§"/>
            </a:pPr>
            <a:r>
              <a:rPr lang="en-US" sz="1900" dirty="0" smtClean="0"/>
              <a:t> </a:t>
            </a:r>
            <a:r>
              <a:rPr lang="en-US" sz="2300" b="1" i="1" dirty="0" smtClean="0"/>
              <a:t>Louis Pasteur </a:t>
            </a:r>
            <a:r>
              <a:rPr lang="en-US" sz="2300" dirty="0" smtClean="0"/>
              <a:t>&amp; </a:t>
            </a:r>
            <a:r>
              <a:rPr lang="en-US" sz="2300" b="1" i="1" dirty="0" smtClean="0"/>
              <a:t>Joseph Lister </a:t>
            </a:r>
            <a:r>
              <a:rPr lang="en-US" sz="2300" dirty="0" smtClean="0"/>
              <a:t>discovered germ theory of disease and antiseptics/anesthesia =&gt; led to easier surgeries and germ concerns</a:t>
            </a:r>
          </a:p>
          <a:p>
            <a:pPr marL="457200" lvl="1" indent="0">
              <a:buNone/>
            </a:pPr>
            <a:r>
              <a:rPr lang="en-US" sz="2300" dirty="0"/>
              <a:t>	</a:t>
            </a:r>
            <a:r>
              <a:rPr lang="en-US" sz="2300" dirty="0" smtClean="0"/>
              <a:t>-- Heavy mustaches became unfashionable b/c they were seen as 	“germ magnets”</a:t>
            </a:r>
            <a:endParaRPr lang="en-US" sz="2300" dirty="0"/>
          </a:p>
        </p:txBody>
      </p:sp>
      <p:sp>
        <p:nvSpPr>
          <p:cNvPr id="4" name="Title 1"/>
          <p:cNvSpPr>
            <a:spLocks noGrp="1"/>
          </p:cNvSpPr>
          <p:nvPr>
            <p:ph type="title"/>
          </p:nvPr>
        </p:nvSpPr>
        <p:spPr>
          <a:xfrm>
            <a:off x="457200" y="76200"/>
            <a:ext cx="8229600" cy="381000"/>
          </a:xfrm>
        </p:spPr>
        <p:txBody>
          <a:bodyPr>
            <a:normAutofit fontScale="90000"/>
          </a:bodyPr>
          <a:lstStyle/>
          <a:p>
            <a:r>
              <a:rPr lang="en-US" b="1" u="sng" dirty="0" smtClean="0"/>
              <a:t>Gilded Age Culture &amp; Society</a:t>
            </a:r>
            <a:endParaRPr lang="en-US" b="1" u="sng" dirty="0"/>
          </a:p>
        </p:txBody>
      </p:sp>
    </p:spTree>
    <p:extLst>
      <p:ext uri="{BB962C8B-B14F-4D97-AF65-F5344CB8AC3E}">
        <p14:creationId xmlns:p14="http://schemas.microsoft.com/office/powerpoint/2010/main" val="178311907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4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26" y="609600"/>
            <a:ext cx="9156526" cy="6400800"/>
          </a:xfrm>
        </p:spPr>
        <p:txBody>
          <a:bodyPr>
            <a:normAutofit/>
          </a:bodyPr>
          <a:lstStyle/>
          <a:p>
            <a:pPr marL="0" indent="0">
              <a:buNone/>
            </a:pPr>
            <a:r>
              <a:rPr lang="en-US" sz="2300" b="1" u="sng" dirty="0" smtClean="0"/>
              <a:t>Entertainment </a:t>
            </a:r>
            <a:r>
              <a:rPr lang="en-US" sz="2300" dirty="0" smtClean="0"/>
              <a:t>=&gt; due to increases in wealth among the urban middle class popular entertainment greatly increased in popularity</a:t>
            </a:r>
          </a:p>
          <a:p>
            <a:r>
              <a:rPr lang="en-US" sz="2300" dirty="0" smtClean="0"/>
              <a:t>__________________= #1 form of entertainment =&gt; mixture of many different types of acts all performing in succession</a:t>
            </a:r>
          </a:p>
          <a:p>
            <a:pPr lvl="1" indent="-342900">
              <a:buFont typeface="Wingdings" panose="05000000000000000000" pitchFamily="2" charset="2"/>
              <a:buChar char="§"/>
            </a:pPr>
            <a:r>
              <a:rPr lang="en-US" sz="2300" dirty="0" smtClean="0"/>
              <a:t>____________________________________________________</a:t>
            </a:r>
          </a:p>
          <a:p>
            <a:pPr lvl="1" indent="-342900">
              <a:buFont typeface="Wingdings" panose="05000000000000000000" pitchFamily="2" charset="2"/>
              <a:buChar char="§"/>
            </a:pPr>
            <a:r>
              <a:rPr lang="en-US" sz="2300" dirty="0" smtClean="0"/>
              <a:t>Popular from 1880’s to 1930’s =&gt; present day examples????</a:t>
            </a:r>
          </a:p>
          <a:p>
            <a:r>
              <a:rPr lang="en-US" sz="2300" b="1" i="1" dirty="0" smtClean="0"/>
              <a:t>Circus</a:t>
            </a:r>
            <a:r>
              <a:rPr lang="en-US" sz="2300" dirty="0" smtClean="0"/>
              <a:t> =&gt; late 1800’s was heyday of traveling circus; </a:t>
            </a:r>
            <a:r>
              <a:rPr lang="en-US" sz="2300" b="1" i="1" dirty="0" smtClean="0"/>
              <a:t>Barnum &amp; Bailey’s</a:t>
            </a:r>
          </a:p>
          <a:p>
            <a:r>
              <a:rPr lang="en-US" sz="2300" dirty="0" smtClean="0"/>
              <a:t>_________________________________________=&gt; popular at professional and collegiate levels; signals move to spectator sports</a:t>
            </a:r>
          </a:p>
          <a:p>
            <a:pPr lvl="1" indent="-342900">
              <a:buFont typeface="Wingdings" panose="05000000000000000000" pitchFamily="2" charset="2"/>
              <a:buChar char="§"/>
            </a:pPr>
            <a:r>
              <a:rPr lang="en-US" sz="2300" dirty="0" smtClean="0"/>
              <a:t>College football dominated w/ rivalries like Yale &amp; Princeton</a:t>
            </a:r>
          </a:p>
          <a:p>
            <a:pPr lvl="1" indent="-342900">
              <a:buFont typeface="Wingdings" panose="05000000000000000000" pitchFamily="2" charset="2"/>
              <a:buChar char="§"/>
            </a:pPr>
            <a:r>
              <a:rPr lang="en-US" sz="2300" dirty="0" smtClean="0"/>
              <a:t>Professional baseball league formed in 1870’s (National League)</a:t>
            </a:r>
          </a:p>
          <a:p>
            <a:pPr lvl="1" indent="-342900">
              <a:buFont typeface="Wingdings" panose="05000000000000000000" pitchFamily="2" charset="2"/>
              <a:buChar char="§"/>
            </a:pPr>
            <a:r>
              <a:rPr lang="en-US" sz="2300" dirty="0" smtClean="0"/>
              <a:t>Basketball was invented by James Naismith in 1891 (YMCA)</a:t>
            </a:r>
          </a:p>
          <a:p>
            <a:r>
              <a:rPr lang="en-US" sz="2300" dirty="0" smtClean="0"/>
              <a:t>___________________________show also very popular (see next slide)</a:t>
            </a:r>
          </a:p>
          <a:p>
            <a:pPr lvl="1" indent="-342900">
              <a:buFont typeface="Wingdings" panose="05000000000000000000" pitchFamily="2" charset="2"/>
              <a:buChar char="§"/>
            </a:pPr>
            <a:endParaRPr lang="en-US" sz="2300" dirty="0"/>
          </a:p>
        </p:txBody>
      </p:sp>
      <p:sp>
        <p:nvSpPr>
          <p:cNvPr id="4" name="Title 1"/>
          <p:cNvSpPr>
            <a:spLocks noGrp="1"/>
          </p:cNvSpPr>
          <p:nvPr>
            <p:ph type="title"/>
          </p:nvPr>
        </p:nvSpPr>
        <p:spPr>
          <a:xfrm>
            <a:off x="457200" y="76200"/>
            <a:ext cx="8229600" cy="381000"/>
          </a:xfrm>
        </p:spPr>
        <p:txBody>
          <a:bodyPr>
            <a:normAutofit fontScale="90000"/>
          </a:bodyPr>
          <a:lstStyle/>
          <a:p>
            <a:r>
              <a:rPr lang="en-US" b="1" u="sng" dirty="0" smtClean="0"/>
              <a:t>Gilded Age Culture &amp; Society</a:t>
            </a:r>
            <a:endParaRPr lang="en-US" b="1" u="sng" dirty="0"/>
          </a:p>
        </p:txBody>
      </p:sp>
    </p:spTree>
    <p:extLst>
      <p:ext uri="{BB962C8B-B14F-4D97-AF65-F5344CB8AC3E}">
        <p14:creationId xmlns:p14="http://schemas.microsoft.com/office/powerpoint/2010/main" val="13495466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4000"/>
          </a:schemeClr>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0"/>
            <a:ext cx="8229600" cy="457200"/>
          </a:xfrm>
        </p:spPr>
        <p:txBody>
          <a:bodyPr>
            <a:normAutofit fontScale="90000"/>
          </a:bodyPr>
          <a:lstStyle/>
          <a:p>
            <a:pPr eaLnBrk="1" hangingPunct="1"/>
            <a:r>
              <a:rPr lang="en-US" altLang="en-US" sz="4000" b="1" u="sng" dirty="0" smtClean="0"/>
              <a:t>Buffalo Bill’s Wild West Show</a:t>
            </a:r>
          </a:p>
        </p:txBody>
      </p:sp>
      <p:sp>
        <p:nvSpPr>
          <p:cNvPr id="45059" name="Rectangle 3"/>
          <p:cNvSpPr>
            <a:spLocks noGrp="1" noChangeArrowheads="1"/>
          </p:cNvSpPr>
          <p:nvPr>
            <p:ph type="body" sz="half" idx="1"/>
          </p:nvPr>
        </p:nvSpPr>
        <p:spPr>
          <a:xfrm>
            <a:off x="152400" y="533400"/>
            <a:ext cx="8839200" cy="4525963"/>
          </a:xfrm>
        </p:spPr>
        <p:txBody>
          <a:bodyPr/>
          <a:lstStyle/>
          <a:p>
            <a:pPr eaLnBrk="1" hangingPunct="1"/>
            <a:r>
              <a:rPr lang="en-US" altLang="en-US" sz="2300" dirty="0" smtClean="0"/>
              <a:t>As a form of entertainment Buffalo Bill, Annie Oakley and others put on “Wild West” show w/ famous Indians (forced to be in the show) like </a:t>
            </a:r>
            <a:r>
              <a:rPr lang="en-US" altLang="en-US" sz="2300" b="1" i="1" dirty="0" smtClean="0"/>
              <a:t>Geronimo,</a:t>
            </a:r>
            <a:r>
              <a:rPr lang="en-US" altLang="en-US" sz="2300" dirty="0" smtClean="0"/>
              <a:t> live Buffalo and sharpshooting</a:t>
            </a:r>
          </a:p>
          <a:p>
            <a:pPr lvl="1" eaLnBrk="1" hangingPunct="1">
              <a:buFont typeface="Wingdings" panose="05000000000000000000" pitchFamily="2" charset="2"/>
              <a:buChar char="§"/>
            </a:pPr>
            <a:r>
              <a:rPr lang="en-US" altLang="en-US" sz="1400" dirty="0" smtClean="0"/>
              <a:t> </a:t>
            </a:r>
            <a:r>
              <a:rPr lang="en-US" altLang="en-US" sz="2300" dirty="0" smtClean="0"/>
              <a:t>Created and fostered an obsession w/ the “Lawless” West that lives until the present day</a:t>
            </a:r>
          </a:p>
        </p:txBody>
      </p:sp>
      <p:pic>
        <p:nvPicPr>
          <p:cNvPr id="45060" name="Picture 5" descr="BuffaloBillWildWest-lr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7200" y="2438400"/>
            <a:ext cx="8001000" cy="4267200"/>
          </a:xfrm>
          <a:noFill/>
        </p:spPr>
      </p:pic>
    </p:spTree>
    <p:extLst>
      <p:ext uri="{BB962C8B-B14F-4D97-AF65-F5344CB8AC3E}">
        <p14:creationId xmlns:p14="http://schemas.microsoft.com/office/powerpoint/2010/main" val="154768800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rmAutofit fontScale="90000"/>
          </a:bodyPr>
          <a:lstStyle/>
          <a:p>
            <a:r>
              <a:rPr lang="en-US" b="1" u="sng" dirty="0" smtClean="0"/>
              <a:t>Late 1800’s Vaudeville</a:t>
            </a:r>
            <a:endParaRPr lang="en-US" b="1" u="sng" dirty="0"/>
          </a:p>
        </p:txBody>
      </p:sp>
      <p:pic>
        <p:nvPicPr>
          <p:cNvPr id="5122" name="Picture 2" descr="http://upload.wikimedia.org/wikipedia/commons/6/66/The_Sandow_Trocadero_Vaudevilles,_performing_arts_poster,_18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0"/>
            <a:ext cx="4191000" cy="605141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whatsoninlondon.co.uk/wp-content/uploads/2013/01/vaudeville-theatre-c1905-grang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018" y="1828800"/>
            <a:ext cx="4618857"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39650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b="1" u="sng" dirty="0" smtClean="0"/>
              <a:t>African American in the Gilded Age</a:t>
            </a:r>
            <a:endParaRPr lang="en-US" b="1" u="sng" dirty="0"/>
          </a:p>
        </p:txBody>
      </p:sp>
      <p:sp>
        <p:nvSpPr>
          <p:cNvPr id="3" name="Text Placeholder 2"/>
          <p:cNvSpPr>
            <a:spLocks noGrp="1"/>
          </p:cNvSpPr>
          <p:nvPr>
            <p:ph type="body" sz="half" idx="1"/>
          </p:nvPr>
        </p:nvSpPr>
        <p:spPr>
          <a:xfrm>
            <a:off x="0" y="685800"/>
            <a:ext cx="9144000" cy="6400800"/>
          </a:xfrm>
        </p:spPr>
        <p:txBody>
          <a:bodyPr>
            <a:normAutofit lnSpcReduction="10000"/>
          </a:bodyPr>
          <a:lstStyle/>
          <a:p>
            <a:r>
              <a:rPr lang="en-US" sz="2300" dirty="0" smtClean="0"/>
              <a:t>During the Gilded Age, African Americans had increased opportunities for additional social and economic rights and roles </a:t>
            </a:r>
          </a:p>
          <a:p>
            <a:pPr lvl="1" indent="-342900">
              <a:buFont typeface="Wingdings" panose="05000000000000000000" pitchFamily="2" charset="2"/>
              <a:buChar char="§"/>
            </a:pPr>
            <a:r>
              <a:rPr lang="en-US" sz="2300" dirty="0" smtClean="0"/>
              <a:t>African American men moved West under Homestead Act and became free farmers (</a:t>
            </a:r>
            <a:r>
              <a:rPr lang="en-US" sz="2300" b="1" i="1" dirty="0" err="1" smtClean="0"/>
              <a:t>Exodusters</a:t>
            </a:r>
            <a:r>
              <a:rPr lang="en-US" sz="2300" dirty="0" smtClean="0"/>
              <a:t>)</a:t>
            </a:r>
          </a:p>
          <a:p>
            <a:pPr lvl="1" indent="-342900">
              <a:buFont typeface="Wingdings" panose="05000000000000000000" pitchFamily="2" charset="2"/>
              <a:buChar char="§"/>
            </a:pPr>
            <a:r>
              <a:rPr lang="en-US" sz="2300" dirty="0" smtClean="0"/>
              <a:t>Others enlisted in the Army &amp; fought in the Plains Indian Wars =&gt; </a:t>
            </a:r>
            <a:r>
              <a:rPr lang="en-US" sz="2300" b="1" i="1" dirty="0" smtClean="0"/>
              <a:t>Buffalo soldiers </a:t>
            </a:r>
            <a:r>
              <a:rPr lang="en-US" sz="2300" dirty="0" smtClean="0"/>
              <a:t>(25% of federal army during period)</a:t>
            </a:r>
          </a:p>
          <a:p>
            <a:pPr lvl="1" indent="-342900">
              <a:buFont typeface="Wingdings" panose="05000000000000000000" pitchFamily="2" charset="2"/>
              <a:buChar char="§"/>
            </a:pPr>
            <a:r>
              <a:rPr lang="en-US" sz="2300" dirty="0" smtClean="0"/>
              <a:t>Many men and women moved to northern cities to participate in factory labor =&gt; paid wages that were 25%-50% of whites</a:t>
            </a:r>
          </a:p>
          <a:p>
            <a:r>
              <a:rPr lang="en-US" sz="2300" dirty="0" smtClean="0"/>
              <a:t>Despite increased opportunities, though, whites of the time period used many strategies to continue the oppression of blacks . . .</a:t>
            </a:r>
          </a:p>
          <a:p>
            <a:pPr marL="0" indent="0">
              <a:buNone/>
            </a:pPr>
            <a:r>
              <a:rPr lang="en-US" sz="2300" dirty="0" smtClean="0"/>
              <a:t>#1: _________________=&gt; passage of ______________laws in the South created a system of legal segregation (i.e. separate schools, public facilities)</a:t>
            </a:r>
          </a:p>
          <a:p>
            <a:pPr lvl="1" indent="-342900">
              <a:buFont typeface="Wingdings" panose="05000000000000000000" pitchFamily="2" charset="2"/>
              <a:buChar char="§"/>
            </a:pPr>
            <a:r>
              <a:rPr lang="en-US" sz="2300" dirty="0" smtClean="0"/>
              <a:t>System supported by _______________________</a:t>
            </a:r>
            <a:r>
              <a:rPr lang="en-US" sz="2300" b="1" dirty="0" smtClean="0"/>
              <a:t>(1896)</a:t>
            </a:r>
            <a:r>
              <a:rPr lang="en-US" sz="2300" b="1" i="1" dirty="0" smtClean="0"/>
              <a:t> </a:t>
            </a:r>
            <a:r>
              <a:rPr lang="en-US" sz="2300" dirty="0" smtClean="0"/>
              <a:t>Supreme Court decision =&gt; </a:t>
            </a:r>
            <a:r>
              <a:rPr lang="en-US" sz="2300" b="1" i="1" dirty="0" smtClean="0"/>
              <a:t>“Separate but Equal” </a:t>
            </a:r>
            <a:r>
              <a:rPr lang="en-US" sz="2300" dirty="0" smtClean="0"/>
              <a:t>(not factual situation)</a:t>
            </a:r>
          </a:p>
          <a:p>
            <a:pPr marL="0" indent="0">
              <a:buNone/>
            </a:pPr>
            <a:r>
              <a:rPr lang="en-US" sz="2300" b="1" i="1" dirty="0" smtClean="0"/>
              <a:t>#2: ___________________________________________=&gt; </a:t>
            </a:r>
            <a:r>
              <a:rPr lang="en-US" sz="2300" dirty="0" smtClean="0"/>
              <a:t>growth of KKK and mob violence used in South to keep blacks “in their place”</a:t>
            </a:r>
          </a:p>
          <a:p>
            <a:pPr lvl="1" indent="-342900">
              <a:buFont typeface="Wingdings" panose="05000000000000000000" pitchFamily="2" charset="2"/>
              <a:buChar char="§"/>
            </a:pPr>
            <a:r>
              <a:rPr lang="en-US" sz="2300" dirty="0" smtClean="0"/>
              <a:t>Blacks who challenged system were killed as examples to community</a:t>
            </a:r>
            <a:endParaRPr lang="en-US" sz="2300" dirty="0"/>
          </a:p>
        </p:txBody>
      </p:sp>
    </p:spTree>
    <p:extLst>
      <p:ext uri="{BB962C8B-B14F-4D97-AF65-F5344CB8AC3E}">
        <p14:creationId xmlns:p14="http://schemas.microsoft.com/office/powerpoint/2010/main" val="25905208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Autofit/>
          </a:bodyPr>
          <a:lstStyle/>
          <a:p>
            <a:r>
              <a:rPr lang="en-US" sz="3200" b="1" u="sng" dirty="0" err="1" smtClean="0"/>
              <a:t>Lynchings</a:t>
            </a:r>
            <a:r>
              <a:rPr lang="en-US" sz="3200" b="1" u="sng" dirty="0" smtClean="0"/>
              <a:t> in the South during the Gilded Age</a:t>
            </a:r>
            <a:endParaRPr lang="en-US" sz="3200" b="1" u="sng" dirty="0"/>
          </a:p>
        </p:txBody>
      </p:sp>
      <p:pic>
        <p:nvPicPr>
          <p:cNvPr id="8194" name="Picture 2" descr="https://civilwarinvirginia.files.wordpress.com/2011/02/blacklyncing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391400" cy="5957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92490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b="1" u="sng" dirty="0" smtClean="0"/>
              <a:t>Lynching – Black vs White</a:t>
            </a:r>
            <a:endParaRPr lang="en-US" b="1" u="sng" dirty="0"/>
          </a:p>
        </p:txBody>
      </p:sp>
      <p:pic>
        <p:nvPicPr>
          <p:cNvPr id="11266" name="Picture 2" descr="http://ss8h7.files.wordpress.com/2011/04/slid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7851775" cy="5888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06858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701"/>
            <a:ext cx="8229600" cy="364299"/>
          </a:xfrm>
        </p:spPr>
        <p:txBody>
          <a:bodyPr>
            <a:normAutofit fontScale="90000"/>
          </a:bodyPr>
          <a:lstStyle/>
          <a:p>
            <a:r>
              <a:rPr lang="en-US" b="1" u="sng" dirty="0" smtClean="0"/>
              <a:t>African American Activism </a:t>
            </a:r>
            <a:endParaRPr lang="en-US" b="1" u="sng" dirty="0"/>
          </a:p>
        </p:txBody>
      </p:sp>
      <p:sp>
        <p:nvSpPr>
          <p:cNvPr id="3" name="Text Placeholder 2"/>
          <p:cNvSpPr>
            <a:spLocks noGrp="1"/>
          </p:cNvSpPr>
          <p:nvPr>
            <p:ph type="body" sz="half" idx="1"/>
          </p:nvPr>
        </p:nvSpPr>
        <p:spPr>
          <a:xfrm>
            <a:off x="33403" y="457200"/>
            <a:ext cx="9144000" cy="6477000"/>
          </a:xfrm>
        </p:spPr>
        <p:txBody>
          <a:bodyPr>
            <a:normAutofit fontScale="92500" lnSpcReduction="20000"/>
          </a:bodyPr>
          <a:lstStyle/>
          <a:p>
            <a:pPr>
              <a:lnSpc>
                <a:spcPct val="90000"/>
              </a:lnSpc>
              <a:buNone/>
            </a:pPr>
            <a:r>
              <a:rPr lang="en-US" altLang="en-US" sz="2400" b="1" u="sng" dirty="0"/>
              <a:t>African American Activists</a:t>
            </a:r>
            <a:r>
              <a:rPr lang="en-US" altLang="en-US" sz="2400" dirty="0"/>
              <a:t> </a:t>
            </a:r>
            <a:r>
              <a:rPr lang="en-US" altLang="en-US" sz="2400" dirty="0" smtClean="0"/>
              <a:t>– </a:t>
            </a:r>
          </a:p>
          <a:p>
            <a:pPr>
              <a:lnSpc>
                <a:spcPct val="90000"/>
              </a:lnSpc>
            </a:pPr>
            <a:r>
              <a:rPr lang="en-US" altLang="en-US" sz="2400" dirty="0" smtClean="0"/>
              <a:t>Black social reformers like ___________________________attempted to call attention to issues like African </a:t>
            </a:r>
            <a:r>
              <a:rPr lang="en-US" altLang="en-US" sz="2400" dirty="0"/>
              <a:t>American lynching in the </a:t>
            </a:r>
            <a:r>
              <a:rPr lang="en-US" altLang="en-US" sz="2400" dirty="0" smtClean="0"/>
              <a:t>South</a:t>
            </a:r>
            <a:endParaRPr lang="en-US" altLang="en-US" sz="2400" dirty="0"/>
          </a:p>
          <a:p>
            <a:pPr lvl="1" indent="-342900">
              <a:lnSpc>
                <a:spcPct val="90000"/>
              </a:lnSpc>
              <a:buFont typeface="Wingdings" panose="05000000000000000000" pitchFamily="2" charset="2"/>
              <a:buChar char="§"/>
            </a:pPr>
            <a:r>
              <a:rPr lang="en-US" altLang="en-US" sz="2500" dirty="0" smtClean="0"/>
              <a:t>She was successful in drawing attention to the issue, but ultimately not successful in gaining an end to the practice in the short term</a:t>
            </a:r>
          </a:p>
          <a:p>
            <a:pPr>
              <a:lnSpc>
                <a:spcPct val="90000"/>
              </a:lnSpc>
            </a:pPr>
            <a:r>
              <a:rPr lang="en-US" altLang="en-US" sz="2400" dirty="0" smtClean="0"/>
              <a:t>Main focus of African American activism was to formulate a response to the racism practiced by whites in the South post Reconstruction</a:t>
            </a:r>
          </a:p>
          <a:p>
            <a:pPr marL="0" indent="0">
              <a:lnSpc>
                <a:spcPct val="90000"/>
              </a:lnSpc>
              <a:buNone/>
            </a:pPr>
            <a:r>
              <a:rPr lang="en-US" altLang="en-US" sz="2400" dirty="0" smtClean="0"/>
              <a:t>#</a:t>
            </a:r>
            <a:r>
              <a:rPr lang="en-US" altLang="en-US" sz="2400" dirty="0"/>
              <a:t>1: </a:t>
            </a:r>
            <a:r>
              <a:rPr lang="en-US" altLang="en-US" sz="2400" dirty="0" smtClean="0"/>
              <a:t>_________________: </a:t>
            </a:r>
            <a:r>
              <a:rPr lang="en-US" altLang="en-US" sz="2400" dirty="0" err="1" smtClean="0"/>
              <a:t>est</a:t>
            </a:r>
            <a:r>
              <a:rPr lang="en-US" altLang="en-US" sz="2400" dirty="0" smtClean="0"/>
              <a:t> </a:t>
            </a:r>
            <a:r>
              <a:rPr lang="en-US" altLang="en-US" sz="2400" dirty="0"/>
              <a:t>the </a:t>
            </a:r>
            <a:r>
              <a:rPr lang="en-US" altLang="en-US" sz="2400" dirty="0" smtClean="0"/>
              <a:t>_____________________in </a:t>
            </a:r>
            <a:r>
              <a:rPr lang="en-US" altLang="en-US" sz="2400" dirty="0"/>
              <a:t>1881 to </a:t>
            </a:r>
            <a:r>
              <a:rPr lang="en-US" altLang="en-US" sz="2400" dirty="0" smtClean="0"/>
              <a:t>provide trade </a:t>
            </a:r>
            <a:r>
              <a:rPr lang="en-US" altLang="en-US" sz="2400" dirty="0"/>
              <a:t>education to blacks so they could better their economic standing</a:t>
            </a:r>
          </a:p>
          <a:p>
            <a:pPr lvl="1">
              <a:lnSpc>
                <a:spcPct val="90000"/>
              </a:lnSpc>
              <a:buFont typeface="Wingdings" panose="05000000000000000000" pitchFamily="2" charset="2"/>
              <a:buChar char="§"/>
            </a:pPr>
            <a:r>
              <a:rPr lang="en-US" altLang="en-US" sz="2500" b="1" i="1" dirty="0" smtClean="0"/>
              <a:t>Accommodation </a:t>
            </a:r>
            <a:r>
              <a:rPr lang="en-US" altLang="en-US" sz="2500" dirty="0" smtClean="0"/>
              <a:t>=&gt; accepted segregation </a:t>
            </a:r>
            <a:r>
              <a:rPr lang="en-US" altLang="en-US" sz="2500" dirty="0"/>
              <a:t>&amp;</a:t>
            </a:r>
            <a:r>
              <a:rPr lang="en-US" altLang="en-US" sz="2500" dirty="0" smtClean="0"/>
              <a:t> </a:t>
            </a:r>
            <a:r>
              <a:rPr lang="en-US" altLang="en-US" sz="2500" dirty="0"/>
              <a:t>racism until blacks could develop themselves and thus call for true equality and </a:t>
            </a:r>
            <a:r>
              <a:rPr lang="en-US" altLang="en-US" sz="2500" dirty="0" smtClean="0"/>
              <a:t>liberty</a:t>
            </a:r>
          </a:p>
          <a:p>
            <a:pPr lvl="1">
              <a:lnSpc>
                <a:spcPct val="90000"/>
              </a:lnSpc>
              <a:buFont typeface="Wingdings" panose="05000000000000000000" pitchFamily="2" charset="2"/>
              <a:buChar char="§"/>
            </a:pPr>
            <a:r>
              <a:rPr lang="en-US" altLang="en-US" sz="2500" dirty="0" smtClean="0"/>
              <a:t>Led to education of many blacks, i.e. </a:t>
            </a:r>
            <a:r>
              <a:rPr lang="en-US" altLang="en-US" sz="2500" b="1" i="1" dirty="0" smtClean="0"/>
              <a:t>George W. Carver </a:t>
            </a:r>
            <a:r>
              <a:rPr lang="en-US" altLang="en-US" sz="2500" dirty="0" smtClean="0"/>
              <a:t>=&gt; chemist who pioneered use of peanut &amp; soybean in paint, shampoo &amp; grease</a:t>
            </a:r>
            <a:endParaRPr lang="en-US" altLang="en-US" sz="2500" dirty="0"/>
          </a:p>
          <a:p>
            <a:pPr>
              <a:lnSpc>
                <a:spcPct val="90000"/>
              </a:lnSpc>
              <a:buNone/>
            </a:pPr>
            <a:r>
              <a:rPr lang="en-US" altLang="en-US" sz="2400" dirty="0" smtClean="0"/>
              <a:t>#</a:t>
            </a:r>
            <a:r>
              <a:rPr lang="en-US" altLang="en-US" sz="2400" dirty="0"/>
              <a:t>2: </a:t>
            </a:r>
            <a:r>
              <a:rPr lang="en-US" altLang="en-US" sz="2400" dirty="0" smtClean="0"/>
              <a:t>__________________________: </a:t>
            </a:r>
            <a:r>
              <a:rPr lang="en-US" altLang="en-US" sz="2400" dirty="0"/>
              <a:t>called Washington an “Uncle Tom” and called </a:t>
            </a:r>
            <a:r>
              <a:rPr lang="en-US" altLang="en-US" sz="2400" dirty="0" smtClean="0"/>
              <a:t>for total </a:t>
            </a:r>
            <a:r>
              <a:rPr lang="en-US" altLang="en-US" sz="2400" dirty="0"/>
              <a:t>social and economic equality for </a:t>
            </a:r>
            <a:r>
              <a:rPr lang="en-US" altLang="en-US" sz="2400" dirty="0" smtClean="0"/>
              <a:t>blacks immediately</a:t>
            </a:r>
          </a:p>
          <a:p>
            <a:pPr lvl="1">
              <a:lnSpc>
                <a:spcPct val="90000"/>
              </a:lnSpc>
              <a:buFont typeface="Wingdings" panose="05000000000000000000" pitchFamily="2" charset="2"/>
              <a:buChar char="§"/>
            </a:pPr>
            <a:r>
              <a:rPr lang="en-US" altLang="en-US" sz="2500" dirty="0"/>
              <a:t>F</a:t>
            </a:r>
            <a:r>
              <a:rPr lang="en-US" altLang="en-US" sz="2500" dirty="0" smtClean="0"/>
              <a:t>ounded </a:t>
            </a:r>
            <a:r>
              <a:rPr lang="en-US" altLang="en-US" sz="2500" dirty="0"/>
              <a:t>the </a:t>
            </a:r>
            <a:r>
              <a:rPr lang="en-US" altLang="en-US" sz="2500" dirty="0" smtClean="0"/>
              <a:t>______________to help </a:t>
            </a:r>
            <a:r>
              <a:rPr lang="en-US" altLang="en-US" sz="2500" dirty="0"/>
              <a:t>achieve this goal </a:t>
            </a:r>
            <a:r>
              <a:rPr lang="en-US" altLang="en-US" sz="2500" dirty="0" smtClean="0"/>
              <a:t>=&gt; used legal challenges to fight against racist laws in the South and elsewhere</a:t>
            </a:r>
            <a:endParaRPr lang="en-US" altLang="en-US" sz="2500" dirty="0"/>
          </a:p>
          <a:p>
            <a:pPr>
              <a:lnSpc>
                <a:spcPct val="90000"/>
              </a:lnSpc>
              <a:buNone/>
            </a:pPr>
            <a:r>
              <a:rPr lang="en-US" altLang="en-US" sz="2400" dirty="0"/>
              <a:t>		-- Called for the “</a:t>
            </a:r>
            <a:r>
              <a:rPr lang="en-US" altLang="en-US" sz="2400" b="1" i="1" dirty="0"/>
              <a:t>Talented Tenth</a:t>
            </a:r>
            <a:r>
              <a:rPr lang="en-US" altLang="en-US" sz="2400" dirty="0"/>
              <a:t>” `of blacks to rise up and lead </a:t>
            </a:r>
            <a:r>
              <a:rPr lang="en-US" altLang="en-US" sz="2400" dirty="0" smtClean="0"/>
              <a:t>	the 	movement </a:t>
            </a:r>
            <a:r>
              <a:rPr lang="en-US" altLang="en-US" sz="2400" dirty="0"/>
              <a:t>and gain immediate freedom and </a:t>
            </a:r>
            <a:r>
              <a:rPr lang="en-US" altLang="en-US" sz="2400" dirty="0" smtClean="0"/>
              <a:t>equality</a:t>
            </a:r>
          </a:p>
          <a:p>
            <a:pPr lvl="1">
              <a:lnSpc>
                <a:spcPct val="90000"/>
              </a:lnSpc>
              <a:buFont typeface="Wingdings" panose="05000000000000000000" pitchFamily="2" charset="2"/>
              <a:buChar char="§"/>
            </a:pPr>
            <a:r>
              <a:rPr lang="en-US" altLang="en-US" sz="2500" dirty="0" smtClean="0"/>
              <a:t>Legal challenges culminated in the </a:t>
            </a:r>
            <a:r>
              <a:rPr lang="en-US" altLang="en-US" sz="2500" b="1" i="1" dirty="0" smtClean="0"/>
              <a:t>Brown v Board of Education </a:t>
            </a:r>
            <a:r>
              <a:rPr lang="en-US" altLang="en-US" sz="2500" dirty="0" smtClean="0"/>
              <a:t>decision in 1954 =&gt; ended school segregation</a:t>
            </a:r>
            <a:endParaRPr lang="en-US" altLang="en-US" sz="2500" dirty="0"/>
          </a:p>
          <a:p>
            <a:endParaRPr lang="en-US" sz="2300" dirty="0"/>
          </a:p>
        </p:txBody>
      </p:sp>
    </p:spTree>
    <p:extLst>
      <p:ext uri="{BB962C8B-B14F-4D97-AF65-F5344CB8AC3E}">
        <p14:creationId xmlns:p14="http://schemas.microsoft.com/office/powerpoint/2010/main" val="24603837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13294</TotalTime>
  <Words>6014</Words>
  <Application>Microsoft Office PowerPoint</Application>
  <PresentationFormat>On-screen Show (4:3)</PresentationFormat>
  <Paragraphs>650</Paragraphs>
  <Slides>100</Slides>
  <Notes>0</Notes>
  <HiddenSlides>0</HiddenSlides>
  <MMClips>0</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Office Theme</vt:lpstr>
      <vt:lpstr>AP US History Unit VI: The Gilded Age</vt:lpstr>
      <vt:lpstr>Unit Periodization &amp; Major Questions</vt:lpstr>
      <vt:lpstr>Unit Intro Activity – Cartoons &amp; Pictures</vt:lpstr>
      <vt:lpstr>The 2nd US Industrial Revolution</vt:lpstr>
      <vt:lpstr>US Steel Production &amp; General Industrial Production</vt:lpstr>
      <vt:lpstr>The Second US Industrial Revolution (Cont)</vt:lpstr>
      <vt:lpstr>US Imperialist Actions (1890-1920)</vt:lpstr>
      <vt:lpstr>The “Robber Barons” or “Captains of Industry”</vt:lpstr>
      <vt:lpstr>Wealth Concentration in US History</vt:lpstr>
      <vt:lpstr>The “Robber Barons” or “Captains of Industry”</vt:lpstr>
      <vt:lpstr>PowerPoint Presentation</vt:lpstr>
      <vt:lpstr>Economic Activity of the Late 19th Century</vt:lpstr>
      <vt:lpstr>The Mind of the Robber Barons – RB Philosophy</vt:lpstr>
      <vt:lpstr>The Mind of the Robber Barons (Cont)</vt:lpstr>
      <vt:lpstr>The Mind of the Robber Barons (Cont)</vt:lpstr>
      <vt:lpstr>Rev. Conwell – Acres of Diamonds</vt:lpstr>
      <vt:lpstr>Expansion of the Industrial Workforce</vt:lpstr>
      <vt:lpstr>Expansion of Industrial Workforce</vt:lpstr>
      <vt:lpstr>US Immigration during late 19th &amp; Early 20th centuries</vt:lpstr>
      <vt:lpstr>The Revolt of the Working Class (1880-1900)</vt:lpstr>
      <vt:lpstr>Rise of US Labor Movement</vt:lpstr>
      <vt:lpstr>Union Membership &amp; US Labor Force</vt:lpstr>
      <vt:lpstr>Rise of US Labor Movement</vt:lpstr>
      <vt:lpstr>Chicago Haymarket Affair -- 1886</vt:lpstr>
      <vt:lpstr>Response of Corporate America</vt:lpstr>
      <vt:lpstr>Union Journal</vt:lpstr>
      <vt:lpstr>The “New South” in the late 1800’s</vt:lpstr>
      <vt:lpstr>Southern Industry in Late 1800’s</vt:lpstr>
      <vt:lpstr>The “New South” in the late 1800’s</vt:lpstr>
      <vt:lpstr>The Solid South – 1880 to 1950</vt:lpstr>
      <vt:lpstr>The Transformation of Agriculture</vt:lpstr>
      <vt:lpstr>Cattle Rails of late 1800’s</vt:lpstr>
      <vt:lpstr>Average Rainfall in US</vt:lpstr>
      <vt:lpstr>Bollweivels</vt:lpstr>
      <vt:lpstr>The Transformation of Agriculture</vt:lpstr>
      <vt:lpstr>The Price of Corn in late 1800’s</vt:lpstr>
      <vt:lpstr>Late 1800’s Combine</vt:lpstr>
      <vt:lpstr>The Transformation of Agriculture</vt:lpstr>
      <vt:lpstr>Response of the American Farmer</vt:lpstr>
      <vt:lpstr>Response of the American Farmer</vt:lpstr>
      <vt:lpstr>The “popularity” of Populism in the West</vt:lpstr>
      <vt:lpstr>Election of 1896 – Zenith of Populism</vt:lpstr>
      <vt:lpstr>William Jennings Bryan – Cross of Gold Speech</vt:lpstr>
      <vt:lpstr>Results of Election of 1896</vt:lpstr>
      <vt:lpstr>Election of 1896</vt:lpstr>
      <vt:lpstr>I Room Apartment in Tenement Flat -- 1901</vt:lpstr>
      <vt:lpstr>American Urban Revolution of late 1800’s</vt:lpstr>
      <vt:lpstr>America’s Urban Population (1790 to 1990)</vt:lpstr>
      <vt:lpstr>Chicago’s Wainwright building – 1890</vt:lpstr>
      <vt:lpstr>America’s New Immigration</vt:lpstr>
      <vt:lpstr>US Immigration during late 19th &amp; Early 20th centuries</vt:lpstr>
      <vt:lpstr>Jacob Riis – How the Other Half Lives</vt:lpstr>
      <vt:lpstr>Reaction to New Immigration</vt:lpstr>
      <vt:lpstr>Jane Addams – Hull House</vt:lpstr>
      <vt:lpstr>Walter Rauschenbausch – Hell’s Kitchen</vt:lpstr>
      <vt:lpstr>Foreign Born Immigrant Population</vt:lpstr>
      <vt:lpstr>The Urban Revolution &amp; Rise of Urban Middle Class</vt:lpstr>
      <vt:lpstr>Gibson Girl</vt:lpstr>
      <vt:lpstr>Marriages and Divorces in US History</vt:lpstr>
      <vt:lpstr>Women During Industrial Revolution</vt:lpstr>
      <vt:lpstr>Carrie Nation &amp; WCTU</vt:lpstr>
      <vt:lpstr>Politics During the Gilded Age</vt:lpstr>
      <vt:lpstr>PowerPoint Presentation</vt:lpstr>
      <vt:lpstr>Examples of Tammany Hall abuses</vt:lpstr>
      <vt:lpstr>Political Patronage &amp; Assassination of James Garfield</vt:lpstr>
      <vt:lpstr>Politics During the Gilded Age</vt:lpstr>
      <vt:lpstr>Parties of the Gilded Age</vt:lpstr>
      <vt:lpstr>Whiskey Ring Scandal</vt:lpstr>
      <vt:lpstr>Politics During the Gilded Age</vt:lpstr>
      <vt:lpstr>The “Forgettable Presidents”</vt:lpstr>
      <vt:lpstr>The Closing of the American Frontier</vt:lpstr>
      <vt:lpstr>The Turner Thesis</vt:lpstr>
      <vt:lpstr>Settlement of West</vt:lpstr>
      <vt:lpstr>Square Set mining techniques</vt:lpstr>
      <vt:lpstr>Washoe Process – silver refining</vt:lpstr>
      <vt:lpstr>Indian Removal – The Final Chapter</vt:lpstr>
      <vt:lpstr>The Native Question – Individualism or Tribal lifestyles?</vt:lpstr>
      <vt:lpstr>Indian Removal – The Final Chapter</vt:lpstr>
      <vt:lpstr>Sitting Bull &amp; Geronimo </vt:lpstr>
      <vt:lpstr>Custer’s Last Stand</vt:lpstr>
      <vt:lpstr>“Battle of Wounded Knee”</vt:lpstr>
      <vt:lpstr>Carlisle Indian School</vt:lpstr>
      <vt:lpstr>Environmental Impact of Western Migration</vt:lpstr>
      <vt:lpstr>Plains buffalo extermination</vt:lpstr>
      <vt:lpstr>Bison skulls after an expedition in the 1880’s – “Buffalo” Bill Cody was rumored to have killed over 4,000 buffalo in the employ of the Northern Pacific RR</vt:lpstr>
      <vt:lpstr>Hetch Hetchy Valley (before)</vt:lpstr>
      <vt:lpstr>Hetch Hetchy Valley (after)</vt:lpstr>
      <vt:lpstr>Gilded Age Culture &amp; Society</vt:lpstr>
      <vt:lpstr>Shippensburg State Normal School – Founded in 1871</vt:lpstr>
      <vt:lpstr>Gilded Age Culture &amp; Society</vt:lpstr>
      <vt:lpstr>Yellow Journalism in late 1800’s</vt:lpstr>
      <vt:lpstr>Gilded Age Culture &amp; Society</vt:lpstr>
      <vt:lpstr>Gilded Age Culture &amp; Society</vt:lpstr>
      <vt:lpstr>Buffalo Bill’s Wild West Show</vt:lpstr>
      <vt:lpstr>Late 1800’s Vaudeville</vt:lpstr>
      <vt:lpstr>African American in the Gilded Age</vt:lpstr>
      <vt:lpstr>Lynchings in the South during the Gilded Age</vt:lpstr>
      <vt:lpstr>Lynching – Black vs White</vt:lpstr>
      <vt:lpstr>African American Activism </vt:lpstr>
      <vt:lpstr>African American Reformers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dc:creator>
  <cp:lastModifiedBy>Kris</cp:lastModifiedBy>
  <cp:revision>117</cp:revision>
  <cp:lastPrinted>2015-12-01T15:11:10Z</cp:lastPrinted>
  <dcterms:created xsi:type="dcterms:W3CDTF">2006-08-16T00:00:00Z</dcterms:created>
  <dcterms:modified xsi:type="dcterms:W3CDTF">2015-12-01T22:09:15Z</dcterms:modified>
</cp:coreProperties>
</file>