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56" r:id="rId2"/>
    <p:sldId id="257" r:id="rId3"/>
    <p:sldId id="258" r:id="rId4"/>
    <p:sldId id="259" r:id="rId5"/>
    <p:sldId id="260" r:id="rId6"/>
    <p:sldId id="262" r:id="rId7"/>
    <p:sldId id="261" r:id="rId8"/>
    <p:sldId id="263" r:id="rId9"/>
    <p:sldId id="267" r:id="rId10"/>
    <p:sldId id="264" r:id="rId11"/>
    <p:sldId id="265" r:id="rId12"/>
    <p:sldId id="268" r:id="rId13"/>
    <p:sldId id="269" r:id="rId14"/>
    <p:sldId id="271" r:id="rId15"/>
    <p:sldId id="272" r:id="rId16"/>
    <p:sldId id="273" r:id="rId17"/>
    <p:sldId id="270" r:id="rId18"/>
    <p:sldId id="275" r:id="rId19"/>
    <p:sldId id="276" r:id="rId20"/>
    <p:sldId id="279" r:id="rId21"/>
    <p:sldId id="278" r:id="rId22"/>
    <p:sldId id="280" r:id="rId23"/>
    <p:sldId id="282" r:id="rId24"/>
    <p:sldId id="283" r:id="rId25"/>
    <p:sldId id="286" r:id="rId26"/>
    <p:sldId id="281" r:id="rId27"/>
    <p:sldId id="288" r:id="rId28"/>
    <p:sldId id="289" r:id="rId29"/>
    <p:sldId id="290" r:id="rId30"/>
    <p:sldId id="292" r:id="rId31"/>
    <p:sldId id="295" r:id="rId32"/>
    <p:sldId id="296" r:id="rId33"/>
    <p:sldId id="298" r:id="rId34"/>
    <p:sldId id="299" r:id="rId35"/>
    <p:sldId id="300" r:id="rId36"/>
    <p:sldId id="302" r:id="rId37"/>
    <p:sldId id="303" r:id="rId38"/>
    <p:sldId id="305" r:id="rId39"/>
    <p:sldId id="304" r:id="rId40"/>
    <p:sldId id="306" r:id="rId41"/>
    <p:sldId id="307" r:id="rId42"/>
    <p:sldId id="308" r:id="rId43"/>
    <p:sldId id="313" r:id="rId44"/>
    <p:sldId id="314" r:id="rId45"/>
    <p:sldId id="315" r:id="rId46"/>
    <p:sldId id="317" r:id="rId47"/>
    <p:sldId id="316" r:id="rId48"/>
    <p:sldId id="318" r:id="rId49"/>
    <p:sldId id="319" r:id="rId50"/>
    <p:sldId id="320" r:id="rId51"/>
    <p:sldId id="322" r:id="rId52"/>
    <p:sldId id="321" r:id="rId53"/>
    <p:sldId id="323" r:id="rId54"/>
    <p:sldId id="326" r:id="rId55"/>
    <p:sldId id="329" r:id="rId56"/>
    <p:sldId id="330" r:id="rId57"/>
    <p:sldId id="331" r:id="rId58"/>
    <p:sldId id="327" r:id="rId59"/>
    <p:sldId id="328" r:id="rId60"/>
    <p:sldId id="332" r:id="rId61"/>
    <p:sldId id="334" r:id="rId62"/>
    <p:sldId id="335" r:id="rId63"/>
    <p:sldId id="333" r:id="rId64"/>
    <p:sldId id="342" r:id="rId65"/>
    <p:sldId id="376" r:id="rId66"/>
    <p:sldId id="336" r:id="rId67"/>
    <p:sldId id="339" r:id="rId68"/>
    <p:sldId id="341" r:id="rId69"/>
    <p:sldId id="375" r:id="rId70"/>
    <p:sldId id="344" r:id="rId71"/>
    <p:sldId id="343" r:id="rId72"/>
    <p:sldId id="363" r:id="rId73"/>
    <p:sldId id="358" r:id="rId74"/>
    <p:sldId id="359" r:id="rId75"/>
    <p:sldId id="360" r:id="rId76"/>
    <p:sldId id="362" r:id="rId77"/>
    <p:sldId id="361" r:id="rId78"/>
    <p:sldId id="367" r:id="rId79"/>
    <p:sldId id="369" r:id="rId80"/>
    <p:sldId id="374" r:id="rId81"/>
    <p:sldId id="368" r:id="rId82"/>
    <p:sldId id="372" r:id="rId83"/>
    <p:sldId id="370" r:id="rId84"/>
    <p:sldId id="377" r:id="rId85"/>
    <p:sldId id="371" r:id="rId86"/>
    <p:sldId id="378" r:id="rId87"/>
    <p:sldId id="380" r:id="rId88"/>
    <p:sldId id="381" r:id="rId89"/>
    <p:sldId id="383" r:id="rId90"/>
    <p:sldId id="384" r:id="rId91"/>
    <p:sldId id="382" r:id="rId92"/>
    <p:sldId id="389" r:id="rId93"/>
    <p:sldId id="390" r:id="rId94"/>
    <p:sldId id="392" r:id="rId95"/>
    <p:sldId id="401" r:id="rId96"/>
    <p:sldId id="391" r:id="rId97"/>
    <p:sldId id="393" r:id="rId98"/>
    <p:sldId id="394" r:id="rId99"/>
    <p:sldId id="395" r:id="rId100"/>
    <p:sldId id="396" r:id="rId101"/>
    <p:sldId id="398" r:id="rId102"/>
    <p:sldId id="399" r:id="rId103"/>
    <p:sldId id="404" r:id="rId104"/>
    <p:sldId id="402" r:id="rId105"/>
    <p:sldId id="406" r:id="rId106"/>
    <p:sldId id="405" r:id="rId107"/>
    <p:sldId id="410" r:id="rId108"/>
    <p:sldId id="411" r:id="rId109"/>
    <p:sldId id="412" r:id="rId110"/>
    <p:sldId id="413" r:id="rId111"/>
    <p:sldId id="415" r:id="rId112"/>
    <p:sldId id="414" r:id="rId113"/>
    <p:sldId id="312" r:id="rId114"/>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231"/>
          </a:xfrm>
          <a:prstGeom prst="rect">
            <a:avLst/>
          </a:prstGeom>
        </p:spPr>
        <p:txBody>
          <a:bodyPr vert="horz" lIns="93177" tIns="46589" rIns="93177" bIns="46589" rtlCol="0"/>
          <a:lstStyle>
            <a:lvl1pPr algn="r">
              <a:defRPr sz="1200"/>
            </a:lvl1pPr>
          </a:lstStyle>
          <a:p>
            <a:fld id="{324BEACB-2676-4752-BA6D-60625B8F402F}" type="datetimeFigureOut">
              <a:rPr lang="en-US" smtClean="0"/>
              <a:t>6/24/2016</a:t>
            </a:fld>
            <a:endParaRPr lang="en-US"/>
          </a:p>
        </p:txBody>
      </p:sp>
      <p:sp>
        <p:nvSpPr>
          <p:cNvPr id="4" name="Footer Placeholder 3"/>
          <p:cNvSpPr>
            <a:spLocks noGrp="1"/>
          </p:cNvSpPr>
          <p:nvPr>
            <p:ph type="ftr" sz="quarter" idx="2"/>
          </p:nvPr>
        </p:nvSpPr>
        <p:spPr>
          <a:xfrm>
            <a:off x="0" y="8845046"/>
            <a:ext cx="2971800" cy="46723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6"/>
            <a:ext cx="2971800" cy="467230"/>
          </a:xfrm>
          <a:prstGeom prst="rect">
            <a:avLst/>
          </a:prstGeom>
        </p:spPr>
        <p:txBody>
          <a:bodyPr vert="horz" lIns="93177" tIns="46589" rIns="93177" bIns="46589" rtlCol="0" anchor="b"/>
          <a:lstStyle>
            <a:lvl1pPr algn="r">
              <a:defRPr sz="1200"/>
            </a:lvl1pPr>
          </a:lstStyle>
          <a:p>
            <a:fld id="{AA6BD72C-6CE6-4835-B9F0-AAEAB9B93709}" type="slidenum">
              <a:rPr lang="en-US" smtClean="0"/>
              <a:t>‹#›</a:t>
            </a:fld>
            <a:endParaRPr lang="en-US"/>
          </a:p>
        </p:txBody>
      </p:sp>
    </p:spTree>
    <p:extLst>
      <p:ext uri="{BB962C8B-B14F-4D97-AF65-F5344CB8AC3E}">
        <p14:creationId xmlns:p14="http://schemas.microsoft.com/office/powerpoint/2010/main" val="2158073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14"/>
          </a:xfrm>
          <a:prstGeom prst="rect">
            <a:avLst/>
          </a:prstGeom>
        </p:spPr>
        <p:txBody>
          <a:bodyPr vert="horz" lIns="93177" tIns="46589" rIns="93177" bIns="46589" rtlCol="0"/>
          <a:lstStyle>
            <a:lvl1pPr algn="r">
              <a:defRPr sz="1200"/>
            </a:lvl1pPr>
          </a:lstStyle>
          <a:p>
            <a:fld id="{26A8D227-93FC-4449-A20A-DC01FA2F798A}" type="datetimeFigureOut">
              <a:rPr lang="en-US" smtClean="0"/>
              <a:t>6/24/2016</a:t>
            </a:fld>
            <a:endParaRPr lang="en-US" dirty="0"/>
          </a:p>
        </p:txBody>
      </p:sp>
      <p:sp>
        <p:nvSpPr>
          <p:cNvPr id="4" name="Slide Image Placeholder 3"/>
          <p:cNvSpPr>
            <a:spLocks noGrp="1" noRot="1" noChangeAspect="1"/>
          </p:cNvSpPr>
          <p:nvPr>
            <p:ph type="sldImg" idx="2"/>
          </p:nvPr>
        </p:nvSpPr>
        <p:spPr>
          <a:xfrm>
            <a:off x="1101725" y="698500"/>
            <a:ext cx="4654550" cy="3490913"/>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3177" tIns="46589" rIns="93177" bIns="46589" rtlCol="0" anchor="b"/>
          <a:lstStyle>
            <a:lvl1pPr algn="r">
              <a:defRPr sz="1200"/>
            </a:lvl1pPr>
          </a:lstStyle>
          <a:p>
            <a:fld id="{5DFDC536-AF98-4EC5-BE77-E2AFA6150872}" type="slidenum">
              <a:rPr lang="en-US" smtClean="0"/>
              <a:t>‹#›</a:t>
            </a:fld>
            <a:endParaRPr lang="en-US" dirty="0"/>
          </a:p>
        </p:txBody>
      </p:sp>
    </p:spTree>
    <p:extLst>
      <p:ext uri="{BB962C8B-B14F-4D97-AF65-F5344CB8AC3E}">
        <p14:creationId xmlns:p14="http://schemas.microsoft.com/office/powerpoint/2010/main" val="132588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067" eaLnBrk="0" hangingPunct="0">
              <a:spcBef>
                <a:spcPct val="30000"/>
              </a:spcBef>
              <a:defRPr sz="1200">
                <a:solidFill>
                  <a:schemeClr val="tx1"/>
                </a:solidFill>
                <a:latin typeface="Times New Roman" pitchFamily="18" charset="0"/>
              </a:defRPr>
            </a:lvl1pPr>
            <a:lvl2pPr marL="759943" indent="-292286" defTabSz="932067" eaLnBrk="0" hangingPunct="0">
              <a:spcBef>
                <a:spcPct val="30000"/>
              </a:spcBef>
              <a:defRPr sz="1200">
                <a:solidFill>
                  <a:schemeClr val="tx1"/>
                </a:solidFill>
                <a:latin typeface="Times New Roman" pitchFamily="18" charset="0"/>
              </a:defRPr>
            </a:lvl2pPr>
            <a:lvl3pPr marL="1169143" indent="-233829" defTabSz="932067" eaLnBrk="0" hangingPunct="0">
              <a:spcBef>
                <a:spcPct val="30000"/>
              </a:spcBef>
              <a:defRPr sz="1200">
                <a:solidFill>
                  <a:schemeClr val="tx1"/>
                </a:solidFill>
                <a:latin typeface="Times New Roman" pitchFamily="18" charset="0"/>
              </a:defRPr>
            </a:lvl3pPr>
            <a:lvl4pPr marL="1636800" indent="-233829" defTabSz="932067" eaLnBrk="0" hangingPunct="0">
              <a:spcBef>
                <a:spcPct val="30000"/>
              </a:spcBef>
              <a:defRPr sz="1200">
                <a:solidFill>
                  <a:schemeClr val="tx1"/>
                </a:solidFill>
                <a:latin typeface="Times New Roman" pitchFamily="18" charset="0"/>
              </a:defRPr>
            </a:lvl4pPr>
            <a:lvl5pPr marL="2104457" indent="-233829" defTabSz="932067" eaLnBrk="0" hangingPunct="0">
              <a:spcBef>
                <a:spcPct val="30000"/>
              </a:spcBef>
              <a:defRPr sz="1200">
                <a:solidFill>
                  <a:schemeClr val="tx1"/>
                </a:solidFill>
                <a:latin typeface="Times New Roman" pitchFamily="18" charset="0"/>
              </a:defRPr>
            </a:lvl5pPr>
            <a:lvl6pPr marL="2572114" indent="-233829" defTabSz="932067" eaLnBrk="0" fontAlgn="base" hangingPunct="0">
              <a:spcBef>
                <a:spcPct val="30000"/>
              </a:spcBef>
              <a:spcAft>
                <a:spcPct val="0"/>
              </a:spcAft>
              <a:defRPr sz="1200">
                <a:solidFill>
                  <a:schemeClr val="tx1"/>
                </a:solidFill>
                <a:latin typeface="Times New Roman" pitchFamily="18" charset="0"/>
              </a:defRPr>
            </a:lvl6pPr>
            <a:lvl7pPr marL="3039772" indent="-233829" defTabSz="932067" eaLnBrk="0" fontAlgn="base" hangingPunct="0">
              <a:spcBef>
                <a:spcPct val="30000"/>
              </a:spcBef>
              <a:spcAft>
                <a:spcPct val="0"/>
              </a:spcAft>
              <a:defRPr sz="1200">
                <a:solidFill>
                  <a:schemeClr val="tx1"/>
                </a:solidFill>
                <a:latin typeface="Times New Roman" pitchFamily="18" charset="0"/>
              </a:defRPr>
            </a:lvl7pPr>
            <a:lvl8pPr marL="3507429" indent="-233829" defTabSz="932067" eaLnBrk="0" fontAlgn="base" hangingPunct="0">
              <a:spcBef>
                <a:spcPct val="30000"/>
              </a:spcBef>
              <a:spcAft>
                <a:spcPct val="0"/>
              </a:spcAft>
              <a:defRPr sz="1200">
                <a:solidFill>
                  <a:schemeClr val="tx1"/>
                </a:solidFill>
                <a:latin typeface="Times New Roman" pitchFamily="18" charset="0"/>
              </a:defRPr>
            </a:lvl8pPr>
            <a:lvl9pPr marL="3975086" indent="-233829" defTabSz="93206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D74662E-3E40-4072-A98C-3687CB1B72E1}" type="slidenum">
              <a:rPr lang="en-US" altLang="en-US" smtClean="0"/>
              <a:pPr eaLnBrk="1" hangingPunct="1">
                <a:spcBef>
                  <a:spcPct val="0"/>
                </a:spcBef>
              </a:pPr>
              <a:t>89</a:t>
            </a:fld>
            <a:endParaRPr lang="en-US" altLang="en-US"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xfrm>
            <a:off x="685959" y="4423413"/>
            <a:ext cx="5486083" cy="4190687"/>
          </a:xfrm>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147520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339828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337791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157721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CECE74-63AF-402C-B230-85E909064F8D}" type="slidenum">
              <a:rPr lang="en-US"/>
              <a:pPr>
                <a:defRPr/>
              </a:pPr>
              <a:t>‹#›</a:t>
            </a:fld>
            <a:endParaRPr lang="en-US" dirty="0"/>
          </a:p>
        </p:txBody>
      </p:sp>
    </p:spTree>
    <p:extLst>
      <p:ext uri="{BB962C8B-B14F-4D97-AF65-F5344CB8AC3E}">
        <p14:creationId xmlns:p14="http://schemas.microsoft.com/office/powerpoint/2010/main" val="7434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6D81307-E50A-42AA-A664-3B397F8663EC}" type="slidenum">
              <a:rPr lang="en-US"/>
              <a:pPr>
                <a:defRPr/>
              </a:pPr>
              <a:t>‹#›</a:t>
            </a:fld>
            <a:endParaRPr lang="en-US" dirty="0"/>
          </a:p>
        </p:txBody>
      </p:sp>
    </p:spTree>
    <p:extLst>
      <p:ext uri="{BB962C8B-B14F-4D97-AF65-F5344CB8AC3E}">
        <p14:creationId xmlns:p14="http://schemas.microsoft.com/office/powerpoint/2010/main" val="3602950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765A2617-AB6C-4014-A9D4-5663A281564E}" type="slidenum">
              <a:rPr lang="en-US"/>
              <a:pPr>
                <a:defRPr/>
              </a:pPr>
              <a:t>‹#›</a:t>
            </a:fld>
            <a:endParaRPr lang="en-US" dirty="0"/>
          </a:p>
        </p:txBody>
      </p:sp>
    </p:spTree>
    <p:extLst>
      <p:ext uri="{BB962C8B-B14F-4D97-AF65-F5344CB8AC3E}">
        <p14:creationId xmlns:p14="http://schemas.microsoft.com/office/powerpoint/2010/main" val="43066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3987357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42834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195349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76387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66748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236866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315343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31F01C-1F9F-4C80-AA6D-58F7AAC988A0}" type="datetimeFigureOut">
              <a:rPr lang="en-US" smtClean="0"/>
              <a:t>6/24/2016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766F8-1B88-4E00-BA82-B32A7412BABB}" type="slidenum">
              <a:rPr lang="en-US" smtClean="0"/>
              <a:t>‹#›</a:t>
            </a:fld>
            <a:endParaRPr lang="en-US" dirty="0"/>
          </a:p>
        </p:txBody>
      </p:sp>
    </p:spTree>
    <p:extLst>
      <p:ext uri="{BB962C8B-B14F-4D97-AF65-F5344CB8AC3E}">
        <p14:creationId xmlns:p14="http://schemas.microsoft.com/office/powerpoint/2010/main" val="276893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1F01C-1F9F-4C80-AA6D-58F7AAC988A0}" type="datetimeFigureOut">
              <a:rPr lang="en-US" smtClean="0"/>
              <a:t>6/24/2016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766F8-1B88-4E00-BA82-B32A7412BABB}" type="slidenum">
              <a:rPr lang="en-US" smtClean="0"/>
              <a:t>‹#›</a:t>
            </a:fld>
            <a:endParaRPr lang="en-US" dirty="0"/>
          </a:p>
        </p:txBody>
      </p:sp>
    </p:spTree>
    <p:extLst>
      <p:ext uri="{BB962C8B-B14F-4D97-AF65-F5344CB8AC3E}">
        <p14:creationId xmlns:p14="http://schemas.microsoft.com/office/powerpoint/2010/main" val="265485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youtube.com/watch?v=7oFcFzJT7T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RNftCCwAol0" TargetMode="External"/><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30145" cy="685799"/>
          </a:xfrm>
        </p:spPr>
        <p:txBody>
          <a:bodyPr>
            <a:normAutofit fontScale="90000"/>
          </a:bodyPr>
          <a:lstStyle/>
          <a:p>
            <a:r>
              <a:rPr lang="en-US" b="1" u="sng" dirty="0" smtClean="0"/>
              <a:t>AP US History Unit IV </a:t>
            </a:r>
            <a:r>
              <a:rPr lang="en-US" i="1" dirty="0" smtClean="0"/>
              <a:t>– Expansionism, Jeffersonian Democracy &amp; National Culture</a:t>
            </a:r>
            <a:endParaRPr lang="en-US" b="1" u="sng" dirty="0"/>
          </a:p>
        </p:txBody>
      </p:sp>
      <p:sp>
        <p:nvSpPr>
          <p:cNvPr id="3" name="Subtitle 2"/>
          <p:cNvSpPr>
            <a:spLocks noGrp="1"/>
          </p:cNvSpPr>
          <p:nvPr>
            <p:ph type="subTitle" idx="1"/>
          </p:nvPr>
        </p:nvSpPr>
        <p:spPr>
          <a:xfrm>
            <a:off x="1371600" y="6400800"/>
            <a:ext cx="6400800" cy="457200"/>
          </a:xfrm>
        </p:spPr>
        <p:txBody>
          <a:bodyPr>
            <a:normAutofit fontScale="92500" lnSpcReduction="20000"/>
          </a:bodyPr>
          <a:lstStyle/>
          <a:p>
            <a:r>
              <a:rPr lang="en-US" b="1" i="1" dirty="0" smtClean="0">
                <a:solidFill>
                  <a:schemeClr val="tx1"/>
                </a:solidFill>
              </a:rPr>
              <a:t>Time period: 1800-1848</a:t>
            </a:r>
            <a:endParaRPr lang="en-US" b="1" i="1" dirty="0">
              <a:solidFill>
                <a:schemeClr val="tx1"/>
              </a:solidFill>
            </a:endParaRPr>
          </a:p>
        </p:txBody>
      </p:sp>
      <p:pic>
        <p:nvPicPr>
          <p:cNvPr id="1026" name="Picture 2" descr="http://www.toltriverpressonline.com/wp-content/uploads/2012/04/Manifest-Destiny-pain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28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7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39762"/>
          </a:xfrm>
        </p:spPr>
        <p:txBody>
          <a:bodyPr>
            <a:noAutofit/>
          </a:bodyPr>
          <a:lstStyle/>
          <a:p>
            <a:r>
              <a:rPr lang="en-US" sz="2800" b="1" u="sng" dirty="0" smtClean="0"/>
              <a:t>Voter Participation in Presidential Elections (1812 to 1840)</a:t>
            </a:r>
            <a:endParaRPr lang="en-US" sz="2800"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0362202"/>
              </p:ext>
            </p:extLst>
          </p:nvPr>
        </p:nvGraphicFramePr>
        <p:xfrm>
          <a:off x="76200" y="1600200"/>
          <a:ext cx="8991600" cy="3606800"/>
        </p:xfrm>
        <a:graphic>
          <a:graphicData uri="http://schemas.openxmlformats.org/drawingml/2006/table">
            <a:tbl>
              <a:tblPr firstRow="1" bandRow="1">
                <a:tableStyleId>{5C22544A-7EE6-4342-B048-85BDC9FD1C3A}</a:tableStyleId>
              </a:tblPr>
              <a:tblGrid>
                <a:gridCol w="1360074"/>
                <a:gridCol w="4004662"/>
                <a:gridCol w="3626864"/>
              </a:tblGrid>
              <a:tr h="370840">
                <a:tc>
                  <a:txBody>
                    <a:bodyPr/>
                    <a:lstStyle/>
                    <a:p>
                      <a:endParaRPr lang="en-US" dirty="0"/>
                    </a:p>
                  </a:txBody>
                  <a:tcPr/>
                </a:tc>
                <a:tc>
                  <a:txBody>
                    <a:bodyPr/>
                    <a:lstStyle/>
                    <a:p>
                      <a:r>
                        <a:rPr lang="en-US" dirty="0" smtClean="0"/>
                        <a:t>Percent</a:t>
                      </a:r>
                      <a:r>
                        <a:rPr lang="en-US" baseline="0" dirty="0" smtClean="0"/>
                        <a:t> of Eligible Voter Participation</a:t>
                      </a:r>
                      <a:endParaRPr lang="en-US" dirty="0"/>
                    </a:p>
                  </a:txBody>
                  <a:tcPr/>
                </a:tc>
                <a:tc>
                  <a:txBody>
                    <a:bodyPr/>
                    <a:lstStyle/>
                    <a:p>
                      <a:r>
                        <a:rPr lang="en-US" dirty="0" smtClean="0"/>
                        <a:t>Percent of States allowing voters to choose Presidential Electors</a:t>
                      </a:r>
                      <a:endParaRPr lang="en-US" dirty="0"/>
                    </a:p>
                  </a:txBody>
                  <a:tcPr/>
                </a:tc>
              </a:tr>
              <a:tr h="370840">
                <a:tc>
                  <a:txBody>
                    <a:bodyPr/>
                    <a:lstStyle/>
                    <a:p>
                      <a:pPr algn="ctr"/>
                      <a:r>
                        <a:rPr lang="en-US" dirty="0" smtClean="0"/>
                        <a:t>1812</a:t>
                      </a:r>
                      <a:endParaRPr lang="en-US" dirty="0"/>
                    </a:p>
                  </a:txBody>
                  <a:tcPr/>
                </a:tc>
                <a:tc>
                  <a:txBody>
                    <a:bodyPr/>
                    <a:lstStyle/>
                    <a:p>
                      <a:pPr algn="ctr"/>
                      <a:r>
                        <a:rPr lang="en-US" dirty="0" smtClean="0"/>
                        <a:t>Unknown</a:t>
                      </a:r>
                      <a:endParaRPr lang="en-US" dirty="0"/>
                    </a:p>
                  </a:txBody>
                  <a:tcPr/>
                </a:tc>
                <a:tc>
                  <a:txBody>
                    <a:bodyPr/>
                    <a:lstStyle/>
                    <a:p>
                      <a:pPr algn="ctr"/>
                      <a:r>
                        <a:rPr lang="en-US" dirty="0" smtClean="0"/>
                        <a:t>44.4</a:t>
                      </a:r>
                      <a:endParaRPr lang="en-US" dirty="0"/>
                    </a:p>
                  </a:txBody>
                  <a:tcPr/>
                </a:tc>
              </a:tr>
              <a:tr h="370840">
                <a:tc>
                  <a:txBody>
                    <a:bodyPr/>
                    <a:lstStyle/>
                    <a:p>
                      <a:pPr algn="ctr"/>
                      <a:r>
                        <a:rPr lang="en-US" dirty="0" smtClean="0"/>
                        <a:t>1816</a:t>
                      </a:r>
                      <a:endParaRPr lang="en-US" dirty="0"/>
                    </a:p>
                  </a:txBody>
                  <a:tcPr/>
                </a:tc>
                <a:tc>
                  <a:txBody>
                    <a:bodyPr/>
                    <a:lstStyle/>
                    <a:p>
                      <a:pPr algn="ctr"/>
                      <a:r>
                        <a:rPr lang="en-US" dirty="0" smtClean="0"/>
                        <a:t>Unknown</a:t>
                      </a:r>
                      <a:endParaRPr lang="en-US" dirty="0"/>
                    </a:p>
                  </a:txBody>
                  <a:tcPr/>
                </a:tc>
                <a:tc>
                  <a:txBody>
                    <a:bodyPr/>
                    <a:lstStyle/>
                    <a:p>
                      <a:pPr algn="ctr"/>
                      <a:r>
                        <a:rPr lang="en-US" dirty="0" smtClean="0"/>
                        <a:t>52.6</a:t>
                      </a:r>
                      <a:endParaRPr lang="en-US" dirty="0"/>
                    </a:p>
                  </a:txBody>
                  <a:tcPr/>
                </a:tc>
              </a:tr>
              <a:tr h="370840">
                <a:tc>
                  <a:txBody>
                    <a:bodyPr/>
                    <a:lstStyle/>
                    <a:p>
                      <a:pPr algn="ctr"/>
                      <a:r>
                        <a:rPr lang="en-US" dirty="0" smtClean="0"/>
                        <a:t>1820</a:t>
                      </a:r>
                      <a:endParaRPr lang="en-US" dirty="0"/>
                    </a:p>
                  </a:txBody>
                  <a:tcPr/>
                </a:tc>
                <a:tc>
                  <a:txBody>
                    <a:bodyPr/>
                    <a:lstStyle/>
                    <a:p>
                      <a:pPr algn="ctr"/>
                      <a:r>
                        <a:rPr lang="en-US" dirty="0" smtClean="0"/>
                        <a:t>Unknown</a:t>
                      </a:r>
                      <a:endParaRPr lang="en-US" dirty="0"/>
                    </a:p>
                  </a:txBody>
                  <a:tcPr/>
                </a:tc>
                <a:tc>
                  <a:txBody>
                    <a:bodyPr/>
                    <a:lstStyle/>
                    <a:p>
                      <a:pPr algn="ctr"/>
                      <a:r>
                        <a:rPr lang="en-US" dirty="0" smtClean="0"/>
                        <a:t>62.5</a:t>
                      </a:r>
                      <a:endParaRPr lang="en-US" dirty="0"/>
                    </a:p>
                  </a:txBody>
                  <a:tcPr/>
                </a:tc>
              </a:tr>
              <a:tr h="370840">
                <a:tc>
                  <a:txBody>
                    <a:bodyPr/>
                    <a:lstStyle/>
                    <a:p>
                      <a:pPr algn="ctr"/>
                      <a:r>
                        <a:rPr lang="en-US" dirty="0" smtClean="0"/>
                        <a:t>1824</a:t>
                      </a:r>
                      <a:endParaRPr lang="en-US" dirty="0"/>
                    </a:p>
                  </a:txBody>
                  <a:tcPr/>
                </a:tc>
                <a:tc>
                  <a:txBody>
                    <a:bodyPr/>
                    <a:lstStyle/>
                    <a:p>
                      <a:pPr algn="ctr"/>
                      <a:r>
                        <a:rPr lang="en-US" dirty="0" smtClean="0"/>
                        <a:t>26.9%</a:t>
                      </a:r>
                      <a:endParaRPr lang="en-US" dirty="0"/>
                    </a:p>
                  </a:txBody>
                  <a:tcPr/>
                </a:tc>
                <a:tc>
                  <a:txBody>
                    <a:bodyPr/>
                    <a:lstStyle/>
                    <a:p>
                      <a:pPr algn="ctr"/>
                      <a:r>
                        <a:rPr lang="en-US" dirty="0" smtClean="0"/>
                        <a:t>75</a:t>
                      </a:r>
                      <a:endParaRPr lang="en-US" dirty="0"/>
                    </a:p>
                  </a:txBody>
                  <a:tcPr/>
                </a:tc>
              </a:tr>
              <a:tr h="370840">
                <a:tc>
                  <a:txBody>
                    <a:bodyPr/>
                    <a:lstStyle/>
                    <a:p>
                      <a:pPr algn="ctr"/>
                      <a:r>
                        <a:rPr lang="en-US" dirty="0" smtClean="0"/>
                        <a:t>1828</a:t>
                      </a:r>
                      <a:endParaRPr lang="en-US" dirty="0"/>
                    </a:p>
                  </a:txBody>
                  <a:tcPr/>
                </a:tc>
                <a:tc>
                  <a:txBody>
                    <a:bodyPr/>
                    <a:lstStyle/>
                    <a:p>
                      <a:pPr algn="ctr"/>
                      <a:r>
                        <a:rPr lang="en-US" dirty="0" smtClean="0"/>
                        <a:t>57.6%</a:t>
                      </a:r>
                      <a:endParaRPr lang="en-US" dirty="0"/>
                    </a:p>
                  </a:txBody>
                  <a:tcPr/>
                </a:tc>
                <a:tc>
                  <a:txBody>
                    <a:bodyPr/>
                    <a:lstStyle/>
                    <a:p>
                      <a:pPr algn="ctr"/>
                      <a:r>
                        <a:rPr lang="en-US" dirty="0" smtClean="0"/>
                        <a:t>91.7</a:t>
                      </a:r>
                      <a:endParaRPr lang="en-US" dirty="0"/>
                    </a:p>
                  </a:txBody>
                  <a:tcPr/>
                </a:tc>
              </a:tr>
              <a:tr h="370840">
                <a:tc>
                  <a:txBody>
                    <a:bodyPr/>
                    <a:lstStyle/>
                    <a:p>
                      <a:pPr algn="ctr"/>
                      <a:r>
                        <a:rPr lang="en-US" dirty="0" smtClean="0"/>
                        <a:t>1832</a:t>
                      </a:r>
                      <a:endParaRPr lang="en-US" dirty="0"/>
                    </a:p>
                  </a:txBody>
                  <a:tcPr/>
                </a:tc>
                <a:tc>
                  <a:txBody>
                    <a:bodyPr/>
                    <a:lstStyle/>
                    <a:p>
                      <a:pPr algn="ctr"/>
                      <a:r>
                        <a:rPr lang="en-US" dirty="0" smtClean="0"/>
                        <a:t>55.4%</a:t>
                      </a:r>
                      <a:endParaRPr lang="en-US" dirty="0"/>
                    </a:p>
                  </a:txBody>
                  <a:tcPr/>
                </a:tc>
                <a:tc>
                  <a:txBody>
                    <a:bodyPr/>
                    <a:lstStyle/>
                    <a:p>
                      <a:pPr algn="ctr"/>
                      <a:r>
                        <a:rPr lang="en-US" dirty="0" smtClean="0"/>
                        <a:t>95.8</a:t>
                      </a:r>
                      <a:endParaRPr lang="en-US" dirty="0"/>
                    </a:p>
                  </a:txBody>
                  <a:tcPr/>
                </a:tc>
              </a:tr>
              <a:tr h="370840">
                <a:tc>
                  <a:txBody>
                    <a:bodyPr/>
                    <a:lstStyle/>
                    <a:p>
                      <a:pPr algn="ctr"/>
                      <a:r>
                        <a:rPr lang="en-US" dirty="0" smtClean="0"/>
                        <a:t>1836</a:t>
                      </a:r>
                      <a:endParaRPr lang="en-US" dirty="0"/>
                    </a:p>
                  </a:txBody>
                  <a:tcPr/>
                </a:tc>
                <a:tc>
                  <a:txBody>
                    <a:bodyPr/>
                    <a:lstStyle/>
                    <a:p>
                      <a:pPr algn="ctr"/>
                      <a:r>
                        <a:rPr lang="en-US" dirty="0" smtClean="0"/>
                        <a:t>57.8%</a:t>
                      </a:r>
                      <a:endParaRPr lang="en-US" dirty="0"/>
                    </a:p>
                  </a:txBody>
                  <a:tcPr/>
                </a:tc>
                <a:tc>
                  <a:txBody>
                    <a:bodyPr/>
                    <a:lstStyle/>
                    <a:p>
                      <a:pPr algn="ctr"/>
                      <a:r>
                        <a:rPr lang="en-US" dirty="0" smtClean="0"/>
                        <a:t>95.8</a:t>
                      </a:r>
                      <a:endParaRPr lang="en-US" dirty="0"/>
                    </a:p>
                  </a:txBody>
                  <a:tcPr/>
                </a:tc>
              </a:tr>
              <a:tr h="370840">
                <a:tc>
                  <a:txBody>
                    <a:bodyPr/>
                    <a:lstStyle/>
                    <a:p>
                      <a:pPr algn="ctr"/>
                      <a:r>
                        <a:rPr lang="en-US" dirty="0" smtClean="0"/>
                        <a:t>1840</a:t>
                      </a:r>
                      <a:endParaRPr lang="en-US" dirty="0"/>
                    </a:p>
                  </a:txBody>
                  <a:tcPr/>
                </a:tc>
                <a:tc>
                  <a:txBody>
                    <a:bodyPr/>
                    <a:lstStyle/>
                    <a:p>
                      <a:pPr algn="ctr"/>
                      <a:r>
                        <a:rPr lang="en-US" dirty="0" smtClean="0"/>
                        <a:t>80.2%</a:t>
                      </a:r>
                      <a:endParaRPr lang="en-US" dirty="0"/>
                    </a:p>
                  </a:txBody>
                  <a:tcPr/>
                </a:tc>
                <a:tc>
                  <a:txBody>
                    <a:bodyPr/>
                    <a:lstStyle/>
                    <a:p>
                      <a:pPr algn="ctr"/>
                      <a:r>
                        <a:rPr lang="en-US" dirty="0" smtClean="0"/>
                        <a:t>95.8</a:t>
                      </a:r>
                      <a:endParaRPr lang="en-US" dirty="0"/>
                    </a:p>
                  </a:txBody>
                  <a:tcPr/>
                </a:tc>
              </a:tr>
            </a:tbl>
          </a:graphicData>
        </a:graphic>
      </p:graphicFrame>
    </p:spTree>
    <p:extLst>
      <p:ext uri="{BB962C8B-B14F-4D97-AF65-F5344CB8AC3E}">
        <p14:creationId xmlns:p14="http://schemas.microsoft.com/office/powerpoint/2010/main" val="774803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3200" b="1" i="1" u="sng" dirty="0" smtClean="0"/>
              <a:t>The Battles of Monterrey and Mexico City</a:t>
            </a:r>
          </a:p>
        </p:txBody>
      </p:sp>
      <p:pic>
        <p:nvPicPr>
          <p:cNvPr id="19459" name="Picture 6" descr="BATTLE OF MONTERREY 184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838200"/>
            <a:ext cx="4572000" cy="3886200"/>
          </a:xfrm>
        </p:spPr>
      </p:pic>
      <p:pic>
        <p:nvPicPr>
          <p:cNvPr id="19460" name="Picture 10" descr="BATTLE OF CERRO GORDO"/>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838200"/>
            <a:ext cx="4000500" cy="3886200"/>
          </a:xfrm>
        </p:spPr>
      </p:pic>
      <p:sp>
        <p:nvSpPr>
          <p:cNvPr id="2" name="TextBox 1"/>
          <p:cNvSpPr txBox="1"/>
          <p:nvPr/>
        </p:nvSpPr>
        <p:spPr>
          <a:xfrm>
            <a:off x="228600" y="4876800"/>
            <a:ext cx="8763000" cy="1292662"/>
          </a:xfrm>
          <a:prstGeom prst="rect">
            <a:avLst/>
          </a:prstGeom>
          <a:noFill/>
        </p:spPr>
        <p:txBody>
          <a:bodyPr wrap="square" rtlCol="0">
            <a:spAutoFit/>
          </a:bodyPr>
          <a:lstStyle/>
          <a:p>
            <a:r>
              <a:rPr lang="en-US" sz="2600" b="1" i="1" dirty="0" smtClean="0"/>
              <a:t>Ulysses S Grant said of the Mexican War =&gt; “This war was the most unjust war ever fought by a stronger nation against a weaker one.”</a:t>
            </a:r>
            <a:endParaRPr lang="en-US" sz="2600" b="1" i="1" dirty="0"/>
          </a:p>
        </p:txBody>
      </p:sp>
    </p:spTree>
    <p:extLst>
      <p:ext uri="{BB962C8B-B14F-4D97-AF65-F5344CB8AC3E}">
        <p14:creationId xmlns:p14="http://schemas.microsoft.com/office/powerpoint/2010/main" val="13497169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715963"/>
          </a:xfrm>
        </p:spPr>
        <p:txBody>
          <a:bodyPr/>
          <a:lstStyle/>
          <a:p>
            <a:pPr eaLnBrk="1" hangingPunct="1"/>
            <a:r>
              <a:rPr lang="en-US" altLang="en-US" sz="4000" b="1" u="sng" dirty="0" smtClean="0"/>
              <a:t>Gadsden Purchase</a:t>
            </a:r>
          </a:p>
        </p:txBody>
      </p:sp>
      <p:sp>
        <p:nvSpPr>
          <p:cNvPr id="44035" name="Rectangle 3"/>
          <p:cNvSpPr>
            <a:spLocks noGrp="1" noChangeArrowheads="1"/>
          </p:cNvSpPr>
          <p:nvPr>
            <p:ph type="body" idx="1"/>
          </p:nvPr>
        </p:nvSpPr>
        <p:spPr>
          <a:xfrm>
            <a:off x="152400" y="685799"/>
            <a:ext cx="8991600" cy="2434225"/>
          </a:xfrm>
        </p:spPr>
        <p:txBody>
          <a:bodyPr/>
          <a:lstStyle/>
          <a:p>
            <a:pPr eaLnBrk="1" hangingPunct="1">
              <a:lnSpc>
                <a:spcPct val="80000"/>
              </a:lnSpc>
            </a:pPr>
            <a:r>
              <a:rPr lang="en-US" altLang="en-US" sz="2400" dirty="0" smtClean="0"/>
              <a:t>Last piece of land to be acquired was Gadsden Purchase which was only acquired so US could build a Southern Transcontinental RR</a:t>
            </a:r>
          </a:p>
          <a:p>
            <a:pPr eaLnBrk="1" hangingPunct="1">
              <a:lnSpc>
                <a:spcPct val="80000"/>
              </a:lnSpc>
            </a:pPr>
            <a:r>
              <a:rPr lang="en-US" altLang="en-US" sz="2400" dirty="0" smtClean="0"/>
              <a:t>Pierce, pro-southern w/ a southern cabinet, sent team of negotiators to meet w/ Mexican leader </a:t>
            </a:r>
            <a:r>
              <a:rPr lang="en-US" altLang="en-US" sz="2400" b="1" i="1" dirty="0" smtClean="0"/>
              <a:t>Santa Anna</a:t>
            </a:r>
            <a:r>
              <a:rPr lang="en-US" altLang="en-US" sz="2400" dirty="0" smtClean="0"/>
              <a:t> and paid $10 million for land to build a Southern transcontinental RR</a:t>
            </a:r>
          </a:p>
          <a:p>
            <a:pPr eaLnBrk="1" hangingPunct="1">
              <a:lnSpc>
                <a:spcPct val="80000"/>
              </a:lnSpc>
              <a:buFontTx/>
              <a:buNone/>
            </a:pPr>
            <a:r>
              <a:rPr lang="en-US" altLang="en-US" sz="2000" dirty="0" smtClean="0"/>
              <a:t>	</a:t>
            </a:r>
          </a:p>
        </p:txBody>
      </p:sp>
      <p:pic>
        <p:nvPicPr>
          <p:cNvPr id="44036" name="Picture 4" descr="gadsden-purchase-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543800" cy="433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7804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u="sng" dirty="0" smtClean="0"/>
              <a:t>Expansionism &amp; Manifest Destiny case study --  War of 1812</a:t>
            </a:r>
            <a:endParaRPr lang="en-US" b="1" u="sng" dirty="0"/>
          </a:p>
        </p:txBody>
      </p:sp>
      <p:sp>
        <p:nvSpPr>
          <p:cNvPr id="3" name="Content Placeholder 2"/>
          <p:cNvSpPr>
            <a:spLocks noGrp="1"/>
          </p:cNvSpPr>
          <p:nvPr>
            <p:ph idx="1"/>
          </p:nvPr>
        </p:nvSpPr>
        <p:spPr>
          <a:xfrm>
            <a:off x="0" y="1143000"/>
            <a:ext cx="9144000" cy="5867400"/>
          </a:xfrm>
        </p:spPr>
        <p:txBody>
          <a:bodyPr>
            <a:normAutofit lnSpcReduction="10000"/>
          </a:bodyPr>
          <a:lstStyle/>
          <a:p>
            <a:pPr marL="400050"/>
            <a:r>
              <a:rPr lang="en-US" sz="2300" dirty="0" smtClean="0"/>
              <a:t>War of 1812 is tied up in European Napoleonic Wars</a:t>
            </a:r>
          </a:p>
          <a:p>
            <a:pPr marL="400050"/>
            <a:r>
              <a:rPr lang="en-US" sz="2300" dirty="0" smtClean="0"/>
              <a:t>US </a:t>
            </a:r>
            <a:r>
              <a:rPr lang="en-US" sz="2300" dirty="0"/>
              <a:t>attempted many efforts to stay out of Napoleonic War </a:t>
            </a:r>
          </a:p>
          <a:p>
            <a:pPr lvl="1">
              <a:buFont typeface="Wingdings" panose="05000000000000000000" pitchFamily="2" charset="2"/>
              <a:buChar char="§"/>
            </a:pPr>
            <a:r>
              <a:rPr lang="en-US" sz="2300" b="1" i="1" dirty="0"/>
              <a:t>Jefferson Embargo of 1807 </a:t>
            </a:r>
            <a:r>
              <a:rPr lang="en-US" sz="2300" dirty="0"/>
              <a:t>(no trade w/ belligerent nations)</a:t>
            </a:r>
          </a:p>
          <a:p>
            <a:pPr lvl="1">
              <a:buFont typeface="Wingdings" panose="05000000000000000000" pitchFamily="2" charset="2"/>
              <a:buChar char="§"/>
            </a:pPr>
            <a:r>
              <a:rPr lang="en-US" sz="2300" b="1" i="1" dirty="0"/>
              <a:t>Macon’s Bill #2 </a:t>
            </a:r>
            <a:r>
              <a:rPr lang="en-US" sz="2300" dirty="0"/>
              <a:t>=&gt; trade resumes w/ French (angers Britain</a:t>
            </a:r>
            <a:r>
              <a:rPr lang="en-US" sz="2300" dirty="0" smtClean="0"/>
              <a:t>)</a:t>
            </a:r>
          </a:p>
          <a:p>
            <a:r>
              <a:rPr lang="en-US" sz="2300" dirty="0" smtClean="0"/>
              <a:t>War of 1812 was 2</a:t>
            </a:r>
            <a:r>
              <a:rPr lang="en-US" sz="2300" baseline="30000" dirty="0" smtClean="0"/>
              <a:t>nd</a:t>
            </a:r>
            <a:r>
              <a:rPr lang="en-US" sz="2300" dirty="0" smtClean="0"/>
              <a:t> war fought w/ British in a generation =&gt; what caused the war????</a:t>
            </a:r>
            <a:endParaRPr lang="en-US" sz="2300" dirty="0"/>
          </a:p>
          <a:p>
            <a:pPr marL="0" indent="0">
              <a:buNone/>
            </a:pPr>
            <a:r>
              <a:rPr lang="en-US" sz="2300" dirty="0" smtClean="0"/>
              <a:t>#1: </a:t>
            </a:r>
            <a:r>
              <a:rPr lang="en-US" sz="2300" b="1" i="1" dirty="0" smtClean="0"/>
              <a:t>Indian problems and issues on frontier </a:t>
            </a:r>
            <a:r>
              <a:rPr lang="en-US" sz="2300" dirty="0" smtClean="0"/>
              <a:t>=&gt; frontier settlers and exposed to many Native raids (believe the British are supplying Natives)</a:t>
            </a:r>
          </a:p>
          <a:p>
            <a:pPr lvl="1">
              <a:buFont typeface="Wingdings" panose="05000000000000000000" pitchFamily="2" charset="2"/>
              <a:buChar char="§"/>
            </a:pPr>
            <a:r>
              <a:rPr lang="en-US" sz="2300" dirty="0" smtClean="0"/>
              <a:t>Indian Chief </a:t>
            </a:r>
            <a:r>
              <a:rPr lang="en-US" sz="2300" b="1" i="1" dirty="0" smtClean="0"/>
              <a:t>Tecumseh</a:t>
            </a:r>
            <a:r>
              <a:rPr lang="en-US" sz="2300" dirty="0" smtClean="0"/>
              <a:t> organizes last Native Confederacy =&gt; defeated by WH Harrison at </a:t>
            </a:r>
            <a:r>
              <a:rPr lang="en-US" sz="2300" b="1" i="1" dirty="0" smtClean="0"/>
              <a:t>Battle of Tippecanoe</a:t>
            </a:r>
          </a:p>
          <a:p>
            <a:pPr marL="57150" indent="0">
              <a:buNone/>
            </a:pPr>
            <a:r>
              <a:rPr lang="en-US" sz="2300" b="1" i="1" dirty="0" smtClean="0"/>
              <a:t>#2: Land Hunger </a:t>
            </a:r>
            <a:r>
              <a:rPr lang="en-US" sz="2300" dirty="0" smtClean="0"/>
              <a:t>=&gt; Dem-Republicans want to expand farming in West; still hungry from LA Purchase (want Canadian land)</a:t>
            </a:r>
          </a:p>
          <a:p>
            <a:pPr marL="57150" indent="0">
              <a:buNone/>
            </a:pPr>
            <a:r>
              <a:rPr lang="en-US" sz="2300" b="1" i="1" dirty="0" smtClean="0"/>
              <a:t>#3: Freedom of Seas </a:t>
            </a:r>
            <a:r>
              <a:rPr lang="en-US" sz="2300" dirty="0" smtClean="0"/>
              <a:t>=&gt; British practice of impressment angers Americans (6000+ sailors from 1800 to 1812)</a:t>
            </a:r>
          </a:p>
          <a:p>
            <a:pPr marL="57150" indent="0">
              <a:buNone/>
            </a:pPr>
            <a:r>
              <a:rPr lang="en-US" sz="2300" b="1" i="1" dirty="0" smtClean="0"/>
              <a:t>#4: War Hawks =&gt; </a:t>
            </a:r>
            <a:r>
              <a:rPr lang="en-US" sz="2300" dirty="0" smtClean="0"/>
              <a:t>leaders like Henry Clay (westerners) who want to “prove” themselves in battle vs British</a:t>
            </a:r>
          </a:p>
        </p:txBody>
      </p:sp>
    </p:spTree>
    <p:extLst>
      <p:ext uri="{BB962C8B-B14F-4D97-AF65-F5344CB8AC3E}">
        <p14:creationId xmlns:p14="http://schemas.microsoft.com/office/powerpoint/2010/main" val="41679266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war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305800"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7"/>
          <p:cNvSpPr>
            <a:spLocks noGrp="1" noChangeArrowheads="1"/>
          </p:cNvSpPr>
          <p:nvPr>
            <p:ph type="title"/>
          </p:nvPr>
        </p:nvSpPr>
        <p:spPr>
          <a:xfrm>
            <a:off x="685800" y="0"/>
            <a:ext cx="7772400" cy="609600"/>
          </a:xfrm>
        </p:spPr>
        <p:txBody>
          <a:bodyPr>
            <a:normAutofit fontScale="90000"/>
          </a:bodyPr>
          <a:lstStyle/>
          <a:p>
            <a:pPr eaLnBrk="1" hangingPunct="1"/>
            <a:r>
              <a:rPr lang="en-US" altLang="en-US" sz="4000" b="1" u="sng" smtClean="0"/>
              <a:t>War of 1812 – Major Campaigns</a:t>
            </a:r>
          </a:p>
        </p:txBody>
      </p:sp>
    </p:spTree>
    <p:extLst>
      <p:ext uri="{BB962C8B-B14F-4D97-AF65-F5344CB8AC3E}">
        <p14:creationId xmlns:p14="http://schemas.microsoft.com/office/powerpoint/2010/main" val="39892794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normAutofit/>
          </a:bodyPr>
          <a:lstStyle/>
          <a:p>
            <a:r>
              <a:rPr lang="en-US" sz="2300" dirty="0" smtClean="0"/>
              <a:t>War Hawks negotiate a deal w/ Madison =&gt; they aid his re-election campaign and he declares war against British</a:t>
            </a:r>
          </a:p>
          <a:p>
            <a:r>
              <a:rPr lang="en-US" sz="2300" dirty="0" smtClean="0"/>
              <a:t>War causes internal division in America =&gt; Q: Who would be opposed to war w/ Britain? Why? </a:t>
            </a:r>
          </a:p>
          <a:p>
            <a:pPr lvl="1" indent="-342900">
              <a:buFont typeface="Wingdings" panose="05000000000000000000" pitchFamily="2" charset="2"/>
              <a:buChar char="§"/>
            </a:pPr>
            <a:r>
              <a:rPr lang="en-US" sz="2300" dirty="0" smtClean="0"/>
              <a:t>NE Federalists oppose war due to trade impact =&gt; </a:t>
            </a:r>
            <a:r>
              <a:rPr lang="en-US" sz="2300" b="1" i="1" dirty="0" smtClean="0"/>
              <a:t>Blue Light Federalists </a:t>
            </a:r>
            <a:r>
              <a:rPr lang="en-US" sz="2300" dirty="0" smtClean="0"/>
              <a:t>(shine lights to warn British of US attacks at night)</a:t>
            </a:r>
          </a:p>
          <a:p>
            <a:pPr lvl="1" indent="-342900">
              <a:buFont typeface="Wingdings" panose="05000000000000000000" pitchFamily="2" charset="2"/>
              <a:buChar char="§"/>
            </a:pPr>
            <a:r>
              <a:rPr lang="en-US" sz="2300" dirty="0" smtClean="0"/>
              <a:t>Author the _______________________=&gt; discuss secession and nullification and vote for 4 new amendments (i.e. 2/3 vote to institute an </a:t>
            </a:r>
            <a:r>
              <a:rPr lang="en-US" sz="2300" dirty="0"/>
              <a:t>e</a:t>
            </a:r>
            <a:r>
              <a:rPr lang="en-US" sz="2300" dirty="0" smtClean="0"/>
              <a:t>mbargo, declare war or admit new states)</a:t>
            </a:r>
          </a:p>
          <a:p>
            <a:r>
              <a:rPr lang="en-US" sz="2300" dirty="0" smtClean="0"/>
              <a:t>War outcome =&gt; war is essentially a stalemate after failed US invasion of Canada; Britain does burn WH in 1814</a:t>
            </a:r>
          </a:p>
          <a:p>
            <a:pPr lvl="1" indent="-342900">
              <a:buFont typeface="Wingdings" panose="05000000000000000000" pitchFamily="2" charset="2"/>
              <a:buChar char="§"/>
            </a:pPr>
            <a:r>
              <a:rPr lang="en-US" sz="2300" dirty="0" smtClean="0"/>
              <a:t>War increases nationalism, provides war heroes (i.e. Jackson) and eliminates Federalists as a national party</a:t>
            </a:r>
          </a:p>
          <a:p>
            <a:pPr lvl="1" indent="-342900">
              <a:buFont typeface="Wingdings" panose="05000000000000000000" pitchFamily="2" charset="2"/>
              <a:buChar char="§"/>
            </a:pPr>
            <a:r>
              <a:rPr lang="en-US" sz="2300" b="1" i="1" dirty="0" smtClean="0"/>
              <a:t>Treaty of Ghent </a:t>
            </a:r>
            <a:r>
              <a:rPr lang="en-US" sz="2300" dirty="0" smtClean="0"/>
              <a:t>does not address any issues war fought for</a:t>
            </a:r>
            <a:endParaRPr lang="en-US" sz="2300" dirty="0"/>
          </a:p>
        </p:txBody>
      </p:sp>
      <p:sp>
        <p:nvSpPr>
          <p:cNvPr id="4" name="Title 1"/>
          <p:cNvSpPr>
            <a:spLocks noGrp="1"/>
          </p:cNvSpPr>
          <p:nvPr>
            <p:ph type="title"/>
          </p:nvPr>
        </p:nvSpPr>
        <p:spPr>
          <a:xfrm>
            <a:off x="457200" y="152400"/>
            <a:ext cx="8229600" cy="715962"/>
          </a:xfrm>
        </p:spPr>
        <p:txBody>
          <a:bodyPr>
            <a:normAutofit fontScale="90000"/>
          </a:bodyPr>
          <a:lstStyle/>
          <a:p>
            <a:r>
              <a:rPr lang="en-US" b="1" u="sng" dirty="0" smtClean="0"/>
              <a:t>Expansionism &amp; Manifest Destiny case study --  War of 1812</a:t>
            </a:r>
            <a:endParaRPr lang="en-US" b="1" u="sng" dirty="0"/>
          </a:p>
        </p:txBody>
      </p:sp>
    </p:spTree>
    <p:extLst>
      <p:ext uri="{BB962C8B-B14F-4D97-AF65-F5344CB8AC3E}">
        <p14:creationId xmlns:p14="http://schemas.microsoft.com/office/powerpoint/2010/main" val="4102755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smtClean="0"/>
              <a:t>Impact of Manifest Destiny</a:t>
            </a:r>
            <a:endParaRPr lang="en-US" b="1" u="sng" dirty="0"/>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sz="2300" dirty="0" smtClean="0"/>
              <a:t>Manifest Destiny had many impacts on American history (both + &amp; -)</a:t>
            </a:r>
          </a:p>
          <a:p>
            <a:pPr marL="0" indent="0">
              <a:buNone/>
            </a:pPr>
            <a:r>
              <a:rPr lang="en-US" sz="2300" dirty="0" smtClean="0"/>
              <a:t>#1: </a:t>
            </a:r>
            <a:r>
              <a:rPr lang="en-US" sz="2300" b="1" i="1" dirty="0" smtClean="0"/>
              <a:t>Increase in Nationalism </a:t>
            </a:r>
            <a:r>
              <a:rPr lang="en-US" sz="2300" dirty="0" smtClean="0"/>
              <a:t>=&gt; success in expansion brought people together in a common goal and buoyed US pride (i.e. MX War)</a:t>
            </a:r>
          </a:p>
          <a:p>
            <a:pPr marL="0" indent="0">
              <a:buNone/>
            </a:pPr>
            <a:r>
              <a:rPr lang="en-US" sz="2300" dirty="0" smtClean="0"/>
              <a:t>#2: </a:t>
            </a:r>
            <a:r>
              <a:rPr lang="en-US" sz="2300" b="1" i="1" dirty="0" smtClean="0"/>
              <a:t>Increasing western migration </a:t>
            </a:r>
            <a:r>
              <a:rPr lang="en-US" sz="2300" dirty="0" smtClean="0"/>
              <a:t>=&gt; west populated quickly as settlers rushed into claim new lands (_______________=&gt; purchase up to 80 acres for $1.25/acre)</a:t>
            </a:r>
            <a:endParaRPr lang="en-US" sz="2300" b="1" i="1" dirty="0" smtClean="0"/>
          </a:p>
          <a:p>
            <a:pPr marL="0" indent="0">
              <a:buNone/>
            </a:pPr>
            <a:r>
              <a:rPr lang="en-US" sz="2300" dirty="0" smtClean="0"/>
              <a:t>#3: </a:t>
            </a:r>
            <a:r>
              <a:rPr lang="en-US" sz="2300" b="1" i="1" dirty="0" smtClean="0"/>
              <a:t>Cultivation of new regional cultures </a:t>
            </a:r>
            <a:r>
              <a:rPr lang="en-US" sz="2300" dirty="0" smtClean="0"/>
              <a:t>=&gt; frontiersmen and mountain men dominated western scene and created an enduring image</a:t>
            </a:r>
          </a:p>
          <a:p>
            <a:pPr lvl="1" indent="-342900">
              <a:buFont typeface="Wingdings" panose="05000000000000000000" pitchFamily="2" charset="2"/>
              <a:buChar char="§"/>
            </a:pPr>
            <a:r>
              <a:rPr lang="en-US" sz="2300" dirty="0" smtClean="0"/>
              <a:t>Key to exploration, trade and US land claims =&gt; frontiersmen lived a tough life (trapping, hunting) and reinforced American individualism</a:t>
            </a:r>
          </a:p>
          <a:p>
            <a:pPr lvl="1" indent="-342900">
              <a:buFont typeface="Wingdings" panose="05000000000000000000" pitchFamily="2" charset="2"/>
              <a:buChar char="§"/>
            </a:pPr>
            <a:r>
              <a:rPr lang="en-US" sz="2300" dirty="0" err="1" smtClean="0"/>
              <a:t>Exs</a:t>
            </a:r>
            <a:r>
              <a:rPr lang="en-US" sz="2300" dirty="0" smtClean="0"/>
              <a:t>: Davy Crockett, Daniel Boone</a:t>
            </a:r>
          </a:p>
          <a:p>
            <a:pPr marL="0" indent="0">
              <a:buNone/>
            </a:pPr>
            <a:r>
              <a:rPr lang="en-US" sz="2300" dirty="0" smtClean="0"/>
              <a:t>#4: </a:t>
            </a:r>
            <a:r>
              <a:rPr lang="en-US" sz="2300" b="1" i="1" dirty="0" smtClean="0"/>
              <a:t>Created or reignited many controversial issues </a:t>
            </a:r>
            <a:r>
              <a:rPr lang="en-US" sz="2300" dirty="0" smtClean="0"/>
              <a:t>=&gt; i.e. expansion of slavery, federal supremacy and Native Removal</a:t>
            </a:r>
          </a:p>
          <a:p>
            <a:pPr lvl="1" indent="-342900">
              <a:buFont typeface="Wingdings" panose="05000000000000000000" pitchFamily="2" charset="2"/>
              <a:buChar char="§"/>
            </a:pPr>
            <a:r>
              <a:rPr lang="en-US" sz="2300" dirty="0" smtClean="0"/>
              <a:t>Federal Supremacy was challenged on numerous occasions =&gt; </a:t>
            </a:r>
            <a:r>
              <a:rPr lang="en-US" sz="2300" b="1" i="1" dirty="0" smtClean="0"/>
              <a:t>Nullification Crisis</a:t>
            </a:r>
            <a:r>
              <a:rPr lang="en-US" sz="2300" dirty="0" smtClean="0"/>
              <a:t>, </a:t>
            </a:r>
            <a:r>
              <a:rPr lang="en-US" sz="2300" b="1" i="1" dirty="0" smtClean="0"/>
              <a:t>Hartford Convention</a:t>
            </a:r>
            <a:r>
              <a:rPr lang="en-US" sz="2300" dirty="0" smtClean="0"/>
              <a:t>, </a:t>
            </a:r>
            <a:r>
              <a:rPr lang="en-US" sz="2300" b="1" i="1" dirty="0" smtClean="0"/>
              <a:t>Theory of Nullification</a:t>
            </a:r>
          </a:p>
          <a:p>
            <a:pPr marL="400050" lvl="1" indent="0">
              <a:buNone/>
            </a:pPr>
            <a:r>
              <a:rPr lang="en-US" sz="2300" b="1" i="1" dirty="0"/>
              <a:t>	</a:t>
            </a:r>
            <a:r>
              <a:rPr lang="en-US" sz="2300" b="1" i="1" dirty="0" smtClean="0"/>
              <a:t>-- Northern view =&gt; </a:t>
            </a:r>
            <a:r>
              <a:rPr lang="en-US" sz="2300" dirty="0" smtClean="0"/>
              <a:t>Federal Government was ultimate authority in US and 	could overrule state power and interests</a:t>
            </a:r>
          </a:p>
          <a:p>
            <a:pPr marL="400050" lvl="1" indent="0">
              <a:buNone/>
            </a:pPr>
            <a:r>
              <a:rPr lang="en-US" sz="2300" b="1" i="1" dirty="0"/>
              <a:t>	</a:t>
            </a:r>
            <a:r>
              <a:rPr lang="en-US" sz="2300" b="1" i="1" dirty="0" smtClean="0"/>
              <a:t>-- Southern view =&gt; </a:t>
            </a:r>
            <a:r>
              <a:rPr lang="en-US" sz="2300" dirty="0" smtClean="0"/>
              <a:t>state supremacy and right of states to disagree and 	impose will on federal government</a:t>
            </a:r>
            <a:endParaRPr lang="en-US" sz="2300" b="1" i="1" dirty="0"/>
          </a:p>
        </p:txBody>
      </p:sp>
    </p:spTree>
    <p:extLst>
      <p:ext uri="{BB962C8B-B14F-4D97-AF65-F5344CB8AC3E}">
        <p14:creationId xmlns:p14="http://schemas.microsoft.com/office/powerpoint/2010/main" val="256749678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3500" b="1" u="sng" dirty="0" smtClean="0"/>
              <a:t>Resistance to Expansionism &amp; Federal Authority</a:t>
            </a:r>
            <a:endParaRPr lang="en-US" sz="3500" b="1" u="sng" dirty="0"/>
          </a:p>
        </p:txBody>
      </p:sp>
      <p:sp>
        <p:nvSpPr>
          <p:cNvPr id="3" name="Content Placeholder 2"/>
          <p:cNvSpPr>
            <a:spLocks noGrp="1"/>
          </p:cNvSpPr>
          <p:nvPr>
            <p:ph idx="1"/>
          </p:nvPr>
        </p:nvSpPr>
        <p:spPr>
          <a:xfrm>
            <a:off x="0" y="762000"/>
            <a:ext cx="9144000" cy="6096000"/>
          </a:xfrm>
        </p:spPr>
        <p:txBody>
          <a:bodyPr>
            <a:normAutofit/>
          </a:bodyPr>
          <a:lstStyle/>
          <a:p>
            <a:r>
              <a:rPr lang="en-US" sz="2300" dirty="0" smtClean="0"/>
              <a:t>Largest disagreement by far, though centered around the expansion of slavery into the newly acquired territories . . .</a:t>
            </a:r>
          </a:p>
          <a:p>
            <a:pPr lvl="1" indent="-342900">
              <a:buFont typeface="Wingdings" panose="05000000000000000000" pitchFamily="2" charset="2"/>
              <a:buChar char="§"/>
            </a:pPr>
            <a:r>
              <a:rPr lang="en-US" sz="2300" dirty="0" smtClean="0"/>
              <a:t>Northerners wanted to limit the expansion of slavery</a:t>
            </a:r>
          </a:p>
          <a:p>
            <a:pPr marL="400050" lvl="1" indent="0">
              <a:buNone/>
            </a:pPr>
            <a:r>
              <a:rPr lang="en-US" sz="2300" dirty="0"/>
              <a:t>	</a:t>
            </a:r>
            <a:r>
              <a:rPr lang="en-US" sz="2300" dirty="0" smtClean="0"/>
              <a:t>-- US follows European lead and abolishes Intl. slave trade in 1807</a:t>
            </a:r>
          </a:p>
          <a:p>
            <a:pPr marL="400050" lvl="1" indent="0">
              <a:buNone/>
            </a:pPr>
            <a:r>
              <a:rPr lang="en-US" sz="2300" dirty="0"/>
              <a:t>	</a:t>
            </a:r>
            <a:r>
              <a:rPr lang="en-US" sz="2300" dirty="0" smtClean="0"/>
              <a:t>-- 2</a:t>
            </a:r>
            <a:r>
              <a:rPr lang="en-US" sz="2300" baseline="30000" dirty="0" smtClean="0"/>
              <a:t>nd</a:t>
            </a:r>
            <a:r>
              <a:rPr lang="en-US" sz="2300" dirty="0" smtClean="0"/>
              <a:t> Great Awakening and abolition movement also influenced 	many Americans =&gt; </a:t>
            </a:r>
            <a:r>
              <a:rPr lang="en-US" sz="2300" b="1" i="1" dirty="0" smtClean="0"/>
              <a:t>Frederick Douglas </a:t>
            </a:r>
            <a:r>
              <a:rPr lang="en-US" sz="2300" dirty="0" smtClean="0"/>
              <a:t>and many slave accounts</a:t>
            </a:r>
          </a:p>
          <a:p>
            <a:pPr marL="400050" lvl="1" indent="0">
              <a:buNone/>
            </a:pPr>
            <a:r>
              <a:rPr lang="en-US" sz="2300" dirty="0"/>
              <a:t>	</a:t>
            </a:r>
            <a:r>
              <a:rPr lang="en-US" sz="2300" dirty="0" smtClean="0"/>
              <a:t>-- _______________________and other political movements focused on 	limiting the expansion of slavery into new territories</a:t>
            </a:r>
          </a:p>
          <a:p>
            <a:pPr lvl="1" indent="-342900">
              <a:buFont typeface="Wingdings" panose="05000000000000000000" pitchFamily="2" charset="2"/>
              <a:buChar char="§"/>
            </a:pPr>
            <a:r>
              <a:rPr lang="en-US" sz="2300" dirty="0" smtClean="0"/>
              <a:t>Southerners want to expand slavery and ensure its survival</a:t>
            </a:r>
          </a:p>
          <a:p>
            <a:pPr marL="400050" lvl="1" indent="0">
              <a:buNone/>
            </a:pPr>
            <a:r>
              <a:rPr lang="en-US" sz="2300" dirty="0"/>
              <a:t>	</a:t>
            </a:r>
            <a:r>
              <a:rPr lang="en-US" sz="2300" dirty="0" smtClean="0"/>
              <a:t>-- Intensive farming had depleted soil of Upper South (i.e. VA) =&gt; 	lower south &amp; lands of SW needed to expand cotton production</a:t>
            </a:r>
          </a:p>
          <a:p>
            <a:pPr marL="400050" lvl="1" indent="0">
              <a:buNone/>
            </a:pPr>
            <a:r>
              <a:rPr lang="en-US" sz="2300" dirty="0"/>
              <a:t>	</a:t>
            </a:r>
            <a:r>
              <a:rPr lang="en-US" sz="2300" dirty="0" smtClean="0"/>
              <a:t>-- South also concerned about Northern attempts to outlaw slavery 	=&gt; want to maintain sectional balance in Congress (i.e. Senate)</a:t>
            </a:r>
          </a:p>
          <a:p>
            <a:pPr marL="400050" lvl="1" indent="0">
              <a:buNone/>
            </a:pPr>
            <a:r>
              <a:rPr lang="en-US" sz="2300" dirty="0"/>
              <a:t>	</a:t>
            </a:r>
            <a:r>
              <a:rPr lang="en-US" sz="2300" dirty="0" smtClean="0"/>
              <a:t>-- Forced Congress to pass a law in 1835 banning abolitionist 	materials in Southern mail (postmasters were to destroy in South</a:t>
            </a:r>
            <a:endParaRPr lang="en-US" sz="2300" dirty="0"/>
          </a:p>
        </p:txBody>
      </p:sp>
    </p:spTree>
    <p:extLst>
      <p:ext uri="{BB962C8B-B14F-4D97-AF65-F5344CB8AC3E}">
        <p14:creationId xmlns:p14="http://schemas.microsoft.com/office/powerpoint/2010/main" val="32455422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425017"/>
          </a:xfrm>
        </p:spPr>
        <p:txBody>
          <a:bodyPr>
            <a:noAutofit/>
          </a:bodyPr>
          <a:lstStyle/>
          <a:p>
            <a:r>
              <a:rPr lang="en-US" sz="3200" b="1" u="sng" dirty="0" smtClean="0"/>
              <a:t>The MO Compromise or Compromise of 1820</a:t>
            </a:r>
            <a:endParaRPr lang="en-US" sz="3200" b="1" u="sng" dirty="0"/>
          </a:p>
        </p:txBody>
      </p:sp>
      <p:sp>
        <p:nvSpPr>
          <p:cNvPr id="3" name="Text Placeholder 2"/>
          <p:cNvSpPr>
            <a:spLocks noGrp="1"/>
          </p:cNvSpPr>
          <p:nvPr>
            <p:ph type="body" sz="half" idx="1"/>
          </p:nvPr>
        </p:nvSpPr>
        <p:spPr>
          <a:xfrm>
            <a:off x="0" y="609600"/>
            <a:ext cx="6477000" cy="6858000"/>
          </a:xfrm>
        </p:spPr>
        <p:txBody>
          <a:bodyPr>
            <a:normAutofit fontScale="77500" lnSpcReduction="20000"/>
          </a:bodyPr>
          <a:lstStyle/>
          <a:p>
            <a:r>
              <a:rPr lang="en-US" altLang="en-US" sz="2600" dirty="0"/>
              <a:t>The most critical Sectional concern was the admittance of new States </a:t>
            </a:r>
            <a:r>
              <a:rPr lang="en-US" altLang="en-US" sz="2600" b="1" i="1" dirty="0"/>
              <a:t>* WHY?*</a:t>
            </a:r>
          </a:p>
          <a:p>
            <a:pPr lvl="1">
              <a:buFont typeface="Wingdings" panose="05000000000000000000" pitchFamily="2" charset="2"/>
              <a:buChar char="§"/>
            </a:pPr>
            <a:r>
              <a:rPr lang="en-US" altLang="en-US" sz="2600" b="1" i="1" dirty="0" smtClean="0"/>
              <a:t> </a:t>
            </a:r>
            <a:r>
              <a:rPr lang="en-US" altLang="en-US" sz="2600" dirty="0"/>
              <a:t>Balance in Congress was maintained between “Free” and “Slave” states up until 1820 at ~ 10 of each</a:t>
            </a:r>
          </a:p>
          <a:p>
            <a:r>
              <a:rPr lang="en-US" altLang="en-US" sz="2600" dirty="0"/>
              <a:t>In 1819 Missouri, having reached 60,000 in population petitioned for statehood</a:t>
            </a:r>
          </a:p>
          <a:p>
            <a:pPr>
              <a:buNone/>
            </a:pPr>
            <a:r>
              <a:rPr lang="en-US" altLang="en-US" sz="2600" dirty="0"/>
              <a:t>	</a:t>
            </a:r>
            <a:r>
              <a:rPr lang="en-US" altLang="en-US" sz="2600" b="1" i="1" u="sng" dirty="0"/>
              <a:t>Problem</a:t>
            </a:r>
            <a:r>
              <a:rPr lang="en-US" altLang="en-US" sz="2600" dirty="0"/>
              <a:t>: </a:t>
            </a:r>
          </a:p>
          <a:p>
            <a:pPr>
              <a:buNone/>
            </a:pPr>
            <a:r>
              <a:rPr lang="en-US" altLang="en-US" sz="2600" dirty="0"/>
              <a:t>		#1</a:t>
            </a:r>
            <a:r>
              <a:rPr lang="en-US" altLang="en-US" sz="2600" dirty="0" smtClean="0"/>
              <a:t>: Tip balance of slave/free states</a:t>
            </a:r>
          </a:p>
          <a:p>
            <a:pPr>
              <a:buNone/>
            </a:pPr>
            <a:r>
              <a:rPr lang="en-US" altLang="en-US" sz="2600" dirty="0"/>
              <a:t>		#2: Majority of Missouri owned slaves – wanted </a:t>
            </a:r>
            <a:r>
              <a:rPr lang="en-US" altLang="en-US" sz="2600" dirty="0" smtClean="0"/>
              <a:t>	slavery </a:t>
            </a:r>
            <a:r>
              <a:rPr lang="en-US" altLang="en-US" sz="2600" dirty="0"/>
              <a:t>extended</a:t>
            </a:r>
          </a:p>
          <a:p>
            <a:r>
              <a:rPr lang="en-US" altLang="en-US" sz="2600" b="1" i="1" dirty="0"/>
              <a:t>Tallmadge Amendment</a:t>
            </a:r>
            <a:r>
              <a:rPr lang="en-US" altLang="en-US" sz="2600" dirty="0"/>
              <a:t> proposed which would allow slavery in MO but free all slaves born there when they reached age of 25 and then ban slavery</a:t>
            </a:r>
          </a:p>
          <a:p>
            <a:pPr>
              <a:buNone/>
            </a:pPr>
            <a:r>
              <a:rPr lang="en-US" altLang="en-US" sz="2600" dirty="0"/>
              <a:t>	-- Passes </a:t>
            </a:r>
            <a:r>
              <a:rPr lang="en-US" altLang="en-US" sz="2600" b="1" i="1" dirty="0"/>
              <a:t>House</a:t>
            </a:r>
            <a:r>
              <a:rPr lang="en-US" altLang="en-US" sz="2600" dirty="0"/>
              <a:t> (North =</a:t>
            </a:r>
            <a:r>
              <a:rPr lang="en-US" altLang="en-US" sz="2600" dirty="0" smtClean="0"/>
              <a:t> higher pop) </a:t>
            </a:r>
            <a:r>
              <a:rPr lang="en-US" altLang="en-US" sz="2600" dirty="0"/>
              <a:t>but </a:t>
            </a:r>
            <a:r>
              <a:rPr lang="en-US" altLang="en-US" sz="2600" dirty="0" smtClean="0"/>
              <a:t>not </a:t>
            </a:r>
            <a:r>
              <a:rPr lang="en-US" altLang="en-US" sz="2600" b="1" i="1" dirty="0" smtClean="0"/>
              <a:t>Senate</a:t>
            </a:r>
            <a:endParaRPr lang="en-US" altLang="en-US" sz="2600" b="1" i="1" dirty="0"/>
          </a:p>
          <a:p>
            <a:pPr>
              <a:buNone/>
            </a:pPr>
            <a:r>
              <a:rPr lang="en-US" altLang="en-US" sz="2600" b="1" i="1" dirty="0"/>
              <a:t>	** South sees that they must keep balance in Senate or face end of slavery!! **</a:t>
            </a:r>
          </a:p>
          <a:p>
            <a:r>
              <a:rPr lang="en-US" altLang="en-US" sz="2600" dirty="0"/>
              <a:t>Compromise prevails after months of deadlock – Clay orchestrated</a:t>
            </a:r>
          </a:p>
          <a:p>
            <a:pPr>
              <a:buNone/>
            </a:pPr>
            <a:r>
              <a:rPr lang="en-US" altLang="en-US" sz="2600" dirty="0"/>
              <a:t>	</a:t>
            </a:r>
            <a:r>
              <a:rPr lang="en-US" altLang="en-US" sz="2600" b="1" u="sng" dirty="0"/>
              <a:t>Terms:</a:t>
            </a:r>
            <a:r>
              <a:rPr lang="en-US" altLang="en-US" sz="2600" dirty="0"/>
              <a:t> 	</a:t>
            </a:r>
            <a:r>
              <a:rPr lang="en-US" altLang="en-US" sz="2600" dirty="0" smtClean="0"/>
              <a:t>#</a:t>
            </a:r>
            <a:r>
              <a:rPr lang="en-US" altLang="en-US" sz="2600" b="1" i="1" dirty="0" smtClean="0"/>
              <a:t>1</a:t>
            </a:r>
            <a:r>
              <a:rPr lang="en-US" altLang="en-US" sz="2600" b="1" i="1" dirty="0"/>
              <a:t>: Missouri admitted as a slave state</a:t>
            </a:r>
          </a:p>
          <a:p>
            <a:pPr>
              <a:buNone/>
            </a:pPr>
            <a:r>
              <a:rPr lang="en-US" altLang="en-US" sz="2600" b="1" i="1" dirty="0"/>
              <a:t>			#2: Maine admitted as a free state</a:t>
            </a:r>
          </a:p>
          <a:p>
            <a:pPr>
              <a:buNone/>
            </a:pPr>
            <a:r>
              <a:rPr lang="en-US" altLang="en-US" sz="2600" b="1" i="1" dirty="0"/>
              <a:t>			#3: Slavery banned North of 36’ 30’’</a:t>
            </a:r>
          </a:p>
          <a:p>
            <a:pPr>
              <a:buNone/>
            </a:pPr>
            <a:endParaRPr lang="en-US" altLang="en-US" sz="2400" b="1" i="1" dirty="0"/>
          </a:p>
          <a:p>
            <a:pPr>
              <a:buNone/>
            </a:pPr>
            <a:r>
              <a:rPr lang="en-US" altLang="en-US" sz="2400" b="1" i="1" dirty="0"/>
              <a:t>			</a:t>
            </a:r>
            <a:endParaRPr lang="en-US" sz="2300" dirty="0"/>
          </a:p>
        </p:txBody>
      </p:sp>
      <p:pic>
        <p:nvPicPr>
          <p:cNvPr id="11266" name="Picture 2" descr="http://media.npr.org/assets/bakertaylor/covers/h/henry-clay/9781400067268_custom-357e5ea51cd023a69a5bafdece30c101363ecda3-s99-c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990600"/>
            <a:ext cx="2628900"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1303" y="5638800"/>
            <a:ext cx="3124200" cy="830997"/>
          </a:xfrm>
          <a:prstGeom prst="rect">
            <a:avLst/>
          </a:prstGeom>
          <a:noFill/>
        </p:spPr>
        <p:txBody>
          <a:bodyPr wrap="square" rtlCol="0">
            <a:spAutoFit/>
          </a:bodyPr>
          <a:lstStyle/>
          <a:p>
            <a:r>
              <a:rPr lang="en-US" sz="2400" b="1" i="1" dirty="0" smtClean="0"/>
              <a:t>Henry Clay – The “Great Compromiser”</a:t>
            </a:r>
            <a:endParaRPr lang="en-US" sz="2400" b="1" i="1" dirty="0"/>
          </a:p>
        </p:txBody>
      </p:sp>
    </p:spTree>
    <p:extLst>
      <p:ext uri="{BB962C8B-B14F-4D97-AF65-F5344CB8AC3E}">
        <p14:creationId xmlns:p14="http://schemas.microsoft.com/office/powerpoint/2010/main" val="15096102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body" idx="1"/>
          </p:nvPr>
        </p:nvSpPr>
        <p:spPr>
          <a:xfrm>
            <a:off x="152400" y="152400"/>
            <a:ext cx="8839200" cy="1143000"/>
          </a:xfrm>
        </p:spPr>
        <p:txBody>
          <a:bodyPr/>
          <a:lstStyle/>
          <a:p>
            <a:pPr eaLnBrk="1" hangingPunct="1"/>
            <a:r>
              <a:rPr lang="en-US" altLang="en-US" sz="2600" b="1" i="1" dirty="0" smtClean="0"/>
              <a:t>Problems w/ Compromise??? Who “wins”?</a:t>
            </a:r>
          </a:p>
          <a:p>
            <a:pPr eaLnBrk="1" hangingPunct="1">
              <a:buFontTx/>
              <a:buNone/>
            </a:pPr>
            <a:r>
              <a:rPr lang="en-US" altLang="en-US" sz="2600" b="1" i="1" dirty="0" smtClean="0"/>
              <a:t>	-- See quotes</a:t>
            </a:r>
          </a:p>
          <a:p>
            <a:pPr eaLnBrk="1" hangingPunct="1"/>
            <a:endParaRPr lang="en-US" altLang="en-US" sz="2600" b="1" i="1" dirty="0" smtClean="0"/>
          </a:p>
        </p:txBody>
      </p:sp>
      <p:pic>
        <p:nvPicPr>
          <p:cNvPr id="67587" name="Picture 4" descr="mo_compromise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 y="1066800"/>
            <a:ext cx="8686800" cy="5715000"/>
          </a:xfrm>
          <a:noFill/>
        </p:spPr>
      </p:pic>
    </p:spTree>
    <p:extLst>
      <p:ext uri="{BB962C8B-B14F-4D97-AF65-F5344CB8AC3E}">
        <p14:creationId xmlns:p14="http://schemas.microsoft.com/office/powerpoint/2010/main" val="3734420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228600"/>
            <a:ext cx="7772400" cy="838200"/>
          </a:xfrm>
        </p:spPr>
        <p:txBody>
          <a:bodyPr/>
          <a:lstStyle/>
          <a:p>
            <a:pPr eaLnBrk="1" hangingPunct="1"/>
            <a:r>
              <a:rPr lang="en-US" altLang="en-US" sz="4000" b="1" u="sng" smtClean="0"/>
              <a:t>Presidents on MO Compromise</a:t>
            </a:r>
          </a:p>
        </p:txBody>
      </p:sp>
      <p:sp>
        <p:nvSpPr>
          <p:cNvPr id="68611" name="Rectangle 3"/>
          <p:cNvSpPr>
            <a:spLocks noGrp="1" noChangeArrowheads="1"/>
          </p:cNvSpPr>
          <p:nvPr>
            <p:ph type="body" idx="1"/>
          </p:nvPr>
        </p:nvSpPr>
        <p:spPr>
          <a:xfrm>
            <a:off x="228600" y="1219200"/>
            <a:ext cx="8610600" cy="4114800"/>
          </a:xfrm>
        </p:spPr>
        <p:txBody>
          <a:bodyPr/>
          <a:lstStyle/>
          <a:p>
            <a:pPr eaLnBrk="1" hangingPunct="1"/>
            <a:r>
              <a:rPr lang="en-US" altLang="en-US" sz="2400" b="1" dirty="0" smtClean="0"/>
              <a:t>T. Jefferson</a:t>
            </a:r>
            <a:r>
              <a:rPr lang="en-US" altLang="en-US" sz="2400" dirty="0" smtClean="0"/>
              <a:t> </a:t>
            </a:r>
            <a:r>
              <a:rPr lang="en-US" altLang="en-US" sz="2400" i="1" dirty="0" smtClean="0"/>
              <a:t>“ The Missouri Question … is the most </a:t>
            </a:r>
            <a:r>
              <a:rPr lang="en-US" altLang="en-US" sz="2400" i="1" dirty="0" err="1" smtClean="0"/>
              <a:t>portentious</a:t>
            </a:r>
            <a:r>
              <a:rPr lang="en-US" altLang="en-US" sz="2400" i="1" dirty="0" smtClean="0"/>
              <a:t> one that has ever yet threatened our Union. In the gloomiest moment of the Revolutionary War I never had any of the apprehensions equal to what I feel from this source … [the] question, like a fireball in the night, awakened and filled me with terror . . . With slavery we have a wolf by the ears and we can neither safely hold him or safely let him go. I consider this question to be the knell of the Union.”</a:t>
            </a:r>
          </a:p>
          <a:p>
            <a:pPr eaLnBrk="1" hangingPunct="1"/>
            <a:r>
              <a:rPr lang="en-US" altLang="en-US" sz="2400" b="1" dirty="0" smtClean="0"/>
              <a:t>JQ Adams</a:t>
            </a:r>
            <a:r>
              <a:rPr lang="en-US" altLang="en-US" sz="2400" dirty="0" smtClean="0"/>
              <a:t> </a:t>
            </a:r>
            <a:r>
              <a:rPr lang="en-US" altLang="en-US" sz="2400" i="1" dirty="0" smtClean="0"/>
              <a:t>“I take it for granted that the present question is a mere preamble – a title page to a great tragic volume.”</a:t>
            </a:r>
          </a:p>
          <a:p>
            <a:pPr eaLnBrk="1" hangingPunct="1"/>
            <a:endParaRPr lang="en-US" altLang="en-US" sz="2400" i="1" dirty="0" smtClean="0"/>
          </a:p>
        </p:txBody>
      </p:sp>
    </p:spTree>
    <p:extLst>
      <p:ext uri="{BB962C8B-B14F-4D97-AF65-F5344CB8AC3E}">
        <p14:creationId xmlns:p14="http://schemas.microsoft.com/office/powerpoint/2010/main" val="958996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6477000" cy="6400800"/>
          </a:xfrm>
        </p:spPr>
        <p:txBody>
          <a:bodyPr>
            <a:normAutofit fontScale="92500" lnSpcReduction="20000"/>
          </a:bodyPr>
          <a:lstStyle/>
          <a:p>
            <a:pPr marL="0" indent="0">
              <a:buNone/>
            </a:pPr>
            <a:r>
              <a:rPr lang="en-US" sz="2300" b="1" i="1" dirty="0" smtClean="0"/>
              <a:t>#3: Improving Opportunity of _____________________</a:t>
            </a:r>
          </a:p>
          <a:p>
            <a:r>
              <a:rPr lang="en-US" sz="2300" dirty="0" smtClean="0"/>
              <a:t>Jefferson wanted to start a system of public education but could not gain support</a:t>
            </a:r>
          </a:p>
          <a:p>
            <a:r>
              <a:rPr lang="en-US" sz="2300" dirty="0" smtClean="0"/>
              <a:t>Jackson applied the </a:t>
            </a:r>
            <a:r>
              <a:rPr lang="en-US" sz="2300" b="1" i="1" dirty="0" smtClean="0"/>
              <a:t>______________________ </a:t>
            </a:r>
            <a:r>
              <a:rPr lang="en-US" sz="2300" dirty="0" smtClean="0"/>
              <a:t>system </a:t>
            </a:r>
          </a:p>
          <a:p>
            <a:pPr lvl="1">
              <a:buFont typeface="Wingdings" panose="05000000000000000000" pitchFamily="2" charset="2"/>
              <a:buChar char="§"/>
            </a:pPr>
            <a:r>
              <a:rPr lang="en-US" altLang="en-US" sz="2500" dirty="0" smtClean="0"/>
              <a:t>“</a:t>
            </a:r>
            <a:r>
              <a:rPr lang="en-US" altLang="en-US" sz="2500" dirty="0"/>
              <a:t>those who hold public office for a long time are apt to acquire a habit of looking with indifference upon the public interests and of tolerating misconduct from which an unpracticed man would revolt.”</a:t>
            </a:r>
          </a:p>
          <a:p>
            <a:pPr lvl="1" indent="-342900">
              <a:buFont typeface="Wingdings" panose="05000000000000000000" pitchFamily="2" charset="2"/>
              <a:buChar char="§"/>
            </a:pPr>
            <a:r>
              <a:rPr lang="en-US" sz="2300" dirty="0" smtClean="0"/>
              <a:t>Jackson removed up to 20% of officeholders and “rotated” them to supporters</a:t>
            </a:r>
          </a:p>
          <a:p>
            <a:pPr marL="400050" lvl="1" indent="0">
              <a:buNone/>
            </a:pPr>
            <a:r>
              <a:rPr lang="en-US" sz="2300" dirty="0"/>
              <a:t>	</a:t>
            </a:r>
            <a:r>
              <a:rPr lang="en-US" sz="2300" dirty="0" smtClean="0"/>
              <a:t>-- Opponents called this </a:t>
            </a:r>
            <a:r>
              <a:rPr lang="en-US" sz="2300" b="1" i="1" dirty="0" smtClean="0"/>
              <a:t>“_________________”</a:t>
            </a:r>
          </a:p>
          <a:p>
            <a:r>
              <a:rPr lang="en-US" altLang="en-US" sz="2500" dirty="0"/>
              <a:t>Jackson believed “every man is as good as his neighbor. . . [or] equally better”</a:t>
            </a:r>
          </a:p>
          <a:p>
            <a:pPr>
              <a:buNone/>
            </a:pPr>
            <a:r>
              <a:rPr lang="en-US" altLang="en-US" sz="2500" dirty="0"/>
              <a:t>	-- “Aristocratic” governing class not needed</a:t>
            </a:r>
          </a:p>
          <a:p>
            <a:r>
              <a:rPr lang="en-US" altLang="en-US" sz="2500" dirty="0"/>
              <a:t>Jackson used offices to reward those loyal to him and punish those “</a:t>
            </a:r>
            <a:r>
              <a:rPr lang="en-US" altLang="en-US" sz="2500" dirty="0" err="1"/>
              <a:t>unloyal</a:t>
            </a:r>
            <a:r>
              <a:rPr lang="en-US" altLang="en-US" sz="2500" dirty="0"/>
              <a:t>”</a:t>
            </a:r>
          </a:p>
          <a:p>
            <a:pPr>
              <a:buNone/>
            </a:pPr>
            <a:r>
              <a:rPr lang="en-US" altLang="en-US" sz="2500" dirty="0"/>
              <a:t>	-- Some even “bought” offices (i.e. </a:t>
            </a:r>
            <a:r>
              <a:rPr lang="en-US" altLang="en-US" sz="2500" b="1" i="1" dirty="0"/>
              <a:t>Samuel </a:t>
            </a:r>
            <a:r>
              <a:rPr lang="en-US" altLang="en-US" sz="2500" b="1" i="1" dirty="0" err="1"/>
              <a:t>Swartwout</a:t>
            </a:r>
            <a:r>
              <a:rPr lang="en-US" altLang="en-US" sz="2500" dirty="0"/>
              <a:t>, Customs collector for NY Port)</a:t>
            </a:r>
          </a:p>
          <a:p>
            <a:pPr marL="400050" lvl="1" indent="0">
              <a:buNone/>
            </a:pPr>
            <a:endParaRPr lang="en-US" sz="2300" b="1" i="1" dirty="0"/>
          </a:p>
        </p:txBody>
      </p:sp>
      <p:sp>
        <p:nvSpPr>
          <p:cNvPr id="4" name="Title 1"/>
          <p:cNvSpPr>
            <a:spLocks noGrp="1"/>
          </p:cNvSpPr>
          <p:nvPr>
            <p:ph type="title"/>
          </p:nvPr>
        </p:nvSpPr>
        <p:spPr>
          <a:xfrm>
            <a:off x="76200" y="76200"/>
            <a:ext cx="8991600" cy="457200"/>
          </a:xfrm>
        </p:spPr>
        <p:txBody>
          <a:bodyPr>
            <a:noAutofit/>
          </a:bodyPr>
          <a:lstStyle/>
          <a:p>
            <a:r>
              <a:rPr lang="en-US" sz="3500" b="1" u="sng" dirty="0" smtClean="0"/>
              <a:t>Jeffersonian &amp; Jacksonian Democracy in Action</a:t>
            </a:r>
            <a:endParaRPr lang="en-US" sz="3500" b="1" u="sng" dirty="0"/>
          </a:p>
        </p:txBody>
      </p:sp>
      <p:pic>
        <p:nvPicPr>
          <p:cNvPr id="5" name="Picture 5" descr="jackson-spo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029" y="1295400"/>
            <a:ext cx="2743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6007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28600"/>
          </a:xfrm>
        </p:spPr>
        <p:txBody>
          <a:bodyPr>
            <a:normAutofit fontScale="90000"/>
          </a:bodyPr>
          <a:lstStyle/>
          <a:p>
            <a:r>
              <a:rPr lang="en-US" b="1" u="sng" dirty="0" smtClean="0"/>
              <a:t>Expansionism – the Native Question</a:t>
            </a:r>
            <a:endParaRPr lang="en-US" b="1" u="sng" dirty="0"/>
          </a:p>
        </p:txBody>
      </p:sp>
      <p:sp>
        <p:nvSpPr>
          <p:cNvPr id="3" name="Content Placeholder 2"/>
          <p:cNvSpPr>
            <a:spLocks noGrp="1"/>
          </p:cNvSpPr>
          <p:nvPr>
            <p:ph idx="1"/>
          </p:nvPr>
        </p:nvSpPr>
        <p:spPr>
          <a:xfrm>
            <a:off x="0" y="533400"/>
            <a:ext cx="9144000" cy="6477000"/>
          </a:xfrm>
        </p:spPr>
        <p:txBody>
          <a:bodyPr>
            <a:normAutofit fontScale="92500"/>
          </a:bodyPr>
          <a:lstStyle/>
          <a:p>
            <a:r>
              <a:rPr lang="en-US" sz="2300" dirty="0" smtClean="0"/>
              <a:t>As the US expanded in all directions, they also came across another source of tension and opposition, Natives . . .</a:t>
            </a:r>
          </a:p>
          <a:p>
            <a:pPr lvl="1">
              <a:buFont typeface="Wingdings" panose="05000000000000000000" pitchFamily="2" charset="2"/>
              <a:buChar char="§"/>
            </a:pPr>
            <a:r>
              <a:rPr lang="en-US" sz="2300" dirty="0" smtClean="0"/>
              <a:t>Although some groups favored integrating Natives into American culture (i.e. </a:t>
            </a:r>
            <a:r>
              <a:rPr lang="en-US" sz="2300" b="1" i="1" dirty="0" smtClean="0"/>
              <a:t>Society </a:t>
            </a:r>
            <a:r>
              <a:rPr lang="en-US" sz="2300" b="1" i="1" dirty="0"/>
              <a:t>for Propagating the Gospel Among </a:t>
            </a:r>
            <a:r>
              <a:rPr lang="en-US" sz="2300" b="1" i="1" dirty="0" smtClean="0"/>
              <a:t>Indians) </a:t>
            </a:r>
            <a:r>
              <a:rPr lang="en-US" sz="2300" dirty="0" smtClean="0"/>
              <a:t>US policy was best characterized by Jackson’s Native Removal policy</a:t>
            </a:r>
          </a:p>
          <a:p>
            <a:pPr marL="457200" lvl="1" indent="0">
              <a:buNone/>
            </a:pPr>
            <a:r>
              <a:rPr lang="en-US" sz="2300" b="1" i="1" dirty="0"/>
              <a:t>	</a:t>
            </a:r>
            <a:r>
              <a:rPr lang="en-US" sz="2300" b="1" i="1" dirty="0" smtClean="0"/>
              <a:t>-- </a:t>
            </a:r>
            <a:r>
              <a:rPr lang="en-US" sz="2300" dirty="0" smtClean="0"/>
              <a:t>Series of encounters in the early 1800’s cleared Natives out of the 	way so that whites could expand safely into Am continent</a:t>
            </a:r>
          </a:p>
          <a:p>
            <a:pPr marL="57150" indent="0">
              <a:buNone/>
            </a:pPr>
            <a:r>
              <a:rPr lang="en-US" sz="2300" dirty="0" smtClean="0"/>
              <a:t>#1: </a:t>
            </a:r>
            <a:r>
              <a:rPr lang="en-US" sz="2300" b="1" i="1" dirty="0" smtClean="0"/>
              <a:t>Native Removal in SE </a:t>
            </a:r>
            <a:r>
              <a:rPr lang="en-US" sz="2300" dirty="0" smtClean="0"/>
              <a:t>=&gt; due to Native Removal Act in 1832 Cherokees &amp; other tribes were removed to Oklahoma (Native Reservation)</a:t>
            </a:r>
          </a:p>
          <a:p>
            <a:pPr lvl="1">
              <a:buFont typeface="Wingdings" panose="05000000000000000000" pitchFamily="2" charset="2"/>
              <a:buChar char="§"/>
            </a:pPr>
            <a:r>
              <a:rPr lang="en-US" sz="2300" dirty="0" smtClean="0"/>
              <a:t>Some tribes went peacefully and relied on Bureau of Indian Affairs</a:t>
            </a:r>
          </a:p>
          <a:p>
            <a:pPr marL="457200" lvl="1" indent="0">
              <a:buNone/>
            </a:pPr>
            <a:r>
              <a:rPr lang="en-US" sz="2300" dirty="0"/>
              <a:t>	</a:t>
            </a:r>
            <a:r>
              <a:rPr lang="en-US" sz="2300" dirty="0" smtClean="0"/>
              <a:t>-- Gave Natives poor quality provisions &amp; settled them on low 	quality land (removed them if land value changed; SD example)</a:t>
            </a:r>
          </a:p>
          <a:p>
            <a:pPr marL="57150" indent="0">
              <a:buNone/>
            </a:pPr>
            <a:r>
              <a:rPr lang="en-US" sz="2300" dirty="0" smtClean="0"/>
              <a:t>#2:  _________________</a:t>
            </a:r>
            <a:r>
              <a:rPr lang="en-US" sz="2300" b="1" i="1" dirty="0" smtClean="0"/>
              <a:t>=&gt; </a:t>
            </a:r>
            <a:r>
              <a:rPr lang="en-US" sz="2300" dirty="0" smtClean="0"/>
              <a:t>Series of 3 wars fought from 1816 to 1842 in Florida</a:t>
            </a:r>
          </a:p>
          <a:p>
            <a:pPr lvl="1">
              <a:buFont typeface="Wingdings" panose="05000000000000000000" pitchFamily="2" charset="2"/>
              <a:buChar char="§"/>
            </a:pPr>
            <a:r>
              <a:rPr lang="en-US" sz="2300" dirty="0" smtClean="0"/>
              <a:t>Natives in Florida resisted removal and attacked frontier settlements</a:t>
            </a:r>
          </a:p>
          <a:p>
            <a:pPr lvl="1">
              <a:buFont typeface="Wingdings" panose="05000000000000000000" pitchFamily="2" charset="2"/>
              <a:buChar char="§"/>
            </a:pPr>
            <a:r>
              <a:rPr lang="en-US" sz="2300" dirty="0" smtClean="0"/>
              <a:t>US sent in army &amp; brutal fighting in swamps led to many casualties; US utilized tactics such as killing chiefs who came into negotiate truces </a:t>
            </a:r>
          </a:p>
          <a:p>
            <a:pPr lvl="1">
              <a:buFont typeface="Wingdings" panose="05000000000000000000" pitchFamily="2" charset="2"/>
              <a:buChar char="§"/>
            </a:pPr>
            <a:r>
              <a:rPr lang="en-US" sz="2300" dirty="0" smtClean="0"/>
              <a:t>Native chiefs (i.e. </a:t>
            </a:r>
            <a:r>
              <a:rPr lang="en-US" sz="2300" b="1" i="1" dirty="0" smtClean="0"/>
              <a:t>Osceola</a:t>
            </a:r>
            <a:r>
              <a:rPr lang="en-US" sz="2300" dirty="0" smtClean="0"/>
              <a:t>) eventually bribed &amp; starved into submission =&gt; shipped west after their defeat</a:t>
            </a:r>
          </a:p>
          <a:p>
            <a:pPr marL="457200" lvl="1" indent="0">
              <a:buNone/>
            </a:pPr>
            <a:endParaRPr lang="en-US" sz="2300" dirty="0"/>
          </a:p>
        </p:txBody>
      </p:sp>
    </p:spTree>
    <p:extLst>
      <p:ext uri="{BB962C8B-B14F-4D97-AF65-F5344CB8AC3E}">
        <p14:creationId xmlns:p14="http://schemas.microsoft.com/office/powerpoint/2010/main" val="8915959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a:bodyPr>
          <a:lstStyle/>
          <a:p>
            <a:r>
              <a:rPr lang="en-US" sz="3200" b="1" u="sng" dirty="0" smtClean="0"/>
              <a:t>Native Removals due to Indian Removal Act (1832)</a:t>
            </a:r>
            <a:endParaRPr lang="en-US" sz="3200" b="1" u="sng" dirty="0"/>
          </a:p>
        </p:txBody>
      </p:sp>
      <p:pic>
        <p:nvPicPr>
          <p:cNvPr id="2050" name="Picture 2" descr="http://www.sussexvt.k12.de.us/science/The%20History%20of%20the%20World%201500-1899/The%20Indian%20Removal%20Act_file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762000"/>
            <a:ext cx="8759825" cy="582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143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0652"/>
            <a:ext cx="8229600" cy="715962"/>
          </a:xfrm>
        </p:spPr>
        <p:txBody>
          <a:bodyPr>
            <a:normAutofit fontScale="90000"/>
          </a:bodyPr>
          <a:lstStyle/>
          <a:p>
            <a:r>
              <a:rPr lang="en-US" b="1" u="sng" dirty="0" smtClean="0"/>
              <a:t>Oklahoma =&gt; Indian Reservation</a:t>
            </a:r>
            <a:endParaRPr lang="en-US" b="1" u="sng" dirty="0"/>
          </a:p>
        </p:txBody>
      </p:sp>
      <p:pic>
        <p:nvPicPr>
          <p:cNvPr id="1026" name="Picture 2" descr="http://upload.wikimedia.org/wikipedia/commons/4/45/Okterrit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762000"/>
            <a:ext cx="8915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957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upload.wikimedia.org/wikipedia/commons/5/52/Growth_of_Denominations_in_America_1780_to_18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32" y="1600200"/>
            <a:ext cx="27432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1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marL="0" indent="0">
              <a:buNone/>
            </a:pPr>
            <a:r>
              <a:rPr lang="en-US" sz="2300" b="1" i="1" dirty="0" smtClean="0"/>
              <a:t>#4: Pragmatism </a:t>
            </a:r>
            <a:r>
              <a:rPr lang="en-US" sz="2300" dirty="0" smtClean="0"/>
              <a:t>=&gt; Jefferson applied Pragmatism in multiple ways</a:t>
            </a:r>
          </a:p>
          <a:p>
            <a:r>
              <a:rPr lang="en-US" sz="2300" dirty="0" smtClean="0"/>
              <a:t>_________________=&gt; use of National bank to fund, use of loose interpretation of Constitution to purchase w/o Congressional approval</a:t>
            </a:r>
          </a:p>
          <a:p>
            <a:r>
              <a:rPr lang="en-US" sz="2300" dirty="0" smtClean="0"/>
              <a:t>____________________=&gt; Federalists paid tribute to pirates in N Africa to protect shipping in Mediterranean (1801 =26 barrels of currency)</a:t>
            </a:r>
          </a:p>
          <a:p>
            <a:pPr marL="0" indent="0">
              <a:buNone/>
            </a:pPr>
            <a:r>
              <a:rPr lang="en-US" sz="2300" dirty="0"/>
              <a:t>	</a:t>
            </a:r>
            <a:r>
              <a:rPr lang="en-US" sz="2300" dirty="0" smtClean="0"/>
              <a:t>-- Jefferson refuses and builds small gunboat Navy to fight pirates 	=&gt; precedent of not negotiating w/ terrorists</a:t>
            </a:r>
          </a:p>
          <a:p>
            <a:pPr marL="0" indent="0">
              <a:buNone/>
            </a:pPr>
            <a:r>
              <a:rPr lang="en-US" sz="2300" b="1" i="1" dirty="0" smtClean="0"/>
              <a:t>#5: Charles River Bridge decision </a:t>
            </a:r>
            <a:r>
              <a:rPr lang="en-US" sz="2300" dirty="0" smtClean="0"/>
              <a:t>=&gt; Jackson appointed Roger Taney to Supreme Court (state’s right and common man proponent)</a:t>
            </a:r>
          </a:p>
          <a:p>
            <a:r>
              <a:rPr lang="en-US" sz="2300" dirty="0" smtClean="0"/>
              <a:t>In _______________________________(1837) Supreme court decided that corporate contracts did not grant monopolies &amp; that all could apply</a:t>
            </a:r>
          </a:p>
          <a:p>
            <a:pPr lvl="1" indent="-342900">
              <a:buFont typeface="Wingdings" panose="05000000000000000000" pitchFamily="2" charset="2"/>
              <a:buChar char="§"/>
            </a:pPr>
            <a:r>
              <a:rPr lang="en-US" sz="2300" dirty="0" smtClean="0"/>
              <a:t>Lowered prices for common man, speeded industrial progress and led to more equal economic opportunities to start business</a:t>
            </a:r>
          </a:p>
          <a:p>
            <a:pPr marL="742950" lvl="2" indent="-342900">
              <a:buFont typeface="Wingdings" panose="05000000000000000000" pitchFamily="2" charset="2"/>
              <a:buChar char="§"/>
            </a:pPr>
            <a:r>
              <a:rPr lang="en-US" sz="2100" dirty="0"/>
              <a:t>Forwarded idea that </a:t>
            </a:r>
            <a:r>
              <a:rPr lang="en-US" sz="2100" dirty="0" smtClean="0"/>
              <a:t>_______________________________________=&gt; </a:t>
            </a:r>
            <a:r>
              <a:rPr lang="en-US" sz="2100" dirty="0"/>
              <a:t>not just connected elites</a:t>
            </a:r>
          </a:p>
          <a:p>
            <a:endParaRPr lang="en-US" sz="2300" dirty="0"/>
          </a:p>
        </p:txBody>
      </p:sp>
      <p:sp>
        <p:nvSpPr>
          <p:cNvPr id="4" name="Title 1"/>
          <p:cNvSpPr>
            <a:spLocks noGrp="1"/>
          </p:cNvSpPr>
          <p:nvPr>
            <p:ph type="title"/>
          </p:nvPr>
        </p:nvSpPr>
        <p:spPr>
          <a:xfrm>
            <a:off x="76200" y="76200"/>
            <a:ext cx="8991600" cy="457200"/>
          </a:xfrm>
        </p:spPr>
        <p:txBody>
          <a:bodyPr>
            <a:noAutofit/>
          </a:bodyPr>
          <a:lstStyle/>
          <a:p>
            <a:r>
              <a:rPr lang="en-US" sz="3500" b="1" u="sng" dirty="0" smtClean="0"/>
              <a:t>Jeffersonian &amp; Jacksonian Democracy in Action</a:t>
            </a:r>
            <a:endParaRPr lang="en-US" sz="3500" b="1" u="sng" dirty="0"/>
          </a:p>
        </p:txBody>
      </p:sp>
    </p:spTree>
    <p:extLst>
      <p:ext uri="{BB962C8B-B14F-4D97-AF65-F5344CB8AC3E}">
        <p14:creationId xmlns:p14="http://schemas.microsoft.com/office/powerpoint/2010/main" val="44868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smtClean="0"/>
              <a:t>Roger Taney and Charles River Bridge</a:t>
            </a:r>
            <a:endParaRPr lang="en-US" b="1" u="sng" dirty="0"/>
          </a:p>
        </p:txBody>
      </p:sp>
      <p:sp>
        <p:nvSpPr>
          <p:cNvPr id="3" name="Content Placeholder 2"/>
          <p:cNvSpPr>
            <a:spLocks noGrp="1"/>
          </p:cNvSpPr>
          <p:nvPr>
            <p:ph idx="1"/>
          </p:nvPr>
        </p:nvSpPr>
        <p:spPr>
          <a:xfrm>
            <a:off x="0" y="5486400"/>
            <a:ext cx="9144000" cy="1249363"/>
          </a:xfrm>
        </p:spPr>
        <p:txBody>
          <a:bodyPr>
            <a:normAutofit fontScale="85000" lnSpcReduction="20000"/>
          </a:bodyPr>
          <a:lstStyle/>
          <a:p>
            <a:pPr marL="0" indent="0">
              <a:buNone/>
            </a:pPr>
            <a:r>
              <a:rPr lang="en-US" sz="2300" dirty="0" smtClean="0"/>
              <a:t>In 1785 the Charles River bridge was granted a charter and built a toll bridge =&gt; charged massive tolls but was only bridge to Boston</a:t>
            </a:r>
          </a:p>
          <a:p>
            <a:pPr marL="0" indent="0">
              <a:buNone/>
            </a:pPr>
            <a:r>
              <a:rPr lang="en-US" sz="2300" dirty="0" smtClean="0"/>
              <a:t>-- Warren River Bridge was granted charter in 1830 and was to be a toll free bridge after a period of toll to recoup costs and profit</a:t>
            </a:r>
            <a:endParaRPr lang="en-US" sz="2300" dirty="0"/>
          </a:p>
        </p:txBody>
      </p:sp>
      <p:pic>
        <p:nvPicPr>
          <p:cNvPr id="7170" name="Picture 2" descr="http://www.nndb.com/people/424/000098130/roger-b-taney-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3696814"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fas-history.rutgers.edu/clemens/cr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775" y="685800"/>
            <a:ext cx="4267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78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76200"/>
            <a:ext cx="7772400" cy="381000"/>
          </a:xfrm>
        </p:spPr>
        <p:txBody>
          <a:bodyPr>
            <a:normAutofit fontScale="90000"/>
          </a:bodyPr>
          <a:lstStyle/>
          <a:p>
            <a:pPr eaLnBrk="1" hangingPunct="1"/>
            <a:r>
              <a:rPr lang="en-US" altLang="en-US" sz="3600" b="1" u="sng" dirty="0" smtClean="0"/>
              <a:t>John Marshall &amp; Supreme Court</a:t>
            </a:r>
          </a:p>
        </p:txBody>
      </p:sp>
      <p:sp>
        <p:nvSpPr>
          <p:cNvPr id="71683" name="Rectangle 3"/>
          <p:cNvSpPr>
            <a:spLocks noGrp="1" noChangeArrowheads="1"/>
          </p:cNvSpPr>
          <p:nvPr>
            <p:ph type="body" sz="half" idx="1"/>
          </p:nvPr>
        </p:nvSpPr>
        <p:spPr>
          <a:xfrm>
            <a:off x="0" y="457200"/>
            <a:ext cx="6096000" cy="6477000"/>
          </a:xfrm>
        </p:spPr>
        <p:txBody>
          <a:bodyPr>
            <a:normAutofit fontScale="92500"/>
          </a:bodyPr>
          <a:lstStyle/>
          <a:p>
            <a:pPr eaLnBrk="1" hangingPunct="1"/>
            <a:r>
              <a:rPr lang="en-US" altLang="en-US" sz="2300" dirty="0" smtClean="0"/>
              <a:t>Supreme Court is the only court mentioned in the US Constitution</a:t>
            </a:r>
          </a:p>
          <a:p>
            <a:pPr eaLnBrk="1" hangingPunct="1">
              <a:buFontTx/>
              <a:buNone/>
            </a:pPr>
            <a:r>
              <a:rPr lang="en-US" altLang="en-US" sz="2300" dirty="0" smtClean="0"/>
              <a:t>	-- Had no home until 1930’s (Met in basement of Congress building)</a:t>
            </a:r>
          </a:p>
          <a:p>
            <a:pPr eaLnBrk="1" hangingPunct="1"/>
            <a:r>
              <a:rPr lang="en-US" altLang="en-US" sz="2300" dirty="0" smtClean="0"/>
              <a:t>Number of Justices started at 6, expanded to 7 in 1807, then to 9 in 1837</a:t>
            </a:r>
          </a:p>
          <a:p>
            <a:pPr eaLnBrk="1" hangingPunct="1"/>
            <a:r>
              <a:rPr lang="en-US" altLang="en-US" sz="2300" b="1" i="1" dirty="0" smtClean="0"/>
              <a:t>Current Members </a:t>
            </a:r>
            <a:r>
              <a:rPr lang="en-US" altLang="en-US" sz="2300" dirty="0" smtClean="0"/>
              <a:t>?</a:t>
            </a:r>
            <a:r>
              <a:rPr lang="en-US" altLang="en-US" sz="2300" b="1" i="1" dirty="0" smtClean="0"/>
              <a:t>Current Chief Justices</a:t>
            </a:r>
            <a:r>
              <a:rPr lang="en-US" altLang="en-US" sz="2300" dirty="0" smtClean="0"/>
              <a:t> ?</a:t>
            </a:r>
          </a:p>
          <a:p>
            <a:pPr eaLnBrk="1" hangingPunct="1"/>
            <a:r>
              <a:rPr lang="en-US" altLang="en-US" sz="2300" dirty="0" smtClean="0"/>
              <a:t>Early US History huge debate about who or what institution should interpret Constitution</a:t>
            </a:r>
          </a:p>
          <a:p>
            <a:pPr lvl="1" indent="-342900">
              <a:buFont typeface="Wingdings" panose="05000000000000000000" pitchFamily="2" charset="2"/>
              <a:buChar char="§"/>
            </a:pPr>
            <a:r>
              <a:rPr lang="en-US" altLang="en-US" sz="2400" dirty="0" smtClean="0"/>
              <a:t>States? Courts?  (VA &amp; KY Resolutions, Hartford Convention)</a:t>
            </a:r>
          </a:p>
          <a:p>
            <a:pPr eaLnBrk="1" hangingPunct="1"/>
            <a:r>
              <a:rPr lang="en-US" altLang="en-US" sz="2300" dirty="0" smtClean="0"/>
              <a:t>_____________________(1800-1835) was most important Justice in the Court’s history!!!</a:t>
            </a:r>
          </a:p>
          <a:p>
            <a:pPr lvl="1">
              <a:buFont typeface="Wingdings" panose="05000000000000000000" pitchFamily="2" charset="2"/>
              <a:buChar char="§"/>
            </a:pPr>
            <a:r>
              <a:rPr lang="en-US" altLang="en-US" sz="2300" dirty="0" smtClean="0"/>
              <a:t>Appointed by Adams at last minute (Midnight appointment)</a:t>
            </a:r>
          </a:p>
          <a:p>
            <a:pPr lvl="1">
              <a:buFont typeface="Wingdings" panose="05000000000000000000" pitchFamily="2" charset="2"/>
              <a:buChar char="§"/>
            </a:pPr>
            <a:r>
              <a:rPr lang="en-US" altLang="en-US" sz="2300" dirty="0" smtClean="0"/>
              <a:t>Strong Federalist </a:t>
            </a:r>
          </a:p>
          <a:p>
            <a:pPr marL="457200" lvl="1" indent="0">
              <a:buNone/>
            </a:pPr>
            <a:r>
              <a:rPr lang="en-US" altLang="en-US" sz="2300" dirty="0" smtClean="0"/>
              <a:t>	-- Court decisions support strong 	Federal 	rights &amp; supremacy (weaker states rights)</a:t>
            </a:r>
          </a:p>
        </p:txBody>
      </p:sp>
      <p:pic>
        <p:nvPicPr>
          <p:cNvPr id="71684" name="Picture 5" descr="Marshall-john-engraving-after-inman-harvard-lega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00750" y="1447800"/>
            <a:ext cx="3143250" cy="4648200"/>
          </a:xfrm>
          <a:noFill/>
        </p:spPr>
      </p:pic>
    </p:spTree>
    <p:extLst>
      <p:ext uri="{BB962C8B-B14F-4D97-AF65-F5344CB8AC3E}">
        <p14:creationId xmlns:p14="http://schemas.microsoft.com/office/powerpoint/2010/main" val="319031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85800" y="0"/>
            <a:ext cx="7772400" cy="457200"/>
          </a:xfrm>
        </p:spPr>
        <p:txBody>
          <a:bodyPr>
            <a:normAutofit fontScale="90000"/>
          </a:bodyPr>
          <a:lstStyle/>
          <a:p>
            <a:pPr eaLnBrk="1" hangingPunct="1"/>
            <a:r>
              <a:rPr lang="en-US" altLang="en-US" sz="4000" b="1" u="sng" dirty="0" smtClean="0"/>
              <a:t>Current Supreme Court Justices</a:t>
            </a:r>
          </a:p>
        </p:txBody>
      </p:sp>
      <p:sp>
        <p:nvSpPr>
          <p:cNvPr id="72708" name="Rectangle 1028"/>
          <p:cNvSpPr>
            <a:spLocks noChangeArrowheads="1"/>
          </p:cNvSpPr>
          <p:nvPr/>
        </p:nvSpPr>
        <p:spPr bwMode="auto">
          <a:xfrm>
            <a:off x="-58738" y="2057400"/>
            <a:ext cx="6035676" cy="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p>
        </p:txBody>
      </p:sp>
      <p:pic>
        <p:nvPicPr>
          <p:cNvPr id="12292" name="Picture 4" descr="http://www.walkingthepoint.com/wp-content/uploads/2014/01/Supreme-Court-current-justices.imgcache.rev1317397950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7744558"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518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76200"/>
            <a:ext cx="7772400" cy="533400"/>
          </a:xfrm>
        </p:spPr>
        <p:txBody>
          <a:bodyPr>
            <a:normAutofit fontScale="90000"/>
          </a:bodyPr>
          <a:lstStyle/>
          <a:p>
            <a:pPr eaLnBrk="1" hangingPunct="1"/>
            <a:r>
              <a:rPr lang="en-US" altLang="en-US" sz="3600" b="1" u="sng" dirty="0" smtClean="0"/>
              <a:t>Major Cases of Marshall Court</a:t>
            </a:r>
          </a:p>
        </p:txBody>
      </p:sp>
      <p:sp>
        <p:nvSpPr>
          <p:cNvPr id="73731" name="Rectangle 3"/>
          <p:cNvSpPr>
            <a:spLocks noGrp="1" noChangeArrowheads="1"/>
          </p:cNvSpPr>
          <p:nvPr>
            <p:ph type="body" idx="1"/>
          </p:nvPr>
        </p:nvSpPr>
        <p:spPr>
          <a:xfrm>
            <a:off x="0" y="609600"/>
            <a:ext cx="9144000" cy="5410200"/>
          </a:xfrm>
        </p:spPr>
        <p:txBody>
          <a:bodyPr/>
          <a:lstStyle/>
          <a:p>
            <a:pPr eaLnBrk="1" hangingPunct="1"/>
            <a:r>
              <a:rPr lang="en-US" altLang="en-US" sz="2000" dirty="0" smtClean="0"/>
              <a:t>Marshall Court known as a </a:t>
            </a:r>
            <a:r>
              <a:rPr lang="en-US" altLang="en-US" sz="2000" b="1" i="1" dirty="0" smtClean="0"/>
              <a:t>“Federalist Court in a Sectionalist country”</a:t>
            </a:r>
          </a:p>
          <a:p>
            <a:pPr eaLnBrk="1" hangingPunct="1">
              <a:buFontTx/>
              <a:buNone/>
            </a:pPr>
            <a:r>
              <a:rPr lang="en-US" altLang="en-US" sz="2000" b="1" i="1" u="sng" dirty="0" smtClean="0"/>
              <a:t>Major Cases</a:t>
            </a:r>
          </a:p>
          <a:p>
            <a:pPr eaLnBrk="1" hangingPunct="1">
              <a:buFontTx/>
              <a:buNone/>
            </a:pPr>
            <a:r>
              <a:rPr lang="en-US" altLang="en-US" sz="2000" b="1" dirty="0" smtClean="0"/>
              <a:t>#1: ______________________</a:t>
            </a:r>
            <a:r>
              <a:rPr lang="en-US" altLang="en-US" sz="2000" b="1" i="1" dirty="0" smtClean="0"/>
              <a:t>(1803) – </a:t>
            </a:r>
            <a:r>
              <a:rPr lang="en-US" altLang="en-US" sz="2000" dirty="0" smtClean="0"/>
              <a:t>Marshall establishes precedent that Supreme Court (not the states) decide Constitutionality (not used again until 1857!!)</a:t>
            </a:r>
          </a:p>
          <a:p>
            <a:pPr eaLnBrk="1" hangingPunct="1">
              <a:buFontTx/>
              <a:buNone/>
            </a:pPr>
            <a:r>
              <a:rPr lang="en-US" altLang="en-US" sz="2000" dirty="0" smtClean="0"/>
              <a:t>	-- Dem. Republicans try to “impeach” Justice Chase after this which fails and establishes independence of Judiciary</a:t>
            </a:r>
          </a:p>
          <a:p>
            <a:pPr eaLnBrk="1" hangingPunct="1">
              <a:buFontTx/>
              <a:buNone/>
            </a:pPr>
            <a:r>
              <a:rPr lang="en-US" altLang="en-US" sz="2000" dirty="0" smtClean="0"/>
              <a:t>#</a:t>
            </a:r>
            <a:r>
              <a:rPr lang="en-US" altLang="en-US" sz="2000" b="1" dirty="0" smtClean="0"/>
              <a:t>2</a:t>
            </a:r>
            <a:r>
              <a:rPr lang="en-US" altLang="en-US" sz="2000" dirty="0" smtClean="0"/>
              <a:t>: _______________________________</a:t>
            </a:r>
            <a:r>
              <a:rPr lang="en-US" altLang="en-US" sz="2000" b="1" i="1" dirty="0" smtClean="0"/>
              <a:t>(1819) – </a:t>
            </a:r>
            <a:r>
              <a:rPr lang="en-US" altLang="en-US" sz="2000" dirty="0" smtClean="0"/>
              <a:t>declares Natl. Bank constitutional using Hamiltonian “Loose” interpretation; enhances Federal Power!</a:t>
            </a:r>
          </a:p>
          <a:p>
            <a:pPr eaLnBrk="1" hangingPunct="1">
              <a:buFontTx/>
              <a:buNone/>
            </a:pPr>
            <a:r>
              <a:rPr lang="en-US" altLang="en-US" sz="2000" dirty="0" smtClean="0"/>
              <a:t>#</a:t>
            </a:r>
            <a:r>
              <a:rPr lang="en-US" altLang="en-US" sz="2000" b="1" dirty="0" smtClean="0"/>
              <a:t>3</a:t>
            </a:r>
            <a:r>
              <a:rPr lang="en-US" altLang="en-US" sz="2000" dirty="0" smtClean="0"/>
              <a:t>: ______________________</a:t>
            </a:r>
            <a:r>
              <a:rPr lang="en-US" altLang="en-US" sz="2000" b="1" i="1" dirty="0" smtClean="0"/>
              <a:t>(1821)</a:t>
            </a:r>
            <a:r>
              <a:rPr lang="en-US" altLang="en-US" sz="2000" dirty="0" smtClean="0"/>
              <a:t> – Marshall rules on Constitutionality of Sate Supreme Court decision =&gt; furthers power of Federal Govt. &amp; Supreme Court!</a:t>
            </a:r>
          </a:p>
          <a:p>
            <a:pPr eaLnBrk="1" hangingPunct="1">
              <a:buFontTx/>
              <a:buNone/>
            </a:pPr>
            <a:r>
              <a:rPr lang="en-US" altLang="en-US" sz="2000" dirty="0" smtClean="0"/>
              <a:t>#</a:t>
            </a:r>
            <a:r>
              <a:rPr lang="en-US" altLang="en-US" sz="2000" b="1" dirty="0"/>
              <a:t>4</a:t>
            </a:r>
            <a:r>
              <a:rPr lang="en-US" altLang="en-US" sz="2000" dirty="0" smtClean="0"/>
              <a:t>: ________________________________</a:t>
            </a:r>
            <a:r>
              <a:rPr lang="en-US" altLang="en-US" sz="2000" b="1" i="1" dirty="0" smtClean="0"/>
              <a:t>(1819)</a:t>
            </a:r>
            <a:r>
              <a:rPr lang="en-US" altLang="en-US" sz="2000" dirty="0" smtClean="0"/>
              <a:t> – Marshall court rules that even British King’s contract is legitimate; State’s rights diminished for corporate rights</a:t>
            </a:r>
            <a:endParaRPr lang="en-US" altLang="en-US" sz="2000" b="1" i="1" dirty="0" smtClean="0"/>
          </a:p>
        </p:txBody>
      </p:sp>
    </p:spTree>
    <p:extLst>
      <p:ext uri="{BB962C8B-B14F-4D97-AF65-F5344CB8AC3E}">
        <p14:creationId xmlns:p14="http://schemas.microsoft.com/office/powerpoint/2010/main" val="206542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533400"/>
          </a:xfrm>
        </p:spPr>
        <p:txBody>
          <a:bodyPr>
            <a:normAutofit fontScale="90000"/>
          </a:bodyPr>
          <a:lstStyle/>
          <a:p>
            <a:r>
              <a:rPr lang="en-US" b="1" u="sng" dirty="0" smtClean="0"/>
              <a:t>The Era of Good Feelings</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sz="2300" dirty="0" smtClean="0"/>
              <a:t>After the War of 1812 the Federalist Party died out =&gt; Q: WHY????</a:t>
            </a:r>
          </a:p>
          <a:p>
            <a:pPr marL="0" indent="0">
              <a:buNone/>
            </a:pPr>
            <a:r>
              <a:rPr lang="en-US" sz="2300" b="1" i="1" dirty="0" smtClean="0"/>
              <a:t>#1: _______________________Focus </a:t>
            </a:r>
            <a:r>
              <a:rPr lang="en-US" sz="2300" dirty="0" smtClean="0"/>
              <a:t>=&gt; Hamilton and others held onto idea of  propertied elite that would rule country</a:t>
            </a:r>
          </a:p>
          <a:p>
            <a:pPr lvl="1" indent="-342900">
              <a:buFont typeface="Wingdings" panose="05000000000000000000" pitchFamily="2" charset="2"/>
              <a:buChar char="§"/>
            </a:pPr>
            <a:r>
              <a:rPr lang="en-US" sz="2300" dirty="0" smtClean="0"/>
              <a:t>Unpopular in time of Jeffersonian Democracy &amp; rise of common man</a:t>
            </a:r>
          </a:p>
          <a:p>
            <a:pPr marL="0" indent="0">
              <a:buNone/>
            </a:pPr>
            <a:r>
              <a:rPr lang="en-US" sz="2300" b="1" i="1" dirty="0" smtClean="0"/>
              <a:t>#2: Death of ___________________</a:t>
            </a:r>
            <a:r>
              <a:rPr lang="en-US" sz="2300" dirty="0" smtClean="0"/>
              <a:t>=&gt; Hamilton dies in a duel w/ Burr (1804); Washington dies of </a:t>
            </a:r>
            <a:r>
              <a:rPr lang="en-US" sz="2300" dirty="0" err="1" smtClean="0"/>
              <a:t>pnuemonia</a:t>
            </a:r>
            <a:r>
              <a:rPr lang="en-US" sz="2300" dirty="0" smtClean="0"/>
              <a:t> (bled 4 times)</a:t>
            </a:r>
          </a:p>
          <a:p>
            <a:pPr marL="0" indent="0">
              <a:buNone/>
            </a:pPr>
            <a:r>
              <a:rPr lang="en-US" sz="2300" b="1" i="1" dirty="0" smtClean="0"/>
              <a:t>#3: Opposition to ________________________</a:t>
            </a:r>
            <a:r>
              <a:rPr lang="en-US" sz="2300" dirty="0" smtClean="0"/>
              <a:t>=&gt; Federalists opposed the LA Purchase and the expansion of voting rights</a:t>
            </a:r>
          </a:p>
          <a:p>
            <a:pPr marL="0" indent="0">
              <a:buNone/>
            </a:pPr>
            <a:r>
              <a:rPr lang="en-US" sz="2300" b="1" i="1" dirty="0" smtClean="0"/>
              <a:t>#4: ____________________________in War of 1812 </a:t>
            </a:r>
            <a:r>
              <a:rPr lang="en-US" sz="2300" dirty="0" smtClean="0"/>
              <a:t>=&gt; some NE Federalists warned British ships of American attacks and illegally traded w/ Britain</a:t>
            </a:r>
          </a:p>
          <a:p>
            <a:pPr marL="0" indent="0">
              <a:buNone/>
            </a:pPr>
            <a:r>
              <a:rPr lang="en-US" sz="2300" b="1" i="1" dirty="0" smtClean="0"/>
              <a:t>#5: Use of _______________________</a:t>
            </a:r>
            <a:r>
              <a:rPr lang="en-US" sz="2300" dirty="0" smtClean="0"/>
              <a:t>=&gt; DR in Massachusetts redrew districts to favor their party and resulted in loss of more Federalist seats</a:t>
            </a:r>
          </a:p>
          <a:p>
            <a:r>
              <a:rPr lang="en-US" sz="2300" dirty="0" smtClean="0"/>
              <a:t>As a result by 1814 Federalists cease to exist, run no candidates for office and the US is basically a One Party state (Dem-Republicans)</a:t>
            </a:r>
          </a:p>
          <a:p>
            <a:pPr lvl="1" indent="-342900">
              <a:buFont typeface="Wingdings" panose="05000000000000000000" pitchFamily="2" charset="2"/>
              <a:buChar char="§"/>
            </a:pPr>
            <a:r>
              <a:rPr lang="en-US" sz="2300" dirty="0" smtClean="0"/>
              <a:t>Many Federalists institutions are already est. (i.e. </a:t>
            </a:r>
            <a:r>
              <a:rPr lang="en-US" sz="2300" dirty="0" err="1" smtClean="0"/>
              <a:t>Natl</a:t>
            </a:r>
            <a:r>
              <a:rPr lang="en-US" sz="2300" dirty="0" smtClean="0"/>
              <a:t> Bank; Supreme Court) but power of Federal vs State governments was still being debated</a:t>
            </a:r>
          </a:p>
          <a:p>
            <a:pPr lvl="1" indent="-342900">
              <a:buFont typeface="Wingdings" panose="05000000000000000000" pitchFamily="2" charset="2"/>
              <a:buChar char="§"/>
            </a:pPr>
            <a:r>
              <a:rPr lang="en-US" sz="2300" dirty="0" smtClean="0"/>
              <a:t>Called the “Era of Good Feelings” =&gt; </a:t>
            </a:r>
            <a:r>
              <a:rPr lang="en-US" sz="2300" b="1" i="1" dirty="0" smtClean="0"/>
              <a:t>Q: Was Era of Good Feelings a Misnomer?????</a:t>
            </a:r>
            <a:endParaRPr lang="en-US" sz="2300" b="1" i="1" dirty="0"/>
          </a:p>
        </p:txBody>
      </p:sp>
    </p:spTree>
    <p:extLst>
      <p:ext uri="{BB962C8B-B14F-4D97-AF65-F5344CB8AC3E}">
        <p14:creationId xmlns:p14="http://schemas.microsoft.com/office/powerpoint/2010/main" val="3381298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576943"/>
          </a:xfrm>
        </p:spPr>
        <p:txBody>
          <a:bodyPr>
            <a:normAutofit fontScale="90000"/>
          </a:bodyPr>
          <a:lstStyle/>
          <a:p>
            <a:r>
              <a:rPr lang="en-US" b="1" u="sng" dirty="0" smtClean="0"/>
              <a:t>The Original “Gerrymander”</a:t>
            </a:r>
            <a:endParaRPr lang="en-US" b="1" u="sng" dirty="0"/>
          </a:p>
        </p:txBody>
      </p:sp>
      <p:sp>
        <p:nvSpPr>
          <p:cNvPr id="3" name="Content Placeholder 2"/>
          <p:cNvSpPr>
            <a:spLocks noGrp="1"/>
          </p:cNvSpPr>
          <p:nvPr>
            <p:ph idx="1"/>
          </p:nvPr>
        </p:nvSpPr>
        <p:spPr>
          <a:xfrm>
            <a:off x="457200" y="5867400"/>
            <a:ext cx="8229600" cy="868363"/>
          </a:xfrm>
        </p:spPr>
        <p:txBody>
          <a:bodyPr>
            <a:normAutofit/>
          </a:bodyPr>
          <a:lstStyle/>
          <a:p>
            <a:pPr marL="0" indent="0">
              <a:buNone/>
            </a:pPr>
            <a:r>
              <a:rPr lang="en-US" sz="2300" dirty="0" smtClean="0"/>
              <a:t>Gerrymandering got its name from this district drawn by then MA Governor Elbridge Gerry to favor Dem-Rep candidates</a:t>
            </a:r>
            <a:endParaRPr lang="en-US" sz="2300" dirty="0"/>
          </a:p>
        </p:txBody>
      </p:sp>
      <p:pic>
        <p:nvPicPr>
          <p:cNvPr id="15362" name="Picture 2" descr="http://upload.wikimedia.org/wikipedia/commons/9/96/The_Gerry-Mander_Edi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76943"/>
            <a:ext cx="7162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92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smtClean="0"/>
              <a:t>Gerrymandered Districts</a:t>
            </a:r>
            <a:endParaRPr lang="en-US" b="1" u="sng" dirty="0"/>
          </a:p>
        </p:txBody>
      </p:sp>
      <p:pic>
        <p:nvPicPr>
          <p:cNvPr id="4" name="Picture 3" descr="http://www.innovativegis.com/basis/mapanalysis/topic25/Topic25_files/image067.png"/>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867400"/>
          </a:xfrm>
          <a:prstGeom prst="rect">
            <a:avLst/>
          </a:prstGeom>
          <a:noFill/>
          <a:ln>
            <a:noFill/>
          </a:ln>
        </p:spPr>
      </p:pic>
    </p:spTree>
    <p:extLst>
      <p:ext uri="{BB962C8B-B14F-4D97-AF65-F5344CB8AC3E}">
        <p14:creationId xmlns:p14="http://schemas.microsoft.com/office/powerpoint/2010/main" val="365787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359229"/>
          </a:xfrm>
        </p:spPr>
        <p:txBody>
          <a:bodyPr>
            <a:normAutofit fontScale="90000"/>
          </a:bodyPr>
          <a:lstStyle/>
          <a:p>
            <a:r>
              <a:rPr lang="en-US" b="1" u="sng" dirty="0" smtClean="0"/>
              <a:t>Unit Big Questions and Periodization</a:t>
            </a:r>
            <a:endParaRPr lang="en-US" b="1" u="sng" dirty="0"/>
          </a:p>
        </p:txBody>
      </p:sp>
      <p:sp>
        <p:nvSpPr>
          <p:cNvPr id="3" name="Content Placeholder 2"/>
          <p:cNvSpPr>
            <a:spLocks noGrp="1"/>
          </p:cNvSpPr>
          <p:nvPr>
            <p:ph idx="1"/>
          </p:nvPr>
        </p:nvSpPr>
        <p:spPr>
          <a:xfrm>
            <a:off x="130629" y="457200"/>
            <a:ext cx="8991600" cy="6466114"/>
          </a:xfrm>
        </p:spPr>
        <p:txBody>
          <a:bodyPr>
            <a:normAutofit fontScale="92500" lnSpcReduction="20000"/>
          </a:bodyPr>
          <a:lstStyle/>
          <a:p>
            <a:r>
              <a:rPr lang="en-US" sz="2300" b="1" i="1" dirty="0" smtClean="0"/>
              <a:t>Periodization</a:t>
            </a:r>
            <a:r>
              <a:rPr lang="en-US" sz="2300" dirty="0" smtClean="0"/>
              <a:t> =&gt; Why 1800? Why 1848? </a:t>
            </a:r>
          </a:p>
          <a:p>
            <a:pPr lvl="1" indent="-342900">
              <a:buFont typeface="Wingdings" panose="05000000000000000000" pitchFamily="2" charset="2"/>
              <a:buChar char="§"/>
            </a:pPr>
            <a:r>
              <a:rPr lang="en-US" sz="2300" dirty="0" smtClean="0"/>
              <a:t>In ________________________________was elected President </a:t>
            </a:r>
            <a:endParaRPr lang="en-US" sz="2300" b="1" i="1" dirty="0"/>
          </a:p>
          <a:p>
            <a:pPr marL="400050" lvl="1" indent="0">
              <a:buNone/>
            </a:pPr>
            <a:r>
              <a:rPr lang="en-US" sz="2300" dirty="0"/>
              <a:t>	</a:t>
            </a:r>
            <a:r>
              <a:rPr lang="en-US" sz="2300" dirty="0" smtClean="0"/>
              <a:t>-- From </a:t>
            </a:r>
            <a:r>
              <a:rPr lang="en-US" sz="2300" dirty="0"/>
              <a:t>D</a:t>
            </a:r>
            <a:r>
              <a:rPr lang="en-US" sz="2300" dirty="0" smtClean="0"/>
              <a:t>emocratic Republican party =&gt; would there be a peaceful 	transition of power? How would power transition? </a:t>
            </a:r>
          </a:p>
          <a:p>
            <a:pPr lvl="1" indent="-342900">
              <a:buFont typeface="Wingdings" panose="05000000000000000000" pitchFamily="2" charset="2"/>
              <a:buChar char="§"/>
            </a:pPr>
            <a:r>
              <a:rPr lang="en-US" sz="2300" dirty="0" smtClean="0"/>
              <a:t>In ___________________________________________________after the Mexican war ended </a:t>
            </a:r>
          </a:p>
          <a:p>
            <a:pPr marL="400050" lvl="1" indent="0">
              <a:buNone/>
            </a:pPr>
            <a:r>
              <a:rPr lang="en-US" sz="2300" dirty="0"/>
              <a:t>	</a:t>
            </a:r>
            <a:r>
              <a:rPr lang="en-US" sz="2300" dirty="0" smtClean="0"/>
              <a:t>-- Manifest Destiny, American cultural identity was achieved and 	democratic participation had been changed forever</a:t>
            </a:r>
            <a:endParaRPr lang="en-US" sz="2300" b="1" i="1" dirty="0"/>
          </a:p>
          <a:p>
            <a:r>
              <a:rPr lang="en-US" sz="2300" dirty="0" smtClean="0"/>
              <a:t>Unit Essential Questions . . .</a:t>
            </a:r>
          </a:p>
          <a:p>
            <a:pPr lvl="1" indent="-342900">
              <a:buFont typeface="Courier New" panose="02070309020205020404" pitchFamily="49" charset="0"/>
              <a:buChar char="o"/>
            </a:pPr>
            <a:r>
              <a:rPr lang="en-US" sz="2300" dirty="0" smtClean="0"/>
              <a:t>In what ways and for what reasons did voter participation in political campaigns and elections change from 1800 to 1840?  Analyze the forces that changed American politics during that time.</a:t>
            </a:r>
            <a:endParaRPr lang="en-US" sz="2300" dirty="0"/>
          </a:p>
          <a:p>
            <a:pPr lvl="1" indent="-342900">
              <a:buFont typeface="Courier New" panose="02070309020205020404" pitchFamily="49" charset="0"/>
              <a:buChar char="o"/>
            </a:pPr>
            <a:r>
              <a:rPr lang="en-US" sz="2300" dirty="0" smtClean="0"/>
              <a:t>What methods and events did the US use to expand territorially from 1800 to 1850? What problems did territorial expansion cause? </a:t>
            </a:r>
            <a:endParaRPr lang="en-US" sz="2300" dirty="0"/>
          </a:p>
          <a:p>
            <a:pPr lvl="1" indent="-342900">
              <a:buFont typeface="Courier New" panose="02070309020205020404" pitchFamily="49" charset="0"/>
              <a:buChar char="o"/>
            </a:pPr>
            <a:r>
              <a:rPr lang="en-US" sz="2300" dirty="0" smtClean="0"/>
              <a:t>How did American social movements in the early 1800’s impact government policy &amp; lead to divergent American cultural identities? Who were the different founders and supporters of these social movements? </a:t>
            </a:r>
            <a:endParaRPr lang="en-US" sz="2300" dirty="0"/>
          </a:p>
          <a:p>
            <a:pPr lvl="1" indent="-342900">
              <a:buFont typeface="Courier New" panose="02070309020205020404" pitchFamily="49" charset="0"/>
              <a:buChar char="o"/>
            </a:pPr>
            <a:r>
              <a:rPr lang="en-US" sz="2300" dirty="0" smtClean="0"/>
              <a:t>How did events &amp; movements spark a dominant national cultural identity of Nationalism and expansion during the time period 1800 to 1830? </a:t>
            </a:r>
          </a:p>
          <a:p>
            <a:pPr lvl="1" indent="-342900">
              <a:buFont typeface="Courier New" panose="02070309020205020404" pitchFamily="49" charset="0"/>
              <a:buChar char="o"/>
            </a:pPr>
            <a:r>
              <a:rPr lang="en-US" sz="2300" dirty="0" smtClean="0"/>
              <a:t>What were Jeffersonian and Jacksonian Democracy? How did each expand the power of the Presidency and lead to disagreements over the extent of Federal power? </a:t>
            </a:r>
            <a:endParaRPr lang="en-US" sz="2300" dirty="0"/>
          </a:p>
        </p:txBody>
      </p:sp>
    </p:spTree>
    <p:extLst>
      <p:ext uri="{BB962C8B-B14F-4D97-AF65-F5344CB8AC3E}">
        <p14:creationId xmlns:p14="http://schemas.microsoft.com/office/powerpoint/2010/main" val="264378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563563"/>
          </a:xfrm>
        </p:spPr>
        <p:txBody>
          <a:bodyPr>
            <a:normAutofit fontScale="90000"/>
          </a:bodyPr>
          <a:lstStyle/>
          <a:p>
            <a:pPr eaLnBrk="1" hangingPunct="1"/>
            <a:r>
              <a:rPr lang="en-US" altLang="en-US" sz="4000" b="1" i="1" u="sng" dirty="0" smtClean="0"/>
              <a:t>Andrew Jackson – “Old Hickory”</a:t>
            </a:r>
          </a:p>
        </p:txBody>
      </p:sp>
      <p:sp>
        <p:nvSpPr>
          <p:cNvPr id="4099" name="Rectangle 7"/>
          <p:cNvSpPr>
            <a:spLocks noGrp="1" noChangeArrowheads="1"/>
          </p:cNvSpPr>
          <p:nvPr>
            <p:ph type="body" idx="1"/>
          </p:nvPr>
        </p:nvSpPr>
        <p:spPr>
          <a:xfrm>
            <a:off x="0" y="609600"/>
            <a:ext cx="6172200" cy="6324600"/>
          </a:xfrm>
        </p:spPr>
        <p:txBody>
          <a:bodyPr>
            <a:normAutofit lnSpcReduction="10000"/>
          </a:bodyPr>
          <a:lstStyle/>
          <a:p>
            <a:pPr eaLnBrk="1" hangingPunct="1"/>
            <a:r>
              <a:rPr lang="en-US" altLang="en-US" sz="2100" dirty="0" smtClean="0"/>
              <a:t>Jackson was a War Hero – </a:t>
            </a:r>
            <a:r>
              <a:rPr lang="en-US" altLang="en-US" sz="2100" b="1" dirty="0" smtClean="0"/>
              <a:t>Battle of NO</a:t>
            </a:r>
          </a:p>
          <a:p>
            <a:pPr eaLnBrk="1" hangingPunct="1"/>
            <a:r>
              <a:rPr lang="en-US" altLang="en-US" sz="2100" dirty="0" smtClean="0"/>
              <a:t>Tall (6’1’’) and thin (140lbs) due to his bouts of dysentery, malaria, tuberculosis and lead poisoning</a:t>
            </a:r>
          </a:p>
          <a:p>
            <a:pPr eaLnBrk="1" hangingPunct="1"/>
            <a:r>
              <a:rPr lang="en-US" altLang="en-US" sz="2100" dirty="0" smtClean="0"/>
              <a:t>Jackson had a famous personality </a:t>
            </a:r>
          </a:p>
          <a:p>
            <a:pPr eaLnBrk="1" hangingPunct="1">
              <a:buFontTx/>
              <a:buNone/>
            </a:pPr>
            <a:r>
              <a:rPr lang="en-US" altLang="en-US" sz="2100" dirty="0" smtClean="0"/>
              <a:t>	-- Very strong </a:t>
            </a:r>
            <a:r>
              <a:rPr lang="en-US" altLang="en-US" sz="2100" dirty="0" smtClean="0"/>
              <a:t>___________________________</a:t>
            </a:r>
          </a:p>
          <a:p>
            <a:pPr eaLnBrk="1" hangingPunct="1">
              <a:buFontTx/>
              <a:buNone/>
            </a:pPr>
            <a:r>
              <a:rPr lang="en-US" altLang="en-US" sz="2100" dirty="0" smtClean="0"/>
              <a:t>______________________________</a:t>
            </a:r>
          </a:p>
          <a:p>
            <a:pPr eaLnBrk="1" hangingPunct="1">
              <a:buFontTx/>
              <a:buNone/>
            </a:pPr>
            <a:r>
              <a:rPr lang="en-US" altLang="en-US" sz="2100" dirty="0" smtClean="0"/>
              <a:t>	** Jefferson said of him “. . . </a:t>
            </a:r>
            <a:r>
              <a:rPr lang="en-US" altLang="en-US" sz="2100" i="1" dirty="0" smtClean="0"/>
              <a:t>He could never speak [in the senate] due to the rashness of his feelings.  I have seen him attempt it repeatedly, and as often choke with rage . . . He is a dangerous man</a:t>
            </a:r>
            <a:r>
              <a:rPr lang="en-US" altLang="en-US" sz="2100" dirty="0" smtClean="0"/>
              <a:t>”</a:t>
            </a:r>
          </a:p>
          <a:p>
            <a:pPr eaLnBrk="1" hangingPunct="1">
              <a:buFontTx/>
              <a:buNone/>
            </a:pPr>
            <a:r>
              <a:rPr lang="en-US" altLang="en-US" sz="2100" dirty="0"/>
              <a:t>	</a:t>
            </a:r>
            <a:r>
              <a:rPr lang="en-US" altLang="en-US" sz="2100" dirty="0" smtClean="0"/>
              <a:t>-- </a:t>
            </a:r>
            <a:r>
              <a:rPr lang="en-US" altLang="en-US" sz="2100" b="1" i="1" dirty="0" smtClean="0"/>
              <a:t>Jackson also had a manner of personifying conflicts and creating enemies</a:t>
            </a:r>
          </a:p>
          <a:p>
            <a:pPr eaLnBrk="1" hangingPunct="1"/>
            <a:r>
              <a:rPr lang="en-US" altLang="en-US" sz="2100" dirty="0" smtClean="0"/>
              <a:t>Jackson personified the West – ceaseless energy, rough nature, individualism, prejudice</a:t>
            </a:r>
          </a:p>
          <a:p>
            <a:pPr eaLnBrk="1" hangingPunct="1"/>
            <a:r>
              <a:rPr lang="en-US" altLang="en-US" sz="2100" dirty="0" smtClean="0"/>
              <a:t>He was a </a:t>
            </a:r>
            <a:r>
              <a:rPr lang="en-US" altLang="en-US" sz="2100" dirty="0" smtClean="0"/>
              <a:t>“_______________________” </a:t>
            </a:r>
            <a:r>
              <a:rPr lang="en-US" altLang="en-US" sz="2100" dirty="0" smtClean="0"/>
              <a:t>but was fantastically rich – “Frontier Aristocrat”</a:t>
            </a:r>
          </a:p>
          <a:p>
            <a:pPr eaLnBrk="1" hangingPunct="1"/>
            <a:r>
              <a:rPr lang="en-US" altLang="en-US" sz="2100" dirty="0" smtClean="0"/>
              <a:t>One of 9 Presidents never to attend college </a:t>
            </a:r>
          </a:p>
          <a:p>
            <a:pPr marL="685800" lvl="1" eaLnBrk="1" hangingPunct="1">
              <a:buFont typeface="Wingdings" panose="05000000000000000000" pitchFamily="2" charset="2"/>
              <a:buChar char="§"/>
            </a:pPr>
            <a:r>
              <a:rPr lang="en-US" altLang="en-US" sz="2100" dirty="0" smtClean="0"/>
              <a:t>As such did not value education</a:t>
            </a:r>
          </a:p>
          <a:p>
            <a:pPr eaLnBrk="1" hangingPunct="1">
              <a:buFontTx/>
              <a:buNone/>
            </a:pPr>
            <a:endParaRPr lang="en-US" altLang="en-US" sz="2000" dirty="0" smtClean="0"/>
          </a:p>
        </p:txBody>
      </p:sp>
      <p:pic>
        <p:nvPicPr>
          <p:cNvPr id="4100" name="Picture 5" descr="jackso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019800" y="1524000"/>
            <a:ext cx="3124200" cy="4572000"/>
          </a:xfrm>
          <a:noFill/>
        </p:spPr>
      </p:pic>
    </p:spTree>
    <p:extLst>
      <p:ext uri="{BB962C8B-B14F-4D97-AF65-F5344CB8AC3E}">
        <p14:creationId xmlns:p14="http://schemas.microsoft.com/office/powerpoint/2010/main" val="4278647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39762"/>
          </a:xfrm>
        </p:spPr>
        <p:txBody>
          <a:bodyPr>
            <a:normAutofit fontScale="90000"/>
          </a:bodyPr>
          <a:lstStyle/>
          <a:p>
            <a:r>
              <a:rPr lang="en-US" b="1" u="sng" dirty="0" smtClean="0"/>
              <a:t>The Presidency of Andrew Jackson</a:t>
            </a:r>
            <a:endParaRPr lang="en-US" b="1" u="sng" dirty="0"/>
          </a:p>
        </p:txBody>
      </p:sp>
      <p:sp>
        <p:nvSpPr>
          <p:cNvPr id="3" name="Content Placeholder 2"/>
          <p:cNvSpPr>
            <a:spLocks noGrp="1"/>
          </p:cNvSpPr>
          <p:nvPr>
            <p:ph idx="1"/>
          </p:nvPr>
        </p:nvSpPr>
        <p:spPr>
          <a:xfrm>
            <a:off x="0" y="685800"/>
            <a:ext cx="9144000" cy="6172200"/>
          </a:xfrm>
        </p:spPr>
        <p:txBody>
          <a:bodyPr>
            <a:normAutofit/>
          </a:bodyPr>
          <a:lstStyle/>
          <a:p>
            <a:r>
              <a:rPr lang="en-US" sz="2300" dirty="0" smtClean="0"/>
              <a:t>Jackson saw himself as the heir of </a:t>
            </a:r>
            <a:r>
              <a:rPr lang="en-US" sz="2300" b="1" i="1" dirty="0" smtClean="0"/>
              <a:t>Jeffersonian Democracy </a:t>
            </a:r>
            <a:r>
              <a:rPr lang="en-US" sz="2300" dirty="0" smtClean="0"/>
              <a:t>but applied these principles in a different manner</a:t>
            </a:r>
          </a:p>
          <a:p>
            <a:pPr lvl="1">
              <a:buFont typeface="Wingdings" panose="05000000000000000000" pitchFamily="2" charset="2"/>
              <a:buChar char="§"/>
            </a:pPr>
            <a:r>
              <a:rPr lang="en-US" sz="2300" dirty="0" smtClean="0"/>
              <a:t>Believed more strongly in </a:t>
            </a:r>
            <a:r>
              <a:rPr lang="en-US" sz="2300" dirty="0" smtClean="0"/>
              <a:t>______________________=&gt; </a:t>
            </a:r>
            <a:r>
              <a:rPr lang="en-US" sz="2300" dirty="0" smtClean="0"/>
              <a:t>use of </a:t>
            </a:r>
            <a:r>
              <a:rPr lang="en-US" sz="2300" dirty="0"/>
              <a:t>S</a:t>
            </a:r>
            <a:r>
              <a:rPr lang="en-US" sz="2300" dirty="0" smtClean="0"/>
              <a:t>poils </a:t>
            </a:r>
            <a:r>
              <a:rPr lang="en-US" sz="2300" dirty="0"/>
              <a:t>S</a:t>
            </a:r>
            <a:r>
              <a:rPr lang="en-US" sz="2300" dirty="0" smtClean="0"/>
              <a:t>ystem, universal white male suffrage</a:t>
            </a:r>
          </a:p>
          <a:p>
            <a:pPr lvl="1">
              <a:buFont typeface="Wingdings" panose="05000000000000000000" pitchFamily="2" charset="2"/>
              <a:buChar char="§"/>
            </a:pPr>
            <a:r>
              <a:rPr lang="en-US" sz="2300" dirty="0" smtClean="0"/>
              <a:t>Did not support expansion of educational opportunities =&gt; believed </a:t>
            </a:r>
            <a:r>
              <a:rPr lang="en-US" sz="2300" dirty="0" smtClean="0"/>
              <a:t>education_________________________________</a:t>
            </a:r>
            <a:endParaRPr lang="en-US" sz="2300" dirty="0" smtClean="0"/>
          </a:p>
          <a:p>
            <a:pPr lvl="1">
              <a:buFont typeface="Wingdings" panose="05000000000000000000" pitchFamily="2" charset="2"/>
              <a:buChar char="§"/>
            </a:pPr>
            <a:r>
              <a:rPr lang="en-US" sz="2300" dirty="0" smtClean="0"/>
              <a:t>Also wanted to </a:t>
            </a:r>
            <a:r>
              <a:rPr lang="en-US" sz="2300" dirty="0" smtClean="0"/>
              <a:t>_______________________________=&gt; </a:t>
            </a:r>
            <a:r>
              <a:rPr lang="en-US" sz="2300" dirty="0" smtClean="0"/>
              <a:t>believed that the President was only office truly elected by people</a:t>
            </a:r>
          </a:p>
          <a:p>
            <a:pPr marL="457200" lvl="1" indent="0">
              <a:buNone/>
            </a:pPr>
            <a:r>
              <a:rPr lang="en-US" sz="2300" dirty="0"/>
              <a:t>	</a:t>
            </a:r>
            <a:r>
              <a:rPr lang="en-US" sz="2300" dirty="0" smtClean="0"/>
              <a:t>-- Could protect the common man and values of republicanism</a:t>
            </a:r>
          </a:p>
          <a:p>
            <a:pPr marL="57150" indent="0">
              <a:buNone/>
            </a:pPr>
            <a:r>
              <a:rPr lang="en-US" sz="2300" b="1" i="1" dirty="0" smtClean="0"/>
              <a:t>#1: Expansion of Executive Power in Face of Cabinet – Petticoat Affair</a:t>
            </a:r>
          </a:p>
          <a:p>
            <a:pPr marL="57150" indent="0">
              <a:buNone/>
            </a:pPr>
            <a:r>
              <a:rPr lang="en-US" sz="2300" b="1" i="1" dirty="0" smtClean="0"/>
              <a:t>#2: Expansion of Executive Power in Face of Legislative Branch – 2</a:t>
            </a:r>
            <a:r>
              <a:rPr lang="en-US" sz="2300" b="1" i="1" baseline="30000" dirty="0" smtClean="0"/>
              <a:t>nd</a:t>
            </a:r>
            <a:r>
              <a:rPr lang="en-US" sz="2300" b="1" i="1" dirty="0" smtClean="0"/>
              <a:t> BUS</a:t>
            </a:r>
          </a:p>
          <a:p>
            <a:pPr marL="57150" indent="0">
              <a:buNone/>
            </a:pPr>
            <a:r>
              <a:rPr lang="en-US" sz="2300" b="1" i="1" dirty="0" smtClean="0"/>
              <a:t>#3: </a:t>
            </a:r>
            <a:r>
              <a:rPr lang="en-US" sz="2300" b="1" i="1" dirty="0"/>
              <a:t>Expansion of Executive Power in Face of </a:t>
            </a:r>
            <a:r>
              <a:rPr lang="en-US" sz="2300" b="1" i="1" dirty="0" smtClean="0"/>
              <a:t>Judicial – Indian Removal</a:t>
            </a:r>
          </a:p>
        </p:txBody>
      </p:sp>
    </p:spTree>
    <p:extLst>
      <p:ext uri="{BB962C8B-B14F-4D97-AF65-F5344CB8AC3E}">
        <p14:creationId xmlns:p14="http://schemas.microsoft.com/office/powerpoint/2010/main" val="258024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smtClean="0"/>
              <a:t>Episode #1: The Petticoat Affair</a:t>
            </a:r>
            <a:endParaRPr lang="en-US" b="1" u="sng" dirty="0"/>
          </a:p>
        </p:txBody>
      </p:sp>
      <p:sp>
        <p:nvSpPr>
          <p:cNvPr id="3" name="Content Placeholder 2"/>
          <p:cNvSpPr>
            <a:spLocks noGrp="1"/>
          </p:cNvSpPr>
          <p:nvPr>
            <p:ph idx="1"/>
          </p:nvPr>
        </p:nvSpPr>
        <p:spPr>
          <a:xfrm>
            <a:off x="0" y="533400"/>
            <a:ext cx="6019800" cy="6477000"/>
          </a:xfrm>
        </p:spPr>
        <p:txBody>
          <a:bodyPr>
            <a:normAutofit fontScale="92500" lnSpcReduction="20000"/>
          </a:bodyPr>
          <a:lstStyle/>
          <a:p>
            <a:r>
              <a:rPr lang="en-US" altLang="en-US" sz="2400" b="1" u="sng" dirty="0"/>
              <a:t>Background</a:t>
            </a:r>
            <a:r>
              <a:rPr lang="en-US" altLang="en-US" sz="2400" dirty="0"/>
              <a:t> =&gt; Jackson’s wife had been called a “whore” by the Adams camp in 1828 for marrying Jackson “illegally”</a:t>
            </a:r>
          </a:p>
          <a:p>
            <a:pPr lvl="1">
              <a:buFont typeface="Wingdings" panose="05000000000000000000" pitchFamily="2" charset="2"/>
              <a:buChar char="§"/>
            </a:pPr>
            <a:r>
              <a:rPr lang="en-US" altLang="en-US" sz="2300" dirty="0" smtClean="0"/>
              <a:t>Died </a:t>
            </a:r>
            <a:r>
              <a:rPr lang="en-US" altLang="en-US" sz="2300" dirty="0"/>
              <a:t>before Jackson was </a:t>
            </a:r>
            <a:r>
              <a:rPr lang="en-US" altLang="en-US" sz="2300" dirty="0" smtClean="0"/>
              <a:t>inaugurated</a:t>
            </a:r>
          </a:p>
          <a:p>
            <a:r>
              <a:rPr lang="en-US" altLang="en-US" sz="2400" b="1" i="1" dirty="0" smtClean="0"/>
              <a:t>Peggy </a:t>
            </a:r>
            <a:r>
              <a:rPr lang="en-US" altLang="en-US" sz="2400" b="1" i="1" dirty="0"/>
              <a:t>Eaton</a:t>
            </a:r>
            <a:r>
              <a:rPr lang="en-US" altLang="en-US" sz="2400" dirty="0"/>
              <a:t>, wife of Sec. of War John Eaton, was daughter of an innkeeper and was seen as “unsuitable” for company </a:t>
            </a:r>
          </a:p>
          <a:p>
            <a:pPr lvl="1">
              <a:buFont typeface="Wingdings" panose="05000000000000000000" pitchFamily="2" charset="2"/>
              <a:buChar char="§"/>
            </a:pPr>
            <a:r>
              <a:rPr lang="en-US" altLang="en-US" sz="2300" dirty="0"/>
              <a:t>A</a:t>
            </a:r>
            <a:r>
              <a:rPr lang="en-US" altLang="en-US" sz="2300" dirty="0" smtClean="0"/>
              <a:t>s </a:t>
            </a:r>
            <a:r>
              <a:rPr lang="en-US" altLang="en-US" sz="2300" dirty="0"/>
              <a:t>a result Mrs. Calhoun, an “aristocrat” refuses to invite her to parties</a:t>
            </a:r>
          </a:p>
          <a:p>
            <a:pPr>
              <a:buNone/>
            </a:pPr>
            <a:r>
              <a:rPr lang="en-US" altLang="en-US" sz="2400" dirty="0"/>
              <a:t>	</a:t>
            </a:r>
            <a:r>
              <a:rPr lang="en-US" altLang="en-US" sz="2400" dirty="0" smtClean="0"/>
              <a:t>	-- </a:t>
            </a:r>
            <a:r>
              <a:rPr lang="en-US" altLang="en-US" sz="2400" b="1" i="1" dirty="0"/>
              <a:t>John C. Calhoun</a:t>
            </a:r>
            <a:r>
              <a:rPr lang="en-US" altLang="en-US" sz="2400" dirty="0"/>
              <a:t> was Jackson’s </a:t>
            </a:r>
            <a:r>
              <a:rPr lang="en-US" altLang="en-US" sz="2400" dirty="0" smtClean="0"/>
              <a:t>	running </a:t>
            </a:r>
            <a:r>
              <a:rPr lang="en-US" altLang="en-US" sz="2400" dirty="0"/>
              <a:t>mate and Vice-President</a:t>
            </a:r>
          </a:p>
          <a:p>
            <a:r>
              <a:rPr lang="en-US" altLang="en-US" sz="2400" dirty="0"/>
              <a:t>Jackson attempted to force Calhoun to include her in social events, but failed </a:t>
            </a:r>
            <a:r>
              <a:rPr lang="en-US" altLang="en-US" sz="2400" dirty="0" smtClean="0"/>
              <a:t>(Van Buren does)</a:t>
            </a:r>
          </a:p>
          <a:p>
            <a:r>
              <a:rPr lang="en-US" altLang="en-US" sz="2400" dirty="0"/>
              <a:t>Jackson selected a weak cabinet of 6 men (</a:t>
            </a:r>
            <a:r>
              <a:rPr lang="en-US" altLang="en-US" sz="2400" b="1" i="1" dirty="0"/>
              <a:t>Van Buren as Sec. of State</a:t>
            </a:r>
            <a:r>
              <a:rPr lang="en-US" altLang="en-US" sz="2400" dirty="0"/>
              <a:t>)</a:t>
            </a:r>
          </a:p>
          <a:p>
            <a:pPr>
              <a:buNone/>
            </a:pPr>
            <a:r>
              <a:rPr lang="en-US" altLang="en-US" sz="2400" dirty="0"/>
              <a:t>	-- Rarely consulted w/ them and instead gained advice from a group of 6-12 partisan supporters (i.e. Newspaper reporters, lawyers, etc…)</a:t>
            </a:r>
          </a:p>
          <a:p>
            <a:r>
              <a:rPr lang="en-US" altLang="en-US" sz="2400" dirty="0"/>
              <a:t>This group called </a:t>
            </a:r>
            <a:r>
              <a:rPr lang="en-US" altLang="en-US" sz="2400" dirty="0" smtClean="0"/>
              <a:t>“_____________________” </a:t>
            </a:r>
            <a:r>
              <a:rPr lang="en-US" altLang="en-US" sz="2400" dirty="0"/>
              <a:t>b/c they meet informally</a:t>
            </a:r>
          </a:p>
          <a:p>
            <a:endParaRPr lang="en-US" sz="2300" dirty="0"/>
          </a:p>
        </p:txBody>
      </p:sp>
      <p:pic>
        <p:nvPicPr>
          <p:cNvPr id="4" name="Picture 4" descr="peg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19800" y="1295400"/>
            <a:ext cx="3113314" cy="4572000"/>
          </a:xfrm>
          <a:prstGeom prst="rect">
            <a:avLst/>
          </a:prstGeom>
          <a:noFill/>
        </p:spPr>
      </p:pic>
    </p:spTree>
    <p:extLst>
      <p:ext uri="{BB962C8B-B14F-4D97-AF65-F5344CB8AC3E}">
        <p14:creationId xmlns:p14="http://schemas.microsoft.com/office/powerpoint/2010/main" val="220914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533400"/>
          </a:xfrm>
        </p:spPr>
        <p:txBody>
          <a:bodyPr>
            <a:normAutofit fontScale="90000"/>
          </a:bodyPr>
          <a:lstStyle/>
          <a:p>
            <a:pPr eaLnBrk="1" hangingPunct="1"/>
            <a:r>
              <a:rPr lang="en-US" altLang="en-US" sz="4000" b="1" u="sng" dirty="0" smtClean="0"/>
              <a:t>Episode #2: Jackson &amp; The 2</a:t>
            </a:r>
            <a:r>
              <a:rPr lang="en-US" altLang="en-US" sz="4000" b="1" u="sng" baseline="30000" dirty="0" smtClean="0"/>
              <a:t>nd</a:t>
            </a:r>
            <a:r>
              <a:rPr lang="en-US" altLang="en-US" sz="4000" b="1" u="sng" dirty="0" smtClean="0"/>
              <a:t> BUS</a:t>
            </a:r>
          </a:p>
        </p:txBody>
      </p:sp>
      <p:sp>
        <p:nvSpPr>
          <p:cNvPr id="13315" name="Rectangle 3"/>
          <p:cNvSpPr>
            <a:spLocks noGrp="1" noChangeArrowheads="1"/>
          </p:cNvSpPr>
          <p:nvPr>
            <p:ph type="body" sz="half" idx="1"/>
          </p:nvPr>
        </p:nvSpPr>
        <p:spPr>
          <a:xfrm>
            <a:off x="0" y="609600"/>
            <a:ext cx="6324600" cy="6172200"/>
          </a:xfrm>
        </p:spPr>
        <p:txBody>
          <a:bodyPr>
            <a:noAutofit/>
          </a:bodyPr>
          <a:lstStyle/>
          <a:p>
            <a:pPr eaLnBrk="1" hangingPunct="1"/>
            <a:r>
              <a:rPr lang="en-US" altLang="en-US" sz="2200" dirty="0" smtClean="0"/>
              <a:t>The BUS was the largest banking institution in the US =&gt; issued US currency, took deposits from State banks, loaned to US corporations and ensured sound $$ policies</a:t>
            </a:r>
          </a:p>
          <a:p>
            <a:pPr eaLnBrk="1" hangingPunct="1"/>
            <a:r>
              <a:rPr lang="en-US" altLang="en-US" sz="2200" dirty="0" smtClean="0"/>
              <a:t>Bank was extremely powerful </a:t>
            </a:r>
            <a:r>
              <a:rPr lang="en-US" altLang="en-US" sz="2200" dirty="0"/>
              <a:t>&amp;</a:t>
            </a:r>
            <a:r>
              <a:rPr lang="en-US" altLang="en-US" sz="2200" dirty="0" smtClean="0"/>
              <a:t> dominated by rich</a:t>
            </a:r>
          </a:p>
          <a:p>
            <a:pPr eaLnBrk="1" hangingPunct="1">
              <a:buFontTx/>
              <a:buNone/>
            </a:pPr>
            <a:r>
              <a:rPr lang="en-US" altLang="en-US" sz="2200" dirty="0" smtClean="0"/>
              <a:t>	-- Policies were Anti-Western =&gt; denied issuing of cheap currency by </a:t>
            </a:r>
            <a:r>
              <a:rPr lang="en-US" altLang="en-US" sz="2200" b="1" i="1" dirty="0" smtClean="0"/>
              <a:t>“____________________”</a:t>
            </a:r>
            <a:endParaRPr lang="en-US" altLang="en-US" sz="2200" b="1" i="1" dirty="0" smtClean="0"/>
          </a:p>
          <a:p>
            <a:pPr eaLnBrk="1" hangingPunct="1"/>
            <a:r>
              <a:rPr lang="en-US" altLang="en-US" sz="2200" dirty="0" smtClean="0"/>
              <a:t>___________________(</a:t>
            </a:r>
            <a:r>
              <a:rPr lang="en-US" altLang="en-US" sz="2200" dirty="0" smtClean="0"/>
              <a:t>called “Czar Nicholas I” due to his extreme power) was head of the BUS during the 1830’s =&gt; rich, well educated, snobbish</a:t>
            </a:r>
          </a:p>
          <a:p>
            <a:pPr eaLnBrk="1" hangingPunct="1">
              <a:buFontTx/>
              <a:buNone/>
            </a:pPr>
            <a:r>
              <a:rPr lang="en-US" altLang="en-US" sz="2200" dirty="0" smtClean="0"/>
              <a:t>	-- Lent $$ to friends, business partners and the press yet “</a:t>
            </a:r>
            <a:r>
              <a:rPr lang="en-US" altLang="en-US" sz="2200" b="1" i="1" dirty="0" smtClean="0"/>
              <a:t>turned the screws</a:t>
            </a:r>
            <a:r>
              <a:rPr lang="en-US" altLang="en-US" sz="2200" dirty="0" smtClean="0"/>
              <a:t>” on W. Banks</a:t>
            </a:r>
          </a:p>
          <a:p>
            <a:r>
              <a:rPr lang="en-US" altLang="en-US" sz="2400" dirty="0"/>
              <a:t>Jackson was very distrustful of large, powerful banks or companies and hated </a:t>
            </a:r>
            <a:r>
              <a:rPr lang="en-US" altLang="en-US" sz="2400" dirty="0" smtClean="0"/>
              <a:t>the_________ _____________________________</a:t>
            </a:r>
            <a:endParaRPr lang="en-US" altLang="en-US" sz="2200" dirty="0" smtClean="0"/>
          </a:p>
        </p:txBody>
      </p:sp>
      <p:pic>
        <p:nvPicPr>
          <p:cNvPr id="13316" name="Picture 6" descr="pha_port-APS-Bidd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1600200"/>
            <a:ext cx="2895600" cy="3916363"/>
          </a:xfrm>
          <a:noFill/>
        </p:spPr>
      </p:pic>
    </p:spTree>
    <p:extLst>
      <p:ext uri="{BB962C8B-B14F-4D97-AF65-F5344CB8AC3E}">
        <p14:creationId xmlns:p14="http://schemas.microsoft.com/office/powerpoint/2010/main" val="406143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609600"/>
            <a:ext cx="9144000" cy="6400800"/>
          </a:xfrm>
        </p:spPr>
        <p:txBody>
          <a:bodyPr>
            <a:noAutofit/>
          </a:bodyPr>
          <a:lstStyle/>
          <a:p>
            <a:pPr eaLnBrk="1" hangingPunct="1"/>
            <a:r>
              <a:rPr lang="en-US" altLang="en-US" sz="2200" dirty="0" smtClean="0"/>
              <a:t>In 1830’s he voiced his desire to “destroy the bank” before leaving office</a:t>
            </a:r>
          </a:p>
          <a:p>
            <a:pPr lvl="1">
              <a:buFont typeface="Wingdings" panose="05000000000000000000" pitchFamily="2" charset="2"/>
              <a:buChar char="§"/>
            </a:pPr>
            <a:r>
              <a:rPr lang="en-US" altLang="en-US" sz="2200" dirty="0" smtClean="0"/>
              <a:t>Clay &amp; Webster try to re-charter the BUS early to defeat Jackson in 1832</a:t>
            </a:r>
          </a:p>
          <a:p>
            <a:pPr marL="457200" lvl="1" indent="0">
              <a:buNone/>
            </a:pPr>
            <a:r>
              <a:rPr lang="en-US" altLang="en-US" sz="2200" dirty="0"/>
              <a:t>	</a:t>
            </a:r>
            <a:r>
              <a:rPr lang="en-US" altLang="en-US" sz="2200" dirty="0" smtClean="0"/>
              <a:t>-- Jackson vetoed the BUS and vowed, </a:t>
            </a:r>
            <a:r>
              <a:rPr lang="en-US" altLang="en-US" sz="2200" b="1" i="1" dirty="0" smtClean="0"/>
              <a:t>“The Bank is trying to kill 	me, but I will kill it”</a:t>
            </a:r>
          </a:p>
          <a:p>
            <a:pPr eaLnBrk="1" hangingPunct="1"/>
            <a:r>
              <a:rPr lang="en-US" altLang="en-US" sz="2200" dirty="0" smtClean="0"/>
              <a:t>Jackson’s veto message was historic</a:t>
            </a:r>
            <a:r>
              <a:rPr lang="en-US" altLang="en-US" sz="2200" b="1" i="1" dirty="0" smtClean="0"/>
              <a:t> =&gt;</a:t>
            </a:r>
            <a:r>
              <a:rPr lang="en-US" altLang="en-US" sz="2200" dirty="0" smtClean="0"/>
              <a:t>accused the BUS of being </a:t>
            </a:r>
            <a:r>
              <a:rPr lang="en-US" altLang="en-US" sz="2200" dirty="0" smtClean="0"/>
              <a:t>“___________________________________” </a:t>
            </a:r>
            <a:r>
              <a:rPr lang="en-US" altLang="en-US" sz="2200" dirty="0" smtClean="0"/>
              <a:t>and played on Western and poor’s fears of foreign ownership and rich domination</a:t>
            </a:r>
          </a:p>
          <a:p>
            <a:pPr lvl="1">
              <a:buFont typeface="Wingdings" panose="05000000000000000000" pitchFamily="2" charset="2"/>
              <a:buChar char="§"/>
            </a:pPr>
            <a:r>
              <a:rPr lang="en-US" altLang="en-US" sz="1800" b="1" i="1" dirty="0" smtClean="0"/>
              <a:t> </a:t>
            </a:r>
            <a:r>
              <a:rPr lang="en-US" altLang="en-US" sz="2200" dirty="0" smtClean="0"/>
              <a:t>Veto </a:t>
            </a:r>
            <a:r>
              <a:rPr lang="en-US" altLang="en-US" sz="2200" dirty="0" smtClean="0"/>
              <a:t>__________________________over </a:t>
            </a:r>
            <a:r>
              <a:rPr lang="en-US" altLang="en-US" sz="2200" dirty="0" smtClean="0"/>
              <a:t>both Legislative and Judicial branches b/c Jackson reversed a Supreme Court decision (</a:t>
            </a:r>
            <a:r>
              <a:rPr lang="en-US" altLang="en-US" sz="2200" b="1" i="1" dirty="0" smtClean="0"/>
              <a:t>McCulloch v. Maryland</a:t>
            </a:r>
            <a:r>
              <a:rPr lang="en-US" altLang="en-US" sz="2200" dirty="0" smtClean="0"/>
              <a:t>) and the will of Congress (__________________________!!)</a:t>
            </a:r>
          </a:p>
          <a:p>
            <a:r>
              <a:rPr lang="en-US" altLang="en-US" sz="2200" dirty="0" smtClean="0"/>
              <a:t>After </a:t>
            </a:r>
            <a:r>
              <a:rPr lang="en-US" altLang="en-US" sz="2200" dirty="0"/>
              <a:t>the election Jackson feels he has a “mandate” to destroy the BUS</a:t>
            </a:r>
          </a:p>
          <a:p>
            <a:pPr lvl="1">
              <a:buFont typeface="Wingdings" panose="05000000000000000000" pitchFamily="2" charset="2"/>
              <a:buChar char="§"/>
            </a:pPr>
            <a:r>
              <a:rPr lang="en-US" altLang="en-US" sz="2200" dirty="0" smtClean="0"/>
              <a:t>Withdraws </a:t>
            </a:r>
            <a:r>
              <a:rPr lang="en-US" altLang="en-US" sz="2200" dirty="0"/>
              <a:t>all Govt. deposits from BUS (after firing 3 Secretaries of Treasury who refused to do so) and “strangles” bank</a:t>
            </a:r>
          </a:p>
          <a:p>
            <a:r>
              <a:rPr lang="en-US" altLang="en-US" sz="2200" dirty="0"/>
              <a:t>W/O Bank to tighten currency and keep an eye on State Banks, currency printing in West runs wild and Jackson issues </a:t>
            </a:r>
            <a:r>
              <a:rPr lang="en-US" altLang="en-US" sz="2200" b="1" i="1" dirty="0" smtClean="0"/>
              <a:t>“____________________”</a:t>
            </a:r>
            <a:endParaRPr lang="en-US" altLang="en-US" sz="2200" b="1" i="1" dirty="0"/>
          </a:p>
          <a:p>
            <a:pPr lvl="1">
              <a:buFont typeface="Wingdings" panose="05000000000000000000" pitchFamily="2" charset="2"/>
              <a:buChar char="§"/>
            </a:pPr>
            <a:r>
              <a:rPr lang="en-US" altLang="en-US" sz="2200" dirty="0" smtClean="0"/>
              <a:t>Specie </a:t>
            </a:r>
            <a:r>
              <a:rPr lang="en-US" altLang="en-US" sz="2200" dirty="0"/>
              <a:t>mandates all Federal land purchases must be made in Gold</a:t>
            </a:r>
          </a:p>
          <a:p>
            <a:pPr eaLnBrk="1" hangingPunct="1">
              <a:buFontTx/>
              <a:buNone/>
            </a:pPr>
            <a:endParaRPr lang="en-US" altLang="en-US" sz="2300" dirty="0" smtClean="0"/>
          </a:p>
        </p:txBody>
      </p:sp>
      <p:sp>
        <p:nvSpPr>
          <p:cNvPr id="5" name="Rectangle 2"/>
          <p:cNvSpPr>
            <a:spLocks noGrp="1" noChangeArrowheads="1"/>
          </p:cNvSpPr>
          <p:nvPr>
            <p:ph type="title"/>
          </p:nvPr>
        </p:nvSpPr>
        <p:spPr>
          <a:xfrm>
            <a:off x="457200" y="76200"/>
            <a:ext cx="8229600" cy="533400"/>
          </a:xfrm>
        </p:spPr>
        <p:txBody>
          <a:bodyPr>
            <a:normAutofit fontScale="90000"/>
          </a:bodyPr>
          <a:lstStyle/>
          <a:p>
            <a:pPr eaLnBrk="1" hangingPunct="1"/>
            <a:r>
              <a:rPr lang="en-US" altLang="en-US" sz="4000" b="1" u="sng" dirty="0" smtClean="0"/>
              <a:t>Episode #2: Jackson &amp; The 2</a:t>
            </a:r>
            <a:r>
              <a:rPr lang="en-US" altLang="en-US" sz="4000" b="1" u="sng" baseline="30000" dirty="0" smtClean="0"/>
              <a:t>nd</a:t>
            </a:r>
            <a:r>
              <a:rPr lang="en-US" altLang="en-US" sz="4000" b="1" u="sng" dirty="0" smtClean="0"/>
              <a:t> BUS</a:t>
            </a:r>
          </a:p>
        </p:txBody>
      </p:sp>
    </p:spTree>
    <p:extLst>
      <p:ext uri="{BB962C8B-B14F-4D97-AF65-F5344CB8AC3E}">
        <p14:creationId xmlns:p14="http://schemas.microsoft.com/office/powerpoint/2010/main" val="255806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pic>
        <p:nvPicPr>
          <p:cNvPr id="17412" name="Picture 2051" descr="pha_2ndBank-Bartlet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762000"/>
            <a:ext cx="5791200" cy="4064000"/>
          </a:xfrm>
          <a:noFill/>
        </p:spPr>
      </p:pic>
      <p:pic>
        <p:nvPicPr>
          <p:cNvPr id="17413" name="Picture 2054" descr="S24f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24400" y="4419600"/>
            <a:ext cx="4267200" cy="2362200"/>
          </a:xfrm>
          <a:noFill/>
        </p:spPr>
      </p:pic>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The Second BUS</a:t>
            </a:r>
            <a:endParaRPr lang="en-US" b="1" u="sng" dirty="0"/>
          </a:p>
        </p:txBody>
      </p:sp>
      <p:sp>
        <p:nvSpPr>
          <p:cNvPr id="3" name="TextBox 2"/>
          <p:cNvSpPr txBox="1"/>
          <p:nvPr/>
        </p:nvSpPr>
        <p:spPr>
          <a:xfrm>
            <a:off x="5867400" y="762000"/>
            <a:ext cx="3200400" cy="2800767"/>
          </a:xfrm>
          <a:prstGeom prst="rect">
            <a:avLst/>
          </a:prstGeom>
          <a:noFill/>
        </p:spPr>
        <p:txBody>
          <a:bodyPr wrap="square" rtlCol="0">
            <a:spAutoFit/>
          </a:bodyPr>
          <a:lstStyle/>
          <a:p>
            <a:r>
              <a:rPr lang="en-US" sz="2200" dirty="0" smtClean="0"/>
              <a:t>After the destruction of the 2</a:t>
            </a:r>
            <a:r>
              <a:rPr lang="en-US" sz="2200" baseline="30000" dirty="0" smtClean="0"/>
              <a:t>nd</a:t>
            </a:r>
            <a:r>
              <a:rPr lang="en-US" sz="2200" dirty="0" smtClean="0"/>
              <a:t> BUS in 1836 when its charter expired, the US entered a period of financial instability which led to among other things the </a:t>
            </a:r>
            <a:r>
              <a:rPr lang="en-US" sz="2200" b="1" i="1" dirty="0" smtClean="0"/>
              <a:t>Panic of 1837 </a:t>
            </a:r>
            <a:r>
              <a:rPr lang="en-US" sz="2200" dirty="0" smtClean="0"/>
              <a:t>and a prolonged depression</a:t>
            </a:r>
            <a:endParaRPr lang="en-US" sz="2200" dirty="0"/>
          </a:p>
        </p:txBody>
      </p:sp>
    </p:spTree>
    <p:extLst>
      <p:ext uri="{BB962C8B-B14F-4D97-AF65-F5344CB8AC3E}">
        <p14:creationId xmlns:p14="http://schemas.microsoft.com/office/powerpoint/2010/main" val="1994279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smtClean="0"/>
              <a:t>Episode #3: Native Removal</a:t>
            </a:r>
            <a:endParaRPr lang="en-US" b="1" u="sng" dirty="0"/>
          </a:p>
        </p:txBody>
      </p:sp>
      <p:sp>
        <p:nvSpPr>
          <p:cNvPr id="3" name="Content Placeholder 2"/>
          <p:cNvSpPr>
            <a:spLocks noGrp="1"/>
          </p:cNvSpPr>
          <p:nvPr>
            <p:ph idx="1"/>
          </p:nvPr>
        </p:nvSpPr>
        <p:spPr>
          <a:xfrm>
            <a:off x="0" y="609600"/>
            <a:ext cx="6096000" cy="6248400"/>
          </a:xfrm>
        </p:spPr>
        <p:txBody>
          <a:bodyPr>
            <a:normAutofit/>
          </a:bodyPr>
          <a:lstStyle/>
          <a:p>
            <a:pPr>
              <a:lnSpc>
                <a:spcPct val="90000"/>
              </a:lnSpc>
            </a:pPr>
            <a:r>
              <a:rPr lang="en-US" altLang="en-US" sz="2300" dirty="0"/>
              <a:t>There were ~ 125,000 Indians living on land East of Mississippi in 1830</a:t>
            </a:r>
          </a:p>
          <a:p>
            <a:pPr>
              <a:lnSpc>
                <a:spcPct val="90000"/>
              </a:lnSpc>
              <a:buNone/>
            </a:pPr>
            <a:r>
              <a:rPr lang="en-US" altLang="en-US" sz="2300" dirty="0"/>
              <a:t>	-- Washington Govt. recognized them as separate “Nations” and agreed to acquire land from them only through treaties</a:t>
            </a:r>
          </a:p>
          <a:p>
            <a:pPr>
              <a:lnSpc>
                <a:spcPct val="90000"/>
              </a:lnSpc>
              <a:buNone/>
            </a:pPr>
            <a:r>
              <a:rPr lang="en-US" altLang="en-US" sz="2300" dirty="0"/>
              <a:t>	-- Americans also tried to “Civilize” or “Americanize” the Indians by teaching them Christianity, literacy, English, </a:t>
            </a:r>
            <a:r>
              <a:rPr lang="en-US" altLang="en-US" sz="2300" dirty="0" smtClean="0"/>
              <a:t>farming</a:t>
            </a:r>
            <a:endParaRPr lang="en-US" altLang="en-US" sz="2300" dirty="0"/>
          </a:p>
          <a:p>
            <a:pPr>
              <a:lnSpc>
                <a:spcPct val="90000"/>
              </a:lnSpc>
            </a:pPr>
            <a:r>
              <a:rPr lang="en-US" altLang="en-US" sz="2300" dirty="0"/>
              <a:t>By 1830 5 “Civilized” tribes were recognized </a:t>
            </a:r>
            <a:r>
              <a:rPr lang="en-US" altLang="en-US" sz="2300" dirty="0" smtClean="0"/>
              <a:t>–_________________________________ ____________________________</a:t>
            </a:r>
          </a:p>
          <a:p>
            <a:pPr marL="0" indent="0">
              <a:lnSpc>
                <a:spcPct val="90000"/>
              </a:lnSpc>
              <a:buNone/>
            </a:pPr>
            <a:r>
              <a:rPr lang="en-US" altLang="en-US" sz="2300" dirty="0"/>
              <a:t>	</a:t>
            </a:r>
            <a:r>
              <a:rPr lang="en-US" altLang="en-US" sz="2300" dirty="0" smtClean="0"/>
              <a:t>-- </a:t>
            </a:r>
            <a:r>
              <a:rPr lang="en-US" altLang="en-US" sz="2300" dirty="0"/>
              <a:t>Most notable among these was the </a:t>
            </a:r>
            <a:r>
              <a:rPr lang="en-US" altLang="en-US" sz="2300" dirty="0" smtClean="0"/>
              <a:t>	</a:t>
            </a:r>
            <a:r>
              <a:rPr lang="en-US" altLang="en-US" sz="2300" b="1" dirty="0" smtClean="0"/>
              <a:t>Cherokees</a:t>
            </a:r>
            <a:r>
              <a:rPr lang="en-US" altLang="en-US" sz="2300" dirty="0" smtClean="0"/>
              <a:t> </a:t>
            </a:r>
            <a:r>
              <a:rPr lang="en-US" altLang="en-US" sz="2300" dirty="0"/>
              <a:t>who had developed a </a:t>
            </a:r>
            <a:r>
              <a:rPr lang="en-US" altLang="en-US" sz="2300" b="1" i="1" dirty="0"/>
              <a:t>written </a:t>
            </a:r>
            <a:r>
              <a:rPr lang="en-US" altLang="en-US" sz="2300" b="1" i="1" dirty="0" smtClean="0"/>
              <a:t>	language</a:t>
            </a:r>
            <a:r>
              <a:rPr lang="en-US" altLang="en-US" sz="2300" b="1" i="1" dirty="0"/>
              <a:t>, a system of agriculture, public </a:t>
            </a:r>
            <a:r>
              <a:rPr lang="en-US" altLang="en-US" sz="2300" b="1" i="1" dirty="0" smtClean="0"/>
              <a:t>	schooling </a:t>
            </a:r>
            <a:r>
              <a:rPr lang="en-US" altLang="en-US" sz="2300" b="1" i="1" dirty="0"/>
              <a:t>system, a written constitution </a:t>
            </a:r>
            <a:r>
              <a:rPr lang="en-US" altLang="en-US" sz="2300" b="1" i="1" dirty="0" smtClean="0"/>
              <a:t>	w</a:t>
            </a:r>
            <a:r>
              <a:rPr lang="en-US" altLang="en-US" sz="2300" b="1" i="1" dirty="0"/>
              <a:t>/ 3 branches, and owned slaves</a:t>
            </a:r>
          </a:p>
          <a:p>
            <a:endParaRPr lang="en-US" dirty="0"/>
          </a:p>
        </p:txBody>
      </p:sp>
      <p:pic>
        <p:nvPicPr>
          <p:cNvPr id="4" name="Picture 4" descr="mhgu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371600"/>
            <a:ext cx="30480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5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altLang="en-US" sz="4000" b="1" u="sng" smtClean="0"/>
              <a:t>Cherokee Alphabet</a:t>
            </a:r>
          </a:p>
        </p:txBody>
      </p:sp>
      <p:pic>
        <p:nvPicPr>
          <p:cNvPr id="19459" name="Picture 3" descr="cherokee-alpha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019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074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381000"/>
          </a:xfrm>
        </p:spPr>
        <p:txBody>
          <a:bodyPr>
            <a:normAutofit fontScale="90000"/>
          </a:bodyPr>
          <a:lstStyle/>
          <a:p>
            <a:pPr eaLnBrk="1" hangingPunct="1"/>
            <a:r>
              <a:rPr lang="en-US" altLang="en-US" sz="3400" b="1" u="sng" dirty="0" smtClean="0"/>
              <a:t>Indian Removal and the Trail of Tears</a:t>
            </a:r>
          </a:p>
        </p:txBody>
      </p:sp>
      <p:sp>
        <p:nvSpPr>
          <p:cNvPr id="20483" name="Rectangle 3"/>
          <p:cNvSpPr>
            <a:spLocks noGrp="1" noChangeArrowheads="1"/>
          </p:cNvSpPr>
          <p:nvPr>
            <p:ph type="body" sz="half" idx="1"/>
          </p:nvPr>
        </p:nvSpPr>
        <p:spPr>
          <a:xfrm>
            <a:off x="0" y="457200"/>
            <a:ext cx="9144000" cy="6553200"/>
          </a:xfrm>
        </p:spPr>
        <p:txBody>
          <a:bodyPr>
            <a:normAutofit fontScale="92500"/>
          </a:bodyPr>
          <a:lstStyle/>
          <a:p>
            <a:pPr eaLnBrk="1" hangingPunct="1"/>
            <a:r>
              <a:rPr lang="en-US" altLang="en-US" sz="2300" dirty="0" smtClean="0"/>
              <a:t>US population was doubling every 20 years!! (13 M by 1830)</a:t>
            </a:r>
          </a:p>
          <a:p>
            <a:pPr eaLnBrk="1" hangingPunct="1"/>
            <a:r>
              <a:rPr lang="en-US" altLang="en-US" sz="2300" dirty="0" smtClean="0"/>
              <a:t>Most states left Indian lands intact but by 1830 yeoman farmers wanted land </a:t>
            </a:r>
          </a:p>
          <a:p>
            <a:pPr lvl="1">
              <a:buFont typeface="Wingdings" panose="05000000000000000000" pitchFamily="2" charset="2"/>
              <a:buChar char="§"/>
            </a:pPr>
            <a:r>
              <a:rPr lang="en-US" altLang="en-US" sz="1900" dirty="0" smtClean="0"/>
              <a:t> </a:t>
            </a:r>
            <a:r>
              <a:rPr lang="en-US" altLang="en-US" sz="2400" dirty="0" smtClean="0"/>
              <a:t>1828 Gold was discovered on </a:t>
            </a:r>
            <a:r>
              <a:rPr lang="en-US" altLang="en-US" sz="2400" b="1" i="1" dirty="0" smtClean="0"/>
              <a:t>Cherokee</a:t>
            </a:r>
            <a:r>
              <a:rPr lang="en-US" altLang="en-US" sz="2400" dirty="0" smtClean="0"/>
              <a:t> land -- Georgia legislature declared Cherokee tribal council illegal and seized land</a:t>
            </a:r>
          </a:p>
          <a:p>
            <a:pPr eaLnBrk="1" hangingPunct="1"/>
            <a:r>
              <a:rPr lang="en-US" altLang="en-US" sz="2300" dirty="0" smtClean="0"/>
              <a:t>Cherokees appealed to the Supreme Court and in ____________________ Marshall decided that seizure &amp; removal was illegal</a:t>
            </a:r>
          </a:p>
          <a:p>
            <a:pPr lvl="1">
              <a:buFont typeface="Wingdings" panose="05000000000000000000" pitchFamily="2" charset="2"/>
              <a:buChar char="§"/>
            </a:pPr>
            <a:r>
              <a:rPr lang="en-US" altLang="en-US" sz="2400" dirty="0" smtClean="0"/>
              <a:t> Jackson says, “</a:t>
            </a:r>
            <a:r>
              <a:rPr lang="en-US" altLang="en-US" sz="2400" b="1" i="1" dirty="0" smtClean="0"/>
              <a:t>Mr. Marshall has made his decision; now let him enforce it”</a:t>
            </a:r>
          </a:p>
          <a:p>
            <a:r>
              <a:rPr lang="en-US" altLang="en-US" sz="2400" dirty="0"/>
              <a:t>Jackson saw himself as the “</a:t>
            </a:r>
            <a:r>
              <a:rPr lang="en-US" altLang="en-US" sz="2400" b="1" i="1" dirty="0"/>
              <a:t>protector of Indians</a:t>
            </a:r>
            <a:r>
              <a:rPr lang="en-US" altLang="en-US" sz="2400" dirty="0"/>
              <a:t>”</a:t>
            </a:r>
            <a:r>
              <a:rPr lang="en-US" altLang="en-US" sz="2400" b="1" i="1" dirty="0"/>
              <a:t> </a:t>
            </a:r>
            <a:r>
              <a:rPr lang="en-US" altLang="en-US" sz="2400" dirty="0"/>
              <a:t>and devised a scheme to “save” their cultures </a:t>
            </a:r>
            <a:r>
              <a:rPr lang="en-US" altLang="en-US" sz="2400" dirty="0" smtClean="0"/>
              <a:t>(_________________________________</a:t>
            </a:r>
            <a:r>
              <a:rPr lang="en-US" altLang="en-US" sz="2400" b="1" i="1" dirty="0" smtClean="0"/>
              <a:t>)</a:t>
            </a:r>
            <a:endParaRPr lang="en-US" altLang="en-US" sz="2400" b="1" i="1" dirty="0"/>
          </a:p>
          <a:p>
            <a:pPr lvl="1">
              <a:buFont typeface="Wingdings" panose="05000000000000000000" pitchFamily="2" charset="2"/>
              <a:buChar char="§"/>
            </a:pPr>
            <a:r>
              <a:rPr lang="en-US" altLang="en-US" sz="2000" dirty="0" smtClean="0"/>
              <a:t> </a:t>
            </a:r>
            <a:r>
              <a:rPr lang="en-US" altLang="en-US" sz="2400" dirty="0"/>
              <a:t>Indians were to give </a:t>
            </a:r>
            <a:r>
              <a:rPr lang="en-US" altLang="en-US" sz="2400" dirty="0" smtClean="0"/>
              <a:t>up </a:t>
            </a:r>
            <a:r>
              <a:rPr lang="en-US" altLang="en-US" sz="2400" dirty="0"/>
              <a:t>land &amp;</a:t>
            </a:r>
            <a:r>
              <a:rPr lang="en-US" altLang="en-US" sz="2400" dirty="0" smtClean="0"/>
              <a:t> </a:t>
            </a:r>
            <a:r>
              <a:rPr lang="en-US" altLang="en-US" sz="2400" dirty="0"/>
              <a:t>in exchange receive plots in </a:t>
            </a:r>
            <a:r>
              <a:rPr lang="en-US" altLang="en-US" sz="2400" dirty="0" smtClean="0"/>
              <a:t>__________ where </a:t>
            </a:r>
            <a:r>
              <a:rPr lang="en-US" altLang="en-US" sz="2400" dirty="0"/>
              <a:t>they would be safe from white encroachment “forever”</a:t>
            </a:r>
          </a:p>
          <a:p>
            <a:r>
              <a:rPr lang="en-US" altLang="en-US" sz="2400" dirty="0"/>
              <a:t>Emigration was supposed to be voluntary but was often at gunpoint</a:t>
            </a:r>
          </a:p>
          <a:p>
            <a:r>
              <a:rPr lang="en-US" altLang="en-US" sz="2400" dirty="0"/>
              <a:t>Over 100,000 Indians were removed </a:t>
            </a:r>
          </a:p>
          <a:p>
            <a:r>
              <a:rPr lang="en-US" altLang="en-US" sz="2400" dirty="0"/>
              <a:t>Worst experience was the Cherokee Nation =&gt; </a:t>
            </a:r>
            <a:r>
              <a:rPr lang="en-US" altLang="en-US" sz="2400" b="1" i="1" dirty="0" smtClean="0"/>
              <a:t>“_________________”</a:t>
            </a:r>
            <a:endParaRPr lang="en-US" altLang="en-US" sz="2400" b="1" i="1" dirty="0"/>
          </a:p>
          <a:p>
            <a:pPr lvl="1">
              <a:buFont typeface="Wingdings" panose="05000000000000000000" pitchFamily="2" charset="2"/>
              <a:buChar char="§"/>
            </a:pPr>
            <a:r>
              <a:rPr lang="en-US" altLang="en-US" sz="2000" b="1" i="1" dirty="0" smtClean="0"/>
              <a:t> </a:t>
            </a:r>
            <a:r>
              <a:rPr lang="en-US" altLang="en-US" sz="2400" b="1" i="1" dirty="0"/>
              <a:t>15,000 Cherokees</a:t>
            </a:r>
            <a:r>
              <a:rPr lang="en-US" altLang="en-US" sz="2400" dirty="0"/>
              <a:t> removed in cold weather w/ poor food supplies and over </a:t>
            </a:r>
            <a:r>
              <a:rPr lang="en-US" altLang="en-US" sz="2400" b="1" i="1" dirty="0"/>
              <a:t>4,000 die</a:t>
            </a:r>
            <a:r>
              <a:rPr lang="en-US" altLang="en-US" sz="2400" dirty="0"/>
              <a:t> as a result</a:t>
            </a:r>
          </a:p>
          <a:p>
            <a:pPr eaLnBrk="1" hangingPunct="1">
              <a:buFontTx/>
              <a:buNone/>
            </a:pPr>
            <a:endParaRPr lang="en-US" altLang="en-US" sz="2300" b="1" i="1" dirty="0" smtClean="0"/>
          </a:p>
        </p:txBody>
      </p:sp>
    </p:spTree>
    <p:extLst>
      <p:ext uri="{BB962C8B-B14F-4D97-AF65-F5344CB8AC3E}">
        <p14:creationId xmlns:p14="http://schemas.microsoft.com/office/powerpoint/2010/main" val="1133672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r>
              <a:rPr lang="en-US" altLang="en-US" sz="4000" b="1" u="sng" smtClean="0"/>
              <a:t>Trail of Tears – Robert Lindneux</a:t>
            </a:r>
          </a:p>
        </p:txBody>
      </p:sp>
      <p:pic>
        <p:nvPicPr>
          <p:cNvPr id="21507" name="Picture 5" descr="TrailofTea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339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The “Revolution” of 1800</a:t>
            </a:r>
            <a:endParaRPr lang="en-US" b="1" u="sng" dirty="0"/>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300" dirty="0" smtClean="0"/>
              <a:t>In the election of 1800 the Federalists lost the election for the Presidency &amp; never won again </a:t>
            </a:r>
          </a:p>
          <a:p>
            <a:pPr lvl="1" indent="-342900">
              <a:buFont typeface="Wingdings" panose="05000000000000000000" pitchFamily="2" charset="2"/>
              <a:buChar char="§"/>
            </a:pPr>
            <a:r>
              <a:rPr lang="en-US" sz="2300" dirty="0" smtClean="0"/>
              <a:t>Bailey says that “it is good that the Federalists had the reigns of US Government first” =&gt; Do you agree? </a:t>
            </a:r>
          </a:p>
          <a:p>
            <a:pPr marL="609600" indent="-609600"/>
            <a:r>
              <a:rPr lang="en-US" altLang="en-US" sz="2300" b="1" i="1" dirty="0"/>
              <a:t>Campaign of 1800</a:t>
            </a:r>
            <a:r>
              <a:rPr lang="en-US" altLang="en-US" sz="2300" dirty="0"/>
              <a:t> full of “</a:t>
            </a:r>
            <a:r>
              <a:rPr lang="en-US" altLang="en-US" sz="2300" b="1" i="1" dirty="0"/>
              <a:t>Mud-Slinging</a:t>
            </a:r>
            <a:r>
              <a:rPr lang="en-US" altLang="en-US" sz="2300" dirty="0"/>
              <a:t>” (1</a:t>
            </a:r>
            <a:r>
              <a:rPr lang="en-US" altLang="en-US" sz="2300" baseline="30000" dirty="0"/>
              <a:t>st</a:t>
            </a:r>
            <a:r>
              <a:rPr lang="en-US" altLang="en-US" sz="2300" dirty="0"/>
              <a:t> of it’s kind in U.S.)</a:t>
            </a:r>
          </a:p>
          <a:p>
            <a:pPr lvl="1" indent="-342900">
              <a:buFont typeface="Wingdings" panose="05000000000000000000" pitchFamily="2" charset="2"/>
              <a:buChar char="§"/>
            </a:pPr>
            <a:r>
              <a:rPr lang="en-US" altLang="en-US" sz="2300" dirty="0" smtClean="0"/>
              <a:t> </a:t>
            </a:r>
            <a:r>
              <a:rPr lang="en-US" altLang="en-US" sz="2300" b="1" i="1" dirty="0"/>
              <a:t>Jefferson (DR)</a:t>
            </a:r>
            <a:r>
              <a:rPr lang="en-US" altLang="en-US" sz="2300" dirty="0"/>
              <a:t> = Atheist, Father of mulatto children, “French lover”</a:t>
            </a:r>
          </a:p>
          <a:p>
            <a:pPr lvl="1">
              <a:buFont typeface="Wingdings" panose="05000000000000000000" pitchFamily="2" charset="2"/>
              <a:buChar char="§"/>
            </a:pPr>
            <a:r>
              <a:rPr lang="en-US" altLang="en-US" sz="2300" b="1" i="1" dirty="0" smtClean="0"/>
              <a:t>Adams </a:t>
            </a:r>
            <a:r>
              <a:rPr lang="en-US" altLang="en-US" sz="2300" b="1" i="1" dirty="0"/>
              <a:t>(F)</a:t>
            </a:r>
            <a:r>
              <a:rPr lang="en-US" altLang="en-US" sz="2300" dirty="0"/>
              <a:t> = Hamilton against him, “Free Spender”, “Tyrant” (i.e. larger Army and Navy, A&amp;S Acts, Debt up $10 M</a:t>
            </a:r>
          </a:p>
          <a:p>
            <a:pPr marL="609600" indent="-609600"/>
            <a:r>
              <a:rPr lang="en-US" altLang="en-US" sz="2300" dirty="0"/>
              <a:t>Election is victory for </a:t>
            </a:r>
            <a:r>
              <a:rPr lang="en-US" altLang="en-US" sz="2300" b="1" i="1" dirty="0"/>
              <a:t>Dem. Republicans</a:t>
            </a:r>
            <a:r>
              <a:rPr lang="en-US" altLang="en-US" sz="2300" dirty="0"/>
              <a:t> in Congress and Presidency</a:t>
            </a:r>
          </a:p>
          <a:p>
            <a:pPr marL="609600" indent="-609600">
              <a:buNone/>
            </a:pPr>
            <a:r>
              <a:rPr lang="en-US" altLang="en-US" sz="2300" dirty="0"/>
              <a:t>	** 250 votes separated Adams from Jefferson in NY!! </a:t>
            </a:r>
            <a:r>
              <a:rPr lang="en-US" altLang="en-US" sz="2300" dirty="0" smtClean="0"/>
              <a:t>**</a:t>
            </a:r>
          </a:p>
          <a:p>
            <a:pPr lvl="1">
              <a:buFont typeface="Wingdings" panose="05000000000000000000" pitchFamily="2" charset="2"/>
              <a:buChar char="§"/>
            </a:pPr>
            <a:r>
              <a:rPr lang="en-US" altLang="en-US" sz="2300" dirty="0" smtClean="0"/>
              <a:t>Constitution </a:t>
            </a:r>
            <a:r>
              <a:rPr lang="en-US" altLang="en-US" sz="2300" dirty="0"/>
              <a:t>gives each Elector 2 votes and 2</a:t>
            </a:r>
            <a:r>
              <a:rPr lang="en-US" altLang="en-US" sz="2300" baseline="30000" dirty="0"/>
              <a:t>nd</a:t>
            </a:r>
            <a:r>
              <a:rPr lang="en-US" altLang="en-US" sz="2300" dirty="0"/>
              <a:t> place becomes VP</a:t>
            </a:r>
          </a:p>
          <a:p>
            <a:pPr lvl="1">
              <a:buFont typeface="Wingdings" panose="05000000000000000000" pitchFamily="2" charset="2"/>
              <a:buChar char="§"/>
            </a:pPr>
            <a:r>
              <a:rPr lang="en-US" altLang="en-US" sz="2300" dirty="0" smtClean="0"/>
              <a:t>Burr </a:t>
            </a:r>
            <a:r>
              <a:rPr lang="en-US" altLang="en-US" sz="2300" dirty="0"/>
              <a:t>and Jefferson tie at 72 EV and election thrown into House</a:t>
            </a:r>
          </a:p>
          <a:p>
            <a:pPr marL="609600" indent="-609600"/>
            <a:r>
              <a:rPr lang="en-US" altLang="en-US" sz="2300" dirty="0"/>
              <a:t>After days of debate Jefferson is picked by House</a:t>
            </a:r>
          </a:p>
          <a:p>
            <a:pPr lvl="1">
              <a:buFont typeface="Wingdings" panose="05000000000000000000" pitchFamily="2" charset="2"/>
              <a:buChar char="§"/>
            </a:pPr>
            <a:r>
              <a:rPr lang="en-US" altLang="en-US" sz="2300" b="1" i="1" dirty="0" smtClean="0"/>
              <a:t>12</a:t>
            </a:r>
            <a:r>
              <a:rPr lang="en-US" altLang="en-US" sz="2300" b="1" i="1" baseline="30000" dirty="0" smtClean="0"/>
              <a:t>th</a:t>
            </a:r>
            <a:r>
              <a:rPr lang="en-US" altLang="en-US" sz="2300" b="1" i="1" dirty="0" smtClean="0"/>
              <a:t> </a:t>
            </a:r>
            <a:r>
              <a:rPr lang="en-US" altLang="en-US" sz="2300" b="1" i="1" dirty="0"/>
              <a:t>Amendment</a:t>
            </a:r>
            <a:r>
              <a:rPr lang="en-US" altLang="en-US" sz="2300" dirty="0"/>
              <a:t> created to stop this from occurring again!!</a:t>
            </a:r>
          </a:p>
          <a:p>
            <a:pPr marL="0" indent="0">
              <a:buNone/>
            </a:pPr>
            <a:r>
              <a:rPr lang="en-US" altLang="en-US" sz="2500" b="1" dirty="0"/>
              <a:t>Was Election a “Revolution”?? What is a “Revolution”??</a:t>
            </a:r>
          </a:p>
          <a:p>
            <a:pPr marL="609600" indent="-609600">
              <a:buNone/>
            </a:pPr>
            <a:r>
              <a:rPr lang="en-US" altLang="en-US" sz="2300" dirty="0"/>
              <a:t>	** </a:t>
            </a:r>
            <a:r>
              <a:rPr lang="en-US" altLang="en-US" sz="2300" dirty="0" smtClean="0"/>
              <a:t>___________________________________________________</a:t>
            </a:r>
            <a:r>
              <a:rPr lang="en-US" altLang="en-US" sz="2400" dirty="0" smtClean="0"/>
              <a:t>**</a:t>
            </a:r>
            <a:endParaRPr lang="en-US" altLang="en-US" sz="2400" dirty="0"/>
          </a:p>
          <a:p>
            <a:pPr marL="0" indent="0">
              <a:buNone/>
            </a:pPr>
            <a:endParaRPr lang="en-US" sz="2300" dirty="0"/>
          </a:p>
        </p:txBody>
      </p:sp>
    </p:spTree>
    <p:extLst>
      <p:ext uri="{BB962C8B-B14F-4D97-AF65-F5344CB8AC3E}">
        <p14:creationId xmlns:p14="http://schemas.microsoft.com/office/powerpoint/2010/main" val="3734258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86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334962"/>
          </a:xfrm>
        </p:spPr>
        <p:txBody>
          <a:bodyPr>
            <a:normAutofit fontScale="90000"/>
          </a:bodyPr>
          <a:lstStyle/>
          <a:p>
            <a:pPr eaLnBrk="1" hangingPunct="1"/>
            <a:r>
              <a:rPr lang="en-US" altLang="en-US" b="1" u="sng" dirty="0" smtClean="0"/>
              <a:t>Trail of Tears -- 1838</a:t>
            </a:r>
          </a:p>
        </p:txBody>
      </p:sp>
      <p:pic>
        <p:nvPicPr>
          <p:cNvPr id="23555" name="Picture 5" descr="India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3315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684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400" b="1" u="sng" dirty="0" smtClean="0"/>
              <a:t>The Second Party System &amp; End of Good Feelings</a:t>
            </a:r>
            <a:endParaRPr lang="en-US" sz="3400" b="1" u="sng" dirty="0"/>
          </a:p>
        </p:txBody>
      </p:sp>
      <p:sp>
        <p:nvSpPr>
          <p:cNvPr id="3" name="Content Placeholder 2"/>
          <p:cNvSpPr>
            <a:spLocks noGrp="1"/>
          </p:cNvSpPr>
          <p:nvPr>
            <p:ph idx="1"/>
          </p:nvPr>
        </p:nvSpPr>
        <p:spPr>
          <a:xfrm>
            <a:off x="0" y="533400"/>
            <a:ext cx="9144000" cy="6477000"/>
          </a:xfrm>
        </p:spPr>
        <p:txBody>
          <a:bodyPr>
            <a:normAutofit/>
          </a:bodyPr>
          <a:lstStyle/>
          <a:p>
            <a:r>
              <a:rPr lang="en-US" sz="2300" dirty="0" smtClean="0"/>
              <a:t>After the War of 1812 the Federalist Party was destroyed and the democratic Republican party was in total control</a:t>
            </a:r>
          </a:p>
          <a:p>
            <a:pPr lvl="1" indent="-342900">
              <a:buFont typeface="Wingdings" panose="05000000000000000000" pitchFamily="2" charset="2"/>
              <a:buChar char="§"/>
            </a:pPr>
            <a:r>
              <a:rPr lang="en-US" sz="2300" dirty="0" smtClean="0"/>
              <a:t>1818 Congressional elections left Dem-Reps w/ 85% of seats =&gt; Federalists don’t run a candidate for President in 1820</a:t>
            </a:r>
          </a:p>
          <a:p>
            <a:pPr lvl="1" indent="-342900">
              <a:buFont typeface="Wingdings" panose="05000000000000000000" pitchFamily="2" charset="2"/>
              <a:buChar char="§"/>
            </a:pPr>
            <a:r>
              <a:rPr lang="en-US" sz="2300" dirty="0" smtClean="0"/>
              <a:t>By 1824, though Dem-Republicans had started to splinter into different factions =&gt; influence of sectionalism &amp; ideology</a:t>
            </a:r>
          </a:p>
          <a:p>
            <a:pPr marL="800100" lvl="2" indent="0">
              <a:buNone/>
            </a:pPr>
            <a:r>
              <a:rPr lang="en-US" sz="2300" dirty="0" smtClean="0"/>
              <a:t>-- </a:t>
            </a:r>
            <a:r>
              <a:rPr lang="en-US" sz="2300" dirty="0" smtClean="0"/>
              <a:t>________________________(</a:t>
            </a:r>
            <a:r>
              <a:rPr lang="en-US" sz="2300" dirty="0" smtClean="0"/>
              <a:t>JQ Adams) =&gt; Pro Business, high tariffs, federally funded internal improvements </a:t>
            </a:r>
          </a:p>
          <a:p>
            <a:pPr marL="800100" lvl="2" indent="0">
              <a:buNone/>
            </a:pPr>
            <a:r>
              <a:rPr lang="en-US" sz="2300" dirty="0" smtClean="0"/>
              <a:t>-- </a:t>
            </a:r>
            <a:r>
              <a:rPr lang="en-US" sz="2300" dirty="0" smtClean="0"/>
              <a:t>__________________(</a:t>
            </a:r>
            <a:r>
              <a:rPr lang="en-US" sz="2300" dirty="0" smtClean="0"/>
              <a:t>Jackson) =&gt; small federal government (low tariff, no federal funding for improvements, pro-agriculture)</a:t>
            </a:r>
          </a:p>
          <a:p>
            <a:r>
              <a:rPr lang="en-US" sz="2300" dirty="0" smtClean="0"/>
              <a:t>Election of 1824 became a referendum on these ideas and growing sectional loyalties (influence of sectionalism HIGH)</a:t>
            </a:r>
          </a:p>
          <a:p>
            <a:pPr marL="0" indent="0">
              <a:buNone/>
            </a:pPr>
            <a:r>
              <a:rPr lang="en-US" sz="2300" dirty="0" smtClean="0"/>
              <a:t>#1: </a:t>
            </a:r>
            <a:r>
              <a:rPr lang="en-US" sz="2300" b="1" i="1" dirty="0" smtClean="0"/>
              <a:t>William Crawford </a:t>
            </a:r>
            <a:r>
              <a:rPr lang="en-US" sz="2300" dirty="0" smtClean="0"/>
              <a:t>– Southerner (Sec of Treasury)</a:t>
            </a:r>
          </a:p>
          <a:p>
            <a:pPr marL="0" indent="0">
              <a:buNone/>
            </a:pPr>
            <a:r>
              <a:rPr lang="en-US" sz="2300" dirty="0" smtClean="0"/>
              <a:t>#2: </a:t>
            </a:r>
            <a:r>
              <a:rPr lang="en-US" sz="2300" b="1" i="1" dirty="0" smtClean="0"/>
              <a:t>Henry Clay </a:t>
            </a:r>
            <a:r>
              <a:rPr lang="en-US" sz="2300" dirty="0" smtClean="0"/>
              <a:t>– Westerner (Speaker of House)</a:t>
            </a:r>
          </a:p>
          <a:p>
            <a:pPr marL="0" indent="0">
              <a:buNone/>
            </a:pPr>
            <a:r>
              <a:rPr lang="en-US" sz="2300" dirty="0" smtClean="0"/>
              <a:t>#3: </a:t>
            </a:r>
            <a:r>
              <a:rPr lang="en-US" sz="2300" b="1" i="1" dirty="0" smtClean="0"/>
              <a:t>JQ Adams </a:t>
            </a:r>
            <a:r>
              <a:rPr lang="en-US" sz="2300" dirty="0" smtClean="0"/>
              <a:t>– Northerner (Sec of State)</a:t>
            </a:r>
          </a:p>
          <a:p>
            <a:pPr marL="0" indent="0">
              <a:buNone/>
            </a:pPr>
            <a:r>
              <a:rPr lang="en-US" sz="2300" dirty="0" smtClean="0"/>
              <a:t>#4: </a:t>
            </a:r>
            <a:r>
              <a:rPr lang="en-US" sz="2300" b="1" i="1" dirty="0" smtClean="0"/>
              <a:t>Andrew Jackson </a:t>
            </a:r>
            <a:r>
              <a:rPr lang="en-US" sz="2300" dirty="0" smtClean="0"/>
              <a:t>– Westerner (War Hero)</a:t>
            </a:r>
            <a:endParaRPr lang="en-US" sz="2300" dirty="0"/>
          </a:p>
        </p:txBody>
      </p:sp>
    </p:spTree>
    <p:extLst>
      <p:ext uri="{BB962C8B-B14F-4D97-AF65-F5344CB8AC3E}">
        <p14:creationId xmlns:p14="http://schemas.microsoft.com/office/powerpoint/2010/main" val="14085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9000"/>
          </a:schemeClr>
        </a:solidFill>
        <a:effectLst/>
      </p:bgPr>
    </p:bg>
    <p:spTree>
      <p:nvGrpSpPr>
        <p:cNvPr id="1" name=""/>
        <p:cNvGrpSpPr/>
        <p:nvPr/>
      </p:nvGrpSpPr>
      <p:grpSpPr>
        <a:xfrm>
          <a:off x="0" y="0"/>
          <a:ext cx="0" cy="0"/>
          <a:chOff x="0" y="0"/>
          <a:chExt cx="0" cy="0"/>
        </a:xfrm>
      </p:grpSpPr>
      <p:pic>
        <p:nvPicPr>
          <p:cNvPr id="47106" name="Picture 6" descr="000000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7"/>
          <p:cNvSpPr>
            <a:spLocks noGrp="1" noChangeArrowheads="1"/>
          </p:cNvSpPr>
          <p:nvPr>
            <p:ph type="title"/>
          </p:nvPr>
        </p:nvSpPr>
        <p:spPr>
          <a:xfrm>
            <a:off x="685800" y="0"/>
            <a:ext cx="7772400" cy="685800"/>
          </a:xfrm>
        </p:spPr>
        <p:txBody>
          <a:bodyPr/>
          <a:lstStyle/>
          <a:p>
            <a:pPr eaLnBrk="1" hangingPunct="1"/>
            <a:r>
              <a:rPr lang="en-US" altLang="en-US" sz="3600" b="1" i="1" u="sng" smtClean="0"/>
              <a:t>Election of 1824</a:t>
            </a:r>
          </a:p>
        </p:txBody>
      </p:sp>
    </p:spTree>
    <p:extLst>
      <p:ext uri="{BB962C8B-B14F-4D97-AF65-F5344CB8AC3E}">
        <p14:creationId xmlns:p14="http://schemas.microsoft.com/office/powerpoint/2010/main" val="2039348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81000"/>
          </a:xfrm>
        </p:spPr>
        <p:txBody>
          <a:bodyPr>
            <a:normAutofit fontScale="90000"/>
          </a:bodyPr>
          <a:lstStyle/>
          <a:p>
            <a:r>
              <a:rPr lang="en-US" b="1" u="sng" dirty="0" smtClean="0"/>
              <a:t>The Corrupt Bargain</a:t>
            </a:r>
            <a:endParaRPr lang="en-US" b="1" u="sng" dirty="0"/>
          </a:p>
        </p:txBody>
      </p:sp>
      <p:sp>
        <p:nvSpPr>
          <p:cNvPr id="3" name="Content Placeholder 2"/>
          <p:cNvSpPr>
            <a:spLocks noGrp="1"/>
          </p:cNvSpPr>
          <p:nvPr>
            <p:ph idx="1"/>
          </p:nvPr>
        </p:nvSpPr>
        <p:spPr>
          <a:xfrm>
            <a:off x="0" y="533400"/>
            <a:ext cx="6096000" cy="6553200"/>
          </a:xfrm>
        </p:spPr>
        <p:txBody>
          <a:bodyPr>
            <a:normAutofit fontScale="92500"/>
          </a:bodyPr>
          <a:lstStyle/>
          <a:p>
            <a:r>
              <a:rPr lang="en-US" sz="2300" dirty="0" smtClean="0"/>
              <a:t>Result in Election of 1824 =&gt; Who wins????</a:t>
            </a:r>
          </a:p>
          <a:p>
            <a:pPr lvl="1" indent="-342900">
              <a:buFont typeface="Wingdings" panose="05000000000000000000" pitchFamily="2" charset="2"/>
              <a:buChar char="§"/>
            </a:pPr>
            <a:r>
              <a:rPr lang="en-US" sz="2300" dirty="0" smtClean="0"/>
              <a:t>Jackson wins Popular and Electoral Vote =&gt; doesn’t get majority</a:t>
            </a:r>
          </a:p>
          <a:p>
            <a:pPr marL="400050" lvl="1" indent="0">
              <a:buNone/>
            </a:pPr>
            <a:r>
              <a:rPr lang="en-US" sz="2300" b="1" i="1" dirty="0" smtClean="0"/>
              <a:t>** What does this show you about a multiparty system in the US??**</a:t>
            </a:r>
          </a:p>
          <a:p>
            <a:pPr lvl="1" indent="-342900">
              <a:buFont typeface="Wingdings" panose="05000000000000000000" pitchFamily="2" charset="2"/>
              <a:buChar char="§"/>
            </a:pPr>
            <a:r>
              <a:rPr lang="en-US" sz="2300" dirty="0" smtClean="0"/>
              <a:t>Election decided by </a:t>
            </a:r>
            <a:r>
              <a:rPr lang="en-US" sz="2300" dirty="0" smtClean="0"/>
              <a:t>___________________</a:t>
            </a:r>
          </a:p>
          <a:p>
            <a:pPr marL="400050" lvl="1" indent="0">
              <a:buNone/>
            </a:pPr>
            <a:r>
              <a:rPr lang="en-US" sz="2300" dirty="0"/>
              <a:t>	</a:t>
            </a:r>
            <a:r>
              <a:rPr lang="en-US" sz="2300" dirty="0" smtClean="0"/>
              <a:t>=&gt; </a:t>
            </a:r>
            <a:r>
              <a:rPr lang="en-US" sz="2300" dirty="0" smtClean="0"/>
              <a:t>Speaker of House Clay supports JQ Adams </a:t>
            </a:r>
            <a:r>
              <a:rPr lang="en-US" sz="2300" dirty="0" smtClean="0"/>
              <a:t>	to </a:t>
            </a:r>
            <a:r>
              <a:rPr lang="en-US" sz="2300" dirty="0" smtClean="0"/>
              <a:t>get appointed Sec of State</a:t>
            </a:r>
          </a:p>
          <a:p>
            <a:pPr marL="400050" lvl="1" indent="0">
              <a:buNone/>
            </a:pPr>
            <a:r>
              <a:rPr lang="en-US" sz="2300" dirty="0"/>
              <a:t>	</a:t>
            </a:r>
            <a:r>
              <a:rPr lang="en-US" sz="2300" dirty="0" smtClean="0"/>
              <a:t>-- Sec of State = Road to White House</a:t>
            </a:r>
          </a:p>
          <a:p>
            <a:pPr lvl="1" indent="-342900">
              <a:buFont typeface="Wingdings" panose="05000000000000000000" pitchFamily="2" charset="2"/>
              <a:buChar char="§"/>
            </a:pPr>
            <a:r>
              <a:rPr lang="en-US" sz="2300" dirty="0" smtClean="0"/>
              <a:t>Jackson says this amounts to a </a:t>
            </a:r>
            <a:r>
              <a:rPr lang="en-US" sz="2300" dirty="0" smtClean="0"/>
              <a:t>“___________” </a:t>
            </a:r>
            <a:r>
              <a:rPr lang="en-US" sz="2300" dirty="0" smtClean="0"/>
              <a:t>=&gt; Is it????</a:t>
            </a:r>
          </a:p>
          <a:p>
            <a:pPr marL="400050" lvl="1" indent="0">
              <a:buNone/>
            </a:pPr>
            <a:r>
              <a:rPr lang="en-US" sz="2300" dirty="0"/>
              <a:t>	</a:t>
            </a:r>
            <a:r>
              <a:rPr lang="en-US" sz="2300" b="1" i="1" dirty="0" smtClean="0"/>
              <a:t>-- Jackson’s character?  </a:t>
            </a:r>
            <a:r>
              <a:rPr lang="en-US" sz="2300" b="1" i="1" dirty="0"/>
              <a:t>I</a:t>
            </a:r>
            <a:r>
              <a:rPr lang="en-US" sz="2300" b="1" i="1" dirty="0" smtClean="0"/>
              <a:t>llegal? Unethical?  </a:t>
            </a:r>
          </a:p>
          <a:p>
            <a:r>
              <a:rPr lang="en-US" sz="2300" dirty="0" smtClean="0"/>
              <a:t>Although Adams is President the image of corruption stays with him and he can get none of his nationalistic programs passed as President</a:t>
            </a:r>
          </a:p>
          <a:p>
            <a:pPr lvl="1" indent="-342900">
              <a:buFont typeface="Wingdings" panose="05000000000000000000" pitchFamily="2" charset="2"/>
              <a:buChar char="§"/>
            </a:pPr>
            <a:r>
              <a:rPr lang="en-US" sz="2300" dirty="0" smtClean="0"/>
              <a:t>Incident creates animosity between Adams and Jackson and leads to formation of </a:t>
            </a:r>
            <a:r>
              <a:rPr lang="en-US" sz="2300" b="1" i="1" dirty="0" smtClean="0"/>
              <a:t>Second Party System </a:t>
            </a:r>
            <a:r>
              <a:rPr lang="en-US" sz="2300" dirty="0" smtClean="0"/>
              <a:t>in US =&gt; </a:t>
            </a:r>
            <a:r>
              <a:rPr lang="en-US" sz="2300" b="1" i="1" dirty="0" smtClean="0"/>
              <a:t>Whigs vs Democrats</a:t>
            </a:r>
          </a:p>
          <a:p>
            <a:pPr marL="400050" lvl="1" indent="0">
              <a:buNone/>
            </a:pPr>
            <a:endParaRPr lang="en-US" sz="2300" b="1" i="1" dirty="0"/>
          </a:p>
        </p:txBody>
      </p:sp>
      <p:pic>
        <p:nvPicPr>
          <p:cNvPr id="4" name="Picture 8" descr="prh_01_img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19800" y="1219200"/>
            <a:ext cx="3124200" cy="4800600"/>
          </a:xfrm>
          <a:prstGeom prst="rect">
            <a:avLst/>
          </a:prstGeom>
          <a:noFill/>
        </p:spPr>
      </p:pic>
    </p:spTree>
    <p:extLst>
      <p:ext uri="{BB962C8B-B14F-4D97-AF65-F5344CB8AC3E}">
        <p14:creationId xmlns:p14="http://schemas.microsoft.com/office/powerpoint/2010/main" val="2213320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8229600" cy="353291"/>
          </a:xfrm>
        </p:spPr>
        <p:txBody>
          <a:bodyPr>
            <a:normAutofit fontScale="90000"/>
          </a:bodyPr>
          <a:lstStyle/>
          <a:p>
            <a:r>
              <a:rPr lang="en-US" b="1" u="sng" dirty="0" smtClean="0"/>
              <a:t>2</a:t>
            </a:r>
            <a:r>
              <a:rPr lang="en-US" b="1" u="sng" baseline="30000" dirty="0" smtClean="0"/>
              <a:t>nd</a:t>
            </a:r>
            <a:r>
              <a:rPr lang="en-US" b="1" u="sng" dirty="0" smtClean="0"/>
              <a:t> Party System</a:t>
            </a:r>
            <a:endParaRPr lang="en-US" b="1" u="sng" dirty="0"/>
          </a:p>
        </p:txBody>
      </p:sp>
      <p:sp>
        <p:nvSpPr>
          <p:cNvPr id="3" name="Content Placeholder 2"/>
          <p:cNvSpPr>
            <a:spLocks noGrp="1"/>
          </p:cNvSpPr>
          <p:nvPr>
            <p:ph idx="1"/>
          </p:nvPr>
        </p:nvSpPr>
        <p:spPr>
          <a:xfrm>
            <a:off x="0" y="381000"/>
            <a:ext cx="9144000" cy="6705600"/>
          </a:xfrm>
        </p:spPr>
        <p:txBody>
          <a:bodyPr>
            <a:normAutofit fontScale="92500" lnSpcReduction="10000"/>
          </a:bodyPr>
          <a:lstStyle/>
          <a:p>
            <a:r>
              <a:rPr lang="en-US" sz="2300" dirty="0" smtClean="0"/>
              <a:t>Democrats become party to forward the agenda of Andrew Jackson</a:t>
            </a:r>
          </a:p>
          <a:p>
            <a:r>
              <a:rPr lang="en-US" sz="2300" dirty="0" smtClean="0"/>
              <a:t>Whigs are created by Henry Clay, Daniel Webster and JC Calhoun to oppose Jackson =&gt; haters (Anti-Masonic Party also formed to oppose </a:t>
            </a:r>
            <a:r>
              <a:rPr lang="en-US" sz="2300" dirty="0"/>
              <a:t>J</a:t>
            </a:r>
            <a:r>
              <a:rPr lang="en-US" sz="2300" dirty="0" smtClean="0"/>
              <a:t>ackson earlier)</a:t>
            </a:r>
          </a:p>
          <a:p>
            <a:r>
              <a:rPr lang="en-US" sz="2300" dirty="0" smtClean="0"/>
              <a:t>Second Party System was different than the first in many key ways . . .</a:t>
            </a:r>
          </a:p>
          <a:p>
            <a:pPr marL="0" indent="0">
              <a:buNone/>
            </a:pPr>
            <a:r>
              <a:rPr lang="en-US" sz="2300" dirty="0" smtClean="0"/>
              <a:t>#1: _______________________</a:t>
            </a:r>
            <a:r>
              <a:rPr lang="en-US" sz="2300" b="1" i="1" dirty="0" smtClean="0"/>
              <a:t>and Issues </a:t>
            </a:r>
            <a:r>
              <a:rPr lang="en-US" sz="2300" dirty="0" smtClean="0"/>
              <a:t>=&gt; 2</a:t>
            </a:r>
            <a:r>
              <a:rPr lang="en-US" sz="2300" baseline="30000" dirty="0" smtClean="0"/>
              <a:t>nd</a:t>
            </a:r>
            <a:r>
              <a:rPr lang="en-US" sz="2300" dirty="0" smtClean="0"/>
              <a:t> Party system aimed to create broad and lasting coalitions among many different groups in society</a:t>
            </a:r>
          </a:p>
          <a:p>
            <a:pPr lvl="1">
              <a:buFont typeface="Wingdings" panose="05000000000000000000" pitchFamily="2" charset="2"/>
              <a:buChar char="§"/>
            </a:pPr>
            <a:r>
              <a:rPr lang="en-US" sz="2300" dirty="0" smtClean="0"/>
              <a:t>Federalists &amp; Dem-Rep were more reactions against the Constitution &amp; then represented views of upper class in different ways</a:t>
            </a:r>
          </a:p>
          <a:p>
            <a:pPr marL="57150" indent="0">
              <a:buNone/>
            </a:pPr>
            <a:r>
              <a:rPr lang="en-US" sz="2300" dirty="0" smtClean="0"/>
              <a:t>#2: </a:t>
            </a:r>
            <a:r>
              <a:rPr lang="en-US" sz="2300" b="1" i="1" dirty="0" smtClean="0"/>
              <a:t>Cultivation of political loyalties through __________________</a:t>
            </a:r>
            <a:r>
              <a:rPr lang="en-US" sz="2300" dirty="0" smtClean="0"/>
              <a:t>=&gt; Jacksonian Democrats utilized Spoils System to build powerful party organizations</a:t>
            </a:r>
          </a:p>
          <a:p>
            <a:pPr lvl="1">
              <a:buFont typeface="Wingdings" panose="05000000000000000000" pitchFamily="2" charset="2"/>
              <a:buChar char="§"/>
            </a:pPr>
            <a:r>
              <a:rPr lang="en-US" sz="2300" dirty="0" smtClean="0"/>
              <a:t>Party organizations aggressively campaigned for candidates using all kinds of tactics =&gt; vote fixing, double voting, immigrant voting</a:t>
            </a:r>
          </a:p>
          <a:p>
            <a:pPr marL="457200" lvl="1" indent="0">
              <a:buNone/>
            </a:pPr>
            <a:r>
              <a:rPr lang="en-US" sz="2300" dirty="0"/>
              <a:t>	</a:t>
            </a:r>
            <a:r>
              <a:rPr lang="en-US" sz="2300" dirty="0" smtClean="0"/>
              <a:t>-- Use of newspapers (1835 = 1200 newspapers) as a tool to 	promote party agenda (ads, songs, rallies)</a:t>
            </a:r>
          </a:p>
          <a:p>
            <a:pPr lvl="1">
              <a:buFont typeface="Wingdings" panose="05000000000000000000" pitchFamily="2" charset="2"/>
              <a:buChar char="§"/>
            </a:pPr>
            <a:r>
              <a:rPr lang="en-US" sz="2300" dirty="0" smtClean="0"/>
              <a:t>Jobs were promised to some supporters and donors </a:t>
            </a:r>
          </a:p>
          <a:p>
            <a:pPr marL="57150" indent="0">
              <a:buNone/>
            </a:pPr>
            <a:r>
              <a:rPr lang="en-US" sz="2300" dirty="0" smtClean="0"/>
              <a:t>#3: </a:t>
            </a:r>
            <a:r>
              <a:rPr lang="en-US" sz="2300" b="1" i="1" dirty="0" smtClean="0"/>
              <a:t>Appeals to __________________</a:t>
            </a:r>
            <a:r>
              <a:rPr lang="en-US" sz="2300" dirty="0" smtClean="0"/>
              <a:t>=&gt; common man seen as key to winning and aggressively sought after (ex: __________________________________of 1840)</a:t>
            </a:r>
          </a:p>
          <a:p>
            <a:pPr lvl="1">
              <a:buFont typeface="Wingdings" panose="05000000000000000000" pitchFamily="2" charset="2"/>
              <a:buChar char="§"/>
            </a:pPr>
            <a:r>
              <a:rPr lang="en-US" sz="2300" dirty="0" smtClean="0"/>
              <a:t>William Henry Harrison uses popular images (log cabin and hard cider) to get elected President (none are true about him)</a:t>
            </a:r>
          </a:p>
          <a:p>
            <a:pPr lvl="1">
              <a:buFont typeface="Wingdings" panose="05000000000000000000" pitchFamily="2" charset="2"/>
              <a:buChar char="§"/>
            </a:pPr>
            <a:r>
              <a:rPr lang="en-US" sz="2300" dirty="0" smtClean="0"/>
              <a:t>Start of growing</a:t>
            </a:r>
            <a:r>
              <a:rPr lang="en-US" sz="2300" b="1" i="1" dirty="0" smtClean="0"/>
              <a:t> democratization </a:t>
            </a:r>
            <a:r>
              <a:rPr lang="en-US" sz="2300" dirty="0" smtClean="0"/>
              <a:t>of politics</a:t>
            </a:r>
            <a:endParaRPr lang="en-US" sz="2300" dirty="0"/>
          </a:p>
        </p:txBody>
      </p:sp>
    </p:spTree>
    <p:extLst>
      <p:ext uri="{BB962C8B-B14F-4D97-AF65-F5344CB8AC3E}">
        <p14:creationId xmlns:p14="http://schemas.microsoft.com/office/powerpoint/2010/main" val="2591417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304800"/>
          </a:xfrm>
        </p:spPr>
        <p:txBody>
          <a:bodyPr>
            <a:noAutofit/>
          </a:bodyPr>
          <a:lstStyle/>
          <a:p>
            <a:r>
              <a:rPr lang="en-US" sz="3200" b="1" u="sng" dirty="0" smtClean="0"/>
              <a:t>William Henry Harrison &amp; Presidential Succession</a:t>
            </a:r>
            <a:endParaRPr lang="en-US" sz="3200" b="1" u="sng" dirty="0"/>
          </a:p>
        </p:txBody>
      </p:sp>
      <p:sp>
        <p:nvSpPr>
          <p:cNvPr id="3" name="Content Placeholder 2"/>
          <p:cNvSpPr>
            <a:spLocks noGrp="1"/>
          </p:cNvSpPr>
          <p:nvPr>
            <p:ph idx="1"/>
          </p:nvPr>
        </p:nvSpPr>
        <p:spPr>
          <a:xfrm>
            <a:off x="0" y="457201"/>
            <a:ext cx="9144000" cy="3429000"/>
          </a:xfrm>
        </p:spPr>
        <p:txBody>
          <a:bodyPr>
            <a:normAutofit/>
          </a:bodyPr>
          <a:lstStyle/>
          <a:p>
            <a:r>
              <a:rPr lang="en-US" sz="2300" dirty="0" smtClean="0"/>
              <a:t>After Election in 1840 Harrison gives 2 hour inaugural address w/o coat (prove he is smart and hardy/tough) =&gt; dies of pneumonia in 30 days</a:t>
            </a:r>
          </a:p>
          <a:p>
            <a:pPr lvl="1" indent="-342900">
              <a:buFont typeface="Wingdings" panose="05000000000000000000" pitchFamily="2" charset="2"/>
              <a:buChar char="§"/>
            </a:pPr>
            <a:r>
              <a:rPr lang="en-US" sz="2300" b="1" i="1" dirty="0" smtClean="0"/>
              <a:t>Q: What to do? Who is president? </a:t>
            </a:r>
            <a:r>
              <a:rPr lang="en-US" sz="2300" dirty="0" smtClean="0"/>
              <a:t>=&gt; Webster and cabinet believes there should be new election in fall</a:t>
            </a:r>
          </a:p>
          <a:p>
            <a:pPr lvl="1" indent="-342900">
              <a:buFont typeface="Wingdings" panose="05000000000000000000" pitchFamily="2" charset="2"/>
              <a:buChar char="§"/>
            </a:pPr>
            <a:r>
              <a:rPr lang="en-US" sz="2300" dirty="0" smtClean="0"/>
              <a:t>John Tyler insists on serving out term =&gt; sets precedent for Presidential succession of VP (</a:t>
            </a:r>
            <a:r>
              <a:rPr lang="en-US" sz="2300" b="1" i="1" dirty="0" smtClean="0"/>
              <a:t>Q: </a:t>
            </a:r>
            <a:r>
              <a:rPr lang="en-US" sz="2300" b="1" i="1" dirty="0" err="1" smtClean="0"/>
              <a:t>Exs</a:t>
            </a:r>
            <a:r>
              <a:rPr lang="en-US" sz="2300" b="1" i="1" dirty="0" smtClean="0"/>
              <a:t> of prominent VP’s?)</a:t>
            </a:r>
          </a:p>
          <a:p>
            <a:r>
              <a:rPr lang="en-US" sz="2300" dirty="0" smtClean="0"/>
              <a:t>Tyler blocks all Whigs nationalistic programs (i.e. roads, canals, National Bank) and is expelled from Whig party</a:t>
            </a:r>
            <a:endParaRPr lang="en-US" sz="2300" dirty="0"/>
          </a:p>
        </p:txBody>
      </p:sp>
      <p:pic>
        <p:nvPicPr>
          <p:cNvPr id="4" name="Picture 5" descr="williamharri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95400" y="3614333"/>
            <a:ext cx="2286000" cy="3222885"/>
          </a:xfrm>
          <a:prstGeom prst="rect">
            <a:avLst/>
          </a:prstGeom>
          <a:noFill/>
        </p:spPr>
      </p:pic>
      <p:pic>
        <p:nvPicPr>
          <p:cNvPr id="5" name="Picture 8" descr="aa_tyler_subj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3999" y="3614333"/>
            <a:ext cx="2234579" cy="3091267"/>
          </a:xfrm>
          <a:prstGeom prst="rect">
            <a:avLst/>
          </a:prstGeom>
          <a:noFill/>
        </p:spPr>
      </p:pic>
    </p:spTree>
    <p:extLst>
      <p:ext uri="{BB962C8B-B14F-4D97-AF65-F5344CB8AC3E}">
        <p14:creationId xmlns:p14="http://schemas.microsoft.com/office/powerpoint/2010/main" val="3283795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smtClean="0"/>
              <a:t>Intro to Sectionalism</a:t>
            </a:r>
            <a:endParaRPr lang="en-US" b="1" u="sng" dirty="0"/>
          </a:p>
        </p:txBody>
      </p:sp>
      <p:sp>
        <p:nvSpPr>
          <p:cNvPr id="3" name="Content Placeholder 2"/>
          <p:cNvSpPr>
            <a:spLocks noGrp="1"/>
          </p:cNvSpPr>
          <p:nvPr>
            <p:ph idx="1"/>
          </p:nvPr>
        </p:nvSpPr>
        <p:spPr>
          <a:xfrm>
            <a:off x="0" y="685800"/>
            <a:ext cx="9144000" cy="6172199"/>
          </a:xfrm>
        </p:spPr>
        <p:txBody>
          <a:bodyPr>
            <a:normAutofit lnSpcReduction="10000"/>
          </a:bodyPr>
          <a:lstStyle/>
          <a:p>
            <a:r>
              <a:rPr lang="en-US" sz="2300" dirty="0" smtClean="0"/>
              <a:t>From the 1820’s onwards Sectionalism became a powerful and divisive force in American politics and society =&gt; </a:t>
            </a:r>
            <a:r>
              <a:rPr lang="en-US" sz="2300" b="1" i="1" dirty="0" smtClean="0"/>
              <a:t>Q: WHY</a:t>
            </a:r>
          </a:p>
          <a:p>
            <a:pPr marL="400050" lvl="1" indent="0">
              <a:buNone/>
            </a:pPr>
            <a:r>
              <a:rPr lang="en-US" sz="2300" b="1" i="1" dirty="0" smtClean="0"/>
              <a:t>#1: Agendas and perspective of different areas of the US diverged =&gt; </a:t>
            </a:r>
            <a:r>
              <a:rPr lang="en-US" sz="2300" dirty="0" smtClean="0"/>
              <a:t>economies needed different things</a:t>
            </a:r>
          </a:p>
          <a:p>
            <a:pPr marL="400050" lvl="1" indent="0">
              <a:buNone/>
            </a:pPr>
            <a:r>
              <a:rPr lang="en-US" sz="2300" dirty="0" smtClean="0"/>
              <a:t>#2: </a:t>
            </a:r>
            <a:r>
              <a:rPr lang="en-US" sz="2300" b="1" i="1" dirty="0" smtClean="0"/>
              <a:t>Founding Fathers dead </a:t>
            </a:r>
            <a:r>
              <a:rPr lang="en-US" sz="2300" dirty="0" smtClean="0"/>
              <a:t>=&gt; new leaders less nationalistic</a:t>
            </a:r>
          </a:p>
          <a:p>
            <a:pPr marL="400050" lvl="1" indent="0">
              <a:buNone/>
            </a:pPr>
            <a:r>
              <a:rPr lang="en-US" sz="2300" dirty="0" smtClean="0"/>
              <a:t>#3: </a:t>
            </a:r>
            <a:r>
              <a:rPr lang="en-US" sz="2300" b="1" i="1" dirty="0" smtClean="0"/>
              <a:t>Slavery intensifies as political issue </a:t>
            </a:r>
            <a:r>
              <a:rPr lang="en-US" sz="2300" dirty="0" smtClean="0"/>
              <a:t>=&gt; British abolish slave trade in 1808 &amp; worldwide abolition movement starts</a:t>
            </a:r>
          </a:p>
          <a:p>
            <a:pPr marL="0" indent="0">
              <a:buNone/>
            </a:pPr>
            <a:r>
              <a:rPr lang="en-US" sz="2300" b="1" u="sng" dirty="0" smtClean="0"/>
              <a:t>Sections in America</a:t>
            </a:r>
          </a:p>
          <a:p>
            <a:pPr marL="0" indent="0">
              <a:buNone/>
            </a:pPr>
            <a:r>
              <a:rPr lang="en-US" sz="2300" b="1" i="1" dirty="0" smtClean="0"/>
              <a:t>* North =&gt; </a:t>
            </a:r>
            <a:r>
              <a:rPr lang="en-US" sz="2300" dirty="0" smtClean="0"/>
              <a:t>very industrialized and more urban area; </a:t>
            </a:r>
            <a:r>
              <a:rPr lang="en-US" sz="2300" b="1" i="1" dirty="0" smtClean="0"/>
              <a:t>#1 priority = ________</a:t>
            </a:r>
          </a:p>
          <a:p>
            <a:pPr marL="0" indent="0">
              <a:buNone/>
            </a:pPr>
            <a:r>
              <a:rPr lang="en-US" sz="2300" b="1" i="1" dirty="0" smtClean="0"/>
              <a:t>* West =&gt; </a:t>
            </a:r>
            <a:r>
              <a:rPr lang="en-US" sz="2300" dirty="0" smtClean="0"/>
              <a:t>growing section w/ large amounts of frontier; </a:t>
            </a:r>
            <a:r>
              <a:rPr lang="en-US" sz="2300" b="1" i="1" dirty="0" smtClean="0"/>
              <a:t>#1 priority = ____ ____________________________________________</a:t>
            </a:r>
          </a:p>
          <a:p>
            <a:pPr marL="0" indent="0">
              <a:buNone/>
            </a:pPr>
            <a:r>
              <a:rPr lang="en-US" sz="2300" b="1" i="1" dirty="0" smtClean="0"/>
              <a:t>* South =&gt; </a:t>
            </a:r>
            <a:r>
              <a:rPr lang="en-US" sz="2300" dirty="0" smtClean="0"/>
              <a:t>agricultural economy w/ large plantations, very rural and dependent on export trade</a:t>
            </a:r>
            <a:r>
              <a:rPr lang="en-US" sz="2300" b="1" i="1" dirty="0" smtClean="0"/>
              <a:t>; #1 priority (and defining institution) = ______</a:t>
            </a:r>
          </a:p>
          <a:p>
            <a:r>
              <a:rPr lang="en-US" sz="2300" dirty="0" smtClean="0"/>
              <a:t>During time period different leaders emerged for each section to advocate for sectional goals and agendas</a:t>
            </a:r>
          </a:p>
          <a:p>
            <a:pPr lvl="1" indent="-342900">
              <a:buFont typeface="Wingdings" panose="05000000000000000000" pitchFamily="2" charset="2"/>
              <a:buChar char="§"/>
            </a:pPr>
            <a:r>
              <a:rPr lang="en-US" sz="2300" dirty="0" smtClean="0"/>
              <a:t>However leaders during time always remained more Nationalistic =&gt; able to Compromise when needed</a:t>
            </a:r>
            <a:endParaRPr lang="en-US" sz="2300" dirty="0"/>
          </a:p>
        </p:txBody>
      </p:sp>
    </p:spTree>
    <p:extLst>
      <p:ext uri="{BB962C8B-B14F-4D97-AF65-F5344CB8AC3E}">
        <p14:creationId xmlns:p14="http://schemas.microsoft.com/office/powerpoint/2010/main" val="1113702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609600" y="152400"/>
            <a:ext cx="7772400" cy="914400"/>
          </a:xfrm>
        </p:spPr>
        <p:txBody>
          <a:bodyPr/>
          <a:lstStyle/>
          <a:p>
            <a:pPr eaLnBrk="1" hangingPunct="1"/>
            <a:r>
              <a:rPr lang="en-US" altLang="en-US" sz="4000" b="1" u="sng" smtClean="0"/>
              <a:t>Sectionalism -- North</a:t>
            </a:r>
          </a:p>
        </p:txBody>
      </p:sp>
      <p:sp>
        <p:nvSpPr>
          <p:cNvPr id="62467" name="Rectangle 3"/>
          <p:cNvSpPr>
            <a:spLocks noGrp="1" noChangeArrowheads="1"/>
          </p:cNvSpPr>
          <p:nvPr>
            <p:ph type="body" sz="half" idx="1"/>
          </p:nvPr>
        </p:nvSpPr>
        <p:spPr>
          <a:xfrm>
            <a:off x="152400" y="1066800"/>
            <a:ext cx="8763000" cy="4114800"/>
          </a:xfrm>
        </p:spPr>
        <p:txBody>
          <a:bodyPr/>
          <a:lstStyle/>
          <a:p>
            <a:pPr eaLnBrk="1" hangingPunct="1"/>
            <a:r>
              <a:rPr lang="en-US" altLang="en-US" sz="1800" b="1" u="sng" smtClean="0"/>
              <a:t>Leaders</a:t>
            </a:r>
          </a:p>
          <a:p>
            <a:pPr eaLnBrk="1" hangingPunct="1">
              <a:buFontTx/>
              <a:buNone/>
            </a:pPr>
            <a:r>
              <a:rPr lang="en-US" altLang="en-US" sz="2000" smtClean="0"/>
              <a:t>	_________________</a:t>
            </a:r>
            <a:r>
              <a:rPr lang="en-US" altLang="en-US" sz="1800" smtClean="0"/>
              <a:t>– Mass., Puritanical personality, hard working, not very likeable</a:t>
            </a:r>
          </a:p>
          <a:p>
            <a:pPr eaLnBrk="1" hangingPunct="1">
              <a:buFontTx/>
              <a:buNone/>
            </a:pPr>
            <a:r>
              <a:rPr lang="en-US" altLang="en-US" sz="2000" smtClean="0"/>
              <a:t>	</a:t>
            </a:r>
            <a:r>
              <a:rPr lang="en-US" altLang="en-US" sz="1800" b="1" i="1" smtClean="0"/>
              <a:t>___________________</a:t>
            </a:r>
            <a:r>
              <a:rPr lang="en-US" altLang="en-US" sz="1800" smtClean="0"/>
              <a:t> – NY, </a:t>
            </a:r>
            <a:r>
              <a:rPr lang="en-US" altLang="en-US" sz="1800" b="1" i="1" smtClean="0"/>
              <a:t>“Red Fox”, </a:t>
            </a:r>
            <a:r>
              <a:rPr lang="en-US" altLang="en-US" sz="1800" smtClean="0"/>
              <a:t>skilled at straddling the fence</a:t>
            </a:r>
          </a:p>
          <a:p>
            <a:pPr eaLnBrk="1" hangingPunct="1">
              <a:buFontTx/>
              <a:buNone/>
            </a:pPr>
            <a:r>
              <a:rPr lang="en-US" altLang="en-US" sz="1800" smtClean="0"/>
              <a:t>	</a:t>
            </a:r>
            <a:r>
              <a:rPr lang="en-US" altLang="en-US" sz="1800" b="1" i="1" smtClean="0"/>
              <a:t>______________________</a:t>
            </a:r>
            <a:r>
              <a:rPr lang="en-US" altLang="en-US" sz="1800" smtClean="0"/>
              <a:t>– Mass, great orator, “burning personality”, “wishy-washy”</a:t>
            </a:r>
          </a:p>
          <a:p>
            <a:pPr eaLnBrk="1" hangingPunct="1"/>
            <a:r>
              <a:rPr lang="en-US" altLang="en-US" sz="1800" b="1" i="1" smtClean="0"/>
              <a:t>Viewpoints – See Handout</a:t>
            </a:r>
          </a:p>
          <a:p>
            <a:pPr eaLnBrk="1" hangingPunct="1">
              <a:buFontTx/>
              <a:buNone/>
            </a:pPr>
            <a:endParaRPr lang="en-US" altLang="en-US" sz="1800" b="1" i="1" smtClean="0"/>
          </a:p>
        </p:txBody>
      </p:sp>
      <p:pic>
        <p:nvPicPr>
          <p:cNvPr id="62468" name="Picture 5" descr="1830s_Daniel_Webster_Portrai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48400" y="3048000"/>
            <a:ext cx="2667000" cy="3505200"/>
          </a:xfrm>
          <a:noFill/>
        </p:spPr>
      </p:pic>
      <p:pic>
        <p:nvPicPr>
          <p:cNvPr id="62469" name="Picture 7" descr="jqadam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0"/>
            <a:ext cx="2819400" cy="3505200"/>
          </a:xfrm>
          <a:noFill/>
        </p:spPr>
      </p:pic>
      <p:pic>
        <p:nvPicPr>
          <p:cNvPr id="62470" name="Picture 9" descr="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048000"/>
            <a:ext cx="2895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103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762000"/>
          </a:xfrm>
        </p:spPr>
        <p:txBody>
          <a:bodyPr/>
          <a:lstStyle/>
          <a:p>
            <a:pPr eaLnBrk="1" hangingPunct="1"/>
            <a:r>
              <a:rPr lang="en-US" altLang="en-US" sz="4000" b="1" u="sng" smtClean="0"/>
              <a:t>Sectionalism -- South</a:t>
            </a:r>
          </a:p>
        </p:txBody>
      </p:sp>
      <p:sp>
        <p:nvSpPr>
          <p:cNvPr id="63491" name="Rectangle 3"/>
          <p:cNvSpPr>
            <a:spLocks noGrp="1" noChangeArrowheads="1"/>
          </p:cNvSpPr>
          <p:nvPr>
            <p:ph type="body" sz="half" idx="1"/>
          </p:nvPr>
        </p:nvSpPr>
        <p:spPr>
          <a:xfrm>
            <a:off x="152400" y="838200"/>
            <a:ext cx="8839200" cy="1828800"/>
          </a:xfrm>
        </p:spPr>
        <p:txBody>
          <a:bodyPr/>
          <a:lstStyle/>
          <a:p>
            <a:pPr eaLnBrk="1" hangingPunct="1"/>
            <a:r>
              <a:rPr lang="en-US" altLang="en-US" sz="2000" b="1" u="sng" smtClean="0"/>
              <a:t>Leaders</a:t>
            </a:r>
          </a:p>
          <a:p>
            <a:pPr eaLnBrk="1" hangingPunct="1">
              <a:buFontTx/>
              <a:buNone/>
            </a:pPr>
            <a:r>
              <a:rPr lang="en-US" altLang="en-US" sz="2000" smtClean="0"/>
              <a:t>	</a:t>
            </a:r>
            <a:r>
              <a:rPr lang="en-US" altLang="en-US" sz="2000" b="1" i="1" smtClean="0"/>
              <a:t>____________________________</a:t>
            </a:r>
            <a:r>
              <a:rPr lang="en-US" altLang="en-US" sz="2000" smtClean="0"/>
              <a:t>– Georgia, state’s rights advocate, poor health</a:t>
            </a:r>
          </a:p>
          <a:p>
            <a:pPr eaLnBrk="1" hangingPunct="1">
              <a:buFontTx/>
              <a:buNone/>
            </a:pPr>
            <a:r>
              <a:rPr lang="en-US" altLang="en-US" sz="2000" smtClean="0"/>
              <a:t>	</a:t>
            </a:r>
            <a:r>
              <a:rPr lang="en-US" altLang="en-US" sz="2000" b="1" i="1" smtClean="0"/>
              <a:t>__________________________</a:t>
            </a:r>
            <a:r>
              <a:rPr lang="en-US" altLang="en-US" sz="2000" smtClean="0"/>
              <a:t> – SC, lacked personable nature, extremely intellegent, started out a nationalist but became a real Southern advocate</a:t>
            </a:r>
          </a:p>
          <a:p>
            <a:pPr eaLnBrk="1" hangingPunct="1"/>
            <a:r>
              <a:rPr lang="en-US" altLang="en-US" sz="2000" b="1" i="1" smtClean="0"/>
              <a:t>Viewpoints – see handout</a:t>
            </a:r>
          </a:p>
          <a:p>
            <a:pPr eaLnBrk="1" hangingPunct="1">
              <a:buFontTx/>
              <a:buNone/>
            </a:pPr>
            <a:endParaRPr lang="en-US" altLang="en-US" sz="2000" b="1" i="1" smtClean="0"/>
          </a:p>
        </p:txBody>
      </p:sp>
      <p:pic>
        <p:nvPicPr>
          <p:cNvPr id="63492" name="Picture 4" descr="1822_John_C_Calhoun_Portrait"/>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2667000"/>
            <a:ext cx="3432175" cy="4038600"/>
          </a:xfrm>
          <a:noFill/>
        </p:spPr>
      </p:pic>
      <p:pic>
        <p:nvPicPr>
          <p:cNvPr id="63493" name="Picture 6" descr="300px-WilliamHarrisCrawford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953000" y="2667000"/>
            <a:ext cx="3352800" cy="4038600"/>
          </a:xfrm>
          <a:noFill/>
        </p:spPr>
      </p:pic>
    </p:spTree>
    <p:extLst>
      <p:ext uri="{BB962C8B-B14F-4D97-AF65-F5344CB8AC3E}">
        <p14:creationId xmlns:p14="http://schemas.microsoft.com/office/powerpoint/2010/main" val="1323017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C9900">
            <a:alpha val="33000"/>
          </a:srgbClr>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152400"/>
            <a:ext cx="7772400" cy="762000"/>
          </a:xfrm>
        </p:spPr>
        <p:txBody>
          <a:bodyPr/>
          <a:lstStyle/>
          <a:p>
            <a:pPr eaLnBrk="1" hangingPunct="1"/>
            <a:r>
              <a:rPr lang="en-US" altLang="en-US" sz="4000" b="1" u="sng" smtClean="0"/>
              <a:t>Sectionalism -- West</a:t>
            </a:r>
          </a:p>
        </p:txBody>
      </p:sp>
      <p:sp>
        <p:nvSpPr>
          <p:cNvPr id="64515" name="Rectangle 6"/>
          <p:cNvSpPr>
            <a:spLocks noGrp="1" noChangeArrowheads="1"/>
          </p:cNvSpPr>
          <p:nvPr>
            <p:ph type="body" sz="half" idx="1"/>
          </p:nvPr>
        </p:nvSpPr>
        <p:spPr>
          <a:xfrm>
            <a:off x="152400" y="914400"/>
            <a:ext cx="8839200" cy="2895600"/>
          </a:xfrm>
        </p:spPr>
        <p:txBody>
          <a:bodyPr/>
          <a:lstStyle/>
          <a:p>
            <a:pPr eaLnBrk="1" hangingPunct="1"/>
            <a:r>
              <a:rPr lang="en-US" altLang="en-US" sz="2000" b="1" u="sng" smtClean="0"/>
              <a:t>Leaders</a:t>
            </a:r>
          </a:p>
          <a:p>
            <a:pPr eaLnBrk="1" hangingPunct="1">
              <a:buFontTx/>
              <a:buNone/>
            </a:pPr>
            <a:r>
              <a:rPr lang="en-US" altLang="en-US" sz="2000" smtClean="0"/>
              <a:t>	</a:t>
            </a:r>
            <a:r>
              <a:rPr lang="en-US" altLang="en-US" sz="2000" b="1" i="1" smtClean="0"/>
              <a:t>_____________</a:t>
            </a:r>
            <a:r>
              <a:rPr lang="en-US" altLang="en-US" sz="2000" smtClean="0"/>
              <a:t> – Kentucky, “Great Compromiser, charismatic, gambler, drinker</a:t>
            </a:r>
          </a:p>
          <a:p>
            <a:pPr eaLnBrk="1" hangingPunct="1">
              <a:buFontTx/>
              <a:buNone/>
            </a:pPr>
            <a:r>
              <a:rPr lang="en-US" altLang="en-US" sz="2000" smtClean="0"/>
              <a:t>	</a:t>
            </a:r>
            <a:r>
              <a:rPr lang="en-US" altLang="en-US" sz="2000" b="1" i="1" smtClean="0"/>
              <a:t>___________________</a:t>
            </a:r>
            <a:r>
              <a:rPr lang="en-US" altLang="en-US" sz="2000" smtClean="0"/>
              <a:t> – Missouri, sectional leader only, champion of W. farmer</a:t>
            </a:r>
          </a:p>
          <a:p>
            <a:pPr eaLnBrk="1" hangingPunct="1">
              <a:buFontTx/>
              <a:buNone/>
            </a:pPr>
            <a:r>
              <a:rPr lang="en-US" altLang="en-US" sz="2000" smtClean="0"/>
              <a:t>	</a:t>
            </a:r>
            <a:r>
              <a:rPr lang="en-US" altLang="en-US" sz="2000" b="1" i="1" smtClean="0"/>
              <a:t>_______________________</a:t>
            </a:r>
            <a:r>
              <a:rPr lang="en-US" altLang="en-US" sz="2000" smtClean="0"/>
              <a:t>– Ohio, anti-Indian, “</a:t>
            </a:r>
            <a:r>
              <a:rPr lang="en-US" altLang="en-US" sz="2000" i="1" smtClean="0"/>
              <a:t>War hero”</a:t>
            </a:r>
            <a:r>
              <a:rPr lang="en-US" altLang="en-US" sz="2000" smtClean="0"/>
              <a:t> not a real politician</a:t>
            </a:r>
          </a:p>
          <a:p>
            <a:pPr eaLnBrk="1" hangingPunct="1">
              <a:buFontTx/>
              <a:buNone/>
            </a:pPr>
            <a:r>
              <a:rPr lang="en-US" altLang="en-US" sz="2000" smtClean="0"/>
              <a:t>	</a:t>
            </a:r>
            <a:r>
              <a:rPr lang="en-US" altLang="en-US" sz="2000" b="1" i="1" smtClean="0"/>
              <a:t>________________________</a:t>
            </a:r>
            <a:r>
              <a:rPr lang="en-US" altLang="en-US" sz="2000" smtClean="0"/>
              <a:t> – </a:t>
            </a:r>
            <a:r>
              <a:rPr lang="en-US" altLang="en-US" sz="2000" b="1" i="1" smtClean="0"/>
              <a:t>“War Hero”, </a:t>
            </a:r>
            <a:r>
              <a:rPr lang="en-US" altLang="en-US" sz="2000" smtClean="0"/>
              <a:t>knew politics well, violent temper, anti-Indian, hero of common man (anti-establishment, bank, tariffs, etc….)</a:t>
            </a:r>
          </a:p>
          <a:p>
            <a:pPr eaLnBrk="1" hangingPunct="1"/>
            <a:r>
              <a:rPr lang="en-US" altLang="en-US" sz="2000" b="1" i="1" smtClean="0"/>
              <a:t>Viewpoints – see handout</a:t>
            </a:r>
          </a:p>
        </p:txBody>
      </p:sp>
      <p:pic>
        <p:nvPicPr>
          <p:cNvPr id="64516" name="Picture 7" descr="william_henry_harriso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62200" y="3962400"/>
            <a:ext cx="2133600" cy="2743200"/>
          </a:xfrm>
          <a:noFill/>
        </p:spPr>
      </p:pic>
      <p:pic>
        <p:nvPicPr>
          <p:cNvPr id="64517" name="Picture 4" descr="clay"/>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 y="3962400"/>
            <a:ext cx="2133600" cy="2743200"/>
          </a:xfrm>
          <a:noFill/>
        </p:spPr>
      </p:pic>
      <p:pic>
        <p:nvPicPr>
          <p:cNvPr id="64518" name="Picture 9" descr="portbent"/>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48200" y="3962400"/>
            <a:ext cx="2133600" cy="2743200"/>
          </a:xfrm>
          <a:noFill/>
        </p:spPr>
      </p:pic>
      <p:pic>
        <p:nvPicPr>
          <p:cNvPr id="64519" name="Picture 12" descr="port-jack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9624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22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609600"/>
          </a:xfrm>
        </p:spPr>
        <p:txBody>
          <a:bodyPr/>
          <a:lstStyle/>
          <a:p>
            <a:pPr eaLnBrk="1" hangingPunct="1"/>
            <a:r>
              <a:rPr lang="en-US" altLang="en-US" sz="3200" b="1" u="sng" dirty="0" smtClean="0">
                <a:solidFill>
                  <a:srgbClr val="FF0000"/>
                </a:solidFill>
              </a:rPr>
              <a:t>Could Civil War </a:t>
            </a:r>
            <a:r>
              <a:rPr lang="en-US" altLang="en-US" sz="3200" b="1" u="sng" dirty="0" smtClean="0">
                <a:solidFill>
                  <a:schemeClr val="accent2"/>
                </a:solidFill>
              </a:rPr>
              <a:t>have broken out here?</a:t>
            </a:r>
          </a:p>
        </p:txBody>
      </p:sp>
      <p:sp>
        <p:nvSpPr>
          <p:cNvPr id="8195" name="Rectangle 14"/>
          <p:cNvSpPr>
            <a:spLocks noGrp="1" noChangeArrowheads="1"/>
          </p:cNvSpPr>
          <p:nvPr>
            <p:ph type="body" sz="half" idx="1"/>
          </p:nvPr>
        </p:nvSpPr>
        <p:spPr>
          <a:xfrm>
            <a:off x="152400" y="838200"/>
            <a:ext cx="5562600" cy="5486400"/>
          </a:xfrm>
        </p:spPr>
        <p:txBody>
          <a:bodyPr>
            <a:normAutofit/>
          </a:bodyPr>
          <a:lstStyle/>
          <a:p>
            <a:pPr eaLnBrk="1" hangingPunct="1">
              <a:lnSpc>
                <a:spcPct val="90000"/>
              </a:lnSpc>
            </a:pPr>
            <a:r>
              <a:rPr lang="en-US" altLang="en-US" sz="2400" dirty="0" smtClean="0"/>
              <a:t>No precedent for </a:t>
            </a:r>
            <a:r>
              <a:rPr lang="en-US" altLang="en-US" sz="2400" b="1" i="1" dirty="0" smtClean="0"/>
              <a:t>Compromise</a:t>
            </a:r>
            <a:r>
              <a:rPr lang="en-US" altLang="en-US" sz="2400" dirty="0" smtClean="0"/>
              <a:t> of this magnitude</a:t>
            </a:r>
          </a:p>
          <a:p>
            <a:pPr eaLnBrk="1" hangingPunct="1">
              <a:lnSpc>
                <a:spcPct val="90000"/>
              </a:lnSpc>
            </a:pPr>
            <a:r>
              <a:rPr lang="en-US" altLang="en-US" sz="2400" dirty="0" smtClean="0"/>
              <a:t>2 Men “tied” for the Presidency!!</a:t>
            </a:r>
          </a:p>
          <a:p>
            <a:pPr eaLnBrk="1" hangingPunct="1">
              <a:lnSpc>
                <a:spcPct val="90000"/>
              </a:lnSpc>
            </a:pPr>
            <a:r>
              <a:rPr lang="en-US" altLang="en-US" sz="2400" dirty="0" smtClean="0"/>
              <a:t>What would have happened if Burr challenged the vote in House?</a:t>
            </a:r>
          </a:p>
          <a:p>
            <a:pPr lvl="1" indent="-342900">
              <a:lnSpc>
                <a:spcPct val="90000"/>
              </a:lnSpc>
              <a:buFont typeface="Wingdings" panose="05000000000000000000" pitchFamily="2" charset="2"/>
              <a:buChar char="§"/>
            </a:pPr>
            <a:r>
              <a:rPr lang="en-US" altLang="en-US" sz="2400" dirty="0" smtClean="0"/>
              <a:t>Q: What did Burr do 4 years later when he felt slighted by Alexander Hamilton? </a:t>
            </a:r>
          </a:p>
          <a:p>
            <a:pPr eaLnBrk="1" hangingPunct="1">
              <a:lnSpc>
                <a:spcPct val="90000"/>
              </a:lnSpc>
            </a:pPr>
            <a:r>
              <a:rPr lang="en-US" altLang="en-US" sz="2400" dirty="0" smtClean="0"/>
              <a:t>What would have happened if House had not reached decision when Adam’s term expired?</a:t>
            </a:r>
          </a:p>
          <a:p>
            <a:pPr eaLnBrk="1" hangingPunct="1">
              <a:lnSpc>
                <a:spcPct val="90000"/>
              </a:lnSpc>
            </a:pPr>
            <a:r>
              <a:rPr lang="en-US" altLang="en-US" sz="2400" dirty="0" smtClean="0"/>
              <a:t>Established precedent for “gracious” loser and transfer of power in peace</a:t>
            </a:r>
          </a:p>
        </p:txBody>
      </p:sp>
      <p:pic>
        <p:nvPicPr>
          <p:cNvPr id="8196" name="Picture 7" descr="Thomas-Jefferson-big-thum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838200"/>
            <a:ext cx="2910348" cy="2819400"/>
          </a:xfrm>
        </p:spPr>
      </p:pic>
      <p:pic>
        <p:nvPicPr>
          <p:cNvPr id="8197" name="Picture 12" descr="bur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096000" y="3810000"/>
            <a:ext cx="2514600" cy="2757948"/>
          </a:xfrm>
          <a:noFill/>
        </p:spPr>
      </p:pic>
    </p:spTree>
    <p:extLst>
      <p:ext uri="{BB962C8B-B14F-4D97-AF65-F5344CB8AC3E}">
        <p14:creationId xmlns:p14="http://schemas.microsoft.com/office/powerpoint/2010/main" val="226544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6699">
            <a:alpha val="3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The Nullification Crisis</a:t>
            </a:r>
            <a:endParaRPr lang="en-US" b="1" u="sng" dirty="0"/>
          </a:p>
        </p:txBody>
      </p:sp>
      <p:sp>
        <p:nvSpPr>
          <p:cNvPr id="3" name="Text Placeholder 2"/>
          <p:cNvSpPr>
            <a:spLocks noGrp="1"/>
          </p:cNvSpPr>
          <p:nvPr>
            <p:ph type="body" sz="half" idx="1"/>
          </p:nvPr>
        </p:nvSpPr>
        <p:spPr>
          <a:xfrm>
            <a:off x="0" y="609600"/>
            <a:ext cx="9144000" cy="6400800"/>
          </a:xfrm>
        </p:spPr>
        <p:txBody>
          <a:bodyPr>
            <a:normAutofit fontScale="92500"/>
          </a:bodyPr>
          <a:lstStyle/>
          <a:p>
            <a:r>
              <a:rPr lang="en-US" sz="2300" dirty="0" smtClean="0"/>
              <a:t>Sectional Conflict between leaders reached very fevered points during the 1820’s and 30’s =&gt; </a:t>
            </a:r>
            <a:r>
              <a:rPr lang="en-US" sz="2300" b="1" i="1" dirty="0" smtClean="0"/>
              <a:t>Ex: Nullification Crisis &amp; Theory of Nullification</a:t>
            </a:r>
          </a:p>
          <a:p>
            <a:r>
              <a:rPr lang="en-US" sz="2300" dirty="0" smtClean="0"/>
              <a:t>During the Adams Presidency a high tariff bill was passed as a ruse to attempt and discredit Adams  =&gt; rates of 45% on 100’s of items</a:t>
            </a:r>
          </a:p>
          <a:p>
            <a:pPr lvl="1" indent="-342900">
              <a:buFont typeface="Wingdings" panose="05000000000000000000" pitchFamily="2" charset="2"/>
              <a:buChar char="§"/>
            </a:pPr>
            <a:r>
              <a:rPr lang="en-US" sz="2300" dirty="0" smtClean="0"/>
              <a:t>Southerners rebelled against “Tariff of Abominations” &amp; threatened not to pay it =&gt; leads JC Calhoun to publish </a:t>
            </a:r>
            <a:r>
              <a:rPr lang="en-US" sz="2300" b="1" i="1" dirty="0" smtClean="0"/>
              <a:t>_____________________________</a:t>
            </a:r>
          </a:p>
          <a:p>
            <a:pPr marL="0" indent="0">
              <a:buNone/>
            </a:pPr>
            <a:r>
              <a:rPr lang="en-US" sz="2300" b="1" i="1" dirty="0" smtClean="0"/>
              <a:t>Theory of Nullification</a:t>
            </a:r>
          </a:p>
          <a:p>
            <a:pPr marL="609600" indent="-609600"/>
            <a:r>
              <a:rPr lang="en-US" altLang="en-US" sz="2400" dirty="0" smtClean="0"/>
              <a:t>States </a:t>
            </a:r>
            <a:r>
              <a:rPr lang="en-US" altLang="en-US" sz="2400" dirty="0"/>
              <a:t>are sovereign </a:t>
            </a:r>
            <a:r>
              <a:rPr lang="en-US" altLang="en-US" sz="2400" dirty="0" smtClean="0"/>
              <a:t>entities &amp; created the Federal Government =&gt; gave it limited powers</a:t>
            </a:r>
            <a:endParaRPr lang="en-US" altLang="en-US" sz="2400" dirty="0"/>
          </a:p>
          <a:p>
            <a:pPr marL="609600" indent="-609600"/>
            <a:r>
              <a:rPr lang="en-US" altLang="en-US" sz="2400" dirty="0" smtClean="0"/>
              <a:t>Supreme </a:t>
            </a:r>
            <a:r>
              <a:rPr lang="en-US" altLang="en-US" sz="2400" dirty="0"/>
              <a:t>Court not empowered to rule on constitutionality since it is merely a branch of the Federal Govt.  </a:t>
            </a:r>
          </a:p>
          <a:p>
            <a:pPr marL="609600" indent="-609600"/>
            <a:r>
              <a:rPr lang="en-US" altLang="en-US" sz="2400" dirty="0"/>
              <a:t>States being Sovereign can call special conventions where States can declare Federal actions </a:t>
            </a:r>
            <a:r>
              <a:rPr lang="en-US" altLang="en-US" sz="2400" b="1" i="1" dirty="0"/>
              <a:t>“null and void”</a:t>
            </a:r>
          </a:p>
          <a:p>
            <a:pPr marL="609600" indent="-609600"/>
            <a:r>
              <a:rPr lang="en-US" altLang="en-US" sz="2400" dirty="0"/>
              <a:t>Appeal then made to remaining states who hold conventions</a:t>
            </a:r>
          </a:p>
          <a:p>
            <a:pPr marL="609600" indent="-609600"/>
            <a:r>
              <a:rPr lang="en-US" altLang="en-US" sz="2400" dirty="0"/>
              <a:t>If ¾ of states agree with nullification, the federal law is </a:t>
            </a:r>
            <a:r>
              <a:rPr lang="en-US" altLang="en-US" sz="2400" dirty="0" smtClean="0"/>
              <a:t>null </a:t>
            </a:r>
            <a:r>
              <a:rPr lang="en-US" altLang="en-US" sz="2400" dirty="0"/>
              <a:t>and they effectively amend the compact (partnership</a:t>
            </a:r>
            <a:r>
              <a:rPr lang="en-US" altLang="en-US" sz="2400" dirty="0" smtClean="0"/>
              <a:t>)</a:t>
            </a:r>
          </a:p>
          <a:p>
            <a:pPr marL="0" indent="0">
              <a:buNone/>
            </a:pPr>
            <a:r>
              <a:rPr lang="en-US" altLang="en-US" sz="2400" dirty="0" smtClean="0"/>
              <a:t>** Is this a good idea? What are the potential consequences of this idea””</a:t>
            </a:r>
            <a:endParaRPr lang="en-US" altLang="en-US" sz="2400" dirty="0"/>
          </a:p>
          <a:p>
            <a:pPr marL="0" indent="0">
              <a:buNone/>
            </a:pPr>
            <a:endParaRPr lang="en-US" sz="2300" b="1" i="1" dirty="0"/>
          </a:p>
        </p:txBody>
      </p:sp>
    </p:spTree>
    <p:extLst>
      <p:ext uri="{BB962C8B-B14F-4D97-AF65-F5344CB8AC3E}">
        <p14:creationId xmlns:p14="http://schemas.microsoft.com/office/powerpoint/2010/main" val="1804274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6699">
            <a:alpha val="32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533400"/>
            <a:ext cx="9144000" cy="2438400"/>
          </a:xfrm>
        </p:spPr>
        <p:txBody>
          <a:bodyPr>
            <a:normAutofit/>
          </a:bodyPr>
          <a:lstStyle/>
          <a:p>
            <a:r>
              <a:rPr lang="en-US" sz="2300" dirty="0" smtClean="0"/>
              <a:t>In 1833 South Carolina took up Calhoun’s idea and nullified the new Tariff passed by Congress in 1832 (reduced rates by 10%)</a:t>
            </a:r>
          </a:p>
          <a:p>
            <a:pPr lvl="1" indent="-342900">
              <a:buFont typeface="Wingdings" panose="05000000000000000000" pitchFamily="2" charset="2"/>
              <a:buChar char="§"/>
            </a:pPr>
            <a:r>
              <a:rPr lang="en-US" sz="2300" dirty="0" smtClean="0"/>
              <a:t>Jackson threatened to personally hang SC secessionists himself (his former VP &amp; SC senator Calhoun being one) </a:t>
            </a:r>
          </a:p>
          <a:p>
            <a:pPr lvl="1" indent="-342900">
              <a:buFont typeface="Wingdings" panose="05000000000000000000" pitchFamily="2" charset="2"/>
              <a:buChar char="§"/>
            </a:pPr>
            <a:r>
              <a:rPr lang="en-US" sz="2300" dirty="0" smtClean="0"/>
              <a:t>Henry Clay negotiates a compromise tariff (reducing rates 10% within 10 years) =&gt; SC and Jackson both save face and agree to compromise</a:t>
            </a:r>
            <a:endParaRPr lang="en-US" sz="2300" dirty="0"/>
          </a:p>
        </p:txBody>
      </p:sp>
      <p:sp>
        <p:nvSpPr>
          <p:cNvPr id="6" name="Title 1"/>
          <p:cNvSpPr>
            <a:spLocks noGrp="1"/>
          </p:cNvSpPr>
          <p:nvPr>
            <p:ph type="title"/>
          </p:nvPr>
        </p:nvSpPr>
        <p:spPr>
          <a:xfrm>
            <a:off x="457200" y="76200"/>
            <a:ext cx="8229600" cy="381000"/>
          </a:xfrm>
        </p:spPr>
        <p:txBody>
          <a:bodyPr>
            <a:normAutofit fontScale="90000"/>
          </a:bodyPr>
          <a:lstStyle/>
          <a:p>
            <a:r>
              <a:rPr lang="en-US" b="1" u="sng" dirty="0" smtClean="0"/>
              <a:t>The Nullification Crisis</a:t>
            </a:r>
            <a:endParaRPr lang="en-US" b="1" u="sng" dirty="0"/>
          </a:p>
        </p:txBody>
      </p:sp>
      <p:pic>
        <p:nvPicPr>
          <p:cNvPr id="1026" name="Picture 2" descr="http://www.lrwieland.com/msboothe_2002_2003/US%20History%2002-03/Assignments/1st%20SW/Cartoons/Nullification_cri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875824"/>
            <a:ext cx="4724400" cy="3851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05400" y="3124200"/>
            <a:ext cx="3733800" cy="1200329"/>
          </a:xfrm>
          <a:prstGeom prst="rect">
            <a:avLst/>
          </a:prstGeom>
          <a:noFill/>
        </p:spPr>
        <p:txBody>
          <a:bodyPr wrap="square" rtlCol="0">
            <a:spAutoFit/>
          </a:bodyPr>
          <a:lstStyle/>
          <a:p>
            <a:r>
              <a:rPr lang="en-US" sz="2400" dirty="0" smtClean="0"/>
              <a:t>Political cartoon from 1833 showing the result of Nullification</a:t>
            </a:r>
            <a:endParaRPr lang="en-US" sz="2400" dirty="0"/>
          </a:p>
        </p:txBody>
      </p:sp>
    </p:spTree>
    <p:extLst>
      <p:ext uri="{BB962C8B-B14F-4D97-AF65-F5344CB8AC3E}">
        <p14:creationId xmlns:p14="http://schemas.microsoft.com/office/powerpoint/2010/main" val="3149579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6699">
            <a:alpha val="3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The American System</a:t>
            </a:r>
            <a:endParaRPr lang="en-US" b="1" u="sng" dirty="0"/>
          </a:p>
        </p:txBody>
      </p:sp>
      <p:sp>
        <p:nvSpPr>
          <p:cNvPr id="3" name="Text Placeholder 2"/>
          <p:cNvSpPr>
            <a:spLocks noGrp="1"/>
          </p:cNvSpPr>
          <p:nvPr>
            <p:ph type="body" sz="half" idx="1"/>
          </p:nvPr>
        </p:nvSpPr>
        <p:spPr>
          <a:xfrm>
            <a:off x="0" y="609600"/>
            <a:ext cx="5562600" cy="6248400"/>
          </a:xfrm>
        </p:spPr>
        <p:txBody>
          <a:bodyPr>
            <a:normAutofit fontScale="92500" lnSpcReduction="10000"/>
          </a:bodyPr>
          <a:lstStyle/>
          <a:p>
            <a:r>
              <a:rPr lang="en-US" sz="2300" dirty="0" smtClean="0"/>
              <a:t>At other times, leaders (usually Western leaders) attempted to craft compromises that would please all sections</a:t>
            </a:r>
          </a:p>
          <a:p>
            <a:pPr lvl="1" indent="-342900">
              <a:buFont typeface="Wingdings" panose="05000000000000000000" pitchFamily="2" charset="2"/>
              <a:buChar char="§"/>
            </a:pPr>
            <a:r>
              <a:rPr lang="en-US" sz="2300" dirty="0" smtClean="0"/>
              <a:t>At times they succeeded, other times they did not</a:t>
            </a:r>
          </a:p>
          <a:p>
            <a:r>
              <a:rPr lang="en-US" sz="2300" dirty="0" smtClean="0"/>
              <a:t>One such attempt was Henry Clay’s </a:t>
            </a:r>
            <a:r>
              <a:rPr lang="en-US" sz="2300" b="1" i="1" dirty="0" smtClean="0"/>
              <a:t>________ _______________________ </a:t>
            </a:r>
          </a:p>
          <a:p>
            <a:pPr lvl="1" indent="-342900">
              <a:buFont typeface="Wingdings" panose="05000000000000000000" pitchFamily="2" charset="2"/>
              <a:buChar char="§"/>
            </a:pPr>
            <a:r>
              <a:rPr lang="en-US" sz="2300" dirty="0" smtClean="0"/>
              <a:t>Am. System was a plan designed to promote the economic growth and modernization of the Am. Economy</a:t>
            </a:r>
          </a:p>
          <a:p>
            <a:pPr marL="0" indent="0">
              <a:buNone/>
            </a:pPr>
            <a:r>
              <a:rPr lang="en-US" sz="2300" b="1" i="1" dirty="0" smtClean="0"/>
              <a:t>#1: Strong National Bank </a:t>
            </a:r>
            <a:r>
              <a:rPr lang="en-US" sz="2300" dirty="0" smtClean="0"/>
              <a:t>– keeps economy going, provides loans, etc…</a:t>
            </a:r>
          </a:p>
          <a:p>
            <a:pPr marL="0" indent="0">
              <a:buNone/>
            </a:pPr>
            <a:r>
              <a:rPr lang="en-US" sz="2300" b="1" i="1" dirty="0" smtClean="0"/>
              <a:t>#2: Protective Tariff </a:t>
            </a:r>
            <a:r>
              <a:rPr lang="en-US" sz="2300" dirty="0" smtClean="0"/>
              <a:t>– helps US industry develop (British manufacturing too strong)</a:t>
            </a:r>
          </a:p>
          <a:p>
            <a:pPr marL="0" indent="0">
              <a:buNone/>
            </a:pPr>
            <a:r>
              <a:rPr lang="en-US" sz="2300" b="1" i="1" dirty="0" smtClean="0"/>
              <a:t>#3: Federally funded roads and canals </a:t>
            </a:r>
            <a:r>
              <a:rPr lang="en-US" sz="2300" dirty="0" smtClean="0"/>
              <a:t>=&gt; link regions for trade &amp; communication</a:t>
            </a:r>
          </a:p>
          <a:p>
            <a:r>
              <a:rPr lang="en-US" sz="2300" dirty="0" smtClean="0"/>
              <a:t>Program vetoed by Monroe (not proper role of Federal Government) &amp; could not be passed by JQ Adams in 1825</a:t>
            </a:r>
            <a:endParaRPr lang="en-US" sz="2300" dirty="0"/>
          </a:p>
        </p:txBody>
      </p:sp>
      <p:pic>
        <p:nvPicPr>
          <p:cNvPr id="10242" name="Picture 2" descr="http://www-tc.pbs.org/wnet/blueprintamerica/files/2010/01/fishman.image11-739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19200"/>
            <a:ext cx="352921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64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915400" cy="658091"/>
          </a:xfrm>
        </p:spPr>
        <p:txBody>
          <a:bodyPr>
            <a:normAutofit/>
          </a:bodyPr>
          <a:lstStyle/>
          <a:p>
            <a:r>
              <a:rPr lang="en-US" sz="3600" b="1" u="sng" dirty="0" smtClean="0"/>
              <a:t>Social &amp; religious Reforms of the early 1800’s</a:t>
            </a:r>
            <a:endParaRPr lang="en-US" sz="3600" b="1" u="sng" dirty="0"/>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sz="2300" dirty="0" smtClean="0"/>
              <a:t>In the early 1800’s America was swept by a wave of reform movements inspired by a variety of sources . . .</a:t>
            </a:r>
          </a:p>
          <a:p>
            <a:pPr marL="0" indent="0">
              <a:buNone/>
            </a:pPr>
            <a:r>
              <a:rPr lang="en-US" sz="2300" dirty="0" smtClean="0"/>
              <a:t>#1: </a:t>
            </a:r>
            <a:r>
              <a:rPr lang="en-US" sz="2300" b="1" i="1" dirty="0" smtClean="0"/>
              <a:t>American Revolution </a:t>
            </a:r>
            <a:r>
              <a:rPr lang="en-US" sz="2300" dirty="0" smtClean="0"/>
              <a:t>=&gt; some Americans were struggling with how to match the new ideas about democratization with existing social realities</a:t>
            </a:r>
          </a:p>
          <a:p>
            <a:pPr marL="0" indent="0">
              <a:buNone/>
            </a:pPr>
            <a:r>
              <a:rPr lang="en-US" sz="2300" dirty="0" smtClean="0"/>
              <a:t>#2: </a:t>
            </a:r>
            <a:r>
              <a:rPr lang="en-US" sz="2300" b="1" i="1" dirty="0" smtClean="0"/>
              <a:t>European liberalism </a:t>
            </a:r>
            <a:r>
              <a:rPr lang="en-US" sz="2300" dirty="0" smtClean="0"/>
              <a:t>=&gt; </a:t>
            </a:r>
            <a:r>
              <a:rPr lang="en-US" sz="2300" dirty="0"/>
              <a:t>F</a:t>
            </a:r>
            <a:r>
              <a:rPr lang="en-US" sz="2300" dirty="0" smtClean="0"/>
              <a:t>rench Revolution &amp; Enlightenment philosophers also inspired greater focus on equality &amp; social responsibility</a:t>
            </a:r>
          </a:p>
          <a:p>
            <a:pPr marL="0" indent="0">
              <a:buNone/>
            </a:pPr>
            <a:r>
              <a:rPr lang="en-US" sz="2300" dirty="0" smtClean="0"/>
              <a:t>#3: </a:t>
            </a:r>
            <a:r>
              <a:rPr lang="en-US" sz="2300" dirty="0" smtClean="0"/>
              <a:t>_____________________________________=&gt; </a:t>
            </a:r>
            <a:r>
              <a:rPr lang="en-US" sz="2300" dirty="0" smtClean="0"/>
              <a:t>the Romantic movement believed that human society was </a:t>
            </a:r>
            <a:r>
              <a:rPr lang="en-US" sz="2300" dirty="0" err="1" smtClean="0"/>
              <a:t>perfectable</a:t>
            </a:r>
            <a:r>
              <a:rPr lang="en-US" sz="2300" dirty="0" smtClean="0"/>
              <a:t> and humans should strive to achieve this goal, “transcend human experience”</a:t>
            </a:r>
            <a:endParaRPr lang="en-US" sz="2300" dirty="0"/>
          </a:p>
          <a:p>
            <a:pPr marL="0" indent="0">
              <a:buNone/>
            </a:pPr>
            <a:r>
              <a:rPr lang="en-US" sz="2300" dirty="0" smtClean="0"/>
              <a:t>#4: _____________________________________=&gt; focused on improving human society before the 2</a:t>
            </a:r>
            <a:r>
              <a:rPr lang="en-US" sz="2300" baseline="30000" dirty="0" smtClean="0"/>
              <a:t>nd</a:t>
            </a:r>
            <a:r>
              <a:rPr lang="en-US" sz="2300" dirty="0" smtClean="0"/>
              <a:t> coming of Christ (reform focused)</a:t>
            </a:r>
          </a:p>
          <a:p>
            <a:pPr lvl="1" indent="-342900">
              <a:buFont typeface="Wingdings" panose="05000000000000000000" pitchFamily="2" charset="2"/>
              <a:buChar char="§"/>
            </a:pPr>
            <a:r>
              <a:rPr lang="en-US" sz="2300" dirty="0" smtClean="0"/>
              <a:t>2</a:t>
            </a:r>
            <a:r>
              <a:rPr lang="en-US" sz="2300" baseline="30000" dirty="0" smtClean="0"/>
              <a:t>nd</a:t>
            </a:r>
            <a:r>
              <a:rPr lang="en-US" sz="2300" dirty="0" smtClean="0"/>
              <a:t> Great Awakening was a reaction against </a:t>
            </a:r>
            <a:r>
              <a:rPr lang="en-US" sz="2300" dirty="0" smtClean="0"/>
              <a:t>_______=&gt; </a:t>
            </a:r>
            <a:r>
              <a:rPr lang="en-US" sz="2300" dirty="0" smtClean="0"/>
              <a:t>idea that there was a creator God, but that he was more of a watchmaker</a:t>
            </a:r>
          </a:p>
          <a:p>
            <a:pPr marL="400050" lvl="1" indent="0">
              <a:buNone/>
            </a:pPr>
            <a:r>
              <a:rPr lang="en-US" sz="2300" b="1" i="1" dirty="0"/>
              <a:t>	</a:t>
            </a:r>
            <a:r>
              <a:rPr lang="en-US" sz="2300" b="1" i="1" dirty="0" smtClean="0"/>
              <a:t>-- </a:t>
            </a:r>
            <a:r>
              <a:rPr lang="en-US" sz="2300" dirty="0" smtClean="0"/>
              <a:t>Denies divinity of Jesus, focuses on science, rational thought and 	reason (embraced by T Paine, Jefferson &amp; Franklin)</a:t>
            </a:r>
          </a:p>
          <a:p>
            <a:pPr marL="400050" lvl="1" indent="0">
              <a:buNone/>
            </a:pPr>
            <a:r>
              <a:rPr lang="en-US" sz="2300" dirty="0"/>
              <a:t>	</a:t>
            </a:r>
            <a:r>
              <a:rPr lang="en-US" sz="2300" dirty="0" smtClean="0"/>
              <a:t>-- Focuses more on the positive side of GOD =&gt; portrays God as a 	loving God and humans as essentially good (Church = </a:t>
            </a:r>
            <a:r>
              <a:rPr lang="en-US" sz="2300" b="1" i="1" dirty="0" smtClean="0"/>
              <a:t>Unitarian</a:t>
            </a:r>
            <a:r>
              <a:rPr lang="en-US" sz="2300" dirty="0" smtClean="0"/>
              <a:t>)</a:t>
            </a:r>
          </a:p>
        </p:txBody>
      </p:sp>
    </p:spTree>
    <p:extLst>
      <p:ext uri="{BB962C8B-B14F-4D97-AF65-F5344CB8AC3E}">
        <p14:creationId xmlns:p14="http://schemas.microsoft.com/office/powerpoint/2010/main" val="3293924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2</a:t>
            </a:r>
            <a:r>
              <a:rPr lang="en-US" b="1" u="sng" baseline="30000" dirty="0" smtClean="0"/>
              <a:t>nd</a:t>
            </a:r>
            <a:r>
              <a:rPr lang="en-US" b="1" u="sng" dirty="0" smtClean="0"/>
              <a:t> Great Awakening Figures</a:t>
            </a:r>
            <a:endParaRPr lang="en-US" b="1" u="sng" dirty="0"/>
          </a:p>
        </p:txBody>
      </p:sp>
      <p:pic>
        <p:nvPicPr>
          <p:cNvPr id="4" name="Picture 5" descr="charlesfinney"/>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28600" y="852055"/>
            <a:ext cx="4040187" cy="4953000"/>
          </a:xfrm>
          <a:prstGeom prst="rect">
            <a:avLst/>
          </a:prstGeom>
          <a:noFill/>
        </p:spPr>
      </p:pic>
      <p:pic>
        <p:nvPicPr>
          <p:cNvPr id="5" name="Picture 8" descr="cartwright-portrait28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2000" y="838200"/>
            <a:ext cx="4038600" cy="4883889"/>
          </a:xfrm>
          <a:prstGeom prst="rect">
            <a:avLst/>
          </a:prstGeom>
          <a:noFill/>
        </p:spPr>
      </p:pic>
      <p:sp>
        <p:nvSpPr>
          <p:cNvPr id="6" name="TextBox 5"/>
          <p:cNvSpPr txBox="1"/>
          <p:nvPr/>
        </p:nvSpPr>
        <p:spPr>
          <a:xfrm>
            <a:off x="4572000" y="5791200"/>
            <a:ext cx="4267200" cy="923330"/>
          </a:xfrm>
          <a:prstGeom prst="rect">
            <a:avLst/>
          </a:prstGeom>
          <a:noFill/>
        </p:spPr>
        <p:txBody>
          <a:bodyPr wrap="square" rtlCol="0">
            <a:spAutoFit/>
          </a:bodyPr>
          <a:lstStyle/>
          <a:p>
            <a:r>
              <a:rPr lang="en-US" b="1" i="1" dirty="0" smtClean="0"/>
              <a:t>Peter Cartwright </a:t>
            </a:r>
            <a:r>
              <a:rPr lang="en-US" dirty="0" smtClean="0"/>
              <a:t>=&gt; Methodist ‘circuit rider” (rode town to town on frontier holding revival meetings)</a:t>
            </a:r>
            <a:endParaRPr lang="en-US" dirty="0"/>
          </a:p>
        </p:txBody>
      </p:sp>
      <p:sp>
        <p:nvSpPr>
          <p:cNvPr id="7" name="TextBox 6"/>
          <p:cNvSpPr txBox="1"/>
          <p:nvPr/>
        </p:nvSpPr>
        <p:spPr>
          <a:xfrm>
            <a:off x="381000" y="6019800"/>
            <a:ext cx="3886200" cy="646331"/>
          </a:xfrm>
          <a:prstGeom prst="rect">
            <a:avLst/>
          </a:prstGeom>
          <a:noFill/>
        </p:spPr>
        <p:txBody>
          <a:bodyPr wrap="square" rtlCol="0">
            <a:spAutoFit/>
          </a:bodyPr>
          <a:lstStyle/>
          <a:p>
            <a:r>
              <a:rPr lang="en-US" b="1" i="1" dirty="0" smtClean="0"/>
              <a:t>Charles Finney </a:t>
            </a:r>
            <a:r>
              <a:rPr lang="en-US" dirty="0" smtClean="0"/>
              <a:t>=&gt; preacher and President of Oberlin College</a:t>
            </a:r>
            <a:endParaRPr lang="en-US" dirty="0"/>
          </a:p>
        </p:txBody>
      </p:sp>
    </p:spTree>
    <p:extLst>
      <p:ext uri="{BB962C8B-B14F-4D97-AF65-F5344CB8AC3E}">
        <p14:creationId xmlns:p14="http://schemas.microsoft.com/office/powerpoint/2010/main" val="10487178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Social </a:t>
            </a:r>
            <a:r>
              <a:rPr lang="en-US" b="1" u="sng" dirty="0"/>
              <a:t>R</a:t>
            </a:r>
            <a:r>
              <a:rPr lang="en-US" b="1" u="sng" dirty="0" smtClean="0"/>
              <a:t>eform Movements</a:t>
            </a:r>
            <a:endParaRPr lang="en-US" b="1" u="sng" dirty="0"/>
          </a:p>
        </p:txBody>
      </p:sp>
      <p:sp>
        <p:nvSpPr>
          <p:cNvPr id="3" name="Content Placeholder 2"/>
          <p:cNvSpPr>
            <a:spLocks noGrp="1"/>
          </p:cNvSpPr>
          <p:nvPr>
            <p:ph idx="1"/>
          </p:nvPr>
        </p:nvSpPr>
        <p:spPr>
          <a:xfrm>
            <a:off x="76200" y="609600"/>
            <a:ext cx="8991600" cy="3200399"/>
          </a:xfrm>
        </p:spPr>
        <p:txBody>
          <a:bodyPr>
            <a:normAutofit fontScale="92500" lnSpcReduction="20000"/>
          </a:bodyPr>
          <a:lstStyle/>
          <a:p>
            <a:r>
              <a:rPr lang="en-US" sz="2300" dirty="0" smtClean="0"/>
              <a:t>Largely due to the 2</a:t>
            </a:r>
            <a:r>
              <a:rPr lang="en-US" sz="2300" baseline="30000" dirty="0" smtClean="0"/>
              <a:t>nd</a:t>
            </a:r>
            <a:r>
              <a:rPr lang="en-US" sz="2300" dirty="0" smtClean="0"/>
              <a:t> Great Awakening, social reform movements gained much steam during the early 1800’s . . .</a:t>
            </a:r>
          </a:p>
          <a:p>
            <a:pPr marL="0" indent="0">
              <a:buNone/>
            </a:pPr>
            <a:r>
              <a:rPr lang="en-US" sz="2300" dirty="0" smtClean="0"/>
              <a:t>#1: </a:t>
            </a:r>
            <a:r>
              <a:rPr lang="en-US" sz="2300" b="1" i="1" dirty="0" smtClean="0"/>
              <a:t>____________________ </a:t>
            </a:r>
            <a:r>
              <a:rPr lang="en-US" sz="2300" dirty="0" smtClean="0"/>
              <a:t>=&gt; movement was spurred by books such as </a:t>
            </a:r>
            <a:r>
              <a:rPr lang="en-US" sz="2300" b="1" i="1" dirty="0" smtClean="0"/>
              <a:t>Ten Nights in a Barroom and What I Saw There</a:t>
            </a:r>
            <a:r>
              <a:rPr lang="en-US" sz="2300" dirty="0" smtClean="0"/>
              <a:t> &amp; efforts of reformers like </a:t>
            </a:r>
            <a:r>
              <a:rPr lang="en-US" sz="2300" b="1" i="1" dirty="0" smtClean="0"/>
              <a:t>Neal Dow</a:t>
            </a:r>
          </a:p>
          <a:p>
            <a:pPr lvl="1">
              <a:buFont typeface="Wingdings" panose="05000000000000000000" pitchFamily="2" charset="2"/>
              <a:buChar char="§"/>
            </a:pPr>
            <a:r>
              <a:rPr lang="en-US" sz="2300" dirty="0" smtClean="0"/>
              <a:t>Many reformers stressed temperance, but Dow and others preached prohibition =&gt; </a:t>
            </a:r>
          </a:p>
          <a:p>
            <a:pPr marL="457200" lvl="1" indent="0">
              <a:buNone/>
            </a:pPr>
            <a:r>
              <a:rPr lang="en-US" sz="2300" dirty="0"/>
              <a:t>	</a:t>
            </a:r>
            <a:r>
              <a:rPr lang="en-US" sz="2300" dirty="0" smtClean="0"/>
              <a:t>-- </a:t>
            </a:r>
            <a:r>
              <a:rPr lang="en-US" sz="2300" b="1" i="1" dirty="0" smtClean="0"/>
              <a:t>Maine Law of 1851 </a:t>
            </a:r>
            <a:r>
              <a:rPr lang="en-US" sz="2300" dirty="0" smtClean="0"/>
              <a:t>(prohibited sale and manufacture of liquor)</a:t>
            </a:r>
          </a:p>
          <a:p>
            <a:pPr lvl="1">
              <a:buFont typeface="Wingdings" panose="05000000000000000000" pitchFamily="2" charset="2"/>
              <a:buChar char="§"/>
            </a:pPr>
            <a:r>
              <a:rPr lang="en-US" sz="2300" dirty="0" smtClean="0"/>
              <a:t>Reformers (women) focused on effects on family and effect on laborers at work =&gt; called alcohol “</a:t>
            </a:r>
            <a:r>
              <a:rPr lang="en-US" sz="2300" b="1" i="1" dirty="0" smtClean="0"/>
              <a:t>Demon Rum</a:t>
            </a:r>
            <a:r>
              <a:rPr lang="en-US" sz="2300" dirty="0" smtClean="0"/>
              <a:t>”</a:t>
            </a:r>
          </a:p>
          <a:p>
            <a:pPr lvl="1">
              <a:buFont typeface="Wingdings" panose="05000000000000000000" pitchFamily="2" charset="2"/>
              <a:buChar char="§"/>
            </a:pPr>
            <a:r>
              <a:rPr lang="en-US" sz="2300" dirty="0" smtClean="0"/>
              <a:t>American Temperance Society formed in 1826 =&gt; 12 states dry by 1860</a:t>
            </a:r>
            <a:endParaRPr lang="en-US" sz="2300" dirty="0"/>
          </a:p>
        </p:txBody>
      </p:sp>
      <p:pic>
        <p:nvPicPr>
          <p:cNvPr id="4" name="Picture 5" descr="Image, Source: color film copy transpare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00200" y="3733800"/>
            <a:ext cx="6096000" cy="3089564"/>
          </a:xfrm>
          <a:prstGeom prst="rect">
            <a:avLst/>
          </a:prstGeom>
          <a:noFill/>
        </p:spPr>
      </p:pic>
    </p:spTree>
    <p:extLst>
      <p:ext uri="{BB962C8B-B14F-4D97-AF65-F5344CB8AC3E}">
        <p14:creationId xmlns:p14="http://schemas.microsoft.com/office/powerpoint/2010/main" val="3145367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381000"/>
          </a:xfrm>
        </p:spPr>
        <p:txBody>
          <a:bodyPr>
            <a:noAutofit/>
          </a:bodyPr>
          <a:lstStyle/>
          <a:p>
            <a:pPr eaLnBrk="1" hangingPunct="1"/>
            <a:r>
              <a:rPr lang="en-US" altLang="en-US" sz="3600" b="1" u="sng" dirty="0" smtClean="0"/>
              <a:t>Social Reform Movements </a:t>
            </a:r>
          </a:p>
        </p:txBody>
      </p:sp>
      <p:sp>
        <p:nvSpPr>
          <p:cNvPr id="47107" name="Rectangle 3"/>
          <p:cNvSpPr>
            <a:spLocks noGrp="1" noChangeArrowheads="1"/>
          </p:cNvSpPr>
          <p:nvPr>
            <p:ph type="body" sz="half" idx="1"/>
          </p:nvPr>
        </p:nvSpPr>
        <p:spPr>
          <a:xfrm>
            <a:off x="76200" y="533401"/>
            <a:ext cx="9067800" cy="3200400"/>
          </a:xfrm>
        </p:spPr>
        <p:txBody>
          <a:bodyPr>
            <a:normAutofit fontScale="92500" lnSpcReduction="20000"/>
          </a:bodyPr>
          <a:lstStyle/>
          <a:p>
            <a:pPr eaLnBrk="1" hangingPunct="1">
              <a:buFontTx/>
              <a:buNone/>
            </a:pPr>
            <a:r>
              <a:rPr lang="en-US" altLang="en-US" sz="2300" dirty="0" smtClean="0"/>
              <a:t>#2: </a:t>
            </a:r>
            <a:r>
              <a:rPr lang="en-US" altLang="en-US" sz="2300" b="1" i="1" dirty="0" smtClean="0"/>
              <a:t>______________________</a:t>
            </a:r>
            <a:r>
              <a:rPr lang="en-US" altLang="en-US" sz="2300" i="1" dirty="0" smtClean="0"/>
              <a:t> </a:t>
            </a:r>
            <a:r>
              <a:rPr lang="en-US" altLang="en-US" sz="2300" dirty="0" smtClean="0"/>
              <a:t>=&gt; supported increasingly from 1825-1860, mostly in North, by rich for means of social control and “Americanization”</a:t>
            </a:r>
          </a:p>
          <a:p>
            <a:pPr lvl="1">
              <a:buFont typeface="Wingdings" panose="05000000000000000000" pitchFamily="2" charset="2"/>
              <a:buChar char="§"/>
            </a:pPr>
            <a:r>
              <a:rPr lang="en-US" altLang="en-US" sz="2300" dirty="0" smtClean="0"/>
              <a:t>Schools still local &amp; ill controlled =&gt; “</a:t>
            </a:r>
            <a:r>
              <a:rPr lang="en-US" altLang="en-US" sz="2300" b="1" i="1" dirty="0" smtClean="0"/>
              <a:t>3R’s &amp; Little Red School House Age</a:t>
            </a:r>
            <a:r>
              <a:rPr lang="en-US" altLang="en-US" sz="2300" dirty="0" smtClean="0"/>
              <a:t>”</a:t>
            </a:r>
          </a:p>
          <a:p>
            <a:pPr lvl="1">
              <a:buFont typeface="Wingdings" panose="05000000000000000000" pitchFamily="2" charset="2"/>
              <a:buChar char="§"/>
            </a:pPr>
            <a:r>
              <a:rPr lang="en-US" altLang="en-US" sz="2300" dirty="0" smtClean="0"/>
              <a:t>Reformers such as </a:t>
            </a:r>
            <a:r>
              <a:rPr lang="en-US" altLang="en-US" sz="2300" b="1" i="1" dirty="0" smtClean="0"/>
              <a:t>_____________________</a:t>
            </a:r>
            <a:r>
              <a:rPr lang="en-US" altLang="en-US" sz="2300" dirty="0" smtClean="0"/>
              <a:t> (MA Board of Ed.) and </a:t>
            </a:r>
            <a:r>
              <a:rPr lang="en-US" altLang="en-US" sz="2300" b="1" i="1" dirty="0" smtClean="0"/>
              <a:t>Noah Webster</a:t>
            </a:r>
            <a:r>
              <a:rPr lang="en-US" altLang="en-US" sz="2300" dirty="0" smtClean="0"/>
              <a:t>/</a:t>
            </a:r>
            <a:r>
              <a:rPr lang="en-US" altLang="en-US" sz="2300" b="1" i="1" dirty="0" smtClean="0"/>
              <a:t>McGuffey </a:t>
            </a:r>
            <a:r>
              <a:rPr lang="en-US" altLang="en-US" sz="2300" dirty="0" smtClean="0"/>
              <a:t>(textbook publisher) urged change </a:t>
            </a:r>
          </a:p>
          <a:p>
            <a:pPr marL="457200" lvl="1" indent="0">
              <a:buNone/>
            </a:pPr>
            <a:r>
              <a:rPr lang="en-US" altLang="en-US" sz="2300" dirty="0"/>
              <a:t>	</a:t>
            </a:r>
            <a:r>
              <a:rPr lang="en-US" altLang="en-US" sz="2300" dirty="0" smtClean="0"/>
              <a:t>-- Mann implemented higher pay for teachers, longer school days 	&amp; better schools; Webster/McGuffey improved instruction</a:t>
            </a:r>
          </a:p>
          <a:p>
            <a:pPr marL="857250" lvl="2" indent="0">
              <a:buNone/>
            </a:pPr>
            <a:r>
              <a:rPr lang="en-US" altLang="en-US" sz="1900" dirty="0" smtClean="0"/>
              <a:t>-- </a:t>
            </a:r>
            <a:r>
              <a:rPr lang="en-US" altLang="en-US" sz="2300" dirty="0" smtClean="0"/>
              <a:t>McGuffey reader also taught patriotism</a:t>
            </a:r>
          </a:p>
          <a:p>
            <a:pPr lvl="1">
              <a:buFont typeface="Wingdings" panose="05000000000000000000" pitchFamily="2" charset="2"/>
              <a:buChar char="§"/>
            </a:pPr>
            <a:r>
              <a:rPr lang="en-US" altLang="en-US" sz="2300" dirty="0" smtClean="0"/>
              <a:t>By 1860 only 100 public high schools existed and education was almost non-existent in W and S (especially for slaves)</a:t>
            </a:r>
          </a:p>
        </p:txBody>
      </p:sp>
      <p:pic>
        <p:nvPicPr>
          <p:cNvPr id="47108" name="Picture 5" descr="homerschoo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3505200"/>
            <a:ext cx="6172200" cy="3200400"/>
          </a:xfrm>
          <a:noFill/>
        </p:spPr>
      </p:pic>
    </p:spTree>
    <p:extLst>
      <p:ext uri="{BB962C8B-B14F-4D97-AF65-F5344CB8AC3E}">
        <p14:creationId xmlns:p14="http://schemas.microsoft.com/office/powerpoint/2010/main" val="1096609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marL="0" indent="0">
              <a:buNone/>
            </a:pPr>
            <a:r>
              <a:rPr lang="en-US" sz="2300" dirty="0" smtClean="0"/>
              <a:t>#3: </a:t>
            </a:r>
            <a:r>
              <a:rPr lang="en-US" sz="2300" b="1" i="1" dirty="0" smtClean="0"/>
              <a:t>_____________ </a:t>
            </a:r>
            <a:r>
              <a:rPr lang="en-US" sz="2300" dirty="0" smtClean="0"/>
              <a:t>=&gt;  early Abolitionists like the Quakers inspired others to question slavery (most Northern states had abolished slavery by 1800)</a:t>
            </a:r>
          </a:p>
          <a:p>
            <a:r>
              <a:rPr lang="en-US" sz="2300" dirty="0" smtClean="0"/>
              <a:t>Many early Abolitionists focused on transporting blacks back to Africa =&gt; ______________________________(Liberia w/ capital of Monrovia)</a:t>
            </a:r>
          </a:p>
          <a:p>
            <a:pPr lvl="1" indent="-342900">
              <a:buFont typeface="Wingdings" panose="05000000000000000000" pitchFamily="2" charset="2"/>
              <a:buChar char="§"/>
            </a:pPr>
            <a:r>
              <a:rPr lang="en-US" sz="2300" dirty="0" smtClean="0"/>
              <a:t>Problem????</a:t>
            </a:r>
          </a:p>
          <a:p>
            <a:r>
              <a:rPr lang="en-US" sz="2300" dirty="0" smtClean="0"/>
              <a:t>Abolitionism really began to heat up in the 1830’s w/ publishing of ____ _________by __________________________(anti-slavery newspaper)</a:t>
            </a:r>
          </a:p>
          <a:p>
            <a:pPr lvl="1" indent="-342900">
              <a:buFont typeface="Wingdings" panose="05000000000000000000" pitchFamily="2" charset="2"/>
              <a:buChar char="§"/>
            </a:pPr>
            <a:r>
              <a:rPr lang="en-US" sz="2300" dirty="0" smtClean="0"/>
              <a:t>Uncompromising abolitionist (advocated Northern secession) =&gt; founded the __________________________________in 1833</a:t>
            </a:r>
          </a:p>
          <a:p>
            <a:pPr lvl="1" indent="-342900">
              <a:buFont typeface="Wingdings" panose="05000000000000000000" pitchFamily="2" charset="2"/>
              <a:buChar char="§"/>
            </a:pPr>
            <a:r>
              <a:rPr lang="en-US" sz="2300" dirty="0" smtClean="0"/>
              <a:t>Other abolitionists (i.e. </a:t>
            </a:r>
            <a:r>
              <a:rPr lang="en-US" sz="2300" b="1" i="1" dirty="0" smtClean="0"/>
              <a:t>Frederick Douglas</a:t>
            </a:r>
            <a:r>
              <a:rPr lang="en-US" sz="2300" dirty="0" smtClean="0"/>
              <a:t>) sought compromise and a political solution</a:t>
            </a:r>
          </a:p>
          <a:p>
            <a:pPr marL="0" indent="0">
              <a:buNone/>
            </a:pPr>
            <a:r>
              <a:rPr lang="en-US" sz="2300" b="1" i="1" dirty="0" smtClean="0"/>
              <a:t>	-- </a:t>
            </a:r>
            <a:r>
              <a:rPr lang="en-US" sz="2300" dirty="0" smtClean="0"/>
              <a:t>Founded political parties like the </a:t>
            </a:r>
            <a:r>
              <a:rPr lang="en-US" sz="2300" b="1" i="1" dirty="0" smtClean="0"/>
              <a:t>Liberty Party and Free Soil 	Party </a:t>
            </a:r>
            <a:r>
              <a:rPr lang="en-US" sz="2300" dirty="0" smtClean="0"/>
              <a:t>=&gt; advocated against extending slavery further (territories)</a:t>
            </a:r>
          </a:p>
          <a:p>
            <a:r>
              <a:rPr lang="en-US" sz="2300" dirty="0" smtClean="0"/>
              <a:t>Most northerners preferred the more moderate abolitionism </a:t>
            </a:r>
          </a:p>
          <a:p>
            <a:pPr lvl="1">
              <a:buFont typeface="Wingdings" panose="05000000000000000000" pitchFamily="2" charset="2"/>
              <a:buChar char="§"/>
            </a:pPr>
            <a:r>
              <a:rPr lang="en-US" sz="1900" dirty="0" smtClean="0"/>
              <a:t> </a:t>
            </a:r>
            <a:r>
              <a:rPr lang="en-US" sz="2300" dirty="0"/>
              <a:t>B</a:t>
            </a:r>
            <a:r>
              <a:rPr lang="en-US" sz="2300" dirty="0" smtClean="0"/>
              <a:t>y 1840 Garrison &amp; his extremism was decried in north as well as south as “inflammatory” and anti-union</a:t>
            </a:r>
            <a:endParaRPr lang="en-US" sz="2300" dirty="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Social </a:t>
            </a:r>
            <a:r>
              <a:rPr lang="en-US" b="1" u="sng" dirty="0"/>
              <a:t>R</a:t>
            </a:r>
            <a:r>
              <a:rPr lang="en-US" b="1" u="sng" dirty="0" smtClean="0"/>
              <a:t>eform Movements</a:t>
            </a:r>
            <a:endParaRPr lang="en-US" b="1" u="sng" dirty="0"/>
          </a:p>
        </p:txBody>
      </p:sp>
    </p:spTree>
    <p:extLst>
      <p:ext uri="{BB962C8B-B14F-4D97-AF65-F5344CB8AC3E}">
        <p14:creationId xmlns:p14="http://schemas.microsoft.com/office/powerpoint/2010/main" val="3543070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smtClean="0"/>
              <a:t>Emancipation Dates by State</a:t>
            </a:r>
            <a:endParaRPr lang="en-US" b="1" u="sng" dirty="0"/>
          </a:p>
        </p:txBody>
      </p:sp>
      <p:sp>
        <p:nvSpPr>
          <p:cNvPr id="3" name="Content Placeholder 2"/>
          <p:cNvSpPr>
            <a:spLocks noGrp="1"/>
          </p:cNvSpPr>
          <p:nvPr>
            <p:ph idx="1"/>
          </p:nvPr>
        </p:nvSpPr>
        <p:spPr>
          <a:xfrm>
            <a:off x="457200" y="6324600"/>
            <a:ext cx="8229600" cy="411163"/>
          </a:xfrm>
        </p:spPr>
        <p:txBody>
          <a:bodyPr>
            <a:normAutofit fontScale="70000" lnSpcReduction="20000"/>
          </a:bodyPr>
          <a:lstStyle/>
          <a:p>
            <a:pPr marL="0" indent="0">
              <a:buNone/>
            </a:pPr>
            <a:r>
              <a:rPr lang="en-US" b="1" i="1" dirty="0" smtClean="0"/>
              <a:t>Q: What was the status of slavery in the Northern states by 1800?  </a:t>
            </a:r>
            <a:endParaRPr lang="en-US" b="1" i="1" dirty="0"/>
          </a:p>
        </p:txBody>
      </p:sp>
      <p:pic>
        <p:nvPicPr>
          <p:cNvPr id="1026" name="Picture 2" descr="http://www.fofweb.com/Electronic_Images/Maps/HMOF5-30-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1999"/>
            <a:ext cx="7696200" cy="54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104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709"/>
            <a:ext cx="9067800" cy="715962"/>
          </a:xfrm>
        </p:spPr>
        <p:txBody>
          <a:bodyPr>
            <a:normAutofit fontScale="90000"/>
          </a:bodyPr>
          <a:lstStyle/>
          <a:p>
            <a:r>
              <a:rPr lang="en-US" b="1" u="sng" dirty="0" smtClean="0"/>
              <a:t>William Lloyd Garrison </a:t>
            </a:r>
            <a:r>
              <a:rPr lang="en-US" dirty="0" smtClean="0"/>
              <a:t>– </a:t>
            </a:r>
            <a:r>
              <a:rPr lang="en-US" b="1" i="1" dirty="0" smtClean="0"/>
              <a:t>The Liberator</a:t>
            </a:r>
            <a:endParaRPr lang="en-US" b="1" i="1" dirty="0"/>
          </a:p>
        </p:txBody>
      </p:sp>
      <p:sp>
        <p:nvSpPr>
          <p:cNvPr id="3" name="Content Placeholder 2"/>
          <p:cNvSpPr>
            <a:spLocks noGrp="1"/>
          </p:cNvSpPr>
          <p:nvPr>
            <p:ph idx="1"/>
          </p:nvPr>
        </p:nvSpPr>
        <p:spPr>
          <a:xfrm>
            <a:off x="152400" y="914400"/>
            <a:ext cx="4800600" cy="5791200"/>
          </a:xfrm>
        </p:spPr>
        <p:txBody>
          <a:bodyPr/>
          <a:lstStyle/>
          <a:p>
            <a:pPr marL="0" indent="0">
              <a:buNone/>
            </a:pPr>
            <a:r>
              <a:rPr lang="en-US" dirty="0" smtClean="0"/>
              <a:t>“I will be as harsh as truth and as uncompromising as justice . . . I am in earnest and I will not equivocate, I will not excuse and I will not retreat a single inch.”</a:t>
            </a:r>
          </a:p>
          <a:p>
            <a:pPr marL="0" indent="0">
              <a:buNone/>
            </a:pPr>
            <a:r>
              <a:rPr lang="en-US" dirty="0" smtClean="0"/>
              <a:t>-- William Lloyd Garrison</a:t>
            </a:r>
            <a:endParaRPr lang="en-US" dirty="0"/>
          </a:p>
        </p:txBody>
      </p:sp>
      <p:pic>
        <p:nvPicPr>
          <p:cNvPr id="6146" name="Picture 2" descr="http://images.metmuseum.org/CRDImages/ph/web-large/DT274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09" y="838200"/>
            <a:ext cx="424815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35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685800" y="0"/>
            <a:ext cx="7772400" cy="609600"/>
          </a:xfrm>
        </p:spPr>
        <p:txBody>
          <a:bodyPr>
            <a:normAutofit fontScale="90000"/>
          </a:bodyPr>
          <a:lstStyle/>
          <a:p>
            <a:pPr eaLnBrk="1" hangingPunct="1"/>
            <a:r>
              <a:rPr lang="en-US" altLang="en-US" b="1" u="sng" dirty="0" smtClean="0"/>
              <a:t>Jefferson’s Political Theories</a:t>
            </a:r>
          </a:p>
        </p:txBody>
      </p:sp>
      <p:sp>
        <p:nvSpPr>
          <p:cNvPr id="11267" name="Rectangle 1027"/>
          <p:cNvSpPr>
            <a:spLocks noGrp="1" noChangeArrowheads="1"/>
          </p:cNvSpPr>
          <p:nvPr>
            <p:ph type="body" sz="half" idx="1"/>
          </p:nvPr>
        </p:nvSpPr>
        <p:spPr>
          <a:xfrm>
            <a:off x="0" y="685800"/>
            <a:ext cx="6705600" cy="6324600"/>
          </a:xfrm>
        </p:spPr>
        <p:txBody>
          <a:bodyPr>
            <a:normAutofit fontScale="85000" lnSpcReduction="20000"/>
          </a:bodyPr>
          <a:lstStyle/>
          <a:p>
            <a:pPr marL="533400" indent="-533400" algn="ctr" eaLnBrk="1" hangingPunct="1">
              <a:buFontTx/>
              <a:buNone/>
            </a:pPr>
            <a:r>
              <a:rPr lang="en-US" altLang="en-US" sz="2400" b="1" u="sng" dirty="0" smtClean="0"/>
              <a:t>Political Theories And Personality</a:t>
            </a:r>
          </a:p>
          <a:p>
            <a:pPr marL="533400" indent="-533400" eaLnBrk="1" hangingPunct="1"/>
            <a:r>
              <a:rPr lang="en-US" altLang="en-US" sz="2500" dirty="0" smtClean="0"/>
              <a:t>Very educated – </a:t>
            </a:r>
            <a:r>
              <a:rPr lang="en-US" altLang="en-US" sz="2500" b="1" i="1" dirty="0" smtClean="0"/>
              <a:t>“Renaissance” Man</a:t>
            </a:r>
            <a:r>
              <a:rPr lang="en-US" altLang="en-US" sz="2500" dirty="0" smtClean="0"/>
              <a:t> </a:t>
            </a:r>
          </a:p>
          <a:p>
            <a:pPr marL="533400" indent="-533400" eaLnBrk="1" hangingPunct="1"/>
            <a:r>
              <a:rPr lang="en-US" altLang="en-US" sz="2500" dirty="0" smtClean="0"/>
              <a:t>Wrote </a:t>
            </a:r>
            <a:r>
              <a:rPr lang="en-US" altLang="en-US" sz="2500" b="1" i="1" dirty="0" smtClean="0"/>
              <a:t>Declaration of Independence</a:t>
            </a:r>
          </a:p>
          <a:p>
            <a:pPr marL="533400" indent="-533400" eaLnBrk="1" hangingPunct="1"/>
            <a:r>
              <a:rPr lang="en-US" altLang="en-US" sz="2500" dirty="0" smtClean="0"/>
              <a:t>Believed in “</a:t>
            </a:r>
            <a:r>
              <a:rPr lang="en-US" altLang="en-US" sz="2500" b="1" i="1" dirty="0" smtClean="0"/>
              <a:t>Decentralized</a:t>
            </a:r>
            <a:r>
              <a:rPr lang="en-US" altLang="en-US" sz="2500" dirty="0" smtClean="0"/>
              <a:t>” authority (Government is best at a local level)</a:t>
            </a:r>
          </a:p>
          <a:p>
            <a:pPr marL="533400" indent="-533400" eaLnBrk="1" hangingPunct="1">
              <a:buFontTx/>
              <a:buNone/>
            </a:pPr>
            <a:r>
              <a:rPr lang="en-US" altLang="en-US" sz="2500" dirty="0" smtClean="0"/>
              <a:t>	-- “State’s Rights”; Small Natl. Govt.</a:t>
            </a:r>
          </a:p>
          <a:p>
            <a:pPr lvl="1">
              <a:buFont typeface="Wingdings" panose="05000000000000000000" pitchFamily="2" charset="2"/>
              <a:buChar char="§"/>
            </a:pPr>
            <a:r>
              <a:rPr lang="en-US" altLang="en-US" sz="2500" dirty="0" smtClean="0"/>
              <a:t>Power corrupts people  =&gt; “</a:t>
            </a:r>
            <a:r>
              <a:rPr lang="en-US" altLang="en-US" sz="2500" b="1" i="1" dirty="0" smtClean="0"/>
              <a:t>Power corrupts, absolute power corrupts absolutely</a:t>
            </a:r>
            <a:r>
              <a:rPr lang="en-US" altLang="en-US" sz="2500" dirty="0" smtClean="0"/>
              <a:t>” (Acton)</a:t>
            </a:r>
          </a:p>
          <a:p>
            <a:pPr marL="533400" indent="-533400" eaLnBrk="1" hangingPunct="1">
              <a:buFontTx/>
              <a:buNone/>
            </a:pPr>
            <a:r>
              <a:rPr lang="en-US" altLang="en-US" sz="2500" dirty="0" smtClean="0"/>
              <a:t>		-- Strict Interpretation of Constitution </a:t>
            </a:r>
            <a:endParaRPr lang="en-US" altLang="en-US" sz="2500" dirty="0"/>
          </a:p>
          <a:p>
            <a:pPr lvl="1">
              <a:buFont typeface="Wingdings" panose="05000000000000000000" pitchFamily="2" charset="2"/>
              <a:buChar char="§"/>
            </a:pPr>
            <a:r>
              <a:rPr lang="en-US" altLang="en-US" sz="2500" dirty="0" smtClean="0"/>
              <a:t>Fear of </a:t>
            </a:r>
            <a:r>
              <a:rPr lang="en-US" altLang="en-US" sz="2500" b="1" i="1" dirty="0" smtClean="0"/>
              <a:t>Urban Growth</a:t>
            </a:r>
            <a:r>
              <a:rPr lang="en-US" altLang="en-US" sz="2500" dirty="0" smtClean="0"/>
              <a:t> – </a:t>
            </a:r>
            <a:r>
              <a:rPr lang="en-US" altLang="en-US" sz="2500" b="1" i="1" dirty="0" smtClean="0"/>
              <a:t>AGRARIAN</a:t>
            </a:r>
            <a:r>
              <a:rPr lang="en-US" altLang="en-US" sz="2500" dirty="0" smtClean="0"/>
              <a:t> society of small farms (lends to democracy and less corruption)</a:t>
            </a:r>
          </a:p>
          <a:p>
            <a:pPr marL="533400" indent="-533400" eaLnBrk="1" hangingPunct="1"/>
            <a:r>
              <a:rPr lang="en-US" altLang="en-US" sz="2500" dirty="0" smtClean="0"/>
              <a:t>Common Man educable and basis for democracy</a:t>
            </a:r>
          </a:p>
          <a:p>
            <a:pPr marL="533400" indent="-533400" eaLnBrk="1" hangingPunct="1">
              <a:buFontTx/>
              <a:buNone/>
            </a:pPr>
            <a:r>
              <a:rPr lang="en-US" altLang="en-US" sz="2500" dirty="0" smtClean="0"/>
              <a:t>	-- Viewed w/ ________________________		** </a:t>
            </a:r>
            <a:r>
              <a:rPr lang="en-US" altLang="en-US" sz="2500" b="1" i="1" dirty="0" smtClean="0"/>
              <a:t>Jefferson = “_______________________” **</a:t>
            </a:r>
          </a:p>
          <a:p>
            <a:pPr marL="533400" indent="-533400" eaLnBrk="1" hangingPunct="1"/>
            <a:r>
              <a:rPr lang="en-US" altLang="en-US" sz="2500" dirty="0" smtClean="0"/>
              <a:t>Thought Blacks/Indians inferior to </a:t>
            </a:r>
            <a:r>
              <a:rPr lang="en-US" altLang="en-US" sz="2500" dirty="0" smtClean="0"/>
              <a:t>whites, little belief in women in politics</a:t>
            </a:r>
            <a:endParaRPr lang="en-US" altLang="en-US" sz="2500" dirty="0" smtClean="0"/>
          </a:p>
          <a:p>
            <a:pPr marL="533400" indent="-533400" eaLnBrk="1" hangingPunct="1"/>
            <a:r>
              <a:rPr lang="en-US" altLang="en-US" sz="2500" dirty="0" smtClean="0"/>
              <a:t>Goals as President =&gt; wanted to return government to common man, expand US to make yeoman farming </a:t>
            </a:r>
            <a:r>
              <a:rPr lang="en-US" altLang="en-US" sz="2500" dirty="0" smtClean="0"/>
              <a:t>possible (still need property to vote); </a:t>
            </a:r>
            <a:r>
              <a:rPr lang="en-US" altLang="en-US" sz="2500" dirty="0" smtClean="0"/>
              <a:t>improve education system</a:t>
            </a:r>
          </a:p>
        </p:txBody>
      </p:sp>
      <p:pic>
        <p:nvPicPr>
          <p:cNvPr id="11268" name="Picture 5" descr="TJEFFERS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629400" y="1676400"/>
            <a:ext cx="2438400" cy="4114800"/>
          </a:xfrm>
        </p:spPr>
      </p:pic>
    </p:spTree>
    <p:extLst>
      <p:ext uri="{BB962C8B-B14F-4D97-AF65-F5344CB8AC3E}">
        <p14:creationId xmlns:p14="http://schemas.microsoft.com/office/powerpoint/2010/main" val="42381410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997"/>
            <a:ext cx="4953000" cy="5897563"/>
          </a:xfrm>
        </p:spPr>
        <p:txBody>
          <a:bodyPr/>
          <a:lstStyle/>
          <a:p>
            <a:pPr marL="0" indent="0">
              <a:buNone/>
            </a:pPr>
            <a:r>
              <a:rPr lang="en-US" b="1" u="sng" dirty="0" smtClean="0"/>
              <a:t>Frederick Douglas </a:t>
            </a:r>
            <a:r>
              <a:rPr lang="en-US" dirty="0" smtClean="0"/>
              <a:t>=&gt; escaped slave who learned to read and write and published a stirring account of slavery, </a:t>
            </a:r>
            <a:r>
              <a:rPr lang="en-US" b="1" i="1" dirty="0" smtClean="0"/>
              <a:t>The Autobiography of Frederick Douglas</a:t>
            </a:r>
          </a:p>
          <a:p>
            <a:pPr>
              <a:buFont typeface="Wingdings" panose="05000000000000000000" pitchFamily="2" charset="2"/>
              <a:buChar char="§"/>
            </a:pPr>
            <a:r>
              <a:rPr lang="en-US" sz="2600" b="1" i="1" dirty="0" smtClean="0"/>
              <a:t>Lectured extensively on abolition and suffered many beatings and death threats</a:t>
            </a:r>
            <a:endParaRPr lang="en-US" sz="2600" b="1" i="1" dirty="0"/>
          </a:p>
        </p:txBody>
      </p:sp>
      <p:pic>
        <p:nvPicPr>
          <p:cNvPr id="7170" name="Picture 2" descr="http://upload.wikimedia.org/wikipedia/commons/0/07/Motto_frederick_douglas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
            <a:ext cx="3810000" cy="6010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2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457200"/>
          </a:xfrm>
        </p:spPr>
        <p:txBody>
          <a:bodyPr>
            <a:noAutofit/>
          </a:bodyPr>
          <a:lstStyle/>
          <a:p>
            <a:pPr eaLnBrk="1" hangingPunct="1"/>
            <a:r>
              <a:rPr lang="en-US" altLang="en-US" sz="3600" b="1" u="sng" dirty="0" smtClean="0"/>
              <a:t>Social Reform Movements </a:t>
            </a:r>
          </a:p>
        </p:txBody>
      </p:sp>
      <p:sp>
        <p:nvSpPr>
          <p:cNvPr id="48131" name="Rectangle 3"/>
          <p:cNvSpPr>
            <a:spLocks noGrp="1" noChangeArrowheads="1"/>
          </p:cNvSpPr>
          <p:nvPr>
            <p:ph type="body" sz="half" idx="1"/>
          </p:nvPr>
        </p:nvSpPr>
        <p:spPr>
          <a:xfrm>
            <a:off x="0" y="609600"/>
            <a:ext cx="6400800" cy="6248400"/>
          </a:xfrm>
        </p:spPr>
        <p:txBody>
          <a:bodyPr>
            <a:normAutofit lnSpcReduction="10000"/>
          </a:bodyPr>
          <a:lstStyle/>
          <a:p>
            <a:pPr eaLnBrk="1" hangingPunct="1">
              <a:lnSpc>
                <a:spcPct val="120000"/>
              </a:lnSpc>
              <a:buFontTx/>
              <a:buNone/>
            </a:pPr>
            <a:r>
              <a:rPr lang="en-US" altLang="en-US" sz="2100" dirty="0" smtClean="0"/>
              <a:t>#4: Other movements</a:t>
            </a:r>
          </a:p>
          <a:p>
            <a:pPr eaLnBrk="1" hangingPunct="1">
              <a:lnSpc>
                <a:spcPct val="120000"/>
              </a:lnSpc>
            </a:pPr>
            <a:r>
              <a:rPr lang="en-US" altLang="en-US" sz="2100" b="1" i="1" u="sng" dirty="0" smtClean="0"/>
              <a:t>Prison Reform</a:t>
            </a:r>
            <a:r>
              <a:rPr lang="en-US" altLang="en-US" sz="2100" dirty="0" smtClean="0"/>
              <a:t> =&gt; prisons moved from punishment to “reform” </a:t>
            </a:r>
            <a:r>
              <a:rPr lang="en-US" altLang="en-US" sz="2100" dirty="0"/>
              <a:t>&amp;</a:t>
            </a:r>
            <a:r>
              <a:rPr lang="en-US" altLang="en-US" sz="2100" dirty="0" smtClean="0"/>
              <a:t> also eliminated “debtor’s” prisons  by CW</a:t>
            </a:r>
          </a:p>
          <a:p>
            <a:pPr eaLnBrk="1" hangingPunct="1">
              <a:lnSpc>
                <a:spcPct val="120000"/>
              </a:lnSpc>
              <a:buFontTx/>
              <a:buNone/>
            </a:pPr>
            <a:r>
              <a:rPr lang="en-US" altLang="en-US" sz="2100" dirty="0" smtClean="0"/>
              <a:t>		-- </a:t>
            </a:r>
            <a:r>
              <a:rPr lang="en-US" altLang="en-US" sz="2100" b="1" i="1" dirty="0" err="1" smtClean="0"/>
              <a:t>Dorthea</a:t>
            </a:r>
            <a:r>
              <a:rPr lang="en-US" altLang="en-US" sz="2100" b="1" i="1" dirty="0" smtClean="0"/>
              <a:t> Dix</a:t>
            </a:r>
            <a:r>
              <a:rPr lang="en-US" altLang="en-US" sz="2100" dirty="0" smtClean="0"/>
              <a:t> also reformed and improved 	conditions at mental asylums for the insane</a:t>
            </a:r>
          </a:p>
          <a:p>
            <a:pPr eaLnBrk="1" hangingPunct="1">
              <a:lnSpc>
                <a:spcPct val="120000"/>
              </a:lnSpc>
            </a:pPr>
            <a:r>
              <a:rPr lang="en-US" altLang="en-US" sz="2100" b="1" i="1" u="sng" dirty="0" smtClean="0"/>
              <a:t>Higher Education</a:t>
            </a:r>
            <a:r>
              <a:rPr lang="en-US" altLang="en-US" sz="2100" dirty="0" smtClean="0"/>
              <a:t> =&gt; Women’s colleges like </a:t>
            </a:r>
            <a:r>
              <a:rPr lang="en-US" altLang="en-US" sz="2100" b="1" i="1" dirty="0" smtClean="0"/>
              <a:t>Troy Female Seminary</a:t>
            </a:r>
            <a:r>
              <a:rPr lang="en-US" altLang="en-US" sz="2100" dirty="0" smtClean="0"/>
              <a:t> and </a:t>
            </a:r>
            <a:r>
              <a:rPr lang="en-US" altLang="en-US" sz="2100" b="1" i="1" dirty="0" smtClean="0"/>
              <a:t>Oberlin College</a:t>
            </a:r>
            <a:r>
              <a:rPr lang="en-US" altLang="en-US" sz="2100" dirty="0" smtClean="0"/>
              <a:t> in Ohio offered education to women</a:t>
            </a:r>
          </a:p>
          <a:p>
            <a:pPr eaLnBrk="1" hangingPunct="1">
              <a:lnSpc>
                <a:spcPct val="120000"/>
              </a:lnSpc>
            </a:pPr>
            <a:r>
              <a:rPr lang="en-US" altLang="en-US" sz="2100" b="1" i="1" u="sng" dirty="0" smtClean="0"/>
              <a:t>Women’s Suffrage</a:t>
            </a:r>
            <a:r>
              <a:rPr lang="en-US" altLang="en-US" sz="2100" dirty="0" smtClean="0"/>
              <a:t> =&gt; _________________1848 called for women’s equality and right to vote</a:t>
            </a:r>
          </a:p>
          <a:p>
            <a:pPr marL="685800" lvl="1">
              <a:lnSpc>
                <a:spcPct val="120000"/>
              </a:lnSpc>
              <a:buFont typeface="Wingdings" panose="05000000000000000000" pitchFamily="2" charset="2"/>
              <a:buChar char="§"/>
            </a:pPr>
            <a:r>
              <a:rPr lang="en-US" altLang="en-US" sz="2100" dirty="0" smtClean="0"/>
              <a:t>Women’s reformers like </a:t>
            </a:r>
            <a:r>
              <a:rPr lang="en-US" altLang="en-US" sz="2100" b="1" i="1" dirty="0" err="1" smtClean="0"/>
              <a:t>Lucretia</a:t>
            </a:r>
            <a:r>
              <a:rPr lang="en-US" altLang="en-US" sz="2100" b="1" i="1" dirty="0" smtClean="0"/>
              <a:t> Mott, Elizabeth Cady Stanton and Susan B Anthony </a:t>
            </a:r>
            <a:r>
              <a:rPr lang="en-US" altLang="en-US" sz="2100" b="1" dirty="0" smtClean="0"/>
              <a:t>started the </a:t>
            </a:r>
            <a:r>
              <a:rPr lang="en-US" altLang="en-US" sz="2100" b="1" i="1" dirty="0" smtClean="0"/>
              <a:t>____________________________________</a:t>
            </a:r>
          </a:p>
          <a:p>
            <a:pPr marL="685800" lvl="1">
              <a:lnSpc>
                <a:spcPct val="120000"/>
              </a:lnSpc>
              <a:buFont typeface="Wingdings" panose="05000000000000000000" pitchFamily="2" charset="2"/>
              <a:buChar char="§"/>
            </a:pPr>
            <a:r>
              <a:rPr lang="en-US" altLang="en-US" sz="2100" dirty="0" smtClean="0"/>
              <a:t>Suffrage often took a backseat for many reformers to abolitionism</a:t>
            </a:r>
          </a:p>
          <a:p>
            <a:pPr marL="0" indent="0" eaLnBrk="1" hangingPunct="1">
              <a:lnSpc>
                <a:spcPct val="120000"/>
              </a:lnSpc>
              <a:buNone/>
            </a:pPr>
            <a:r>
              <a:rPr lang="en-US" altLang="en-US" sz="1000" b="1" i="1" dirty="0" smtClean="0"/>
              <a:t>	</a:t>
            </a:r>
          </a:p>
          <a:p>
            <a:pPr eaLnBrk="1" hangingPunct="1">
              <a:lnSpc>
                <a:spcPct val="90000"/>
              </a:lnSpc>
              <a:buFontTx/>
              <a:buNone/>
            </a:pPr>
            <a:endParaRPr lang="en-US" altLang="en-US" sz="1400" b="1" i="1" dirty="0" smtClean="0"/>
          </a:p>
        </p:txBody>
      </p:sp>
      <p:pic>
        <p:nvPicPr>
          <p:cNvPr id="48132" name="Picture 5" descr="dorthea_dix"/>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1219200"/>
            <a:ext cx="2745798" cy="4724400"/>
          </a:xfrm>
          <a:noFill/>
        </p:spPr>
      </p:pic>
    </p:spTree>
    <p:extLst>
      <p:ext uri="{BB962C8B-B14F-4D97-AF65-F5344CB8AC3E}">
        <p14:creationId xmlns:p14="http://schemas.microsoft.com/office/powerpoint/2010/main" val="2176736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4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5486400" cy="6248400"/>
          </a:xfrm>
        </p:spPr>
        <p:txBody>
          <a:bodyPr>
            <a:normAutofit/>
          </a:bodyPr>
          <a:lstStyle/>
          <a:p>
            <a:r>
              <a:rPr lang="en-US" sz="2100" b="1" u="sng" dirty="0" smtClean="0"/>
              <a:t>Utopian Communities </a:t>
            </a:r>
            <a:r>
              <a:rPr lang="en-US" sz="2100" dirty="0" smtClean="0"/>
              <a:t>=&gt; inspired by democracy, “perfect” society &amp; liberal ideas, 40 + utopian communities were est. in US</a:t>
            </a:r>
          </a:p>
          <a:p>
            <a:pPr marL="685800" lvl="1">
              <a:buFont typeface="Wingdings" panose="05000000000000000000" pitchFamily="2" charset="2"/>
              <a:buChar char="§"/>
            </a:pPr>
            <a:r>
              <a:rPr lang="en-US" sz="2100" b="1" i="1" dirty="0" smtClean="0"/>
              <a:t>Brook Farm (1841) </a:t>
            </a:r>
            <a:r>
              <a:rPr lang="en-US" sz="2100" dirty="0" smtClean="0"/>
              <a:t>=&gt; transcendental community; farm building burnt and collapsed in debt</a:t>
            </a:r>
          </a:p>
          <a:p>
            <a:pPr marL="685800" lvl="1">
              <a:buFont typeface="Wingdings" panose="05000000000000000000" pitchFamily="2" charset="2"/>
              <a:buChar char="§"/>
            </a:pPr>
            <a:r>
              <a:rPr lang="en-US" sz="2100" b="1" i="1" dirty="0" smtClean="0"/>
              <a:t>____________________(1848) </a:t>
            </a:r>
            <a:r>
              <a:rPr lang="en-US" sz="2100" dirty="0" smtClean="0"/>
              <a:t>=&gt; practiced complex marriage &amp; eugenic selection to create “superior offspring”</a:t>
            </a:r>
          </a:p>
          <a:p>
            <a:pPr marL="400050" lvl="1" indent="0">
              <a:buNone/>
            </a:pPr>
            <a:r>
              <a:rPr lang="en-US" sz="2100" dirty="0"/>
              <a:t>	</a:t>
            </a:r>
            <a:r>
              <a:rPr lang="en-US" sz="2100" dirty="0" smtClean="0"/>
              <a:t>-- Successful financially =&gt; silverware</a:t>
            </a:r>
          </a:p>
          <a:p>
            <a:pPr lvl="1" indent="-342900">
              <a:buFont typeface="Wingdings" panose="05000000000000000000" pitchFamily="2" charset="2"/>
              <a:buChar char="§"/>
            </a:pPr>
            <a:r>
              <a:rPr lang="en-US" sz="2100" b="1" i="1" dirty="0" smtClean="0"/>
              <a:t>_________________ (1770) </a:t>
            </a:r>
            <a:r>
              <a:rPr lang="en-US" sz="2100" dirty="0" smtClean="0"/>
              <a:t>=&gt; led by </a:t>
            </a:r>
            <a:r>
              <a:rPr lang="en-US" sz="2100" b="1" i="1" dirty="0" smtClean="0"/>
              <a:t>Mother Ann Lee</a:t>
            </a:r>
          </a:p>
          <a:p>
            <a:pPr marL="400050" lvl="1" indent="0">
              <a:buNone/>
            </a:pPr>
            <a:r>
              <a:rPr lang="en-US" sz="2100" dirty="0"/>
              <a:t>	</a:t>
            </a:r>
            <a:r>
              <a:rPr lang="en-US" sz="2100" dirty="0" smtClean="0"/>
              <a:t>-- 6000 members by 1840 =&gt; practiced 	celibacy and supported themselves w/ 	furniture manufacture</a:t>
            </a:r>
          </a:p>
          <a:p>
            <a:pPr marL="400050" lvl="1" indent="0">
              <a:buNone/>
            </a:pPr>
            <a:r>
              <a:rPr lang="en-US" sz="2100" dirty="0"/>
              <a:t>	</a:t>
            </a:r>
            <a:r>
              <a:rPr lang="en-US" sz="2100" dirty="0" smtClean="0"/>
              <a:t>-- Extinct by 1940 (6 Shakers today)</a:t>
            </a:r>
            <a:endParaRPr lang="en-US" sz="2100" dirty="0"/>
          </a:p>
        </p:txBody>
      </p:sp>
      <p:sp>
        <p:nvSpPr>
          <p:cNvPr id="4" name="Rectangle 2"/>
          <p:cNvSpPr>
            <a:spLocks noGrp="1" noChangeArrowheads="1"/>
          </p:cNvSpPr>
          <p:nvPr>
            <p:ph type="title"/>
          </p:nvPr>
        </p:nvSpPr>
        <p:spPr>
          <a:xfrm>
            <a:off x="457200" y="76200"/>
            <a:ext cx="8229600" cy="457200"/>
          </a:xfrm>
        </p:spPr>
        <p:txBody>
          <a:bodyPr>
            <a:noAutofit/>
          </a:bodyPr>
          <a:lstStyle/>
          <a:p>
            <a:pPr eaLnBrk="1" hangingPunct="1"/>
            <a:r>
              <a:rPr lang="en-US" altLang="en-US" sz="3600" b="1" u="sng" dirty="0" smtClean="0"/>
              <a:t>Social Reform Movements </a:t>
            </a:r>
          </a:p>
        </p:txBody>
      </p:sp>
      <p:pic>
        <p:nvPicPr>
          <p:cNvPr id="8194" name="Picture 2" descr="http://wps.pearsoncustom.com/wps/media/objects/4098/4196508/DIVI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14400"/>
            <a:ext cx="3726871" cy="52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84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smtClean="0"/>
              <a:t>Federalist Architecture</a:t>
            </a:r>
            <a:endParaRPr lang="en-US" b="1" u="sng" dirty="0"/>
          </a:p>
        </p:txBody>
      </p:sp>
      <p:sp>
        <p:nvSpPr>
          <p:cNvPr id="3" name="Content Placeholder 2"/>
          <p:cNvSpPr>
            <a:spLocks noGrp="1"/>
          </p:cNvSpPr>
          <p:nvPr>
            <p:ph idx="1"/>
          </p:nvPr>
        </p:nvSpPr>
        <p:spPr>
          <a:xfrm>
            <a:off x="457200" y="6038128"/>
            <a:ext cx="8229600" cy="792163"/>
          </a:xfrm>
        </p:spPr>
        <p:txBody>
          <a:bodyPr>
            <a:normAutofit fontScale="92500"/>
          </a:bodyPr>
          <a:lstStyle/>
          <a:p>
            <a:pPr marL="0" indent="0">
              <a:buNone/>
            </a:pPr>
            <a:r>
              <a:rPr lang="en-US" sz="2400" dirty="0" smtClean="0"/>
              <a:t>The </a:t>
            </a:r>
            <a:r>
              <a:rPr lang="en-US" sz="2400" b="1" i="1" dirty="0" smtClean="0"/>
              <a:t>Massachusetts State House </a:t>
            </a:r>
            <a:r>
              <a:rPr lang="en-US" sz="2400" dirty="0" smtClean="0"/>
              <a:t>=&gt; an example of Federalist architecture w/ use of columns, </a:t>
            </a:r>
            <a:r>
              <a:rPr lang="en-US" sz="2400" dirty="0" err="1" smtClean="0"/>
              <a:t>symetry</a:t>
            </a:r>
            <a:r>
              <a:rPr lang="en-US" sz="2400" dirty="0" smtClean="0"/>
              <a:t>, white windows and rotunda</a:t>
            </a:r>
            <a:endParaRPr lang="en-US" sz="2400" dirty="0"/>
          </a:p>
        </p:txBody>
      </p:sp>
      <p:pic>
        <p:nvPicPr>
          <p:cNvPr id="10242" name="Picture 2" descr="http://upload.wikimedia.org/wikipedia/commons/thumb/4/43/Mass_statehouse_eb1.jpg/800px-Mass_statehouse_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858000" cy="5280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926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501217"/>
          </a:xfrm>
        </p:spPr>
        <p:txBody>
          <a:bodyPr>
            <a:normAutofit fontScale="90000"/>
          </a:bodyPr>
          <a:lstStyle/>
          <a:p>
            <a:r>
              <a:rPr lang="en-US" b="1" u="sng" dirty="0" smtClean="0"/>
              <a:t>Opposition to Democratic Inclusion</a:t>
            </a:r>
            <a:endParaRPr lang="en-US" b="1" u="sng" dirty="0"/>
          </a:p>
        </p:txBody>
      </p:sp>
      <p:sp>
        <p:nvSpPr>
          <p:cNvPr id="3" name="Content Placeholder 2"/>
          <p:cNvSpPr>
            <a:spLocks noGrp="1"/>
          </p:cNvSpPr>
          <p:nvPr>
            <p:ph idx="1"/>
          </p:nvPr>
        </p:nvSpPr>
        <p:spPr>
          <a:xfrm>
            <a:off x="0" y="609600"/>
            <a:ext cx="9144000" cy="6248400"/>
          </a:xfrm>
        </p:spPr>
        <p:txBody>
          <a:bodyPr>
            <a:normAutofit/>
          </a:bodyPr>
          <a:lstStyle/>
          <a:p>
            <a:r>
              <a:rPr lang="en-US" sz="2300" dirty="0" smtClean="0"/>
              <a:t>Despite the trend towards democratization, many groups in America were not included (i.e. groups that were not white, protestant men) . . .</a:t>
            </a:r>
          </a:p>
          <a:p>
            <a:pPr marL="0" indent="0">
              <a:buNone/>
            </a:pPr>
            <a:r>
              <a:rPr lang="en-US" sz="2300" b="1" u="sng" dirty="0" smtClean="0"/>
              <a:t>Natives</a:t>
            </a:r>
          </a:p>
          <a:p>
            <a:r>
              <a:rPr lang="en-US" sz="2300" dirty="0" smtClean="0"/>
              <a:t>Washington </a:t>
            </a:r>
            <a:r>
              <a:rPr lang="en-US" sz="2300" dirty="0" err="1"/>
              <a:t>A</a:t>
            </a:r>
            <a:r>
              <a:rPr lang="en-US" sz="2300" dirty="0" err="1" smtClean="0"/>
              <a:t>dm</a:t>
            </a:r>
            <a:r>
              <a:rPr lang="en-US" sz="2300" dirty="0" smtClean="0"/>
              <a:t> agreed to only acquire land via treaty =&gt; Natives routinely tricked an deceived by treaties</a:t>
            </a:r>
          </a:p>
          <a:p>
            <a:r>
              <a:rPr lang="en-US" sz="2300" dirty="0" smtClean="0"/>
              <a:t>By the 1820’s 120,000 Natives lived east of Mississippi =&gt; Whites believed they could ‘civilize’ and ‘</a:t>
            </a:r>
            <a:r>
              <a:rPr lang="en-US" sz="2300" dirty="0" err="1" smtClean="0"/>
              <a:t>christianize</a:t>
            </a:r>
            <a:r>
              <a:rPr lang="en-US" sz="2300" dirty="0" smtClean="0"/>
              <a:t>’ Native tribes</a:t>
            </a:r>
          </a:p>
          <a:p>
            <a:pPr lvl="1" indent="-342900">
              <a:buFont typeface="Wingdings" panose="05000000000000000000" pitchFamily="2" charset="2"/>
              <a:buChar char="§"/>
            </a:pPr>
            <a:r>
              <a:rPr lang="en-US" sz="2300" dirty="0" smtClean="0"/>
              <a:t>____________________________________founded in 1787 &amp; many tribes (Cherokees, Choctaws, etc..) adopted white practices</a:t>
            </a:r>
          </a:p>
          <a:p>
            <a:pPr marL="400050" lvl="1" indent="0">
              <a:buNone/>
            </a:pPr>
            <a:r>
              <a:rPr lang="en-US" sz="2300" dirty="0"/>
              <a:t>	</a:t>
            </a:r>
            <a:r>
              <a:rPr lang="en-US" sz="2300" dirty="0" smtClean="0"/>
              <a:t>-- Cherokees created an alphabet, Cherokee tribal council adopted 	a Constitution w/ 3 Branches, owned slaves &amp; raised cotton</a:t>
            </a:r>
          </a:p>
          <a:p>
            <a:r>
              <a:rPr lang="en-US" sz="2300" dirty="0" smtClean="0"/>
              <a:t>After gold was discovered on Cherokee land in GA natives are forcibly removed and </a:t>
            </a:r>
            <a:r>
              <a:rPr lang="en-US" sz="2300" b="1" i="1" dirty="0" smtClean="0"/>
              <a:t>Bureau of Indian Affairs </a:t>
            </a:r>
            <a:r>
              <a:rPr lang="en-US" sz="2300" dirty="0" smtClean="0"/>
              <a:t>is founded to administer relations</a:t>
            </a:r>
          </a:p>
          <a:p>
            <a:pPr lvl="1" indent="-342900">
              <a:buFont typeface="Wingdings" panose="05000000000000000000" pitchFamily="2" charset="2"/>
              <a:buChar char="§"/>
            </a:pPr>
            <a:r>
              <a:rPr lang="en-US" sz="2300" b="1" i="1" dirty="0" smtClean="0"/>
              <a:t>Trail of Tears </a:t>
            </a:r>
            <a:r>
              <a:rPr lang="en-US" sz="2300" dirty="0" smtClean="0"/>
              <a:t>=&gt; forced Cherokee removal (thousands die)</a:t>
            </a:r>
          </a:p>
          <a:p>
            <a:pPr lvl="1" indent="-342900">
              <a:buFont typeface="Wingdings" panose="05000000000000000000" pitchFamily="2" charset="2"/>
              <a:buChar char="§"/>
            </a:pPr>
            <a:r>
              <a:rPr lang="en-US" sz="2300" dirty="0" smtClean="0"/>
              <a:t>Told they would be “safe” on frontier forever (lasted 15 years)</a:t>
            </a:r>
          </a:p>
          <a:p>
            <a:pPr marL="400050" lvl="1" indent="0">
              <a:buNone/>
            </a:pPr>
            <a:endParaRPr lang="en-US" sz="2300" dirty="0"/>
          </a:p>
        </p:txBody>
      </p:sp>
    </p:spTree>
    <p:extLst>
      <p:ext uri="{BB962C8B-B14F-4D97-AF65-F5344CB8AC3E}">
        <p14:creationId xmlns:p14="http://schemas.microsoft.com/office/powerpoint/2010/main" val="914512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altLang="en-US" sz="4000" b="1" u="sng" smtClean="0"/>
              <a:t>Cherokee Alphabet</a:t>
            </a:r>
          </a:p>
        </p:txBody>
      </p:sp>
      <p:pic>
        <p:nvPicPr>
          <p:cNvPr id="19459" name="Picture 3" descr="cherokee-alpha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6019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8241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lstStyle/>
          <a:p>
            <a:pPr eaLnBrk="1" hangingPunct="1"/>
            <a:r>
              <a:rPr lang="en-US" altLang="en-US" sz="4000" b="1" u="sng" smtClean="0"/>
              <a:t>Trail of Tears – Robert Lindneux</a:t>
            </a:r>
          </a:p>
        </p:txBody>
      </p:sp>
      <p:pic>
        <p:nvPicPr>
          <p:cNvPr id="21507" name="Picture 5" descr="TrailofTea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620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61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334962"/>
          </a:xfrm>
        </p:spPr>
        <p:txBody>
          <a:bodyPr>
            <a:normAutofit fontScale="90000"/>
          </a:bodyPr>
          <a:lstStyle/>
          <a:p>
            <a:pPr eaLnBrk="1" hangingPunct="1"/>
            <a:r>
              <a:rPr lang="en-US" altLang="en-US" b="1" u="sng" dirty="0" smtClean="0"/>
              <a:t>Trail of Tears -- 1838</a:t>
            </a:r>
          </a:p>
        </p:txBody>
      </p:sp>
      <p:pic>
        <p:nvPicPr>
          <p:cNvPr id="23555" name="Picture 5" descr="IndianRemo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93315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2220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1055"/>
            <a:ext cx="9144000" cy="6158345"/>
          </a:xfrm>
        </p:spPr>
        <p:txBody>
          <a:bodyPr>
            <a:normAutofit lnSpcReduction="10000"/>
          </a:bodyPr>
          <a:lstStyle/>
          <a:p>
            <a:pPr marL="0" indent="0">
              <a:buNone/>
            </a:pPr>
            <a:r>
              <a:rPr lang="en-US" sz="2300" b="1" u="sng" dirty="0" smtClean="0"/>
              <a:t>Blacks</a:t>
            </a:r>
          </a:p>
          <a:p>
            <a:r>
              <a:rPr lang="en-US" sz="2300" dirty="0" smtClean="0"/>
              <a:t>Southerners continued to forward pro-slavery arguments in early 1800’s</a:t>
            </a:r>
          </a:p>
          <a:p>
            <a:pPr marL="0" indent="0">
              <a:buNone/>
            </a:pPr>
            <a:r>
              <a:rPr lang="en-US" sz="2300" dirty="0" smtClean="0"/>
              <a:t>#1: Slavery “good” for slaves =&gt; clothed them, fed them (better than Africa); gave them employment, social security</a:t>
            </a:r>
          </a:p>
          <a:p>
            <a:pPr marL="0" indent="0">
              <a:buNone/>
            </a:pPr>
            <a:r>
              <a:rPr lang="en-US" sz="2300" dirty="0" smtClean="0"/>
              <a:t>#2: Supported by Bible, Aristotle and ancient Romans</a:t>
            </a:r>
          </a:p>
          <a:p>
            <a:pPr marL="0" indent="0">
              <a:buNone/>
            </a:pPr>
            <a:r>
              <a:rPr lang="en-US" sz="2300" dirty="0" smtClean="0"/>
              <a:t>#3: Slaves were part of “family” on plantations</a:t>
            </a:r>
          </a:p>
          <a:p>
            <a:pPr marL="0" indent="0">
              <a:buNone/>
            </a:pPr>
            <a:r>
              <a:rPr lang="en-US" sz="2300" dirty="0" smtClean="0"/>
              <a:t>#4: Slaves treated better than Northern workers</a:t>
            </a:r>
          </a:p>
          <a:p>
            <a:r>
              <a:rPr lang="en-US" sz="2300" dirty="0" smtClean="0"/>
              <a:t>Millions of slaves were obviously not accorded democratic rights =&gt; even freed blacks were not given equal treatment</a:t>
            </a:r>
          </a:p>
          <a:p>
            <a:pPr lvl="1" indent="-342900">
              <a:buFont typeface="Wingdings" panose="05000000000000000000" pitchFamily="2" charset="2"/>
              <a:buChar char="§"/>
            </a:pPr>
            <a:r>
              <a:rPr lang="en-US" sz="2300" dirty="0" smtClean="0"/>
              <a:t>By 1860, 500,000 free blacks lived in the US (1/2 in N &amp; ½ in S)</a:t>
            </a:r>
          </a:p>
          <a:p>
            <a:pPr marL="800100" lvl="2" indent="0">
              <a:buNone/>
            </a:pPr>
            <a:r>
              <a:rPr lang="en-US" sz="2300" dirty="0" smtClean="0"/>
              <a:t>-- In South they could be captured and sold back into slavery, could not vote, prohibited from certain jobs &amp; could not testify in court</a:t>
            </a:r>
          </a:p>
          <a:p>
            <a:pPr marL="800100" lvl="2" indent="0">
              <a:buNone/>
            </a:pPr>
            <a:r>
              <a:rPr lang="en-US" sz="2300" dirty="0" smtClean="0"/>
              <a:t>-- In North they were barred from communities, could not be educated in some states and could not vote in most states</a:t>
            </a:r>
          </a:p>
          <a:p>
            <a:pPr marL="800100" lvl="2" indent="0">
              <a:buNone/>
            </a:pPr>
            <a:r>
              <a:rPr lang="en-US" sz="2300" dirty="0" smtClean="0"/>
              <a:t>** </a:t>
            </a:r>
            <a:r>
              <a:rPr lang="en-US" sz="2300" b="1" i="1" dirty="0" smtClean="0"/>
              <a:t>They were despised in both sections =&gt; in South as an example of “freedom”; in North by immigrants </a:t>
            </a:r>
            <a:r>
              <a:rPr lang="en-US" sz="2300" dirty="0" smtClean="0"/>
              <a:t>**</a:t>
            </a:r>
            <a:endParaRPr lang="en-US" sz="2300" dirty="0"/>
          </a:p>
        </p:txBody>
      </p:sp>
      <p:sp>
        <p:nvSpPr>
          <p:cNvPr id="4" name="Title 1"/>
          <p:cNvSpPr>
            <a:spLocks noGrp="1"/>
          </p:cNvSpPr>
          <p:nvPr>
            <p:ph type="title"/>
          </p:nvPr>
        </p:nvSpPr>
        <p:spPr>
          <a:xfrm>
            <a:off x="457200" y="76199"/>
            <a:ext cx="8229600" cy="381001"/>
          </a:xfrm>
        </p:spPr>
        <p:txBody>
          <a:bodyPr>
            <a:normAutofit fontScale="90000"/>
          </a:bodyPr>
          <a:lstStyle/>
          <a:p>
            <a:r>
              <a:rPr lang="en-US" b="1" u="sng" dirty="0" smtClean="0"/>
              <a:t>Opposition to Democratic Inclusion</a:t>
            </a:r>
            <a:endParaRPr lang="en-US" b="1" u="sng" dirty="0"/>
          </a:p>
        </p:txBody>
      </p:sp>
    </p:spTree>
    <p:extLst>
      <p:ext uri="{BB962C8B-B14F-4D97-AF65-F5344CB8AC3E}">
        <p14:creationId xmlns:p14="http://schemas.microsoft.com/office/powerpoint/2010/main" val="1134572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p:spPr>
        <p:txBody>
          <a:bodyPr>
            <a:normAutofit lnSpcReduction="10000"/>
          </a:bodyPr>
          <a:lstStyle/>
          <a:p>
            <a:pPr marL="0" indent="0">
              <a:buNone/>
            </a:pPr>
            <a:r>
              <a:rPr lang="en-US" sz="2300" b="1" u="sng" dirty="0"/>
              <a:t>Women</a:t>
            </a:r>
            <a:endParaRPr lang="en-US" sz="2300" dirty="0"/>
          </a:p>
          <a:p>
            <a:r>
              <a:rPr lang="en-US" sz="2300" dirty="0"/>
              <a:t>Women were not allowed to vote in any state during the early 1800’s and only about 10% of women were working outside the home</a:t>
            </a:r>
          </a:p>
          <a:p>
            <a:pPr lvl="1" indent="-342900">
              <a:buFont typeface="Wingdings" panose="05000000000000000000" pitchFamily="2" charset="2"/>
              <a:buChar char="§"/>
            </a:pPr>
            <a:r>
              <a:rPr lang="en-US" sz="2300" dirty="0"/>
              <a:t>Women, upon marriage were expected to conform to the </a:t>
            </a:r>
            <a:r>
              <a:rPr lang="en-US" sz="2300" dirty="0" smtClean="0"/>
              <a:t>________ ________________________=&gt; </a:t>
            </a:r>
            <a:r>
              <a:rPr lang="en-US" sz="2300" dirty="0"/>
              <a:t>separate spheres for women</a:t>
            </a:r>
          </a:p>
          <a:p>
            <a:pPr marL="800100" lvl="2" indent="0">
              <a:buNone/>
            </a:pPr>
            <a:r>
              <a:rPr lang="en-US" sz="1900" dirty="0"/>
              <a:t>-- </a:t>
            </a:r>
            <a:r>
              <a:rPr lang="en-US" sz="2300" dirty="0"/>
              <a:t>Women = stay home, raise kids, wash, clean (</a:t>
            </a:r>
            <a:r>
              <a:rPr lang="en-US" sz="2300" b="1" i="1" dirty="0"/>
              <a:t>Domestic Sphere</a:t>
            </a:r>
            <a:r>
              <a:rPr lang="en-US" sz="2300" dirty="0"/>
              <a:t>)</a:t>
            </a:r>
          </a:p>
          <a:p>
            <a:pPr marL="800100" lvl="2" indent="0">
              <a:buNone/>
            </a:pPr>
            <a:r>
              <a:rPr lang="en-US" sz="2300" dirty="0"/>
              <a:t>-- Man = work, run country, interact in </a:t>
            </a:r>
            <a:r>
              <a:rPr lang="en-US" sz="2300" b="1" i="1" dirty="0"/>
              <a:t>Public </a:t>
            </a:r>
            <a:r>
              <a:rPr lang="en-US" sz="2300" b="1" i="1" dirty="0" smtClean="0"/>
              <a:t>sphere</a:t>
            </a:r>
            <a:endParaRPr lang="en-US" sz="2300" dirty="0" smtClean="0"/>
          </a:p>
          <a:p>
            <a:pPr lvl="1">
              <a:buFont typeface="Wingdings" panose="05000000000000000000" pitchFamily="2" charset="2"/>
              <a:buChar char="§"/>
            </a:pPr>
            <a:r>
              <a:rPr lang="en-US" sz="2300" dirty="0" smtClean="0"/>
              <a:t>Women, though did exercise some level of control in family size =&gt; </a:t>
            </a:r>
            <a:r>
              <a:rPr lang="en-US" sz="2300" b="1" i="1" dirty="0" smtClean="0"/>
              <a:t>“_____________________________”; </a:t>
            </a:r>
            <a:r>
              <a:rPr lang="en-US" sz="2300" dirty="0" smtClean="0"/>
              <a:t>women had fewer children</a:t>
            </a:r>
          </a:p>
          <a:p>
            <a:pPr marL="57150" indent="0">
              <a:buNone/>
            </a:pPr>
            <a:r>
              <a:rPr lang="en-US" sz="2300" b="1" u="sng" dirty="0" smtClean="0"/>
              <a:t>Immigrants</a:t>
            </a:r>
          </a:p>
          <a:p>
            <a:pPr marL="400050"/>
            <a:r>
              <a:rPr lang="en-US" sz="2300" dirty="0" smtClean="0"/>
              <a:t>Pre Civil War a new wave of immigration hit America =&gt; ____________ ___________________ were predominant immigrants of 1840s and 50s</a:t>
            </a:r>
          </a:p>
          <a:p>
            <a:pPr lvl="1">
              <a:buFont typeface="Wingdings" panose="05000000000000000000" pitchFamily="2" charset="2"/>
              <a:buChar char="§"/>
            </a:pPr>
            <a:r>
              <a:rPr lang="en-US" sz="2300" dirty="0" smtClean="0"/>
              <a:t>Q: Why? =&gt; Irish potato famine, Political persecution in Germany</a:t>
            </a:r>
          </a:p>
          <a:p>
            <a:pPr lvl="1">
              <a:buFont typeface="Wingdings" panose="05000000000000000000" pitchFamily="2" charset="2"/>
              <a:buChar char="§"/>
            </a:pPr>
            <a:r>
              <a:rPr lang="en-US" sz="2300" dirty="0" smtClean="0"/>
              <a:t>Need for immigrants to fill industrial jobs</a:t>
            </a:r>
          </a:p>
          <a:p>
            <a:pPr lvl="1">
              <a:buFont typeface="Wingdings" panose="05000000000000000000" pitchFamily="2" charset="2"/>
              <a:buChar char="§"/>
            </a:pPr>
            <a:r>
              <a:rPr lang="en-US" sz="2300" dirty="0" smtClean="0"/>
              <a:t>By 1850 Catholicism is #1 religion in US =&gt; establish own school system to teach Catholic values</a:t>
            </a:r>
          </a:p>
        </p:txBody>
      </p:sp>
      <p:sp>
        <p:nvSpPr>
          <p:cNvPr id="4" name="Title 1"/>
          <p:cNvSpPr>
            <a:spLocks noGrp="1"/>
          </p:cNvSpPr>
          <p:nvPr>
            <p:ph type="title"/>
          </p:nvPr>
        </p:nvSpPr>
        <p:spPr>
          <a:xfrm>
            <a:off x="457200" y="76199"/>
            <a:ext cx="8229600" cy="501217"/>
          </a:xfrm>
        </p:spPr>
        <p:txBody>
          <a:bodyPr>
            <a:normAutofit fontScale="90000"/>
          </a:bodyPr>
          <a:lstStyle/>
          <a:p>
            <a:r>
              <a:rPr lang="en-US" b="1" u="sng" dirty="0" smtClean="0"/>
              <a:t>Opposition to Democratic Inclusion</a:t>
            </a:r>
            <a:endParaRPr lang="en-US" b="1" u="sng" dirty="0"/>
          </a:p>
        </p:txBody>
      </p:sp>
    </p:spTree>
    <p:extLst>
      <p:ext uri="{BB962C8B-B14F-4D97-AF65-F5344CB8AC3E}">
        <p14:creationId xmlns:p14="http://schemas.microsoft.com/office/powerpoint/2010/main" val="2142869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normAutofit fontScale="90000"/>
          </a:bodyPr>
          <a:lstStyle/>
          <a:p>
            <a:r>
              <a:rPr lang="en-US" b="1" u="sng" dirty="0" smtClean="0"/>
              <a:t>Thomas Jefferson Quotes</a:t>
            </a:r>
            <a:endParaRPr lang="en-US" b="1" u="sng" dirty="0"/>
          </a:p>
        </p:txBody>
      </p:sp>
      <p:sp>
        <p:nvSpPr>
          <p:cNvPr id="3" name="Text Placeholder 2"/>
          <p:cNvSpPr>
            <a:spLocks noGrp="1"/>
          </p:cNvSpPr>
          <p:nvPr>
            <p:ph type="body" sz="half" idx="1"/>
          </p:nvPr>
        </p:nvSpPr>
        <p:spPr>
          <a:xfrm>
            <a:off x="76200" y="685800"/>
            <a:ext cx="9067800" cy="6096000"/>
          </a:xfrm>
        </p:spPr>
        <p:txBody>
          <a:bodyPr>
            <a:normAutofit/>
          </a:bodyPr>
          <a:lstStyle/>
          <a:p>
            <a:pPr marL="0" indent="0">
              <a:buNone/>
            </a:pPr>
            <a:r>
              <a:rPr lang="en-US" sz="2300" b="1" i="1" dirty="0" smtClean="0"/>
              <a:t>Jefferson on the Military</a:t>
            </a:r>
          </a:p>
          <a:p>
            <a:r>
              <a:rPr lang="en-US" sz="2300" dirty="0" smtClean="0"/>
              <a:t>“Every citizen should be a soldier. This was the case with the Greeks and Romans, and must be the case with every free state.”</a:t>
            </a:r>
          </a:p>
          <a:p>
            <a:r>
              <a:rPr lang="en-US" sz="2300" dirty="0" smtClean="0"/>
              <a:t>“The spirit of this country is totally averse to a large military force.”</a:t>
            </a:r>
          </a:p>
          <a:p>
            <a:pPr marL="0" indent="0">
              <a:buNone/>
            </a:pPr>
            <a:r>
              <a:rPr lang="en-US" sz="2300" b="1" i="1" dirty="0" smtClean="0"/>
              <a:t>Jefferson on the Constitution</a:t>
            </a:r>
          </a:p>
          <a:p>
            <a:r>
              <a:rPr lang="en-US" sz="2300" dirty="0" smtClean="0"/>
              <a:t>“In matters of style, swim with the current; in matter of principle stand like  a rock.”</a:t>
            </a:r>
          </a:p>
          <a:p>
            <a:r>
              <a:rPr lang="en-US" sz="2300" dirty="0" smtClean="0"/>
              <a:t>“Some men look at Constitutions with sanctimonious reverence, and deem them like the ark of the covenant, too sacred to be touched.”</a:t>
            </a:r>
          </a:p>
          <a:p>
            <a:pPr marL="0" indent="0">
              <a:buNone/>
            </a:pPr>
            <a:r>
              <a:rPr lang="en-US" sz="2300" b="1" i="1" dirty="0" smtClean="0"/>
              <a:t>Jefferson on the Common Man</a:t>
            </a:r>
          </a:p>
          <a:p>
            <a:r>
              <a:rPr lang="en-US" sz="2300" dirty="0" smtClean="0"/>
              <a:t>“There is a natural aristocracy among men. The grounds of this are virtue and talents.”</a:t>
            </a:r>
          </a:p>
          <a:p>
            <a:pPr marL="0" indent="0">
              <a:buNone/>
            </a:pPr>
            <a:r>
              <a:rPr lang="en-US" sz="2300" b="1" i="1" dirty="0" smtClean="0"/>
              <a:t>Jefferson on spending $$</a:t>
            </a:r>
          </a:p>
          <a:p>
            <a:r>
              <a:rPr lang="en-US" sz="2300" dirty="0" smtClean="0"/>
              <a:t>“Never spend your $$ before you have it.” (Jefferson borrowed $15 to make the LA Purchase)</a:t>
            </a:r>
            <a:endParaRPr lang="en-US" sz="2300" dirty="0"/>
          </a:p>
        </p:txBody>
      </p:sp>
    </p:spTree>
    <p:extLst>
      <p:ext uri="{BB962C8B-B14F-4D97-AF65-F5344CB8AC3E}">
        <p14:creationId xmlns:p14="http://schemas.microsoft.com/office/powerpoint/2010/main" val="2597115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533400"/>
          </a:xfrm>
        </p:spPr>
        <p:txBody>
          <a:bodyPr>
            <a:normAutofit fontScale="90000"/>
          </a:bodyPr>
          <a:lstStyle/>
          <a:p>
            <a:r>
              <a:rPr lang="en-US" b="1" u="sng" dirty="0" smtClean="0"/>
              <a:t>Women’s Fertility </a:t>
            </a:r>
            <a:r>
              <a:rPr lang="en-US" b="1" u="sng" dirty="0"/>
              <a:t>R</a:t>
            </a:r>
            <a:r>
              <a:rPr lang="en-US" b="1" u="sng" dirty="0" smtClean="0"/>
              <a:t>ate during 1800’s</a:t>
            </a:r>
            <a:endParaRPr lang="en-US" b="1" u="sng" dirty="0"/>
          </a:p>
        </p:txBody>
      </p:sp>
      <p:sp>
        <p:nvSpPr>
          <p:cNvPr id="3" name="Content Placeholder 2"/>
          <p:cNvSpPr>
            <a:spLocks noGrp="1"/>
          </p:cNvSpPr>
          <p:nvPr>
            <p:ph idx="1"/>
          </p:nvPr>
        </p:nvSpPr>
        <p:spPr>
          <a:xfrm>
            <a:off x="152400" y="6324600"/>
            <a:ext cx="8991600" cy="411163"/>
          </a:xfrm>
        </p:spPr>
        <p:txBody>
          <a:bodyPr>
            <a:noAutofit/>
          </a:bodyPr>
          <a:lstStyle/>
          <a:p>
            <a:pPr marL="0" indent="0">
              <a:buNone/>
            </a:pPr>
            <a:r>
              <a:rPr lang="en-US" sz="2600" b="1" i="1" dirty="0" smtClean="0"/>
              <a:t>Q: Why is the fertility rate of women declining in the 1800’s? </a:t>
            </a:r>
            <a:endParaRPr lang="en-US" sz="2600" b="1" i="1" dirty="0"/>
          </a:p>
        </p:txBody>
      </p:sp>
      <p:pic>
        <p:nvPicPr>
          <p:cNvPr id="1026" name="Picture 2" descr="http://elderweb.com/sites/default/files/styles/reg/public/history/fertilityrate.gif?itok=XEk4ER3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01000" cy="542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762000"/>
          </a:xfrm>
        </p:spPr>
        <p:txBody>
          <a:bodyPr/>
          <a:lstStyle/>
          <a:p>
            <a:pPr eaLnBrk="1" hangingPunct="1"/>
            <a:r>
              <a:rPr lang="en-US" altLang="en-US" sz="4000" b="1" u="sng" smtClean="0"/>
              <a:t>Irish Immigrants (~1860)</a:t>
            </a:r>
          </a:p>
        </p:txBody>
      </p:sp>
      <p:pic>
        <p:nvPicPr>
          <p:cNvPr id="36867" name="Picture 5" descr="immigrants_enro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63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9678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title"/>
          </p:nvPr>
        </p:nvSpPr>
        <p:spPr>
          <a:xfrm>
            <a:off x="457200" y="152400"/>
            <a:ext cx="8229600" cy="411162"/>
          </a:xfrm>
        </p:spPr>
        <p:txBody>
          <a:bodyPr>
            <a:normAutofit fontScale="90000"/>
          </a:bodyPr>
          <a:lstStyle/>
          <a:p>
            <a:pPr eaLnBrk="1" hangingPunct="1"/>
            <a:r>
              <a:rPr lang="en-US" altLang="en-US" sz="3200" b="1" u="sng" dirty="0" smtClean="0"/>
              <a:t>Anti-Irish and German Cartoon (~1850)</a:t>
            </a:r>
          </a:p>
        </p:txBody>
      </p:sp>
      <p:pic>
        <p:nvPicPr>
          <p:cNvPr id="37891" name="Picture 5" descr="Know-Nothing Anti-Immigrant Carto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609600"/>
            <a:ext cx="7075714" cy="5943600"/>
          </a:xfrm>
          <a:noFill/>
        </p:spPr>
      </p:pic>
      <p:sp>
        <p:nvSpPr>
          <p:cNvPr id="2" name="TextBox 1"/>
          <p:cNvSpPr txBox="1"/>
          <p:nvPr/>
        </p:nvSpPr>
        <p:spPr>
          <a:xfrm>
            <a:off x="7086600" y="1219200"/>
            <a:ext cx="2057400" cy="1938992"/>
          </a:xfrm>
          <a:prstGeom prst="rect">
            <a:avLst/>
          </a:prstGeom>
          <a:noFill/>
        </p:spPr>
        <p:txBody>
          <a:bodyPr wrap="square" rtlCol="0">
            <a:spAutoFit/>
          </a:bodyPr>
          <a:lstStyle/>
          <a:p>
            <a:r>
              <a:rPr lang="en-US" sz="2400" dirty="0" smtClean="0"/>
              <a:t>Q: How does the cartoon portray Irish &amp; German immigrants? </a:t>
            </a:r>
            <a:endParaRPr lang="en-US" sz="2400" dirty="0"/>
          </a:p>
        </p:txBody>
      </p:sp>
    </p:spTree>
    <p:extLst>
      <p:ext uri="{BB962C8B-B14F-4D97-AF65-F5344CB8AC3E}">
        <p14:creationId xmlns:p14="http://schemas.microsoft.com/office/powerpoint/2010/main" val="210923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a:bodyPr>
          <a:lstStyle/>
          <a:p>
            <a:pPr marL="400050"/>
            <a:r>
              <a:rPr lang="en-US" sz="2300" dirty="0"/>
              <a:t>Result? =&gt; rise of Nativism in US </a:t>
            </a:r>
            <a:r>
              <a:rPr lang="en-US" sz="2300" dirty="0" smtClean="0"/>
              <a:t>(______________; </a:t>
            </a:r>
            <a:r>
              <a:rPr lang="en-US" sz="2300" dirty="0"/>
              <a:t>fear of immigrants</a:t>
            </a:r>
            <a:r>
              <a:rPr lang="en-US" sz="2300" dirty="0" smtClean="0"/>
              <a:t>)</a:t>
            </a:r>
          </a:p>
          <a:p>
            <a:pPr lvl="1">
              <a:buFont typeface="Wingdings" panose="05000000000000000000" pitchFamily="2" charset="2"/>
              <a:buChar char="§"/>
            </a:pPr>
            <a:r>
              <a:rPr lang="en-US" sz="2300" dirty="0" smtClean="0"/>
              <a:t>Nativists blamed immigrants for urban crime, political corruption, alcoholism, lower wages</a:t>
            </a:r>
            <a:endParaRPr lang="en-US" sz="2300" dirty="0"/>
          </a:p>
          <a:p>
            <a:pPr lvl="1">
              <a:buFont typeface="Wingdings" panose="05000000000000000000" pitchFamily="2" charset="2"/>
              <a:buChar char="§"/>
            </a:pPr>
            <a:r>
              <a:rPr lang="en-US" sz="2300" dirty="0"/>
              <a:t>NINA posters =&gt; No Irish Need Apply (discrimination)</a:t>
            </a:r>
          </a:p>
          <a:p>
            <a:pPr lvl="1">
              <a:buFont typeface="Wingdings" panose="05000000000000000000" pitchFamily="2" charset="2"/>
              <a:buChar char="§"/>
            </a:pPr>
            <a:r>
              <a:rPr lang="en-US" sz="2300" b="1" i="1" dirty="0"/>
              <a:t>Order of Star Spangled Banner </a:t>
            </a:r>
            <a:r>
              <a:rPr lang="en-US" sz="2300" dirty="0"/>
              <a:t>(1849) =&gt; anti immigrant society that formed the </a:t>
            </a:r>
            <a:r>
              <a:rPr lang="en-US" sz="2300" b="1" i="1" dirty="0" smtClean="0"/>
              <a:t>__________________________</a:t>
            </a:r>
          </a:p>
          <a:p>
            <a:pPr marL="457200" lvl="1" indent="0">
              <a:buNone/>
            </a:pPr>
            <a:r>
              <a:rPr lang="en-US" sz="2300" dirty="0" smtClean="0"/>
              <a:t>	-- Advocated for strict limitations on immigration and deportation 	of poor Irish and Germans</a:t>
            </a:r>
          </a:p>
          <a:p>
            <a:pPr lvl="1">
              <a:buFont typeface="Wingdings" panose="05000000000000000000" pitchFamily="2" charset="2"/>
              <a:buChar char="§"/>
            </a:pPr>
            <a:r>
              <a:rPr lang="en-US" sz="2300" dirty="0" smtClean="0"/>
              <a:t>Violence </a:t>
            </a:r>
            <a:r>
              <a:rPr lang="en-US" sz="2300" dirty="0"/>
              <a:t>=&gt; Philadelphia riots in 1840’s =2 Catholic churches burned</a:t>
            </a:r>
          </a:p>
          <a:p>
            <a:pPr lvl="1">
              <a:buFont typeface="Wingdings" panose="05000000000000000000" pitchFamily="2" charset="2"/>
              <a:buChar char="§"/>
            </a:pPr>
            <a:r>
              <a:rPr lang="en-US" sz="2300" dirty="0"/>
              <a:t>“Americanization” expected of Immigrants </a:t>
            </a:r>
            <a:endParaRPr lang="en-US" sz="2300" dirty="0" smtClean="0"/>
          </a:p>
          <a:p>
            <a:r>
              <a:rPr lang="en-US" sz="2300" dirty="0" smtClean="0"/>
              <a:t>Irish </a:t>
            </a:r>
            <a:r>
              <a:rPr lang="en-US" sz="2300" dirty="0"/>
              <a:t>&amp; Germans did utilize the right to vote =&gt; formed and used patronage system effectively (Political machines like </a:t>
            </a:r>
            <a:r>
              <a:rPr lang="en-US" sz="2300" b="1" i="1" dirty="0"/>
              <a:t>Tammany Hall</a:t>
            </a:r>
            <a:r>
              <a:rPr lang="en-US" sz="2300" dirty="0"/>
              <a:t>)</a:t>
            </a:r>
          </a:p>
          <a:p>
            <a:r>
              <a:rPr lang="en-US" sz="2300" dirty="0" smtClean="0"/>
              <a:t>New wave of immigrants also led to demographic shifts in America =&gt; </a:t>
            </a:r>
            <a:r>
              <a:rPr lang="en-US" sz="2300" b="1" i="1" dirty="0" smtClean="0"/>
              <a:t>increased Urbanization </a:t>
            </a:r>
            <a:r>
              <a:rPr lang="en-US" sz="2300" dirty="0" smtClean="0"/>
              <a:t>(43 cities w/ 20,000 +; NYC the largest)</a:t>
            </a:r>
          </a:p>
          <a:p>
            <a:r>
              <a:rPr lang="en-US" sz="2300" dirty="0" smtClean="0"/>
              <a:t>New immigrants also led to a </a:t>
            </a:r>
            <a:r>
              <a:rPr lang="en-US" sz="2300" dirty="0" smtClean="0"/>
              <a:t>more________________________</a:t>
            </a:r>
            <a:endParaRPr lang="en-US" sz="2300" b="1" i="1" dirty="0"/>
          </a:p>
        </p:txBody>
      </p:sp>
      <p:sp>
        <p:nvSpPr>
          <p:cNvPr id="4" name="Title 1"/>
          <p:cNvSpPr>
            <a:spLocks noGrp="1"/>
          </p:cNvSpPr>
          <p:nvPr>
            <p:ph type="title"/>
          </p:nvPr>
        </p:nvSpPr>
        <p:spPr>
          <a:xfrm>
            <a:off x="457200" y="76199"/>
            <a:ext cx="8229600" cy="381001"/>
          </a:xfrm>
        </p:spPr>
        <p:txBody>
          <a:bodyPr>
            <a:normAutofit fontScale="90000"/>
          </a:bodyPr>
          <a:lstStyle/>
          <a:p>
            <a:r>
              <a:rPr lang="en-US" b="1" u="sng" dirty="0" smtClean="0"/>
              <a:t>Opposition to Democratic Inclusion</a:t>
            </a:r>
            <a:endParaRPr lang="en-US" b="1" u="sng" dirty="0"/>
          </a:p>
        </p:txBody>
      </p:sp>
    </p:spTree>
    <p:extLst>
      <p:ext uri="{BB962C8B-B14F-4D97-AF65-F5344CB8AC3E}">
        <p14:creationId xmlns:p14="http://schemas.microsoft.com/office/powerpoint/2010/main" val="4256826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577417"/>
          </a:xfrm>
        </p:spPr>
        <p:txBody>
          <a:bodyPr>
            <a:normAutofit fontScale="90000"/>
          </a:bodyPr>
          <a:lstStyle/>
          <a:p>
            <a:r>
              <a:rPr lang="en-US" b="1" u="sng" dirty="0" smtClean="0"/>
              <a:t>US Immigration in the 1800’s </a:t>
            </a:r>
            <a:endParaRPr lang="en-US" b="1" u="sng" dirty="0"/>
          </a:p>
        </p:txBody>
      </p:sp>
      <p:pic>
        <p:nvPicPr>
          <p:cNvPr id="4" name="Picture 2" descr="http://www.susps.org/images/ch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77200" cy="578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77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rmAutofit fontScale="90000"/>
          </a:bodyPr>
          <a:lstStyle/>
          <a:p>
            <a:r>
              <a:rPr lang="en-US" b="1" u="sng" dirty="0" smtClean="0"/>
              <a:t>US Immigration Destinations (Early 1800’s)</a:t>
            </a:r>
            <a:endParaRPr lang="en-US" b="1" u="sng" dirty="0"/>
          </a:p>
        </p:txBody>
      </p:sp>
      <p:pic>
        <p:nvPicPr>
          <p:cNvPr id="5122" name="Picture 2" descr="http://www.latinamericanstudies.org/ellis-island/immigrants-1846-1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62" y="1752600"/>
            <a:ext cx="8650663" cy="370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980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85800"/>
          </a:xfrm>
        </p:spPr>
        <p:txBody>
          <a:bodyPr>
            <a:normAutofit fontScale="90000"/>
          </a:bodyPr>
          <a:lstStyle/>
          <a:p>
            <a:r>
              <a:rPr lang="en-US" b="1" u="sng" dirty="0" smtClean="0"/>
              <a:t>Creation of a Nationalistic Culture in US</a:t>
            </a:r>
            <a:endParaRPr lang="en-US" b="1" u="sng" dirty="0"/>
          </a:p>
        </p:txBody>
      </p:sp>
      <p:sp>
        <p:nvSpPr>
          <p:cNvPr id="3" name="Content Placeholder 2"/>
          <p:cNvSpPr>
            <a:spLocks noGrp="1"/>
          </p:cNvSpPr>
          <p:nvPr>
            <p:ph idx="1"/>
          </p:nvPr>
        </p:nvSpPr>
        <p:spPr>
          <a:xfrm>
            <a:off x="0" y="762000"/>
            <a:ext cx="9144000" cy="6096000"/>
          </a:xfrm>
        </p:spPr>
        <p:txBody>
          <a:bodyPr>
            <a:normAutofit/>
          </a:bodyPr>
          <a:lstStyle/>
          <a:p>
            <a:r>
              <a:rPr lang="en-US" sz="2200" dirty="0" smtClean="0"/>
              <a:t>In the early 1800’s American artists focused on creating a distinct “American” culture in various ways . . .</a:t>
            </a:r>
          </a:p>
          <a:p>
            <a:pPr marL="0" indent="0">
              <a:buNone/>
            </a:pPr>
            <a:r>
              <a:rPr lang="en-US" sz="2200" b="1" u="sng" dirty="0" smtClean="0"/>
              <a:t>Painting</a:t>
            </a:r>
          </a:p>
          <a:p>
            <a:r>
              <a:rPr lang="en-US" sz="2200" dirty="0" smtClean="0"/>
              <a:t>Artists such as Cole, Bierstadt and Rembrandt Peale painted sweeping American landscapes =&gt; </a:t>
            </a:r>
            <a:r>
              <a:rPr lang="en-US" sz="2200" b="1" i="1" dirty="0" smtClean="0"/>
              <a:t>_____________________________</a:t>
            </a:r>
          </a:p>
          <a:p>
            <a:pPr lvl="1" indent="-342900">
              <a:buFont typeface="Wingdings" panose="05000000000000000000" pitchFamily="2" charset="2"/>
              <a:buChar char="§"/>
            </a:pPr>
            <a:r>
              <a:rPr lang="en-US" sz="2200" dirty="0" err="1" smtClean="0"/>
              <a:t>Romaticized</a:t>
            </a:r>
            <a:r>
              <a:rPr lang="en-US" sz="2200" dirty="0" smtClean="0"/>
              <a:t> view of America’s natural beauty =&gt; encouraged migration and westward movement</a:t>
            </a:r>
          </a:p>
          <a:p>
            <a:pPr marL="0" indent="0">
              <a:buNone/>
            </a:pPr>
            <a:r>
              <a:rPr lang="en-US" sz="2200" b="1" u="sng" dirty="0" err="1" smtClean="0"/>
              <a:t>Enviroment</a:t>
            </a:r>
            <a:endParaRPr lang="en-US" sz="2200" b="1" u="sng" dirty="0" smtClean="0"/>
          </a:p>
          <a:p>
            <a:r>
              <a:rPr lang="en-US" sz="2200" dirty="0" smtClean="0"/>
              <a:t>James Audubon became America’s 1</a:t>
            </a:r>
            <a:r>
              <a:rPr lang="en-US" sz="2200" baseline="30000" dirty="0" smtClean="0"/>
              <a:t>st</a:t>
            </a:r>
            <a:r>
              <a:rPr lang="en-US" sz="2200" dirty="0" smtClean="0"/>
              <a:t> naturalist and ornithologist =&gt; recorded new species in American wilderness (</a:t>
            </a:r>
            <a:r>
              <a:rPr lang="en-US" sz="2200" i="1" dirty="0" smtClean="0"/>
              <a:t>Birds of America</a:t>
            </a:r>
            <a:r>
              <a:rPr lang="en-US" sz="2200" dirty="0" smtClean="0"/>
              <a:t>)</a:t>
            </a:r>
          </a:p>
          <a:p>
            <a:pPr lvl="1" indent="-342900">
              <a:buFont typeface="Wingdings" panose="05000000000000000000" pitchFamily="2" charset="2"/>
              <a:buChar char="§"/>
            </a:pPr>
            <a:r>
              <a:rPr lang="en-US" sz="2200" dirty="0"/>
              <a:t> </a:t>
            </a:r>
            <a:r>
              <a:rPr lang="en-US" sz="2200" dirty="0" smtClean="0"/>
              <a:t>Helped lead to formation of </a:t>
            </a:r>
            <a:r>
              <a:rPr lang="en-US" sz="2200" b="1" i="1" dirty="0" smtClean="0"/>
              <a:t>National Parks </a:t>
            </a:r>
            <a:r>
              <a:rPr lang="en-US" sz="2200" dirty="0" smtClean="0"/>
              <a:t>(Yellowstone 1</a:t>
            </a:r>
            <a:r>
              <a:rPr lang="en-US" sz="2200" baseline="30000" dirty="0" smtClean="0"/>
              <a:t>st</a:t>
            </a:r>
            <a:r>
              <a:rPr lang="en-US" sz="2200" dirty="0" smtClean="0"/>
              <a:t>) by George Caitlin &amp; other painters</a:t>
            </a:r>
          </a:p>
          <a:p>
            <a:pPr marL="0" indent="0">
              <a:buNone/>
            </a:pPr>
            <a:r>
              <a:rPr lang="en-US" sz="2200" b="1" u="sng" dirty="0"/>
              <a:t> </a:t>
            </a:r>
            <a:r>
              <a:rPr lang="en-US" sz="2200" b="1" u="sng" dirty="0" smtClean="0"/>
              <a:t>Literature</a:t>
            </a:r>
          </a:p>
          <a:p>
            <a:r>
              <a:rPr lang="en-US" sz="2200" dirty="0" smtClean="0"/>
              <a:t>Nationalist Literature was promoted after the War of 1812 by  </a:t>
            </a:r>
            <a:r>
              <a:rPr lang="en-US" sz="2200" b="1" i="1" dirty="0"/>
              <a:t>J</a:t>
            </a:r>
            <a:r>
              <a:rPr lang="en-US" sz="2200" b="1" i="1" dirty="0" smtClean="0"/>
              <a:t>ames F. Cooper </a:t>
            </a:r>
            <a:r>
              <a:rPr lang="en-US" sz="2200" dirty="0" smtClean="0"/>
              <a:t>(Last of Mohicans) &amp; </a:t>
            </a:r>
            <a:r>
              <a:rPr lang="en-US" sz="2200" b="1" i="1" dirty="0" smtClean="0"/>
              <a:t>Washington </a:t>
            </a:r>
            <a:r>
              <a:rPr lang="en-US" sz="2200" b="1" i="1" dirty="0"/>
              <a:t>I</a:t>
            </a:r>
            <a:r>
              <a:rPr lang="en-US" sz="2200" b="1" i="1" dirty="0" smtClean="0"/>
              <a:t>rving </a:t>
            </a:r>
            <a:r>
              <a:rPr lang="en-US" sz="2200" dirty="0" smtClean="0"/>
              <a:t>(Legend of Sleepy Hollow)</a:t>
            </a:r>
          </a:p>
          <a:p>
            <a:pPr marL="685800" lvl="1">
              <a:buFont typeface="Wingdings" panose="05000000000000000000" pitchFamily="2" charset="2"/>
              <a:buChar char="§"/>
            </a:pPr>
            <a:r>
              <a:rPr lang="en-US" sz="2200" dirty="0" smtClean="0"/>
              <a:t>“American” themes such as Revolution, nature and immortality</a:t>
            </a:r>
            <a:endParaRPr lang="en-US" sz="2200" dirty="0"/>
          </a:p>
        </p:txBody>
      </p:sp>
    </p:spTree>
    <p:extLst>
      <p:ext uri="{BB962C8B-B14F-4D97-AF65-F5344CB8AC3E}">
        <p14:creationId xmlns:p14="http://schemas.microsoft.com/office/powerpoint/2010/main" val="951772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5999"/>
          </a:xfrm>
        </p:spPr>
        <p:txBody>
          <a:bodyPr>
            <a:normAutofit/>
          </a:bodyPr>
          <a:lstStyle/>
          <a:p>
            <a:r>
              <a:rPr lang="en-US" sz="2300" dirty="0" smtClean="0"/>
              <a:t>NE also exploded with a new American literary movement =&gt; __________________________(idea that truth transcends the senses)</a:t>
            </a:r>
          </a:p>
          <a:p>
            <a:pPr lvl="1">
              <a:buFont typeface="Wingdings" panose="05000000000000000000" pitchFamily="2" charset="2"/>
              <a:buChar char="§"/>
            </a:pPr>
            <a:r>
              <a:rPr lang="en-US" sz="2300" dirty="0" smtClean="0"/>
              <a:t>Truth cannot be found by observation alone =&gt; each person has an inner light that speaks to him/her</a:t>
            </a:r>
          </a:p>
          <a:p>
            <a:pPr lvl="1">
              <a:buFont typeface="Wingdings" panose="05000000000000000000" pitchFamily="2" charset="2"/>
              <a:buChar char="§"/>
            </a:pPr>
            <a:r>
              <a:rPr lang="en-US" sz="2300" dirty="0" smtClean="0"/>
              <a:t>Focus on individual, rejection of authority &amp; conventional wisdom</a:t>
            </a:r>
          </a:p>
          <a:p>
            <a:pPr lvl="1">
              <a:buFont typeface="Wingdings" panose="05000000000000000000" pitchFamily="2" charset="2"/>
              <a:buChar char="§"/>
            </a:pPr>
            <a:r>
              <a:rPr lang="en-US" sz="2300" dirty="0" smtClean="0"/>
              <a:t>Famous artists =&gt; </a:t>
            </a:r>
          </a:p>
          <a:p>
            <a:pPr marL="457200" lvl="1" indent="0">
              <a:buNone/>
            </a:pPr>
            <a:r>
              <a:rPr lang="en-US" sz="2300" b="1" dirty="0"/>
              <a:t>	</a:t>
            </a:r>
            <a:r>
              <a:rPr lang="en-US" sz="2300" b="1" dirty="0" smtClean="0"/>
              <a:t>-- Ralph Waldo Emerson </a:t>
            </a:r>
            <a:r>
              <a:rPr lang="en-US" sz="2300" dirty="0" smtClean="0"/>
              <a:t>(</a:t>
            </a:r>
            <a:r>
              <a:rPr lang="en-US" sz="2300" i="1" dirty="0" smtClean="0"/>
              <a:t>American Scholar</a:t>
            </a:r>
            <a:r>
              <a:rPr lang="en-US" sz="2300" dirty="0" smtClean="0"/>
              <a:t>)</a:t>
            </a:r>
          </a:p>
          <a:p>
            <a:pPr marL="457200" lvl="1" indent="0">
              <a:buNone/>
            </a:pPr>
            <a:r>
              <a:rPr lang="en-US" sz="2300" b="1" dirty="0" smtClean="0"/>
              <a:t>	-- Henry David Thoreau </a:t>
            </a:r>
            <a:r>
              <a:rPr lang="en-US" sz="2300" dirty="0" smtClean="0"/>
              <a:t>(</a:t>
            </a:r>
            <a:r>
              <a:rPr lang="en-US" sz="2300" i="1" dirty="0" smtClean="0"/>
              <a:t>Walden</a:t>
            </a:r>
            <a:r>
              <a:rPr lang="en-US" sz="2300" dirty="0" smtClean="0"/>
              <a:t>; </a:t>
            </a:r>
            <a:r>
              <a:rPr lang="en-US" sz="2300" i="1" dirty="0" smtClean="0"/>
              <a:t>Civil Disobedience</a:t>
            </a:r>
            <a:r>
              <a:rPr lang="en-US" sz="2300" dirty="0" smtClean="0"/>
              <a:t>)</a:t>
            </a:r>
          </a:p>
          <a:p>
            <a:pPr marL="457200" lvl="1" indent="0">
              <a:buNone/>
            </a:pPr>
            <a:r>
              <a:rPr lang="en-US" sz="2300" dirty="0"/>
              <a:t>	</a:t>
            </a:r>
            <a:r>
              <a:rPr lang="en-US" sz="2300" dirty="0" smtClean="0"/>
              <a:t>--  </a:t>
            </a:r>
            <a:r>
              <a:rPr lang="en-US" sz="2300" b="1" dirty="0" smtClean="0"/>
              <a:t>Walt Whitman </a:t>
            </a:r>
            <a:r>
              <a:rPr lang="en-US" sz="2300" dirty="0" smtClean="0"/>
              <a:t>(Leaves of Grass)</a:t>
            </a:r>
          </a:p>
          <a:p>
            <a:pPr marL="57150" indent="0">
              <a:buNone/>
            </a:pPr>
            <a:r>
              <a:rPr lang="en-US" sz="2300" b="1" u="sng" dirty="0" smtClean="0"/>
              <a:t>Religion</a:t>
            </a:r>
          </a:p>
          <a:p>
            <a:pPr marL="400050"/>
            <a:r>
              <a:rPr lang="en-US" sz="2300" dirty="0" smtClean="0"/>
              <a:t>Mormonism founded by </a:t>
            </a:r>
            <a:r>
              <a:rPr lang="en-US" sz="2300" b="1" i="1" dirty="0" smtClean="0"/>
              <a:t>Joseph Smith </a:t>
            </a:r>
            <a:r>
              <a:rPr lang="en-US" sz="2300" dirty="0" smtClean="0"/>
              <a:t>in 1840’s =&gt; received golden plates from an Angel (_________________________)</a:t>
            </a:r>
          </a:p>
          <a:p>
            <a:pPr marL="800100" lvl="1">
              <a:buFont typeface="Wingdings" panose="05000000000000000000" pitchFamily="2" charset="2"/>
              <a:buChar char="§"/>
            </a:pPr>
            <a:r>
              <a:rPr lang="en-US" sz="2300" dirty="0" smtClean="0"/>
              <a:t>After he was killed, Brigham Young led movement to Utah</a:t>
            </a:r>
            <a:r>
              <a:rPr lang="en-US" sz="2300" dirty="0"/>
              <a:t> </a:t>
            </a:r>
            <a:r>
              <a:rPr lang="en-US" sz="2300" dirty="0" smtClean="0"/>
              <a:t>=&gt; set up cooperative agriculture, practiced polygamy and defied </a:t>
            </a:r>
            <a:r>
              <a:rPr lang="en-US" sz="2300" dirty="0" err="1" smtClean="0"/>
              <a:t>govt</a:t>
            </a:r>
            <a:endParaRPr lang="en-US" sz="2300" dirty="0" smtClean="0"/>
          </a:p>
          <a:p>
            <a:pPr marL="800100" lvl="1">
              <a:buFont typeface="Wingdings" panose="05000000000000000000" pitchFamily="2" charset="2"/>
              <a:buChar char="§"/>
            </a:pPr>
            <a:r>
              <a:rPr lang="en-US" sz="2300" dirty="0" smtClean="0"/>
              <a:t>Eventually became a state after outlawing polygamy in 1898</a:t>
            </a:r>
          </a:p>
        </p:txBody>
      </p:sp>
      <p:sp>
        <p:nvSpPr>
          <p:cNvPr id="4" name="Title 1"/>
          <p:cNvSpPr>
            <a:spLocks noGrp="1"/>
          </p:cNvSpPr>
          <p:nvPr>
            <p:ph type="title"/>
          </p:nvPr>
        </p:nvSpPr>
        <p:spPr>
          <a:xfrm>
            <a:off x="228600" y="76200"/>
            <a:ext cx="8686800" cy="685800"/>
          </a:xfrm>
        </p:spPr>
        <p:txBody>
          <a:bodyPr>
            <a:normAutofit fontScale="90000"/>
          </a:bodyPr>
          <a:lstStyle/>
          <a:p>
            <a:r>
              <a:rPr lang="en-US" b="1" u="sng" dirty="0" smtClean="0"/>
              <a:t>Creation of a Nationalistic Culture in US</a:t>
            </a:r>
            <a:endParaRPr lang="en-US" b="1" u="sng" dirty="0"/>
          </a:p>
        </p:txBody>
      </p:sp>
    </p:spTree>
    <p:extLst>
      <p:ext uri="{BB962C8B-B14F-4D97-AF65-F5344CB8AC3E}">
        <p14:creationId xmlns:p14="http://schemas.microsoft.com/office/powerpoint/2010/main" val="1579698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457200"/>
          </a:xfrm>
        </p:spPr>
        <p:txBody>
          <a:bodyPr>
            <a:noAutofit/>
          </a:bodyPr>
          <a:lstStyle/>
          <a:p>
            <a:r>
              <a:rPr lang="en-US" sz="3200" b="1" u="sng" dirty="0" smtClean="0"/>
              <a:t>African American Cultural identity in early 1800’s</a:t>
            </a:r>
            <a:endParaRPr lang="en-US" sz="3200" b="1" u="sng" dirty="0"/>
          </a:p>
        </p:txBody>
      </p:sp>
      <p:sp>
        <p:nvSpPr>
          <p:cNvPr id="3" name="Content Placeholder 2"/>
          <p:cNvSpPr>
            <a:spLocks noGrp="1"/>
          </p:cNvSpPr>
          <p:nvPr>
            <p:ph idx="1"/>
          </p:nvPr>
        </p:nvSpPr>
        <p:spPr>
          <a:xfrm>
            <a:off x="0" y="609600"/>
            <a:ext cx="9144000" cy="6248400"/>
          </a:xfrm>
        </p:spPr>
        <p:txBody>
          <a:bodyPr>
            <a:normAutofit fontScale="92500"/>
          </a:bodyPr>
          <a:lstStyle/>
          <a:p>
            <a:pPr marL="0" indent="0">
              <a:buNone/>
            </a:pPr>
            <a:r>
              <a:rPr lang="en-US" sz="2300" b="1" i="1" dirty="0" smtClean="0"/>
              <a:t>African American</a:t>
            </a:r>
          </a:p>
          <a:p>
            <a:r>
              <a:rPr lang="en-US" sz="2300" dirty="0" smtClean="0"/>
              <a:t>African Americans relied on various methods to survive the horrors of slavery =&gt; stable families were the #1 method</a:t>
            </a:r>
          </a:p>
          <a:p>
            <a:pPr lvl="1" indent="-342900">
              <a:buFont typeface="Wingdings" panose="05000000000000000000" pitchFamily="2" charset="2"/>
              <a:buChar char="§"/>
            </a:pPr>
            <a:r>
              <a:rPr lang="en-US" sz="2300" dirty="0" smtClean="0"/>
              <a:t>Slave auctions separated families, but majority of blacks were raised in two parent households =&gt; evidence of continuity in family names</a:t>
            </a:r>
          </a:p>
          <a:p>
            <a:pPr marL="400050" lvl="1" indent="0">
              <a:buNone/>
            </a:pPr>
            <a:r>
              <a:rPr lang="en-US" sz="2300" dirty="0"/>
              <a:t>	</a:t>
            </a:r>
            <a:r>
              <a:rPr lang="en-US" sz="2300" dirty="0" smtClean="0"/>
              <a:t>-- Separation more common on smaller plantations, Upper South</a:t>
            </a:r>
          </a:p>
          <a:p>
            <a:pPr marL="400050" lvl="1" indent="0">
              <a:buNone/>
            </a:pPr>
            <a:r>
              <a:rPr lang="en-US" sz="2300" dirty="0"/>
              <a:t>	</a:t>
            </a:r>
            <a:r>
              <a:rPr lang="en-US" sz="2300" dirty="0" smtClean="0"/>
              <a:t>-- By mid 1800’s slaves were traded within South =&gt; from Upper (i.e. 	VA) to lower South </a:t>
            </a:r>
            <a:r>
              <a:rPr lang="en-US" sz="1900" dirty="0" smtClean="0"/>
              <a:t> </a:t>
            </a:r>
          </a:p>
          <a:p>
            <a:r>
              <a:rPr lang="en-US" sz="2300" dirty="0" smtClean="0"/>
              <a:t>Religion also became a powerful force in African American lives =&gt; 1794 Richard Allen founded ________________________________________(AME)</a:t>
            </a:r>
          </a:p>
          <a:p>
            <a:pPr lvl="1" indent="-342900">
              <a:buFont typeface="Wingdings" panose="05000000000000000000" pitchFamily="2" charset="2"/>
              <a:buChar char="§"/>
            </a:pPr>
            <a:r>
              <a:rPr lang="en-US" sz="2300" dirty="0" smtClean="0"/>
              <a:t>Designed for freedmen and black slaves to have a place to worship</a:t>
            </a:r>
          </a:p>
          <a:p>
            <a:pPr lvl="1" indent="-342900">
              <a:buFont typeface="Wingdings" panose="05000000000000000000" pitchFamily="2" charset="2"/>
              <a:buChar char="§"/>
            </a:pPr>
            <a:r>
              <a:rPr lang="en-US" sz="2300" dirty="0" smtClean="0"/>
              <a:t>Tried to improve status of black community (Sabbath schools to teach literacy, political organizations)</a:t>
            </a:r>
          </a:p>
          <a:p>
            <a:r>
              <a:rPr lang="en-US" sz="2300" dirty="0" smtClean="0"/>
              <a:t>Music =&gt; slave spirituals were sung at campfires and talked mostly of struggle and religious connections (i.e. suffering of Israelites)</a:t>
            </a:r>
          </a:p>
          <a:p>
            <a:pPr lvl="1" indent="-342900">
              <a:buFont typeface="Wingdings" panose="05000000000000000000" pitchFamily="2" charset="2"/>
              <a:buChar char="§"/>
            </a:pPr>
            <a:r>
              <a:rPr lang="en-US" sz="2300" dirty="0" smtClean="0"/>
              <a:t>Ring shout dances also popular (call and response)</a:t>
            </a:r>
          </a:p>
          <a:p>
            <a:pPr marL="400050" lvl="1" indent="0">
              <a:buNone/>
            </a:pPr>
            <a:r>
              <a:rPr lang="en-US" sz="2300" dirty="0"/>
              <a:t>** Ex: </a:t>
            </a:r>
            <a:r>
              <a:rPr lang="en-US" sz="2300" dirty="0">
                <a:hlinkClick r:id="rId2"/>
              </a:rPr>
              <a:t>http://</a:t>
            </a:r>
            <a:r>
              <a:rPr lang="en-US" sz="2300" dirty="0" smtClean="0">
                <a:hlinkClick r:id="rId2"/>
              </a:rPr>
              <a:t>www.youtube.com/watch?v=7oFcFzJT7Tw</a:t>
            </a:r>
            <a:r>
              <a:rPr lang="en-US" sz="2300" dirty="0" smtClean="0"/>
              <a:t> (</a:t>
            </a:r>
            <a:r>
              <a:rPr lang="en-US" sz="2300" b="1" i="1" dirty="0" smtClean="0"/>
              <a:t>Roll Jordan Roll</a:t>
            </a:r>
            <a:r>
              <a:rPr lang="en-US" sz="2300" dirty="0" smtClean="0"/>
              <a:t>)</a:t>
            </a:r>
            <a:endParaRPr lang="en-US" sz="2300" dirty="0"/>
          </a:p>
        </p:txBody>
      </p:sp>
    </p:spTree>
    <p:extLst>
      <p:ext uri="{BB962C8B-B14F-4D97-AF65-F5344CB8AC3E}">
        <p14:creationId xmlns:p14="http://schemas.microsoft.com/office/powerpoint/2010/main" val="2035500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981200"/>
            <a:ext cx="3962400" cy="609600"/>
          </a:xfrm>
        </p:spPr>
        <p:txBody>
          <a:bodyPr>
            <a:normAutofit fontScale="90000"/>
          </a:bodyPr>
          <a:lstStyle/>
          <a:p>
            <a:r>
              <a:rPr lang="en-US" b="1" u="sng" dirty="0" smtClean="0"/>
              <a:t>US Slave Population during Early 1800’s</a:t>
            </a:r>
            <a:endParaRPr lang="en-US" b="1" u="sng" dirty="0"/>
          </a:p>
        </p:txBody>
      </p:sp>
      <p:pic>
        <p:nvPicPr>
          <p:cNvPr id="4098" name="Picture 2" descr="http://8-1chains.wikispaces.com/file/view/Black_Pop_300g12.gif/111751433/Black_Pop_300g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7312"/>
            <a:ext cx="5521337" cy="654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06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normAutofit fontScale="90000"/>
          </a:bodyPr>
          <a:lstStyle/>
          <a:p>
            <a:r>
              <a:rPr lang="en-US" b="1" u="sng" dirty="0" smtClean="0"/>
              <a:t>Jeffersonian and Jacksonian Democracy</a:t>
            </a:r>
            <a:endParaRPr lang="en-US" b="1" u="sng" dirty="0"/>
          </a:p>
        </p:txBody>
      </p:sp>
      <p:sp>
        <p:nvSpPr>
          <p:cNvPr id="3" name="Text Placeholder 2"/>
          <p:cNvSpPr>
            <a:spLocks noGrp="1"/>
          </p:cNvSpPr>
          <p:nvPr>
            <p:ph type="body" sz="half" idx="1"/>
          </p:nvPr>
        </p:nvSpPr>
        <p:spPr>
          <a:xfrm>
            <a:off x="0" y="685800"/>
            <a:ext cx="9144000" cy="6172200"/>
          </a:xfrm>
        </p:spPr>
        <p:txBody>
          <a:bodyPr>
            <a:normAutofit fontScale="92500" lnSpcReduction="20000"/>
          </a:bodyPr>
          <a:lstStyle/>
          <a:p>
            <a:r>
              <a:rPr lang="en-US" sz="2300" dirty="0" smtClean="0"/>
              <a:t>Thomas Jefferson initiated a new era of American politics called </a:t>
            </a:r>
            <a:r>
              <a:rPr lang="en-US" sz="2300" b="1" i="1" dirty="0" smtClean="0"/>
              <a:t>Jeffersonian Democracy </a:t>
            </a:r>
            <a:r>
              <a:rPr lang="en-US" sz="2300" dirty="0" smtClean="0"/>
              <a:t>=&gt; imitated by nearly all leaders afterwards</a:t>
            </a:r>
          </a:p>
          <a:p>
            <a:pPr lvl="1" indent="-342900">
              <a:buFont typeface="Wingdings" panose="05000000000000000000" pitchFamily="2" charset="2"/>
              <a:buChar char="§"/>
            </a:pPr>
            <a:r>
              <a:rPr lang="en-US" sz="2300" dirty="0" smtClean="0"/>
              <a:t>Jackson most vigorous proponent =&gt; saw himself as the “heir of Jefferson”</a:t>
            </a:r>
            <a:endParaRPr lang="en-US" sz="2500" dirty="0" smtClean="0"/>
          </a:p>
          <a:p>
            <a:pPr marL="0" indent="0">
              <a:buNone/>
            </a:pPr>
            <a:r>
              <a:rPr lang="en-US" sz="2300" dirty="0" smtClean="0"/>
              <a:t>#1: </a:t>
            </a:r>
            <a:r>
              <a:rPr lang="en-US" sz="2300" b="1" i="1" dirty="0" smtClean="0"/>
              <a:t>_________________________________</a:t>
            </a:r>
            <a:r>
              <a:rPr lang="en-US" sz="2300" dirty="0" smtClean="0"/>
              <a:t> =&gt; common man (yeoman farmer) praised as the epitome of American spirit, initiative and freedom</a:t>
            </a:r>
          </a:p>
          <a:p>
            <a:pPr lvl="1" indent="-342900">
              <a:buFont typeface="Wingdings" panose="05000000000000000000" pitchFamily="2" charset="2"/>
              <a:buChar char="§"/>
            </a:pPr>
            <a:r>
              <a:rPr lang="en-US" sz="2300" dirty="0" smtClean="0"/>
              <a:t>Jefferson and Jackson believed common man should have a more active role in government and sought ways to initiate this</a:t>
            </a:r>
          </a:p>
          <a:p>
            <a:pPr marL="400050" lvl="1" indent="0">
              <a:buNone/>
            </a:pPr>
            <a:r>
              <a:rPr lang="en-US" sz="2300" dirty="0"/>
              <a:t>	</a:t>
            </a:r>
            <a:r>
              <a:rPr lang="en-US" sz="2300" dirty="0" smtClean="0"/>
              <a:t>-- Jefferson still believed that government should be ruled by elite and 	educated =&gt; Jackson did not</a:t>
            </a:r>
          </a:p>
          <a:p>
            <a:pPr lvl="1" indent="-342900">
              <a:buFont typeface="Wingdings" panose="05000000000000000000" pitchFamily="2" charset="2"/>
              <a:buChar char="§"/>
            </a:pPr>
            <a:r>
              <a:rPr lang="en-US" sz="2300" dirty="0" smtClean="0"/>
              <a:t>Jefferson &amp; Jackson also believed that government policies should be crafted to support the common man (not wealthy &amp; elite)</a:t>
            </a:r>
          </a:p>
          <a:p>
            <a:pPr marL="0" indent="0">
              <a:buNone/>
            </a:pPr>
            <a:r>
              <a:rPr lang="en-US" sz="2300" dirty="0" smtClean="0"/>
              <a:t>#2: ____________________________=&gt; principles should be followed but leaders should always do what is best for America</a:t>
            </a:r>
          </a:p>
          <a:p>
            <a:pPr lvl="1" indent="-342900">
              <a:buFont typeface="Wingdings" panose="05000000000000000000" pitchFamily="2" charset="2"/>
              <a:buChar char="§"/>
            </a:pPr>
            <a:r>
              <a:rPr lang="en-US" sz="2300" dirty="0" smtClean="0"/>
              <a:t>Jefferson kept many Federalist programs that were good (i.e. National Bank, tariff) and retained 85% of Federalist officials</a:t>
            </a:r>
          </a:p>
          <a:p>
            <a:pPr marL="0" indent="0">
              <a:buNone/>
            </a:pPr>
            <a:r>
              <a:rPr lang="en-US" sz="2300" dirty="0" smtClean="0"/>
              <a:t>#3: </a:t>
            </a:r>
            <a:r>
              <a:rPr lang="en-US" sz="2300" b="1" i="1" dirty="0" smtClean="0"/>
              <a:t>________________________________________________________ </a:t>
            </a:r>
          </a:p>
          <a:p>
            <a:pPr lvl="1" indent="-342900">
              <a:buFont typeface="Wingdings" panose="05000000000000000000" pitchFamily="2" charset="2"/>
              <a:buChar char="§"/>
            </a:pPr>
            <a:r>
              <a:rPr lang="en-US" sz="2300" dirty="0" smtClean="0"/>
              <a:t>Although originally a state’s right proponent, Jefferson endorsed a loose interpretation of the Constitution &amp; federal supremacy</a:t>
            </a:r>
          </a:p>
          <a:p>
            <a:pPr lvl="1" indent="-342900">
              <a:buFont typeface="Wingdings" panose="05000000000000000000" pitchFamily="2" charset="2"/>
              <a:buChar char="§"/>
            </a:pPr>
            <a:r>
              <a:rPr lang="en-US" sz="2300" dirty="0" smtClean="0"/>
              <a:t>Jackson sought to expand Presidential power vastly =&gt; believed President was the “protector of the common man”</a:t>
            </a:r>
          </a:p>
          <a:p>
            <a:pPr marL="0" indent="0">
              <a:buNone/>
            </a:pPr>
            <a:endParaRPr lang="en-US" sz="2300" b="1" i="1" dirty="0"/>
          </a:p>
        </p:txBody>
      </p:sp>
    </p:spTree>
    <p:extLst>
      <p:ext uri="{BB962C8B-B14F-4D97-AF65-F5344CB8AC3E}">
        <p14:creationId xmlns:p14="http://schemas.microsoft.com/office/powerpoint/2010/main" val="15968410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Slave Population by State</a:t>
            </a:r>
            <a:endParaRPr lang="en-US" b="1" u="sng" dirty="0"/>
          </a:p>
        </p:txBody>
      </p:sp>
      <p:pic>
        <p:nvPicPr>
          <p:cNvPr id="2050" name="Picture 2" descr="http://questgarden.com/45/67/6/070227071016/images/Slavery_Ma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799"/>
            <a:ext cx="7620000" cy="607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72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4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599" y="5410200"/>
            <a:ext cx="4346575" cy="411163"/>
          </a:xfrm>
        </p:spPr>
        <p:txBody>
          <a:bodyPr>
            <a:noAutofit/>
          </a:bodyPr>
          <a:lstStyle/>
          <a:p>
            <a:pPr marL="0" indent="0">
              <a:buNone/>
            </a:pPr>
            <a:r>
              <a:rPr lang="en-US" sz="2800" b="1" i="1" dirty="0" smtClean="0"/>
              <a:t>Richard Allen – founder of AME church</a:t>
            </a:r>
            <a:endParaRPr lang="en-US" sz="2800" b="1" i="1" dirty="0"/>
          </a:p>
        </p:txBody>
      </p:sp>
      <p:pic>
        <p:nvPicPr>
          <p:cNvPr id="1026" name="Picture 2" descr="http://www-tc.pbs.org/wgbh/aia/part3/images/3alle178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346575" cy="4989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lackpast.org/files/blackpast_images/Bethel_AME_Church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42403"/>
            <a:ext cx="4267200" cy="3562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24400" y="4724400"/>
            <a:ext cx="4114800" cy="1938992"/>
          </a:xfrm>
          <a:prstGeom prst="rect">
            <a:avLst/>
          </a:prstGeom>
          <a:noFill/>
        </p:spPr>
        <p:txBody>
          <a:bodyPr wrap="square" rtlCol="0">
            <a:spAutoFit/>
          </a:bodyPr>
          <a:lstStyle/>
          <a:p>
            <a:r>
              <a:rPr lang="en-US" sz="2400" dirty="0" smtClean="0"/>
              <a:t>Allen’s church started at the 5am service of white churches, but eventually he tired of segregation and founded his own church</a:t>
            </a:r>
            <a:endParaRPr lang="en-US" sz="2400" dirty="0"/>
          </a:p>
        </p:txBody>
      </p:sp>
    </p:spTree>
    <p:extLst>
      <p:ext uri="{BB962C8B-B14F-4D97-AF65-F5344CB8AC3E}">
        <p14:creationId xmlns:p14="http://schemas.microsoft.com/office/powerpoint/2010/main" val="28075705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ytimg.com/vi/RNftCCwAol0/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8275"/>
            <a:ext cx="8763000" cy="5535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200" y="6096000"/>
            <a:ext cx="5562600" cy="369332"/>
          </a:xfrm>
          <a:prstGeom prst="rect">
            <a:avLst/>
          </a:prstGeom>
        </p:spPr>
        <p:txBody>
          <a:bodyPr wrap="square">
            <a:spAutoFit/>
          </a:bodyPr>
          <a:lstStyle/>
          <a:p>
            <a:r>
              <a:rPr lang="en-US" dirty="0">
                <a:hlinkClick r:id="rId3"/>
              </a:rPr>
              <a:t>http://</a:t>
            </a:r>
            <a:r>
              <a:rPr lang="en-US" dirty="0" smtClean="0">
                <a:hlinkClick r:id="rId3"/>
              </a:rPr>
              <a:t>www.youtube.com/watch?v=RNftCCwAol0</a:t>
            </a:r>
            <a:r>
              <a:rPr lang="en-US" dirty="0" smtClean="0"/>
              <a:t> </a:t>
            </a:r>
            <a:endParaRPr lang="en-US" dirty="0"/>
          </a:p>
        </p:txBody>
      </p:sp>
    </p:spTree>
    <p:extLst>
      <p:ext uri="{BB962C8B-B14F-4D97-AF65-F5344CB8AC3E}">
        <p14:creationId xmlns:p14="http://schemas.microsoft.com/office/powerpoint/2010/main" val="1854257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Intro to Market Revolution</a:t>
            </a:r>
            <a:endParaRPr lang="en-US" b="1" u="sng" dirty="0"/>
          </a:p>
        </p:txBody>
      </p:sp>
      <p:sp>
        <p:nvSpPr>
          <p:cNvPr id="3" name="Content Placeholder 2"/>
          <p:cNvSpPr>
            <a:spLocks noGrp="1"/>
          </p:cNvSpPr>
          <p:nvPr>
            <p:ph idx="1"/>
          </p:nvPr>
        </p:nvSpPr>
        <p:spPr>
          <a:xfrm>
            <a:off x="0" y="609600"/>
            <a:ext cx="9144000" cy="3276600"/>
          </a:xfrm>
        </p:spPr>
        <p:txBody>
          <a:bodyPr>
            <a:normAutofit fontScale="92500"/>
          </a:bodyPr>
          <a:lstStyle/>
          <a:p>
            <a:r>
              <a:rPr lang="en-US" sz="2300" dirty="0" smtClean="0"/>
              <a:t>By 1860 developments in the US had created a truly national economy, where 50 years earlier there stood only regional economies at best . . .</a:t>
            </a:r>
          </a:p>
          <a:p>
            <a:pPr lvl="1" indent="-342900">
              <a:buFont typeface="Wingdings" panose="05000000000000000000" pitchFamily="2" charset="2"/>
              <a:buChar char="§"/>
            </a:pPr>
            <a:r>
              <a:rPr lang="en-US" sz="2300" dirty="0" smtClean="0"/>
              <a:t>The #1 reason for this was the creation of vast network of “internal improvements” =&gt; roads, canals and railroads</a:t>
            </a:r>
          </a:p>
          <a:p>
            <a:pPr marL="0" indent="0">
              <a:buNone/>
            </a:pPr>
            <a:r>
              <a:rPr lang="en-US" sz="2300" b="1" i="1" dirty="0" smtClean="0"/>
              <a:t>Roads</a:t>
            </a:r>
            <a:endParaRPr lang="en-US" sz="2300" b="1" i="1" dirty="0"/>
          </a:p>
          <a:p>
            <a:r>
              <a:rPr lang="en-US" sz="2300" dirty="0" smtClean="0"/>
              <a:t>Roads of the era were often private </a:t>
            </a:r>
            <a:r>
              <a:rPr lang="en-US" sz="2300" b="1" i="1" dirty="0" smtClean="0"/>
              <a:t>“_______________” </a:t>
            </a:r>
            <a:r>
              <a:rPr lang="en-US" sz="2300" dirty="0" smtClean="0"/>
              <a:t>=&gt; 1</a:t>
            </a:r>
            <a:r>
              <a:rPr lang="en-US" sz="2300" baseline="30000" dirty="0" smtClean="0"/>
              <a:t>st</a:t>
            </a:r>
            <a:r>
              <a:rPr lang="en-US" sz="2300" dirty="0" smtClean="0"/>
              <a:t> turnpike was built from Lancaster to Philadelphia (hard surface &amp; broad)</a:t>
            </a:r>
          </a:p>
          <a:p>
            <a:r>
              <a:rPr lang="en-US" sz="2300" dirty="0" smtClean="0"/>
              <a:t>_____________was </a:t>
            </a:r>
            <a:r>
              <a:rPr lang="en-US" sz="2300" dirty="0" smtClean="0"/>
              <a:t>started in 1811 to link the East to West =&gt; road projects had difficulties securing federal funding due to state’s rights advocates</a:t>
            </a:r>
            <a:endParaRPr lang="en-US" sz="2300" dirty="0"/>
          </a:p>
        </p:txBody>
      </p:sp>
      <p:pic>
        <p:nvPicPr>
          <p:cNvPr id="14338" name="Picture 2" descr="http://www.legendsofamerica.com/photos-americanhistory/national%20road%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5715000" cy="2847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77000" y="4114800"/>
            <a:ext cx="2590800" cy="1754326"/>
          </a:xfrm>
          <a:prstGeom prst="rect">
            <a:avLst/>
          </a:prstGeom>
          <a:noFill/>
        </p:spPr>
        <p:txBody>
          <a:bodyPr wrap="square" rtlCol="0">
            <a:spAutoFit/>
          </a:bodyPr>
          <a:lstStyle/>
          <a:p>
            <a:r>
              <a:rPr lang="en-US" dirty="0" smtClean="0"/>
              <a:t>The National Road was started in 1811 and took 40 years to complete due to wars and debates over federal funding by state’s rights advocates</a:t>
            </a:r>
            <a:endParaRPr lang="en-US" dirty="0"/>
          </a:p>
        </p:txBody>
      </p:sp>
    </p:spTree>
    <p:extLst>
      <p:ext uri="{BB962C8B-B14F-4D97-AF65-F5344CB8AC3E}">
        <p14:creationId xmlns:p14="http://schemas.microsoft.com/office/powerpoint/2010/main" val="3725933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lnSpcReduction="10000"/>
          </a:bodyPr>
          <a:lstStyle/>
          <a:p>
            <a:pPr marL="0" indent="0">
              <a:buNone/>
            </a:pPr>
            <a:r>
              <a:rPr lang="en-US" sz="2300" b="1" u="sng" dirty="0" smtClean="0"/>
              <a:t>Canals</a:t>
            </a:r>
          </a:p>
          <a:p>
            <a:r>
              <a:rPr lang="en-US" sz="2300" dirty="0" smtClean="0"/>
              <a:t>Erie canal started construction in 1817 and was finished by 1825 =&gt; Led to huge boom in NY &amp; cities along Great Lakes (Chicago, Cleveland)</a:t>
            </a:r>
          </a:p>
          <a:p>
            <a:pPr lvl="1" indent="-342900">
              <a:buFont typeface="Wingdings" panose="05000000000000000000" pitchFamily="2" charset="2"/>
              <a:buChar char="§"/>
            </a:pPr>
            <a:r>
              <a:rPr lang="en-US" sz="2300" dirty="0" smtClean="0"/>
              <a:t>Decreased cost of shipping 1 ton of grain from $100 to $5 from Buffalo to NYC =&gt; ½ price of potatoes in NYC</a:t>
            </a:r>
          </a:p>
          <a:p>
            <a:pPr lvl="1" indent="-342900">
              <a:buFont typeface="Wingdings" panose="05000000000000000000" pitchFamily="2" charset="2"/>
              <a:buChar char="§"/>
            </a:pPr>
            <a:r>
              <a:rPr lang="en-US" sz="2300" dirty="0" smtClean="0"/>
              <a:t>Thousands of miles of canals dug after Erie canal’s success</a:t>
            </a:r>
          </a:p>
          <a:p>
            <a:pPr lvl="1" indent="-342900">
              <a:buFont typeface="Wingdings" panose="05000000000000000000" pitchFamily="2" charset="2"/>
              <a:buChar char="§"/>
            </a:pPr>
            <a:r>
              <a:rPr lang="en-US" sz="2300" dirty="0" smtClean="0"/>
              <a:t>Steamboat’s introduction made water transport vastly more useful as well =&gt; Mississippi became vast trading artery</a:t>
            </a:r>
          </a:p>
          <a:p>
            <a:pPr marL="400050" lvl="1" indent="0">
              <a:buNone/>
            </a:pPr>
            <a:r>
              <a:rPr lang="en-US" sz="2300" b="1" i="1" dirty="0" smtClean="0"/>
              <a:t>** Q: Why did RR defeat the canal by 1860? **</a:t>
            </a:r>
          </a:p>
          <a:p>
            <a:pPr marL="0" indent="0">
              <a:buNone/>
            </a:pPr>
            <a:r>
              <a:rPr lang="en-US" sz="2300" b="1" u="sng" dirty="0" smtClean="0"/>
              <a:t>Railroads</a:t>
            </a:r>
          </a:p>
          <a:p>
            <a:r>
              <a:rPr lang="en-US" sz="2300" dirty="0" smtClean="0"/>
              <a:t>First RR appeared in the US in 1828 =&gt; By 1860 US had 32,000 miles of track (75% in the North)</a:t>
            </a:r>
          </a:p>
          <a:p>
            <a:pPr lvl="1" indent="-342900">
              <a:buFont typeface="Wingdings" panose="05000000000000000000" pitchFamily="2" charset="2"/>
              <a:buChar char="§"/>
            </a:pPr>
            <a:r>
              <a:rPr lang="en-US" sz="2300" dirty="0" smtClean="0"/>
              <a:t>RR were all weather enterprises, cheaper to construct and universally usable (not need to be near water)</a:t>
            </a:r>
          </a:p>
          <a:p>
            <a:pPr lvl="1" indent="-342900">
              <a:buFont typeface="Wingdings" panose="05000000000000000000" pitchFamily="2" charset="2"/>
              <a:buChar char="§"/>
            </a:pPr>
            <a:r>
              <a:rPr lang="en-US" sz="2300" dirty="0" smtClean="0"/>
              <a:t>Early RR had many problems =&gt; poor brakes, lack of standard gauge track, fires</a:t>
            </a:r>
          </a:p>
          <a:p>
            <a:pPr marL="400050" lvl="1" indent="0">
              <a:buNone/>
            </a:pPr>
            <a:r>
              <a:rPr lang="en-US" sz="2300" dirty="0"/>
              <a:t>	</a:t>
            </a:r>
            <a:r>
              <a:rPr lang="en-US" sz="2300" dirty="0" smtClean="0"/>
              <a:t>-- Many fixed by 1860; Laws standardized gauges of tracks</a:t>
            </a:r>
            <a:endParaRPr lang="en-US" sz="2300" dirty="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Intro to Market Revolution</a:t>
            </a:r>
            <a:endParaRPr lang="en-US" b="1" u="sng" dirty="0"/>
          </a:p>
        </p:txBody>
      </p:sp>
    </p:spTree>
    <p:extLst>
      <p:ext uri="{BB962C8B-B14F-4D97-AF65-F5344CB8AC3E}">
        <p14:creationId xmlns:p14="http://schemas.microsoft.com/office/powerpoint/2010/main" val="4055303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u="sng" dirty="0" smtClean="0"/>
              <a:t>Pre-Civil War Railroads</a:t>
            </a:r>
            <a:endParaRPr lang="en-US" b="1" u="sng" dirty="0"/>
          </a:p>
        </p:txBody>
      </p:sp>
      <p:pic>
        <p:nvPicPr>
          <p:cNvPr id="15362" name="Picture 2" descr="http://www.econedlink.org/lessons/images_lessons/719_rail_expansion_1850-18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629400" cy="588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32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b="1" u="sng" dirty="0" smtClean="0"/>
              <a:t>American Canals – 1825 to 1860</a:t>
            </a:r>
            <a:endParaRPr lang="en-US" b="1" u="sng" dirty="0"/>
          </a:p>
        </p:txBody>
      </p:sp>
      <p:pic>
        <p:nvPicPr>
          <p:cNvPr id="2050" name="Picture 2" descr="http://www.latinamericanstudies.org/19-century/us-can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1902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1"/>
            <a:ext cx="9144000" cy="6400799"/>
          </a:xfrm>
        </p:spPr>
        <p:txBody>
          <a:bodyPr>
            <a:normAutofit fontScale="92500"/>
          </a:bodyPr>
          <a:lstStyle/>
          <a:p>
            <a:r>
              <a:rPr lang="en-US" sz="2300" dirty="0"/>
              <a:t>V</a:t>
            </a:r>
            <a:r>
              <a:rPr lang="en-US" sz="2300" dirty="0" smtClean="0"/>
              <a:t>ia new transportation methods US, by 1850 had become one inter-connected web of a nation &amp; had begun to take on economic specialties</a:t>
            </a:r>
          </a:p>
          <a:p>
            <a:pPr marL="0" indent="0">
              <a:buNone/>
            </a:pPr>
            <a:r>
              <a:rPr lang="en-US" sz="2300" b="1" u="sng" dirty="0" smtClean="0"/>
              <a:t>North = </a:t>
            </a:r>
            <a:r>
              <a:rPr lang="en-US" sz="2300" b="1" u="sng" dirty="0" smtClean="0"/>
              <a:t>__________________________</a:t>
            </a:r>
            <a:r>
              <a:rPr lang="en-US" sz="2300" dirty="0" smtClean="0"/>
              <a:t>=&gt; </a:t>
            </a:r>
            <a:r>
              <a:rPr lang="en-US" sz="2300" dirty="0" smtClean="0"/>
              <a:t>Made machines and textiles for the South and West (also for export to other nations)</a:t>
            </a:r>
          </a:p>
          <a:p>
            <a:pPr marL="0" indent="0">
              <a:buNone/>
            </a:pPr>
            <a:r>
              <a:rPr lang="en-US" sz="2300" b="1" u="sng" dirty="0" smtClean="0"/>
              <a:t>South = </a:t>
            </a:r>
            <a:r>
              <a:rPr lang="en-US" sz="2300" b="1" u="sng" dirty="0" smtClean="0"/>
              <a:t>________________________</a:t>
            </a:r>
            <a:r>
              <a:rPr lang="en-US" sz="2300" dirty="0" smtClean="0"/>
              <a:t>=&gt; </a:t>
            </a:r>
            <a:r>
              <a:rPr lang="en-US" sz="2300" dirty="0" smtClean="0"/>
              <a:t>raise cotton, tobacco, sugar and other cash crops for use by North and export</a:t>
            </a:r>
          </a:p>
          <a:p>
            <a:pPr marL="0" indent="0">
              <a:buNone/>
            </a:pPr>
            <a:r>
              <a:rPr lang="en-US" sz="2300" b="1" u="sng" dirty="0" smtClean="0"/>
              <a:t>West = </a:t>
            </a:r>
            <a:r>
              <a:rPr lang="en-US" sz="2300" b="1" u="sng" dirty="0" smtClean="0"/>
              <a:t>________________________of </a:t>
            </a:r>
            <a:r>
              <a:rPr lang="en-US" sz="2300" b="1" u="sng" dirty="0" smtClean="0"/>
              <a:t>America </a:t>
            </a:r>
            <a:r>
              <a:rPr lang="en-US" sz="2300" dirty="0" smtClean="0"/>
              <a:t>=&gt; raise grain and livestock to feed factory workers and Southern farmers</a:t>
            </a:r>
          </a:p>
          <a:p>
            <a:r>
              <a:rPr lang="en-US" sz="2300" dirty="0" smtClean="0"/>
              <a:t>Regions of US were closely economically tied together &amp; dependent</a:t>
            </a:r>
          </a:p>
          <a:p>
            <a:pPr lvl="1" indent="-342900">
              <a:buFont typeface="Wingdings" panose="05000000000000000000" pitchFamily="2" charset="2"/>
              <a:buChar char="§"/>
            </a:pPr>
            <a:r>
              <a:rPr lang="en-US" sz="2300" b="1" i="1" dirty="0" smtClean="0"/>
              <a:t>Families were now also interdependent </a:t>
            </a:r>
            <a:r>
              <a:rPr lang="en-US" sz="2300" dirty="0" smtClean="0"/>
              <a:t>=&gt; American families used to be quasi self sufficient (raise own food, produce own clothes)</a:t>
            </a:r>
          </a:p>
          <a:p>
            <a:pPr marL="400050" lvl="1" indent="0">
              <a:buNone/>
            </a:pPr>
            <a:r>
              <a:rPr lang="en-US" sz="2300" dirty="0"/>
              <a:t>	</a:t>
            </a:r>
            <a:r>
              <a:rPr lang="en-US" sz="2300" dirty="0" smtClean="0"/>
              <a:t>-- Now people worked in factories or common areas specializing in 	one 	skill and traded or bought other needs (i.e. food, clothes, etc..)</a:t>
            </a:r>
          </a:p>
          <a:p>
            <a:pPr lvl="1" indent="-342900">
              <a:buFont typeface="Wingdings" panose="05000000000000000000" pitchFamily="2" charset="2"/>
              <a:buChar char="§"/>
            </a:pPr>
            <a:r>
              <a:rPr lang="en-US" sz="2300" dirty="0" smtClean="0"/>
              <a:t>Prices were also out of people’s control =&gt; set by competition &amp; “markets”</a:t>
            </a:r>
          </a:p>
          <a:p>
            <a:r>
              <a:rPr lang="en-US" sz="2300" dirty="0" smtClean="0"/>
              <a:t>The Market Revolution was also about </a:t>
            </a:r>
            <a:r>
              <a:rPr lang="en-US" sz="2300" b="1" i="1" dirty="0" smtClean="0"/>
              <a:t>how people worked </a:t>
            </a:r>
            <a:r>
              <a:rPr lang="en-US" sz="2300" dirty="0" smtClean="0"/>
              <a:t>=&gt; fundamental ____________________________________________</a:t>
            </a:r>
          </a:p>
          <a:p>
            <a:pPr marL="0" indent="0">
              <a:buNone/>
            </a:pPr>
            <a:r>
              <a:rPr lang="en-US" sz="2300" b="1" i="1" dirty="0" smtClean="0"/>
              <a:t>* Q: By 1850 has America become a Jeffersonian or Hamiltonian nation? WHY? *</a:t>
            </a:r>
          </a:p>
          <a:p>
            <a:pPr marL="0" indent="0">
              <a:buNone/>
            </a:pPr>
            <a:endParaRPr lang="en-US" sz="2300" dirty="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Intro to Market Revolution</a:t>
            </a:r>
            <a:endParaRPr lang="en-US" b="1" u="sng" dirty="0"/>
          </a:p>
        </p:txBody>
      </p:sp>
    </p:spTree>
    <p:extLst>
      <p:ext uri="{BB962C8B-B14F-4D97-AF65-F5344CB8AC3E}">
        <p14:creationId xmlns:p14="http://schemas.microsoft.com/office/powerpoint/2010/main" val="211995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Impact of Market Revolution</a:t>
            </a:r>
            <a:endParaRPr lang="en-US" b="1" u="sng" dirty="0"/>
          </a:p>
        </p:txBody>
      </p:sp>
      <p:sp>
        <p:nvSpPr>
          <p:cNvPr id="3" name="Content Placeholder 2"/>
          <p:cNvSpPr>
            <a:spLocks noGrp="1"/>
          </p:cNvSpPr>
          <p:nvPr>
            <p:ph idx="1"/>
          </p:nvPr>
        </p:nvSpPr>
        <p:spPr>
          <a:xfrm>
            <a:off x="0" y="685800"/>
            <a:ext cx="9144000" cy="6324600"/>
          </a:xfrm>
        </p:spPr>
        <p:txBody>
          <a:bodyPr>
            <a:normAutofit lnSpcReduction="10000"/>
          </a:bodyPr>
          <a:lstStyle/>
          <a:p>
            <a:r>
              <a:rPr lang="en-US" sz="2300" dirty="0" smtClean="0"/>
              <a:t>The Market Revolution had large and long lasting impacts on American life socially, politically and economically . . .</a:t>
            </a:r>
          </a:p>
          <a:p>
            <a:pPr marL="0" indent="0">
              <a:buNone/>
            </a:pPr>
            <a:r>
              <a:rPr lang="en-US" sz="2300" b="1" u="sng" dirty="0" smtClean="0"/>
              <a:t>#1: Regional Connections </a:t>
            </a:r>
            <a:r>
              <a:rPr lang="en-US" sz="2300" dirty="0" smtClean="0"/>
              <a:t>=&gt; nation now interconnected by an impressive series of RR’s, canals, rivers and roads</a:t>
            </a:r>
          </a:p>
          <a:p>
            <a:pPr lvl="1">
              <a:buFont typeface="Wingdings" panose="05000000000000000000" pitchFamily="2" charset="2"/>
              <a:buChar char="§"/>
            </a:pPr>
            <a:r>
              <a:rPr lang="en-US" sz="2300" dirty="0" smtClean="0"/>
              <a:t>Economy is national for the 1</a:t>
            </a:r>
            <a:r>
              <a:rPr lang="en-US" sz="2300" baseline="30000" dirty="0" smtClean="0"/>
              <a:t>st</a:t>
            </a:r>
            <a:r>
              <a:rPr lang="en-US" sz="2300" dirty="0" smtClean="0"/>
              <a:t> time w/ regional specialization</a:t>
            </a:r>
          </a:p>
          <a:p>
            <a:pPr lvl="1">
              <a:buFont typeface="Wingdings" panose="05000000000000000000" pitchFamily="2" charset="2"/>
              <a:buChar char="§"/>
            </a:pPr>
            <a:r>
              <a:rPr lang="en-US" sz="2300" dirty="0" smtClean="0"/>
              <a:t>Travel between regions easier and faster</a:t>
            </a:r>
          </a:p>
          <a:p>
            <a:pPr marL="57150" indent="0">
              <a:buNone/>
            </a:pPr>
            <a:r>
              <a:rPr lang="en-US" sz="2300" b="1" u="sng" dirty="0" smtClean="0"/>
              <a:t>#2: Southern isolation</a:t>
            </a:r>
            <a:r>
              <a:rPr lang="en-US" sz="2300" u="sng" dirty="0" smtClean="0"/>
              <a:t> </a:t>
            </a:r>
            <a:r>
              <a:rPr lang="en-US" sz="2300" dirty="0" smtClean="0"/>
              <a:t>=&gt; Market Revolution transportation systems and economic ties more closely linked North and West than South</a:t>
            </a:r>
          </a:p>
          <a:p>
            <a:pPr lvl="1">
              <a:buFont typeface="Wingdings" panose="05000000000000000000" pitchFamily="2" charset="2"/>
              <a:buChar char="§"/>
            </a:pPr>
            <a:r>
              <a:rPr lang="en-US" sz="2300" dirty="0" smtClean="0"/>
              <a:t>South socially isolated on plantations, little RR coverage, no canals</a:t>
            </a:r>
          </a:p>
          <a:p>
            <a:pPr lvl="1">
              <a:buFont typeface="Wingdings" panose="05000000000000000000" pitchFamily="2" charset="2"/>
              <a:buChar char="§"/>
            </a:pPr>
            <a:r>
              <a:rPr lang="en-US" sz="2300" dirty="0" smtClean="0"/>
              <a:t>South also politically isolated by reliance on slavery =&gt; political system centered around system</a:t>
            </a:r>
          </a:p>
          <a:p>
            <a:pPr marL="57150" indent="0">
              <a:buNone/>
            </a:pPr>
            <a:r>
              <a:rPr lang="en-US" sz="2300" b="1" u="sng" dirty="0" smtClean="0"/>
              <a:t>#3: Migrations </a:t>
            </a:r>
            <a:r>
              <a:rPr lang="en-US" sz="2300" dirty="0" smtClean="0"/>
              <a:t>=&gt; Market Revolution also led to many migrations, voluntary &amp; forced</a:t>
            </a:r>
          </a:p>
          <a:p>
            <a:pPr lvl="1">
              <a:buFont typeface="Wingdings" panose="05000000000000000000" pitchFamily="2" charset="2"/>
              <a:buChar char="§"/>
            </a:pPr>
            <a:r>
              <a:rPr lang="en-US" sz="2300" dirty="0" smtClean="0"/>
              <a:t>Immigration =&gt; between 5-6 million immigrants entered America from 1830-1860 (mostly German and Irish)</a:t>
            </a:r>
          </a:p>
          <a:p>
            <a:pPr marL="457200" lvl="1" indent="0">
              <a:buNone/>
            </a:pPr>
            <a:r>
              <a:rPr lang="en-US" sz="2300" dirty="0"/>
              <a:t>	</a:t>
            </a:r>
            <a:r>
              <a:rPr lang="en-US" sz="2300" dirty="0" smtClean="0"/>
              <a:t>-- Leads to a more pluralistic American society</a:t>
            </a:r>
          </a:p>
          <a:p>
            <a:pPr marL="457200" lvl="1" indent="0">
              <a:buNone/>
            </a:pPr>
            <a:endParaRPr lang="en-US" sz="2300" dirty="0"/>
          </a:p>
        </p:txBody>
      </p:sp>
    </p:spTree>
    <p:extLst>
      <p:ext uri="{BB962C8B-B14F-4D97-AF65-F5344CB8AC3E}">
        <p14:creationId xmlns:p14="http://schemas.microsoft.com/office/powerpoint/2010/main" val="1258380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715962"/>
          </a:xfrm>
        </p:spPr>
        <p:txBody>
          <a:bodyPr>
            <a:normAutofit/>
          </a:bodyPr>
          <a:lstStyle/>
          <a:p>
            <a:r>
              <a:rPr lang="en-US" sz="3600" b="1" u="sng" dirty="0" smtClean="0"/>
              <a:t>Mean Center of American Population Map</a:t>
            </a:r>
            <a:endParaRPr lang="en-US" sz="3600" b="1" u="sng" dirty="0"/>
          </a:p>
        </p:txBody>
      </p:sp>
      <p:pic>
        <p:nvPicPr>
          <p:cNvPr id="1026" name="Picture 2" descr="https://upload.wikimedia.org/wikipedia/commons/a/a0/US_Mean_Center_of_Population_1790-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1999"/>
            <a:ext cx="8612412" cy="601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457200"/>
          </a:xfrm>
        </p:spPr>
        <p:txBody>
          <a:bodyPr>
            <a:noAutofit/>
          </a:bodyPr>
          <a:lstStyle/>
          <a:p>
            <a:r>
              <a:rPr lang="en-US" sz="3500" b="1" u="sng" dirty="0" smtClean="0"/>
              <a:t>Jeffersonian &amp; Jacksonian Democracy in Action</a:t>
            </a:r>
            <a:endParaRPr lang="en-US" sz="3500" b="1" u="sng" dirty="0"/>
          </a:p>
        </p:txBody>
      </p:sp>
      <p:sp>
        <p:nvSpPr>
          <p:cNvPr id="3" name="Text Placeholder 2"/>
          <p:cNvSpPr>
            <a:spLocks noGrp="1"/>
          </p:cNvSpPr>
          <p:nvPr>
            <p:ph type="body" sz="half" idx="1"/>
          </p:nvPr>
        </p:nvSpPr>
        <p:spPr>
          <a:xfrm>
            <a:off x="0" y="609600"/>
            <a:ext cx="9144000" cy="6553200"/>
          </a:xfrm>
        </p:spPr>
        <p:txBody>
          <a:bodyPr>
            <a:normAutofit fontScale="92500" lnSpcReduction="20000"/>
          </a:bodyPr>
          <a:lstStyle/>
          <a:p>
            <a:r>
              <a:rPr lang="en-US" sz="2300" dirty="0" smtClean="0"/>
              <a:t>Who were the Jeffersonian and Jacksonian Democrats? </a:t>
            </a:r>
          </a:p>
          <a:p>
            <a:pPr lvl="1" indent="-342900">
              <a:buFont typeface="Wingdings" panose="05000000000000000000" pitchFamily="2" charset="2"/>
              <a:buChar char="§"/>
            </a:pPr>
            <a:r>
              <a:rPr lang="en-US" sz="2300" b="1" i="1" dirty="0" err="1" smtClean="0"/>
              <a:t>Jeffersonians</a:t>
            </a:r>
            <a:r>
              <a:rPr lang="en-US" sz="2300" dirty="0" smtClean="0"/>
              <a:t> =&gt; rural farmers, southerners, working class Americans</a:t>
            </a:r>
          </a:p>
          <a:p>
            <a:pPr lvl="1" indent="-342900">
              <a:buFont typeface="Wingdings" panose="05000000000000000000" pitchFamily="2" charset="2"/>
              <a:buChar char="§"/>
            </a:pPr>
            <a:r>
              <a:rPr lang="en-US" sz="2300" b="1" i="1" dirty="0" err="1" smtClean="0"/>
              <a:t>Jacksonians</a:t>
            </a:r>
            <a:r>
              <a:rPr lang="en-US" sz="2300" dirty="0" smtClean="0"/>
              <a:t> =&gt; western and southern farmers; westerners, artisans, southerners; debtors</a:t>
            </a:r>
          </a:p>
          <a:p>
            <a:pPr marL="0" indent="0">
              <a:buNone/>
            </a:pPr>
            <a:r>
              <a:rPr lang="en-US" sz="2300" b="1" u="sng" dirty="0" smtClean="0"/>
              <a:t>Examples of Jeffersonian/Jacksonian Application</a:t>
            </a:r>
          </a:p>
          <a:p>
            <a:pPr marL="0" indent="0">
              <a:buNone/>
            </a:pPr>
            <a:r>
              <a:rPr lang="en-US" sz="2300" b="1" i="1" dirty="0" smtClean="0"/>
              <a:t>** Case Study =&gt; Jackson’s Inauguration Party**</a:t>
            </a:r>
          </a:p>
          <a:p>
            <a:pPr marL="0" indent="0">
              <a:buNone/>
            </a:pPr>
            <a:r>
              <a:rPr lang="en-US" sz="2300" b="1" i="1" dirty="0" smtClean="0"/>
              <a:t>#1: Loosening and Dropping of _______________________________</a:t>
            </a:r>
          </a:p>
          <a:p>
            <a:r>
              <a:rPr lang="en-US" sz="2300" dirty="0" smtClean="0"/>
              <a:t>Jefferson supported lowering the property requirements to vote and thus more yeoman farmers became eligible to vote</a:t>
            </a:r>
          </a:p>
          <a:p>
            <a:pPr lvl="1" indent="-342900">
              <a:buFont typeface="Wingdings" panose="05000000000000000000" pitchFamily="2" charset="2"/>
              <a:buChar char="§"/>
            </a:pPr>
            <a:r>
              <a:rPr lang="en-US" sz="2300" dirty="0" smtClean="0"/>
              <a:t>Jackson took this a step further and eliminated property requirements =&gt; thus achieving </a:t>
            </a:r>
            <a:r>
              <a:rPr lang="en-US" sz="2300" b="1" i="1" dirty="0" smtClean="0"/>
              <a:t>_________________________________</a:t>
            </a:r>
          </a:p>
          <a:p>
            <a:pPr lvl="1" indent="-342900">
              <a:buFont typeface="Wingdings" panose="05000000000000000000" pitchFamily="2" charset="2"/>
              <a:buChar char="§"/>
            </a:pPr>
            <a:r>
              <a:rPr lang="en-US" sz="2300" dirty="0" err="1" smtClean="0"/>
              <a:t>Jacksonians</a:t>
            </a:r>
            <a:r>
              <a:rPr lang="en-US" sz="2300" dirty="0" smtClean="0"/>
              <a:t> also worked to allow individuals to choose Presidential electors, rather than having parties choose electors </a:t>
            </a:r>
            <a:r>
              <a:rPr lang="en-US" sz="2300" b="1" i="1" dirty="0" smtClean="0"/>
              <a:t>(Q: Why???)</a:t>
            </a:r>
          </a:p>
          <a:p>
            <a:pPr marL="0" indent="0">
              <a:buNone/>
            </a:pPr>
            <a:r>
              <a:rPr lang="en-US" sz="2300" b="1" i="1" dirty="0" smtClean="0"/>
              <a:t>#2: Acquisition of land =&gt; _______________________________________</a:t>
            </a:r>
          </a:p>
          <a:p>
            <a:r>
              <a:rPr lang="en-US" sz="2300" dirty="0" smtClean="0"/>
              <a:t>Jefferson, although its manner went against some of his principles (i.e. use of National Bank, acquisition of debt) purchased Louisiana</a:t>
            </a:r>
          </a:p>
          <a:p>
            <a:pPr lvl="1" indent="-342900">
              <a:buFont typeface="Wingdings" panose="05000000000000000000" pitchFamily="2" charset="2"/>
              <a:buChar char="§"/>
            </a:pPr>
            <a:r>
              <a:rPr lang="en-US" sz="2300" dirty="0" smtClean="0"/>
              <a:t>Believed that this would free industrial classes of East to go west and live as yeoman farmers</a:t>
            </a:r>
          </a:p>
          <a:p>
            <a:r>
              <a:rPr lang="en-US" sz="2300" dirty="0" smtClean="0"/>
              <a:t>Jackson pursued policies of Native Removal (i.e. Cherokees) and freed up land for white yeoman farmers </a:t>
            </a:r>
            <a:endParaRPr lang="en-US" sz="2300" dirty="0"/>
          </a:p>
        </p:txBody>
      </p:sp>
    </p:spTree>
    <p:extLst>
      <p:ext uri="{BB962C8B-B14F-4D97-AF65-F5344CB8AC3E}">
        <p14:creationId xmlns:p14="http://schemas.microsoft.com/office/powerpoint/2010/main" val="2133505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2600" y="533400"/>
            <a:ext cx="3505200" cy="715962"/>
          </a:xfrm>
        </p:spPr>
        <p:txBody>
          <a:bodyPr>
            <a:normAutofit fontScale="90000"/>
          </a:bodyPr>
          <a:lstStyle/>
          <a:p>
            <a:r>
              <a:rPr lang="en-US" b="1" u="sng" dirty="0" smtClean="0"/>
              <a:t>US Immigration per Year</a:t>
            </a:r>
            <a:endParaRPr lang="en-US" b="1" u="sng" dirty="0"/>
          </a:p>
        </p:txBody>
      </p:sp>
      <p:pic>
        <p:nvPicPr>
          <p:cNvPr id="3074" name="Picture 2" descr="http://www.latinamericanstudies.org/ellis-island/immigration-18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599"/>
            <a:ext cx="5334000" cy="654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954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553200"/>
          </a:xfrm>
        </p:spPr>
        <p:txBody>
          <a:bodyPr>
            <a:normAutofit fontScale="92500" lnSpcReduction="10000"/>
          </a:bodyPr>
          <a:lstStyle/>
          <a:p>
            <a:pPr lvl="1" indent="-342900">
              <a:buFont typeface="Wingdings" panose="05000000000000000000" pitchFamily="2" charset="2"/>
              <a:buChar char="§"/>
            </a:pPr>
            <a:r>
              <a:rPr lang="en-US" sz="2300" dirty="0"/>
              <a:t>Western migration also occurs rapidly =&gt; millions of Americans flood western US due to economic opportunity and </a:t>
            </a:r>
            <a:r>
              <a:rPr lang="en-US" sz="2300" dirty="0" smtClean="0"/>
              <a:t>safety</a:t>
            </a:r>
          </a:p>
          <a:p>
            <a:pPr lvl="1" indent="-342900">
              <a:buFont typeface="Wingdings" panose="05000000000000000000" pitchFamily="2" charset="2"/>
              <a:buChar char="§"/>
            </a:pPr>
            <a:r>
              <a:rPr lang="en-US" sz="2300" dirty="0" smtClean="0"/>
              <a:t>Natives were removed from land necessary for “American” production =&gt; Trail of Tears and Reservations in Oklahoma</a:t>
            </a:r>
          </a:p>
          <a:p>
            <a:pPr lvl="1" indent="-342900">
              <a:buFont typeface="Wingdings" panose="05000000000000000000" pitchFamily="2" charset="2"/>
              <a:buChar char="§"/>
            </a:pPr>
            <a:r>
              <a:rPr lang="en-US" sz="2300" dirty="0" smtClean="0"/>
              <a:t>_____________________________developed in South to move slaves to more productive “Cotton Kingdom”</a:t>
            </a:r>
          </a:p>
          <a:p>
            <a:pPr marL="400050" lvl="1" indent="0">
              <a:buNone/>
            </a:pPr>
            <a:r>
              <a:rPr lang="en-US" sz="2300" dirty="0"/>
              <a:t>	</a:t>
            </a:r>
            <a:r>
              <a:rPr lang="en-US" sz="2300" dirty="0" smtClean="0"/>
              <a:t>-- From 1800-1860 over 1 million slaves moved from Upper to Lower 	South =&gt; growing cotton and sugar</a:t>
            </a:r>
          </a:p>
          <a:p>
            <a:pPr marL="0" indent="0">
              <a:buNone/>
            </a:pPr>
            <a:r>
              <a:rPr lang="en-US" sz="2300" b="1" u="sng" dirty="0" smtClean="0"/>
              <a:t>#4: Workplace changes </a:t>
            </a:r>
            <a:r>
              <a:rPr lang="en-US" sz="2300" b="1" i="1" dirty="0" smtClean="0"/>
              <a:t>=</a:t>
            </a:r>
            <a:r>
              <a:rPr lang="en-US" sz="2300" dirty="0" smtClean="0"/>
              <a:t>&gt; American workplace becomes increasingly dominated by factory labor for women and unskilled </a:t>
            </a:r>
          </a:p>
          <a:p>
            <a:pPr lvl="1" indent="-342900">
              <a:buFont typeface="Wingdings" panose="05000000000000000000" pitchFamily="2" charset="2"/>
              <a:buChar char="§"/>
            </a:pPr>
            <a:r>
              <a:rPr lang="en-US" sz="2300" dirty="0" smtClean="0"/>
              <a:t>Decline of skilled artisan =&gt; use of interchangeable parts and standardized production reduces skill of laborers</a:t>
            </a:r>
          </a:p>
          <a:p>
            <a:pPr lvl="1" indent="-342900">
              <a:buFont typeface="Wingdings" panose="05000000000000000000" pitchFamily="2" charset="2"/>
              <a:buChar char="§"/>
            </a:pPr>
            <a:r>
              <a:rPr lang="en-US" sz="2300" dirty="0" smtClean="0"/>
              <a:t>__________________________________were </a:t>
            </a:r>
            <a:r>
              <a:rPr lang="en-US" sz="2300" dirty="0" smtClean="0"/>
              <a:t>employed in NE textile mills =&gt; discriminated against w/ lower wages and benefits</a:t>
            </a:r>
          </a:p>
          <a:p>
            <a:pPr lvl="1" indent="-342900">
              <a:buFont typeface="Wingdings" panose="05000000000000000000" pitchFamily="2" charset="2"/>
              <a:buChar char="§"/>
            </a:pPr>
            <a:r>
              <a:rPr lang="en-US" sz="2300" dirty="0" smtClean="0"/>
              <a:t>_______________________________become </a:t>
            </a:r>
            <a:r>
              <a:rPr lang="en-US" sz="2300" dirty="0" smtClean="0"/>
              <a:t>ideal for women =&gt; separation of spheres with women as </a:t>
            </a:r>
            <a:r>
              <a:rPr lang="en-US" sz="2300" b="1" i="1" dirty="0" smtClean="0"/>
              <a:t>guardian of virtue in home</a:t>
            </a:r>
          </a:p>
          <a:p>
            <a:pPr marL="400050" lvl="1" indent="0">
              <a:buNone/>
            </a:pPr>
            <a:r>
              <a:rPr lang="en-US" sz="2300" b="1" i="1" dirty="0"/>
              <a:t>	</a:t>
            </a:r>
            <a:r>
              <a:rPr lang="en-US" sz="2300" b="1" i="1" dirty="0" smtClean="0"/>
              <a:t>-</a:t>
            </a:r>
            <a:r>
              <a:rPr lang="en-US" sz="2300" dirty="0" smtClean="0"/>
              <a:t>- Males interact in “corrupt public sphere”</a:t>
            </a:r>
          </a:p>
          <a:p>
            <a:pPr lvl="1" indent="-342900">
              <a:buFont typeface="Wingdings" panose="05000000000000000000" pitchFamily="2" charset="2"/>
              <a:buChar char="§"/>
            </a:pPr>
            <a:r>
              <a:rPr lang="en-US" sz="2300" dirty="0" smtClean="0"/>
              <a:t>Market Revolution produced a new Urban Middle Class =&gt; factory owners and managers =&gt; wealth gap widens between poor and rich</a:t>
            </a:r>
          </a:p>
        </p:txBody>
      </p:sp>
      <p:sp>
        <p:nvSpPr>
          <p:cNvPr id="4" name="Title 1"/>
          <p:cNvSpPr>
            <a:spLocks noGrp="1"/>
          </p:cNvSpPr>
          <p:nvPr>
            <p:ph type="title"/>
          </p:nvPr>
        </p:nvSpPr>
        <p:spPr>
          <a:xfrm>
            <a:off x="457200" y="76200"/>
            <a:ext cx="8229600" cy="304800"/>
          </a:xfrm>
        </p:spPr>
        <p:txBody>
          <a:bodyPr>
            <a:normAutofit fontScale="90000"/>
          </a:bodyPr>
          <a:lstStyle/>
          <a:p>
            <a:r>
              <a:rPr lang="en-US" b="1" u="sng" dirty="0" smtClean="0"/>
              <a:t>Impact of Market Revolution</a:t>
            </a:r>
            <a:endParaRPr lang="en-US" b="1" u="sng" dirty="0"/>
          </a:p>
        </p:txBody>
      </p:sp>
    </p:spTree>
    <p:extLst>
      <p:ext uri="{BB962C8B-B14F-4D97-AF65-F5344CB8AC3E}">
        <p14:creationId xmlns:p14="http://schemas.microsoft.com/office/powerpoint/2010/main" val="3915186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u="sng" dirty="0" smtClean="0"/>
              <a:t>Weekly Wages for Textile workers</a:t>
            </a:r>
            <a:endParaRPr lang="en-US" b="1" u="sng" dirty="0"/>
          </a:p>
        </p:txBody>
      </p:sp>
      <p:sp>
        <p:nvSpPr>
          <p:cNvPr id="3" name="Content Placeholder 2"/>
          <p:cNvSpPr>
            <a:spLocks noGrp="1"/>
          </p:cNvSpPr>
          <p:nvPr>
            <p:ph idx="1"/>
          </p:nvPr>
        </p:nvSpPr>
        <p:spPr>
          <a:xfrm>
            <a:off x="457200" y="5943600"/>
            <a:ext cx="8229600" cy="715963"/>
          </a:xfrm>
        </p:spPr>
        <p:txBody>
          <a:bodyPr>
            <a:normAutofit fontScale="77500" lnSpcReduction="20000"/>
          </a:bodyPr>
          <a:lstStyle/>
          <a:p>
            <a:pPr marL="0" indent="0">
              <a:buNone/>
            </a:pPr>
            <a:r>
              <a:rPr lang="en-US" dirty="0" smtClean="0"/>
              <a:t>Q: What </a:t>
            </a:r>
            <a:r>
              <a:rPr lang="en-US" dirty="0" err="1" smtClean="0"/>
              <a:t>discreptancy</a:t>
            </a:r>
            <a:r>
              <a:rPr lang="en-US" dirty="0" smtClean="0"/>
              <a:t> exists between wages for male and female workers? Why? </a:t>
            </a:r>
            <a:endParaRPr lang="en-US" dirty="0"/>
          </a:p>
        </p:txBody>
      </p:sp>
      <p:pic>
        <p:nvPicPr>
          <p:cNvPr id="2050" name="Picture 2" descr="http://library.uml.edu/clh/All/0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1"/>
            <a:ext cx="7467600" cy="515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67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58" y="76200"/>
            <a:ext cx="8991600" cy="381000"/>
          </a:xfrm>
        </p:spPr>
        <p:txBody>
          <a:bodyPr>
            <a:noAutofit/>
          </a:bodyPr>
          <a:lstStyle/>
          <a:p>
            <a:r>
              <a:rPr lang="en-US" sz="2600" b="1" u="sng" dirty="0" smtClean="0"/>
              <a:t>Henry Evans</a:t>
            </a:r>
            <a:r>
              <a:rPr lang="en-US" sz="2600" b="1" i="1" u="sng" dirty="0" smtClean="0"/>
              <a:t>, </a:t>
            </a:r>
            <a:r>
              <a:rPr lang="en-US" sz="2600" b="1" i="1" u="sng" dirty="0" err="1" smtClean="0"/>
              <a:t>Workingmans</a:t>
            </a:r>
            <a:r>
              <a:rPr lang="en-US" sz="2600" b="1" i="1" u="sng" dirty="0" smtClean="0"/>
              <a:t> Declaration of Independence</a:t>
            </a:r>
            <a:endParaRPr lang="en-US" sz="2600" b="1" i="1" u="sng" dirty="0"/>
          </a:p>
        </p:txBody>
      </p:sp>
      <p:sp>
        <p:nvSpPr>
          <p:cNvPr id="3" name="Content Placeholder 2"/>
          <p:cNvSpPr>
            <a:spLocks noGrp="1"/>
          </p:cNvSpPr>
          <p:nvPr>
            <p:ph idx="1"/>
          </p:nvPr>
        </p:nvSpPr>
        <p:spPr>
          <a:xfrm>
            <a:off x="0" y="533400"/>
            <a:ext cx="9144000" cy="6324600"/>
          </a:xfrm>
        </p:spPr>
        <p:txBody>
          <a:bodyPr>
            <a:normAutofit fontScale="92500"/>
          </a:bodyPr>
          <a:lstStyle/>
          <a:p>
            <a:pPr marL="0" indent="0">
              <a:buNone/>
            </a:pPr>
            <a:r>
              <a:rPr lang="en-US" sz="2400" dirty="0"/>
              <a:t>"We hold these truths to be self evident that all men are created equal; that they are endowed by their creator with certain unalienable rights; that among these are life, liberty, and the pursuit of happiness; that to secure these rights" </a:t>
            </a:r>
            <a:r>
              <a:rPr lang="en-US" sz="2400" dirty="0" smtClean="0"/>
              <a:t>against </a:t>
            </a:r>
            <a:r>
              <a:rPr lang="en-US" sz="2400" dirty="0"/>
              <a:t>the undue influence of other classes of society, prudence, as well as the claims of self </a:t>
            </a:r>
            <a:r>
              <a:rPr lang="en-US" sz="2400" dirty="0" err="1"/>
              <a:t>defence</a:t>
            </a:r>
            <a:r>
              <a:rPr lang="en-US" sz="2400" dirty="0"/>
              <a:t>, dictates the necessity of the organization of a party, who shall, by their representatives, prevent dangerous combinations to subvert these indefeasible and fundamental privileges. "All experience hath shown, that mankind" in general, and we as a class in particular, "are more disposed to suffer, while evils are sufferable, than to right themselves," by an opposition which the pride and self interest of unprincipled political aspirants, with more unprincipled zeal or religious bigotry, will willfully misrepresent. "But when a long train of abuses and usurpations" take place, all invariably tending to the oppression and degradation of one class of society , and to the unnatural and iniquitous exaltation of another by political leaders, "it is their right it is their due ' to use every constitutional means to reform the abuses of such a government and to provide new guards for their future security. The his tory of the political parties in this state, is a history of political iniquities, all tending to the enacting and enforcing oppressive and unequal laws</a:t>
            </a:r>
            <a:r>
              <a:rPr lang="en-US" sz="2400" dirty="0" smtClean="0"/>
              <a:t>.”</a:t>
            </a:r>
            <a:endParaRPr lang="en-US" sz="2300" dirty="0"/>
          </a:p>
        </p:txBody>
      </p:sp>
    </p:spTree>
    <p:extLst>
      <p:ext uri="{BB962C8B-B14F-4D97-AF65-F5344CB8AC3E}">
        <p14:creationId xmlns:p14="http://schemas.microsoft.com/office/powerpoint/2010/main" val="39878887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C9900">
            <a:alpha val="13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0" y="533400"/>
            <a:ext cx="5195170" cy="6324600"/>
          </a:xfrm>
        </p:spPr>
        <p:txBody>
          <a:bodyPr>
            <a:normAutofit/>
          </a:bodyPr>
          <a:lstStyle/>
          <a:p>
            <a:pPr lvl="1" indent="-342900">
              <a:buFont typeface="Wingdings" panose="05000000000000000000" pitchFamily="2" charset="2"/>
              <a:buChar char="§"/>
            </a:pPr>
            <a:r>
              <a:rPr lang="en-US" sz="2300" dirty="0"/>
              <a:t>Early labor movements starts out of factories =&gt; </a:t>
            </a:r>
            <a:r>
              <a:rPr lang="en-US" sz="2300" dirty="0" smtClean="0"/>
              <a:t>___________________ (Philadelphia </a:t>
            </a:r>
            <a:r>
              <a:rPr lang="en-US" sz="2300" dirty="0"/>
              <a:t>in </a:t>
            </a:r>
            <a:r>
              <a:rPr lang="en-US" sz="2300" dirty="0" smtClean="0"/>
              <a:t>1828; Mechanics</a:t>
            </a:r>
            <a:r>
              <a:rPr lang="en-US" sz="2300" dirty="0"/>
              <a:t>)</a:t>
            </a:r>
          </a:p>
          <a:p>
            <a:pPr marL="400050" lvl="1" indent="0">
              <a:buNone/>
            </a:pPr>
            <a:r>
              <a:rPr lang="en-US" sz="2300" dirty="0"/>
              <a:t>	-- Wrote a </a:t>
            </a:r>
            <a:r>
              <a:rPr lang="en-US" sz="2300" b="1" i="1" dirty="0"/>
              <a:t>Workingman’s </a:t>
            </a:r>
            <a:r>
              <a:rPr lang="en-US" sz="2300" b="1" i="1" dirty="0" smtClean="0"/>
              <a:t>	Declaration </a:t>
            </a:r>
            <a:r>
              <a:rPr lang="en-US" sz="2300" b="1" i="1" dirty="0"/>
              <a:t>of Independence</a:t>
            </a:r>
          </a:p>
          <a:p>
            <a:pPr marL="400050" lvl="1" indent="0">
              <a:buNone/>
            </a:pPr>
            <a:r>
              <a:rPr lang="en-US" sz="2300" b="1" i="1" dirty="0"/>
              <a:t>	</a:t>
            </a:r>
            <a:r>
              <a:rPr lang="en-US" sz="2300" dirty="0"/>
              <a:t>-- Supreme Court decision in </a:t>
            </a:r>
            <a:r>
              <a:rPr lang="en-US" sz="2300" dirty="0" smtClean="0"/>
              <a:t>	____________________________</a:t>
            </a:r>
            <a:r>
              <a:rPr lang="en-US" sz="2300" b="1" i="1" dirty="0" smtClean="0"/>
              <a:t>	</a:t>
            </a:r>
            <a:r>
              <a:rPr lang="en-US" sz="2300" dirty="0" smtClean="0"/>
              <a:t>allowed </a:t>
            </a:r>
            <a:r>
              <a:rPr lang="en-US" sz="2300" dirty="0"/>
              <a:t>labor unions in US</a:t>
            </a:r>
          </a:p>
          <a:p>
            <a:pPr lvl="1" indent="-342900">
              <a:buFont typeface="Wingdings" panose="05000000000000000000" pitchFamily="2" charset="2"/>
              <a:buChar char="§"/>
            </a:pPr>
            <a:r>
              <a:rPr lang="en-US" sz="2300" dirty="0"/>
              <a:t>First strikes occur in 1820’s &amp; 30’s =&gt; 1834 </a:t>
            </a:r>
            <a:r>
              <a:rPr lang="en-US" sz="2300" b="1" i="1" dirty="0"/>
              <a:t>Lowell Textile mill strikes </a:t>
            </a:r>
          </a:p>
          <a:p>
            <a:pPr marL="800100" lvl="2" indent="0">
              <a:buNone/>
            </a:pPr>
            <a:r>
              <a:rPr lang="en-US" sz="2300" dirty="0"/>
              <a:t>-- Most were not successful as </a:t>
            </a:r>
            <a:r>
              <a:rPr lang="en-US" sz="2300" dirty="0" err="1"/>
              <a:t>govt</a:t>
            </a:r>
            <a:r>
              <a:rPr lang="en-US" sz="2300" dirty="0"/>
              <a:t> sided w/ </a:t>
            </a:r>
            <a:r>
              <a:rPr lang="en-US" sz="2300" dirty="0" smtClean="0"/>
              <a:t>employers</a:t>
            </a:r>
          </a:p>
          <a:p>
            <a:pPr marL="857250" lvl="1" indent="-457200">
              <a:buFont typeface="Wingdings" panose="05000000000000000000" pitchFamily="2" charset="2"/>
              <a:buChar char="§"/>
            </a:pPr>
            <a:r>
              <a:rPr lang="en-US" sz="2300" dirty="0" smtClean="0"/>
              <a:t>Many women and children of 1820’s and 30’s complain of Northern </a:t>
            </a:r>
            <a:r>
              <a:rPr lang="en-US" sz="2300" b="1" i="1" dirty="0" smtClean="0"/>
              <a:t>“wage slavery”</a:t>
            </a:r>
          </a:p>
          <a:p>
            <a:pPr marL="400050" lvl="1" indent="0">
              <a:buNone/>
            </a:pPr>
            <a:r>
              <a:rPr lang="en-US" sz="2300" dirty="0"/>
              <a:t>	</a:t>
            </a:r>
            <a:r>
              <a:rPr lang="en-US" sz="2300" dirty="0" smtClean="0"/>
              <a:t>-- Wages not enough to live on</a:t>
            </a:r>
            <a:endParaRPr lang="en-US" sz="2300" dirty="0"/>
          </a:p>
          <a:p>
            <a:endParaRPr lang="en-US" dirty="0"/>
          </a:p>
        </p:txBody>
      </p:sp>
      <p:sp>
        <p:nvSpPr>
          <p:cNvPr id="4" name="Title 1"/>
          <p:cNvSpPr>
            <a:spLocks noGrp="1"/>
          </p:cNvSpPr>
          <p:nvPr>
            <p:ph type="title"/>
          </p:nvPr>
        </p:nvSpPr>
        <p:spPr>
          <a:xfrm>
            <a:off x="457200" y="76200"/>
            <a:ext cx="8229600" cy="304800"/>
          </a:xfrm>
        </p:spPr>
        <p:txBody>
          <a:bodyPr>
            <a:normAutofit fontScale="90000"/>
          </a:bodyPr>
          <a:lstStyle/>
          <a:p>
            <a:r>
              <a:rPr lang="en-US" b="1" u="sng" dirty="0" smtClean="0"/>
              <a:t>Impact of Market Revolution</a:t>
            </a:r>
            <a:endParaRPr lang="en-US" b="1" u="sng" dirty="0"/>
          </a:p>
        </p:txBody>
      </p:sp>
      <p:pic>
        <p:nvPicPr>
          <p:cNvPr id="6146" name="Picture 2" descr="http://files.abovetopsecret.com/files/img/ru50406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962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533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563562"/>
          </a:xfrm>
        </p:spPr>
        <p:txBody>
          <a:bodyPr>
            <a:normAutofit fontScale="90000"/>
          </a:bodyPr>
          <a:lstStyle/>
          <a:p>
            <a:r>
              <a:rPr lang="en-US" b="1" u="sng" dirty="0" smtClean="0"/>
              <a:t>Total US Population By Decade</a:t>
            </a:r>
            <a:endParaRPr lang="en-US" b="1" u="sng" dirty="0"/>
          </a:p>
        </p:txBody>
      </p:sp>
      <p:pic>
        <p:nvPicPr>
          <p:cNvPr id="4" name="Picture 3" descr="http://education-portal.com/cimages/multimages/16/population-chart.jpg"/>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8077200" cy="4267200"/>
          </a:xfrm>
          <a:prstGeom prst="rect">
            <a:avLst/>
          </a:prstGeom>
          <a:noFill/>
          <a:ln>
            <a:noFill/>
          </a:ln>
        </p:spPr>
      </p:pic>
      <p:sp>
        <p:nvSpPr>
          <p:cNvPr id="5" name="TextBox 4"/>
          <p:cNvSpPr txBox="1"/>
          <p:nvPr/>
        </p:nvSpPr>
        <p:spPr>
          <a:xfrm>
            <a:off x="762000" y="5486400"/>
            <a:ext cx="7924800" cy="892552"/>
          </a:xfrm>
          <a:prstGeom prst="rect">
            <a:avLst/>
          </a:prstGeom>
          <a:noFill/>
        </p:spPr>
        <p:txBody>
          <a:bodyPr wrap="square" rtlCol="0">
            <a:spAutoFit/>
          </a:bodyPr>
          <a:lstStyle/>
          <a:p>
            <a:r>
              <a:rPr lang="en-US" sz="2600" b="1" i="1" dirty="0" smtClean="0"/>
              <a:t>Q: What is the Growth Rate for American population every twenty years? </a:t>
            </a:r>
            <a:endParaRPr lang="en-US" sz="2600" b="1" i="1" dirty="0"/>
          </a:p>
        </p:txBody>
      </p:sp>
    </p:spTree>
    <p:extLst>
      <p:ext uri="{BB962C8B-B14F-4D97-AF65-F5344CB8AC3E}">
        <p14:creationId xmlns:p14="http://schemas.microsoft.com/office/powerpoint/2010/main" val="15138196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b="1" u="sng" dirty="0" smtClean="0"/>
              <a:t>US Expansionism &amp; Manifest Destiny</a:t>
            </a:r>
            <a:endParaRPr lang="en-US" b="1" u="sng" dirty="0"/>
          </a:p>
        </p:txBody>
      </p:sp>
      <p:sp>
        <p:nvSpPr>
          <p:cNvPr id="3" name="Content Placeholder 2"/>
          <p:cNvSpPr>
            <a:spLocks noGrp="1"/>
          </p:cNvSpPr>
          <p:nvPr>
            <p:ph idx="1"/>
          </p:nvPr>
        </p:nvSpPr>
        <p:spPr>
          <a:xfrm>
            <a:off x="0" y="838200"/>
            <a:ext cx="9144000" cy="6172200"/>
          </a:xfrm>
        </p:spPr>
        <p:txBody>
          <a:bodyPr>
            <a:normAutofit/>
          </a:bodyPr>
          <a:lstStyle/>
          <a:p>
            <a:r>
              <a:rPr lang="en-US" sz="2300" dirty="0" smtClean="0"/>
              <a:t>Post Washington, US foreign Policy continued to be dominated by isolation from European affairs =&gt; focus on American expansionism</a:t>
            </a:r>
          </a:p>
          <a:p>
            <a:r>
              <a:rPr lang="en-US" sz="2300" dirty="0" smtClean="0"/>
              <a:t>During the Early 1800’s it became US policy to establish dominion over the entire North American continent =&gt; our </a:t>
            </a:r>
            <a:r>
              <a:rPr lang="en-US" sz="2300" b="1" i="1" dirty="0" smtClean="0"/>
              <a:t>“____________________”</a:t>
            </a:r>
          </a:p>
          <a:p>
            <a:pPr lvl="1">
              <a:buFont typeface="Wingdings" panose="05000000000000000000" pitchFamily="2" charset="2"/>
              <a:buChar char="§"/>
            </a:pPr>
            <a:r>
              <a:rPr lang="en-US" sz="2300" dirty="0" smtClean="0"/>
              <a:t>Manifest Destiny related to idea of “</a:t>
            </a:r>
            <a:r>
              <a:rPr lang="en-US" sz="2300" b="1" i="1" dirty="0" smtClean="0"/>
              <a:t>American Exceptionalism</a:t>
            </a:r>
            <a:r>
              <a:rPr lang="en-US" sz="2300" dirty="0" smtClean="0"/>
              <a:t>” =&gt; “GOD” had ordained US to expand and carry democracy to continent</a:t>
            </a:r>
          </a:p>
          <a:p>
            <a:pPr lvl="1">
              <a:buFont typeface="Wingdings" panose="05000000000000000000" pitchFamily="2" charset="2"/>
              <a:buChar char="§"/>
            </a:pPr>
            <a:r>
              <a:rPr lang="en-US" sz="2300" dirty="0" smtClean="0"/>
              <a:t>Term 1</a:t>
            </a:r>
            <a:r>
              <a:rPr lang="en-US" sz="2300" baseline="30000" dirty="0" smtClean="0"/>
              <a:t>st</a:t>
            </a:r>
            <a:r>
              <a:rPr lang="en-US" sz="2300" dirty="0" smtClean="0"/>
              <a:t> coined by </a:t>
            </a:r>
            <a:r>
              <a:rPr lang="en-US" sz="2300" i="1" dirty="0" smtClean="0"/>
              <a:t>John O’Sullivan </a:t>
            </a:r>
            <a:r>
              <a:rPr lang="en-US" sz="2300" dirty="0" smtClean="0"/>
              <a:t>in 1845 =&gt; endorsed by most Americans and connected to feelings of patriotism &amp; nationalism</a:t>
            </a:r>
          </a:p>
          <a:p>
            <a:pPr marL="514350" indent="-457200"/>
            <a:r>
              <a:rPr lang="en-US" sz="2300" b="1" i="1" dirty="0" smtClean="0"/>
              <a:t>Why expansionism needed? </a:t>
            </a:r>
          </a:p>
          <a:p>
            <a:pPr marL="57150" indent="0">
              <a:buNone/>
            </a:pPr>
            <a:r>
              <a:rPr lang="en-US" sz="2300" b="1" i="1" dirty="0" smtClean="0"/>
              <a:t>#1: </a:t>
            </a:r>
            <a:r>
              <a:rPr lang="en-US" sz="2300" dirty="0" smtClean="0"/>
              <a:t>US pop. doubling every 20 years</a:t>
            </a:r>
          </a:p>
          <a:p>
            <a:pPr marL="57150" indent="0">
              <a:buNone/>
            </a:pPr>
            <a:r>
              <a:rPr lang="en-US" sz="2300" dirty="0" smtClean="0"/>
              <a:t>#2: Fear of foreign powers dominating continent (i.e. Russia, Britain, Spanish, French)</a:t>
            </a:r>
          </a:p>
          <a:p>
            <a:pPr marL="57150" indent="0">
              <a:buNone/>
            </a:pPr>
            <a:r>
              <a:rPr lang="en-US" sz="2300" dirty="0" smtClean="0"/>
              <a:t>#3: West = rich in resources &amp; access to Pacific for trade with China/Japan</a:t>
            </a:r>
          </a:p>
          <a:p>
            <a:pPr marL="400050"/>
            <a:r>
              <a:rPr lang="en-US" sz="2300" dirty="0" smtClean="0"/>
              <a:t>Expansionism pursued by series of Presidents from both parties over a period of decades (Jefferson, Madison, Monroe, Jackson, Polk)</a:t>
            </a:r>
          </a:p>
          <a:p>
            <a:pPr marL="57150" indent="0">
              <a:buNone/>
            </a:pPr>
            <a:endParaRPr lang="en-US" sz="2300" dirty="0" smtClean="0"/>
          </a:p>
        </p:txBody>
      </p:sp>
    </p:spTree>
    <p:extLst>
      <p:ext uri="{BB962C8B-B14F-4D97-AF65-F5344CB8AC3E}">
        <p14:creationId xmlns:p14="http://schemas.microsoft.com/office/powerpoint/2010/main" val="3438028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Tactics for Expansionism</a:t>
            </a:r>
            <a:endParaRPr lang="en-US" b="1" u="sng" dirty="0"/>
          </a:p>
        </p:txBody>
      </p:sp>
      <p:sp>
        <p:nvSpPr>
          <p:cNvPr id="3" name="Content Placeholder 2"/>
          <p:cNvSpPr>
            <a:spLocks noGrp="1"/>
          </p:cNvSpPr>
          <p:nvPr>
            <p:ph idx="1"/>
          </p:nvPr>
        </p:nvSpPr>
        <p:spPr>
          <a:xfrm>
            <a:off x="0" y="685800"/>
            <a:ext cx="4419600" cy="6172200"/>
          </a:xfrm>
        </p:spPr>
        <p:txBody>
          <a:bodyPr>
            <a:normAutofit/>
          </a:bodyPr>
          <a:lstStyle/>
          <a:p>
            <a:r>
              <a:rPr lang="en-US" sz="2300" dirty="0" smtClean="0"/>
              <a:t>From 1800 to 1852 the US utilized a variety of methods to acquire, survey and open lands to expansion &amp; commerce</a:t>
            </a:r>
          </a:p>
          <a:p>
            <a:pPr lvl="1" indent="-342900">
              <a:buFont typeface="Wingdings" panose="05000000000000000000" pitchFamily="2" charset="2"/>
              <a:buChar char="§"/>
            </a:pPr>
            <a:r>
              <a:rPr lang="en-US" sz="2300" b="1" i="1" dirty="0" smtClean="0"/>
              <a:t>Diplomacy</a:t>
            </a:r>
            <a:r>
              <a:rPr lang="en-US" sz="2300" dirty="0" smtClean="0"/>
              <a:t> =&gt; i.e. treaties, negotiation, purchases, initiatives</a:t>
            </a:r>
          </a:p>
          <a:p>
            <a:pPr lvl="1" indent="-342900">
              <a:buFont typeface="Wingdings" panose="05000000000000000000" pitchFamily="2" charset="2"/>
              <a:buChar char="§"/>
            </a:pPr>
            <a:r>
              <a:rPr lang="en-US" sz="2300" b="1" i="1" dirty="0" smtClean="0"/>
              <a:t>War and aggression</a:t>
            </a:r>
          </a:p>
          <a:p>
            <a:pPr lvl="1" indent="-342900">
              <a:buFont typeface="Wingdings" panose="05000000000000000000" pitchFamily="2" charset="2"/>
              <a:buChar char="§"/>
            </a:pPr>
            <a:r>
              <a:rPr lang="en-US" sz="2300" b="1" i="1" dirty="0" smtClean="0"/>
              <a:t>Annexation </a:t>
            </a:r>
            <a:r>
              <a:rPr lang="en-US" sz="2300" dirty="0" smtClean="0"/>
              <a:t>=&gt; declaration that a piece of property is yours</a:t>
            </a:r>
            <a:endParaRPr lang="en-US" sz="2300" b="1" i="1" dirty="0" smtClean="0"/>
          </a:p>
          <a:p>
            <a:pPr marL="0" indent="0">
              <a:buNone/>
            </a:pPr>
            <a:endParaRPr lang="en-US" sz="2300" dirty="0"/>
          </a:p>
        </p:txBody>
      </p:sp>
      <p:pic>
        <p:nvPicPr>
          <p:cNvPr id="4" name="Picture 2" descr="http://people.cohums.ohio-state.edu/grimsley1/h582/2001/map184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066800"/>
            <a:ext cx="4910834"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9890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Method #1: Diplomacy</a:t>
            </a:r>
            <a:endParaRPr lang="en-US" b="1" u="sng" dirty="0"/>
          </a:p>
        </p:txBody>
      </p:sp>
      <p:sp>
        <p:nvSpPr>
          <p:cNvPr id="3" name="Content Placeholder 2"/>
          <p:cNvSpPr>
            <a:spLocks noGrp="1"/>
          </p:cNvSpPr>
          <p:nvPr>
            <p:ph idx="1"/>
          </p:nvPr>
        </p:nvSpPr>
        <p:spPr>
          <a:xfrm>
            <a:off x="0" y="609600"/>
            <a:ext cx="9144000" cy="6248400"/>
          </a:xfrm>
        </p:spPr>
        <p:txBody>
          <a:bodyPr>
            <a:normAutofit lnSpcReduction="10000"/>
          </a:bodyPr>
          <a:lstStyle/>
          <a:p>
            <a:pPr marL="0" indent="0">
              <a:buNone/>
            </a:pPr>
            <a:r>
              <a:rPr lang="en-US" sz="2300" b="1" i="1" dirty="0" smtClean="0"/>
              <a:t>Louisiana Purchase (1803)</a:t>
            </a:r>
          </a:p>
          <a:p>
            <a:r>
              <a:rPr lang="en-US" sz="2300" dirty="0" smtClean="0"/>
              <a:t>Napoleon annexes LA Territory from Spain in 1800 =&gt; Jefferson says that “the day that France takes possession of New Orleans we must marry ourselves to the British Fleet and nation.” </a:t>
            </a:r>
            <a:r>
              <a:rPr lang="en-US" sz="2300" b="1" i="1" dirty="0" smtClean="0"/>
              <a:t>*Q: Why?*</a:t>
            </a:r>
          </a:p>
          <a:p>
            <a:pPr lvl="1" indent="-342900">
              <a:buFont typeface="Wingdings" panose="05000000000000000000" pitchFamily="2" charset="2"/>
              <a:buChar char="§"/>
            </a:pPr>
            <a:r>
              <a:rPr lang="en-US" sz="2300" dirty="0" smtClean="0"/>
              <a:t>US becomes concerned about French expansion, loss of right of deposit on Mississippi for trade, French block on US expansion</a:t>
            </a:r>
          </a:p>
          <a:p>
            <a:r>
              <a:rPr lang="en-US" sz="2300" dirty="0" smtClean="0"/>
              <a:t>Jefferson sends Madison to France to negotiate for port of NO ($10M)</a:t>
            </a:r>
          </a:p>
          <a:p>
            <a:pPr lvl="1" indent="-342900">
              <a:buFont typeface="Wingdings" panose="05000000000000000000" pitchFamily="2" charset="2"/>
              <a:buChar char="§"/>
            </a:pPr>
            <a:r>
              <a:rPr lang="en-US" sz="2300" dirty="0" smtClean="0"/>
              <a:t>Napoleon offers all of LA for $15M ($.03/acre) =&gt; needs cash for wars, doesn’t really own land, can’t defend it</a:t>
            </a:r>
          </a:p>
          <a:p>
            <a:r>
              <a:rPr lang="en-US" sz="2300" dirty="0" smtClean="0"/>
              <a:t>Jefferson uses a </a:t>
            </a:r>
            <a:r>
              <a:rPr lang="en-US" sz="2300" b="1" i="1" dirty="0" smtClean="0"/>
              <a:t>loose interpretation of Constitution </a:t>
            </a:r>
            <a:r>
              <a:rPr lang="en-US" sz="2300" dirty="0" smtClean="0"/>
              <a:t>to purchase the land w/ $$ from National Bank (takes a loan)</a:t>
            </a:r>
          </a:p>
          <a:p>
            <a:pPr lvl="1" indent="-342900">
              <a:buFont typeface="Wingdings" panose="05000000000000000000" pitchFamily="2" charset="2"/>
              <a:buChar char="§"/>
            </a:pPr>
            <a:r>
              <a:rPr lang="en-US" sz="1900" dirty="0" smtClean="0"/>
              <a:t> </a:t>
            </a:r>
            <a:r>
              <a:rPr lang="en-US" sz="2300" dirty="0"/>
              <a:t>S</a:t>
            </a:r>
            <a:r>
              <a:rPr lang="en-US" sz="2300" dirty="0" smtClean="0"/>
              <a:t>olidifies loose interpretation of Constitution &amp; National Bank</a:t>
            </a:r>
          </a:p>
          <a:p>
            <a:pPr lvl="1" indent="-342900">
              <a:buFont typeface="Wingdings" panose="05000000000000000000" pitchFamily="2" charset="2"/>
              <a:buChar char="§"/>
            </a:pPr>
            <a:r>
              <a:rPr lang="en-US" sz="2300" dirty="0" smtClean="0"/>
              <a:t>Doubles size of US &amp; sets whets Americas appetite for more land</a:t>
            </a:r>
          </a:p>
          <a:p>
            <a:pPr lvl="1" indent="-342900">
              <a:buFont typeface="Wingdings" panose="05000000000000000000" pitchFamily="2" charset="2"/>
              <a:buChar char="§"/>
            </a:pPr>
            <a:r>
              <a:rPr lang="en-US" sz="2300" dirty="0" smtClean="0"/>
              <a:t>Sets a precedent for land acquisition =&gt; purchase via treaty</a:t>
            </a:r>
          </a:p>
          <a:p>
            <a:pPr lvl="1" indent="-342900">
              <a:buFont typeface="Wingdings" panose="05000000000000000000" pitchFamily="2" charset="2"/>
              <a:buChar char="§"/>
            </a:pPr>
            <a:r>
              <a:rPr lang="en-US" sz="2300" dirty="0" smtClean="0"/>
              <a:t>____________________sent </a:t>
            </a:r>
            <a:r>
              <a:rPr lang="en-US" sz="2300" dirty="0" smtClean="0"/>
              <a:t>to explore territory =&gt; came back w/ glowing review and greatly encouraged settlement of new land</a:t>
            </a:r>
          </a:p>
          <a:p>
            <a:pPr marL="400050" lvl="1" indent="0">
              <a:buNone/>
            </a:pPr>
            <a:r>
              <a:rPr lang="en-US" sz="2300" dirty="0" smtClean="0"/>
              <a:t>	</a:t>
            </a:r>
            <a:r>
              <a:rPr lang="en-US" sz="2300" b="1" i="1" dirty="0" smtClean="0"/>
              <a:t>		** LA Purchase Cartoons**</a:t>
            </a:r>
            <a:endParaRPr lang="en-US" sz="2300" b="1" i="1" dirty="0"/>
          </a:p>
        </p:txBody>
      </p:sp>
    </p:spTree>
    <p:extLst>
      <p:ext uri="{BB962C8B-B14F-4D97-AF65-F5344CB8AC3E}">
        <p14:creationId xmlns:p14="http://schemas.microsoft.com/office/powerpoint/2010/main" val="3773278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pic>
        <p:nvPicPr>
          <p:cNvPr id="16386" name="Picture 2" descr="US_1810"/>
          <p:cNvPicPr>
            <a:picLocks noChangeAspect="1" noChangeArrowheads="1"/>
          </p:cNvPicPr>
          <p:nvPr/>
        </p:nvPicPr>
        <p:blipFill>
          <a:blip r:embed="rId3">
            <a:extLst>
              <a:ext uri="{28A0092B-C50C-407E-A947-70E740481C1C}">
                <a14:useLocalDpi xmlns:a14="http://schemas.microsoft.com/office/drawing/2010/main" val="0"/>
              </a:ext>
            </a:extLst>
          </a:blip>
          <a:srcRect l="6061" t="3813" r="6061" b="12411"/>
          <a:stretch>
            <a:fillRect/>
          </a:stretch>
        </p:blipFill>
        <p:spPr bwMode="auto">
          <a:xfrm>
            <a:off x="838200" y="2133600"/>
            <a:ext cx="7467600" cy="4495800"/>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0" y="0"/>
            <a:ext cx="8839200" cy="2143125"/>
          </a:xfrm>
          <a:prstGeom prst="rect">
            <a:avLst/>
          </a:prstGeom>
          <a:solidFill>
            <a:srgbClr val="F5DCA9"/>
          </a:solidFill>
          <a:ln w="9525">
            <a:solidFill>
              <a:srgbClr val="CC3300"/>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400" b="1">
                <a:latin typeface="Verdana" pitchFamily="34" charset="0"/>
              </a:rPr>
              <a:t>THE LOUISIANA TERRITORY</a:t>
            </a:r>
          </a:p>
          <a:p>
            <a:pPr algn="ctr" eaLnBrk="1" hangingPunct="1">
              <a:spcBef>
                <a:spcPct val="50000"/>
              </a:spcBef>
              <a:buFontTx/>
              <a:buNone/>
            </a:pPr>
            <a:r>
              <a:rPr lang="en-US" altLang="en-US" sz="2000" b="1"/>
              <a:t>INCLUDED PARTS OF LOUISIANA, ARKANSAS, MISSOURI, IOWA, MINNESOTA, NORTH DAKOTA, SOUTH DAKOTA, NEBRASKA, KANSAS, OKLAHOMA, COLORADO, WYOMING, TEXAS, NEW MEXICO, AND MONTANA – 13 STATES CREATED OUT OF THE TERRITORY WHICH DOUBLES SIZE OF U.S.</a:t>
            </a:r>
          </a:p>
        </p:txBody>
      </p:sp>
    </p:spTree>
    <p:extLst>
      <p:ext uri="{BB962C8B-B14F-4D97-AF65-F5344CB8AC3E}">
        <p14:creationId xmlns:p14="http://schemas.microsoft.com/office/powerpoint/2010/main" val="1341315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54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76200"/>
            <a:ext cx="8229600" cy="381000"/>
          </a:xfrm>
        </p:spPr>
        <p:txBody>
          <a:bodyPr>
            <a:normAutofit fontScale="90000"/>
          </a:bodyPr>
          <a:lstStyle/>
          <a:p>
            <a:pPr eaLnBrk="1" hangingPunct="1"/>
            <a:r>
              <a:rPr lang="en-US" altLang="en-US" sz="4000" b="1" u="sng" dirty="0" smtClean="0"/>
              <a:t>Jackson’s Inauguration -- 1829</a:t>
            </a:r>
          </a:p>
        </p:txBody>
      </p:sp>
      <p:sp>
        <p:nvSpPr>
          <p:cNvPr id="7171" name="Rectangle 3"/>
          <p:cNvSpPr>
            <a:spLocks noGrp="1" noChangeArrowheads="1"/>
          </p:cNvSpPr>
          <p:nvPr>
            <p:ph type="body" idx="1"/>
          </p:nvPr>
        </p:nvSpPr>
        <p:spPr>
          <a:xfrm>
            <a:off x="0" y="4419600"/>
            <a:ext cx="9144000" cy="2438400"/>
          </a:xfrm>
        </p:spPr>
        <p:txBody>
          <a:bodyPr>
            <a:normAutofit fontScale="92500"/>
          </a:bodyPr>
          <a:lstStyle/>
          <a:p>
            <a:pPr eaLnBrk="1" hangingPunct="1"/>
            <a:r>
              <a:rPr lang="en-US" altLang="en-US" sz="2000" dirty="0" smtClean="0"/>
              <a:t>Jackson’s supporters came from up to 500+ miles away</a:t>
            </a:r>
          </a:p>
          <a:p>
            <a:pPr eaLnBrk="1" hangingPunct="1">
              <a:buFontTx/>
              <a:buNone/>
            </a:pPr>
            <a:r>
              <a:rPr lang="en-US" altLang="en-US" sz="2000" dirty="0" smtClean="0"/>
              <a:t>	-- Jackson holds “people’s inauguration” w/ no formal invitations =&gt; WH open to all!!</a:t>
            </a:r>
          </a:p>
          <a:p>
            <a:pPr eaLnBrk="1" hangingPunct="1"/>
            <a:r>
              <a:rPr lang="en-US" altLang="en-US" sz="2000" dirty="0" smtClean="0"/>
              <a:t>WH reception becomes total chaos!!! =&gt; Activities include </a:t>
            </a:r>
            <a:r>
              <a:rPr lang="en-US" altLang="en-US" sz="2000" b="1" i="1" dirty="0" smtClean="0"/>
              <a:t>breaking Presidential china, breaking crystal, breaking WH windows, standing on WH furniture (Damascus chairs), destroying sofas, pulling down pictures and portraits, fighting, drinking in excess</a:t>
            </a:r>
            <a:r>
              <a:rPr lang="en-US" altLang="en-US" sz="2000" dirty="0" smtClean="0"/>
              <a:t> . . .</a:t>
            </a:r>
          </a:p>
          <a:p>
            <a:pPr eaLnBrk="1" hangingPunct="1"/>
            <a:r>
              <a:rPr lang="en-US" altLang="en-US" sz="2000" dirty="0" smtClean="0"/>
              <a:t>Jackson escapes out back </a:t>
            </a:r>
            <a:r>
              <a:rPr lang="en-US" altLang="en-US" sz="2000" dirty="0"/>
              <a:t>&amp;</a:t>
            </a:r>
            <a:r>
              <a:rPr lang="en-US" altLang="en-US" sz="2000" dirty="0" smtClean="0"/>
              <a:t> WH only clears when spiked punch is served on WH lawn!!</a:t>
            </a:r>
          </a:p>
          <a:p>
            <a:pPr eaLnBrk="1" hangingPunct="1">
              <a:buFontTx/>
              <a:buNone/>
            </a:pPr>
            <a:r>
              <a:rPr lang="en-US" altLang="en-US" sz="2000" dirty="0" smtClean="0"/>
              <a:t>	-- Earns Jackson nickname =&gt; </a:t>
            </a:r>
            <a:r>
              <a:rPr lang="en-US" altLang="en-US" sz="2000" b="1" i="1" dirty="0" smtClean="0"/>
              <a:t>“King Mob”</a:t>
            </a:r>
          </a:p>
        </p:txBody>
      </p:sp>
      <p:pic>
        <p:nvPicPr>
          <p:cNvPr id="4" name="Picture 5" descr="12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09600"/>
            <a:ext cx="5867400" cy="374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639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28600" y="152400"/>
            <a:ext cx="8763000" cy="1646238"/>
          </a:xfrm>
          <a:prstGeom prst="rect">
            <a:avLst/>
          </a:prstGeom>
          <a:solidFill>
            <a:srgbClr val="EAD3B4"/>
          </a:solidFill>
          <a:ln w="127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000" b="1">
                <a:latin typeface="Verdana" pitchFamily="34" charset="0"/>
              </a:rPr>
              <a:t>EXPLORING THE NEW LANDS</a:t>
            </a:r>
          </a:p>
          <a:p>
            <a:pPr algn="ctr" eaLnBrk="1" hangingPunct="1">
              <a:spcBef>
                <a:spcPct val="50000"/>
              </a:spcBef>
              <a:buFontTx/>
              <a:buNone/>
            </a:pPr>
            <a:r>
              <a:rPr lang="en-US" altLang="en-US" sz="1800">
                <a:latin typeface="Verdana" pitchFamily="34" charset="0"/>
              </a:rPr>
              <a:t>PRESIDENT JEFFERSON SENT </a:t>
            </a:r>
            <a:r>
              <a:rPr lang="en-US" altLang="en-US" sz="1800" b="1" i="1">
                <a:latin typeface="Verdana" pitchFamily="34" charset="0"/>
              </a:rPr>
              <a:t>MERIWETHER LEWIS </a:t>
            </a:r>
            <a:r>
              <a:rPr lang="en-US" altLang="en-US" sz="1800">
                <a:latin typeface="Verdana" pitchFamily="34" charset="0"/>
              </a:rPr>
              <a:t>(PERSONAL SECRETARY) AND </a:t>
            </a:r>
            <a:r>
              <a:rPr lang="en-US" altLang="en-US" sz="1800" b="1" i="1">
                <a:latin typeface="Verdana" pitchFamily="34" charset="0"/>
              </a:rPr>
              <a:t>WILLIAM CLARK</a:t>
            </a:r>
            <a:r>
              <a:rPr lang="en-US" altLang="en-US" sz="1800">
                <a:latin typeface="Verdana" pitchFamily="34" charset="0"/>
              </a:rPr>
              <a:t> ON A JOURNEY OF DISCOVERY TO MAP AND INVESTIGATE ON THE NEW WESTERN LANDS – AIDED BY NATIVES (ESPECIALLY </a:t>
            </a:r>
            <a:r>
              <a:rPr lang="en-US" altLang="en-US" sz="1800" b="1" i="1">
                <a:latin typeface="Verdana" pitchFamily="34" charset="0"/>
              </a:rPr>
              <a:t>SACAJAWEA</a:t>
            </a:r>
            <a:r>
              <a:rPr lang="en-US" altLang="en-US" sz="1800">
                <a:latin typeface="Verdana" pitchFamily="34" charset="0"/>
              </a:rPr>
              <a:t>)</a:t>
            </a:r>
          </a:p>
        </p:txBody>
      </p:sp>
      <p:pic>
        <p:nvPicPr>
          <p:cNvPr id="17411" name="Picture 3" descr="JEFFL&amp;CD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05000"/>
            <a:ext cx="4295775"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4724400" y="2057400"/>
            <a:ext cx="4114800" cy="1474788"/>
          </a:xfrm>
          <a:prstGeom prst="rect">
            <a:avLst/>
          </a:prstGeom>
          <a:solidFill>
            <a:srgbClr val="EAD3B4"/>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800" b="1">
                <a:latin typeface="Verdana" pitchFamily="34" charset="0"/>
              </a:rPr>
              <a:t>CONFIDENTIAL LETTER FROM PRESIDENT JEFFERSON TO LEWIS AND CLARK ON THE PURPOSE OF THEIR EXPLORATORY JOURNEY</a:t>
            </a:r>
          </a:p>
        </p:txBody>
      </p:sp>
      <p:pic>
        <p:nvPicPr>
          <p:cNvPr id="17413" name="Picture 5" descr="L&amp;Cmap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3800"/>
            <a:ext cx="41148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4" name="Text Box 6"/>
          <p:cNvSpPr txBox="1">
            <a:spLocks noChangeArrowheads="1"/>
          </p:cNvSpPr>
          <p:nvPr/>
        </p:nvSpPr>
        <p:spPr bwMode="auto">
          <a:xfrm>
            <a:off x="4800600" y="6248400"/>
            <a:ext cx="4114800" cy="379413"/>
          </a:xfrm>
          <a:prstGeom prst="rect">
            <a:avLst/>
          </a:prstGeom>
          <a:solidFill>
            <a:srgbClr val="EAD3B4"/>
          </a:solidFill>
          <a:ln w="127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1800" b="1">
                <a:latin typeface="Verdana" pitchFamily="34" charset="0"/>
              </a:rPr>
              <a:t>MAP THEY TOOK WITH THEM</a:t>
            </a:r>
          </a:p>
        </p:txBody>
      </p:sp>
    </p:spTree>
    <p:extLst>
      <p:ext uri="{BB962C8B-B14F-4D97-AF65-F5344CB8AC3E}">
        <p14:creationId xmlns:p14="http://schemas.microsoft.com/office/powerpoint/2010/main" val="20729008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Method #1: Diplomacy </a:t>
            </a:r>
            <a:endParaRPr lang="en-US" b="1" u="sng" dirty="0"/>
          </a:p>
        </p:txBody>
      </p:sp>
      <p:sp>
        <p:nvSpPr>
          <p:cNvPr id="3" name="Content Placeholder 2"/>
          <p:cNvSpPr>
            <a:spLocks noGrp="1"/>
          </p:cNvSpPr>
          <p:nvPr>
            <p:ph idx="1"/>
          </p:nvPr>
        </p:nvSpPr>
        <p:spPr>
          <a:xfrm>
            <a:off x="0" y="609600"/>
            <a:ext cx="9144000" cy="6248400"/>
          </a:xfrm>
        </p:spPr>
        <p:txBody>
          <a:bodyPr>
            <a:normAutofit/>
          </a:bodyPr>
          <a:lstStyle/>
          <a:p>
            <a:pPr marL="0" indent="0">
              <a:buNone/>
            </a:pPr>
            <a:r>
              <a:rPr lang="en-US" sz="2300" b="1" i="1" dirty="0" smtClean="0"/>
              <a:t>Acquisition of Florida (1819)</a:t>
            </a:r>
          </a:p>
          <a:p>
            <a:r>
              <a:rPr lang="en-US" sz="2300" dirty="0" smtClean="0"/>
              <a:t>Florida, under the Spanish, was a den of outlaws &amp; Natives (Anarchy)</a:t>
            </a:r>
          </a:p>
          <a:p>
            <a:r>
              <a:rPr lang="en-US" sz="2300" dirty="0" smtClean="0"/>
              <a:t>Monroe dispatches Jackson to guard border and prevent raids =&gt; Jackson marches into Florida and kills Spanish settlers</a:t>
            </a:r>
          </a:p>
          <a:p>
            <a:pPr lvl="1" indent="-342900">
              <a:buFont typeface="Wingdings" panose="05000000000000000000" pitchFamily="2" charset="2"/>
              <a:buChar char="§"/>
            </a:pPr>
            <a:r>
              <a:rPr lang="en-US" sz="2300" dirty="0" smtClean="0"/>
              <a:t>______________________________(JQ Adams) =&gt; Spain ceded Florida to Us but gives up all claims to Texas</a:t>
            </a:r>
          </a:p>
          <a:p>
            <a:pPr marL="0" indent="0">
              <a:buNone/>
            </a:pPr>
            <a:r>
              <a:rPr lang="en-US" sz="2300" b="1" i="1" dirty="0" smtClean="0"/>
              <a:t>Canadian Border lands </a:t>
            </a:r>
            <a:r>
              <a:rPr lang="en-US" sz="2300" dirty="0" smtClean="0"/>
              <a:t>(1818; 1842)</a:t>
            </a:r>
          </a:p>
          <a:p>
            <a:r>
              <a:rPr lang="en-US" sz="2300" b="1" i="1" dirty="0" smtClean="0"/>
              <a:t>Rush-</a:t>
            </a:r>
            <a:r>
              <a:rPr lang="en-US" sz="2300" b="1" i="1" dirty="0" err="1" smtClean="0"/>
              <a:t>Bagot</a:t>
            </a:r>
            <a:r>
              <a:rPr lang="en-US" sz="2300" b="1" i="1" dirty="0" smtClean="0"/>
              <a:t> agreement (1818) </a:t>
            </a:r>
            <a:r>
              <a:rPr lang="en-US" sz="2300" dirty="0" smtClean="0"/>
              <a:t>=&gt; Post War of 1812 the British wanted to clear up border disputes with the Great Lakes (divides lakes evenly)</a:t>
            </a:r>
          </a:p>
          <a:p>
            <a:pPr lvl="1" indent="-342900">
              <a:buFont typeface="Wingdings" panose="05000000000000000000" pitchFamily="2" charset="2"/>
              <a:buChar char="§"/>
            </a:pPr>
            <a:r>
              <a:rPr lang="en-US" sz="1900" dirty="0" smtClean="0"/>
              <a:t> </a:t>
            </a:r>
            <a:r>
              <a:rPr lang="en-US" sz="2300" dirty="0" smtClean="0"/>
              <a:t>Creates world’s largest unprotected border &amp; gives US rights to Newfoundland fisheries</a:t>
            </a:r>
          </a:p>
          <a:p>
            <a:r>
              <a:rPr lang="en-US" sz="2300" dirty="0" smtClean="0"/>
              <a:t>______________________(1842) =&gt; settles tension of “Aroostook” war</a:t>
            </a:r>
          </a:p>
          <a:p>
            <a:pPr lvl="1" indent="-342900">
              <a:buFont typeface="Wingdings" panose="05000000000000000000" pitchFamily="2" charset="2"/>
              <a:buChar char="§"/>
            </a:pPr>
            <a:r>
              <a:rPr lang="en-US" sz="2300" dirty="0" smtClean="0"/>
              <a:t>Border dispute in Maine where Canadian and American lumberjacks were logging same areas and fighting almost broke out</a:t>
            </a:r>
          </a:p>
          <a:p>
            <a:pPr lvl="1" indent="-342900">
              <a:buFont typeface="Wingdings" panose="05000000000000000000" pitchFamily="2" charset="2"/>
              <a:buChar char="§"/>
            </a:pPr>
            <a:r>
              <a:rPr lang="en-US" sz="2300" dirty="0" smtClean="0"/>
              <a:t>Border lands settled and peace maintained</a:t>
            </a:r>
          </a:p>
          <a:p>
            <a:endParaRPr lang="en-US" sz="2300" dirty="0"/>
          </a:p>
        </p:txBody>
      </p:sp>
    </p:spTree>
    <p:extLst>
      <p:ext uri="{BB962C8B-B14F-4D97-AF65-F5344CB8AC3E}">
        <p14:creationId xmlns:p14="http://schemas.microsoft.com/office/powerpoint/2010/main" val="2317403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92162"/>
          </a:xfrm>
        </p:spPr>
        <p:txBody>
          <a:bodyPr/>
          <a:lstStyle/>
          <a:p>
            <a:pPr eaLnBrk="1" hangingPunct="1"/>
            <a:r>
              <a:rPr lang="en-US" altLang="en-US" sz="4000" b="1" u="sng" smtClean="0"/>
              <a:t>Webster-Ashburton Treaty (1842)</a:t>
            </a:r>
          </a:p>
        </p:txBody>
      </p:sp>
      <p:pic>
        <p:nvPicPr>
          <p:cNvPr id="11267" name="Picture 7" descr="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324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2851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4419600" cy="6248400"/>
          </a:xfrm>
        </p:spPr>
        <p:txBody>
          <a:bodyPr>
            <a:normAutofit/>
          </a:bodyPr>
          <a:lstStyle/>
          <a:p>
            <a:pPr marL="0" indent="0">
              <a:buNone/>
            </a:pPr>
            <a:r>
              <a:rPr lang="en-US" sz="2300" b="1" u="sng" dirty="0" smtClean="0"/>
              <a:t>Oregon Territory </a:t>
            </a:r>
            <a:r>
              <a:rPr lang="en-US" sz="2300" dirty="0" smtClean="0"/>
              <a:t>(1844)</a:t>
            </a:r>
          </a:p>
          <a:p>
            <a:r>
              <a:rPr lang="en-US" sz="2300" dirty="0" smtClean="0"/>
              <a:t>Britain and US had disagreements over Oregon boundary =&gt; both sides claimed competing extremist positions</a:t>
            </a:r>
          </a:p>
          <a:p>
            <a:r>
              <a:rPr lang="en-US" sz="2300" dirty="0" smtClean="0"/>
              <a:t>James K Polk was elected in 1844 on a slogan of </a:t>
            </a:r>
            <a:r>
              <a:rPr lang="en-US" sz="2300" b="1" i="1" dirty="0" smtClean="0"/>
              <a:t>“_______ ___________”</a:t>
            </a:r>
            <a:r>
              <a:rPr lang="en-US" sz="2300" dirty="0" smtClean="0"/>
              <a:t>=&gt; most Manifest Destiny driven President</a:t>
            </a:r>
          </a:p>
          <a:p>
            <a:pPr lvl="1" indent="-342900">
              <a:buFont typeface="Wingdings" panose="05000000000000000000" pitchFamily="2" charset="2"/>
              <a:buChar char="§"/>
            </a:pPr>
            <a:r>
              <a:rPr lang="en-US" sz="2300" dirty="0" smtClean="0"/>
              <a:t>Polk accepts a compromise of 49</a:t>
            </a:r>
            <a:r>
              <a:rPr lang="en-US" sz="2300" baseline="30000" dirty="0" smtClean="0"/>
              <a:t>th</a:t>
            </a:r>
            <a:r>
              <a:rPr lang="en-US" sz="2300" dirty="0" smtClean="0"/>
              <a:t> parallel =&gt; avoids war w/ Britain</a:t>
            </a:r>
          </a:p>
          <a:p>
            <a:pPr marL="0" indent="0">
              <a:buNone/>
            </a:pPr>
            <a:endParaRPr lang="en-US" sz="2300" dirty="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Method #1: Diplomacy </a:t>
            </a:r>
            <a:endParaRPr lang="en-US" b="1" u="sng" dirty="0"/>
          </a:p>
        </p:txBody>
      </p:sp>
      <p:pic>
        <p:nvPicPr>
          <p:cNvPr id="1028" name="Picture 4" descr="http://www.everseradio.com/wp-content/uploads/2010/09/54-40-or-fight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65545"/>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965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0"/>
            <a:ext cx="8229600" cy="334962"/>
          </a:xfrm>
        </p:spPr>
        <p:txBody>
          <a:bodyPr>
            <a:normAutofit fontScale="90000"/>
          </a:bodyPr>
          <a:lstStyle/>
          <a:p>
            <a:pPr eaLnBrk="1" hangingPunct="1"/>
            <a:r>
              <a:rPr lang="en-US" altLang="en-US" sz="4000" b="1" u="sng" dirty="0" smtClean="0"/>
              <a:t>Oregon Territory Dispute</a:t>
            </a:r>
          </a:p>
        </p:txBody>
      </p:sp>
      <p:pic>
        <p:nvPicPr>
          <p:cNvPr id="4" name="Picture 2" descr="http://upload.wikimedia.org/wikipedia/commons/thumb/1/18/Oregoncountry.png/640px-Oregoncount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09600"/>
            <a:ext cx="6096000" cy="621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98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7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normAutofit/>
          </a:bodyPr>
          <a:lstStyle/>
          <a:p>
            <a:pPr marL="0" indent="0">
              <a:buNone/>
            </a:pPr>
            <a:r>
              <a:rPr lang="en-US" sz="2300" b="1" i="1" dirty="0" smtClean="0"/>
              <a:t>Monroe Doctrine</a:t>
            </a:r>
          </a:p>
          <a:p>
            <a:r>
              <a:rPr lang="en-US" sz="2300" dirty="0" smtClean="0"/>
              <a:t>The Monroe Doctrine was issued by President Madison in 1822 (written by JQ Adams) =&gt; statement of US foreign policy, not a treaty</a:t>
            </a:r>
          </a:p>
          <a:p>
            <a:r>
              <a:rPr lang="en-US" sz="2300" dirty="0" smtClean="0"/>
              <a:t>Context =&gt; Monroe makes declaration in midst of European powers expressing interest in Americas</a:t>
            </a:r>
          </a:p>
          <a:p>
            <a:pPr lvl="1">
              <a:buFont typeface="Wingdings" panose="05000000000000000000" pitchFamily="2" charset="2"/>
              <a:buChar char="§"/>
            </a:pPr>
            <a:r>
              <a:rPr lang="en-US" sz="2300" dirty="0" smtClean="0"/>
              <a:t>Russia = Oregon and Cali; France = expansion in </a:t>
            </a:r>
            <a:r>
              <a:rPr lang="en-US" sz="2300" dirty="0" err="1" smtClean="0"/>
              <a:t>Carribbean</a:t>
            </a:r>
            <a:r>
              <a:rPr lang="en-US" sz="2300" dirty="0" smtClean="0"/>
              <a:t>; </a:t>
            </a:r>
          </a:p>
          <a:p>
            <a:pPr marL="457200" lvl="1" indent="0">
              <a:buNone/>
            </a:pPr>
            <a:r>
              <a:rPr lang="en-US" sz="2300" dirty="0" smtClean="0"/>
              <a:t>Spanish = re-establish Latin American empire</a:t>
            </a:r>
            <a:endParaRPr lang="en-US" sz="2300" dirty="0"/>
          </a:p>
          <a:p>
            <a:pPr marL="400050"/>
            <a:r>
              <a:rPr lang="en-US" sz="2300" dirty="0" smtClean="0"/>
              <a:t>Terms of Doctrine =&gt;</a:t>
            </a:r>
            <a:r>
              <a:rPr lang="en-US" sz="2300" dirty="0"/>
              <a:t> </a:t>
            </a:r>
            <a:r>
              <a:rPr lang="en-US" sz="2300" b="1" i="1" dirty="0" smtClean="0"/>
              <a:t>“_____________________________________”</a:t>
            </a:r>
          </a:p>
          <a:p>
            <a:pPr lvl="1">
              <a:buFont typeface="Wingdings" panose="05000000000000000000" pitchFamily="2" charset="2"/>
              <a:buChar char="§"/>
            </a:pPr>
            <a:r>
              <a:rPr lang="en-US" sz="2300" dirty="0" smtClean="0"/>
              <a:t>Forbids any further European colonization in the Americas (already established colonies okay)</a:t>
            </a:r>
          </a:p>
          <a:p>
            <a:pPr lvl="1">
              <a:buFont typeface="Wingdings" panose="05000000000000000000" pitchFamily="2" charset="2"/>
              <a:buChar char="§"/>
            </a:pPr>
            <a:r>
              <a:rPr lang="en-US" sz="2300" b="1" i="1" dirty="0" smtClean="0"/>
              <a:t>Q: Can US support this doctrine?  Why issue it? </a:t>
            </a:r>
          </a:p>
          <a:p>
            <a:pPr marL="400050"/>
            <a:r>
              <a:rPr lang="en-US" sz="2300" b="1" i="1" dirty="0" smtClean="0"/>
              <a:t>Effect? </a:t>
            </a:r>
            <a:r>
              <a:rPr lang="en-US" sz="2300" dirty="0" smtClean="0"/>
              <a:t>=&gt; effective in stopping colonization</a:t>
            </a:r>
          </a:p>
          <a:p>
            <a:pPr lvl="1">
              <a:buFont typeface="Wingdings" panose="05000000000000000000" pitchFamily="2" charset="2"/>
              <a:buChar char="§"/>
            </a:pPr>
            <a:r>
              <a:rPr lang="en-US" sz="2300" dirty="0" smtClean="0"/>
              <a:t>Britain helps US enforce (power balance in Europe)</a:t>
            </a:r>
          </a:p>
          <a:p>
            <a:pPr lvl="1">
              <a:buFont typeface="Wingdings" panose="05000000000000000000" pitchFamily="2" charset="2"/>
              <a:buChar char="§"/>
            </a:pPr>
            <a:r>
              <a:rPr lang="en-US" sz="2300" dirty="0" smtClean="0"/>
              <a:t>Increases US International prestige</a:t>
            </a:r>
          </a:p>
          <a:p>
            <a:pPr marL="457200" lvl="1" indent="0">
              <a:buNone/>
            </a:pPr>
            <a:r>
              <a:rPr lang="en-US" sz="2300" dirty="0" smtClean="0"/>
              <a:t>** Doctrine becomes a cornerstone of US Foreign policy**</a:t>
            </a:r>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Method #1: Diplomacy </a:t>
            </a:r>
            <a:endParaRPr lang="en-US" b="1" u="sng" dirty="0"/>
          </a:p>
        </p:txBody>
      </p:sp>
    </p:spTree>
    <p:extLst>
      <p:ext uri="{BB962C8B-B14F-4D97-AF65-F5344CB8AC3E}">
        <p14:creationId xmlns:p14="http://schemas.microsoft.com/office/powerpoint/2010/main" val="22993488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Method #2: Annexation</a:t>
            </a:r>
            <a:endParaRPr lang="en-US" b="1" u="sng" dirty="0"/>
          </a:p>
        </p:txBody>
      </p:sp>
      <p:sp>
        <p:nvSpPr>
          <p:cNvPr id="3" name="Content Placeholder 2"/>
          <p:cNvSpPr>
            <a:spLocks noGrp="1"/>
          </p:cNvSpPr>
          <p:nvPr>
            <p:ph idx="1"/>
          </p:nvPr>
        </p:nvSpPr>
        <p:spPr>
          <a:xfrm>
            <a:off x="0" y="685800"/>
            <a:ext cx="9144000" cy="4114800"/>
          </a:xfrm>
        </p:spPr>
        <p:txBody>
          <a:bodyPr>
            <a:normAutofit fontScale="92500" lnSpcReduction="10000"/>
          </a:bodyPr>
          <a:lstStyle/>
          <a:p>
            <a:pPr marL="0" indent="0">
              <a:buNone/>
            </a:pPr>
            <a:r>
              <a:rPr lang="en-US" sz="2300" b="1" i="1" dirty="0" smtClean="0"/>
              <a:t>Texas Annexation (1842)</a:t>
            </a:r>
          </a:p>
          <a:p>
            <a:r>
              <a:rPr lang="en-US" sz="2300" dirty="0" smtClean="0"/>
              <a:t>Mexico gained independence from Spain in 1823 &amp; wants to settle </a:t>
            </a:r>
            <a:r>
              <a:rPr lang="en-US" sz="2300" dirty="0"/>
              <a:t>T</a:t>
            </a:r>
            <a:r>
              <a:rPr lang="en-US" sz="2300" dirty="0" smtClean="0"/>
              <a:t>exas quickly =&gt; gives land grant to Stephen Austin to bring 300 Roman Catholic families to live in </a:t>
            </a:r>
            <a:r>
              <a:rPr lang="en-US" sz="2300" dirty="0"/>
              <a:t>T</a:t>
            </a:r>
            <a:r>
              <a:rPr lang="en-US" sz="2300" dirty="0" smtClean="0"/>
              <a:t>exas &amp; become Mexican</a:t>
            </a:r>
          </a:p>
          <a:p>
            <a:pPr lvl="1" indent="-342900">
              <a:buFont typeface="Wingdings" panose="05000000000000000000" pitchFamily="2" charset="2"/>
              <a:buChar char="§"/>
            </a:pPr>
            <a:r>
              <a:rPr lang="en-US" sz="2300" dirty="0" smtClean="0"/>
              <a:t>30,000 settlers come to Austin’s land (</a:t>
            </a:r>
            <a:r>
              <a:rPr lang="en-US" sz="2300" dirty="0" err="1" smtClean="0"/>
              <a:t>Texicans</a:t>
            </a:r>
            <a:r>
              <a:rPr lang="en-US" sz="2300" dirty="0" smtClean="0"/>
              <a:t>) and ignore Mexican restrictions =&gt; Santa Anna raises an army to force compliance</a:t>
            </a:r>
          </a:p>
          <a:p>
            <a:pPr lvl="1" indent="-342900">
              <a:buFont typeface="Wingdings" panose="05000000000000000000" pitchFamily="2" charset="2"/>
              <a:buChar char="§"/>
            </a:pPr>
            <a:r>
              <a:rPr lang="en-US" sz="2300" dirty="0" smtClean="0"/>
              <a:t>Texas war for independence ends with Texas becoming an independent republic in 1836 (Battle of Alamo &amp; San </a:t>
            </a:r>
            <a:r>
              <a:rPr lang="en-US" sz="2300" dirty="0"/>
              <a:t>J</a:t>
            </a:r>
            <a:r>
              <a:rPr lang="en-US" sz="2300" dirty="0" smtClean="0"/>
              <a:t>acinto)</a:t>
            </a:r>
          </a:p>
          <a:p>
            <a:pPr marL="400050" lvl="1" indent="0">
              <a:buNone/>
            </a:pPr>
            <a:r>
              <a:rPr lang="en-US" sz="2300" dirty="0"/>
              <a:t>	</a:t>
            </a:r>
            <a:r>
              <a:rPr lang="en-US" sz="2300" dirty="0" smtClean="0"/>
              <a:t>-- Key figures = Sam Houston, Davy Crockett, etc….</a:t>
            </a:r>
          </a:p>
          <a:p>
            <a:r>
              <a:rPr lang="en-US" sz="2300" dirty="0" smtClean="0"/>
              <a:t>Texas appeals to US for annexation =&gt; ignored by Jackson, Van Buren</a:t>
            </a:r>
          </a:p>
          <a:p>
            <a:pPr lvl="1" indent="-342900">
              <a:buFont typeface="Wingdings" panose="05000000000000000000" pitchFamily="2" charset="2"/>
              <a:buChar char="§"/>
            </a:pPr>
            <a:r>
              <a:rPr lang="en-US" sz="2300" dirty="0" smtClean="0"/>
              <a:t>Q: Why??? =&gt; Mexican feelings??????</a:t>
            </a:r>
          </a:p>
          <a:p>
            <a:pPr lvl="1" indent="-342900">
              <a:buFont typeface="Wingdings" panose="05000000000000000000" pitchFamily="2" charset="2"/>
              <a:buChar char="§"/>
            </a:pPr>
            <a:r>
              <a:rPr lang="en-US" sz="2300" dirty="0" smtClean="0"/>
              <a:t>Tyler annexes </a:t>
            </a:r>
            <a:r>
              <a:rPr lang="en-US" sz="2300" dirty="0"/>
              <a:t>T</a:t>
            </a:r>
            <a:r>
              <a:rPr lang="en-US" sz="2300" dirty="0" smtClean="0"/>
              <a:t>exas by Joint Resolution (technically illegal) in 1843</a:t>
            </a:r>
          </a:p>
          <a:p>
            <a:endParaRPr lang="en-US" sz="2300" dirty="0" smtClean="0"/>
          </a:p>
          <a:p>
            <a:pPr marL="400050" lvl="1" indent="0">
              <a:buNone/>
            </a:pPr>
            <a:endParaRPr lang="en-US" sz="2300" dirty="0"/>
          </a:p>
        </p:txBody>
      </p:sp>
      <p:pic>
        <p:nvPicPr>
          <p:cNvPr id="5" name="Picture 5" descr="Texas-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724400"/>
            <a:ext cx="4191000" cy="212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128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533400"/>
          </a:xfrm>
        </p:spPr>
        <p:txBody>
          <a:bodyPr>
            <a:normAutofit fontScale="90000"/>
          </a:bodyPr>
          <a:lstStyle/>
          <a:p>
            <a:pPr eaLnBrk="1" hangingPunct="1"/>
            <a:r>
              <a:rPr lang="en-US" altLang="en-US" sz="4000" b="1" u="sng" dirty="0" smtClean="0"/>
              <a:t>Texas War for Independence</a:t>
            </a:r>
          </a:p>
        </p:txBody>
      </p:sp>
      <p:pic>
        <p:nvPicPr>
          <p:cNvPr id="8195" name="Picture 3" descr="texas-revolutio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798"/>
            <a:ext cx="8305800" cy="608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411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Method #3: War and Aggression</a:t>
            </a:r>
            <a:endParaRPr lang="en-US" b="1" u="sng" dirty="0"/>
          </a:p>
        </p:txBody>
      </p:sp>
      <p:sp>
        <p:nvSpPr>
          <p:cNvPr id="3" name="Content Placeholder 2"/>
          <p:cNvSpPr>
            <a:spLocks noGrp="1"/>
          </p:cNvSpPr>
          <p:nvPr>
            <p:ph idx="1"/>
          </p:nvPr>
        </p:nvSpPr>
        <p:spPr>
          <a:xfrm>
            <a:off x="0" y="685800"/>
            <a:ext cx="6205928" cy="6172200"/>
          </a:xfrm>
        </p:spPr>
        <p:txBody>
          <a:bodyPr>
            <a:normAutofit/>
          </a:bodyPr>
          <a:lstStyle/>
          <a:p>
            <a:r>
              <a:rPr lang="en-US" sz="2300" dirty="0" smtClean="0"/>
              <a:t>In 1844 Manifest Destiny reached a fevered pitch =&gt; central idea in Presidential Election</a:t>
            </a:r>
          </a:p>
          <a:p>
            <a:pPr lvl="1" indent="-342900">
              <a:buFont typeface="Wingdings" panose="05000000000000000000" pitchFamily="2" charset="2"/>
              <a:buChar char="§"/>
            </a:pPr>
            <a:r>
              <a:rPr lang="en-US" sz="2300" dirty="0" smtClean="0"/>
              <a:t>James K Polk wins on </a:t>
            </a:r>
            <a:r>
              <a:rPr lang="en-US" sz="2300" b="1" i="1" dirty="0" smtClean="0"/>
              <a:t>a 4 Point platform </a:t>
            </a:r>
          </a:p>
          <a:p>
            <a:pPr>
              <a:buNone/>
            </a:pPr>
            <a:r>
              <a:rPr lang="en-US" altLang="en-US" sz="2300" dirty="0"/>
              <a:t>	</a:t>
            </a:r>
            <a:r>
              <a:rPr lang="en-US" altLang="en-US" sz="2300" dirty="0" smtClean="0"/>
              <a:t>#1</a:t>
            </a:r>
            <a:r>
              <a:rPr lang="en-US" altLang="en-US" sz="2300" dirty="0"/>
              <a:t>: </a:t>
            </a:r>
            <a:r>
              <a:rPr lang="en-US" altLang="en-US" sz="2300" b="1" i="1" dirty="0"/>
              <a:t>Lowered Tariff</a:t>
            </a:r>
            <a:r>
              <a:rPr lang="en-US" altLang="en-US" sz="2300" dirty="0"/>
              <a:t> =&gt; Achieved this in 1846 with a bill that reduced rates to 25%</a:t>
            </a:r>
          </a:p>
          <a:p>
            <a:pPr>
              <a:buNone/>
            </a:pPr>
            <a:r>
              <a:rPr lang="en-US" altLang="en-US" sz="2300" dirty="0"/>
              <a:t>	#2: </a:t>
            </a:r>
            <a:r>
              <a:rPr lang="en-US" altLang="en-US" sz="2300" b="1" i="1" dirty="0"/>
              <a:t>Restore independent Treasury</a:t>
            </a:r>
            <a:r>
              <a:rPr lang="en-US" altLang="en-US" sz="2300" dirty="0"/>
              <a:t> =&gt; established Treasury Dept. in 1846</a:t>
            </a:r>
          </a:p>
          <a:p>
            <a:pPr>
              <a:buNone/>
            </a:pPr>
            <a:r>
              <a:rPr lang="en-US" altLang="en-US" sz="2300" dirty="0"/>
              <a:t>	#3: Acquisition of all of </a:t>
            </a:r>
            <a:r>
              <a:rPr lang="en-US" altLang="en-US" sz="2300" b="1" i="1" dirty="0"/>
              <a:t>Oregon Territory</a:t>
            </a:r>
          </a:p>
          <a:p>
            <a:pPr>
              <a:buNone/>
            </a:pPr>
            <a:r>
              <a:rPr lang="en-US" altLang="en-US" sz="2300" dirty="0"/>
              <a:t>		-- Disputed with Britain but settled w/ a </a:t>
            </a:r>
            <a:r>
              <a:rPr lang="en-US" altLang="en-US" sz="2300" dirty="0" smtClean="0"/>
              <a:t>	compromise </a:t>
            </a:r>
            <a:r>
              <a:rPr lang="en-US" altLang="en-US" sz="2300" dirty="0"/>
              <a:t>at </a:t>
            </a:r>
            <a:r>
              <a:rPr lang="en-US" altLang="en-US" sz="2300" b="1" i="1" dirty="0"/>
              <a:t>49</a:t>
            </a:r>
            <a:r>
              <a:rPr lang="en-US" altLang="en-US" sz="2300" b="1" i="1" baseline="30000" dirty="0"/>
              <a:t>th</a:t>
            </a:r>
            <a:r>
              <a:rPr lang="en-US" altLang="en-US" sz="2300" b="1" i="1" dirty="0"/>
              <a:t> </a:t>
            </a:r>
            <a:r>
              <a:rPr lang="en-US" altLang="en-US" sz="2300" b="1" i="1" dirty="0" err="1"/>
              <a:t>parralel</a:t>
            </a:r>
            <a:r>
              <a:rPr lang="en-US" altLang="en-US" sz="2300" dirty="0"/>
              <a:t> in 1846</a:t>
            </a:r>
          </a:p>
          <a:p>
            <a:pPr>
              <a:buNone/>
            </a:pPr>
            <a:r>
              <a:rPr lang="en-US" altLang="en-US" sz="2300" dirty="0"/>
              <a:t>	</a:t>
            </a:r>
            <a:r>
              <a:rPr lang="en-US" altLang="en-US" sz="2300" dirty="0" smtClean="0"/>
              <a:t>#</a:t>
            </a:r>
            <a:r>
              <a:rPr lang="en-US" altLang="en-US" sz="2300" dirty="0"/>
              <a:t>4: Acquisition of </a:t>
            </a:r>
            <a:r>
              <a:rPr lang="en-US" altLang="en-US" sz="2300" b="1" i="1" dirty="0" smtClean="0"/>
              <a:t>California</a:t>
            </a:r>
          </a:p>
          <a:p>
            <a:pPr lvl="1">
              <a:buFont typeface="Wingdings" panose="05000000000000000000" pitchFamily="2" charset="2"/>
              <a:buChar char="§"/>
            </a:pPr>
            <a:r>
              <a:rPr lang="en-US" altLang="en-US" sz="2300" dirty="0" smtClean="0"/>
              <a:t>Wants to open trade with China and east</a:t>
            </a:r>
          </a:p>
          <a:p>
            <a:pPr>
              <a:buNone/>
            </a:pPr>
            <a:r>
              <a:rPr lang="en-US" altLang="en-US" sz="2300" b="1" i="1" dirty="0"/>
              <a:t>	</a:t>
            </a:r>
            <a:r>
              <a:rPr lang="en-US" altLang="en-US" sz="2300" b="1" i="1" dirty="0" smtClean="0"/>
              <a:t>** Problem?? =&gt; owned by Mexico**</a:t>
            </a:r>
            <a:endParaRPr lang="en-US" altLang="en-US" sz="2300" b="1" i="1" dirty="0"/>
          </a:p>
          <a:p>
            <a:pPr marL="400050" lvl="1" indent="0">
              <a:buNone/>
            </a:pPr>
            <a:endParaRPr lang="en-US" sz="2300" dirty="0" smtClean="0"/>
          </a:p>
        </p:txBody>
      </p:sp>
      <p:pic>
        <p:nvPicPr>
          <p:cNvPr id="4" name="Picture 5" descr="Portrait of James K. Po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928" y="1277655"/>
            <a:ext cx="2909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8819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b="1" u="sng" dirty="0" smtClean="0"/>
              <a:t>Mexican War (1846-48)</a:t>
            </a:r>
            <a:endParaRPr lang="en-US" b="1" u="sng" dirty="0"/>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sz="2300" dirty="0" smtClean="0"/>
              <a:t>Polk sends John Slidell in 1845 w/ $25M to negotiate purchase of California =&gt; Mexicans refuse to even meet w/ him</a:t>
            </a:r>
          </a:p>
          <a:p>
            <a:pPr lvl="1" indent="-342900">
              <a:buFont typeface="Wingdings" panose="05000000000000000000" pitchFamily="2" charset="2"/>
              <a:buChar char="§"/>
            </a:pPr>
            <a:r>
              <a:rPr lang="en-US" sz="2300" dirty="0" smtClean="0"/>
              <a:t>Mexicans still upset by Texas annexation &amp; other incidents</a:t>
            </a:r>
          </a:p>
          <a:p>
            <a:r>
              <a:rPr lang="en-US" sz="2300" dirty="0" smtClean="0"/>
              <a:t>Polk orders Gen Zachary Taylor into disputed territory near the Rio Grande and tells him to “wait for an attack”</a:t>
            </a:r>
          </a:p>
          <a:p>
            <a:pPr lvl="1" indent="-342900">
              <a:buFont typeface="Wingdings" panose="05000000000000000000" pitchFamily="2" charset="2"/>
              <a:buChar char="§"/>
            </a:pPr>
            <a:r>
              <a:rPr lang="en-US" sz="2300" dirty="0" smtClean="0"/>
              <a:t>Two US soldiers are killed while getting water =&gt; Polk says “despite all of our efforts to avoid it, American blood has been shed on American soil . . . Such actions cannot be ignored.”</a:t>
            </a:r>
          </a:p>
          <a:p>
            <a:pPr marL="400050" lvl="1" indent="0">
              <a:buNone/>
            </a:pPr>
            <a:r>
              <a:rPr lang="en-US" sz="2300" dirty="0" smtClean="0"/>
              <a:t>** Analysis? =&gt; who is at fault? ( see Grant quote)</a:t>
            </a:r>
          </a:p>
          <a:p>
            <a:pPr lvl="1" indent="-342900">
              <a:buFont typeface="Wingdings" panose="05000000000000000000" pitchFamily="2" charset="2"/>
              <a:buChar char="§"/>
            </a:pPr>
            <a:r>
              <a:rPr lang="en-US" sz="2300" dirty="0" smtClean="0"/>
              <a:t>Some Whigs protest outbreak of war =&gt; Abraham Lincoln introduces ________________________(identify the spot where American blood spilt)</a:t>
            </a:r>
          </a:p>
          <a:p>
            <a:r>
              <a:rPr lang="en-US" sz="2300" dirty="0" smtClean="0"/>
              <a:t>US never loses a battle and captures huge swaths of </a:t>
            </a:r>
            <a:r>
              <a:rPr lang="en-US" sz="2300" dirty="0"/>
              <a:t>M</a:t>
            </a:r>
            <a:r>
              <a:rPr lang="en-US" sz="2300" dirty="0" smtClean="0"/>
              <a:t>exican territory</a:t>
            </a:r>
          </a:p>
          <a:p>
            <a:pPr lvl="1">
              <a:buFont typeface="Wingdings" panose="05000000000000000000" pitchFamily="2" charset="2"/>
              <a:buChar char="§"/>
            </a:pPr>
            <a:r>
              <a:rPr lang="en-US" sz="2300" dirty="0" smtClean="0"/>
              <a:t>Negotiates the </a:t>
            </a:r>
            <a:r>
              <a:rPr lang="en-US" sz="2300" b="1" i="1" dirty="0" smtClean="0"/>
              <a:t>Treaty of </a:t>
            </a:r>
            <a:r>
              <a:rPr lang="en-US" sz="2300" b="1" i="1" dirty="0" err="1" smtClean="0"/>
              <a:t>Gaudalupe</a:t>
            </a:r>
            <a:r>
              <a:rPr lang="en-US" sz="2300" b="1" i="1" dirty="0" smtClean="0"/>
              <a:t>-Hidalgo =</a:t>
            </a:r>
            <a:r>
              <a:rPr lang="en-US" sz="2300" dirty="0" smtClean="0"/>
              <a:t>&gt; Mexico recognizes annexation of Texas, cedes to US a vast territory (1/2 of Mexico), pays Mexico $15M and assumes $3.5 M in Mexican claims</a:t>
            </a:r>
          </a:p>
          <a:p>
            <a:pPr marL="514350" indent="-457200"/>
            <a:r>
              <a:rPr lang="en-US" sz="2300" b="1" i="1" dirty="0" smtClean="0"/>
              <a:t>Outcome? =&gt; </a:t>
            </a:r>
            <a:r>
              <a:rPr lang="en-US" sz="2300" dirty="0" smtClean="0"/>
              <a:t>US fulfills Manifest destiny, gains international respect, acquires Pacific port and opens trade with China and Japan</a:t>
            </a:r>
          </a:p>
          <a:p>
            <a:pPr lvl="1">
              <a:buFont typeface="Wingdings" panose="05000000000000000000" pitchFamily="2" charset="2"/>
              <a:buChar char="§"/>
            </a:pPr>
            <a:r>
              <a:rPr lang="en-US" sz="2300" dirty="0" smtClean="0"/>
              <a:t>Alienates Mexico &amp; Central American countries (US = “</a:t>
            </a:r>
            <a:r>
              <a:rPr lang="en-US" sz="2300" b="1" i="1" dirty="0" err="1" smtClean="0"/>
              <a:t>collossus</a:t>
            </a:r>
            <a:r>
              <a:rPr lang="en-US" sz="2300" b="1" i="1" dirty="0" smtClean="0"/>
              <a:t> of north</a:t>
            </a:r>
            <a:r>
              <a:rPr lang="en-US" sz="2300" dirty="0" smtClean="0"/>
              <a:t>”)</a:t>
            </a:r>
            <a:endParaRPr lang="en-US" sz="2300" dirty="0"/>
          </a:p>
        </p:txBody>
      </p:sp>
    </p:spTree>
    <p:extLst>
      <p:ext uri="{BB962C8B-B14F-4D97-AF65-F5344CB8AC3E}">
        <p14:creationId xmlns:p14="http://schemas.microsoft.com/office/powerpoint/2010/main" val="3800608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7257</Words>
  <Application>Microsoft Office PowerPoint</Application>
  <PresentationFormat>On-screen Show (4:3)</PresentationFormat>
  <Paragraphs>746</Paragraphs>
  <Slides>113</Slides>
  <Notes>1</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AP US History Unit IV – Expansionism, Jeffersonian Democracy &amp; National Culture</vt:lpstr>
      <vt:lpstr>Unit Big Questions and Periodization</vt:lpstr>
      <vt:lpstr>The “Revolution” of 1800</vt:lpstr>
      <vt:lpstr>Could Civil War have broken out here?</vt:lpstr>
      <vt:lpstr>Jefferson’s Political Theories</vt:lpstr>
      <vt:lpstr>Thomas Jefferson Quotes</vt:lpstr>
      <vt:lpstr>Jeffersonian and Jacksonian Democracy</vt:lpstr>
      <vt:lpstr>Jeffersonian &amp; Jacksonian Democracy in Action</vt:lpstr>
      <vt:lpstr>Jackson’s Inauguration -- 1829</vt:lpstr>
      <vt:lpstr>Voter Participation in Presidential Elections (1812 to 1840)</vt:lpstr>
      <vt:lpstr>Jeffersonian &amp; Jacksonian Democracy in Action</vt:lpstr>
      <vt:lpstr>Jeffersonian &amp; Jacksonian Democracy in Action</vt:lpstr>
      <vt:lpstr>Roger Taney and Charles River Bridge</vt:lpstr>
      <vt:lpstr>John Marshall &amp; Supreme Court</vt:lpstr>
      <vt:lpstr>Current Supreme Court Justices</vt:lpstr>
      <vt:lpstr>Major Cases of Marshall Court</vt:lpstr>
      <vt:lpstr>The Era of Good Feelings</vt:lpstr>
      <vt:lpstr>The Original “Gerrymander”</vt:lpstr>
      <vt:lpstr>Gerrymandered Districts</vt:lpstr>
      <vt:lpstr>Andrew Jackson – “Old Hickory”</vt:lpstr>
      <vt:lpstr>The Presidency of Andrew Jackson</vt:lpstr>
      <vt:lpstr>Episode #1: The Petticoat Affair</vt:lpstr>
      <vt:lpstr>Episode #2: Jackson &amp; The 2nd BUS</vt:lpstr>
      <vt:lpstr>Episode #2: Jackson &amp; The 2nd BUS</vt:lpstr>
      <vt:lpstr>The Second BUS</vt:lpstr>
      <vt:lpstr>Episode #3: Native Removal</vt:lpstr>
      <vt:lpstr>Cherokee Alphabet</vt:lpstr>
      <vt:lpstr>Indian Removal and the Trail of Tears</vt:lpstr>
      <vt:lpstr>Trail of Tears – Robert Lindneux</vt:lpstr>
      <vt:lpstr>Trail of Tears -- 1838</vt:lpstr>
      <vt:lpstr>The Second Party System &amp; End of Good Feelings</vt:lpstr>
      <vt:lpstr>Election of 1824</vt:lpstr>
      <vt:lpstr>The Corrupt Bargain</vt:lpstr>
      <vt:lpstr>2nd Party System</vt:lpstr>
      <vt:lpstr>William Henry Harrison &amp; Presidential Succession</vt:lpstr>
      <vt:lpstr>Intro to Sectionalism</vt:lpstr>
      <vt:lpstr>Sectionalism -- North</vt:lpstr>
      <vt:lpstr>Sectionalism -- South</vt:lpstr>
      <vt:lpstr>Sectionalism -- West</vt:lpstr>
      <vt:lpstr>The Nullification Crisis</vt:lpstr>
      <vt:lpstr>The Nullification Crisis</vt:lpstr>
      <vt:lpstr>The American System</vt:lpstr>
      <vt:lpstr>Social &amp; religious Reforms of the early 1800’s</vt:lpstr>
      <vt:lpstr>2nd Great Awakening Figures</vt:lpstr>
      <vt:lpstr>Social Reform Movements</vt:lpstr>
      <vt:lpstr>Social Reform Movements </vt:lpstr>
      <vt:lpstr>Social Reform Movements</vt:lpstr>
      <vt:lpstr>Emancipation Dates by State</vt:lpstr>
      <vt:lpstr>William Lloyd Garrison – The Liberator</vt:lpstr>
      <vt:lpstr>PowerPoint Presentation</vt:lpstr>
      <vt:lpstr>Social Reform Movements </vt:lpstr>
      <vt:lpstr>Social Reform Movements </vt:lpstr>
      <vt:lpstr>Federalist Architecture</vt:lpstr>
      <vt:lpstr>Opposition to Democratic Inclusion</vt:lpstr>
      <vt:lpstr>Cherokee Alphabet</vt:lpstr>
      <vt:lpstr>Trail of Tears – Robert Lindneux</vt:lpstr>
      <vt:lpstr>Trail of Tears -- 1838</vt:lpstr>
      <vt:lpstr>Opposition to Democratic Inclusion</vt:lpstr>
      <vt:lpstr>Opposition to Democratic Inclusion</vt:lpstr>
      <vt:lpstr>Women’s Fertility Rate during 1800’s</vt:lpstr>
      <vt:lpstr>Irish Immigrants (~1860)</vt:lpstr>
      <vt:lpstr>Anti-Irish and German Cartoon (~1850)</vt:lpstr>
      <vt:lpstr>Opposition to Democratic Inclusion</vt:lpstr>
      <vt:lpstr>US Immigration in the 1800’s </vt:lpstr>
      <vt:lpstr>US Immigration Destinations (Early 1800’s)</vt:lpstr>
      <vt:lpstr>Creation of a Nationalistic Culture in US</vt:lpstr>
      <vt:lpstr>Creation of a Nationalistic Culture in US</vt:lpstr>
      <vt:lpstr>African American Cultural identity in early 1800’s</vt:lpstr>
      <vt:lpstr>US Slave Population during Early 1800’s</vt:lpstr>
      <vt:lpstr>Slave Population by State</vt:lpstr>
      <vt:lpstr>PowerPoint Presentation</vt:lpstr>
      <vt:lpstr>PowerPoint Presentation</vt:lpstr>
      <vt:lpstr>Intro to Market Revolution</vt:lpstr>
      <vt:lpstr>Intro to Market Revolution</vt:lpstr>
      <vt:lpstr>Pre-Civil War Railroads</vt:lpstr>
      <vt:lpstr>American Canals – 1825 to 1860</vt:lpstr>
      <vt:lpstr>Intro to Market Revolution</vt:lpstr>
      <vt:lpstr>Impact of Market Revolution</vt:lpstr>
      <vt:lpstr>Mean Center of American Population Map</vt:lpstr>
      <vt:lpstr>US Immigration per Year</vt:lpstr>
      <vt:lpstr>Impact of Market Revolution</vt:lpstr>
      <vt:lpstr>Weekly Wages for Textile workers</vt:lpstr>
      <vt:lpstr>Henry Evans, Workingmans Declaration of Independence</vt:lpstr>
      <vt:lpstr>Impact of Market Revolution</vt:lpstr>
      <vt:lpstr>Total US Population By Decade</vt:lpstr>
      <vt:lpstr>US Expansionism &amp; Manifest Destiny</vt:lpstr>
      <vt:lpstr>Tactics for Expansionism</vt:lpstr>
      <vt:lpstr>Method #1: Diplomacy</vt:lpstr>
      <vt:lpstr>PowerPoint Presentation</vt:lpstr>
      <vt:lpstr>PowerPoint Presentation</vt:lpstr>
      <vt:lpstr>Method #1: Diplomacy </vt:lpstr>
      <vt:lpstr>Webster-Ashburton Treaty (1842)</vt:lpstr>
      <vt:lpstr>Method #1: Diplomacy </vt:lpstr>
      <vt:lpstr>Oregon Territory Dispute</vt:lpstr>
      <vt:lpstr>Method #1: Diplomacy </vt:lpstr>
      <vt:lpstr>Method #2: Annexation</vt:lpstr>
      <vt:lpstr>Texas War for Independence</vt:lpstr>
      <vt:lpstr>Method #3: War and Aggression</vt:lpstr>
      <vt:lpstr>Mexican War (1846-48)</vt:lpstr>
      <vt:lpstr>The Battles of Monterrey and Mexico City</vt:lpstr>
      <vt:lpstr>Gadsden Purchase</vt:lpstr>
      <vt:lpstr>Expansionism &amp; Manifest Destiny case study --  War of 1812</vt:lpstr>
      <vt:lpstr>War of 1812 – Major Campaigns</vt:lpstr>
      <vt:lpstr>Expansionism &amp; Manifest Destiny case study --  War of 1812</vt:lpstr>
      <vt:lpstr>Impact of Manifest Destiny</vt:lpstr>
      <vt:lpstr>Resistance to Expansionism &amp; Federal Authority</vt:lpstr>
      <vt:lpstr>The MO Compromise or Compromise of 1820</vt:lpstr>
      <vt:lpstr>PowerPoint Presentation</vt:lpstr>
      <vt:lpstr>Presidents on MO Compromise</vt:lpstr>
      <vt:lpstr>Expansionism – the Native Question</vt:lpstr>
      <vt:lpstr>Native Removals due to Indian Removal Act (1832)</vt:lpstr>
      <vt:lpstr>Oklahoma =&gt; Indian Reservation</vt:lpstr>
      <vt:lpstr>PowerPoint Presentation</vt:lpstr>
    </vt:vector>
  </TitlesOfParts>
  <Company>SHIPPENSBURG AREA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Kristoffer Rhinehart</dc:creator>
  <cp:lastModifiedBy>Kris</cp:lastModifiedBy>
  <cp:revision>123</cp:revision>
  <cp:lastPrinted>2016-06-24T13:38:15Z</cp:lastPrinted>
  <dcterms:created xsi:type="dcterms:W3CDTF">2014-09-19T12:26:58Z</dcterms:created>
  <dcterms:modified xsi:type="dcterms:W3CDTF">2016-06-24T13:43:45Z</dcterms:modified>
</cp:coreProperties>
</file>