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handoutMasterIdLst>
    <p:handoutMasterId r:id="rId97"/>
  </p:handoutMasterIdLst>
  <p:sldIdLst>
    <p:sldId id="256" r:id="rId4"/>
    <p:sldId id="257" r:id="rId5"/>
    <p:sldId id="258" r:id="rId6"/>
    <p:sldId id="261" r:id="rId7"/>
    <p:sldId id="259" r:id="rId8"/>
    <p:sldId id="260" r:id="rId9"/>
    <p:sldId id="262" r:id="rId10"/>
    <p:sldId id="263" r:id="rId11"/>
    <p:sldId id="264" r:id="rId12"/>
    <p:sldId id="265" r:id="rId13"/>
    <p:sldId id="268" r:id="rId14"/>
    <p:sldId id="270" r:id="rId15"/>
    <p:sldId id="269" r:id="rId16"/>
    <p:sldId id="271" r:id="rId17"/>
    <p:sldId id="272" r:id="rId18"/>
    <p:sldId id="273" r:id="rId19"/>
    <p:sldId id="274" r:id="rId20"/>
    <p:sldId id="275" r:id="rId21"/>
    <p:sldId id="276" r:id="rId22"/>
    <p:sldId id="277" r:id="rId23"/>
    <p:sldId id="278" r:id="rId24"/>
    <p:sldId id="280" r:id="rId25"/>
    <p:sldId id="279" r:id="rId26"/>
    <p:sldId id="294" r:id="rId27"/>
    <p:sldId id="295" r:id="rId28"/>
    <p:sldId id="283" r:id="rId29"/>
    <p:sldId id="285" r:id="rId30"/>
    <p:sldId id="284" r:id="rId31"/>
    <p:sldId id="286" r:id="rId32"/>
    <p:sldId id="287" r:id="rId33"/>
    <p:sldId id="292" r:id="rId34"/>
    <p:sldId id="291" r:id="rId35"/>
    <p:sldId id="288" r:id="rId36"/>
    <p:sldId id="289" r:id="rId37"/>
    <p:sldId id="290" r:id="rId38"/>
    <p:sldId id="293" r:id="rId39"/>
    <p:sldId id="296" r:id="rId40"/>
    <p:sldId id="298" r:id="rId41"/>
    <p:sldId id="299" r:id="rId42"/>
    <p:sldId id="304" r:id="rId43"/>
    <p:sldId id="301" r:id="rId44"/>
    <p:sldId id="300" r:id="rId45"/>
    <p:sldId id="302" r:id="rId46"/>
    <p:sldId id="305" r:id="rId47"/>
    <p:sldId id="307" r:id="rId48"/>
    <p:sldId id="308" r:id="rId49"/>
    <p:sldId id="309" r:id="rId50"/>
    <p:sldId id="310" r:id="rId51"/>
    <p:sldId id="311" r:id="rId52"/>
    <p:sldId id="306" r:id="rId53"/>
    <p:sldId id="312" r:id="rId54"/>
    <p:sldId id="313" r:id="rId55"/>
    <p:sldId id="317" r:id="rId56"/>
    <p:sldId id="314" r:id="rId57"/>
    <p:sldId id="315" r:id="rId58"/>
    <p:sldId id="319" r:id="rId59"/>
    <p:sldId id="320" r:id="rId60"/>
    <p:sldId id="324" r:id="rId61"/>
    <p:sldId id="330" r:id="rId62"/>
    <p:sldId id="329" r:id="rId63"/>
    <p:sldId id="325" r:id="rId64"/>
    <p:sldId id="326" r:id="rId65"/>
    <p:sldId id="327" r:id="rId66"/>
    <p:sldId id="328" r:id="rId67"/>
    <p:sldId id="322" r:id="rId68"/>
    <p:sldId id="331" r:id="rId69"/>
    <p:sldId id="333"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9" r:id="rId84"/>
    <p:sldId id="348" r:id="rId85"/>
    <p:sldId id="350" r:id="rId86"/>
    <p:sldId id="351" r:id="rId87"/>
    <p:sldId id="352" r:id="rId88"/>
    <p:sldId id="361" r:id="rId89"/>
    <p:sldId id="353" r:id="rId90"/>
    <p:sldId id="354" r:id="rId91"/>
    <p:sldId id="355" r:id="rId92"/>
    <p:sldId id="356" r:id="rId93"/>
    <p:sldId id="357" r:id="rId94"/>
    <p:sldId id="358" r:id="rId95"/>
    <p:sldId id="359"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006699"/>
    <a:srgbClr val="993300"/>
    <a:srgbClr val="33CCCC"/>
    <a:srgbClr val="CCCC00"/>
    <a:srgbClr val="FFFF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0" d="100"/>
          <a:sy n="130" d="100"/>
        </p:scale>
        <p:origin x="10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Population</c:v>
                </c:pt>
              </c:strCache>
            </c:strRef>
          </c:tx>
          <c:invertIfNegative val="0"/>
          <c:cat>
            <c:numRef>
              <c:f>Sheet1!$A$2:$A$11</c:f>
              <c:numCache>
                <c:formatCode>General</c:formatCode>
                <c:ptCount val="10"/>
                <c:pt idx="0">
                  <c:v>1625</c:v>
                </c:pt>
                <c:pt idx="1">
                  <c:v>1641</c:v>
                </c:pt>
                <c:pt idx="2">
                  <c:v>1688</c:v>
                </c:pt>
                <c:pt idx="3">
                  <c:v>1700</c:v>
                </c:pt>
                <c:pt idx="4">
                  <c:v>1715</c:v>
                </c:pt>
                <c:pt idx="5">
                  <c:v>1749</c:v>
                </c:pt>
                <c:pt idx="6">
                  <c:v>1754</c:v>
                </c:pt>
                <c:pt idx="7">
                  <c:v>1765</c:v>
                </c:pt>
                <c:pt idx="8">
                  <c:v>1775</c:v>
                </c:pt>
              </c:numCache>
            </c:numRef>
          </c:cat>
          <c:val>
            <c:numRef>
              <c:f>Sheet1!$B$2:$B$11</c:f>
              <c:numCache>
                <c:formatCode>General</c:formatCode>
                <c:ptCount val="10"/>
                <c:pt idx="0">
                  <c:v>1980</c:v>
                </c:pt>
                <c:pt idx="1">
                  <c:v>50000</c:v>
                </c:pt>
                <c:pt idx="2">
                  <c:v>200000</c:v>
                </c:pt>
                <c:pt idx="3">
                  <c:v>270000</c:v>
                </c:pt>
                <c:pt idx="4">
                  <c:v>435000</c:v>
                </c:pt>
                <c:pt idx="5">
                  <c:v>1000000</c:v>
                </c:pt>
                <c:pt idx="6">
                  <c:v>1500000</c:v>
                </c:pt>
                <c:pt idx="7">
                  <c:v>2200000</c:v>
                </c:pt>
                <c:pt idx="8">
                  <c:v>2400000</c:v>
                </c:pt>
              </c:numCache>
            </c:numRef>
          </c:val>
        </c:ser>
        <c:ser>
          <c:idx val="1"/>
          <c:order val="1"/>
          <c:tx>
            <c:strRef>
              <c:f>Sheet1!$C$1</c:f>
              <c:strCache>
                <c:ptCount val="1"/>
                <c:pt idx="0">
                  <c:v>Column1</c:v>
                </c:pt>
              </c:strCache>
            </c:strRef>
          </c:tx>
          <c:invertIfNegative val="0"/>
          <c:cat>
            <c:numRef>
              <c:f>Sheet1!$A$2:$A$11</c:f>
              <c:numCache>
                <c:formatCode>General</c:formatCode>
                <c:ptCount val="10"/>
                <c:pt idx="0">
                  <c:v>1625</c:v>
                </c:pt>
                <c:pt idx="1">
                  <c:v>1641</c:v>
                </c:pt>
                <c:pt idx="2">
                  <c:v>1688</c:v>
                </c:pt>
                <c:pt idx="3">
                  <c:v>1700</c:v>
                </c:pt>
                <c:pt idx="4">
                  <c:v>1715</c:v>
                </c:pt>
                <c:pt idx="5">
                  <c:v>1749</c:v>
                </c:pt>
                <c:pt idx="6">
                  <c:v>1754</c:v>
                </c:pt>
                <c:pt idx="7">
                  <c:v>1765</c:v>
                </c:pt>
                <c:pt idx="8">
                  <c:v>1775</c:v>
                </c:pt>
              </c:numCache>
            </c:numRef>
          </c:cat>
          <c:val>
            <c:numRef>
              <c:f>Sheet1!$C$2:$C$11</c:f>
              <c:numCache>
                <c:formatCode>General</c:formatCode>
                <c:ptCount val="10"/>
              </c:numCache>
            </c:numRef>
          </c:val>
        </c:ser>
        <c:ser>
          <c:idx val="2"/>
          <c:order val="2"/>
          <c:tx>
            <c:strRef>
              <c:f>Sheet1!$D$1</c:f>
              <c:strCache>
                <c:ptCount val="1"/>
                <c:pt idx="0">
                  <c:v>Column2</c:v>
                </c:pt>
              </c:strCache>
            </c:strRef>
          </c:tx>
          <c:invertIfNegative val="0"/>
          <c:cat>
            <c:numRef>
              <c:f>Sheet1!$A$2:$A$11</c:f>
              <c:numCache>
                <c:formatCode>General</c:formatCode>
                <c:ptCount val="10"/>
                <c:pt idx="0">
                  <c:v>1625</c:v>
                </c:pt>
                <c:pt idx="1">
                  <c:v>1641</c:v>
                </c:pt>
                <c:pt idx="2">
                  <c:v>1688</c:v>
                </c:pt>
                <c:pt idx="3">
                  <c:v>1700</c:v>
                </c:pt>
                <c:pt idx="4">
                  <c:v>1715</c:v>
                </c:pt>
                <c:pt idx="5">
                  <c:v>1749</c:v>
                </c:pt>
                <c:pt idx="6">
                  <c:v>1754</c:v>
                </c:pt>
                <c:pt idx="7">
                  <c:v>1765</c:v>
                </c:pt>
                <c:pt idx="8">
                  <c:v>1775</c:v>
                </c:pt>
              </c:numCache>
            </c:numRef>
          </c:cat>
          <c:val>
            <c:numRef>
              <c:f>Sheet1!$D$2:$D$11</c:f>
              <c:numCache>
                <c:formatCode>General</c:formatCode>
                <c:ptCount val="10"/>
              </c:numCache>
            </c:numRef>
          </c:val>
        </c:ser>
        <c:dLbls>
          <c:showLegendKey val="0"/>
          <c:showVal val="0"/>
          <c:showCatName val="0"/>
          <c:showSerName val="0"/>
          <c:showPercent val="0"/>
          <c:showBubbleSize val="0"/>
        </c:dLbls>
        <c:gapWidth val="150"/>
        <c:overlap val="100"/>
        <c:axId val="184331904"/>
        <c:axId val="184331512"/>
      </c:barChart>
      <c:catAx>
        <c:axId val="184331904"/>
        <c:scaling>
          <c:orientation val="minMax"/>
        </c:scaling>
        <c:delete val="0"/>
        <c:axPos val="b"/>
        <c:numFmt formatCode="General" sourceLinked="1"/>
        <c:majorTickMark val="out"/>
        <c:minorTickMark val="none"/>
        <c:tickLblPos val="nextTo"/>
        <c:crossAx val="184331512"/>
        <c:crosses val="autoZero"/>
        <c:auto val="1"/>
        <c:lblAlgn val="ctr"/>
        <c:lblOffset val="100"/>
        <c:noMultiLvlLbl val="0"/>
      </c:catAx>
      <c:valAx>
        <c:axId val="184331512"/>
        <c:scaling>
          <c:orientation val="minMax"/>
        </c:scaling>
        <c:delete val="0"/>
        <c:axPos val="l"/>
        <c:majorGridlines/>
        <c:numFmt formatCode="General" sourceLinked="1"/>
        <c:majorTickMark val="out"/>
        <c:minorTickMark val="none"/>
        <c:tickLblPos val="nextTo"/>
        <c:crossAx val="184331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87D70-22A5-418E-ACB2-CC564E9E43A0}" type="doc">
      <dgm:prSet loTypeId="urn:microsoft.com/office/officeart/2005/8/layout/radial1" loCatId="relationship" qsTypeId="urn:microsoft.com/office/officeart/2005/8/quickstyle/simple1" qsCatId="simple" csTypeId="urn:microsoft.com/office/officeart/2005/8/colors/accent1_2" csCatId="accent1" phldr="1"/>
      <dgm:spPr/>
    </dgm:pt>
    <dgm:pt modelId="{BC924D70-5718-4C1F-8ECF-AE4B3B4D4C0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CC3300"/>
              </a:solidFill>
              <a:effectLst/>
              <a:latin typeface="Verdana" pitchFamily="34" charset="0"/>
            </a:rPr>
            <a:t>WEAKNESSES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CC3300"/>
              </a:solidFill>
              <a:effectLst/>
              <a:latin typeface="Verdana" pitchFamily="34" charset="0"/>
            </a:rPr>
            <a:t>THE ARTICLES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CC3300"/>
              </a:solidFill>
              <a:effectLst/>
              <a:latin typeface="Verdana" pitchFamily="34" charset="0"/>
            </a:rPr>
            <a:t>OF CONFEDERATION</a:t>
          </a:r>
        </a:p>
      </dgm:t>
    </dgm:pt>
    <dgm:pt modelId="{DADAC10E-BB03-4B3F-BC19-8DFFE0E152C6}" type="parTrans" cxnId="{2EB2B145-9C59-44D8-BE8B-8931921ACF83}">
      <dgm:prSet/>
      <dgm:spPr/>
      <dgm:t>
        <a:bodyPr/>
        <a:lstStyle/>
        <a:p>
          <a:endParaRPr lang="en-US"/>
        </a:p>
      </dgm:t>
    </dgm:pt>
    <dgm:pt modelId="{CEC87427-748F-4833-B431-89A8A9591FBA}" type="sibTrans" cxnId="{2EB2B145-9C59-44D8-BE8B-8931921ACF83}">
      <dgm:prSet/>
      <dgm:spPr/>
      <dgm:t>
        <a:bodyPr/>
        <a:lstStyle/>
        <a:p>
          <a:endParaRPr lang="en-US"/>
        </a:p>
      </dgm:t>
    </dgm:pt>
    <dgm:pt modelId="{B7477B1C-07B9-448E-BAA2-095B3043A60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96F7CDA1-9054-4BF5-8EFE-FFEA8B2BA231}" type="parTrans" cxnId="{1F8CDC00-F18A-4B57-9D01-2FB714587107}">
      <dgm:prSet/>
      <dgm:spPr/>
      <dgm:t>
        <a:bodyPr/>
        <a:lstStyle/>
        <a:p>
          <a:endParaRPr lang="en-US"/>
        </a:p>
      </dgm:t>
    </dgm:pt>
    <dgm:pt modelId="{247545B0-C7C3-4E8F-B8AE-E42ACC77F5A7}" type="sibTrans" cxnId="{1F8CDC00-F18A-4B57-9D01-2FB714587107}">
      <dgm:prSet/>
      <dgm:spPr/>
      <dgm:t>
        <a:bodyPr/>
        <a:lstStyle/>
        <a:p>
          <a:endParaRPr lang="en-US"/>
        </a:p>
      </dgm:t>
    </dgm:pt>
    <dgm:pt modelId="{86676044-451E-420F-8EB3-BD8D9BA24AF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A810108C-45C0-41C9-B1DC-18FBEA72746D}" type="parTrans" cxnId="{71FE228B-82D8-4334-A02D-E6A35E9855B5}">
      <dgm:prSet/>
      <dgm:spPr/>
      <dgm:t>
        <a:bodyPr/>
        <a:lstStyle/>
        <a:p>
          <a:endParaRPr lang="en-US"/>
        </a:p>
      </dgm:t>
    </dgm:pt>
    <dgm:pt modelId="{041B2D32-EFBD-4D61-AB1A-CDE6CC7A9A42}" type="sibTrans" cxnId="{71FE228B-82D8-4334-A02D-E6A35E9855B5}">
      <dgm:prSet/>
      <dgm:spPr/>
      <dgm:t>
        <a:bodyPr/>
        <a:lstStyle/>
        <a:p>
          <a:endParaRPr lang="en-US"/>
        </a:p>
      </dgm:t>
    </dgm:pt>
    <dgm:pt modelId="{EAFE6EE8-AE4A-4CEC-AA88-F006DC21607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B64606DA-1E40-466B-A84C-BEC4C57303EC}" type="parTrans" cxnId="{4E839621-8847-4547-A099-8C40348F02FB}">
      <dgm:prSet/>
      <dgm:spPr/>
      <dgm:t>
        <a:bodyPr/>
        <a:lstStyle/>
        <a:p>
          <a:endParaRPr lang="en-US"/>
        </a:p>
      </dgm:t>
    </dgm:pt>
    <dgm:pt modelId="{B16FB338-ED68-470C-953C-61C29B43EBC4}" type="sibTrans" cxnId="{4E839621-8847-4547-A099-8C40348F02FB}">
      <dgm:prSet/>
      <dgm:spPr/>
      <dgm:t>
        <a:bodyPr/>
        <a:lstStyle/>
        <a:p>
          <a:endParaRPr lang="en-US"/>
        </a:p>
      </dgm:t>
    </dgm:pt>
    <dgm:pt modelId="{86943C72-37CF-4B96-A331-8D686145BC2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01A82A8F-8D1D-4C19-A42D-3178C8D64D11}" type="parTrans" cxnId="{5F4C062E-67D6-40EE-A583-FFBBEC29F6B5}">
      <dgm:prSet/>
      <dgm:spPr/>
      <dgm:t>
        <a:bodyPr/>
        <a:lstStyle/>
        <a:p>
          <a:endParaRPr lang="en-US"/>
        </a:p>
      </dgm:t>
    </dgm:pt>
    <dgm:pt modelId="{DC11525A-ACCE-4CE7-91DF-80F4C98BD38B}" type="sibTrans" cxnId="{5F4C062E-67D6-40EE-A583-FFBBEC29F6B5}">
      <dgm:prSet/>
      <dgm:spPr/>
      <dgm:t>
        <a:bodyPr/>
        <a:lstStyle/>
        <a:p>
          <a:endParaRPr lang="en-US"/>
        </a:p>
      </dgm:t>
    </dgm:pt>
    <dgm:pt modelId="{72889D9C-BBE8-4FE5-B078-FE0CD8DC338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42283604-92C3-4E3A-A22F-DDA311E0398D}" type="parTrans" cxnId="{A7898D0D-1AA7-4B8E-A1B5-C7C2B3510C61}">
      <dgm:prSet/>
      <dgm:spPr/>
      <dgm:t>
        <a:bodyPr/>
        <a:lstStyle/>
        <a:p>
          <a:endParaRPr lang="en-US"/>
        </a:p>
      </dgm:t>
    </dgm:pt>
    <dgm:pt modelId="{01EAC6C5-4054-4B14-B009-CAEEFB333B3D}" type="sibTrans" cxnId="{A7898D0D-1AA7-4B8E-A1B5-C7C2B3510C61}">
      <dgm:prSet/>
      <dgm:spPr/>
      <dgm:t>
        <a:bodyPr/>
        <a:lstStyle/>
        <a:p>
          <a:endParaRPr lang="en-US"/>
        </a:p>
      </dgm:t>
    </dgm:pt>
    <dgm:pt modelId="{23532A41-F9BC-4B46-9F6A-4D9617CEAC0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74BA583C-05C0-44D2-A700-AC934DA20946}" type="parTrans" cxnId="{026424A0-49F8-43EF-A973-7E6708A187F7}">
      <dgm:prSet/>
      <dgm:spPr/>
      <dgm:t>
        <a:bodyPr/>
        <a:lstStyle/>
        <a:p>
          <a:endParaRPr lang="en-US"/>
        </a:p>
      </dgm:t>
    </dgm:pt>
    <dgm:pt modelId="{3A3AC916-043B-4B32-B432-F167AC5A76FE}" type="sibTrans" cxnId="{026424A0-49F8-43EF-A973-7E6708A187F7}">
      <dgm:prSet/>
      <dgm:spPr/>
      <dgm:t>
        <a:bodyPr/>
        <a:lstStyle/>
        <a:p>
          <a:endParaRPr lang="en-US"/>
        </a:p>
      </dgm:t>
    </dgm:pt>
    <dgm:pt modelId="{42645FF9-A299-4821-BB6E-C42C3AEDB8B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55F8A58D-B26B-4D8F-AEA4-CA2D003F4EB6}" type="parTrans" cxnId="{B5EDE05A-0691-47DE-AC43-50F9AE75FA1E}">
      <dgm:prSet/>
      <dgm:spPr/>
      <dgm:t>
        <a:bodyPr/>
        <a:lstStyle/>
        <a:p>
          <a:endParaRPr lang="en-US"/>
        </a:p>
      </dgm:t>
    </dgm:pt>
    <dgm:pt modelId="{4CA8C7CB-DE1F-4F07-917A-00F1C9637652}" type="sibTrans" cxnId="{B5EDE05A-0691-47DE-AC43-50F9AE75FA1E}">
      <dgm:prSet/>
      <dgm:spPr/>
      <dgm:t>
        <a:bodyPr/>
        <a:lstStyle/>
        <a:p>
          <a:endParaRPr lang="en-US"/>
        </a:p>
      </dgm:t>
    </dgm:pt>
    <dgm:pt modelId="{B2DB7D0F-079E-48E5-A63D-E99C5A17332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Verdana" pitchFamily="34" charset="0"/>
          </a:endParaRPr>
        </a:p>
      </dgm:t>
    </dgm:pt>
    <dgm:pt modelId="{893F5FC4-D491-4DD4-A06B-180111DC35D8}" type="parTrans" cxnId="{7189E40E-F6EA-42A1-946C-C673F83C7C0F}">
      <dgm:prSet/>
      <dgm:spPr/>
      <dgm:t>
        <a:bodyPr/>
        <a:lstStyle/>
        <a:p>
          <a:endParaRPr lang="en-US"/>
        </a:p>
      </dgm:t>
    </dgm:pt>
    <dgm:pt modelId="{75EB92AA-F61D-453D-BFB8-D4DB97871430}" type="sibTrans" cxnId="{7189E40E-F6EA-42A1-946C-C673F83C7C0F}">
      <dgm:prSet/>
      <dgm:spPr/>
      <dgm:t>
        <a:bodyPr/>
        <a:lstStyle/>
        <a:p>
          <a:endParaRPr lang="en-US"/>
        </a:p>
      </dgm:t>
    </dgm:pt>
    <dgm:pt modelId="{9ACA250E-785F-4143-9037-2BE0F6A4F446}" type="pres">
      <dgm:prSet presAssocID="{A5687D70-22A5-418E-ACB2-CC564E9E43A0}" presName="cycle" presStyleCnt="0">
        <dgm:presLayoutVars>
          <dgm:chMax val="1"/>
          <dgm:dir/>
          <dgm:animLvl val="ctr"/>
          <dgm:resizeHandles val="exact"/>
        </dgm:presLayoutVars>
      </dgm:prSet>
      <dgm:spPr/>
    </dgm:pt>
    <dgm:pt modelId="{5183C393-60E3-45E8-A32F-5AD235083DE5}" type="pres">
      <dgm:prSet presAssocID="{BC924D70-5718-4C1F-8ECF-AE4B3B4D4C0F}" presName="centerShape" presStyleLbl="node0" presStyleIdx="0" presStyleCnt="1" custScaleX="142846" custScaleY="139498"/>
      <dgm:spPr/>
      <dgm:t>
        <a:bodyPr/>
        <a:lstStyle/>
        <a:p>
          <a:endParaRPr lang="en-US"/>
        </a:p>
      </dgm:t>
    </dgm:pt>
    <dgm:pt modelId="{DC56FD13-BB37-4C48-AB80-9684967AE00D}" type="pres">
      <dgm:prSet presAssocID="{96F7CDA1-9054-4BF5-8EFE-FFEA8B2BA231}" presName="Name9" presStyleLbl="parChTrans1D2" presStyleIdx="0" presStyleCnt="8"/>
      <dgm:spPr/>
      <dgm:t>
        <a:bodyPr/>
        <a:lstStyle/>
        <a:p>
          <a:endParaRPr lang="en-US"/>
        </a:p>
      </dgm:t>
    </dgm:pt>
    <dgm:pt modelId="{4C43B123-097A-4D76-8AF2-2E571ADD0785}" type="pres">
      <dgm:prSet presAssocID="{96F7CDA1-9054-4BF5-8EFE-FFEA8B2BA231}" presName="connTx" presStyleLbl="parChTrans1D2" presStyleIdx="0" presStyleCnt="8"/>
      <dgm:spPr/>
      <dgm:t>
        <a:bodyPr/>
        <a:lstStyle/>
        <a:p>
          <a:endParaRPr lang="en-US"/>
        </a:p>
      </dgm:t>
    </dgm:pt>
    <dgm:pt modelId="{ADD9F963-71E1-430F-B46D-A1A6906F0279}" type="pres">
      <dgm:prSet presAssocID="{B7477B1C-07B9-448E-BAA2-095B3043A60E}" presName="node" presStyleLbl="node1" presStyleIdx="0" presStyleCnt="8">
        <dgm:presLayoutVars>
          <dgm:bulletEnabled val="1"/>
        </dgm:presLayoutVars>
      </dgm:prSet>
      <dgm:spPr/>
      <dgm:t>
        <a:bodyPr/>
        <a:lstStyle/>
        <a:p>
          <a:endParaRPr lang="en-US"/>
        </a:p>
      </dgm:t>
    </dgm:pt>
    <dgm:pt modelId="{C45F2BA8-F5E0-41F8-B516-7E0FB3C8EE65}" type="pres">
      <dgm:prSet presAssocID="{A810108C-45C0-41C9-B1DC-18FBEA72746D}" presName="Name9" presStyleLbl="parChTrans1D2" presStyleIdx="1" presStyleCnt="8"/>
      <dgm:spPr/>
      <dgm:t>
        <a:bodyPr/>
        <a:lstStyle/>
        <a:p>
          <a:endParaRPr lang="en-US"/>
        </a:p>
      </dgm:t>
    </dgm:pt>
    <dgm:pt modelId="{9EBEEC76-8AC7-4A4B-84BB-974658434FCD}" type="pres">
      <dgm:prSet presAssocID="{A810108C-45C0-41C9-B1DC-18FBEA72746D}" presName="connTx" presStyleLbl="parChTrans1D2" presStyleIdx="1" presStyleCnt="8"/>
      <dgm:spPr/>
      <dgm:t>
        <a:bodyPr/>
        <a:lstStyle/>
        <a:p>
          <a:endParaRPr lang="en-US"/>
        </a:p>
      </dgm:t>
    </dgm:pt>
    <dgm:pt modelId="{5C18B16F-8066-4BC5-BE99-3B2230ABA8FE}" type="pres">
      <dgm:prSet presAssocID="{86676044-451E-420F-8EB3-BD8D9BA24AF5}" presName="node" presStyleLbl="node1" presStyleIdx="1" presStyleCnt="8">
        <dgm:presLayoutVars>
          <dgm:bulletEnabled val="1"/>
        </dgm:presLayoutVars>
      </dgm:prSet>
      <dgm:spPr/>
      <dgm:t>
        <a:bodyPr/>
        <a:lstStyle/>
        <a:p>
          <a:endParaRPr lang="en-US"/>
        </a:p>
      </dgm:t>
    </dgm:pt>
    <dgm:pt modelId="{2CC9E756-E5A4-44FC-95B7-3C9199C11D5B}" type="pres">
      <dgm:prSet presAssocID="{B64606DA-1E40-466B-A84C-BEC4C57303EC}" presName="Name9" presStyleLbl="parChTrans1D2" presStyleIdx="2" presStyleCnt="8"/>
      <dgm:spPr/>
      <dgm:t>
        <a:bodyPr/>
        <a:lstStyle/>
        <a:p>
          <a:endParaRPr lang="en-US"/>
        </a:p>
      </dgm:t>
    </dgm:pt>
    <dgm:pt modelId="{8F15CC2F-2D35-4CFB-A28B-3C4122D340EE}" type="pres">
      <dgm:prSet presAssocID="{B64606DA-1E40-466B-A84C-BEC4C57303EC}" presName="connTx" presStyleLbl="parChTrans1D2" presStyleIdx="2" presStyleCnt="8"/>
      <dgm:spPr/>
      <dgm:t>
        <a:bodyPr/>
        <a:lstStyle/>
        <a:p>
          <a:endParaRPr lang="en-US"/>
        </a:p>
      </dgm:t>
    </dgm:pt>
    <dgm:pt modelId="{9E4345B5-E976-4C8D-BC81-77E7A2FEBD1D}" type="pres">
      <dgm:prSet presAssocID="{EAFE6EE8-AE4A-4CEC-AA88-F006DC216074}" presName="node" presStyleLbl="node1" presStyleIdx="2" presStyleCnt="8">
        <dgm:presLayoutVars>
          <dgm:bulletEnabled val="1"/>
        </dgm:presLayoutVars>
      </dgm:prSet>
      <dgm:spPr/>
      <dgm:t>
        <a:bodyPr/>
        <a:lstStyle/>
        <a:p>
          <a:endParaRPr lang="en-US"/>
        </a:p>
      </dgm:t>
    </dgm:pt>
    <dgm:pt modelId="{58D68F7B-E606-4A60-A9A5-B9036EFBF951}" type="pres">
      <dgm:prSet presAssocID="{01A82A8F-8D1D-4C19-A42D-3178C8D64D11}" presName="Name9" presStyleLbl="parChTrans1D2" presStyleIdx="3" presStyleCnt="8"/>
      <dgm:spPr/>
      <dgm:t>
        <a:bodyPr/>
        <a:lstStyle/>
        <a:p>
          <a:endParaRPr lang="en-US"/>
        </a:p>
      </dgm:t>
    </dgm:pt>
    <dgm:pt modelId="{0CF54ACA-6E34-4BCC-B517-2DFD0E5F4C19}" type="pres">
      <dgm:prSet presAssocID="{01A82A8F-8D1D-4C19-A42D-3178C8D64D11}" presName="connTx" presStyleLbl="parChTrans1D2" presStyleIdx="3" presStyleCnt="8"/>
      <dgm:spPr/>
      <dgm:t>
        <a:bodyPr/>
        <a:lstStyle/>
        <a:p>
          <a:endParaRPr lang="en-US"/>
        </a:p>
      </dgm:t>
    </dgm:pt>
    <dgm:pt modelId="{1249DA5E-8EA4-4991-B9E9-79B21148FB5B}" type="pres">
      <dgm:prSet presAssocID="{86943C72-37CF-4B96-A331-8D686145BC24}" presName="node" presStyleLbl="node1" presStyleIdx="3" presStyleCnt="8">
        <dgm:presLayoutVars>
          <dgm:bulletEnabled val="1"/>
        </dgm:presLayoutVars>
      </dgm:prSet>
      <dgm:spPr/>
      <dgm:t>
        <a:bodyPr/>
        <a:lstStyle/>
        <a:p>
          <a:endParaRPr lang="en-US"/>
        </a:p>
      </dgm:t>
    </dgm:pt>
    <dgm:pt modelId="{455C5E3C-BAF3-45B7-AAA1-7AA1311AD5DC}" type="pres">
      <dgm:prSet presAssocID="{42283604-92C3-4E3A-A22F-DDA311E0398D}" presName="Name9" presStyleLbl="parChTrans1D2" presStyleIdx="4" presStyleCnt="8"/>
      <dgm:spPr/>
      <dgm:t>
        <a:bodyPr/>
        <a:lstStyle/>
        <a:p>
          <a:endParaRPr lang="en-US"/>
        </a:p>
      </dgm:t>
    </dgm:pt>
    <dgm:pt modelId="{B3E07ADF-661E-440A-91A8-16F24D1A84B9}" type="pres">
      <dgm:prSet presAssocID="{42283604-92C3-4E3A-A22F-DDA311E0398D}" presName="connTx" presStyleLbl="parChTrans1D2" presStyleIdx="4" presStyleCnt="8"/>
      <dgm:spPr/>
      <dgm:t>
        <a:bodyPr/>
        <a:lstStyle/>
        <a:p>
          <a:endParaRPr lang="en-US"/>
        </a:p>
      </dgm:t>
    </dgm:pt>
    <dgm:pt modelId="{D9378751-B145-4E8F-9792-4E7599D2BA6D}" type="pres">
      <dgm:prSet presAssocID="{72889D9C-BBE8-4FE5-B078-FE0CD8DC3382}" presName="node" presStyleLbl="node1" presStyleIdx="4" presStyleCnt="8">
        <dgm:presLayoutVars>
          <dgm:bulletEnabled val="1"/>
        </dgm:presLayoutVars>
      </dgm:prSet>
      <dgm:spPr/>
      <dgm:t>
        <a:bodyPr/>
        <a:lstStyle/>
        <a:p>
          <a:endParaRPr lang="en-US"/>
        </a:p>
      </dgm:t>
    </dgm:pt>
    <dgm:pt modelId="{EFDE0642-23BE-49D3-92AE-B00A6FB34980}" type="pres">
      <dgm:prSet presAssocID="{55F8A58D-B26B-4D8F-AEA4-CA2D003F4EB6}" presName="Name9" presStyleLbl="parChTrans1D2" presStyleIdx="5" presStyleCnt="8"/>
      <dgm:spPr/>
      <dgm:t>
        <a:bodyPr/>
        <a:lstStyle/>
        <a:p>
          <a:endParaRPr lang="en-US"/>
        </a:p>
      </dgm:t>
    </dgm:pt>
    <dgm:pt modelId="{7A5EB8DB-44E1-4524-9B66-F15F87FCD3EE}" type="pres">
      <dgm:prSet presAssocID="{55F8A58D-B26B-4D8F-AEA4-CA2D003F4EB6}" presName="connTx" presStyleLbl="parChTrans1D2" presStyleIdx="5" presStyleCnt="8"/>
      <dgm:spPr/>
      <dgm:t>
        <a:bodyPr/>
        <a:lstStyle/>
        <a:p>
          <a:endParaRPr lang="en-US"/>
        </a:p>
      </dgm:t>
    </dgm:pt>
    <dgm:pt modelId="{AD9B29A0-B802-4CCD-A55D-E453128B9AC5}" type="pres">
      <dgm:prSet presAssocID="{42645FF9-A299-4821-BB6E-C42C3AEDB8B5}" presName="node" presStyleLbl="node1" presStyleIdx="5" presStyleCnt="8">
        <dgm:presLayoutVars>
          <dgm:bulletEnabled val="1"/>
        </dgm:presLayoutVars>
      </dgm:prSet>
      <dgm:spPr/>
      <dgm:t>
        <a:bodyPr/>
        <a:lstStyle/>
        <a:p>
          <a:endParaRPr lang="en-US"/>
        </a:p>
      </dgm:t>
    </dgm:pt>
    <dgm:pt modelId="{62E0BA8F-2033-4DA6-9894-D90E2ADA5C3A}" type="pres">
      <dgm:prSet presAssocID="{74BA583C-05C0-44D2-A700-AC934DA20946}" presName="Name9" presStyleLbl="parChTrans1D2" presStyleIdx="6" presStyleCnt="8"/>
      <dgm:spPr/>
      <dgm:t>
        <a:bodyPr/>
        <a:lstStyle/>
        <a:p>
          <a:endParaRPr lang="en-US"/>
        </a:p>
      </dgm:t>
    </dgm:pt>
    <dgm:pt modelId="{F790A89D-18E3-4AD3-A53E-E48037B9230F}" type="pres">
      <dgm:prSet presAssocID="{74BA583C-05C0-44D2-A700-AC934DA20946}" presName="connTx" presStyleLbl="parChTrans1D2" presStyleIdx="6" presStyleCnt="8"/>
      <dgm:spPr/>
      <dgm:t>
        <a:bodyPr/>
        <a:lstStyle/>
        <a:p>
          <a:endParaRPr lang="en-US"/>
        </a:p>
      </dgm:t>
    </dgm:pt>
    <dgm:pt modelId="{D284A404-B15D-4103-882E-C071A7CE7B27}" type="pres">
      <dgm:prSet presAssocID="{23532A41-F9BC-4B46-9F6A-4D9617CEAC03}" presName="node" presStyleLbl="node1" presStyleIdx="6" presStyleCnt="8">
        <dgm:presLayoutVars>
          <dgm:bulletEnabled val="1"/>
        </dgm:presLayoutVars>
      </dgm:prSet>
      <dgm:spPr/>
      <dgm:t>
        <a:bodyPr/>
        <a:lstStyle/>
        <a:p>
          <a:endParaRPr lang="en-US"/>
        </a:p>
      </dgm:t>
    </dgm:pt>
    <dgm:pt modelId="{215466DC-FBAB-4124-8CFF-729572223E32}" type="pres">
      <dgm:prSet presAssocID="{893F5FC4-D491-4DD4-A06B-180111DC35D8}" presName="Name9" presStyleLbl="parChTrans1D2" presStyleIdx="7" presStyleCnt="8"/>
      <dgm:spPr/>
      <dgm:t>
        <a:bodyPr/>
        <a:lstStyle/>
        <a:p>
          <a:endParaRPr lang="en-US"/>
        </a:p>
      </dgm:t>
    </dgm:pt>
    <dgm:pt modelId="{CB5E1387-BCD9-45CF-B75F-5C1BDE366761}" type="pres">
      <dgm:prSet presAssocID="{893F5FC4-D491-4DD4-A06B-180111DC35D8}" presName="connTx" presStyleLbl="parChTrans1D2" presStyleIdx="7" presStyleCnt="8"/>
      <dgm:spPr/>
      <dgm:t>
        <a:bodyPr/>
        <a:lstStyle/>
        <a:p>
          <a:endParaRPr lang="en-US"/>
        </a:p>
      </dgm:t>
    </dgm:pt>
    <dgm:pt modelId="{80FACE10-6F08-4B9E-B0C2-44E03D51F55C}" type="pres">
      <dgm:prSet presAssocID="{B2DB7D0F-079E-48E5-A63D-E99C5A173329}" presName="node" presStyleLbl="node1" presStyleIdx="7" presStyleCnt="8">
        <dgm:presLayoutVars>
          <dgm:bulletEnabled val="1"/>
        </dgm:presLayoutVars>
      </dgm:prSet>
      <dgm:spPr/>
      <dgm:t>
        <a:bodyPr/>
        <a:lstStyle/>
        <a:p>
          <a:endParaRPr lang="en-US"/>
        </a:p>
      </dgm:t>
    </dgm:pt>
  </dgm:ptLst>
  <dgm:cxnLst>
    <dgm:cxn modelId="{5F4C062E-67D6-40EE-A583-FFBBEC29F6B5}" srcId="{BC924D70-5718-4C1F-8ECF-AE4B3B4D4C0F}" destId="{86943C72-37CF-4B96-A331-8D686145BC24}" srcOrd="3" destOrd="0" parTransId="{01A82A8F-8D1D-4C19-A42D-3178C8D64D11}" sibTransId="{DC11525A-ACCE-4CE7-91DF-80F4C98BD38B}"/>
    <dgm:cxn modelId="{DD089F8B-51E1-41F8-8428-5AEF891EF039}" type="presOf" srcId="{893F5FC4-D491-4DD4-A06B-180111DC35D8}" destId="{215466DC-FBAB-4124-8CFF-729572223E32}" srcOrd="0" destOrd="0" presId="urn:microsoft.com/office/officeart/2005/8/layout/radial1"/>
    <dgm:cxn modelId="{13FE3EEC-1883-41DA-8932-F9937DE34C27}" type="presOf" srcId="{74BA583C-05C0-44D2-A700-AC934DA20946}" destId="{62E0BA8F-2033-4DA6-9894-D90E2ADA5C3A}" srcOrd="0" destOrd="0" presId="urn:microsoft.com/office/officeart/2005/8/layout/radial1"/>
    <dgm:cxn modelId="{2CE21238-6CFC-4DCD-BE17-51EB62EE444F}" type="presOf" srcId="{B64606DA-1E40-466B-A84C-BEC4C57303EC}" destId="{8F15CC2F-2D35-4CFB-A28B-3C4122D340EE}" srcOrd="1" destOrd="0" presId="urn:microsoft.com/office/officeart/2005/8/layout/radial1"/>
    <dgm:cxn modelId="{AC5B9763-4593-40A3-AE1C-FEAF32137A33}" type="presOf" srcId="{86676044-451E-420F-8EB3-BD8D9BA24AF5}" destId="{5C18B16F-8066-4BC5-BE99-3B2230ABA8FE}" srcOrd="0" destOrd="0" presId="urn:microsoft.com/office/officeart/2005/8/layout/radial1"/>
    <dgm:cxn modelId="{E3A29108-6632-41B6-BCFC-4A9B70352FE5}" type="presOf" srcId="{B7477B1C-07B9-448E-BAA2-095B3043A60E}" destId="{ADD9F963-71E1-430F-B46D-A1A6906F0279}" srcOrd="0" destOrd="0" presId="urn:microsoft.com/office/officeart/2005/8/layout/radial1"/>
    <dgm:cxn modelId="{04721A1E-D6E8-4993-A1B1-941B1BBA2EE0}" type="presOf" srcId="{893F5FC4-D491-4DD4-A06B-180111DC35D8}" destId="{CB5E1387-BCD9-45CF-B75F-5C1BDE366761}" srcOrd="1" destOrd="0" presId="urn:microsoft.com/office/officeart/2005/8/layout/radial1"/>
    <dgm:cxn modelId="{2EB2B145-9C59-44D8-BE8B-8931921ACF83}" srcId="{A5687D70-22A5-418E-ACB2-CC564E9E43A0}" destId="{BC924D70-5718-4C1F-8ECF-AE4B3B4D4C0F}" srcOrd="0" destOrd="0" parTransId="{DADAC10E-BB03-4B3F-BC19-8DFFE0E152C6}" sibTransId="{CEC87427-748F-4833-B431-89A8A9591FBA}"/>
    <dgm:cxn modelId="{0F38B6AC-1278-48F8-A79D-9053CC0BB182}" type="presOf" srcId="{42283604-92C3-4E3A-A22F-DDA311E0398D}" destId="{B3E07ADF-661E-440A-91A8-16F24D1A84B9}" srcOrd="1" destOrd="0" presId="urn:microsoft.com/office/officeart/2005/8/layout/radial1"/>
    <dgm:cxn modelId="{A141ECDB-A79D-4EEE-A878-A3AED00FD29B}" type="presOf" srcId="{96F7CDA1-9054-4BF5-8EFE-FFEA8B2BA231}" destId="{4C43B123-097A-4D76-8AF2-2E571ADD0785}" srcOrd="1" destOrd="0" presId="urn:microsoft.com/office/officeart/2005/8/layout/radial1"/>
    <dgm:cxn modelId="{09958786-31C2-4080-83BD-6F1E7A0C952B}" type="presOf" srcId="{96F7CDA1-9054-4BF5-8EFE-FFEA8B2BA231}" destId="{DC56FD13-BB37-4C48-AB80-9684967AE00D}" srcOrd="0" destOrd="0" presId="urn:microsoft.com/office/officeart/2005/8/layout/radial1"/>
    <dgm:cxn modelId="{8CB56D5E-6831-429E-83B4-9C46620E25FA}" type="presOf" srcId="{55F8A58D-B26B-4D8F-AEA4-CA2D003F4EB6}" destId="{7A5EB8DB-44E1-4524-9B66-F15F87FCD3EE}" srcOrd="1" destOrd="0" presId="urn:microsoft.com/office/officeart/2005/8/layout/radial1"/>
    <dgm:cxn modelId="{1A6E8733-8209-4D67-A059-6A300CFC0ED4}" type="presOf" srcId="{72889D9C-BBE8-4FE5-B078-FE0CD8DC3382}" destId="{D9378751-B145-4E8F-9792-4E7599D2BA6D}" srcOrd="0" destOrd="0" presId="urn:microsoft.com/office/officeart/2005/8/layout/radial1"/>
    <dgm:cxn modelId="{9D158FBA-9D3E-4BCC-8573-B0E458506C6E}" type="presOf" srcId="{74BA583C-05C0-44D2-A700-AC934DA20946}" destId="{F790A89D-18E3-4AD3-A53E-E48037B9230F}" srcOrd="1" destOrd="0" presId="urn:microsoft.com/office/officeart/2005/8/layout/radial1"/>
    <dgm:cxn modelId="{7189E40E-F6EA-42A1-946C-C673F83C7C0F}" srcId="{BC924D70-5718-4C1F-8ECF-AE4B3B4D4C0F}" destId="{B2DB7D0F-079E-48E5-A63D-E99C5A173329}" srcOrd="7" destOrd="0" parTransId="{893F5FC4-D491-4DD4-A06B-180111DC35D8}" sibTransId="{75EB92AA-F61D-453D-BFB8-D4DB97871430}"/>
    <dgm:cxn modelId="{D6D87AB6-6F82-47CC-A1A0-BD094F040FA2}" type="presOf" srcId="{01A82A8F-8D1D-4C19-A42D-3178C8D64D11}" destId="{58D68F7B-E606-4A60-A9A5-B9036EFBF951}" srcOrd="0" destOrd="0" presId="urn:microsoft.com/office/officeart/2005/8/layout/radial1"/>
    <dgm:cxn modelId="{DA11B6A9-9EDF-4D59-9A52-A16869249CCB}" type="presOf" srcId="{A5687D70-22A5-418E-ACB2-CC564E9E43A0}" destId="{9ACA250E-785F-4143-9037-2BE0F6A4F446}" srcOrd="0" destOrd="0" presId="urn:microsoft.com/office/officeart/2005/8/layout/radial1"/>
    <dgm:cxn modelId="{EB1BF1A8-4A3B-4787-8E82-F53E640E4E53}" type="presOf" srcId="{A810108C-45C0-41C9-B1DC-18FBEA72746D}" destId="{9EBEEC76-8AC7-4A4B-84BB-974658434FCD}" srcOrd="1" destOrd="0" presId="urn:microsoft.com/office/officeart/2005/8/layout/radial1"/>
    <dgm:cxn modelId="{36B5828A-E901-4D6D-99FF-7EC3DE7845F6}" type="presOf" srcId="{42283604-92C3-4E3A-A22F-DDA311E0398D}" destId="{455C5E3C-BAF3-45B7-AAA1-7AA1311AD5DC}" srcOrd="0" destOrd="0" presId="urn:microsoft.com/office/officeart/2005/8/layout/radial1"/>
    <dgm:cxn modelId="{1F8CDC00-F18A-4B57-9D01-2FB714587107}" srcId="{BC924D70-5718-4C1F-8ECF-AE4B3B4D4C0F}" destId="{B7477B1C-07B9-448E-BAA2-095B3043A60E}" srcOrd="0" destOrd="0" parTransId="{96F7CDA1-9054-4BF5-8EFE-FFEA8B2BA231}" sibTransId="{247545B0-C7C3-4E8F-B8AE-E42ACC77F5A7}"/>
    <dgm:cxn modelId="{4E839621-8847-4547-A099-8C40348F02FB}" srcId="{BC924D70-5718-4C1F-8ECF-AE4B3B4D4C0F}" destId="{EAFE6EE8-AE4A-4CEC-AA88-F006DC216074}" srcOrd="2" destOrd="0" parTransId="{B64606DA-1E40-466B-A84C-BEC4C57303EC}" sibTransId="{B16FB338-ED68-470C-953C-61C29B43EBC4}"/>
    <dgm:cxn modelId="{71FE228B-82D8-4334-A02D-E6A35E9855B5}" srcId="{BC924D70-5718-4C1F-8ECF-AE4B3B4D4C0F}" destId="{86676044-451E-420F-8EB3-BD8D9BA24AF5}" srcOrd="1" destOrd="0" parTransId="{A810108C-45C0-41C9-B1DC-18FBEA72746D}" sibTransId="{041B2D32-EFBD-4D61-AB1A-CDE6CC7A9A42}"/>
    <dgm:cxn modelId="{02F13530-FD7F-402B-AA62-D05DE2ADF0DD}" type="presOf" srcId="{55F8A58D-B26B-4D8F-AEA4-CA2D003F4EB6}" destId="{EFDE0642-23BE-49D3-92AE-B00A6FB34980}" srcOrd="0" destOrd="0" presId="urn:microsoft.com/office/officeart/2005/8/layout/radial1"/>
    <dgm:cxn modelId="{7169990E-85BC-4E17-8A5A-04B0A342B4B7}" type="presOf" srcId="{23532A41-F9BC-4B46-9F6A-4D9617CEAC03}" destId="{D284A404-B15D-4103-882E-C071A7CE7B27}" srcOrd="0" destOrd="0" presId="urn:microsoft.com/office/officeart/2005/8/layout/radial1"/>
    <dgm:cxn modelId="{091D6117-FB6B-4AC2-8A99-34B35D5E1127}" type="presOf" srcId="{86943C72-37CF-4B96-A331-8D686145BC24}" destId="{1249DA5E-8EA4-4991-B9E9-79B21148FB5B}" srcOrd="0" destOrd="0" presId="urn:microsoft.com/office/officeart/2005/8/layout/radial1"/>
    <dgm:cxn modelId="{F2BB78F5-7749-406C-B36F-CA51596A6E96}" type="presOf" srcId="{B64606DA-1E40-466B-A84C-BEC4C57303EC}" destId="{2CC9E756-E5A4-44FC-95B7-3C9199C11D5B}" srcOrd="0" destOrd="0" presId="urn:microsoft.com/office/officeart/2005/8/layout/radial1"/>
    <dgm:cxn modelId="{3B725F54-3F17-4847-997B-A1326C818E66}" type="presOf" srcId="{B2DB7D0F-079E-48E5-A63D-E99C5A173329}" destId="{80FACE10-6F08-4B9E-B0C2-44E03D51F55C}" srcOrd="0" destOrd="0" presId="urn:microsoft.com/office/officeart/2005/8/layout/radial1"/>
    <dgm:cxn modelId="{255923B5-EEFF-4CC6-89DA-7641024B342B}" type="presOf" srcId="{A810108C-45C0-41C9-B1DC-18FBEA72746D}" destId="{C45F2BA8-F5E0-41F8-B516-7E0FB3C8EE65}" srcOrd="0" destOrd="0" presId="urn:microsoft.com/office/officeart/2005/8/layout/radial1"/>
    <dgm:cxn modelId="{A7898D0D-1AA7-4B8E-A1B5-C7C2B3510C61}" srcId="{BC924D70-5718-4C1F-8ECF-AE4B3B4D4C0F}" destId="{72889D9C-BBE8-4FE5-B078-FE0CD8DC3382}" srcOrd="4" destOrd="0" parTransId="{42283604-92C3-4E3A-A22F-DDA311E0398D}" sibTransId="{01EAC6C5-4054-4B14-B009-CAEEFB333B3D}"/>
    <dgm:cxn modelId="{B5EDE05A-0691-47DE-AC43-50F9AE75FA1E}" srcId="{BC924D70-5718-4C1F-8ECF-AE4B3B4D4C0F}" destId="{42645FF9-A299-4821-BB6E-C42C3AEDB8B5}" srcOrd="5" destOrd="0" parTransId="{55F8A58D-B26B-4D8F-AEA4-CA2D003F4EB6}" sibTransId="{4CA8C7CB-DE1F-4F07-917A-00F1C9637652}"/>
    <dgm:cxn modelId="{0245F15F-984B-4467-A402-7FAF8E717992}" type="presOf" srcId="{BC924D70-5718-4C1F-8ECF-AE4B3B4D4C0F}" destId="{5183C393-60E3-45E8-A32F-5AD235083DE5}" srcOrd="0" destOrd="0" presId="urn:microsoft.com/office/officeart/2005/8/layout/radial1"/>
    <dgm:cxn modelId="{6A904637-DA7A-4A09-81F3-3C1614DEF5FD}" type="presOf" srcId="{EAFE6EE8-AE4A-4CEC-AA88-F006DC216074}" destId="{9E4345B5-E976-4C8D-BC81-77E7A2FEBD1D}" srcOrd="0" destOrd="0" presId="urn:microsoft.com/office/officeart/2005/8/layout/radial1"/>
    <dgm:cxn modelId="{8571CF4C-F8D2-4E1E-B526-6B26C0694356}" type="presOf" srcId="{01A82A8F-8D1D-4C19-A42D-3178C8D64D11}" destId="{0CF54ACA-6E34-4BCC-B517-2DFD0E5F4C19}" srcOrd="1" destOrd="0" presId="urn:microsoft.com/office/officeart/2005/8/layout/radial1"/>
    <dgm:cxn modelId="{026424A0-49F8-43EF-A973-7E6708A187F7}" srcId="{BC924D70-5718-4C1F-8ECF-AE4B3B4D4C0F}" destId="{23532A41-F9BC-4B46-9F6A-4D9617CEAC03}" srcOrd="6" destOrd="0" parTransId="{74BA583C-05C0-44D2-A700-AC934DA20946}" sibTransId="{3A3AC916-043B-4B32-B432-F167AC5A76FE}"/>
    <dgm:cxn modelId="{353E2105-4DBF-4FED-BD28-3F5643FACE06}" type="presOf" srcId="{42645FF9-A299-4821-BB6E-C42C3AEDB8B5}" destId="{AD9B29A0-B802-4CCD-A55D-E453128B9AC5}" srcOrd="0" destOrd="0" presId="urn:microsoft.com/office/officeart/2005/8/layout/radial1"/>
    <dgm:cxn modelId="{4B6FFEA2-D807-4290-AF9A-C3D108AB66AF}" type="presParOf" srcId="{9ACA250E-785F-4143-9037-2BE0F6A4F446}" destId="{5183C393-60E3-45E8-A32F-5AD235083DE5}" srcOrd="0" destOrd="0" presId="urn:microsoft.com/office/officeart/2005/8/layout/radial1"/>
    <dgm:cxn modelId="{9CED7770-52AC-482A-BD7F-8C6BA1FFCE2A}" type="presParOf" srcId="{9ACA250E-785F-4143-9037-2BE0F6A4F446}" destId="{DC56FD13-BB37-4C48-AB80-9684967AE00D}" srcOrd="1" destOrd="0" presId="urn:microsoft.com/office/officeart/2005/8/layout/radial1"/>
    <dgm:cxn modelId="{49CA4EFB-3FFD-491C-886B-22F7A03F6A8F}" type="presParOf" srcId="{DC56FD13-BB37-4C48-AB80-9684967AE00D}" destId="{4C43B123-097A-4D76-8AF2-2E571ADD0785}" srcOrd="0" destOrd="0" presId="urn:microsoft.com/office/officeart/2005/8/layout/radial1"/>
    <dgm:cxn modelId="{8CDBBD61-3E95-462D-8284-CC3B988D6F99}" type="presParOf" srcId="{9ACA250E-785F-4143-9037-2BE0F6A4F446}" destId="{ADD9F963-71E1-430F-B46D-A1A6906F0279}" srcOrd="2" destOrd="0" presId="urn:microsoft.com/office/officeart/2005/8/layout/radial1"/>
    <dgm:cxn modelId="{B44699FB-7A46-4E78-A73F-6BBDE27ACC9B}" type="presParOf" srcId="{9ACA250E-785F-4143-9037-2BE0F6A4F446}" destId="{C45F2BA8-F5E0-41F8-B516-7E0FB3C8EE65}" srcOrd="3" destOrd="0" presId="urn:microsoft.com/office/officeart/2005/8/layout/radial1"/>
    <dgm:cxn modelId="{8072D7EB-0DF4-4711-84FD-07685E99D75E}" type="presParOf" srcId="{C45F2BA8-F5E0-41F8-B516-7E0FB3C8EE65}" destId="{9EBEEC76-8AC7-4A4B-84BB-974658434FCD}" srcOrd="0" destOrd="0" presId="urn:microsoft.com/office/officeart/2005/8/layout/radial1"/>
    <dgm:cxn modelId="{01B5A08E-493A-42BF-95F5-24002795A449}" type="presParOf" srcId="{9ACA250E-785F-4143-9037-2BE0F6A4F446}" destId="{5C18B16F-8066-4BC5-BE99-3B2230ABA8FE}" srcOrd="4" destOrd="0" presId="urn:microsoft.com/office/officeart/2005/8/layout/radial1"/>
    <dgm:cxn modelId="{D8FCC2E8-EF2D-4F32-A620-3988AC0A92E2}" type="presParOf" srcId="{9ACA250E-785F-4143-9037-2BE0F6A4F446}" destId="{2CC9E756-E5A4-44FC-95B7-3C9199C11D5B}" srcOrd="5" destOrd="0" presId="urn:microsoft.com/office/officeart/2005/8/layout/radial1"/>
    <dgm:cxn modelId="{7D725E84-E7C9-4161-B1BA-AB450811AFE5}" type="presParOf" srcId="{2CC9E756-E5A4-44FC-95B7-3C9199C11D5B}" destId="{8F15CC2F-2D35-4CFB-A28B-3C4122D340EE}" srcOrd="0" destOrd="0" presId="urn:microsoft.com/office/officeart/2005/8/layout/radial1"/>
    <dgm:cxn modelId="{963C1CF1-B412-4586-ABC3-F2D03D3E8F08}" type="presParOf" srcId="{9ACA250E-785F-4143-9037-2BE0F6A4F446}" destId="{9E4345B5-E976-4C8D-BC81-77E7A2FEBD1D}" srcOrd="6" destOrd="0" presId="urn:microsoft.com/office/officeart/2005/8/layout/radial1"/>
    <dgm:cxn modelId="{8A7C9D8F-D91C-4D33-9022-5E5C46BB5F03}" type="presParOf" srcId="{9ACA250E-785F-4143-9037-2BE0F6A4F446}" destId="{58D68F7B-E606-4A60-A9A5-B9036EFBF951}" srcOrd="7" destOrd="0" presId="urn:microsoft.com/office/officeart/2005/8/layout/radial1"/>
    <dgm:cxn modelId="{47078BFC-16F2-459B-8785-0AF0A965BB6E}" type="presParOf" srcId="{58D68F7B-E606-4A60-A9A5-B9036EFBF951}" destId="{0CF54ACA-6E34-4BCC-B517-2DFD0E5F4C19}" srcOrd="0" destOrd="0" presId="urn:microsoft.com/office/officeart/2005/8/layout/radial1"/>
    <dgm:cxn modelId="{A1A2D4DE-8574-49CE-BF4A-1B5D0CE0915C}" type="presParOf" srcId="{9ACA250E-785F-4143-9037-2BE0F6A4F446}" destId="{1249DA5E-8EA4-4991-B9E9-79B21148FB5B}" srcOrd="8" destOrd="0" presId="urn:microsoft.com/office/officeart/2005/8/layout/radial1"/>
    <dgm:cxn modelId="{33F928DF-C94A-4FE9-A051-2ACD3FC07D04}" type="presParOf" srcId="{9ACA250E-785F-4143-9037-2BE0F6A4F446}" destId="{455C5E3C-BAF3-45B7-AAA1-7AA1311AD5DC}" srcOrd="9" destOrd="0" presId="urn:microsoft.com/office/officeart/2005/8/layout/radial1"/>
    <dgm:cxn modelId="{5F19CCB6-5029-48C1-BD7E-3C3A4ABCFE10}" type="presParOf" srcId="{455C5E3C-BAF3-45B7-AAA1-7AA1311AD5DC}" destId="{B3E07ADF-661E-440A-91A8-16F24D1A84B9}" srcOrd="0" destOrd="0" presId="urn:microsoft.com/office/officeart/2005/8/layout/radial1"/>
    <dgm:cxn modelId="{6FE894F6-8CEB-41B9-B8AA-23988F140DA3}" type="presParOf" srcId="{9ACA250E-785F-4143-9037-2BE0F6A4F446}" destId="{D9378751-B145-4E8F-9792-4E7599D2BA6D}" srcOrd="10" destOrd="0" presId="urn:microsoft.com/office/officeart/2005/8/layout/radial1"/>
    <dgm:cxn modelId="{9ADB17A2-DAAB-4551-8294-142A7F550F7C}" type="presParOf" srcId="{9ACA250E-785F-4143-9037-2BE0F6A4F446}" destId="{EFDE0642-23BE-49D3-92AE-B00A6FB34980}" srcOrd="11" destOrd="0" presId="urn:microsoft.com/office/officeart/2005/8/layout/radial1"/>
    <dgm:cxn modelId="{9D9E8F01-1B35-44A2-8563-65AC56103DC2}" type="presParOf" srcId="{EFDE0642-23BE-49D3-92AE-B00A6FB34980}" destId="{7A5EB8DB-44E1-4524-9B66-F15F87FCD3EE}" srcOrd="0" destOrd="0" presId="urn:microsoft.com/office/officeart/2005/8/layout/radial1"/>
    <dgm:cxn modelId="{E311A762-7ECA-4A6E-88DB-F67AF6B40010}" type="presParOf" srcId="{9ACA250E-785F-4143-9037-2BE0F6A4F446}" destId="{AD9B29A0-B802-4CCD-A55D-E453128B9AC5}" srcOrd="12" destOrd="0" presId="urn:microsoft.com/office/officeart/2005/8/layout/radial1"/>
    <dgm:cxn modelId="{C748A6A9-ADDB-41CB-9E6C-95515642CDE8}" type="presParOf" srcId="{9ACA250E-785F-4143-9037-2BE0F6A4F446}" destId="{62E0BA8F-2033-4DA6-9894-D90E2ADA5C3A}" srcOrd="13" destOrd="0" presId="urn:microsoft.com/office/officeart/2005/8/layout/radial1"/>
    <dgm:cxn modelId="{1A02A15E-4AEF-41E1-9D8D-848438A25467}" type="presParOf" srcId="{62E0BA8F-2033-4DA6-9894-D90E2ADA5C3A}" destId="{F790A89D-18E3-4AD3-A53E-E48037B9230F}" srcOrd="0" destOrd="0" presId="urn:microsoft.com/office/officeart/2005/8/layout/radial1"/>
    <dgm:cxn modelId="{B6FD5B95-988F-47BE-80D8-46206D84A9B9}" type="presParOf" srcId="{9ACA250E-785F-4143-9037-2BE0F6A4F446}" destId="{D284A404-B15D-4103-882E-C071A7CE7B27}" srcOrd="14" destOrd="0" presId="urn:microsoft.com/office/officeart/2005/8/layout/radial1"/>
    <dgm:cxn modelId="{A6ACCC24-AD97-427B-931A-36846C3F7FB3}" type="presParOf" srcId="{9ACA250E-785F-4143-9037-2BE0F6A4F446}" destId="{215466DC-FBAB-4124-8CFF-729572223E32}" srcOrd="15" destOrd="0" presId="urn:microsoft.com/office/officeart/2005/8/layout/radial1"/>
    <dgm:cxn modelId="{97D49B23-70EA-42ED-8A89-00BBF5B0CF10}" type="presParOf" srcId="{215466DC-FBAB-4124-8CFF-729572223E32}" destId="{CB5E1387-BCD9-45CF-B75F-5C1BDE366761}" srcOrd="0" destOrd="0" presId="urn:microsoft.com/office/officeart/2005/8/layout/radial1"/>
    <dgm:cxn modelId="{7FAA3B7D-7BEB-40FC-8A90-A4010A1BDB8F}" type="presParOf" srcId="{9ACA250E-785F-4143-9037-2BE0F6A4F446}" destId="{80FACE10-6F08-4B9E-B0C2-44E03D51F55C}"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AEAF5-64A4-4D0A-86BA-5A6E9A5620E7}" type="doc">
      <dgm:prSet loTypeId="urn:microsoft.com/office/officeart/2005/8/layout/cycle1" loCatId="cycle" qsTypeId="urn:microsoft.com/office/officeart/2005/8/quickstyle/simple1" qsCatId="simple" csTypeId="urn:microsoft.com/office/officeart/2005/8/colors/accent1_2" csCatId="accent1"/>
      <dgm:spPr/>
    </dgm:pt>
    <dgm:pt modelId="{8090B6E8-FFD8-4536-B7AD-F75AE318A4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JUDICIAL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BRANCH</a:t>
          </a:r>
        </a:p>
      </dgm:t>
    </dgm:pt>
    <dgm:pt modelId="{02D3BE54-6C6E-498A-B76F-39E2B0E5D5A4}" type="parTrans" cxnId="{F31EF975-BF2D-4ECC-8CC7-5AE479F9DF39}">
      <dgm:prSet/>
      <dgm:spPr/>
      <dgm:t>
        <a:bodyPr/>
        <a:lstStyle/>
        <a:p>
          <a:endParaRPr lang="en-US"/>
        </a:p>
      </dgm:t>
    </dgm:pt>
    <dgm:pt modelId="{5131734D-47AD-4FEE-B912-013587CBE8B6}" type="sibTrans" cxnId="{F31EF975-BF2D-4ECC-8CC7-5AE479F9DF39}">
      <dgm:prSet/>
      <dgm:spPr/>
      <dgm:t>
        <a:bodyPr/>
        <a:lstStyle/>
        <a:p>
          <a:endParaRPr lang="en-US"/>
        </a:p>
      </dgm:t>
    </dgm:pt>
    <dgm:pt modelId="{C26B16B9-19C1-43F0-AA5F-43377B10F4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LEGISLATIVE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BRANCH</a:t>
          </a:r>
        </a:p>
      </dgm:t>
    </dgm:pt>
    <dgm:pt modelId="{1DAC0ADE-F43C-4A32-BB2A-33F941741CBC}" type="parTrans" cxnId="{4302117C-C520-4E5A-9FDE-6F902BB7AD2D}">
      <dgm:prSet/>
      <dgm:spPr/>
      <dgm:t>
        <a:bodyPr/>
        <a:lstStyle/>
        <a:p>
          <a:endParaRPr lang="en-US"/>
        </a:p>
      </dgm:t>
    </dgm:pt>
    <dgm:pt modelId="{8B533A03-E720-4437-BB2F-3765465A625C}" type="sibTrans" cxnId="{4302117C-C520-4E5A-9FDE-6F902BB7AD2D}">
      <dgm:prSet/>
      <dgm:spPr/>
      <dgm:t>
        <a:bodyPr/>
        <a:lstStyle/>
        <a:p>
          <a:endParaRPr lang="en-US"/>
        </a:p>
      </dgm:t>
    </dgm:pt>
    <dgm:pt modelId="{9F3BB24A-62B6-4FCE-9DEC-B36478AA70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EXECUTIVE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Verdana" pitchFamily="34" charset="0"/>
            </a:rPr>
            <a:t>BRANCH</a:t>
          </a:r>
        </a:p>
      </dgm:t>
    </dgm:pt>
    <dgm:pt modelId="{0E443FC6-66EE-4F78-94AE-7984220203ED}" type="parTrans" cxnId="{67810432-45CC-4EC1-8613-55179977EE2F}">
      <dgm:prSet/>
      <dgm:spPr/>
      <dgm:t>
        <a:bodyPr/>
        <a:lstStyle/>
        <a:p>
          <a:endParaRPr lang="en-US"/>
        </a:p>
      </dgm:t>
    </dgm:pt>
    <dgm:pt modelId="{7B125CF4-4310-4164-99EC-579EA8749CAF}" type="sibTrans" cxnId="{67810432-45CC-4EC1-8613-55179977EE2F}">
      <dgm:prSet/>
      <dgm:spPr/>
      <dgm:t>
        <a:bodyPr/>
        <a:lstStyle/>
        <a:p>
          <a:endParaRPr lang="en-US"/>
        </a:p>
      </dgm:t>
    </dgm:pt>
    <dgm:pt modelId="{3C8DAD45-68FC-43B6-B076-B7142B197A72}" type="pres">
      <dgm:prSet presAssocID="{7A0AEAF5-64A4-4D0A-86BA-5A6E9A5620E7}" presName="cycle" presStyleCnt="0">
        <dgm:presLayoutVars>
          <dgm:dir/>
          <dgm:resizeHandles val="exact"/>
        </dgm:presLayoutVars>
      </dgm:prSet>
      <dgm:spPr/>
    </dgm:pt>
    <dgm:pt modelId="{B58609C6-1AC3-44BF-BE9F-DD8A2B075076}" type="pres">
      <dgm:prSet presAssocID="{8090B6E8-FFD8-4536-B7AD-F75AE318A4A7}" presName="dummy" presStyleCnt="0"/>
      <dgm:spPr/>
    </dgm:pt>
    <dgm:pt modelId="{6C87D3CD-5C86-4BE2-BC57-0FCC9586D168}" type="pres">
      <dgm:prSet presAssocID="{8090B6E8-FFD8-4536-B7AD-F75AE318A4A7}" presName="node" presStyleLbl="revTx" presStyleIdx="0" presStyleCnt="3" custRadScaleRad="122172" custRadScaleInc="5034">
        <dgm:presLayoutVars>
          <dgm:bulletEnabled val="1"/>
        </dgm:presLayoutVars>
      </dgm:prSet>
      <dgm:spPr/>
      <dgm:t>
        <a:bodyPr/>
        <a:lstStyle/>
        <a:p>
          <a:endParaRPr lang="en-US"/>
        </a:p>
      </dgm:t>
    </dgm:pt>
    <dgm:pt modelId="{C6B3CD11-E603-43F1-A273-A16930C32887}" type="pres">
      <dgm:prSet presAssocID="{5131734D-47AD-4FEE-B912-013587CBE8B6}" presName="sibTrans" presStyleLbl="node1" presStyleIdx="0" presStyleCnt="3" custLinFactNeighborX="4880" custLinFactNeighborY="15859"/>
      <dgm:spPr/>
      <dgm:t>
        <a:bodyPr/>
        <a:lstStyle/>
        <a:p>
          <a:endParaRPr lang="en-US"/>
        </a:p>
      </dgm:t>
    </dgm:pt>
    <dgm:pt modelId="{F9CFE1B5-1A9C-472B-B95B-376B83DDC731}" type="pres">
      <dgm:prSet presAssocID="{C26B16B9-19C1-43F0-AA5F-43377B10F479}" presName="dummy" presStyleCnt="0"/>
      <dgm:spPr/>
    </dgm:pt>
    <dgm:pt modelId="{61749721-5CAC-4445-BC7B-99E34F12A03B}" type="pres">
      <dgm:prSet presAssocID="{C26B16B9-19C1-43F0-AA5F-43377B10F479}" presName="node" presStyleLbl="revTx" presStyleIdx="1" presStyleCnt="3" custRadScaleRad="79490" custRadScaleInc="10950">
        <dgm:presLayoutVars>
          <dgm:bulletEnabled val="1"/>
        </dgm:presLayoutVars>
      </dgm:prSet>
      <dgm:spPr/>
      <dgm:t>
        <a:bodyPr/>
        <a:lstStyle/>
        <a:p>
          <a:endParaRPr lang="en-US"/>
        </a:p>
      </dgm:t>
    </dgm:pt>
    <dgm:pt modelId="{59EBA987-28E7-4746-9DD5-B7B410AA0400}" type="pres">
      <dgm:prSet presAssocID="{8B533A03-E720-4437-BB2F-3765465A625C}" presName="sibTrans" presStyleLbl="node1" presStyleIdx="1" presStyleCnt="3" custLinFactNeighborX="-6496" custLinFactNeighborY="28030"/>
      <dgm:spPr/>
      <dgm:t>
        <a:bodyPr/>
        <a:lstStyle/>
        <a:p>
          <a:endParaRPr lang="en-US"/>
        </a:p>
      </dgm:t>
    </dgm:pt>
    <dgm:pt modelId="{F375B0F7-CC22-4B9A-9D6D-DEAC1F06DAAD}" type="pres">
      <dgm:prSet presAssocID="{9F3BB24A-62B6-4FCE-9DEC-B36478AA7045}" presName="dummy" presStyleCnt="0"/>
      <dgm:spPr/>
    </dgm:pt>
    <dgm:pt modelId="{DA1E9F91-1724-445C-91CE-4A1A63AA2A1E}" type="pres">
      <dgm:prSet presAssocID="{9F3BB24A-62B6-4FCE-9DEC-B36478AA7045}" presName="node" presStyleLbl="revTx" presStyleIdx="2" presStyleCnt="3" custRadScaleRad="146902" custRadScaleInc="-10297">
        <dgm:presLayoutVars>
          <dgm:bulletEnabled val="1"/>
        </dgm:presLayoutVars>
      </dgm:prSet>
      <dgm:spPr/>
      <dgm:t>
        <a:bodyPr/>
        <a:lstStyle/>
        <a:p>
          <a:endParaRPr lang="en-US"/>
        </a:p>
      </dgm:t>
    </dgm:pt>
    <dgm:pt modelId="{AAE9BF9B-55CC-41DB-AFDE-105D1EB05533}" type="pres">
      <dgm:prSet presAssocID="{7B125CF4-4310-4164-99EC-579EA8749CAF}" presName="sibTrans" presStyleLbl="node1" presStyleIdx="2" presStyleCnt="3" custLinFactNeighborX="3904" custLinFactNeighborY="14767"/>
      <dgm:spPr/>
      <dgm:t>
        <a:bodyPr/>
        <a:lstStyle/>
        <a:p>
          <a:endParaRPr lang="en-US"/>
        </a:p>
      </dgm:t>
    </dgm:pt>
  </dgm:ptLst>
  <dgm:cxnLst>
    <dgm:cxn modelId="{90FFFB61-36FA-458C-88F7-BDDB604DD465}" type="presOf" srcId="{5131734D-47AD-4FEE-B912-013587CBE8B6}" destId="{C6B3CD11-E603-43F1-A273-A16930C32887}" srcOrd="0" destOrd="0" presId="urn:microsoft.com/office/officeart/2005/8/layout/cycle1"/>
    <dgm:cxn modelId="{67810432-45CC-4EC1-8613-55179977EE2F}" srcId="{7A0AEAF5-64A4-4D0A-86BA-5A6E9A5620E7}" destId="{9F3BB24A-62B6-4FCE-9DEC-B36478AA7045}" srcOrd="2" destOrd="0" parTransId="{0E443FC6-66EE-4F78-94AE-7984220203ED}" sibTransId="{7B125CF4-4310-4164-99EC-579EA8749CAF}"/>
    <dgm:cxn modelId="{4302117C-C520-4E5A-9FDE-6F902BB7AD2D}" srcId="{7A0AEAF5-64A4-4D0A-86BA-5A6E9A5620E7}" destId="{C26B16B9-19C1-43F0-AA5F-43377B10F479}" srcOrd="1" destOrd="0" parTransId="{1DAC0ADE-F43C-4A32-BB2A-33F941741CBC}" sibTransId="{8B533A03-E720-4437-BB2F-3765465A625C}"/>
    <dgm:cxn modelId="{EEAD77C1-0263-44B2-A2B5-E34CF02C512A}" type="presOf" srcId="{9F3BB24A-62B6-4FCE-9DEC-B36478AA7045}" destId="{DA1E9F91-1724-445C-91CE-4A1A63AA2A1E}" srcOrd="0" destOrd="0" presId="urn:microsoft.com/office/officeart/2005/8/layout/cycle1"/>
    <dgm:cxn modelId="{1089AFF5-2448-4C94-ADC3-042399D449A9}" type="presOf" srcId="{8B533A03-E720-4437-BB2F-3765465A625C}" destId="{59EBA987-28E7-4746-9DD5-B7B410AA0400}" srcOrd="0" destOrd="0" presId="urn:microsoft.com/office/officeart/2005/8/layout/cycle1"/>
    <dgm:cxn modelId="{F90388A2-87C7-4F9D-9174-26C300A47CC5}" type="presOf" srcId="{C26B16B9-19C1-43F0-AA5F-43377B10F479}" destId="{61749721-5CAC-4445-BC7B-99E34F12A03B}" srcOrd="0" destOrd="0" presId="urn:microsoft.com/office/officeart/2005/8/layout/cycle1"/>
    <dgm:cxn modelId="{1AC46248-5110-4B81-9BF3-F1DDD7946791}" type="presOf" srcId="{7A0AEAF5-64A4-4D0A-86BA-5A6E9A5620E7}" destId="{3C8DAD45-68FC-43B6-B076-B7142B197A72}" srcOrd="0" destOrd="0" presId="urn:microsoft.com/office/officeart/2005/8/layout/cycle1"/>
    <dgm:cxn modelId="{A8DE44CA-451B-4403-83FA-333330F3F911}" type="presOf" srcId="{7B125CF4-4310-4164-99EC-579EA8749CAF}" destId="{AAE9BF9B-55CC-41DB-AFDE-105D1EB05533}" srcOrd="0" destOrd="0" presId="urn:microsoft.com/office/officeart/2005/8/layout/cycle1"/>
    <dgm:cxn modelId="{F31EF975-BF2D-4ECC-8CC7-5AE479F9DF39}" srcId="{7A0AEAF5-64A4-4D0A-86BA-5A6E9A5620E7}" destId="{8090B6E8-FFD8-4536-B7AD-F75AE318A4A7}" srcOrd="0" destOrd="0" parTransId="{02D3BE54-6C6E-498A-B76F-39E2B0E5D5A4}" sibTransId="{5131734D-47AD-4FEE-B912-013587CBE8B6}"/>
    <dgm:cxn modelId="{DC380CE0-882B-4993-B0DB-D365BC786257}" type="presOf" srcId="{8090B6E8-FFD8-4536-B7AD-F75AE318A4A7}" destId="{6C87D3CD-5C86-4BE2-BC57-0FCC9586D168}" srcOrd="0" destOrd="0" presId="urn:microsoft.com/office/officeart/2005/8/layout/cycle1"/>
    <dgm:cxn modelId="{681C0C23-DACD-4ECE-BDAF-A08616080E54}" type="presParOf" srcId="{3C8DAD45-68FC-43B6-B076-B7142B197A72}" destId="{B58609C6-1AC3-44BF-BE9F-DD8A2B075076}" srcOrd="0" destOrd="0" presId="urn:microsoft.com/office/officeart/2005/8/layout/cycle1"/>
    <dgm:cxn modelId="{35E7508F-6715-496F-BE54-E03968765A7A}" type="presParOf" srcId="{3C8DAD45-68FC-43B6-B076-B7142B197A72}" destId="{6C87D3CD-5C86-4BE2-BC57-0FCC9586D168}" srcOrd="1" destOrd="0" presId="urn:microsoft.com/office/officeart/2005/8/layout/cycle1"/>
    <dgm:cxn modelId="{66D6A8A8-5BA1-44B9-AC35-82126602B316}" type="presParOf" srcId="{3C8DAD45-68FC-43B6-B076-B7142B197A72}" destId="{C6B3CD11-E603-43F1-A273-A16930C32887}" srcOrd="2" destOrd="0" presId="urn:microsoft.com/office/officeart/2005/8/layout/cycle1"/>
    <dgm:cxn modelId="{28BC0383-D466-4158-80B9-C6EF6E26DBA1}" type="presParOf" srcId="{3C8DAD45-68FC-43B6-B076-B7142B197A72}" destId="{F9CFE1B5-1A9C-472B-B95B-376B83DDC731}" srcOrd="3" destOrd="0" presId="urn:microsoft.com/office/officeart/2005/8/layout/cycle1"/>
    <dgm:cxn modelId="{7953D58B-C889-402B-AA85-A97BC1E0AE67}" type="presParOf" srcId="{3C8DAD45-68FC-43B6-B076-B7142B197A72}" destId="{61749721-5CAC-4445-BC7B-99E34F12A03B}" srcOrd="4" destOrd="0" presId="urn:microsoft.com/office/officeart/2005/8/layout/cycle1"/>
    <dgm:cxn modelId="{25F6054B-DBD2-4B75-8F8D-160C5F6EBA2A}" type="presParOf" srcId="{3C8DAD45-68FC-43B6-B076-B7142B197A72}" destId="{59EBA987-28E7-4746-9DD5-B7B410AA0400}" srcOrd="5" destOrd="0" presId="urn:microsoft.com/office/officeart/2005/8/layout/cycle1"/>
    <dgm:cxn modelId="{56E200A6-F434-41AD-A02E-D81FFAC47CEE}" type="presParOf" srcId="{3C8DAD45-68FC-43B6-B076-B7142B197A72}" destId="{F375B0F7-CC22-4B9A-9D6D-DEAC1F06DAAD}" srcOrd="6" destOrd="0" presId="urn:microsoft.com/office/officeart/2005/8/layout/cycle1"/>
    <dgm:cxn modelId="{31CFAC8E-3D7B-4977-832E-891E29CDCAAE}" type="presParOf" srcId="{3C8DAD45-68FC-43B6-B076-B7142B197A72}" destId="{DA1E9F91-1724-445C-91CE-4A1A63AA2A1E}" srcOrd="7" destOrd="0" presId="urn:microsoft.com/office/officeart/2005/8/layout/cycle1"/>
    <dgm:cxn modelId="{51FB58EB-4CE1-4B63-A9EF-DFCC17240BCF}" type="presParOf" srcId="{3C8DAD45-68FC-43B6-B076-B7142B197A72}" destId="{AAE9BF9B-55CC-41DB-AFDE-105D1EB05533}"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7D3CD-5C86-4BE2-BC57-0FCC9586D168}">
      <dsp:nvSpPr>
        <dsp:cNvPr id="0" name=""/>
        <dsp:cNvSpPr/>
      </dsp:nvSpPr>
      <dsp:spPr>
        <a:xfrm>
          <a:off x="6026417" y="322945"/>
          <a:ext cx="2584177" cy="25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JUDICIAL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BRANCH</a:t>
          </a:r>
        </a:p>
      </dsp:txBody>
      <dsp:txXfrm>
        <a:off x="6026417" y="322945"/>
        <a:ext cx="2584177" cy="2584177"/>
      </dsp:txXfrm>
    </dsp:sp>
    <dsp:sp modelId="{C6B3CD11-E603-43F1-A273-A16930C32887}">
      <dsp:nvSpPr>
        <dsp:cNvPr id="0" name=""/>
        <dsp:cNvSpPr/>
      </dsp:nvSpPr>
      <dsp:spPr>
        <a:xfrm>
          <a:off x="2497886" y="144047"/>
          <a:ext cx="6112724" cy="6112724"/>
        </a:xfrm>
        <a:prstGeom prst="circularArrow">
          <a:avLst>
            <a:gd name="adj1" fmla="val 8244"/>
            <a:gd name="adj2" fmla="val 575711"/>
            <a:gd name="adj3" fmla="val 4143603"/>
            <a:gd name="adj4" fmla="val 937448"/>
            <a:gd name="adj5" fmla="val 961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49721-5CAC-4445-BC7B-99E34F12A03B}">
      <dsp:nvSpPr>
        <dsp:cNvPr id="0" name=""/>
        <dsp:cNvSpPr/>
      </dsp:nvSpPr>
      <dsp:spPr>
        <a:xfrm>
          <a:off x="3165608" y="3751938"/>
          <a:ext cx="2584177" cy="25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LEGISLATIVE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BRANCH</a:t>
          </a:r>
        </a:p>
      </dsp:txBody>
      <dsp:txXfrm>
        <a:off x="3165608" y="3751938"/>
        <a:ext cx="2584177" cy="2584177"/>
      </dsp:txXfrm>
    </dsp:sp>
    <dsp:sp modelId="{59EBA987-28E7-4746-9DD5-B7B410AA0400}">
      <dsp:nvSpPr>
        <dsp:cNvPr id="0" name=""/>
        <dsp:cNvSpPr/>
      </dsp:nvSpPr>
      <dsp:spPr>
        <a:xfrm>
          <a:off x="-141913" y="581964"/>
          <a:ext cx="6112724" cy="6112724"/>
        </a:xfrm>
        <a:prstGeom prst="circularArrow">
          <a:avLst>
            <a:gd name="adj1" fmla="val 8244"/>
            <a:gd name="adj2" fmla="val 575711"/>
            <a:gd name="adj3" fmla="val 9092495"/>
            <a:gd name="adj4" fmla="val 5599935"/>
            <a:gd name="adj5" fmla="val 961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E9F91-1724-445C-91CE-4A1A63AA2A1E}">
      <dsp:nvSpPr>
        <dsp:cNvPr id="0" name=""/>
        <dsp:cNvSpPr/>
      </dsp:nvSpPr>
      <dsp:spPr>
        <a:xfrm>
          <a:off x="0" y="152409"/>
          <a:ext cx="2584177" cy="258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EXECUTIVE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kern="1200" cap="none" normalizeH="0" baseline="0" dirty="0" smtClean="0">
              <a:ln>
                <a:noFill/>
              </a:ln>
              <a:solidFill>
                <a:schemeClr val="tx1"/>
              </a:solidFill>
              <a:effectLst/>
              <a:latin typeface="Verdana" pitchFamily="34" charset="0"/>
            </a:rPr>
            <a:t>BRANCH</a:t>
          </a:r>
        </a:p>
      </dsp:txBody>
      <dsp:txXfrm>
        <a:off x="0" y="152409"/>
        <a:ext cx="2584177" cy="2584177"/>
      </dsp:txXfrm>
    </dsp:sp>
    <dsp:sp modelId="{AAE9BF9B-55CC-41DB-AFDE-105D1EB05533}">
      <dsp:nvSpPr>
        <dsp:cNvPr id="0" name=""/>
        <dsp:cNvSpPr/>
      </dsp:nvSpPr>
      <dsp:spPr>
        <a:xfrm>
          <a:off x="1279219" y="-213792"/>
          <a:ext cx="6112724" cy="6112724"/>
        </a:xfrm>
        <a:prstGeom prst="circularArrow">
          <a:avLst>
            <a:gd name="adj1" fmla="val 8244"/>
            <a:gd name="adj2" fmla="val 575711"/>
            <a:gd name="adj3" fmla="val 18637862"/>
            <a:gd name="adj4" fmla="val 13523971"/>
            <a:gd name="adj5" fmla="val 961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266B63-2B8F-4D3E-8113-B5B0B0343CD3}" type="datetimeFigureOut">
              <a:rPr lang="en-US" smtClean="0"/>
              <a:t>9/3/2015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604169-E5C6-4322-A8F3-EBA28565A15D}" type="slidenum">
              <a:rPr lang="en-US" smtClean="0"/>
              <a:t>‹#›</a:t>
            </a:fld>
            <a:endParaRPr lang="en-US"/>
          </a:p>
        </p:txBody>
      </p:sp>
    </p:spTree>
    <p:extLst>
      <p:ext uri="{BB962C8B-B14F-4D97-AF65-F5344CB8AC3E}">
        <p14:creationId xmlns:p14="http://schemas.microsoft.com/office/powerpoint/2010/main" val="23612792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CF51B-2E45-4C65-9FAB-6DFAD97A521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91545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F51B-2E45-4C65-9FAB-6DFAD97A521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127636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F51B-2E45-4C65-9FAB-6DFAD97A521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146595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F77E8-8B81-4E72-A3AD-EDF7E75A7F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73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F09BAD-DF2B-4FC7-9A5B-F221E65B0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349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BFCBDC-5EE7-4C1B-A66E-FC617DAFF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98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0CCD6-ACD9-4A79-813C-5287B8DEDE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29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5BC8C9-C4B8-41D0-A718-A1E2E7090D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074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BD2536-085F-4F65-8899-D49F48402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65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187486-FDA8-49B1-B8B0-5B5233DBF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33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E369D3-79C1-4072-A92B-56C77B2DF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89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CF51B-2E45-4C65-9FAB-6DFAD97A521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2736726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FBE898-A52E-4065-A6D2-0EC46F23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30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C4D9E-4C41-406C-89F2-FDB4A391B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97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6933E-5FFD-409C-B47C-1055161B9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39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874D38-1236-4587-B2D4-7AD0981E05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276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F77E8-8B81-4E72-A3AD-EDF7E75A7F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298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F09BAD-DF2B-4FC7-9A5B-F221E65B0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67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BFCBDC-5EE7-4C1B-A66E-FC617DAFF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13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0CCD6-ACD9-4A79-813C-5287B8DEDE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959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5BC8C9-C4B8-41D0-A718-A1E2E7090D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022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ABD2536-085F-4F65-8899-D49F48402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1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CF51B-2E45-4C65-9FAB-6DFAD97A5219}"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4294087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187486-FDA8-49B1-B8B0-5B5233DBF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30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E369D3-79C1-4072-A92B-56C77B2DF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296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FBE898-A52E-4065-A6D2-0EC46F23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159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C4D9E-4C41-406C-89F2-FDB4A391BF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382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36933E-5FFD-409C-B47C-1055161B9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43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874D38-1236-4587-B2D4-7AD0981E05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317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CF51B-2E45-4C65-9FAB-6DFAD97A5219}"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337545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CF51B-2E45-4C65-9FAB-6DFAD97A5219}"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300906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CF51B-2E45-4C65-9FAB-6DFAD97A5219}"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18350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F51B-2E45-4C65-9FAB-6DFAD97A5219}"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3915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F51B-2E45-4C65-9FAB-6DFAD97A5219}"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359215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CF51B-2E45-4C65-9FAB-6DFAD97A5219}"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AD7B7-30F3-401A-A698-6665CDD23EF7}" type="slidenum">
              <a:rPr lang="en-US" smtClean="0"/>
              <a:t>‹#›</a:t>
            </a:fld>
            <a:endParaRPr lang="en-US"/>
          </a:p>
        </p:txBody>
      </p:sp>
    </p:spTree>
    <p:extLst>
      <p:ext uri="{BB962C8B-B14F-4D97-AF65-F5344CB8AC3E}">
        <p14:creationId xmlns:p14="http://schemas.microsoft.com/office/powerpoint/2010/main" val="428439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F51B-2E45-4C65-9FAB-6DFAD97A5219}"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AD7B7-30F3-401A-A698-6665CDD23EF7}" type="slidenum">
              <a:rPr lang="en-US" smtClean="0"/>
              <a:t>‹#›</a:t>
            </a:fld>
            <a:endParaRPr lang="en-US"/>
          </a:p>
        </p:txBody>
      </p:sp>
    </p:spTree>
    <p:extLst>
      <p:ext uri="{BB962C8B-B14F-4D97-AF65-F5344CB8AC3E}">
        <p14:creationId xmlns:p14="http://schemas.microsoft.com/office/powerpoint/2010/main" val="60013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7A14019-D98C-4EC1-BAEA-810D02804EF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7595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7A14019-D98C-4EC1-BAEA-810D02804EF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580858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hyperlink" Target="http://en.wikipedia.org/wiki/Corrido" TargetMode="External"/><Relationship Id="rId2" Type="http://schemas.openxmlformats.org/officeDocument/2006/relationships/image" Target="../media/image60.jpe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1"/>
            <a:ext cx="8229600" cy="533399"/>
          </a:xfrm>
        </p:spPr>
        <p:txBody>
          <a:bodyPr>
            <a:noAutofit/>
          </a:bodyPr>
          <a:lstStyle/>
          <a:p>
            <a:r>
              <a:rPr lang="en-US" sz="3000" b="1" u="sng" dirty="0" smtClean="0"/>
              <a:t>Unit III: American Revolution and Early Republic</a:t>
            </a:r>
            <a:endParaRPr lang="en-US" sz="3000" b="1" u="sng" dirty="0"/>
          </a:p>
        </p:txBody>
      </p:sp>
      <p:sp>
        <p:nvSpPr>
          <p:cNvPr id="3" name="Subtitle 2"/>
          <p:cNvSpPr>
            <a:spLocks noGrp="1"/>
          </p:cNvSpPr>
          <p:nvPr>
            <p:ph type="subTitle" idx="1"/>
          </p:nvPr>
        </p:nvSpPr>
        <p:spPr>
          <a:xfrm>
            <a:off x="32657" y="5954486"/>
            <a:ext cx="6400800" cy="838200"/>
          </a:xfrm>
        </p:spPr>
        <p:txBody>
          <a:bodyPr>
            <a:normAutofit fontScale="92500" lnSpcReduction="20000"/>
          </a:bodyPr>
          <a:lstStyle/>
          <a:p>
            <a:r>
              <a:rPr lang="en-US" dirty="0" smtClean="0">
                <a:solidFill>
                  <a:schemeClr val="tx1"/>
                </a:solidFill>
              </a:rPr>
              <a:t>Q: What is wrong with this picture? Why is it drawn this way? </a:t>
            </a:r>
            <a:endParaRPr lang="en-US" dirty="0">
              <a:solidFill>
                <a:schemeClr val="tx1"/>
              </a:solidFill>
            </a:endParaRPr>
          </a:p>
        </p:txBody>
      </p:sp>
      <p:pic>
        <p:nvPicPr>
          <p:cNvPr id="1026" name="Picture 2" descr="http://yalebooks.files.wordpress.com/2012/03/washington_crossing_the_delaware_by_emanuel_leutze2c_mma-nyc2c_1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685800"/>
            <a:ext cx="8776963"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399" y="6096000"/>
            <a:ext cx="2746277" cy="646331"/>
          </a:xfrm>
          <a:prstGeom prst="rect">
            <a:avLst/>
          </a:prstGeom>
          <a:noFill/>
        </p:spPr>
        <p:txBody>
          <a:bodyPr wrap="square" rtlCol="0">
            <a:spAutoFit/>
          </a:bodyPr>
          <a:lstStyle/>
          <a:p>
            <a:r>
              <a:rPr lang="en-US" b="1" i="1" dirty="0" smtClean="0"/>
              <a:t>Washington Crossing the Delaware</a:t>
            </a:r>
            <a:endParaRPr lang="en-US" b="1" i="1" dirty="0"/>
          </a:p>
        </p:txBody>
      </p:sp>
    </p:spTree>
    <p:extLst>
      <p:ext uri="{BB962C8B-B14F-4D97-AF65-F5344CB8AC3E}">
        <p14:creationId xmlns:p14="http://schemas.microsoft.com/office/powerpoint/2010/main" val="249217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Effect and Impact of F&amp;I War</a:t>
            </a:r>
            <a:endParaRPr lang="en-US" b="1" u="sng" dirty="0"/>
          </a:p>
        </p:txBody>
      </p:sp>
      <p:sp>
        <p:nvSpPr>
          <p:cNvPr id="3" name="Content Placeholder 2"/>
          <p:cNvSpPr>
            <a:spLocks noGrp="1"/>
          </p:cNvSpPr>
          <p:nvPr>
            <p:ph idx="1"/>
          </p:nvPr>
        </p:nvSpPr>
        <p:spPr>
          <a:xfrm>
            <a:off x="76200" y="685800"/>
            <a:ext cx="9067800" cy="6172200"/>
          </a:xfrm>
        </p:spPr>
        <p:txBody>
          <a:bodyPr>
            <a:normAutofit fontScale="85000" lnSpcReduction="10000"/>
          </a:bodyPr>
          <a:lstStyle/>
          <a:p>
            <a:pPr>
              <a:defRPr/>
            </a:pPr>
            <a:r>
              <a:rPr lang="en-US" sz="2400" b="1" u="sng" dirty="0" smtClean="0"/>
              <a:t>Colonies </a:t>
            </a:r>
            <a:r>
              <a:rPr lang="en-US" sz="2400" dirty="0" smtClean="0"/>
              <a:t>=&gt; self identity and nationalism</a:t>
            </a:r>
            <a:endParaRPr lang="en-US" sz="2400" dirty="0"/>
          </a:p>
          <a:p>
            <a:pPr>
              <a:buFontTx/>
              <a:buNone/>
              <a:defRPr/>
            </a:pPr>
            <a:r>
              <a:rPr lang="en-US" sz="2400" dirty="0"/>
              <a:t>	1. Gain self-confidence &amp; military experience</a:t>
            </a:r>
          </a:p>
          <a:p>
            <a:pPr>
              <a:buFontTx/>
              <a:buNone/>
              <a:defRPr/>
            </a:pPr>
            <a:r>
              <a:rPr lang="en-US" sz="2400" dirty="0"/>
              <a:t>		-- 20,000 Colonials in arms; </a:t>
            </a:r>
            <a:r>
              <a:rPr lang="en-US" sz="2400" dirty="0" smtClean="0"/>
              <a:t>Washington and other military leaders</a:t>
            </a:r>
            <a:endParaRPr lang="en-US" sz="2400" dirty="0"/>
          </a:p>
          <a:p>
            <a:pPr>
              <a:buFontTx/>
              <a:buNone/>
              <a:defRPr/>
            </a:pPr>
            <a:r>
              <a:rPr lang="en-US" sz="2400" dirty="0"/>
              <a:t>	2. Realize that Colonies must be united to be powerful (I.e</a:t>
            </a:r>
            <a:r>
              <a:rPr lang="en-US" sz="2400" dirty="0" smtClean="0"/>
              <a:t>.___________________)</a:t>
            </a:r>
            <a:endParaRPr lang="en-US" sz="2400" dirty="0"/>
          </a:p>
          <a:p>
            <a:pPr>
              <a:buFontTx/>
              <a:buNone/>
              <a:defRPr/>
            </a:pPr>
            <a:r>
              <a:rPr lang="en-US" sz="2400" dirty="0"/>
              <a:t>		-- Colonists see how ‘alike” they are while serving as soldiers</a:t>
            </a:r>
          </a:p>
          <a:p>
            <a:pPr>
              <a:buFontTx/>
              <a:buNone/>
              <a:defRPr/>
            </a:pPr>
            <a:r>
              <a:rPr lang="en-US" sz="2400" dirty="0"/>
              <a:t>	3. </a:t>
            </a:r>
            <a:r>
              <a:rPr lang="en-US" sz="2400" dirty="0" smtClean="0"/>
              <a:t>Want to expand into newly opened lands to the west</a:t>
            </a:r>
            <a:endParaRPr lang="en-US" sz="2400" dirty="0"/>
          </a:p>
          <a:p>
            <a:pPr>
              <a:buFontTx/>
              <a:buNone/>
              <a:defRPr/>
            </a:pPr>
            <a:r>
              <a:rPr lang="en-US" sz="2400" dirty="0"/>
              <a:t>	4. Begin to see the British as not “invincible” and “conquerable” =&gt; Braddock’s defeat &amp; misunderstanding of New World warfare</a:t>
            </a:r>
          </a:p>
          <a:p>
            <a:pPr>
              <a:defRPr/>
            </a:pPr>
            <a:r>
              <a:rPr lang="en-US" sz="2400" b="1" u="sng" dirty="0" smtClean="0"/>
              <a:t>British</a:t>
            </a:r>
            <a:r>
              <a:rPr lang="en-US" sz="2400" dirty="0" smtClean="0"/>
              <a:t> =&gt; debt and mercantilism</a:t>
            </a:r>
            <a:endParaRPr lang="en-US" sz="2400" dirty="0"/>
          </a:p>
          <a:p>
            <a:pPr>
              <a:buFontTx/>
              <a:buNone/>
              <a:defRPr/>
            </a:pPr>
            <a:r>
              <a:rPr lang="en-US" sz="2400" dirty="0"/>
              <a:t>	1. Want to clamp down on colonies </a:t>
            </a:r>
            <a:r>
              <a:rPr lang="en-US" sz="2400" dirty="0" smtClean="0"/>
              <a:t>and exploit riches </a:t>
            </a:r>
          </a:p>
          <a:p>
            <a:pPr>
              <a:buFontTx/>
              <a:buNone/>
              <a:defRPr/>
            </a:pPr>
            <a:r>
              <a:rPr lang="en-US" sz="2400" dirty="0"/>
              <a:t>	2. Want strict political and economic control of colonies =&gt; have been very loose </a:t>
            </a:r>
            <a:r>
              <a:rPr lang="en-US" sz="2400" dirty="0" smtClean="0"/>
              <a:t>since 1700 (“________________________________</a:t>
            </a:r>
            <a:r>
              <a:rPr lang="en-US" sz="2400" b="1" i="1" dirty="0" smtClean="0"/>
              <a:t>”</a:t>
            </a:r>
            <a:r>
              <a:rPr lang="en-US" sz="2400" dirty="0" smtClean="0"/>
              <a:t>)</a:t>
            </a:r>
            <a:endParaRPr lang="en-US" sz="2400" dirty="0"/>
          </a:p>
          <a:p>
            <a:pPr>
              <a:buFontTx/>
              <a:buNone/>
              <a:defRPr/>
            </a:pPr>
            <a:r>
              <a:rPr lang="en-US" sz="2400" dirty="0"/>
              <a:t>	3. Believe Colonists did not help w/ war effort enough</a:t>
            </a:r>
          </a:p>
          <a:p>
            <a:pPr>
              <a:buFontTx/>
              <a:buNone/>
              <a:defRPr/>
            </a:pPr>
            <a:r>
              <a:rPr lang="en-US" sz="2400" dirty="0"/>
              <a:t>	    -- Laugh at Colonial Militia (allow no Americans w/ rank of Major or above)</a:t>
            </a:r>
          </a:p>
          <a:p>
            <a:pPr>
              <a:buFontTx/>
              <a:buNone/>
              <a:defRPr/>
            </a:pPr>
            <a:r>
              <a:rPr lang="en-US" sz="2400" dirty="0"/>
              <a:t>	    -- Colonials need to be “reimbursed” </a:t>
            </a:r>
            <a:r>
              <a:rPr lang="en-US" sz="2400" dirty="0" smtClean="0"/>
              <a:t>&amp;</a:t>
            </a:r>
            <a:r>
              <a:rPr lang="en-US" sz="2400" dirty="0"/>
              <a:t> </a:t>
            </a:r>
            <a:r>
              <a:rPr lang="en-US" sz="2400" dirty="0" smtClean="0"/>
              <a:t>illicitly trade w/ French and Spanish  </a:t>
            </a:r>
          </a:p>
          <a:p>
            <a:pPr>
              <a:buFontTx/>
              <a:buNone/>
              <a:defRPr/>
            </a:pPr>
            <a:r>
              <a:rPr lang="en-US" sz="2400" dirty="0" smtClean="0"/>
              <a:t>	4</a:t>
            </a:r>
            <a:r>
              <a:rPr lang="en-US" sz="2400" dirty="0"/>
              <a:t>. Believe colonials should help pay for War </a:t>
            </a:r>
            <a:r>
              <a:rPr lang="en-US" sz="2400" dirty="0" smtClean="0"/>
              <a:t>Debt ($122 M pounds)</a:t>
            </a:r>
            <a:endParaRPr lang="en-US" sz="2400" dirty="0"/>
          </a:p>
          <a:p>
            <a:pPr>
              <a:buFontTx/>
              <a:buNone/>
              <a:defRPr/>
            </a:pPr>
            <a:r>
              <a:rPr lang="en-US" sz="2400" dirty="0"/>
              <a:t>  	    -- War “started” in America; War helped to “protect” colonies</a:t>
            </a:r>
          </a:p>
          <a:p>
            <a:pPr>
              <a:buFontTx/>
              <a:buNone/>
              <a:defRPr/>
            </a:pPr>
            <a:r>
              <a:rPr lang="en-US" sz="2400" dirty="0"/>
              <a:t>	    -- British troops must remain in New World to protect colonies against Natives</a:t>
            </a:r>
          </a:p>
        </p:txBody>
      </p:sp>
    </p:spTree>
    <p:extLst>
      <p:ext uri="{BB962C8B-B14F-4D97-AF65-F5344CB8AC3E}">
        <p14:creationId xmlns:p14="http://schemas.microsoft.com/office/powerpoint/2010/main" val="414419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1" y="76200"/>
            <a:ext cx="8991600" cy="457200"/>
          </a:xfrm>
        </p:spPr>
        <p:txBody>
          <a:bodyPr>
            <a:normAutofit fontScale="90000"/>
          </a:bodyPr>
          <a:lstStyle/>
          <a:p>
            <a:r>
              <a:rPr lang="en-US" b="1" u="sng" dirty="0" smtClean="0"/>
              <a:t>Motivations for Colonial Independence</a:t>
            </a:r>
            <a:endParaRPr lang="en-US" b="1" u="sng" dirty="0"/>
          </a:p>
        </p:txBody>
      </p:sp>
      <p:sp>
        <p:nvSpPr>
          <p:cNvPr id="3" name="Content Placeholder 2"/>
          <p:cNvSpPr>
            <a:spLocks noGrp="1"/>
          </p:cNvSpPr>
          <p:nvPr>
            <p:ph idx="1"/>
          </p:nvPr>
        </p:nvSpPr>
        <p:spPr>
          <a:xfrm>
            <a:off x="76200" y="609600"/>
            <a:ext cx="9067800" cy="6248400"/>
          </a:xfrm>
        </p:spPr>
        <p:txBody>
          <a:bodyPr>
            <a:normAutofit/>
          </a:bodyPr>
          <a:lstStyle/>
          <a:p>
            <a:r>
              <a:rPr lang="en-US" sz="2300" dirty="0" smtClean="0"/>
              <a:t>After the F&amp;I War many events, ideas and trends led an emerging colonial independence movement . . .</a:t>
            </a:r>
          </a:p>
          <a:p>
            <a:pPr marL="0" indent="0">
              <a:buNone/>
            </a:pPr>
            <a:r>
              <a:rPr lang="en-US" sz="2300" b="1" i="1" dirty="0" smtClean="0"/>
              <a:t>#1: Colonial population explosion </a:t>
            </a:r>
            <a:r>
              <a:rPr lang="en-US" sz="2300" dirty="0" smtClean="0"/>
              <a:t>=&gt; from 1700 to 1776 population in the British colonies increased from 250,000 to 2.5 M (10x)</a:t>
            </a:r>
            <a:endParaRPr lang="en-US" sz="2300" dirty="0"/>
          </a:p>
          <a:p>
            <a:pPr lvl="1" indent="-342900">
              <a:buFont typeface="Wingdings" panose="05000000000000000000" pitchFamily="2" charset="2"/>
              <a:buChar char="§"/>
            </a:pPr>
            <a:r>
              <a:rPr lang="en-US" sz="2300" dirty="0" smtClean="0"/>
              <a:t>Majority of increase was homegrown =&gt; new inhabitants thought of themselves as “American” in identity</a:t>
            </a:r>
          </a:p>
          <a:p>
            <a:pPr marL="0" indent="0">
              <a:buNone/>
            </a:pPr>
            <a:r>
              <a:rPr lang="en-US" sz="2300" b="1" i="1" dirty="0" smtClean="0"/>
              <a:t>#2: Self Government </a:t>
            </a:r>
            <a:r>
              <a:rPr lang="en-US" sz="2300" dirty="0" smtClean="0"/>
              <a:t>=&gt; all colonies had some form of elected legislature which instilled a desire for self rule and republicanism</a:t>
            </a:r>
          </a:p>
          <a:p>
            <a:pPr lvl="1" indent="-342900">
              <a:buFont typeface="Wingdings" panose="05000000000000000000" pitchFamily="2" charset="2"/>
              <a:buChar char="§"/>
            </a:pPr>
            <a:r>
              <a:rPr lang="en-US" sz="2300" dirty="0" smtClean="0"/>
              <a:t>Many colonials felt that British taxation passed by Parliament (no colonial reps) trampled this idea =&gt; </a:t>
            </a:r>
            <a:r>
              <a:rPr lang="en-US" sz="2300" b="1" i="1" dirty="0" smtClean="0"/>
              <a:t>“Taxation w/o Representation”</a:t>
            </a:r>
          </a:p>
          <a:p>
            <a:pPr marL="400050" lvl="1" indent="0">
              <a:buNone/>
            </a:pPr>
            <a:r>
              <a:rPr lang="en-US" sz="2300" b="1" i="1" dirty="0"/>
              <a:t>	</a:t>
            </a:r>
            <a:r>
              <a:rPr lang="en-US" sz="2300" b="1" i="1" dirty="0" smtClean="0"/>
              <a:t>-- </a:t>
            </a:r>
            <a:r>
              <a:rPr lang="en-US" sz="2300" dirty="0" smtClean="0"/>
              <a:t>British rationale of ____________________(every member of Parliament 	represents all subjects) was not accepted by many</a:t>
            </a:r>
          </a:p>
          <a:p>
            <a:pPr lvl="1" indent="-342900">
              <a:buFont typeface="Wingdings" panose="05000000000000000000" pitchFamily="2" charset="2"/>
              <a:buChar char="§"/>
            </a:pPr>
            <a:r>
              <a:rPr lang="en-US" sz="2300" dirty="0" smtClean="0"/>
              <a:t>Colonials also did not like the idea of </a:t>
            </a:r>
            <a:r>
              <a:rPr lang="en-US" sz="2300" b="1" i="1" dirty="0" smtClean="0"/>
              <a:t>Royal veto </a:t>
            </a:r>
            <a:r>
              <a:rPr lang="en-US" sz="2300" dirty="0" smtClean="0"/>
              <a:t>(King could veto any colonial law) =&gt; only used 469 times in 8,563 laws</a:t>
            </a:r>
          </a:p>
          <a:p>
            <a:pPr lvl="1" indent="-342900">
              <a:buFont typeface="Wingdings" panose="05000000000000000000" pitchFamily="2" charset="2"/>
              <a:buChar char="§"/>
            </a:pPr>
            <a:r>
              <a:rPr lang="en-US" sz="2300" dirty="0" smtClean="0"/>
              <a:t>Colonials also believed that British authorities were violating English rights as expressed in the </a:t>
            </a:r>
            <a:r>
              <a:rPr lang="en-US" sz="2300" b="1" i="1" dirty="0" smtClean="0"/>
              <a:t>English Bill of Rights &amp; Magna Carta</a:t>
            </a:r>
          </a:p>
        </p:txBody>
      </p:sp>
    </p:spTree>
    <p:extLst>
      <p:ext uri="{BB962C8B-B14F-4D97-AF65-F5344CB8AC3E}">
        <p14:creationId xmlns:p14="http://schemas.microsoft.com/office/powerpoint/2010/main" val="24828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8763000" cy="576943"/>
          </a:xfrm>
        </p:spPr>
        <p:txBody>
          <a:bodyPr>
            <a:normAutofit fontScale="90000"/>
          </a:bodyPr>
          <a:lstStyle/>
          <a:p>
            <a:r>
              <a:rPr lang="en-US" b="1" u="sng" dirty="0" smtClean="0"/>
              <a:t>British N. American Colonial Population</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474698"/>
              </p:ext>
            </p:extLst>
          </p:nvPr>
        </p:nvGraphicFramePr>
        <p:xfrm>
          <a:off x="228600" y="914400"/>
          <a:ext cx="8763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453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553200"/>
          </a:xfrm>
        </p:spPr>
        <p:txBody>
          <a:bodyPr>
            <a:normAutofit lnSpcReduction="10000"/>
          </a:bodyPr>
          <a:lstStyle/>
          <a:p>
            <a:pPr marL="0" indent="0">
              <a:buNone/>
            </a:pPr>
            <a:r>
              <a:rPr lang="en-US" sz="2300" b="1" i="1" dirty="0" smtClean="0"/>
              <a:t>#3: Protestant Evangelism </a:t>
            </a:r>
            <a:r>
              <a:rPr lang="en-US" sz="2300" dirty="0" smtClean="0"/>
              <a:t>=&gt; Puritan idea of Massachusetts colony as a “City on a Hill” had morphed into </a:t>
            </a:r>
            <a:r>
              <a:rPr lang="en-US" sz="2300" b="1" i="1" dirty="0" smtClean="0"/>
              <a:t>“__________________________”</a:t>
            </a:r>
          </a:p>
          <a:p>
            <a:pPr lvl="1" indent="-342900">
              <a:buFont typeface="Wingdings" panose="05000000000000000000" pitchFamily="2" charset="2"/>
              <a:buChar char="§"/>
            </a:pPr>
            <a:r>
              <a:rPr lang="en-US" sz="2300" b="1" i="1" dirty="0" smtClean="0"/>
              <a:t>Am. Exceptionalism </a:t>
            </a:r>
            <a:r>
              <a:rPr lang="en-US" sz="2300" dirty="0" smtClean="0"/>
              <a:t>=&gt; idea that republicanism, pure Christianity &amp; clean environment made America “different” from Europe</a:t>
            </a:r>
          </a:p>
          <a:p>
            <a:pPr lvl="1" indent="-342900">
              <a:buFont typeface="Wingdings" panose="05000000000000000000" pitchFamily="2" charset="2"/>
              <a:buChar char="§"/>
            </a:pPr>
            <a:r>
              <a:rPr lang="en-US" sz="2300" dirty="0" smtClean="0"/>
              <a:t>Lent itself to nationalism and deeper American identity</a:t>
            </a:r>
          </a:p>
          <a:p>
            <a:pPr marL="0" indent="0">
              <a:buNone/>
            </a:pPr>
            <a:r>
              <a:rPr lang="en-US" sz="2300" b="1" i="1" dirty="0" smtClean="0"/>
              <a:t>#4: </a:t>
            </a:r>
            <a:r>
              <a:rPr lang="en-US" sz="2300" b="1" i="1" dirty="0" err="1" smtClean="0"/>
              <a:t>Salutory</a:t>
            </a:r>
            <a:r>
              <a:rPr lang="en-US" sz="2300" b="1" i="1" dirty="0" smtClean="0"/>
              <a:t> Neglect </a:t>
            </a:r>
            <a:r>
              <a:rPr lang="en-US" sz="2300" dirty="0" smtClean="0"/>
              <a:t>=&gt; Britain’s “hands off” enforcement policy for majority of 18</a:t>
            </a:r>
            <a:r>
              <a:rPr lang="en-US" sz="2300" baseline="30000" dirty="0" smtClean="0"/>
              <a:t>th</a:t>
            </a:r>
            <a:r>
              <a:rPr lang="en-US" sz="2300" dirty="0" smtClean="0"/>
              <a:t> century had created a lack of respect for British law</a:t>
            </a:r>
          </a:p>
          <a:p>
            <a:pPr lvl="1" indent="-342900">
              <a:buFont typeface="Wingdings" panose="05000000000000000000" pitchFamily="2" charset="2"/>
              <a:buChar char="§"/>
            </a:pPr>
            <a:r>
              <a:rPr lang="en-US" sz="2300" dirty="0" smtClean="0"/>
              <a:t>Molasses smuggling, colonial iron furnaces, trade with French&amp; Spanish during F&amp;I War contributed to ideas of Free Market </a:t>
            </a:r>
          </a:p>
          <a:p>
            <a:pPr marL="400050" lvl="1" indent="0">
              <a:buNone/>
            </a:pPr>
            <a:r>
              <a:rPr lang="en-US" sz="2300" dirty="0"/>
              <a:t>	</a:t>
            </a:r>
            <a:r>
              <a:rPr lang="en-US" sz="2300" dirty="0" smtClean="0"/>
              <a:t>-- Embraced Adam Smith’s </a:t>
            </a:r>
            <a:r>
              <a:rPr lang="en-US" sz="2300" b="1" i="1" dirty="0" smtClean="0"/>
              <a:t>Wealth of Nations </a:t>
            </a:r>
            <a:r>
              <a:rPr lang="en-US" sz="2300" dirty="0" smtClean="0"/>
              <a:t>(capitalism) vs British 	mercantilist practices</a:t>
            </a:r>
          </a:p>
          <a:p>
            <a:pPr marL="0" indent="0">
              <a:buNone/>
            </a:pPr>
            <a:r>
              <a:rPr lang="en-US" sz="2300" b="1" i="1" dirty="0" smtClean="0"/>
              <a:t>#5: Enlightenment ideas </a:t>
            </a:r>
            <a:r>
              <a:rPr lang="en-US" sz="2300" dirty="0" smtClean="0"/>
              <a:t>=&gt; writers like Rousseau, Locke and Adam Smith argued for new models of government and economics</a:t>
            </a:r>
          </a:p>
          <a:p>
            <a:pPr lvl="1">
              <a:buFont typeface="Wingdings" panose="05000000000000000000" pitchFamily="2" charset="2"/>
              <a:buChar char="§"/>
            </a:pPr>
            <a:r>
              <a:rPr lang="en-US" sz="2300" b="1" i="1" dirty="0" smtClean="0"/>
              <a:t>Locke</a:t>
            </a:r>
            <a:r>
              <a:rPr lang="en-US" sz="2300" dirty="0" smtClean="0"/>
              <a:t> and </a:t>
            </a:r>
            <a:r>
              <a:rPr lang="en-US" sz="2300" b="1" i="1" dirty="0" smtClean="0"/>
              <a:t>Rousseau</a:t>
            </a:r>
            <a:r>
              <a:rPr lang="en-US" sz="2300" dirty="0" smtClean="0"/>
              <a:t> argued for republican </a:t>
            </a:r>
            <a:r>
              <a:rPr lang="en-US" sz="2300" dirty="0" err="1" smtClean="0"/>
              <a:t>govt</a:t>
            </a:r>
            <a:r>
              <a:rPr lang="en-US" sz="2300" dirty="0" smtClean="0"/>
              <a:t> based on a social contract between ruler and people (ruler elected based on merit)</a:t>
            </a:r>
          </a:p>
          <a:p>
            <a:pPr marL="457200" lvl="1" indent="0">
              <a:buNone/>
            </a:pPr>
            <a:r>
              <a:rPr lang="en-US" sz="2300" dirty="0"/>
              <a:t>	</a:t>
            </a:r>
            <a:r>
              <a:rPr lang="en-US" sz="2300" dirty="0" smtClean="0"/>
              <a:t>-- Argued for inalienable rights for all man (“Life Liberty &amp; pursuit of 	happiness”) =&gt; reflected in </a:t>
            </a:r>
            <a:r>
              <a:rPr lang="en-US" sz="2300" b="1" i="1" dirty="0" smtClean="0"/>
              <a:t>Declaration of </a:t>
            </a:r>
            <a:r>
              <a:rPr lang="en-US" sz="2300" b="1" i="1" dirty="0" err="1" smtClean="0"/>
              <a:t>Ind</a:t>
            </a:r>
            <a:r>
              <a:rPr lang="en-US" sz="2300" b="1" i="1" dirty="0" smtClean="0"/>
              <a:t> </a:t>
            </a:r>
            <a:r>
              <a:rPr lang="en-US" sz="2300" dirty="0" smtClean="0"/>
              <a:t>&amp; </a:t>
            </a:r>
            <a:r>
              <a:rPr lang="en-US" sz="2300" b="1" i="1" dirty="0" smtClean="0"/>
              <a:t>Bill of Rights</a:t>
            </a:r>
          </a:p>
          <a:p>
            <a:pPr lvl="1">
              <a:buFont typeface="Wingdings" panose="05000000000000000000" pitchFamily="2" charset="2"/>
              <a:buChar char="§"/>
            </a:pPr>
            <a:endParaRPr lang="en-US" sz="2300" dirty="0"/>
          </a:p>
        </p:txBody>
      </p:sp>
      <p:sp>
        <p:nvSpPr>
          <p:cNvPr id="4" name="Title 1"/>
          <p:cNvSpPr>
            <a:spLocks noGrp="1"/>
          </p:cNvSpPr>
          <p:nvPr>
            <p:ph type="title"/>
          </p:nvPr>
        </p:nvSpPr>
        <p:spPr>
          <a:xfrm>
            <a:off x="21771" y="76200"/>
            <a:ext cx="8991600" cy="381000"/>
          </a:xfrm>
        </p:spPr>
        <p:txBody>
          <a:bodyPr>
            <a:normAutofit fontScale="90000"/>
          </a:bodyPr>
          <a:lstStyle/>
          <a:p>
            <a:r>
              <a:rPr lang="en-US" b="1" u="sng" dirty="0" smtClean="0"/>
              <a:t>Motivations for Colonial Independence</a:t>
            </a:r>
            <a:endParaRPr lang="en-US" b="1" u="sng" dirty="0"/>
          </a:p>
        </p:txBody>
      </p:sp>
    </p:spTree>
    <p:extLst>
      <p:ext uri="{BB962C8B-B14F-4D97-AF65-F5344CB8AC3E}">
        <p14:creationId xmlns:p14="http://schemas.microsoft.com/office/powerpoint/2010/main" val="244142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lvl="1">
              <a:buFont typeface="Wingdings" panose="05000000000000000000" pitchFamily="2" charset="2"/>
              <a:buChar char="§"/>
            </a:pPr>
            <a:r>
              <a:rPr lang="en-US" sz="2300" dirty="0" smtClean="0"/>
              <a:t>Adam Smith’s </a:t>
            </a:r>
            <a:r>
              <a:rPr lang="en-US" sz="2300" b="1" i="1" dirty="0" smtClean="0"/>
              <a:t>Wealth of Nations </a:t>
            </a:r>
            <a:r>
              <a:rPr lang="en-US" sz="2300" dirty="0" smtClean="0"/>
              <a:t>advocated free market capitalism and free trade (instead of restrictions of mercantilism)</a:t>
            </a:r>
          </a:p>
          <a:p>
            <a:pPr marL="400050"/>
            <a:r>
              <a:rPr lang="en-US" sz="2300" dirty="0" smtClean="0"/>
              <a:t>There were two groups that embraced the new independence movement =&gt; colonial elites and grassroots groups</a:t>
            </a:r>
          </a:p>
          <a:p>
            <a:pPr lvl="1">
              <a:buFont typeface="Wingdings" panose="05000000000000000000" pitchFamily="2" charset="2"/>
              <a:buChar char="§"/>
            </a:pPr>
            <a:r>
              <a:rPr lang="en-US" sz="2300" b="1" i="1" dirty="0" smtClean="0"/>
              <a:t>Colonial elites </a:t>
            </a:r>
            <a:r>
              <a:rPr lang="en-US" sz="2300" dirty="0" smtClean="0"/>
              <a:t>were those in power or with wealth/land that believed the British were squelching opportunity, abusing power</a:t>
            </a:r>
          </a:p>
          <a:p>
            <a:pPr marL="457200" lvl="1" indent="0">
              <a:buNone/>
            </a:pPr>
            <a:r>
              <a:rPr lang="en-US" sz="2300" dirty="0"/>
              <a:t>	</a:t>
            </a:r>
            <a:r>
              <a:rPr lang="en-US" sz="2300" dirty="0" smtClean="0"/>
              <a:t>-- </a:t>
            </a:r>
            <a:r>
              <a:rPr lang="en-US" sz="2300" dirty="0" err="1" smtClean="0"/>
              <a:t>Exs</a:t>
            </a:r>
            <a:r>
              <a:rPr lang="en-US" sz="2300" dirty="0" smtClean="0"/>
              <a:t>: George Washington, John Adams, Thomas Jefferson</a:t>
            </a:r>
          </a:p>
          <a:p>
            <a:pPr marL="457200" lvl="1" indent="0">
              <a:buNone/>
            </a:pPr>
            <a:r>
              <a:rPr lang="en-US" sz="2300" dirty="0"/>
              <a:t>	</a:t>
            </a:r>
            <a:r>
              <a:rPr lang="en-US" sz="2300" dirty="0" smtClean="0"/>
              <a:t>-- Wanted freedom so they could pursue economic policies &amp; self 	rule w/o British interference (sometimes co-opted grassroots)</a:t>
            </a:r>
          </a:p>
          <a:p>
            <a:pPr marL="457200" lvl="1" indent="0">
              <a:buNone/>
            </a:pPr>
            <a:r>
              <a:rPr lang="en-US" sz="2300" dirty="0"/>
              <a:t>	</a:t>
            </a:r>
            <a:r>
              <a:rPr lang="en-US" sz="2300" dirty="0" smtClean="0"/>
              <a:t>-- Formed groups such as the ______________________to 	coordinate efforts and formulate strategies</a:t>
            </a:r>
          </a:p>
          <a:p>
            <a:pPr lvl="1">
              <a:buFont typeface="Wingdings" panose="05000000000000000000" pitchFamily="2" charset="2"/>
              <a:buChar char="§"/>
            </a:pPr>
            <a:r>
              <a:rPr lang="en-US" sz="2300" b="1" i="1" dirty="0" smtClean="0"/>
              <a:t>Grassroots</a:t>
            </a:r>
            <a:r>
              <a:rPr lang="en-US" sz="2300" dirty="0" smtClean="0"/>
              <a:t> groups were artisans, laborers, women etc.. that believed in the idea of republicanism or were swept up in nationalistic fervor</a:t>
            </a:r>
          </a:p>
          <a:p>
            <a:pPr marL="857250" lvl="2" indent="0">
              <a:buNone/>
            </a:pPr>
            <a:r>
              <a:rPr lang="en-US" sz="2300" dirty="0" smtClean="0"/>
              <a:t>-- </a:t>
            </a:r>
            <a:r>
              <a:rPr lang="en-US" sz="2300" dirty="0" err="1" smtClean="0"/>
              <a:t>Exs</a:t>
            </a:r>
            <a:r>
              <a:rPr lang="en-US" sz="2300" dirty="0" smtClean="0"/>
              <a:t>: Sam Adams, Paul Revere, </a:t>
            </a:r>
            <a:r>
              <a:rPr lang="en-US" sz="2300" dirty="0" err="1" smtClean="0"/>
              <a:t>Crispus</a:t>
            </a:r>
            <a:r>
              <a:rPr lang="en-US" sz="2300" dirty="0" smtClean="0"/>
              <a:t> Attucks, Mercy Otis Warren</a:t>
            </a:r>
          </a:p>
          <a:p>
            <a:pPr marL="857250" lvl="2" indent="0">
              <a:buNone/>
            </a:pPr>
            <a:r>
              <a:rPr lang="en-US" sz="2300" dirty="0" smtClean="0"/>
              <a:t>-- Formed groups such as the __________________to protest and agitate against British actions that impeded liberty</a:t>
            </a:r>
            <a:endParaRPr lang="en-US" sz="2300" dirty="0"/>
          </a:p>
        </p:txBody>
      </p:sp>
      <p:sp>
        <p:nvSpPr>
          <p:cNvPr id="4" name="Title 1"/>
          <p:cNvSpPr>
            <a:spLocks noGrp="1"/>
          </p:cNvSpPr>
          <p:nvPr>
            <p:ph type="title"/>
          </p:nvPr>
        </p:nvSpPr>
        <p:spPr>
          <a:xfrm>
            <a:off x="21771" y="76200"/>
            <a:ext cx="8991600" cy="381000"/>
          </a:xfrm>
        </p:spPr>
        <p:txBody>
          <a:bodyPr>
            <a:normAutofit fontScale="90000"/>
          </a:bodyPr>
          <a:lstStyle/>
          <a:p>
            <a:r>
              <a:rPr lang="en-US" b="1" u="sng" dirty="0" smtClean="0"/>
              <a:t>Motivations for Colonial Independence</a:t>
            </a:r>
            <a:endParaRPr lang="en-US" b="1" u="sng" dirty="0"/>
          </a:p>
        </p:txBody>
      </p:sp>
    </p:spTree>
    <p:extLst>
      <p:ext uri="{BB962C8B-B14F-4D97-AF65-F5344CB8AC3E}">
        <p14:creationId xmlns:p14="http://schemas.microsoft.com/office/powerpoint/2010/main" val="369079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Committees of Correspondence</a:t>
            </a:r>
            <a:endParaRPr lang="en-US" b="1" u="sng" dirty="0"/>
          </a:p>
        </p:txBody>
      </p:sp>
      <p:sp>
        <p:nvSpPr>
          <p:cNvPr id="3" name="Content Placeholder 2"/>
          <p:cNvSpPr>
            <a:spLocks noGrp="1"/>
          </p:cNvSpPr>
          <p:nvPr>
            <p:ph idx="1"/>
          </p:nvPr>
        </p:nvSpPr>
        <p:spPr>
          <a:xfrm>
            <a:off x="152400" y="5257800"/>
            <a:ext cx="8915400" cy="1477963"/>
          </a:xfrm>
        </p:spPr>
        <p:txBody>
          <a:bodyPr>
            <a:normAutofit fontScale="85000" lnSpcReduction="20000"/>
          </a:bodyPr>
          <a:lstStyle/>
          <a:p>
            <a:pPr marL="0" indent="0">
              <a:buNone/>
            </a:pPr>
            <a:r>
              <a:rPr lang="en-US" sz="2300" b="1" i="1" dirty="0" smtClean="0"/>
              <a:t>Committees of Correspondence </a:t>
            </a:r>
            <a:r>
              <a:rPr lang="en-US" sz="2300" dirty="0" smtClean="0"/>
              <a:t>were quasi governmental organizations in 11 of the 13 colonies run by Patriots that coordinated colonial response to British actions and eventually organized colonial government at the local and state level</a:t>
            </a:r>
          </a:p>
          <a:p>
            <a:pPr marL="0" indent="0">
              <a:buNone/>
            </a:pPr>
            <a:r>
              <a:rPr lang="en-US" sz="2300" dirty="0" smtClean="0"/>
              <a:t>-- They would meet regularly and write letters to other local committees as well as committees in other colonies</a:t>
            </a:r>
            <a:endParaRPr lang="en-US" sz="2300" dirty="0"/>
          </a:p>
        </p:txBody>
      </p:sp>
      <p:pic>
        <p:nvPicPr>
          <p:cNvPr id="8194" name="Picture 2" descr="http://www.revolutionary-war-and-beyond.com/image-files/first-continental-congress-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799"/>
            <a:ext cx="67818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7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Sons of Liberty</a:t>
            </a:r>
            <a:endParaRPr lang="en-US" b="1" u="sng" dirty="0"/>
          </a:p>
        </p:txBody>
      </p:sp>
      <p:sp>
        <p:nvSpPr>
          <p:cNvPr id="3" name="Content Placeholder 2"/>
          <p:cNvSpPr>
            <a:spLocks noGrp="1"/>
          </p:cNvSpPr>
          <p:nvPr>
            <p:ph idx="1"/>
          </p:nvPr>
        </p:nvSpPr>
        <p:spPr>
          <a:xfrm>
            <a:off x="0" y="5105400"/>
            <a:ext cx="9144000" cy="1752601"/>
          </a:xfrm>
        </p:spPr>
        <p:txBody>
          <a:bodyPr>
            <a:normAutofit fontScale="92500" lnSpcReduction="10000"/>
          </a:bodyPr>
          <a:lstStyle/>
          <a:p>
            <a:pPr marL="0" indent="0">
              <a:buNone/>
            </a:pPr>
            <a:r>
              <a:rPr lang="en-US" sz="2300" dirty="0" smtClean="0"/>
              <a:t>The Sons of Liberty was a group of mainly middle to lower class members (artisans, printers, lawyers, politicians) who organized opposition to British actions based on the “rights of Englishmen”</a:t>
            </a:r>
          </a:p>
          <a:p>
            <a:pPr marL="0" indent="0">
              <a:buNone/>
            </a:pPr>
            <a:r>
              <a:rPr lang="en-US" sz="2300" dirty="0" smtClean="0"/>
              <a:t>-- They conducted actions such as the </a:t>
            </a:r>
            <a:r>
              <a:rPr lang="en-US" sz="2300" b="1" i="1" dirty="0" smtClean="0"/>
              <a:t>Boston Tea Party</a:t>
            </a:r>
            <a:r>
              <a:rPr lang="en-US" sz="2300" dirty="0" smtClean="0"/>
              <a:t>, were present at the </a:t>
            </a:r>
            <a:r>
              <a:rPr lang="en-US" sz="2300" b="1" i="1" dirty="0" smtClean="0"/>
              <a:t>Boston Massacre </a:t>
            </a:r>
            <a:r>
              <a:rPr lang="en-US" sz="2300" dirty="0" smtClean="0"/>
              <a:t>and organized </a:t>
            </a:r>
            <a:r>
              <a:rPr lang="en-US" sz="2300" b="1" i="1" dirty="0" smtClean="0"/>
              <a:t>Stamp Act protests </a:t>
            </a:r>
            <a:r>
              <a:rPr lang="en-US" sz="2300" dirty="0" smtClean="0"/>
              <a:t>which led to the act’s repeal</a:t>
            </a:r>
            <a:endParaRPr lang="en-US" sz="2300" dirty="0"/>
          </a:p>
        </p:txBody>
      </p:sp>
      <p:pic>
        <p:nvPicPr>
          <p:cNvPr id="9218" name="Picture 2" descr="http://images.fineartamerica.com/images-medium-large/ny-sons-of-liberty-1776-gra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96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6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smtClean="0"/>
              <a:t>Outbreak of Revolutionary War</a:t>
            </a:r>
            <a:endParaRPr lang="en-US" b="1" u="sng" dirty="0"/>
          </a:p>
        </p:txBody>
      </p:sp>
      <p:sp>
        <p:nvSpPr>
          <p:cNvPr id="3" name="Content Placeholder 2"/>
          <p:cNvSpPr>
            <a:spLocks noGrp="1"/>
          </p:cNvSpPr>
          <p:nvPr>
            <p:ph idx="1"/>
          </p:nvPr>
        </p:nvSpPr>
        <p:spPr>
          <a:xfrm>
            <a:off x="76200" y="609600"/>
            <a:ext cx="9067800" cy="6172200"/>
          </a:xfrm>
        </p:spPr>
        <p:txBody>
          <a:bodyPr>
            <a:normAutofit/>
          </a:bodyPr>
          <a:lstStyle/>
          <a:p>
            <a:r>
              <a:rPr lang="en-US" sz="2300" dirty="0" smtClean="0"/>
              <a:t>As the British cracked down on their American colonies administratively &amp; economically, events also led to war between Britain and the colonies</a:t>
            </a:r>
          </a:p>
          <a:p>
            <a:pPr marL="0" indent="0">
              <a:buNone/>
            </a:pPr>
            <a:r>
              <a:rPr lang="en-US" sz="2300" b="1" u="sng" dirty="0" smtClean="0"/>
              <a:t>Repeal of ______________________</a:t>
            </a:r>
          </a:p>
          <a:p>
            <a:r>
              <a:rPr lang="en-US" sz="2300" dirty="0" smtClean="0"/>
              <a:t>In 1766 due to colonial protests, economic boycotts and the difficulty of enforcing the tax Parliament repealed the Stamp Act</a:t>
            </a:r>
          </a:p>
          <a:p>
            <a:pPr lvl="1" indent="-342900">
              <a:buFont typeface="Wingdings" panose="05000000000000000000" pitchFamily="2" charset="2"/>
              <a:buChar char="§"/>
            </a:pPr>
            <a:r>
              <a:rPr lang="en-US" sz="2300" dirty="0" smtClean="0"/>
              <a:t>Later added the </a:t>
            </a:r>
            <a:r>
              <a:rPr lang="en-US" sz="2300" b="1" i="1" dirty="0" smtClean="0"/>
              <a:t>Declaratory Act </a:t>
            </a:r>
            <a:r>
              <a:rPr lang="en-US" sz="2300" dirty="0" smtClean="0"/>
              <a:t>(right of Parliament to tax colonies) and </a:t>
            </a:r>
            <a:r>
              <a:rPr lang="en-US" sz="2300" b="1" i="1" dirty="0" smtClean="0"/>
              <a:t>Townshend Acts </a:t>
            </a:r>
            <a:r>
              <a:rPr lang="en-US" sz="2300" dirty="0" smtClean="0"/>
              <a:t>(tax on paper, paint, lead, glass and tea)</a:t>
            </a:r>
          </a:p>
          <a:p>
            <a:pPr marL="400050" lvl="1" indent="0">
              <a:buNone/>
            </a:pPr>
            <a:r>
              <a:rPr lang="en-US" sz="2300" dirty="0"/>
              <a:t>	</a:t>
            </a:r>
            <a:r>
              <a:rPr lang="en-US" sz="2300" dirty="0" smtClean="0"/>
              <a:t>-- TA were import taxes (colonists forced to import all items)</a:t>
            </a:r>
          </a:p>
          <a:p>
            <a:pPr lvl="1" indent="-342900">
              <a:buFont typeface="Wingdings" panose="05000000000000000000" pitchFamily="2" charset="2"/>
              <a:buChar char="§"/>
            </a:pPr>
            <a:r>
              <a:rPr lang="en-US" sz="2300" dirty="0" smtClean="0"/>
              <a:t>Repeal set precedent that colonists could influence British</a:t>
            </a:r>
          </a:p>
          <a:p>
            <a:pPr marL="0" indent="0">
              <a:buNone/>
            </a:pPr>
            <a:r>
              <a:rPr lang="en-US" sz="2300" b="1" u="sng" dirty="0" smtClean="0"/>
              <a:t>_______________________________</a:t>
            </a:r>
          </a:p>
          <a:p>
            <a:r>
              <a:rPr lang="en-US" sz="2300" dirty="0" smtClean="0"/>
              <a:t>In 1770 during protests about the Townshend Acts (England would pay salaries of governors and officials) 5 colonists were killed by troops</a:t>
            </a:r>
          </a:p>
          <a:p>
            <a:pPr lvl="1" indent="-342900">
              <a:buFont typeface="Wingdings" panose="05000000000000000000" pitchFamily="2" charset="2"/>
              <a:buChar char="§"/>
            </a:pPr>
            <a:r>
              <a:rPr lang="en-US" sz="2300" dirty="0" smtClean="0"/>
              <a:t>British troops were acquitted of killings in British court </a:t>
            </a:r>
          </a:p>
          <a:p>
            <a:pPr lvl="1" indent="-342900">
              <a:buFont typeface="Wingdings" panose="05000000000000000000" pitchFamily="2" charset="2"/>
              <a:buChar char="§"/>
            </a:pPr>
            <a:r>
              <a:rPr lang="en-US" sz="2300" b="1" i="1" dirty="0" smtClean="0"/>
              <a:t>Paul Revere </a:t>
            </a:r>
            <a:r>
              <a:rPr lang="en-US" sz="2300" dirty="0" smtClean="0"/>
              <a:t>engraving popularized event to colonists =&gt; led to increased unity and distrust of British</a:t>
            </a:r>
          </a:p>
        </p:txBody>
      </p:sp>
    </p:spTree>
    <p:extLst>
      <p:ext uri="{BB962C8B-B14F-4D97-AF65-F5344CB8AC3E}">
        <p14:creationId xmlns:p14="http://schemas.microsoft.com/office/powerpoint/2010/main" val="273433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2" y="32657"/>
            <a:ext cx="8229600" cy="381000"/>
          </a:xfrm>
        </p:spPr>
        <p:txBody>
          <a:bodyPr>
            <a:normAutofit fontScale="90000"/>
          </a:bodyPr>
          <a:lstStyle/>
          <a:p>
            <a:r>
              <a:rPr lang="en-US" b="1" u="sng" dirty="0" smtClean="0"/>
              <a:t>Boston Massacre -- 1770</a:t>
            </a:r>
            <a:endParaRPr lang="en-US" b="1" u="sng" dirty="0"/>
          </a:p>
        </p:txBody>
      </p:sp>
      <p:pic>
        <p:nvPicPr>
          <p:cNvPr id="10242" name="Picture 2" descr="http://mrparmele.com/202-B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848600" cy="571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172199"/>
            <a:ext cx="9220200" cy="461665"/>
          </a:xfrm>
          <a:prstGeom prst="rect">
            <a:avLst/>
          </a:prstGeom>
          <a:noFill/>
        </p:spPr>
        <p:txBody>
          <a:bodyPr wrap="square" rtlCol="0">
            <a:spAutoFit/>
          </a:bodyPr>
          <a:lstStyle/>
          <a:p>
            <a:r>
              <a:rPr lang="en-US" sz="2400" b="1" i="1" dirty="0" smtClean="0"/>
              <a:t>Q: How does Revere depict the event? Do you believe he is accurate? </a:t>
            </a:r>
            <a:endParaRPr lang="en-US" sz="2400" b="1" i="1" dirty="0"/>
          </a:p>
        </p:txBody>
      </p:sp>
    </p:spTree>
    <p:extLst>
      <p:ext uri="{BB962C8B-B14F-4D97-AF65-F5344CB8AC3E}">
        <p14:creationId xmlns:p14="http://schemas.microsoft.com/office/powerpoint/2010/main" val="211927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477000"/>
          </a:xfrm>
        </p:spPr>
        <p:txBody>
          <a:bodyPr>
            <a:normAutofit/>
          </a:bodyPr>
          <a:lstStyle/>
          <a:p>
            <a:pPr marL="0" indent="0">
              <a:buNone/>
            </a:pPr>
            <a:r>
              <a:rPr lang="en-US" sz="2300" b="1" i="1" u="sng" dirty="0" smtClean="0"/>
              <a:t>_____________________________</a:t>
            </a:r>
          </a:p>
          <a:p>
            <a:r>
              <a:rPr lang="en-US" sz="2300" dirty="0" smtClean="0"/>
              <a:t>In 1773, after imposition of Tea Tax, Sons of Liberty boarded British ships and dumped 342 chests of tea ($1M) into Boston Harbor</a:t>
            </a:r>
          </a:p>
          <a:p>
            <a:pPr lvl="1" indent="-342900">
              <a:buFont typeface="Wingdings" panose="05000000000000000000" pitchFamily="2" charset="2"/>
              <a:buChar char="§"/>
            </a:pPr>
            <a:r>
              <a:rPr lang="en-US" sz="2300" dirty="0" smtClean="0"/>
              <a:t>British responded w/ </a:t>
            </a:r>
            <a:r>
              <a:rPr lang="en-US" sz="2300" b="1" i="1" dirty="0" smtClean="0"/>
              <a:t>Coercive Acts or Intolerable Acts</a:t>
            </a:r>
            <a:r>
              <a:rPr lang="en-US" sz="2300" dirty="0" smtClean="0"/>
              <a:t>=&gt; shut down Boston Harbor until tea was paid for ($968,000 pounds)</a:t>
            </a:r>
          </a:p>
          <a:p>
            <a:r>
              <a:rPr lang="en-US" sz="2300" dirty="0" smtClean="0"/>
              <a:t>Colonists responded by calling </a:t>
            </a:r>
            <a:r>
              <a:rPr lang="en-US" sz="2300" b="1" i="1" dirty="0" smtClean="0"/>
              <a:t>1</a:t>
            </a:r>
            <a:r>
              <a:rPr lang="en-US" sz="2300" b="1" i="1" baseline="30000" dirty="0" smtClean="0"/>
              <a:t>st</a:t>
            </a:r>
            <a:r>
              <a:rPr lang="en-US" sz="2300" b="1" i="1" dirty="0" smtClean="0"/>
              <a:t> Continental Congress </a:t>
            </a:r>
            <a:r>
              <a:rPr lang="en-US" sz="2300" dirty="0" smtClean="0"/>
              <a:t>=&gt; called for repeal of Act, opening of Boston Harbor</a:t>
            </a:r>
          </a:p>
          <a:p>
            <a:pPr lvl="1" indent="-342900">
              <a:buFont typeface="Wingdings" panose="05000000000000000000" pitchFamily="2" charset="2"/>
              <a:buChar char="§"/>
            </a:pPr>
            <a:r>
              <a:rPr lang="en-US" sz="2300" dirty="0" smtClean="0"/>
              <a:t>56 delegates from 12 colonies (Georgia) =&gt; set up </a:t>
            </a:r>
            <a:r>
              <a:rPr lang="en-US" sz="2300" b="1" i="1" dirty="0" smtClean="0"/>
              <a:t>_______________ </a:t>
            </a:r>
            <a:r>
              <a:rPr lang="en-US" sz="2300" dirty="0" smtClean="0"/>
              <a:t>, organized boycott of all British goods</a:t>
            </a:r>
          </a:p>
          <a:p>
            <a:pPr marL="400050" lvl="1" indent="0">
              <a:buNone/>
            </a:pPr>
            <a:r>
              <a:rPr lang="en-US" sz="2300" dirty="0"/>
              <a:t>	</a:t>
            </a:r>
            <a:r>
              <a:rPr lang="en-US" sz="2300" dirty="0" smtClean="0"/>
              <a:t>-- Group divided between reconciliation and war</a:t>
            </a:r>
          </a:p>
          <a:p>
            <a:pPr marL="0" indent="0">
              <a:buNone/>
            </a:pPr>
            <a:r>
              <a:rPr lang="en-US" sz="2300" b="1" u="sng" dirty="0" smtClean="0"/>
              <a:t>__________________________</a:t>
            </a:r>
          </a:p>
          <a:p>
            <a:r>
              <a:rPr lang="en-US" sz="2300" dirty="0" smtClean="0"/>
              <a:t>In April 1775 British troops were sent from Boston to arrest “rebel” leaders Sam Adams and John Hancock and take a store of weapons</a:t>
            </a:r>
          </a:p>
          <a:p>
            <a:pPr lvl="1">
              <a:buFont typeface="Wingdings" panose="05000000000000000000" pitchFamily="2" charset="2"/>
              <a:buChar char="§"/>
            </a:pPr>
            <a:r>
              <a:rPr lang="en-US" sz="2300" dirty="0" smtClean="0"/>
              <a:t>Met militia </a:t>
            </a:r>
            <a:r>
              <a:rPr lang="en-US" sz="2300" dirty="0" err="1" smtClean="0"/>
              <a:t>resistence</a:t>
            </a:r>
            <a:r>
              <a:rPr lang="en-US" sz="2300" dirty="0" smtClean="0"/>
              <a:t> and shots were fired in Lexington =&gt; 73 British killed (174 wounded); 39 Americans killed (49 wounded)</a:t>
            </a:r>
          </a:p>
          <a:p>
            <a:pPr lvl="1">
              <a:buFont typeface="Wingdings" panose="05000000000000000000" pitchFamily="2" charset="2"/>
              <a:buChar char="§"/>
            </a:pPr>
            <a:r>
              <a:rPr lang="en-US" sz="2300" dirty="0" smtClean="0"/>
              <a:t>Led to the colonial siege of Boston and </a:t>
            </a:r>
            <a:r>
              <a:rPr lang="en-US" sz="2300" b="1" i="1" dirty="0" smtClean="0"/>
              <a:t>Battle of Bunker Hill</a:t>
            </a:r>
            <a:endParaRPr lang="en-US" sz="2300" b="1" i="1" dirty="0"/>
          </a:p>
        </p:txBody>
      </p:sp>
      <p:sp>
        <p:nvSpPr>
          <p:cNvPr id="4" name="Title 1"/>
          <p:cNvSpPr>
            <a:spLocks noGrp="1"/>
          </p:cNvSpPr>
          <p:nvPr>
            <p:ph type="title"/>
          </p:nvPr>
        </p:nvSpPr>
        <p:spPr>
          <a:xfrm>
            <a:off x="457200" y="76200"/>
            <a:ext cx="8229600" cy="381000"/>
          </a:xfrm>
        </p:spPr>
        <p:txBody>
          <a:bodyPr>
            <a:normAutofit fontScale="90000"/>
          </a:bodyPr>
          <a:lstStyle/>
          <a:p>
            <a:r>
              <a:rPr lang="en-US" b="1" u="sng" dirty="0" smtClean="0"/>
              <a:t>Outbreak of Revolutionary War</a:t>
            </a:r>
            <a:endParaRPr lang="en-US" b="1" u="sng" dirty="0"/>
          </a:p>
        </p:txBody>
      </p:sp>
    </p:spTree>
    <p:extLst>
      <p:ext uri="{BB962C8B-B14F-4D97-AF65-F5344CB8AC3E}">
        <p14:creationId xmlns:p14="http://schemas.microsoft.com/office/powerpoint/2010/main" val="66688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511629"/>
          </a:xfrm>
        </p:spPr>
        <p:txBody>
          <a:bodyPr>
            <a:normAutofit fontScale="90000"/>
          </a:bodyPr>
          <a:lstStyle/>
          <a:p>
            <a:r>
              <a:rPr lang="en-US" b="1" u="sng" dirty="0" smtClean="0"/>
              <a:t>Unit Big Questions and Periodization</a:t>
            </a:r>
            <a:endParaRPr lang="en-US" b="1" u="sng" dirty="0"/>
          </a:p>
        </p:txBody>
      </p:sp>
      <p:sp>
        <p:nvSpPr>
          <p:cNvPr id="3" name="Content Placeholder 2"/>
          <p:cNvSpPr>
            <a:spLocks noGrp="1"/>
          </p:cNvSpPr>
          <p:nvPr>
            <p:ph idx="1"/>
          </p:nvPr>
        </p:nvSpPr>
        <p:spPr>
          <a:xfrm>
            <a:off x="130629" y="544286"/>
            <a:ext cx="8991600" cy="6466114"/>
          </a:xfrm>
        </p:spPr>
        <p:txBody>
          <a:bodyPr>
            <a:normAutofit fontScale="92500" lnSpcReduction="10000"/>
          </a:bodyPr>
          <a:lstStyle/>
          <a:p>
            <a:r>
              <a:rPr lang="en-US" sz="2300" b="1" i="1" dirty="0" smtClean="0"/>
              <a:t>Periodization</a:t>
            </a:r>
            <a:r>
              <a:rPr lang="en-US" sz="2300" dirty="0" smtClean="0"/>
              <a:t> =&gt; Why 1754? Why 1800? </a:t>
            </a:r>
          </a:p>
          <a:p>
            <a:pPr lvl="1" indent="-342900">
              <a:buFont typeface="Wingdings" panose="05000000000000000000" pitchFamily="2" charset="2"/>
              <a:buChar char="§"/>
            </a:pPr>
            <a:r>
              <a:rPr lang="en-US" sz="2300" dirty="0" smtClean="0"/>
              <a:t>In 1754 the ___________________started =&gt; France and Britain battle for N. American colonial supremacy </a:t>
            </a:r>
          </a:p>
          <a:p>
            <a:pPr marL="400050" lvl="1" indent="0">
              <a:buNone/>
            </a:pPr>
            <a:r>
              <a:rPr lang="en-US" sz="2300" dirty="0"/>
              <a:t>	</a:t>
            </a:r>
            <a:r>
              <a:rPr lang="en-US" sz="2300" dirty="0" smtClean="0"/>
              <a:t>-- </a:t>
            </a:r>
            <a:r>
              <a:rPr lang="en-US" sz="2300" b="1" i="1" dirty="0" smtClean="0"/>
              <a:t>Voltaire</a:t>
            </a:r>
            <a:r>
              <a:rPr lang="en-US" sz="2300" dirty="0" smtClean="0"/>
              <a:t>: “A cannon shot fired in America set Europe ablaze”</a:t>
            </a:r>
          </a:p>
          <a:p>
            <a:pPr lvl="1" indent="-342900">
              <a:buFont typeface="Wingdings" panose="05000000000000000000" pitchFamily="2" charset="2"/>
              <a:buChar char="§"/>
            </a:pPr>
            <a:r>
              <a:rPr lang="en-US" sz="2300" dirty="0" smtClean="0"/>
              <a:t>1800 =&gt; end of John Adams term as President and election of Thomas Jefferson (</a:t>
            </a:r>
            <a:r>
              <a:rPr lang="en-US" sz="2300" b="1" i="1" dirty="0" smtClean="0"/>
              <a:t>“_______________________________”)</a:t>
            </a:r>
          </a:p>
          <a:p>
            <a:r>
              <a:rPr lang="en-US" sz="2300" dirty="0" smtClean="0"/>
              <a:t>Unit Essential Questions . . .</a:t>
            </a:r>
          </a:p>
          <a:p>
            <a:pPr lvl="1" indent="-342900">
              <a:buFont typeface="Courier New" panose="02070309020205020404" pitchFamily="49" charset="0"/>
              <a:buChar char="o"/>
            </a:pPr>
            <a:r>
              <a:rPr lang="en-US" sz="2300" dirty="0" smtClean="0"/>
              <a:t>What political, social and economic events and ideas led to the outbreak of fighting in the American Revolution?</a:t>
            </a:r>
            <a:endParaRPr lang="en-US" sz="2300" dirty="0"/>
          </a:p>
          <a:p>
            <a:pPr lvl="1" indent="-342900">
              <a:buFont typeface="Courier New" panose="02070309020205020404" pitchFamily="49" charset="0"/>
              <a:buChar char="o"/>
            </a:pPr>
            <a:r>
              <a:rPr lang="en-US" sz="2300" dirty="0" smtClean="0"/>
              <a:t>What forces and events led to American victory in the American Revolution? </a:t>
            </a:r>
            <a:endParaRPr lang="en-US" sz="2300" dirty="0"/>
          </a:p>
          <a:p>
            <a:pPr lvl="1" indent="-342900">
              <a:buFont typeface="Courier New" panose="02070309020205020404" pitchFamily="49" charset="0"/>
              <a:buChar char="o"/>
            </a:pPr>
            <a:r>
              <a:rPr lang="en-US" sz="2300" dirty="0" smtClean="0"/>
              <a:t>When did a distinct American identity first form?  What are some examples and evidence of that formation?</a:t>
            </a:r>
            <a:endParaRPr lang="en-US" sz="2300" dirty="0"/>
          </a:p>
          <a:p>
            <a:pPr lvl="1" indent="-342900">
              <a:buFont typeface="Courier New" panose="02070309020205020404" pitchFamily="49" charset="0"/>
              <a:buChar char="o"/>
            </a:pPr>
            <a:r>
              <a:rPr lang="en-US" sz="2300" dirty="0" smtClean="0"/>
              <a:t>Evaluate the effectiveness of the AOC as a form of government.</a:t>
            </a:r>
          </a:p>
          <a:p>
            <a:pPr lvl="1" indent="-342900">
              <a:buFont typeface="Courier New" panose="02070309020205020404" pitchFamily="49" charset="0"/>
              <a:buChar char="o"/>
            </a:pPr>
            <a:r>
              <a:rPr lang="en-US" sz="2300" dirty="0" smtClean="0"/>
              <a:t>How did the Constitution fix the social, political and economic problems of the AOC?  </a:t>
            </a:r>
          </a:p>
          <a:p>
            <a:pPr lvl="1" indent="-342900">
              <a:buFont typeface="Courier New" panose="02070309020205020404" pitchFamily="49" charset="0"/>
              <a:buChar char="o"/>
            </a:pPr>
            <a:r>
              <a:rPr lang="en-US" sz="2300" dirty="0" smtClean="0"/>
              <a:t>What led tot creation of the first American political parties? How did they contribute to national unity? Sectionalism? </a:t>
            </a:r>
            <a:endParaRPr lang="en-US" sz="2300" dirty="0"/>
          </a:p>
        </p:txBody>
      </p:sp>
    </p:spTree>
    <p:extLst>
      <p:ext uri="{BB962C8B-B14F-4D97-AF65-F5344CB8AC3E}">
        <p14:creationId xmlns:p14="http://schemas.microsoft.com/office/powerpoint/2010/main" val="2764255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smtClean="0"/>
              <a:t>Lexington and Concord</a:t>
            </a:r>
            <a:endParaRPr lang="en-US" b="1" u="sng" dirty="0"/>
          </a:p>
        </p:txBody>
      </p:sp>
      <p:sp>
        <p:nvSpPr>
          <p:cNvPr id="3" name="Content Placeholder 2"/>
          <p:cNvSpPr>
            <a:spLocks noGrp="1"/>
          </p:cNvSpPr>
          <p:nvPr>
            <p:ph idx="1"/>
          </p:nvPr>
        </p:nvSpPr>
        <p:spPr>
          <a:xfrm>
            <a:off x="152400" y="5638800"/>
            <a:ext cx="8839200" cy="1096963"/>
          </a:xfrm>
        </p:spPr>
        <p:txBody>
          <a:bodyPr>
            <a:normAutofit fontScale="85000" lnSpcReduction="20000"/>
          </a:bodyPr>
          <a:lstStyle/>
          <a:p>
            <a:pPr marL="0" indent="0">
              <a:buNone/>
            </a:pPr>
            <a:r>
              <a:rPr lang="en-US" sz="2300" dirty="0" smtClean="0"/>
              <a:t>Although an impromptu battle, colonial militias had been organizing and practicing for months prior to April 1775 =&gt; the British were outnumbered and rattled, they retreated to Boston and colonials lined up along the road to shoot at them during their entire retreat</a:t>
            </a:r>
            <a:endParaRPr lang="en-US" sz="2300" dirty="0"/>
          </a:p>
        </p:txBody>
      </p:sp>
      <p:pic>
        <p:nvPicPr>
          <p:cNvPr id="11268" name="Picture 4" descr="http://www.freetoursbyfoot.com/wp-content/uploads/2013/11/battle-of-lexington-concord-17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71996"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0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1"/>
            <a:ext cx="8991600" cy="1904999"/>
          </a:xfrm>
        </p:spPr>
        <p:txBody>
          <a:bodyPr>
            <a:normAutofit/>
          </a:bodyPr>
          <a:lstStyle/>
          <a:p>
            <a:pPr marL="0" indent="0">
              <a:buNone/>
            </a:pPr>
            <a:r>
              <a:rPr lang="en-US" sz="2300" b="1" u="sng" dirty="0" smtClean="0"/>
              <a:t>2</a:t>
            </a:r>
            <a:r>
              <a:rPr lang="en-US" sz="2300" b="1" u="sng" baseline="30000" dirty="0" smtClean="0"/>
              <a:t>nd</a:t>
            </a:r>
            <a:r>
              <a:rPr lang="en-US" sz="2300" b="1" u="sng" dirty="0" smtClean="0"/>
              <a:t> Continental Congress</a:t>
            </a:r>
          </a:p>
          <a:p>
            <a:r>
              <a:rPr lang="en-US" sz="2300" dirty="0" smtClean="0"/>
              <a:t>After the Battle of Bunker Hill, colonial assembly sent the Olive Branch Petition to the King =&gt; asked for home rule and reconciliation</a:t>
            </a:r>
          </a:p>
          <a:p>
            <a:pPr lvl="1" indent="-342900">
              <a:buFont typeface="Wingdings" panose="05000000000000000000" pitchFamily="2" charset="2"/>
              <a:buChar char="§"/>
            </a:pPr>
            <a:r>
              <a:rPr lang="en-US" sz="2300" dirty="0" smtClean="0"/>
              <a:t>King threw away w/o reading =&gt; start of formal Revolutionary War</a:t>
            </a:r>
            <a:endParaRPr lang="en-US" sz="2300" dirty="0"/>
          </a:p>
        </p:txBody>
      </p:sp>
      <p:sp>
        <p:nvSpPr>
          <p:cNvPr id="4" name="Title 1"/>
          <p:cNvSpPr>
            <a:spLocks noGrp="1"/>
          </p:cNvSpPr>
          <p:nvPr>
            <p:ph type="title"/>
          </p:nvPr>
        </p:nvSpPr>
        <p:spPr>
          <a:xfrm>
            <a:off x="457200" y="76200"/>
            <a:ext cx="8229600" cy="381000"/>
          </a:xfrm>
        </p:spPr>
        <p:txBody>
          <a:bodyPr>
            <a:normAutofit fontScale="90000"/>
          </a:bodyPr>
          <a:lstStyle/>
          <a:p>
            <a:r>
              <a:rPr lang="en-US" b="1" u="sng" dirty="0" smtClean="0"/>
              <a:t>Outbreak of Revolutionary War</a:t>
            </a:r>
            <a:endParaRPr lang="en-US" b="1" u="sng" dirty="0"/>
          </a:p>
        </p:txBody>
      </p:sp>
      <p:pic>
        <p:nvPicPr>
          <p:cNvPr id="12290" name="Picture 2" descr="http://www.sonofthesouth.net/revolutionary-war/battles/revolutionary-war-minute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433254"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0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563562"/>
          </a:xfrm>
        </p:spPr>
        <p:txBody>
          <a:bodyPr>
            <a:normAutofit fontScale="90000"/>
          </a:bodyPr>
          <a:lstStyle/>
          <a:p>
            <a:r>
              <a:rPr lang="en-US" b="1" u="sng" dirty="0" smtClean="0"/>
              <a:t>Revolutionary War </a:t>
            </a:r>
            <a:r>
              <a:rPr lang="en-US" b="1" u="sng" dirty="0" err="1" smtClean="0"/>
              <a:t>Advs</a:t>
            </a:r>
            <a:r>
              <a:rPr lang="en-US" b="1" u="sng" dirty="0" smtClean="0"/>
              <a:t> and </a:t>
            </a:r>
            <a:r>
              <a:rPr lang="en-US" b="1" u="sng" dirty="0" err="1" smtClean="0"/>
              <a:t>Disadvs</a:t>
            </a:r>
            <a:endParaRPr lang="en-US" b="1" u="sng" dirty="0"/>
          </a:p>
        </p:txBody>
      </p:sp>
      <p:sp>
        <p:nvSpPr>
          <p:cNvPr id="3" name="Content Placeholder 2"/>
          <p:cNvSpPr>
            <a:spLocks noGrp="1"/>
          </p:cNvSpPr>
          <p:nvPr>
            <p:ph idx="1"/>
          </p:nvPr>
        </p:nvSpPr>
        <p:spPr>
          <a:xfrm>
            <a:off x="76200" y="609600"/>
            <a:ext cx="8991600" cy="6248400"/>
          </a:xfrm>
        </p:spPr>
        <p:txBody>
          <a:bodyPr>
            <a:normAutofit lnSpcReduction="10000"/>
          </a:bodyPr>
          <a:lstStyle/>
          <a:p>
            <a:r>
              <a:rPr lang="en-US" sz="2300" dirty="0" smtClean="0"/>
              <a:t>As the Revolutionary War started it looked grim for the Am. colonies. . .</a:t>
            </a:r>
          </a:p>
          <a:p>
            <a:pPr marL="0" indent="0">
              <a:buNone/>
            </a:pPr>
            <a:r>
              <a:rPr lang="en-US" sz="2300" b="1" u="sng" dirty="0" smtClean="0"/>
              <a:t>British Advantages</a:t>
            </a:r>
            <a:r>
              <a:rPr lang="en-US" sz="2300" dirty="0" smtClean="0"/>
              <a:t> (7.5 M population)</a:t>
            </a:r>
            <a:endParaRPr lang="en-US" sz="2300" b="1" u="sng" dirty="0" smtClean="0"/>
          </a:p>
          <a:p>
            <a:r>
              <a:rPr lang="en-US" sz="2300" b="1" i="1" dirty="0" smtClean="0"/>
              <a:t>Military superiority </a:t>
            </a:r>
            <a:r>
              <a:rPr lang="en-US" sz="2300" dirty="0" smtClean="0"/>
              <a:t>=&gt; large standing army (50,000) that was professionally organized; large navy (78 ships, 170,000 sailors)</a:t>
            </a:r>
          </a:p>
          <a:p>
            <a:pPr lvl="1" indent="-342900">
              <a:buFont typeface="Wingdings" panose="05000000000000000000" pitchFamily="2" charset="2"/>
              <a:buChar char="§"/>
            </a:pPr>
            <a:r>
              <a:rPr lang="en-US" sz="2300" dirty="0" smtClean="0"/>
              <a:t>British also had </a:t>
            </a:r>
            <a:r>
              <a:rPr lang="en-US" sz="2300" b="1" i="1" dirty="0" smtClean="0"/>
              <a:t>Native American </a:t>
            </a:r>
            <a:r>
              <a:rPr lang="en-US" sz="2300" dirty="0" smtClean="0"/>
              <a:t>aid and </a:t>
            </a:r>
            <a:r>
              <a:rPr lang="en-US" sz="2300" b="1" i="1" dirty="0" smtClean="0"/>
              <a:t>Loyalist</a:t>
            </a:r>
            <a:r>
              <a:rPr lang="en-US" sz="2300" dirty="0" smtClean="0"/>
              <a:t> support (30%)</a:t>
            </a:r>
          </a:p>
          <a:p>
            <a:r>
              <a:rPr lang="en-US" sz="2300" b="1" i="1" dirty="0" smtClean="0"/>
              <a:t>Economic superiority </a:t>
            </a:r>
            <a:r>
              <a:rPr lang="en-US" sz="2300" dirty="0" smtClean="0"/>
              <a:t>=&gt; largest economy in world, colonial empire, industrial production #1 in world</a:t>
            </a:r>
          </a:p>
          <a:p>
            <a:pPr lvl="1" indent="-342900">
              <a:buFont typeface="Wingdings" panose="05000000000000000000" pitchFamily="2" charset="2"/>
              <a:buChar char="§"/>
            </a:pPr>
            <a:r>
              <a:rPr lang="en-US" sz="2300" dirty="0" smtClean="0"/>
              <a:t>Ability to hire troops (30,000 Hessian mercenaries)</a:t>
            </a:r>
          </a:p>
          <a:p>
            <a:pPr marL="0" indent="0">
              <a:buNone/>
            </a:pPr>
            <a:r>
              <a:rPr lang="en-US" sz="2300" b="1" u="sng" dirty="0" smtClean="0"/>
              <a:t>American weaknesses </a:t>
            </a:r>
            <a:r>
              <a:rPr lang="en-US" sz="2300" dirty="0" smtClean="0"/>
              <a:t>(2.5 M population)</a:t>
            </a:r>
          </a:p>
          <a:p>
            <a:r>
              <a:rPr lang="en-US" sz="2300" b="1" i="1" dirty="0" smtClean="0"/>
              <a:t>Disorganized politically </a:t>
            </a:r>
            <a:r>
              <a:rPr lang="en-US" sz="2300" dirty="0" smtClean="0"/>
              <a:t>=&gt; capital constantly shifting (York?) and CC provided weak leadership</a:t>
            </a:r>
          </a:p>
          <a:p>
            <a:pPr lvl="1" indent="-342900">
              <a:buFont typeface="Wingdings" panose="05000000000000000000" pitchFamily="2" charset="2"/>
              <a:buChar char="§"/>
            </a:pPr>
            <a:r>
              <a:rPr lang="en-US" sz="2300" dirty="0" smtClean="0"/>
              <a:t>Lack of unity =&gt; states act independently at times (militias)</a:t>
            </a:r>
          </a:p>
          <a:p>
            <a:pPr lvl="1" indent="-342900">
              <a:buFont typeface="Wingdings" panose="05000000000000000000" pitchFamily="2" charset="2"/>
              <a:buChar char="§"/>
            </a:pPr>
            <a:r>
              <a:rPr lang="en-US" sz="2300" dirty="0" smtClean="0"/>
              <a:t>Army enlistments difficult to enforce, desertion common</a:t>
            </a:r>
          </a:p>
          <a:p>
            <a:r>
              <a:rPr lang="en-US" sz="2300" b="1" i="1" dirty="0" smtClean="0"/>
              <a:t>Lack of $$ and supplies </a:t>
            </a:r>
            <a:r>
              <a:rPr lang="en-US" sz="2300" dirty="0" smtClean="0"/>
              <a:t>=&gt; print </a:t>
            </a:r>
            <a:r>
              <a:rPr lang="en-US" sz="2300" b="1" i="1" dirty="0" smtClean="0"/>
              <a:t>Continental Currency </a:t>
            </a:r>
            <a:r>
              <a:rPr lang="en-US" sz="2300" dirty="0" smtClean="0"/>
              <a:t>(worth $.02/dollar within a year)</a:t>
            </a:r>
          </a:p>
          <a:p>
            <a:pPr lvl="1" indent="-342900">
              <a:buFont typeface="Wingdings" panose="05000000000000000000" pitchFamily="2" charset="2"/>
              <a:buChar char="§"/>
            </a:pPr>
            <a:r>
              <a:rPr lang="en-US" sz="2300" dirty="0" smtClean="0"/>
              <a:t>Soldiers often go hungry, shoeless, lack of horses, guns, etc….</a:t>
            </a:r>
            <a:endParaRPr lang="en-US" sz="2300" dirty="0"/>
          </a:p>
        </p:txBody>
      </p:sp>
    </p:spTree>
    <p:extLst>
      <p:ext uri="{BB962C8B-B14F-4D97-AF65-F5344CB8AC3E}">
        <p14:creationId xmlns:p14="http://schemas.microsoft.com/office/powerpoint/2010/main" val="250077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4000"/>
          </a:schemeClr>
        </a:solidFill>
        <a:effectLst/>
      </p:bgPr>
    </p:bg>
    <p:spTree>
      <p:nvGrpSpPr>
        <p:cNvPr id="1" name=""/>
        <p:cNvGrpSpPr/>
        <p:nvPr/>
      </p:nvGrpSpPr>
      <p:grpSpPr>
        <a:xfrm>
          <a:off x="0" y="0"/>
          <a:ext cx="0" cy="0"/>
          <a:chOff x="0" y="0"/>
          <a:chExt cx="0" cy="0"/>
        </a:xfrm>
      </p:grpSpPr>
      <p:graphicFrame>
        <p:nvGraphicFramePr>
          <p:cNvPr id="159769" name="Group 25"/>
          <p:cNvGraphicFramePr>
            <a:graphicFrameLocks noGrp="1"/>
          </p:cNvGraphicFramePr>
          <p:nvPr/>
        </p:nvGraphicFramePr>
        <p:xfrm>
          <a:off x="0" y="381000"/>
          <a:ext cx="9144000" cy="6619877"/>
        </p:xfrm>
        <a:graphic>
          <a:graphicData uri="http://schemas.openxmlformats.org/drawingml/2006/table">
            <a:tbl>
              <a:tblPr/>
              <a:tblGrid>
                <a:gridCol w="4572000"/>
                <a:gridCol w="4572000"/>
              </a:tblGrid>
              <a:tr h="530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3300"/>
                          </a:solidFill>
                          <a:effectLst/>
                          <a:latin typeface="Verdana" pitchFamily="34" charset="0"/>
                        </a:rPr>
                        <a:t>COLONISTS (2.5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accent2"/>
                          </a:solidFill>
                          <a:effectLst/>
                          <a:latin typeface="Verdana" pitchFamily="34" charset="0"/>
                        </a:rPr>
                        <a:t>BRITISH (7.5M)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Verdana" pitchFamily="34" charset="0"/>
                        </a:rPr>
                        <a:t>STRENGTHS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Verdana" pitchFamily="34" charset="0"/>
                        </a:rPr>
                        <a:t>STRENGTHS</a:t>
                      </a:r>
                      <a:endParaRPr kumimoji="0" lang="en-US" sz="2400" b="0" i="0" u="sng"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STRONG MILITARY LEADERS – Washington and Lafayette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accent2"/>
                          </a:solidFill>
                          <a:effectLst/>
                          <a:latin typeface="Verdana" pitchFamily="34" charset="0"/>
                        </a:rPr>
                        <a:t>LARGE NUMBER OF TROOPS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FOREIGN AID (I.E. France)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accent2"/>
                          </a:solidFill>
                          <a:effectLst/>
                          <a:latin typeface="Verdana" pitchFamily="34" charset="0"/>
                        </a:rPr>
                        <a:t>PROFESSIONAL ARMY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MORAL ADVANTAGE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accent2"/>
                          </a:solidFill>
                          <a:effectLst/>
                          <a:latin typeface="Verdana" pitchFamily="34" charset="0"/>
                        </a:rPr>
                        <a:t>WEALTHY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AGRICULTURALLY SELF-SUFFICIENT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accent2"/>
                          </a:solidFill>
                          <a:effectLst/>
                          <a:latin typeface="Verdana" pitchFamily="34" charset="0"/>
                        </a:rPr>
                        <a:t>ABILITY TO HIRE MORE TROOPS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LARGE AREA – No “real” capital (i.e. hard to conquer)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sng" strike="noStrike" cap="none" normalizeH="0" baseline="0" dirty="0" smtClean="0">
                          <a:ln>
                            <a:noFill/>
                          </a:ln>
                          <a:solidFill>
                            <a:schemeClr val="tx1"/>
                          </a:solidFill>
                          <a:effectLst/>
                          <a:latin typeface="Verdana" pitchFamily="34" charset="0"/>
                        </a:rPr>
                        <a:t>WEAKNESSES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sng" strike="noStrike" cap="none" normalizeH="0" baseline="0" dirty="0" smtClean="0">
                          <a:ln>
                            <a:noFill/>
                          </a:ln>
                          <a:solidFill>
                            <a:schemeClr val="tx1"/>
                          </a:solidFill>
                          <a:effectLst/>
                          <a:latin typeface="Verdana" pitchFamily="34" charset="0"/>
                        </a:rPr>
                        <a:t>WEAKNESSES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3333CC"/>
                          </a:solidFill>
                          <a:effectLst/>
                          <a:latin typeface="Verdana" pitchFamily="34" charset="0"/>
                        </a:rPr>
                        <a:t>UNORGANIZED GOVT. – WHIGS SUPPORT COLONISTS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1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DISORGANIZED – C.C. WEAK DURING WAR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accent2"/>
                          </a:solidFill>
                          <a:effectLst/>
                          <a:latin typeface="Verdana" pitchFamily="34" charset="0"/>
                        </a:rPr>
                        <a:t>3,000 M AWAY: DIFFICULT TO GET SUPPLIES, ORDERS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81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rgbClr val="CC3300"/>
                          </a:solidFill>
                          <a:effectLst/>
                          <a:latin typeface="Verdana" pitchFamily="34" charset="0"/>
                        </a:rPr>
                        <a:t>LACK OF UNITY – States act independently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accent2"/>
                          </a:solidFill>
                          <a:effectLst/>
                          <a:latin typeface="Verdana" pitchFamily="34" charset="0"/>
                        </a:rPr>
                        <a:t>WEAK GENERALS AND BRUTAL TREATMENT OF SOLDIERS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rgbClr val="CC3300"/>
                          </a:solidFill>
                          <a:effectLst/>
                          <a:latin typeface="Verdana" pitchFamily="34" charset="0"/>
                        </a:rPr>
                        <a:t>ECONOMIC PROBLEMS -- $$ and supplies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accent2"/>
                          </a:solidFill>
                          <a:effectLst/>
                          <a:latin typeface="Verdana" pitchFamily="34" charset="0"/>
                        </a:rPr>
                        <a:t>FRANCE WANTED REVENGE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424" name="Text Box 40"/>
          <p:cNvSpPr txBox="1">
            <a:spLocks noChangeArrowheads="1"/>
          </p:cNvSpPr>
          <p:nvPr/>
        </p:nvSpPr>
        <p:spPr bwMode="auto">
          <a:xfrm>
            <a:off x="304800" y="0"/>
            <a:ext cx="8458200" cy="406400"/>
          </a:xfrm>
          <a:prstGeom prst="rect">
            <a:avLst/>
          </a:prstGeom>
          <a:solidFill>
            <a:srgbClr val="FDD483"/>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latin typeface="Verdana" pitchFamily="34" charset="0"/>
              </a:rPr>
              <a:t>BOTH SIDES HAD STRENGTHS AND WEAKNESSES</a:t>
            </a:r>
          </a:p>
        </p:txBody>
      </p:sp>
    </p:spTree>
    <p:extLst>
      <p:ext uri="{BB962C8B-B14F-4D97-AF65-F5344CB8AC3E}">
        <p14:creationId xmlns:p14="http://schemas.microsoft.com/office/powerpoint/2010/main" val="1295748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alpha val="47000"/>
              </a:schemeClr>
            </a:gs>
            <a:gs pos="100000">
              <a:srgbClr val="FF7C80"/>
            </a:gs>
          </a:gsLst>
          <a:lin ang="189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74638"/>
            <a:ext cx="8763000" cy="1143000"/>
          </a:xfrm>
        </p:spPr>
        <p:txBody>
          <a:bodyPr/>
          <a:lstStyle/>
          <a:p>
            <a:pPr eaLnBrk="1" hangingPunct="1"/>
            <a:r>
              <a:rPr lang="en-US" altLang="en-US" sz="4000" b="1" u="sng" smtClean="0"/>
              <a:t>Views on the American Revolution:</a:t>
            </a:r>
          </a:p>
        </p:txBody>
      </p:sp>
      <p:sp>
        <p:nvSpPr>
          <p:cNvPr id="28675" name="Rectangle 3"/>
          <p:cNvSpPr>
            <a:spLocks noGrp="1" noChangeArrowheads="1"/>
          </p:cNvSpPr>
          <p:nvPr>
            <p:ph type="body" idx="1"/>
          </p:nvPr>
        </p:nvSpPr>
        <p:spPr/>
        <p:txBody>
          <a:bodyPr/>
          <a:lstStyle/>
          <a:p>
            <a:pPr eaLnBrk="1" hangingPunct="1">
              <a:lnSpc>
                <a:spcPct val="90000"/>
              </a:lnSpc>
              <a:buFontTx/>
              <a:buNone/>
            </a:pPr>
            <a:r>
              <a:rPr lang="en-US" altLang="en-US" b="1" i="1" dirty="0" smtClean="0"/>
              <a:t>“A salient feature of our Revolution was that it’s animating purpose was deeply conservative.  The colonials revolted against British rule in order to keep things the way they were, not to initiate a  new era.”</a:t>
            </a:r>
          </a:p>
          <a:p>
            <a:pPr eaLnBrk="1" hangingPunct="1">
              <a:lnSpc>
                <a:spcPct val="90000"/>
              </a:lnSpc>
              <a:buFontTx/>
              <a:buNone/>
            </a:pPr>
            <a:r>
              <a:rPr lang="en-US" altLang="en-US" dirty="0" smtClean="0"/>
              <a:t>                          -- </a:t>
            </a:r>
            <a:r>
              <a:rPr lang="en-US" altLang="en-US" b="1" i="1" dirty="0" smtClean="0"/>
              <a:t>Carl N. </a:t>
            </a:r>
            <a:r>
              <a:rPr lang="en-US" altLang="en-US" b="1" i="1" dirty="0" err="1" smtClean="0"/>
              <a:t>Degler</a:t>
            </a:r>
            <a:endParaRPr lang="en-US" altLang="en-US" b="1" i="1" dirty="0" smtClean="0"/>
          </a:p>
          <a:p>
            <a:pPr eaLnBrk="1" hangingPunct="1">
              <a:lnSpc>
                <a:spcPct val="90000"/>
              </a:lnSpc>
              <a:buFontTx/>
              <a:buNone/>
            </a:pPr>
            <a:endParaRPr lang="en-US" altLang="en-US" b="1" i="1" dirty="0" smtClean="0"/>
          </a:p>
          <a:p>
            <a:pPr algn="ctr" eaLnBrk="1" hangingPunct="1">
              <a:lnSpc>
                <a:spcPct val="90000"/>
              </a:lnSpc>
              <a:buFontTx/>
              <a:buNone/>
            </a:pPr>
            <a:r>
              <a:rPr lang="en-US" altLang="en-US" dirty="0" smtClean="0"/>
              <a:t>VS.</a:t>
            </a:r>
          </a:p>
        </p:txBody>
      </p:sp>
    </p:spTree>
    <p:extLst>
      <p:ext uri="{BB962C8B-B14F-4D97-AF65-F5344CB8AC3E}">
        <p14:creationId xmlns:p14="http://schemas.microsoft.com/office/powerpoint/2010/main" val="1526846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9698" name="Rectangle 1027"/>
          <p:cNvSpPr>
            <a:spLocks noGrp="1" noChangeArrowheads="1"/>
          </p:cNvSpPr>
          <p:nvPr>
            <p:ph type="body" idx="1"/>
          </p:nvPr>
        </p:nvSpPr>
        <p:spPr>
          <a:xfrm>
            <a:off x="457200" y="609600"/>
            <a:ext cx="8229600" cy="5516563"/>
          </a:xfrm>
        </p:spPr>
        <p:txBody>
          <a:bodyPr/>
          <a:lstStyle/>
          <a:p>
            <a:pPr eaLnBrk="1" hangingPunct="1">
              <a:buFontTx/>
              <a:buNone/>
            </a:pPr>
            <a:r>
              <a:rPr lang="en-US" altLang="en-US" sz="2800" b="1" i="1" dirty="0" smtClean="0"/>
              <a:t>“The American Revolution was more than a war on England.  It was in truth an economic, social and intellectual transformation of prime significance – the first of those modern world-shaking reconstructions in which mankind has sought to cut and fashion the tough and stubborn web of fact to fit the pattern of its dreams.”</a:t>
            </a:r>
          </a:p>
          <a:p>
            <a:pPr eaLnBrk="1" hangingPunct="1">
              <a:buFontTx/>
              <a:buNone/>
            </a:pPr>
            <a:r>
              <a:rPr lang="en-US" altLang="en-US" dirty="0" smtClean="0"/>
              <a:t>                     -- </a:t>
            </a:r>
            <a:r>
              <a:rPr lang="en-US" altLang="en-US" sz="2400" b="1" i="1" dirty="0" smtClean="0"/>
              <a:t>Charles A. Beard &amp; Mary Beard</a:t>
            </a:r>
          </a:p>
        </p:txBody>
      </p:sp>
    </p:spTree>
    <p:extLst>
      <p:ext uri="{BB962C8B-B14F-4D97-AF65-F5344CB8AC3E}">
        <p14:creationId xmlns:p14="http://schemas.microsoft.com/office/powerpoint/2010/main" val="1572064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Revolutionary War</a:t>
            </a:r>
            <a:endParaRPr lang="en-US" b="1" u="sng" dirty="0"/>
          </a:p>
        </p:txBody>
      </p:sp>
      <p:sp>
        <p:nvSpPr>
          <p:cNvPr id="3" name="Content Placeholder 2"/>
          <p:cNvSpPr>
            <a:spLocks noGrp="1"/>
          </p:cNvSpPr>
          <p:nvPr>
            <p:ph idx="1"/>
          </p:nvPr>
        </p:nvSpPr>
        <p:spPr>
          <a:xfrm>
            <a:off x="76200" y="609600"/>
            <a:ext cx="9067800" cy="6324600"/>
          </a:xfrm>
        </p:spPr>
        <p:txBody>
          <a:bodyPr>
            <a:normAutofit/>
          </a:bodyPr>
          <a:lstStyle/>
          <a:p>
            <a:r>
              <a:rPr lang="en-US" sz="2300" dirty="0" smtClean="0"/>
              <a:t>In 1776 the Continental Congress met again in 1776 and directed Thomas Jefferson to draft a </a:t>
            </a:r>
            <a:r>
              <a:rPr lang="en-US" sz="2300" b="1" i="1" dirty="0" smtClean="0"/>
              <a:t>Declaration of Independence</a:t>
            </a:r>
          </a:p>
          <a:p>
            <a:pPr lvl="1" indent="-342900">
              <a:buFont typeface="Wingdings" panose="05000000000000000000" pitchFamily="2" charset="2"/>
              <a:buChar char="§"/>
            </a:pPr>
            <a:r>
              <a:rPr lang="en-US" sz="2300" dirty="0" smtClean="0"/>
              <a:t>The document is debated &amp; revised in June/July of 1776 and signed formally on July 4</a:t>
            </a:r>
            <a:r>
              <a:rPr lang="en-US" sz="2300" baseline="30000" dirty="0" smtClean="0"/>
              <a:t>th</a:t>
            </a:r>
            <a:r>
              <a:rPr lang="en-US" sz="2300" dirty="0" smtClean="0"/>
              <a:t> =&gt; read throughout colonies in later weeks</a:t>
            </a:r>
          </a:p>
          <a:p>
            <a:pPr marL="400050" lvl="1" indent="0">
              <a:buNone/>
            </a:pPr>
            <a:r>
              <a:rPr lang="en-US" sz="2300" dirty="0"/>
              <a:t>	</a:t>
            </a:r>
            <a:r>
              <a:rPr lang="en-US" sz="2300" dirty="0" smtClean="0"/>
              <a:t>-- Significant sections were revised =&gt; i.e. section condemning the 	slave trade and slavery was deleted (offensive to south)</a:t>
            </a:r>
          </a:p>
          <a:p>
            <a:pPr lvl="1" indent="-342900">
              <a:buFont typeface="Wingdings" panose="05000000000000000000" pitchFamily="2" charset="2"/>
              <a:buChar char="§"/>
            </a:pPr>
            <a:r>
              <a:rPr lang="en-US" sz="2300" dirty="0" smtClean="0"/>
              <a:t>The </a:t>
            </a:r>
            <a:r>
              <a:rPr lang="en-US" sz="2300" b="1" i="1" dirty="0" smtClean="0"/>
              <a:t>Declaration of Independence </a:t>
            </a:r>
            <a:r>
              <a:rPr lang="en-US" sz="2300" dirty="0" smtClean="0"/>
              <a:t>is a document that contains a clear expression of the American beliefs in __________________&amp; the natural_________________________</a:t>
            </a:r>
          </a:p>
          <a:p>
            <a:pPr marL="400050" lvl="1" indent="0">
              <a:buNone/>
            </a:pPr>
            <a:r>
              <a:rPr lang="en-US" sz="2300" dirty="0"/>
              <a:t>	</a:t>
            </a:r>
            <a:r>
              <a:rPr lang="en-US" sz="2300" dirty="0" smtClean="0"/>
              <a:t>-- “All men are created equal” =&gt; </a:t>
            </a:r>
            <a:r>
              <a:rPr lang="en-US" sz="2300" b="1" i="1" dirty="0" smtClean="0"/>
              <a:t>Meaning?</a:t>
            </a:r>
          </a:p>
          <a:p>
            <a:pPr marL="400050" lvl="1" indent="0">
              <a:buNone/>
            </a:pPr>
            <a:r>
              <a:rPr lang="en-US" sz="2300" dirty="0"/>
              <a:t>	</a:t>
            </a:r>
            <a:r>
              <a:rPr lang="en-US" sz="2300" dirty="0" smtClean="0"/>
              <a:t>-- </a:t>
            </a:r>
            <a:r>
              <a:rPr lang="en-US" sz="2400" dirty="0" smtClean="0"/>
              <a:t>“[All men] are endowed by their Creator with certain 	unalienable </a:t>
            </a:r>
            <a:r>
              <a:rPr lang="en-US" sz="2400" dirty="0"/>
              <a:t>Rights, that among these are Life, Liberty, and the </a:t>
            </a:r>
            <a:r>
              <a:rPr lang="en-US" sz="2400" dirty="0" smtClean="0"/>
              <a:t>	pursuit </a:t>
            </a:r>
            <a:r>
              <a:rPr lang="en-US" sz="2400" dirty="0"/>
              <a:t>of Happiness.” </a:t>
            </a:r>
            <a:r>
              <a:rPr lang="en-US" sz="2400" dirty="0" smtClean="0"/>
              <a:t>=&gt; </a:t>
            </a:r>
            <a:r>
              <a:rPr lang="en-US" sz="2400" b="1" i="1" dirty="0" smtClean="0"/>
              <a:t>Meaning? </a:t>
            </a:r>
          </a:p>
          <a:p>
            <a:pPr marL="400050" lvl="1" indent="0">
              <a:buNone/>
            </a:pPr>
            <a:r>
              <a:rPr lang="en-US" sz="2400" dirty="0"/>
              <a:t>	</a:t>
            </a:r>
            <a:r>
              <a:rPr lang="en-US" sz="2400" dirty="0" smtClean="0"/>
              <a:t>-- “To secure those rights, governments are instituted among 	men, deriving their powers from the consent of the governed”</a:t>
            </a:r>
          </a:p>
          <a:p>
            <a:pPr marL="400050" lvl="1" indent="0">
              <a:buNone/>
            </a:pPr>
            <a:r>
              <a:rPr lang="en-US" sz="2400" dirty="0"/>
              <a:t>	</a:t>
            </a:r>
            <a:r>
              <a:rPr lang="en-US" sz="2400" dirty="0" smtClean="0"/>
              <a:t>=&gt; </a:t>
            </a:r>
            <a:r>
              <a:rPr lang="en-US" sz="2400" b="1" i="1" dirty="0" smtClean="0"/>
              <a:t>Meaning???</a:t>
            </a:r>
            <a:endParaRPr lang="en-US" sz="2300" b="1" i="1" dirty="0" smtClean="0"/>
          </a:p>
          <a:p>
            <a:endParaRPr lang="en-US" sz="2300" dirty="0"/>
          </a:p>
        </p:txBody>
      </p:sp>
    </p:spTree>
    <p:extLst>
      <p:ext uri="{BB962C8B-B14F-4D97-AF65-F5344CB8AC3E}">
        <p14:creationId xmlns:p14="http://schemas.microsoft.com/office/powerpoint/2010/main" val="100251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The Declaration of Independence</a:t>
            </a:r>
            <a:endParaRPr lang="en-US" b="1" u="sng" dirty="0"/>
          </a:p>
        </p:txBody>
      </p:sp>
      <p:pic>
        <p:nvPicPr>
          <p:cNvPr id="4" name="Picture 2" descr="declaration_of_indepen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954087"/>
            <a:ext cx="3124200" cy="5181600"/>
          </a:xfrm>
          <a:prstGeom prst="rect">
            <a:avLst/>
          </a:prstGeom>
          <a:noFill/>
          <a:ln w="9525">
            <a:solidFill>
              <a:srgbClr val="D53509"/>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decl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1066800"/>
            <a:ext cx="5356878" cy="3279775"/>
          </a:xfrm>
          <a:prstGeom prst="rect">
            <a:avLst/>
          </a:prstGeom>
          <a:noFill/>
          <a:ln w="9525">
            <a:solidFill>
              <a:srgbClr val="D53509"/>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086" y="4572000"/>
            <a:ext cx="5551714" cy="1200329"/>
          </a:xfrm>
          <a:prstGeom prst="rect">
            <a:avLst/>
          </a:prstGeom>
          <a:noFill/>
        </p:spPr>
        <p:txBody>
          <a:bodyPr wrap="square" rtlCol="0">
            <a:spAutoFit/>
          </a:bodyPr>
          <a:lstStyle/>
          <a:p>
            <a:r>
              <a:rPr lang="en-US" sz="2400" dirty="0" smtClean="0"/>
              <a:t>Although the Declaration was adopted on July 4</a:t>
            </a:r>
            <a:r>
              <a:rPr lang="en-US" sz="2400" baseline="30000" dirty="0" smtClean="0"/>
              <a:t>th</a:t>
            </a:r>
            <a:r>
              <a:rPr lang="en-US" sz="2400" dirty="0" smtClean="0"/>
              <a:t>, it was actually voted upon on July 2</a:t>
            </a:r>
            <a:r>
              <a:rPr lang="en-US" sz="2400" baseline="30000" dirty="0" smtClean="0"/>
              <a:t>nd</a:t>
            </a:r>
            <a:r>
              <a:rPr lang="en-US" sz="2400" dirty="0" smtClean="0"/>
              <a:t> and most people signed it in August</a:t>
            </a:r>
            <a:endParaRPr lang="en-US" sz="2400" dirty="0"/>
          </a:p>
        </p:txBody>
      </p:sp>
    </p:spTree>
    <p:extLst>
      <p:ext uri="{BB962C8B-B14F-4D97-AF65-F5344CB8AC3E}">
        <p14:creationId xmlns:p14="http://schemas.microsoft.com/office/powerpoint/2010/main" val="393388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096000"/>
          </a:xfrm>
        </p:spPr>
        <p:txBody>
          <a:bodyPr/>
          <a:lstStyle/>
          <a:p>
            <a:r>
              <a:rPr lang="en-US" sz="2300" dirty="0" smtClean="0"/>
              <a:t>The Revolutionary War was fought between the British and Colonials, but support for independence and liberty in America was not universal</a:t>
            </a:r>
          </a:p>
          <a:p>
            <a:pPr lvl="1" indent="-342900">
              <a:buFont typeface="Wingdings" panose="05000000000000000000" pitchFamily="2" charset="2"/>
              <a:buChar char="§"/>
            </a:pPr>
            <a:r>
              <a:rPr lang="en-US" sz="2300" dirty="0" smtClean="0"/>
              <a:t>Majority of American colonists tried to remain neutral =&gt; 20% Loyalist (Tories) and 30% Patriots (Rebels)</a:t>
            </a:r>
          </a:p>
          <a:p>
            <a:pPr marL="400050" lvl="1" indent="0">
              <a:buNone/>
            </a:pPr>
            <a:r>
              <a:rPr lang="en-US" sz="2300" b="1" i="1" dirty="0" smtClean="0"/>
              <a:t>** Q: More courage to be a Loyalist or a Patriot? Why??**</a:t>
            </a:r>
          </a:p>
          <a:p>
            <a:pPr marL="0" indent="0">
              <a:buNone/>
            </a:pPr>
            <a:r>
              <a:rPr lang="en-US" sz="2300" b="1" u="sng" dirty="0" smtClean="0"/>
              <a:t>Loyalists</a:t>
            </a:r>
          </a:p>
          <a:p>
            <a:r>
              <a:rPr lang="en-US" sz="2300" dirty="0" smtClean="0"/>
              <a:t>Typically _______________________connected and ________ </a:t>
            </a:r>
            <a:r>
              <a:rPr lang="en-US" sz="2300" b="1" i="1" dirty="0" smtClean="0"/>
              <a:t>* WHY?*</a:t>
            </a:r>
          </a:p>
          <a:p>
            <a:r>
              <a:rPr lang="en-US" sz="2300" dirty="0" smtClean="0"/>
              <a:t>Loyalists stronger in______________________________________</a:t>
            </a:r>
          </a:p>
          <a:p>
            <a:pPr lvl="1" indent="-342900">
              <a:buFont typeface="Wingdings" panose="05000000000000000000" pitchFamily="2" charset="2"/>
              <a:buChar char="§"/>
            </a:pPr>
            <a:r>
              <a:rPr lang="en-US" sz="2300" dirty="0" smtClean="0"/>
              <a:t>Many blacks fought for both sides but more were Loyalists =&gt; British promised freedom after war’s end</a:t>
            </a:r>
          </a:p>
          <a:p>
            <a:r>
              <a:rPr lang="en-US" sz="2300" dirty="0" smtClean="0"/>
              <a:t>Loyalists fought for British (50,000+) served as spies, incited Natives and sold food and goods to them (British underused Loyalists)</a:t>
            </a:r>
          </a:p>
          <a:p>
            <a:r>
              <a:rPr lang="en-US" sz="2300" dirty="0" smtClean="0"/>
              <a:t>Loyalists were treated poorly during &amp; after war by Patriots (property confiscated, hung) =&gt; many moved to Canada in 1783 or before</a:t>
            </a:r>
          </a:p>
          <a:p>
            <a:endParaRPr lang="en-US" dirty="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Revolutionary War</a:t>
            </a:r>
            <a:endParaRPr lang="en-US" b="1" u="sng" dirty="0"/>
          </a:p>
        </p:txBody>
      </p:sp>
    </p:spTree>
    <p:extLst>
      <p:ext uri="{BB962C8B-B14F-4D97-AF65-F5344CB8AC3E}">
        <p14:creationId xmlns:p14="http://schemas.microsoft.com/office/powerpoint/2010/main" val="376540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Loyalist vs Patriot Areas</a:t>
            </a:r>
            <a:endParaRPr lang="en-US" b="1" u="sng" dirty="0"/>
          </a:p>
        </p:txBody>
      </p:sp>
      <p:sp>
        <p:nvSpPr>
          <p:cNvPr id="3" name="Content Placeholder 2"/>
          <p:cNvSpPr>
            <a:spLocks noGrp="1"/>
          </p:cNvSpPr>
          <p:nvPr>
            <p:ph idx="1"/>
          </p:nvPr>
        </p:nvSpPr>
        <p:spPr>
          <a:xfrm>
            <a:off x="4648200" y="685800"/>
            <a:ext cx="4419600" cy="6019800"/>
          </a:xfrm>
        </p:spPr>
        <p:txBody>
          <a:bodyPr>
            <a:normAutofit/>
          </a:bodyPr>
          <a:lstStyle/>
          <a:p>
            <a:pPr marL="0" indent="0">
              <a:buNone/>
            </a:pPr>
            <a:r>
              <a:rPr lang="en-US" sz="2300" b="1" u="sng" dirty="0" smtClean="0"/>
              <a:t>Patriots</a:t>
            </a:r>
          </a:p>
          <a:p>
            <a:r>
              <a:rPr lang="en-US" sz="2300" dirty="0" smtClean="0"/>
              <a:t>Typically___________________ _________________________</a:t>
            </a:r>
          </a:p>
          <a:p>
            <a:pPr marL="400050" lvl="1" indent="0">
              <a:buNone/>
            </a:pPr>
            <a:r>
              <a:rPr lang="en-US" sz="1900" dirty="0" smtClean="0"/>
              <a:t>-- </a:t>
            </a:r>
            <a:r>
              <a:rPr lang="en-US" sz="2300" dirty="0" smtClean="0"/>
              <a:t>Many families split (Ben Franklin and son)</a:t>
            </a:r>
            <a:endParaRPr lang="en-US" sz="1900" dirty="0" smtClean="0"/>
          </a:p>
          <a:p>
            <a:r>
              <a:rPr lang="en-US" sz="2300" dirty="0" smtClean="0"/>
              <a:t>Patriots stronger in ________ ____________=&gt; Presbyterian and Congregational churches </a:t>
            </a:r>
          </a:p>
          <a:p>
            <a:r>
              <a:rPr lang="en-US" sz="2300" dirty="0" smtClean="0"/>
              <a:t>Very passionate recruiters of followers =&gt; passionate about ideological cause</a:t>
            </a:r>
          </a:p>
          <a:p>
            <a:pPr marL="0" indent="0">
              <a:buNone/>
            </a:pPr>
            <a:endParaRPr lang="en-US" sz="2300" b="1" u="sng" dirty="0"/>
          </a:p>
        </p:txBody>
      </p:sp>
      <p:pic>
        <p:nvPicPr>
          <p:cNvPr id="15362" name="Picture 2" descr="http://flashmedia.glynn.k12.ga.us/webpages/kadams/photos/19602/2map-0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6" y="609600"/>
            <a:ext cx="4470854" cy="610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7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915400" cy="715962"/>
          </a:xfrm>
        </p:spPr>
        <p:txBody>
          <a:bodyPr>
            <a:noAutofit/>
          </a:bodyPr>
          <a:lstStyle/>
          <a:p>
            <a:r>
              <a:rPr lang="en-US" sz="3000" b="1" u="sng" dirty="0" smtClean="0"/>
              <a:t>The Seven Years War </a:t>
            </a:r>
            <a:r>
              <a:rPr lang="en-US" sz="3000" b="1" i="1" u="sng" dirty="0" smtClean="0"/>
              <a:t>or </a:t>
            </a:r>
            <a:r>
              <a:rPr lang="en-US" sz="3000" b="1" u="sng" dirty="0" smtClean="0"/>
              <a:t>The French and Indian War (1754 – 1763)</a:t>
            </a:r>
            <a:endParaRPr lang="en-US" sz="3000" b="1" u="sng" dirty="0"/>
          </a:p>
        </p:txBody>
      </p:sp>
      <p:sp>
        <p:nvSpPr>
          <p:cNvPr id="3" name="Content Placeholder 2"/>
          <p:cNvSpPr>
            <a:spLocks noGrp="1"/>
          </p:cNvSpPr>
          <p:nvPr>
            <p:ph idx="1"/>
          </p:nvPr>
        </p:nvSpPr>
        <p:spPr>
          <a:xfrm>
            <a:off x="0" y="762000"/>
            <a:ext cx="9144000" cy="6172200"/>
          </a:xfrm>
        </p:spPr>
        <p:txBody>
          <a:bodyPr>
            <a:normAutofit/>
          </a:bodyPr>
          <a:lstStyle/>
          <a:p>
            <a:r>
              <a:rPr lang="en-US" sz="2300" dirty="0" smtClean="0"/>
              <a:t>In 1754 France &amp; Britain fought THE war that determined North American colonial domination =&gt; last in a series of wars (see handout)</a:t>
            </a:r>
          </a:p>
          <a:p>
            <a:pPr lvl="1" indent="-342900">
              <a:buFont typeface="Wingdings" panose="05000000000000000000" pitchFamily="2" charset="2"/>
              <a:buChar char="§"/>
            </a:pPr>
            <a:r>
              <a:rPr lang="en-US" sz="2300" dirty="0" smtClean="0"/>
              <a:t>Previous wars start in Europe and spread to N America =&gt; F &amp; I War starts in North America (border dispute in Ohio Valley)</a:t>
            </a:r>
          </a:p>
          <a:p>
            <a:pPr lvl="1" indent="-342900">
              <a:buFont typeface="Wingdings" panose="05000000000000000000" pitchFamily="2" charset="2"/>
              <a:buChar char="§"/>
            </a:pPr>
            <a:r>
              <a:rPr lang="en-US" sz="2300" dirty="0" smtClean="0"/>
              <a:t>Britain starts to see N American colonies as an asset =&gt; wants to expand to Canada (French) and Florida (Spain)</a:t>
            </a:r>
          </a:p>
          <a:p>
            <a:pPr marL="400050" lvl="1" indent="0">
              <a:buNone/>
            </a:pPr>
            <a:r>
              <a:rPr lang="en-US" sz="2300" dirty="0"/>
              <a:t>	</a:t>
            </a:r>
            <a:r>
              <a:rPr lang="en-US" sz="2300" dirty="0" smtClean="0"/>
              <a:t>-- Sends Col. Washington to survey disputed territory near Ft . Duquesne =&gt; shots are fired at Ft Necessity </a:t>
            </a:r>
          </a:p>
          <a:p>
            <a:r>
              <a:rPr lang="en-US" sz="2300" dirty="0" smtClean="0"/>
              <a:t>Native tactic prior to F&amp;I war was to renegotiate alliances w/ Europeans </a:t>
            </a:r>
          </a:p>
          <a:p>
            <a:pPr lvl="1">
              <a:buFont typeface="Wingdings" panose="05000000000000000000" pitchFamily="2" charset="2"/>
              <a:buChar char="§"/>
            </a:pPr>
            <a:r>
              <a:rPr lang="en-US" sz="2300" dirty="0" smtClean="0"/>
              <a:t>Ex =&gt; Iroquois used English aid to defeat the Huron &amp; French during the </a:t>
            </a:r>
            <a:r>
              <a:rPr lang="en-US" sz="2300" b="1" i="1" dirty="0" smtClean="0"/>
              <a:t>Beaver Wars,</a:t>
            </a:r>
            <a:r>
              <a:rPr lang="en-US" sz="2300" dirty="0" smtClean="0"/>
              <a:t> then signed </a:t>
            </a:r>
            <a:r>
              <a:rPr lang="en-US" sz="2300" b="1" i="1" dirty="0" smtClean="0"/>
              <a:t>Great Peace of Montreal </a:t>
            </a:r>
            <a:r>
              <a:rPr lang="en-US" sz="2300" dirty="0" smtClean="0"/>
              <a:t>w/ French</a:t>
            </a:r>
          </a:p>
          <a:p>
            <a:pPr marL="457200" lvl="1" indent="0">
              <a:buNone/>
            </a:pPr>
            <a:r>
              <a:rPr lang="en-US" sz="2300" dirty="0"/>
              <a:t>	</a:t>
            </a:r>
            <a:r>
              <a:rPr lang="en-US" sz="2300" dirty="0" smtClean="0"/>
              <a:t>-- Treaty expanded fur trading w/ French and allowed Natives to 	repopulate Ohio Valley (feared English expansion)</a:t>
            </a:r>
          </a:p>
          <a:p>
            <a:pPr marL="457200" lvl="1" indent="0">
              <a:buNone/>
            </a:pPr>
            <a:r>
              <a:rPr lang="en-US" sz="2300" dirty="0"/>
              <a:t>	</a:t>
            </a:r>
            <a:r>
              <a:rPr lang="en-US" sz="2300" dirty="0" smtClean="0"/>
              <a:t>-- Treaty jumping allowed Natives to pursue their own policies =&gt; 	settle grudges w/other tribes, trade, expand territory, etc….</a:t>
            </a:r>
          </a:p>
        </p:txBody>
      </p:sp>
    </p:spTree>
    <p:extLst>
      <p:ext uri="{BB962C8B-B14F-4D97-AF65-F5344CB8AC3E}">
        <p14:creationId xmlns:p14="http://schemas.microsoft.com/office/powerpoint/2010/main" val="179797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Major Battles and Strategies</a:t>
            </a:r>
            <a:endParaRPr lang="en-US" b="1" u="sng" dirty="0"/>
          </a:p>
        </p:txBody>
      </p:sp>
      <p:sp>
        <p:nvSpPr>
          <p:cNvPr id="3" name="Content Placeholder 2"/>
          <p:cNvSpPr>
            <a:spLocks noGrp="1"/>
          </p:cNvSpPr>
          <p:nvPr>
            <p:ph idx="1"/>
          </p:nvPr>
        </p:nvSpPr>
        <p:spPr>
          <a:xfrm>
            <a:off x="0" y="457200"/>
            <a:ext cx="9144000" cy="6553200"/>
          </a:xfrm>
        </p:spPr>
        <p:txBody>
          <a:bodyPr>
            <a:normAutofit lnSpcReduction="10000"/>
          </a:bodyPr>
          <a:lstStyle/>
          <a:p>
            <a:r>
              <a:rPr lang="en-US" sz="2300" dirty="0" smtClean="0"/>
              <a:t>As the war started the British &amp; Americans adopted different strategies </a:t>
            </a:r>
          </a:p>
          <a:p>
            <a:pPr lvl="1">
              <a:buFont typeface="Wingdings" panose="05000000000000000000" pitchFamily="2" charset="2"/>
              <a:buChar char="§"/>
            </a:pPr>
            <a:r>
              <a:rPr lang="en-US" sz="2300" dirty="0" smtClean="0"/>
              <a:t>British = cut colonies in half (Hudson River Valley sweep)</a:t>
            </a:r>
          </a:p>
          <a:p>
            <a:pPr lvl="1">
              <a:buFont typeface="Wingdings" panose="05000000000000000000" pitchFamily="2" charset="2"/>
              <a:buChar char="§"/>
            </a:pPr>
            <a:r>
              <a:rPr lang="en-US" sz="2300" dirty="0" smtClean="0"/>
              <a:t>Americans (after Manhattan) = fight a defensive, guerilla war and outlast British (no decisive defeat), gain foreign aid</a:t>
            </a:r>
          </a:p>
          <a:p>
            <a:r>
              <a:rPr lang="en-US" sz="2300" dirty="0" smtClean="0"/>
              <a:t>British strategy floundered due to poor leadership and lack of knowledge of terrain =&gt; defeat of Burgoyne at _________(turning point)</a:t>
            </a:r>
          </a:p>
          <a:p>
            <a:pPr lvl="1">
              <a:buFont typeface="Wingdings" panose="05000000000000000000" pitchFamily="2" charset="2"/>
              <a:buChar char="§"/>
            </a:pPr>
            <a:r>
              <a:rPr lang="en-US" sz="2300" dirty="0" smtClean="0"/>
              <a:t>General Howe wintered in Philadelphia while Burgoyne floundered in upstate NY =&gt; colonials used terrain to </a:t>
            </a:r>
            <a:r>
              <a:rPr lang="en-US" sz="2300" dirty="0" err="1" smtClean="0"/>
              <a:t>outmanuever</a:t>
            </a:r>
            <a:r>
              <a:rPr lang="en-US" sz="2300" dirty="0" smtClean="0"/>
              <a:t> him</a:t>
            </a:r>
          </a:p>
          <a:p>
            <a:pPr marL="457200" lvl="1" indent="0">
              <a:buNone/>
            </a:pPr>
            <a:r>
              <a:rPr lang="en-US" sz="2300" dirty="0"/>
              <a:t>	</a:t>
            </a:r>
            <a:r>
              <a:rPr lang="en-US" sz="2300" dirty="0" smtClean="0"/>
              <a:t>-- Americans winter at _____________(25% of men die of exposure 	or starvation) =&gt; drill under German &amp; French officers </a:t>
            </a:r>
          </a:p>
          <a:p>
            <a:r>
              <a:rPr lang="en-US" sz="2500" dirty="0" smtClean="0"/>
              <a:t>After Saratoga B. Franklin is able to negotiate an alliance w/ France</a:t>
            </a:r>
          </a:p>
          <a:p>
            <a:pPr lvl="1" indent="-342900">
              <a:buFont typeface="Wingdings" panose="05000000000000000000" pitchFamily="2" charset="2"/>
              <a:buChar char="§"/>
            </a:pPr>
            <a:r>
              <a:rPr lang="en-US" sz="2300" dirty="0" smtClean="0"/>
              <a:t>British get drawn into a global conflict w/ Spain, France and Dutch</a:t>
            </a:r>
          </a:p>
          <a:p>
            <a:pPr lvl="1">
              <a:buFont typeface="Wingdings" panose="05000000000000000000" pitchFamily="2" charset="2"/>
              <a:buChar char="§"/>
            </a:pPr>
            <a:r>
              <a:rPr lang="en-US" sz="2300" dirty="0" smtClean="0"/>
              <a:t>Contributes international respect and legitimacy</a:t>
            </a:r>
          </a:p>
          <a:p>
            <a:pPr lvl="1">
              <a:buFont typeface="Wingdings" panose="05000000000000000000" pitchFamily="2" charset="2"/>
              <a:buChar char="§"/>
            </a:pPr>
            <a:r>
              <a:rPr lang="en-US" sz="2300" dirty="0" smtClean="0"/>
              <a:t>French supply 90% of gunpowder, large number of rifles and cannons, 25% of “American” army, 90% of American Navy</a:t>
            </a:r>
          </a:p>
          <a:p>
            <a:r>
              <a:rPr lang="en-US" sz="2300" dirty="0" smtClean="0"/>
              <a:t>After many more years of fighting in the South and NY, Washington (w/ French naval aid) captures Cornwallis at _______________</a:t>
            </a:r>
            <a:r>
              <a:rPr lang="en-US" sz="2300" b="1" i="1" dirty="0" smtClean="0"/>
              <a:t>(end of war)</a:t>
            </a:r>
            <a:endParaRPr lang="en-US" sz="2300" dirty="0" smtClean="0"/>
          </a:p>
          <a:p>
            <a:pPr marL="457200" lvl="1" indent="0">
              <a:buNone/>
            </a:pPr>
            <a:endParaRPr lang="en-US" sz="2300" dirty="0"/>
          </a:p>
        </p:txBody>
      </p:sp>
    </p:spTree>
    <p:extLst>
      <p:ext uri="{BB962C8B-B14F-4D97-AF65-F5344CB8AC3E}">
        <p14:creationId xmlns:p14="http://schemas.microsoft.com/office/powerpoint/2010/main" val="129758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1" y="128588"/>
            <a:ext cx="2895600" cy="6577012"/>
          </a:xfrm>
        </p:spPr>
        <p:txBody>
          <a:bodyPr>
            <a:normAutofit/>
          </a:bodyPr>
          <a:lstStyle/>
          <a:p>
            <a:pPr marL="0" indent="0">
              <a:buNone/>
            </a:pPr>
            <a:r>
              <a:rPr lang="en-US" sz="3000" b="1" u="sng" dirty="0" smtClean="0"/>
              <a:t>Major Battles of Revolutionary War</a:t>
            </a:r>
          </a:p>
          <a:p>
            <a:pPr marL="0" indent="0">
              <a:buNone/>
            </a:pPr>
            <a:r>
              <a:rPr lang="en-US" sz="2400" b="1" i="1" dirty="0" smtClean="0"/>
              <a:t>Total Casualties:</a:t>
            </a:r>
          </a:p>
          <a:p>
            <a:pPr marL="0" indent="0">
              <a:buNone/>
            </a:pPr>
            <a:r>
              <a:rPr lang="en-US" sz="2400" b="1" i="1" dirty="0" smtClean="0"/>
              <a:t>American – </a:t>
            </a:r>
            <a:r>
              <a:rPr lang="en-US" sz="2400" dirty="0" smtClean="0"/>
              <a:t>25,000 dead (8000 in battle); 30000 wounded</a:t>
            </a:r>
          </a:p>
          <a:p>
            <a:pPr marL="0" indent="0">
              <a:buNone/>
            </a:pPr>
            <a:r>
              <a:rPr lang="en-US" sz="2400" dirty="0" smtClean="0"/>
              <a:t>*8000+ French and Spanish dead</a:t>
            </a:r>
          </a:p>
          <a:p>
            <a:pPr marL="0" indent="0">
              <a:buNone/>
            </a:pPr>
            <a:endParaRPr lang="en-US" sz="2400" b="1" i="1" dirty="0"/>
          </a:p>
          <a:p>
            <a:pPr marL="0" indent="0">
              <a:buNone/>
            </a:pPr>
            <a:r>
              <a:rPr lang="en-US" sz="2400" b="1" i="1" dirty="0" smtClean="0"/>
              <a:t>British – </a:t>
            </a:r>
            <a:r>
              <a:rPr lang="en-US" sz="2400" dirty="0" smtClean="0"/>
              <a:t>20,000 dead and wounded; 19,000 sailors dead</a:t>
            </a:r>
          </a:p>
          <a:p>
            <a:pPr marL="0" indent="0">
              <a:buNone/>
            </a:pPr>
            <a:r>
              <a:rPr lang="en-US" sz="2400" dirty="0" smtClean="0"/>
              <a:t>**42,000 deserted; 8000 Germans dead</a:t>
            </a:r>
          </a:p>
          <a:p>
            <a:pPr marL="0" indent="0">
              <a:buNone/>
            </a:pPr>
            <a:endParaRPr lang="en-US" sz="3000" dirty="0" smtClean="0"/>
          </a:p>
          <a:p>
            <a:pPr marL="0" indent="0">
              <a:buNone/>
            </a:pPr>
            <a:endParaRPr lang="en-US" sz="3000" b="1" u="sng" dirty="0"/>
          </a:p>
        </p:txBody>
      </p:sp>
      <p:pic>
        <p:nvPicPr>
          <p:cNvPr id="23554" name="Picture 2" descr="http://media.web.britannica.com/eb-media/88/89988-004-335E845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587"/>
            <a:ext cx="6324600" cy="657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3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Battle of Yorktown</a:t>
            </a:r>
            <a:endParaRPr lang="en-US" b="1" u="sng" dirty="0"/>
          </a:p>
        </p:txBody>
      </p:sp>
      <p:sp>
        <p:nvSpPr>
          <p:cNvPr id="3" name="Content Placeholder 2"/>
          <p:cNvSpPr>
            <a:spLocks noGrp="1"/>
          </p:cNvSpPr>
          <p:nvPr>
            <p:ph idx="1"/>
          </p:nvPr>
        </p:nvSpPr>
        <p:spPr>
          <a:xfrm>
            <a:off x="5715000" y="762000"/>
            <a:ext cx="3429000" cy="2514600"/>
          </a:xfrm>
        </p:spPr>
        <p:txBody>
          <a:bodyPr>
            <a:normAutofit lnSpcReduction="10000"/>
          </a:bodyPr>
          <a:lstStyle/>
          <a:p>
            <a:pPr marL="0" indent="0">
              <a:buNone/>
            </a:pPr>
            <a:r>
              <a:rPr lang="en-US" sz="2800" dirty="0" smtClean="0"/>
              <a:t>The American victory at Yorktown relied on British blunders, French naval support and Washington’s astute leadership</a:t>
            </a:r>
            <a:endParaRPr lang="en-US" sz="2800" dirty="0"/>
          </a:p>
        </p:txBody>
      </p:sp>
      <p:pic>
        <p:nvPicPr>
          <p:cNvPr id="21506" name="Picture 2" descr="http://www.robinsonlibrary.com/america/unitedstates/1775/campaigns/graphics/yorktow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5715000" cy="586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Q: Why American Victory? </a:t>
            </a:r>
            <a:endParaRPr lang="en-US" b="1" u="sng" dirty="0"/>
          </a:p>
        </p:txBody>
      </p:sp>
      <p:sp>
        <p:nvSpPr>
          <p:cNvPr id="3" name="Content Placeholder 2"/>
          <p:cNvSpPr>
            <a:spLocks noGrp="1"/>
          </p:cNvSpPr>
          <p:nvPr>
            <p:ph idx="1"/>
          </p:nvPr>
        </p:nvSpPr>
        <p:spPr>
          <a:xfrm>
            <a:off x="0" y="685800"/>
            <a:ext cx="9144000" cy="2743200"/>
          </a:xfrm>
        </p:spPr>
        <p:txBody>
          <a:bodyPr>
            <a:normAutofit fontScale="92500" lnSpcReduction="10000"/>
          </a:bodyPr>
          <a:lstStyle/>
          <a:p>
            <a:pPr marL="0" indent="0">
              <a:buNone/>
            </a:pPr>
            <a:r>
              <a:rPr lang="en-US" sz="2300" dirty="0" smtClean="0"/>
              <a:t>#1: ___________________________=&gt; Saratoga, guerilla </a:t>
            </a:r>
            <a:r>
              <a:rPr lang="en-US" sz="2300" dirty="0" err="1" smtClean="0"/>
              <a:t>manuevers</a:t>
            </a:r>
            <a:r>
              <a:rPr lang="en-US" sz="2300" dirty="0" smtClean="0"/>
              <a:t> in South</a:t>
            </a:r>
          </a:p>
          <a:p>
            <a:pPr marL="0" indent="0">
              <a:buNone/>
            </a:pPr>
            <a:r>
              <a:rPr lang="en-US" sz="2300" dirty="0" smtClean="0"/>
              <a:t>#2: __________________________=&gt; Washington’s defensive strategy &amp; willingness to suffer defeats, Franklin’s diplomatic skill, Jefferson’s rhetoric</a:t>
            </a:r>
          </a:p>
          <a:p>
            <a:pPr marL="0" indent="0">
              <a:buNone/>
            </a:pPr>
            <a:r>
              <a:rPr lang="en-US" sz="2300" dirty="0" smtClean="0"/>
              <a:t>#3: __________________________________=&gt; fervor of patriots and republican cause (</a:t>
            </a:r>
            <a:r>
              <a:rPr lang="en-US" sz="2300" b="1" i="1" dirty="0" smtClean="0"/>
              <a:t>Common Sense</a:t>
            </a:r>
            <a:r>
              <a:rPr lang="en-US" sz="2300" dirty="0" smtClean="0"/>
              <a:t>, </a:t>
            </a:r>
            <a:r>
              <a:rPr lang="en-US" sz="2300" b="1" i="1" dirty="0" smtClean="0"/>
              <a:t>Declaration</a:t>
            </a:r>
            <a:r>
              <a:rPr lang="en-US" sz="2300" dirty="0" smtClean="0"/>
              <a:t>); </a:t>
            </a:r>
            <a:r>
              <a:rPr lang="en-US" sz="2300" b="1" i="1" dirty="0" smtClean="0"/>
              <a:t>Valley Forge</a:t>
            </a:r>
          </a:p>
          <a:p>
            <a:pPr marL="0" indent="0">
              <a:buNone/>
            </a:pPr>
            <a:r>
              <a:rPr lang="en-US" sz="2300" b="1" i="1" dirty="0" smtClean="0"/>
              <a:t>#4: ____________________________=&gt; </a:t>
            </a:r>
            <a:r>
              <a:rPr lang="en-US" sz="2300" dirty="0" smtClean="0"/>
              <a:t>French Naval forces, gunpowder and $$; German and French officers (Lafayette, Von Steuben); European Warfare</a:t>
            </a:r>
          </a:p>
          <a:p>
            <a:pPr marL="0" indent="0">
              <a:buNone/>
            </a:pPr>
            <a:r>
              <a:rPr lang="en-US" sz="2300" b="1" i="1" dirty="0" smtClean="0"/>
              <a:t>#5: __________________________=&gt; </a:t>
            </a:r>
            <a:r>
              <a:rPr lang="en-US" sz="2300" dirty="0" smtClean="0"/>
              <a:t>lack of loyalist usage; Howe and Saratoga</a:t>
            </a:r>
            <a:endParaRPr lang="en-US" sz="2300" b="1" i="1" dirty="0"/>
          </a:p>
        </p:txBody>
      </p:sp>
      <p:pic>
        <p:nvPicPr>
          <p:cNvPr id="4" name="Picture 1029" descr="image?id=84847&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5562600"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82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smtClean="0"/>
              <a:t>Treaty of Paris (1783)</a:t>
            </a:r>
            <a:endParaRPr lang="en-US" b="1" u="sng" dirty="0"/>
          </a:p>
        </p:txBody>
      </p:sp>
      <p:sp>
        <p:nvSpPr>
          <p:cNvPr id="3" name="Content Placeholder 2"/>
          <p:cNvSpPr>
            <a:spLocks noGrp="1"/>
          </p:cNvSpPr>
          <p:nvPr>
            <p:ph idx="1"/>
          </p:nvPr>
        </p:nvSpPr>
        <p:spPr>
          <a:xfrm>
            <a:off x="76200" y="609600"/>
            <a:ext cx="8991600" cy="2895600"/>
          </a:xfrm>
        </p:spPr>
        <p:txBody>
          <a:bodyPr>
            <a:normAutofit fontScale="92500" lnSpcReduction="10000"/>
          </a:bodyPr>
          <a:lstStyle/>
          <a:p>
            <a:r>
              <a:rPr lang="en-US" sz="2300" dirty="0" smtClean="0"/>
              <a:t>Treaty Terms (negotiated w/o France; violation of alliance)</a:t>
            </a:r>
          </a:p>
          <a:p>
            <a:pPr lvl="1" indent="-342900">
              <a:buFont typeface="Wingdings" panose="05000000000000000000" pitchFamily="2" charset="2"/>
              <a:buChar char="§"/>
            </a:pPr>
            <a:r>
              <a:rPr lang="en-US" sz="2300" dirty="0" smtClean="0"/>
              <a:t>British recognize American independence =&gt; agree to remove forts and outposts from western lands</a:t>
            </a:r>
          </a:p>
          <a:p>
            <a:pPr lvl="1" indent="-342900">
              <a:buFont typeface="Wingdings" panose="05000000000000000000" pitchFamily="2" charset="2"/>
              <a:buChar char="§"/>
            </a:pPr>
            <a:r>
              <a:rPr lang="en-US" sz="2300" dirty="0" smtClean="0"/>
              <a:t>Boundaries = land West to Mississippi, south to Florida (Spanish), North to Great Lakes and Maine</a:t>
            </a:r>
          </a:p>
          <a:p>
            <a:pPr lvl="1" indent="-342900">
              <a:buFont typeface="Wingdings" panose="05000000000000000000" pitchFamily="2" charset="2"/>
              <a:buChar char="§"/>
            </a:pPr>
            <a:r>
              <a:rPr lang="en-US" sz="2300" dirty="0" smtClean="0"/>
              <a:t>Fishing rights in Gulf of St. Lawrence &amp; Newfoundland</a:t>
            </a:r>
          </a:p>
          <a:p>
            <a:pPr lvl="1" indent="-342900">
              <a:buFont typeface="Wingdings" panose="05000000000000000000" pitchFamily="2" charset="2"/>
              <a:buChar char="§"/>
            </a:pPr>
            <a:r>
              <a:rPr lang="en-US" sz="2300" dirty="0" smtClean="0"/>
              <a:t>Tory War claims settled in American courts</a:t>
            </a:r>
          </a:p>
          <a:p>
            <a:pPr marL="400050" lvl="1" indent="0">
              <a:buNone/>
            </a:pPr>
            <a:r>
              <a:rPr lang="en-US" sz="2300" dirty="0" smtClean="0"/>
              <a:t>		</a:t>
            </a:r>
            <a:r>
              <a:rPr lang="en-US" sz="2300" b="1" i="1" dirty="0" smtClean="0"/>
              <a:t>** Q: Why so generous??**</a:t>
            </a:r>
            <a:endParaRPr lang="en-US" sz="2300" b="1" i="1" dirty="0"/>
          </a:p>
        </p:txBody>
      </p:sp>
      <p:pic>
        <p:nvPicPr>
          <p:cNvPr id="19458" name="Picture 2" descr="http://revolution.mrdonn.org/the%20treaty%20of%20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0"/>
            <a:ext cx="5181600" cy="330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3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4578" name="Picture 2" descr="t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379" t="1074" r="32774" b="5042"/>
          <a:stretch>
            <a:fillRect/>
          </a:stretch>
        </p:blipFill>
        <p:spPr bwMode="auto">
          <a:xfrm>
            <a:off x="0" y="381000"/>
            <a:ext cx="44005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o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095375"/>
            <a:ext cx="79629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914400" y="152400"/>
            <a:ext cx="7239000" cy="1206500"/>
          </a:xfrm>
          <a:prstGeom prst="rect">
            <a:avLst/>
          </a:prstGeom>
          <a:gradFill rotWithShape="1">
            <a:gsLst>
              <a:gs pos="0">
                <a:srgbClr val="538FAD"/>
              </a:gs>
              <a:gs pos="100000">
                <a:srgbClr val="FFFFFF"/>
              </a:gs>
            </a:gsLst>
            <a:lin ang="5400000" scaled="1"/>
          </a:gradFill>
          <a:ln w="1905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a:latin typeface="Verdana" pitchFamily="34" charset="0"/>
              </a:rPr>
              <a:t>U.S. AFTER THE 1783 TREATY OF PARIS, WHICH ENDED THE AMERICAN REVOLUTION</a:t>
            </a:r>
          </a:p>
        </p:txBody>
      </p:sp>
      <p:sp>
        <p:nvSpPr>
          <p:cNvPr id="24581" name="Text Box 5"/>
          <p:cNvSpPr txBox="1">
            <a:spLocks noChangeArrowheads="1"/>
          </p:cNvSpPr>
          <p:nvPr/>
        </p:nvSpPr>
        <p:spPr bwMode="auto">
          <a:xfrm>
            <a:off x="990600" y="2819400"/>
            <a:ext cx="2438400" cy="1203325"/>
          </a:xfrm>
          <a:prstGeom prst="rect">
            <a:avLst/>
          </a:prstGeom>
          <a:solidFill>
            <a:srgbClr val="538FAD"/>
          </a:solidFill>
          <a:ln w="127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a:latin typeface="Verdana" pitchFamily="34" charset="0"/>
              </a:rPr>
              <a:t>Area given to the new U.S. by Great Britain in 1783</a:t>
            </a:r>
          </a:p>
        </p:txBody>
      </p:sp>
    </p:spTree>
    <p:extLst>
      <p:ext uri="{BB962C8B-B14F-4D97-AF65-F5344CB8AC3E}">
        <p14:creationId xmlns:p14="http://schemas.microsoft.com/office/powerpoint/2010/main" val="3598194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Articles of Confederation (AOC)</a:t>
            </a:r>
            <a:endParaRPr lang="en-US" b="1" u="sng" dirty="0"/>
          </a:p>
        </p:txBody>
      </p:sp>
      <p:sp>
        <p:nvSpPr>
          <p:cNvPr id="3" name="Content Placeholder 2"/>
          <p:cNvSpPr>
            <a:spLocks noGrp="1"/>
          </p:cNvSpPr>
          <p:nvPr>
            <p:ph idx="1"/>
          </p:nvPr>
        </p:nvSpPr>
        <p:spPr>
          <a:xfrm>
            <a:off x="0" y="609600"/>
            <a:ext cx="9144000" cy="6172200"/>
          </a:xfrm>
        </p:spPr>
        <p:txBody>
          <a:bodyPr>
            <a:normAutofit/>
          </a:bodyPr>
          <a:lstStyle/>
          <a:p>
            <a:r>
              <a:rPr lang="en-US" sz="2300" dirty="0" smtClean="0"/>
              <a:t>During the war the states and CC both worked to create new governments that represented the republican ideals they fought for</a:t>
            </a:r>
          </a:p>
          <a:p>
            <a:pPr marL="0" indent="0">
              <a:buNone/>
            </a:pPr>
            <a:r>
              <a:rPr lang="en-US" sz="2300" dirty="0"/>
              <a:t>	</a:t>
            </a:r>
            <a:r>
              <a:rPr lang="en-US" sz="2300" b="1" i="1" dirty="0" smtClean="0"/>
              <a:t>** Go over Confederation vs Federal vs Unitary </a:t>
            </a:r>
            <a:r>
              <a:rPr lang="en-US" sz="2300" b="1" i="1" dirty="0" err="1" smtClean="0"/>
              <a:t>Govts</a:t>
            </a:r>
            <a:r>
              <a:rPr lang="en-US" sz="2300" b="1" i="1" dirty="0" smtClean="0"/>
              <a:t>**</a:t>
            </a:r>
          </a:p>
          <a:p>
            <a:pPr lvl="1">
              <a:buFont typeface="Wingdings" panose="05000000000000000000" pitchFamily="2" charset="2"/>
              <a:buChar char="§"/>
            </a:pPr>
            <a:r>
              <a:rPr lang="en-US" sz="2300" dirty="0" smtClean="0"/>
              <a:t>State Constitutions were very similar in their disdain for strong executives =&gt; established </a:t>
            </a:r>
            <a:r>
              <a:rPr lang="en-US" sz="2300" b="1" i="1" dirty="0" smtClean="0"/>
              <a:t>powerful legislative branches</a:t>
            </a:r>
          </a:p>
          <a:p>
            <a:pPr marL="457200" lvl="1" indent="0">
              <a:buNone/>
            </a:pPr>
            <a:r>
              <a:rPr lang="en-US" sz="2300" dirty="0" smtClean="0"/>
              <a:t>	-- Like Mass. many sought voter ratification (</a:t>
            </a:r>
            <a:r>
              <a:rPr lang="en-US" sz="2300" b="1" i="1" dirty="0" smtClean="0"/>
              <a:t>Social Contract</a:t>
            </a:r>
            <a:r>
              <a:rPr lang="en-US" sz="2300" dirty="0" smtClean="0"/>
              <a:t>)</a:t>
            </a:r>
          </a:p>
          <a:p>
            <a:pPr marL="457200" lvl="1" indent="0">
              <a:buNone/>
            </a:pPr>
            <a:r>
              <a:rPr lang="en-US" sz="2300" dirty="0"/>
              <a:t>	</a:t>
            </a:r>
            <a:r>
              <a:rPr lang="en-US" sz="2300" dirty="0" smtClean="0"/>
              <a:t>-- Many also created </a:t>
            </a:r>
            <a:r>
              <a:rPr lang="en-US" sz="2300" b="1" i="1" dirty="0" smtClean="0"/>
              <a:t>Bills of Rights </a:t>
            </a:r>
            <a:r>
              <a:rPr lang="en-US" sz="2300" dirty="0" smtClean="0"/>
              <a:t>=&gt; secured individual liberties</a:t>
            </a:r>
          </a:p>
          <a:p>
            <a:pPr marL="457200" lvl="1" indent="0">
              <a:buNone/>
            </a:pPr>
            <a:r>
              <a:rPr lang="en-US" sz="2300" dirty="0" smtClean="0"/>
              <a:t>** ALL created gender, racial &amp; property requirements for voting =&gt; many states only allow elites to vote &amp; hold office (20% of white males)</a:t>
            </a:r>
          </a:p>
          <a:p>
            <a:pPr lvl="1">
              <a:buFont typeface="Wingdings" panose="05000000000000000000" pitchFamily="2" charset="2"/>
              <a:buChar char="§"/>
            </a:pPr>
            <a:r>
              <a:rPr lang="en-US" sz="2300" dirty="0" smtClean="0"/>
              <a:t>During the war the CC created the AOC to govern the country =&gt; no Executive and weak Judiciary (guard against abuses)</a:t>
            </a:r>
          </a:p>
          <a:p>
            <a:pPr marL="457200" lvl="1" indent="0">
              <a:buNone/>
            </a:pPr>
            <a:r>
              <a:rPr lang="en-US" sz="2300" dirty="0"/>
              <a:t>	</a:t>
            </a:r>
            <a:r>
              <a:rPr lang="en-US" sz="2300" dirty="0" smtClean="0"/>
              <a:t>-- Called by Jefferson “the greatest government envisioned by man 	on this earth”; More like an alliance of firm friendship</a:t>
            </a:r>
          </a:p>
          <a:p>
            <a:pPr marL="457200" lvl="1" indent="0">
              <a:buNone/>
            </a:pPr>
            <a:r>
              <a:rPr lang="en-US" sz="2300" dirty="0"/>
              <a:t>	</a:t>
            </a:r>
            <a:r>
              <a:rPr lang="en-US" sz="2300" dirty="0" smtClean="0"/>
              <a:t>-- Even Congress was weak; AOC favored strong state governments</a:t>
            </a:r>
          </a:p>
          <a:p>
            <a:pPr marL="400050"/>
            <a:r>
              <a:rPr lang="en-US" sz="2300" dirty="0" smtClean="0"/>
              <a:t>The AOC as it existed had MANY problems =&gt; </a:t>
            </a:r>
            <a:r>
              <a:rPr lang="en-US" sz="2300" b="1" i="1" dirty="0" smtClean="0"/>
              <a:t>AOC problems activity</a:t>
            </a:r>
          </a:p>
          <a:p>
            <a:pPr lvl="1">
              <a:buFont typeface="Wingdings" panose="05000000000000000000" pitchFamily="2" charset="2"/>
              <a:buChar char="§"/>
            </a:pPr>
            <a:endParaRPr lang="en-US" sz="2300" dirty="0" smtClean="0"/>
          </a:p>
          <a:p>
            <a:pPr marL="457200" lvl="1" indent="0">
              <a:buNone/>
            </a:pPr>
            <a:endParaRPr lang="en-US" sz="2300" dirty="0"/>
          </a:p>
        </p:txBody>
      </p:sp>
    </p:spTree>
    <p:extLst>
      <p:ext uri="{BB962C8B-B14F-4D97-AF65-F5344CB8AC3E}">
        <p14:creationId xmlns:p14="http://schemas.microsoft.com/office/powerpoint/2010/main" val="797622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1040" name="Text Box 1026"/>
          <p:cNvSpPr txBox="1">
            <a:spLocks noChangeArrowheads="1"/>
          </p:cNvSpPr>
          <p:nvPr/>
        </p:nvSpPr>
        <p:spPr bwMode="auto">
          <a:xfrm>
            <a:off x="76200" y="76200"/>
            <a:ext cx="8915400" cy="1196975"/>
          </a:xfrm>
          <a:prstGeom prst="rect">
            <a:avLst/>
          </a:prstGeom>
          <a:gradFill rotWithShape="1">
            <a:gsLst>
              <a:gs pos="0">
                <a:srgbClr val="E7DEB7"/>
              </a:gs>
              <a:gs pos="100000">
                <a:srgbClr val="FFFFFF"/>
              </a:gs>
            </a:gsLst>
            <a:lin ang="5400000" scaled="1"/>
          </a:gra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a:latin typeface="Verdana" pitchFamily="34" charset="0"/>
              </a:rPr>
              <a:t>THE ARTICLES REFLECTED THE FEAR OF A STRONG EXECUTIVE BRANCH AND LACKED THE ABILITY TO FUNCTION IN SEVERAL IMPORTANT AREAS</a:t>
            </a:r>
          </a:p>
        </p:txBody>
      </p:sp>
      <p:graphicFrame>
        <p:nvGraphicFramePr>
          <p:cNvPr id="2" name="Diagram 1"/>
          <p:cNvGraphicFramePr/>
          <p:nvPr>
            <p:extLst>
              <p:ext uri="{D42A27DB-BD31-4B8C-83A1-F6EECF244321}">
                <p14:modId xmlns:p14="http://schemas.microsoft.com/office/powerpoint/2010/main" val="1160962604"/>
              </p:ext>
            </p:extLst>
          </p:nvPr>
        </p:nvGraphicFramePr>
        <p:xfrm>
          <a:off x="76200" y="1176338"/>
          <a:ext cx="9144000" cy="568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6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9000"/>
          </a:schemeClr>
        </a:solidFill>
        <a:effectLst/>
      </p:bgPr>
    </p:bg>
    <p:spTree>
      <p:nvGrpSpPr>
        <p:cNvPr id="1" name=""/>
        <p:cNvGrpSpPr/>
        <p:nvPr/>
      </p:nvGrpSpPr>
      <p:grpSpPr>
        <a:xfrm>
          <a:off x="0" y="0"/>
          <a:ext cx="0" cy="0"/>
          <a:chOff x="0" y="0"/>
          <a:chExt cx="0" cy="0"/>
        </a:xfrm>
      </p:grpSpPr>
      <p:pic>
        <p:nvPicPr>
          <p:cNvPr id="34818" name="Picture 2" descr="http://wps.ablongman.com/wps/media/objects/1483/1518969/DIVI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20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802086"/>
            <a:ext cx="9296400" cy="1107996"/>
          </a:xfrm>
          <a:prstGeom prst="rect">
            <a:avLst/>
          </a:prstGeom>
          <a:noFill/>
        </p:spPr>
        <p:txBody>
          <a:bodyPr wrap="square" rtlCol="0">
            <a:spAutoFit/>
          </a:bodyPr>
          <a:lstStyle/>
          <a:p>
            <a:r>
              <a:rPr lang="en-US" sz="2200" dirty="0" smtClean="0"/>
              <a:t>One Area where the AOC excelled was in dealing w/ Western land issues and encouraging migration =&gt; NW Ordinance sold western land for low prices</a:t>
            </a:r>
          </a:p>
          <a:p>
            <a:r>
              <a:rPr lang="en-US" sz="2200" dirty="0" smtClean="0"/>
              <a:t>-- AOC also established path to statehood for western lands &amp; school systems</a:t>
            </a:r>
            <a:endParaRPr lang="en-US" sz="2200" dirty="0"/>
          </a:p>
        </p:txBody>
      </p:sp>
    </p:spTree>
    <p:extLst>
      <p:ext uri="{BB962C8B-B14F-4D97-AF65-F5344CB8AC3E}">
        <p14:creationId xmlns:p14="http://schemas.microsoft.com/office/powerpoint/2010/main" val="2822389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AOC Problems and Solutions</a:t>
            </a:r>
            <a:endParaRPr lang="en-US" b="1" u="sng" dirty="0"/>
          </a:p>
        </p:txBody>
      </p:sp>
      <p:sp>
        <p:nvSpPr>
          <p:cNvPr id="3" name="Content Placeholder 2"/>
          <p:cNvSpPr>
            <a:spLocks noGrp="1"/>
          </p:cNvSpPr>
          <p:nvPr>
            <p:ph idx="1"/>
          </p:nvPr>
        </p:nvSpPr>
        <p:spPr>
          <a:xfrm>
            <a:off x="76200" y="457200"/>
            <a:ext cx="8991600" cy="6477000"/>
          </a:xfrm>
        </p:spPr>
        <p:txBody>
          <a:bodyPr>
            <a:normAutofit fontScale="92500" lnSpcReduction="10000"/>
          </a:bodyPr>
          <a:lstStyle/>
          <a:p>
            <a:pPr marL="0" indent="0">
              <a:buNone/>
            </a:pPr>
            <a:r>
              <a:rPr lang="en-US" altLang="en-US" sz="2300" dirty="0" smtClean="0"/>
              <a:t>#1: </a:t>
            </a:r>
            <a:r>
              <a:rPr lang="en-US" altLang="en-US" sz="2300" b="1" i="1" u="sng" dirty="0" smtClean="0"/>
              <a:t>Commercial Problems</a:t>
            </a:r>
            <a:r>
              <a:rPr lang="en-US" altLang="en-US" sz="2300" dirty="0" smtClean="0"/>
              <a:t> </a:t>
            </a:r>
          </a:p>
          <a:p>
            <a:pPr>
              <a:buFont typeface="Wingdings" panose="05000000000000000000" pitchFamily="2" charset="2"/>
              <a:buChar char="§"/>
            </a:pPr>
            <a:r>
              <a:rPr lang="en-US" altLang="en-US" sz="2300" dirty="0" smtClean="0"/>
              <a:t>Britain refused to trade with the colonies (huge economic depression) =&gt; some states wanted severe restrictions and tariffs, others did not</a:t>
            </a:r>
          </a:p>
          <a:p>
            <a:pPr>
              <a:buFont typeface="Wingdings" panose="05000000000000000000" pitchFamily="2" charset="2"/>
              <a:buChar char="§"/>
            </a:pPr>
            <a:r>
              <a:rPr lang="en-US" altLang="en-US" sz="2300" dirty="0"/>
              <a:t>P</a:t>
            </a:r>
            <a:r>
              <a:rPr lang="en-US" altLang="en-US" sz="2300" dirty="0" smtClean="0"/>
              <a:t>rofiteering huge issue &amp; pirates attack American shipping</a:t>
            </a:r>
          </a:p>
          <a:p>
            <a:pPr>
              <a:buFont typeface="Wingdings" panose="05000000000000000000" pitchFamily="2" charset="2"/>
              <a:buChar char="§"/>
            </a:pPr>
            <a:r>
              <a:rPr lang="en-US" altLang="en-US" sz="2300" dirty="0"/>
              <a:t>R</a:t>
            </a:r>
            <a:r>
              <a:rPr lang="en-US" altLang="en-US" sz="2300" dirty="0" smtClean="0"/>
              <a:t>espect for private property low (loyalist land seizures encouraged)</a:t>
            </a:r>
          </a:p>
          <a:p>
            <a:pPr marL="0" indent="0">
              <a:buNone/>
            </a:pPr>
            <a:r>
              <a:rPr lang="en-US" altLang="en-US" sz="2300" dirty="0" smtClean="0"/>
              <a:t>#2: </a:t>
            </a:r>
            <a:r>
              <a:rPr lang="en-US" altLang="en-US" sz="2300" b="1" i="1" u="sng" dirty="0" smtClean="0"/>
              <a:t>Currency Problems</a:t>
            </a:r>
            <a:r>
              <a:rPr lang="en-US" altLang="en-US" sz="2300" dirty="0" smtClean="0"/>
              <a:t> </a:t>
            </a:r>
          </a:p>
          <a:p>
            <a:pPr>
              <a:buFont typeface="Wingdings" panose="05000000000000000000" pitchFamily="2" charset="2"/>
              <a:buChar char="§"/>
            </a:pPr>
            <a:r>
              <a:rPr lang="en-US" altLang="en-US" sz="2300" dirty="0"/>
              <a:t>S</a:t>
            </a:r>
            <a:r>
              <a:rPr lang="en-US" altLang="en-US" sz="2300" dirty="0" smtClean="0"/>
              <a:t>tates have separate currencies and no uniform exchange rate exists =&gt; trade between states and foreign nations difficult</a:t>
            </a:r>
          </a:p>
          <a:p>
            <a:pPr marL="0" indent="0">
              <a:buNone/>
            </a:pPr>
            <a:r>
              <a:rPr lang="en-US" altLang="en-US" sz="2300" dirty="0" smtClean="0"/>
              <a:t>#3: </a:t>
            </a:r>
            <a:r>
              <a:rPr lang="en-US" altLang="en-US" sz="2300" b="1" i="1" u="sng" dirty="0" smtClean="0"/>
              <a:t>Intl Relations</a:t>
            </a:r>
            <a:endParaRPr lang="en-US" altLang="en-US" sz="2300" dirty="0"/>
          </a:p>
          <a:p>
            <a:pPr>
              <a:buFont typeface="Wingdings" panose="05000000000000000000" pitchFamily="2" charset="2"/>
              <a:buChar char="§"/>
            </a:pPr>
            <a:r>
              <a:rPr lang="en-US" altLang="en-US" sz="2300" dirty="0" smtClean="0"/>
              <a:t>Britain sought to undermine US at every turn =&gt; refuses to vacate forts on US soil due to fur trade (US cannot force them to leave) </a:t>
            </a:r>
          </a:p>
          <a:p>
            <a:pPr>
              <a:buFont typeface="Wingdings" panose="05000000000000000000" pitchFamily="2" charset="2"/>
              <a:buChar char="§"/>
            </a:pPr>
            <a:r>
              <a:rPr lang="en-US" altLang="en-US" sz="2300" dirty="0" smtClean="0"/>
              <a:t>Spain incites Indian violence on frontier =&gt; refuses to allow US access to MS river for trade (US unable to negotiate due to state conflict)</a:t>
            </a:r>
          </a:p>
          <a:p>
            <a:pPr>
              <a:buFont typeface="Wingdings" panose="05000000000000000000" pitchFamily="2" charset="2"/>
              <a:buChar char="§"/>
            </a:pPr>
            <a:r>
              <a:rPr lang="en-US" altLang="en-US" sz="2300" dirty="0" smtClean="0"/>
              <a:t>France demands debt repayment immediately (US cannot raise $$)</a:t>
            </a:r>
          </a:p>
          <a:p>
            <a:pPr marL="0" indent="0">
              <a:buNone/>
            </a:pPr>
            <a:r>
              <a:rPr lang="en-US" altLang="en-US" sz="2300" dirty="0" smtClean="0"/>
              <a:t>#4: </a:t>
            </a:r>
            <a:r>
              <a:rPr lang="en-US" altLang="en-US" sz="2300" b="1" i="1" u="sng" dirty="0" smtClean="0"/>
              <a:t>Domestic Affairs</a:t>
            </a:r>
            <a:r>
              <a:rPr lang="en-US" altLang="en-US" sz="2300" dirty="0" smtClean="0"/>
              <a:t> </a:t>
            </a:r>
          </a:p>
          <a:p>
            <a:pPr>
              <a:buFont typeface="Wingdings" panose="05000000000000000000" pitchFamily="2" charset="2"/>
              <a:buChar char="§"/>
            </a:pPr>
            <a:r>
              <a:rPr lang="en-US" altLang="en-US" sz="2300" dirty="0" smtClean="0"/>
              <a:t>1783 -- PA soldiers demand back pay from Govt. (US cannot raise $$ w/ taxes)</a:t>
            </a:r>
          </a:p>
          <a:p>
            <a:pPr>
              <a:buFont typeface="Wingdings" panose="05000000000000000000" pitchFamily="2" charset="2"/>
              <a:buChar char="§"/>
            </a:pPr>
            <a:r>
              <a:rPr lang="en-US" sz="2300" dirty="0" smtClean="0"/>
              <a:t>MD &amp; VA almost go to war over fishing rights in Chesapeake</a:t>
            </a:r>
          </a:p>
          <a:p>
            <a:pPr>
              <a:buFont typeface="Wingdings" panose="05000000000000000000" pitchFamily="2" charset="2"/>
              <a:buChar char="§"/>
            </a:pPr>
            <a:r>
              <a:rPr lang="en-US" sz="2300" dirty="0" smtClean="0"/>
              <a:t>________________(1786) veterans threaten to overthrow Mass. </a:t>
            </a:r>
            <a:r>
              <a:rPr lang="en-US" sz="2300" dirty="0" err="1" smtClean="0"/>
              <a:t>Govt</a:t>
            </a:r>
            <a:r>
              <a:rPr lang="en-US" sz="2300" dirty="0" smtClean="0"/>
              <a:t> due to seizure of farms due to debt =&gt; organizes mob &amp; skirmishes w/ Mass militia</a:t>
            </a:r>
            <a:endParaRPr lang="en-US" sz="2300" dirty="0"/>
          </a:p>
        </p:txBody>
      </p:sp>
    </p:spTree>
    <p:extLst>
      <p:ext uri="{BB962C8B-B14F-4D97-AF65-F5344CB8AC3E}">
        <p14:creationId xmlns:p14="http://schemas.microsoft.com/office/powerpoint/2010/main" val="208165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609600"/>
          </a:xfrm>
        </p:spPr>
        <p:txBody>
          <a:bodyPr>
            <a:normAutofit fontScale="90000"/>
          </a:bodyPr>
          <a:lstStyle/>
          <a:p>
            <a:r>
              <a:rPr lang="en-US" b="1" u="sng" dirty="0" smtClean="0"/>
              <a:t>Major Figures of the French &amp; Indian War</a:t>
            </a:r>
            <a:endParaRPr lang="en-US" b="1" u="sng" dirty="0"/>
          </a:p>
        </p:txBody>
      </p:sp>
      <p:sp>
        <p:nvSpPr>
          <p:cNvPr id="3" name="Content Placeholder 2"/>
          <p:cNvSpPr>
            <a:spLocks noGrp="1"/>
          </p:cNvSpPr>
          <p:nvPr>
            <p:ph idx="1"/>
          </p:nvPr>
        </p:nvSpPr>
        <p:spPr>
          <a:xfrm>
            <a:off x="533400" y="6324600"/>
            <a:ext cx="8229600" cy="411163"/>
          </a:xfrm>
        </p:spPr>
        <p:txBody>
          <a:bodyPr>
            <a:normAutofit lnSpcReduction="10000"/>
          </a:bodyPr>
          <a:lstStyle/>
          <a:p>
            <a:pPr marL="0" indent="0">
              <a:buNone/>
            </a:pPr>
            <a:r>
              <a:rPr lang="en-US" sz="2300" dirty="0" smtClean="0"/>
              <a:t>23 year old </a:t>
            </a:r>
            <a:r>
              <a:rPr lang="en-US" sz="2300" b="1" i="1" dirty="0" smtClean="0"/>
              <a:t>Colonel Washington </a:t>
            </a:r>
            <a:r>
              <a:rPr lang="en-US" sz="2300" dirty="0" smtClean="0"/>
              <a:t>and </a:t>
            </a:r>
            <a:r>
              <a:rPr lang="en-US" sz="2300" b="1" i="1" dirty="0" smtClean="0"/>
              <a:t>William Pitt </a:t>
            </a:r>
            <a:r>
              <a:rPr lang="en-US" sz="2300" dirty="0" smtClean="0"/>
              <a:t>(British PM)</a:t>
            </a:r>
            <a:endParaRPr lang="en-US" sz="2300" dirty="0"/>
          </a:p>
        </p:txBody>
      </p:sp>
      <p:pic>
        <p:nvPicPr>
          <p:cNvPr id="4" name="Picture 2" descr="http://www.paulauger.com/images/WilliamPittL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314" y="762000"/>
            <a:ext cx="3962400" cy="540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upload.wikimedia.org/wikipedia/commons/c/c7/Washington_17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4117975" cy="552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639762"/>
          </a:xfrm>
        </p:spPr>
        <p:txBody>
          <a:bodyPr>
            <a:normAutofit fontScale="90000"/>
          </a:bodyPr>
          <a:lstStyle/>
          <a:p>
            <a:r>
              <a:rPr lang="en-US" b="1" u="sng" dirty="0" smtClean="0"/>
              <a:t>Shay’s Rebellion (1786)</a:t>
            </a:r>
            <a:endParaRPr lang="en-US" b="1" u="sng" dirty="0"/>
          </a:p>
        </p:txBody>
      </p:sp>
      <p:sp>
        <p:nvSpPr>
          <p:cNvPr id="3" name="Content Placeholder 2"/>
          <p:cNvSpPr>
            <a:spLocks noGrp="1"/>
          </p:cNvSpPr>
          <p:nvPr>
            <p:ph idx="1"/>
          </p:nvPr>
        </p:nvSpPr>
        <p:spPr>
          <a:xfrm>
            <a:off x="4876800" y="685800"/>
            <a:ext cx="4191000" cy="5791200"/>
          </a:xfrm>
        </p:spPr>
        <p:txBody>
          <a:bodyPr>
            <a:normAutofit/>
          </a:bodyPr>
          <a:lstStyle/>
          <a:p>
            <a:pPr marL="0" indent="0">
              <a:buNone/>
            </a:pPr>
            <a:r>
              <a:rPr lang="en-US" sz="2600" dirty="0" smtClean="0"/>
              <a:t>Daniel Shay was a former Continental Captain who had his farm seized due to debts incurred while fighting in the war.  He said that the purpose of his revolution was, </a:t>
            </a:r>
            <a:r>
              <a:rPr lang="en-US" sz="2600" b="1" i="1" dirty="0" smtClean="0"/>
              <a:t>“to march directly to Boston, plunder it, and then . . . Destroy the nest of devils, who by their influence, make the Court enact what they please, burn it and lay the town of Boston in ashes.”</a:t>
            </a:r>
            <a:endParaRPr lang="en-US" sz="2600" b="1" i="1" dirty="0"/>
          </a:p>
        </p:txBody>
      </p:sp>
      <p:pic>
        <p:nvPicPr>
          <p:cNvPr id="44034" name="Picture 2" descr="http://www.marxist.com/images/stories/usa/shaysbatt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5800"/>
            <a:ext cx="457608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47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AOC Positives </a:t>
            </a:r>
            <a:endParaRPr lang="en-US" b="1" u="sng" dirty="0"/>
          </a:p>
        </p:txBody>
      </p:sp>
      <p:sp>
        <p:nvSpPr>
          <p:cNvPr id="3" name="Content Placeholder 2"/>
          <p:cNvSpPr>
            <a:spLocks noGrp="1"/>
          </p:cNvSpPr>
          <p:nvPr>
            <p:ph idx="1"/>
          </p:nvPr>
        </p:nvSpPr>
        <p:spPr>
          <a:xfrm>
            <a:off x="4865914" y="414111"/>
            <a:ext cx="4245429" cy="6172200"/>
          </a:xfrm>
        </p:spPr>
        <p:txBody>
          <a:bodyPr>
            <a:noAutofit/>
          </a:bodyPr>
          <a:lstStyle/>
          <a:p>
            <a:r>
              <a:rPr lang="en-US" sz="2250" dirty="0" smtClean="0"/>
              <a:t>AOC did have some success</a:t>
            </a:r>
          </a:p>
          <a:p>
            <a:pPr marL="0" indent="0">
              <a:buNone/>
            </a:pPr>
            <a:r>
              <a:rPr lang="en-US" sz="2250" dirty="0" smtClean="0"/>
              <a:t>#</a:t>
            </a:r>
            <a:r>
              <a:rPr lang="en-US" sz="2250" dirty="0"/>
              <a:t>1</a:t>
            </a:r>
            <a:r>
              <a:rPr lang="en-US" sz="2250" dirty="0" smtClean="0"/>
              <a:t>: _____________________=&gt; provided for orderly settlement of NW lands (schools funded)</a:t>
            </a:r>
          </a:p>
          <a:p>
            <a:pPr marL="0" indent="0">
              <a:buNone/>
            </a:pPr>
            <a:r>
              <a:rPr lang="en-US" sz="2250" dirty="0" smtClean="0"/>
              <a:t>=&gt; $$ raised used to pay national debt; price of land set low to encourage migration</a:t>
            </a:r>
          </a:p>
          <a:p>
            <a:pPr marL="0" indent="0">
              <a:buNone/>
            </a:pPr>
            <a:r>
              <a:rPr lang="en-US" sz="2250" dirty="0" smtClean="0"/>
              <a:t>#2: ______________________ Provided for path to statehood for western lands; population reaches 60,000 area can apply for statehood</a:t>
            </a:r>
          </a:p>
          <a:p>
            <a:pPr>
              <a:buFont typeface="Symbol"/>
              <a:buChar char="Þ"/>
            </a:pPr>
            <a:r>
              <a:rPr lang="en-US" sz="2250" dirty="0" smtClean="0"/>
              <a:t>Promotes public education by taxing land for that purpose</a:t>
            </a:r>
          </a:p>
          <a:p>
            <a:pPr>
              <a:buFont typeface="Symbol"/>
              <a:buChar char="Þ"/>
            </a:pPr>
            <a:r>
              <a:rPr lang="en-US" sz="2250" dirty="0" smtClean="0"/>
              <a:t>Provides for surveying of land &amp; securing of private property </a:t>
            </a:r>
          </a:p>
          <a:p>
            <a:pPr marL="0" indent="0">
              <a:buNone/>
            </a:pPr>
            <a:r>
              <a:rPr lang="en-US" sz="2250" dirty="0" smtClean="0"/>
              <a:t>=&gt; Bans slavery in NW territory</a:t>
            </a:r>
            <a:endParaRPr lang="en-US" sz="2250" dirty="0"/>
          </a:p>
        </p:txBody>
      </p:sp>
      <p:pic>
        <p:nvPicPr>
          <p:cNvPr id="43010" name="Picture 2" descr="http://www.trinityhistory.org/AmH/images/Confederation-Western%20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838200"/>
            <a:ext cx="4833257" cy="550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154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500743"/>
          </a:xfrm>
        </p:spPr>
        <p:txBody>
          <a:bodyPr>
            <a:normAutofit fontScale="90000"/>
          </a:bodyPr>
          <a:lstStyle/>
          <a:p>
            <a:r>
              <a:rPr lang="en-US" b="1" u="sng" dirty="0" smtClean="0"/>
              <a:t>Northwest Ordinance MAP</a:t>
            </a:r>
            <a:endParaRPr lang="en-US" b="1" u="sng" dirty="0"/>
          </a:p>
        </p:txBody>
      </p:sp>
      <p:sp>
        <p:nvSpPr>
          <p:cNvPr id="3" name="Content Placeholder 2"/>
          <p:cNvSpPr>
            <a:spLocks noGrp="1"/>
          </p:cNvSpPr>
          <p:nvPr>
            <p:ph idx="1"/>
          </p:nvPr>
        </p:nvSpPr>
        <p:spPr>
          <a:xfrm>
            <a:off x="76200" y="5715000"/>
            <a:ext cx="8991600" cy="1020763"/>
          </a:xfrm>
        </p:spPr>
        <p:txBody>
          <a:bodyPr>
            <a:normAutofit fontScale="92500" lnSpcReduction="10000"/>
          </a:bodyPr>
          <a:lstStyle/>
          <a:p>
            <a:pPr marL="0" indent="0">
              <a:buNone/>
            </a:pPr>
            <a:r>
              <a:rPr lang="en-US" sz="2400" dirty="0" smtClean="0"/>
              <a:t>The NW Ordinance was a huge success in </a:t>
            </a:r>
            <a:r>
              <a:rPr lang="en-US" sz="2400" b="1" i="1" dirty="0" smtClean="0"/>
              <a:t>banning slavery decisively</a:t>
            </a:r>
            <a:r>
              <a:rPr lang="en-US" sz="2400" dirty="0" smtClean="0"/>
              <a:t>, securing </a:t>
            </a:r>
            <a:r>
              <a:rPr lang="en-US" sz="2400" b="1" i="1" dirty="0" smtClean="0"/>
              <a:t>private property rights </a:t>
            </a:r>
            <a:r>
              <a:rPr lang="en-US" sz="2400" dirty="0" smtClean="0"/>
              <a:t>by surveying land (settlements much more secure than SW territory) and </a:t>
            </a:r>
            <a:r>
              <a:rPr lang="en-US" sz="2400" b="1" i="1" dirty="0" smtClean="0"/>
              <a:t>promoting public education</a:t>
            </a:r>
            <a:endParaRPr lang="en-US" sz="2400" b="1" i="1" dirty="0"/>
          </a:p>
        </p:txBody>
      </p:sp>
      <p:pic>
        <p:nvPicPr>
          <p:cNvPr id="25602" name="Picture 2" descr="http://www.americanhistoryusa.com/static/images/northwest-ordinanc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172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63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smtClean="0"/>
              <a:t>Constitutional Convention (1787)</a:t>
            </a:r>
            <a:endParaRPr lang="en-US" b="1" u="sng" dirty="0"/>
          </a:p>
        </p:txBody>
      </p:sp>
      <p:sp>
        <p:nvSpPr>
          <p:cNvPr id="3" name="Content Placeholder 2"/>
          <p:cNvSpPr>
            <a:spLocks noGrp="1"/>
          </p:cNvSpPr>
          <p:nvPr>
            <p:ph idx="1"/>
          </p:nvPr>
        </p:nvSpPr>
        <p:spPr>
          <a:xfrm>
            <a:off x="0" y="685800"/>
            <a:ext cx="9144000" cy="6096000"/>
          </a:xfrm>
        </p:spPr>
        <p:txBody>
          <a:bodyPr>
            <a:normAutofit/>
          </a:bodyPr>
          <a:lstStyle/>
          <a:p>
            <a:r>
              <a:rPr lang="en-US" sz="2300" dirty="0" smtClean="0"/>
              <a:t>After only 4 years the weaknesses and limitations of the AOC were apparent and a convention was called for its reform by Congress</a:t>
            </a:r>
          </a:p>
          <a:p>
            <a:pPr lvl="1">
              <a:buFont typeface="Wingdings" panose="05000000000000000000" pitchFamily="2" charset="2"/>
              <a:buChar char="§"/>
            </a:pPr>
            <a:r>
              <a:rPr lang="en-US" sz="2300" dirty="0" smtClean="0"/>
              <a:t>55 delegates (12 states; no RI) met in Philadelphia and soon decided to scrap the AOC and form a new Constitution</a:t>
            </a:r>
          </a:p>
          <a:p>
            <a:pPr lvl="1">
              <a:buFont typeface="Wingdings" panose="05000000000000000000" pitchFamily="2" charset="2"/>
              <a:buChar char="§"/>
            </a:pPr>
            <a:r>
              <a:rPr lang="en-US" sz="2300" b="1" i="1" dirty="0" smtClean="0"/>
              <a:t>Q: Who? </a:t>
            </a:r>
            <a:r>
              <a:rPr lang="en-US" sz="2300" dirty="0" smtClean="0"/>
              <a:t>=&gt; all were elite landowners with experience in </a:t>
            </a:r>
            <a:r>
              <a:rPr lang="en-US" sz="2300" dirty="0" err="1" smtClean="0"/>
              <a:t>govt</a:t>
            </a:r>
            <a:r>
              <a:rPr lang="en-US" sz="2300" dirty="0" smtClean="0"/>
              <a:t> (most at state level; many had written state Constitutions)</a:t>
            </a:r>
          </a:p>
          <a:p>
            <a:pPr lvl="1">
              <a:buFont typeface="Wingdings" panose="05000000000000000000" pitchFamily="2" charset="2"/>
              <a:buChar char="§"/>
            </a:pPr>
            <a:r>
              <a:rPr lang="en-US" sz="2300" dirty="0" smtClean="0"/>
              <a:t>Meetings were held in secret &amp; included many “demigods”</a:t>
            </a:r>
          </a:p>
          <a:p>
            <a:pPr marL="457200" lvl="1" indent="0">
              <a:buNone/>
            </a:pPr>
            <a:r>
              <a:rPr lang="en-US" sz="2300" dirty="0"/>
              <a:t>	</a:t>
            </a:r>
            <a:r>
              <a:rPr lang="en-US" sz="2300" dirty="0" smtClean="0"/>
              <a:t>-- </a:t>
            </a:r>
            <a:r>
              <a:rPr lang="en-US" sz="2300" b="1" i="1" dirty="0" smtClean="0"/>
              <a:t>G. Washington </a:t>
            </a:r>
            <a:r>
              <a:rPr lang="en-US" sz="2300" dirty="0" smtClean="0"/>
              <a:t>=&gt; President of Convention</a:t>
            </a:r>
          </a:p>
          <a:p>
            <a:pPr marL="457200" lvl="1" indent="0">
              <a:buNone/>
            </a:pPr>
            <a:r>
              <a:rPr lang="en-US" sz="2300" dirty="0"/>
              <a:t>	</a:t>
            </a:r>
            <a:r>
              <a:rPr lang="en-US" sz="2300" dirty="0" smtClean="0"/>
              <a:t>-- </a:t>
            </a:r>
            <a:r>
              <a:rPr lang="en-US" sz="2300" b="1" i="1" dirty="0" smtClean="0"/>
              <a:t>B. Franklin </a:t>
            </a:r>
            <a:r>
              <a:rPr lang="en-US" sz="2300" dirty="0" smtClean="0"/>
              <a:t>=&gt; elder statesmen</a:t>
            </a:r>
          </a:p>
          <a:p>
            <a:pPr marL="457200" lvl="1" indent="0">
              <a:buNone/>
            </a:pPr>
            <a:r>
              <a:rPr lang="en-US" sz="2300" dirty="0"/>
              <a:t>	</a:t>
            </a:r>
            <a:r>
              <a:rPr lang="en-US" sz="2300" dirty="0" smtClean="0"/>
              <a:t>-- </a:t>
            </a:r>
            <a:r>
              <a:rPr lang="en-US" sz="2300" b="1" i="1" dirty="0" smtClean="0"/>
              <a:t>James Madison </a:t>
            </a:r>
            <a:r>
              <a:rPr lang="en-US" sz="2300" dirty="0" smtClean="0"/>
              <a:t>=&gt; architect of Constitution (studied 	enlightenment philosophers like Locke, Rousseau &amp; Montesquieu)</a:t>
            </a:r>
          </a:p>
          <a:p>
            <a:pPr marL="457200" lvl="1" indent="0">
              <a:buNone/>
            </a:pPr>
            <a:r>
              <a:rPr lang="en-US" sz="2300" dirty="0"/>
              <a:t>	</a:t>
            </a:r>
            <a:r>
              <a:rPr lang="en-US" sz="2300" dirty="0" smtClean="0"/>
              <a:t>-- </a:t>
            </a:r>
            <a:r>
              <a:rPr lang="en-US" sz="2300" b="1" i="1" dirty="0" smtClean="0"/>
              <a:t>Alexander Hamilton </a:t>
            </a:r>
            <a:r>
              <a:rPr lang="en-US" sz="2300" dirty="0" smtClean="0"/>
              <a:t>=&gt; proponent of strong federal government</a:t>
            </a:r>
          </a:p>
        </p:txBody>
      </p:sp>
    </p:spTree>
    <p:extLst>
      <p:ext uri="{BB962C8B-B14F-4D97-AF65-F5344CB8AC3E}">
        <p14:creationId xmlns:p14="http://schemas.microsoft.com/office/powerpoint/2010/main" val="2533541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6633">
            <a:alpha val="2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9144000" cy="370114"/>
          </a:xfrm>
        </p:spPr>
        <p:txBody>
          <a:bodyPr/>
          <a:lstStyle/>
          <a:p>
            <a:r>
              <a:rPr lang="en-US" sz="3400" b="1" u="sng" dirty="0" smtClean="0"/>
              <a:t>Factionalism at Constitutional Convention</a:t>
            </a:r>
            <a:endParaRPr lang="en-US" sz="3400" b="1" u="sng" dirty="0"/>
          </a:p>
        </p:txBody>
      </p:sp>
      <p:sp>
        <p:nvSpPr>
          <p:cNvPr id="3" name="Content Placeholder 2"/>
          <p:cNvSpPr>
            <a:spLocks noGrp="1"/>
          </p:cNvSpPr>
          <p:nvPr>
            <p:ph idx="1"/>
          </p:nvPr>
        </p:nvSpPr>
        <p:spPr>
          <a:xfrm>
            <a:off x="0" y="381000"/>
            <a:ext cx="8991600" cy="2514599"/>
          </a:xfrm>
        </p:spPr>
        <p:txBody>
          <a:bodyPr/>
          <a:lstStyle/>
          <a:p>
            <a:r>
              <a:rPr lang="en-US" sz="2300" dirty="0" smtClean="0"/>
              <a:t>During convention many arguments cropped up and different factions formed =&gt; Compromises needed between factions</a:t>
            </a:r>
          </a:p>
          <a:p>
            <a:pPr eaLnBrk="1" hangingPunct="1">
              <a:spcBef>
                <a:spcPct val="50000"/>
              </a:spcBef>
              <a:buFont typeface="Wingdings" pitchFamily="2" charset="2"/>
              <a:buChar char="v"/>
            </a:pPr>
            <a:r>
              <a:rPr lang="en-US" altLang="en-US" sz="2300" dirty="0" smtClean="0">
                <a:latin typeface="Arial" panose="020B0604020202020204" pitchFamily="34" charset="0"/>
                <a:cs typeface="Arial" panose="020B0604020202020204" pitchFamily="34" charset="0"/>
              </a:rPr>
              <a:t>Small states (DE, NJ) vs Large states (VA, NY, Mass)</a:t>
            </a:r>
          </a:p>
          <a:p>
            <a:pPr eaLnBrk="1" hangingPunct="1">
              <a:spcBef>
                <a:spcPct val="50000"/>
              </a:spcBef>
              <a:buFont typeface="Wingdings" pitchFamily="2" charset="2"/>
              <a:buChar char="v"/>
            </a:pPr>
            <a:r>
              <a:rPr lang="en-US" altLang="en-US" sz="2300" dirty="0" smtClean="0">
                <a:latin typeface="Arial" panose="020B0604020202020204" pitchFamily="34" charset="0"/>
                <a:cs typeface="Arial" panose="020B0604020202020204" pitchFamily="34" charset="0"/>
              </a:rPr>
              <a:t>Slave holders (South) Vs Antislavery advocates (Quakers)</a:t>
            </a:r>
          </a:p>
          <a:p>
            <a:pPr eaLnBrk="1" hangingPunct="1">
              <a:spcBef>
                <a:spcPct val="50000"/>
              </a:spcBef>
              <a:buFont typeface="Wingdings" pitchFamily="2" charset="2"/>
              <a:buChar char="v"/>
            </a:pPr>
            <a:r>
              <a:rPr lang="en-US" altLang="en-US" sz="2300" dirty="0" smtClean="0">
                <a:latin typeface="Arial" panose="020B0604020202020204" pitchFamily="34" charset="0"/>
                <a:cs typeface="Arial" panose="020B0604020202020204" pitchFamily="34" charset="0"/>
              </a:rPr>
              <a:t>Strong central government vs weak central government</a:t>
            </a:r>
          </a:p>
          <a:p>
            <a:pPr marL="0" indent="0">
              <a:buNone/>
            </a:pPr>
            <a:endParaRPr lang="en-US" dirty="0"/>
          </a:p>
        </p:txBody>
      </p:sp>
      <p:pic>
        <p:nvPicPr>
          <p:cNvPr id="5939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6858000" cy="402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2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152400"/>
            <a:ext cx="7543800" cy="831850"/>
          </a:xfrm>
          <a:prstGeom prst="rect">
            <a:avLst/>
          </a:prstGeom>
          <a:solidFill>
            <a:srgbClr val="FF9900"/>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smtClean="0">
                <a:latin typeface="Verdana" pitchFamily="34" charset="0"/>
              </a:rPr>
              <a:t>COMPROMISE #1: DEBATE </a:t>
            </a:r>
            <a:r>
              <a:rPr lang="en-US" altLang="en-US" sz="2400" b="1" dirty="0">
                <a:latin typeface="Verdana" pitchFamily="34" charset="0"/>
              </a:rPr>
              <a:t>OVER REPRESENTATION IN CONGRESS</a:t>
            </a:r>
          </a:p>
        </p:txBody>
      </p:sp>
      <p:sp>
        <p:nvSpPr>
          <p:cNvPr id="40963" name="Text Box 3"/>
          <p:cNvSpPr txBox="1">
            <a:spLocks noChangeArrowheads="1"/>
          </p:cNvSpPr>
          <p:nvPr/>
        </p:nvSpPr>
        <p:spPr bwMode="auto">
          <a:xfrm>
            <a:off x="304800" y="1285875"/>
            <a:ext cx="3886200" cy="2770188"/>
          </a:xfrm>
          <a:prstGeom prst="rect">
            <a:avLst/>
          </a:prstGeom>
          <a:solidFill>
            <a:srgbClr val="F1DAAD"/>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u="sng">
                <a:latin typeface="Verdana" pitchFamily="34" charset="0"/>
              </a:rPr>
              <a:t>VIRGINIA PLAN</a:t>
            </a:r>
          </a:p>
          <a:p>
            <a:pPr algn="ctr" eaLnBrk="1" hangingPunct="1">
              <a:spcBef>
                <a:spcPct val="50000"/>
              </a:spcBef>
            </a:pPr>
            <a:r>
              <a:rPr lang="en-US" altLang="en-US" sz="2000" b="1">
                <a:latin typeface="Verdana" pitchFamily="34" charset="0"/>
              </a:rPr>
              <a:t>LARGE STATE</a:t>
            </a:r>
          </a:p>
          <a:p>
            <a:pPr algn="ctr" eaLnBrk="1" hangingPunct="1">
              <a:spcBef>
                <a:spcPct val="50000"/>
              </a:spcBef>
            </a:pPr>
            <a:r>
              <a:rPr lang="en-US" altLang="en-US" sz="2000" b="1">
                <a:latin typeface="Verdana" pitchFamily="34" charset="0"/>
              </a:rPr>
              <a:t>BICAMERAL </a:t>
            </a:r>
          </a:p>
          <a:p>
            <a:pPr algn="ctr" eaLnBrk="1" hangingPunct="1">
              <a:spcBef>
                <a:spcPct val="50000"/>
              </a:spcBef>
            </a:pPr>
            <a:r>
              <a:rPr lang="en-US" altLang="en-US" sz="2000" b="1">
                <a:latin typeface="Verdana" pitchFamily="34" charset="0"/>
              </a:rPr>
              <a:t>FAVORED NUMBER OF REPRESENTATIVES ALLOTTED BASED ON POPULATION</a:t>
            </a:r>
          </a:p>
        </p:txBody>
      </p:sp>
      <p:sp>
        <p:nvSpPr>
          <p:cNvPr id="40964" name="Text Box 4"/>
          <p:cNvSpPr txBox="1">
            <a:spLocks noChangeArrowheads="1"/>
          </p:cNvSpPr>
          <p:nvPr/>
        </p:nvSpPr>
        <p:spPr bwMode="auto">
          <a:xfrm>
            <a:off x="4724400" y="1295400"/>
            <a:ext cx="4267200" cy="2462213"/>
          </a:xfrm>
          <a:prstGeom prst="rect">
            <a:avLst/>
          </a:prstGeom>
          <a:solidFill>
            <a:srgbClr val="F1DAAD"/>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u="sng">
                <a:latin typeface="Verdana" pitchFamily="34" charset="0"/>
              </a:rPr>
              <a:t>NEW JERSEY PLAN</a:t>
            </a:r>
            <a:endParaRPr lang="en-US" altLang="en-US" sz="2400" b="1">
              <a:latin typeface="Verdana" pitchFamily="34" charset="0"/>
            </a:endParaRPr>
          </a:p>
          <a:p>
            <a:pPr algn="ctr" eaLnBrk="1" hangingPunct="1">
              <a:spcBef>
                <a:spcPct val="50000"/>
              </a:spcBef>
            </a:pPr>
            <a:r>
              <a:rPr lang="en-US" altLang="en-US" sz="2000" b="1">
                <a:latin typeface="Verdana" pitchFamily="34" charset="0"/>
              </a:rPr>
              <a:t>SMALL STATE</a:t>
            </a:r>
          </a:p>
          <a:p>
            <a:pPr algn="ctr" eaLnBrk="1" hangingPunct="1">
              <a:spcBef>
                <a:spcPct val="50000"/>
              </a:spcBef>
            </a:pPr>
            <a:r>
              <a:rPr lang="en-US" altLang="en-US" sz="2000" b="1">
                <a:latin typeface="Verdana" pitchFamily="34" charset="0"/>
              </a:rPr>
              <a:t>UNICAMERAL</a:t>
            </a:r>
          </a:p>
          <a:p>
            <a:pPr algn="ctr" eaLnBrk="1" hangingPunct="1">
              <a:spcBef>
                <a:spcPct val="50000"/>
              </a:spcBef>
            </a:pPr>
            <a:r>
              <a:rPr lang="en-US" altLang="en-US" sz="2000" b="1">
                <a:latin typeface="Verdana" pitchFamily="34" charset="0"/>
              </a:rPr>
              <a:t>EQUAL NUMBER OF REPRESENTATIVES FOR EACH STATE (AOC)</a:t>
            </a:r>
          </a:p>
        </p:txBody>
      </p:sp>
      <p:pic>
        <p:nvPicPr>
          <p:cNvPr id="40965" name="Picture 5" descr="MIDDLE COLONI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496" t="39368" r="18423"/>
          <a:stretch>
            <a:fillRect/>
          </a:stretch>
        </p:blipFill>
        <p:spPr bwMode="auto">
          <a:xfrm>
            <a:off x="6046788" y="4529138"/>
            <a:ext cx="1878012" cy="2024062"/>
          </a:xfrm>
          <a:prstGeom prst="rect">
            <a:avLst/>
          </a:prstGeom>
          <a:solidFill>
            <a:srgbClr val="FF9900"/>
          </a:solidFill>
          <a:ln w="9525">
            <a:solidFill>
              <a:srgbClr val="CC3300"/>
            </a:solidFill>
            <a:miter lim="800000"/>
            <a:headEnd/>
            <a:tailEnd/>
          </a:ln>
        </p:spPr>
      </p:pic>
      <p:pic>
        <p:nvPicPr>
          <p:cNvPr id="40966" name="Picture 6" descr="SOUTHERN COLONI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515" r="21928" b="59151"/>
          <a:stretch>
            <a:fillRect/>
          </a:stretch>
        </p:blipFill>
        <p:spPr bwMode="auto">
          <a:xfrm>
            <a:off x="457200" y="4840288"/>
            <a:ext cx="3200400" cy="1560512"/>
          </a:xfrm>
          <a:prstGeom prst="rect">
            <a:avLst/>
          </a:prstGeom>
          <a:solidFill>
            <a:srgbClr val="F1DAAD"/>
          </a:solidFill>
          <a:ln w="9525">
            <a:solidFill>
              <a:srgbClr val="CC3300"/>
            </a:solidFill>
            <a:miter lim="800000"/>
            <a:headEnd/>
            <a:tailEnd/>
          </a:ln>
        </p:spPr>
      </p:pic>
    </p:spTree>
    <p:extLst>
      <p:ext uri="{BB962C8B-B14F-4D97-AF65-F5344CB8AC3E}">
        <p14:creationId xmlns:p14="http://schemas.microsoft.com/office/powerpoint/2010/main" val="3700370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43000" y="228600"/>
            <a:ext cx="6553200" cy="588963"/>
          </a:xfrm>
          <a:prstGeom prst="rect">
            <a:avLst/>
          </a:prstGeom>
          <a:solidFill>
            <a:srgbClr val="CDD7C7"/>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b="1">
                <a:latin typeface="Verdana" pitchFamily="34" charset="0"/>
              </a:rPr>
              <a:t>THE GREAT COMPROMISE</a:t>
            </a:r>
          </a:p>
        </p:txBody>
      </p:sp>
      <p:sp>
        <p:nvSpPr>
          <p:cNvPr id="41987" name="Text Box 3"/>
          <p:cNvSpPr txBox="1">
            <a:spLocks noChangeArrowheads="1"/>
          </p:cNvSpPr>
          <p:nvPr/>
        </p:nvSpPr>
        <p:spPr bwMode="auto">
          <a:xfrm>
            <a:off x="228600" y="990600"/>
            <a:ext cx="5791200" cy="5578475"/>
          </a:xfrm>
          <a:prstGeom prst="rect">
            <a:avLst/>
          </a:prstGeom>
          <a:gradFill rotWithShape="1">
            <a:gsLst>
              <a:gs pos="0">
                <a:srgbClr val="CEE1BD"/>
              </a:gs>
              <a:gs pos="100000">
                <a:srgbClr val="B7DBFF"/>
              </a:gs>
            </a:gsLst>
            <a:lin ang="5400000" scaled="1"/>
          </a:gra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a:latin typeface="Verdana" pitchFamily="34" charset="0"/>
              </a:rPr>
              <a:t>THE DELEGATES AGREED ON TWO HOUSES IN CONGRESS, THE SENATE AND THE HOUSE OF REPRESENTATIVES. </a:t>
            </a:r>
          </a:p>
          <a:p>
            <a:pPr algn="ctr" eaLnBrk="1" hangingPunct="1">
              <a:spcBef>
                <a:spcPct val="50000"/>
              </a:spcBef>
              <a:buFontTx/>
              <a:buNone/>
            </a:pPr>
            <a:r>
              <a:rPr lang="en-US" altLang="en-US" sz="2400" b="1">
                <a:solidFill>
                  <a:srgbClr val="CC3300"/>
                </a:solidFill>
                <a:latin typeface="Verdana" pitchFamily="34" charset="0"/>
              </a:rPr>
              <a:t>THE SENATE WOULD HAVE EQUAL REPRESENTATION, MEANING EVERY STATE WAS ALLOTTED 2 SENATORS. </a:t>
            </a:r>
          </a:p>
          <a:p>
            <a:pPr algn="ctr" eaLnBrk="1" hangingPunct="1">
              <a:spcBef>
                <a:spcPct val="50000"/>
              </a:spcBef>
              <a:buFontTx/>
              <a:buNone/>
            </a:pPr>
            <a:r>
              <a:rPr lang="en-US" altLang="en-US" sz="2400" b="1">
                <a:solidFill>
                  <a:srgbClr val="008000"/>
                </a:solidFill>
                <a:latin typeface="Verdana" pitchFamily="34" charset="0"/>
              </a:rPr>
              <a:t>THE HOUSE OF REPRESENTATIVES WOULD BE BASED ON POPULATION AND THEREFORE THE NUMBER WOULD VARY FROM STATE TO STATE.</a:t>
            </a:r>
            <a:r>
              <a:rPr lang="en-US" altLang="en-US" sz="2400" b="1">
                <a:latin typeface="Verdana" pitchFamily="34" charset="0"/>
              </a:rPr>
              <a:t> </a:t>
            </a:r>
          </a:p>
        </p:txBody>
      </p:sp>
      <p:pic>
        <p:nvPicPr>
          <p:cNvPr id="41988" name="Picture 4" descr="HOUSE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3025"/>
            <a:ext cx="2743200" cy="26543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5" descr="SENAT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90600"/>
            <a:ext cx="2667000" cy="2667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00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57200" y="152400"/>
            <a:ext cx="8305800" cy="1076325"/>
          </a:xfrm>
          <a:prstGeom prst="rect">
            <a:avLst/>
          </a:prstGeom>
          <a:solidFill>
            <a:schemeClr val="bg1"/>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dirty="0" smtClean="0">
                <a:solidFill>
                  <a:srgbClr val="CC3300"/>
                </a:solidFill>
                <a:latin typeface="Verdana" pitchFamily="34" charset="0"/>
              </a:rPr>
              <a:t>COMPROMISE #2: SLAVERY=&gt;  </a:t>
            </a:r>
            <a:endParaRPr lang="en-US" altLang="en-US" sz="2800" b="1" dirty="0">
              <a:solidFill>
                <a:srgbClr val="CC3300"/>
              </a:solidFill>
              <a:latin typeface="Verdana" pitchFamily="34" charset="0"/>
            </a:endParaRPr>
          </a:p>
          <a:p>
            <a:pPr algn="ctr" eaLnBrk="1" hangingPunct="1">
              <a:spcBef>
                <a:spcPct val="50000"/>
              </a:spcBef>
              <a:buFontTx/>
              <a:buNone/>
            </a:pPr>
            <a:r>
              <a:rPr lang="en-US" altLang="en-US" sz="2400" b="1" dirty="0">
                <a:latin typeface="Verdana" pitchFamily="34" charset="0"/>
              </a:rPr>
              <a:t>REPRESENTATION AND THE SLAVE TRADE</a:t>
            </a:r>
          </a:p>
        </p:txBody>
      </p:sp>
      <p:sp>
        <p:nvSpPr>
          <p:cNvPr id="43011" name="Text Box 3"/>
          <p:cNvSpPr txBox="1">
            <a:spLocks noChangeArrowheads="1"/>
          </p:cNvSpPr>
          <p:nvPr/>
        </p:nvSpPr>
        <p:spPr bwMode="auto">
          <a:xfrm>
            <a:off x="381000" y="1403350"/>
            <a:ext cx="8382000" cy="5295900"/>
          </a:xfrm>
          <a:prstGeom prst="rect">
            <a:avLst/>
          </a:prstGeom>
          <a:gradFill rotWithShape="1">
            <a:gsLst>
              <a:gs pos="0">
                <a:srgbClr val="CBD3CB"/>
              </a:gs>
              <a:gs pos="100000">
                <a:srgbClr val="CDD8F7"/>
              </a:gs>
            </a:gsLst>
            <a:lin ang="5400000" scaled="1"/>
          </a:gra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Wingdings" pitchFamily="2" charset="2"/>
              <a:buChar char="v"/>
            </a:pPr>
            <a:r>
              <a:rPr lang="en-US" altLang="en-US" sz="2200" b="1">
                <a:latin typeface="Verdana" pitchFamily="34" charset="0"/>
              </a:rPr>
              <a:t>SOUTHERN DELEGATES INSISTED THAT SLAVES SHOULD COUNT AS PART OF A STATE’S POPULATION</a:t>
            </a:r>
          </a:p>
          <a:p>
            <a:pPr eaLnBrk="1" hangingPunct="1">
              <a:spcBef>
                <a:spcPct val="50000"/>
              </a:spcBef>
              <a:buFont typeface="Wingdings" pitchFamily="2" charset="2"/>
              <a:buChar char="v"/>
            </a:pPr>
            <a:r>
              <a:rPr lang="en-US" altLang="en-US" sz="2200" b="1">
                <a:latin typeface="Verdana" pitchFamily="34" charset="0"/>
              </a:rPr>
              <a:t>THIS WOULD HAVE GIVEN THEM THE ADVANTAGE IN CONGRESS AS THEIR POPULATION WOULD HAVE BEEN GREATER AS A REGION </a:t>
            </a:r>
          </a:p>
          <a:p>
            <a:pPr eaLnBrk="1" hangingPunct="1">
              <a:spcBef>
                <a:spcPct val="50000"/>
              </a:spcBef>
              <a:buFont typeface="Wingdings" pitchFamily="2" charset="2"/>
              <a:buChar char="v"/>
            </a:pPr>
            <a:r>
              <a:rPr lang="en-US" altLang="en-US" sz="2200" b="1">
                <a:latin typeface="Verdana" pitchFamily="34" charset="0"/>
              </a:rPr>
              <a:t>NORTHERN DELEGATES DISAGREED AND REFUSED TO COUNT SLAVES AS PART OF THE STATE’S POPULATION FOR PURPOSES OF REPRESENTATION</a:t>
            </a:r>
          </a:p>
          <a:p>
            <a:pPr eaLnBrk="1" hangingPunct="1">
              <a:spcBef>
                <a:spcPct val="50000"/>
              </a:spcBef>
              <a:buFont typeface="Wingdings" pitchFamily="2" charset="2"/>
              <a:buChar char="v"/>
            </a:pPr>
            <a:r>
              <a:rPr lang="en-US" altLang="en-US" sz="2200" b="1">
                <a:latin typeface="Verdana" pitchFamily="34" charset="0"/>
              </a:rPr>
              <a:t>MOST STATES WANTED TO END THE AFRICAN SLAVE TRADE HOWEVER SOUTH CAROLINA AND GEORGIA LOBBIED HARD TO KEEP THE SLAVE TRADE INDUSTRY ACTIVE</a:t>
            </a:r>
          </a:p>
        </p:txBody>
      </p:sp>
    </p:spTree>
    <p:extLst>
      <p:ext uri="{BB962C8B-B14F-4D97-AF65-F5344CB8AC3E}">
        <p14:creationId xmlns:p14="http://schemas.microsoft.com/office/powerpoint/2010/main" val="295163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 y="152400"/>
            <a:ext cx="8763000" cy="895350"/>
          </a:xfrm>
          <a:prstGeom prst="rect">
            <a:avLst/>
          </a:prstGeom>
          <a:solidFill>
            <a:schemeClr val="bg1"/>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600" b="1" dirty="0" smtClean="0">
                <a:latin typeface="Verdana" pitchFamily="34" charset="0"/>
              </a:rPr>
              <a:t>_________________COMPROMISE</a:t>
            </a:r>
            <a:r>
              <a:rPr lang="en-US" altLang="en-US" sz="2600" b="1" dirty="0">
                <a:latin typeface="Verdana" pitchFamily="34" charset="0"/>
              </a:rPr>
              <a:t>, SLAVE TRADE, AND FUGITIVE SLAVES</a:t>
            </a:r>
          </a:p>
        </p:txBody>
      </p:sp>
      <p:sp>
        <p:nvSpPr>
          <p:cNvPr id="40963" name="Text Box 3"/>
          <p:cNvSpPr txBox="1">
            <a:spLocks noChangeArrowheads="1"/>
          </p:cNvSpPr>
          <p:nvPr/>
        </p:nvSpPr>
        <p:spPr bwMode="auto">
          <a:xfrm>
            <a:off x="228600" y="1120844"/>
            <a:ext cx="5257800" cy="5632311"/>
          </a:xfrm>
          <a:prstGeom prst="rect">
            <a:avLst/>
          </a:prstGeom>
          <a:gradFill rotWithShape="1">
            <a:gsLst>
              <a:gs pos="0">
                <a:srgbClr val="FFFFFF">
                  <a:alpha val="55000"/>
                </a:srgbClr>
              </a:gs>
              <a:gs pos="7001">
                <a:srgbClr val="E6E6E6">
                  <a:alpha val="54160"/>
                </a:srgbClr>
              </a:gs>
              <a:gs pos="32001">
                <a:srgbClr val="7D8496">
                  <a:alpha val="51160"/>
                </a:srgbClr>
              </a:gs>
              <a:gs pos="47000">
                <a:srgbClr val="E6E6E6">
                  <a:alpha val="49360"/>
                </a:srgbClr>
              </a:gs>
              <a:gs pos="85001">
                <a:srgbClr val="7D8496">
                  <a:alpha val="44799"/>
                </a:srgbClr>
              </a:gs>
              <a:gs pos="100000">
                <a:srgbClr val="E6E6E6">
                  <a:alpha val="42999"/>
                </a:srgbClr>
              </a:gs>
            </a:gsLst>
            <a:lin ang="2700000" scaled="1"/>
          </a:gradFill>
          <a:ln w="9525">
            <a:solidFill>
              <a:srgbClr val="CC3300"/>
            </a:solidFill>
            <a:miter lim="800000"/>
            <a:headEnd/>
            <a:tailEnd/>
          </a:ln>
          <a:effectLst/>
        </p:spPr>
        <p:txBody>
          <a:bodyPr>
            <a:spAutoFit/>
          </a:bodyPr>
          <a:lstStyle/>
          <a:p>
            <a:pPr algn="ctr">
              <a:spcBef>
                <a:spcPct val="50000"/>
              </a:spcBef>
              <a:defRPr/>
            </a:pPr>
            <a:r>
              <a:rPr lang="en-US" sz="2000" b="1" dirty="0">
                <a:latin typeface="+mn-lt"/>
              </a:rPr>
              <a:t>THE SOUTHERN STATES WERE ALLOWED TO COUNT SLAVES AS 3/5 OF A PERSON FOR REPRESENTATION PURPOSES IN THE HOUSE. SLAVES WERE ALSO COUNTED TO DETERMINE THE AMOUNT OF FEDERAL TAXES OWED BY EACH OF THE SOUTHERN STATES. </a:t>
            </a:r>
          </a:p>
          <a:p>
            <a:pPr algn="ctr">
              <a:spcBef>
                <a:spcPct val="50000"/>
              </a:spcBef>
              <a:defRPr/>
            </a:pPr>
            <a:r>
              <a:rPr lang="en-US" sz="2000" b="1" dirty="0">
                <a:latin typeface="+mn-lt"/>
              </a:rPr>
              <a:t>THE SLAVE TRADE WAS ALLOWED TO CONTINUE UNTIL 1808, HOWEVER ALL OF THE NEW STATE CONSTITUTIONS EXCEPT GEORGIA’S BANNED OVERSEAS SLAVE TRADE</a:t>
            </a:r>
            <a:r>
              <a:rPr lang="en-US" sz="2000" b="1" dirty="0" smtClean="0">
                <a:latin typeface="+mn-lt"/>
              </a:rPr>
              <a:t>.</a:t>
            </a:r>
          </a:p>
          <a:p>
            <a:pPr>
              <a:spcBef>
                <a:spcPct val="50000"/>
              </a:spcBef>
              <a:defRPr/>
            </a:pPr>
            <a:r>
              <a:rPr lang="en-US" sz="2000" b="1" i="1" dirty="0" smtClean="0">
                <a:latin typeface="+mn-lt"/>
              </a:rPr>
              <a:t>Overall, though, the issue of slavery in the US was NOT resolved by compromises =&gt; led to recurring bouts of slavery related political conflict</a:t>
            </a:r>
            <a:endParaRPr lang="en-US" sz="2000" b="1" i="1" dirty="0">
              <a:latin typeface="+mn-lt"/>
            </a:endParaRPr>
          </a:p>
        </p:txBody>
      </p:sp>
      <p:sp>
        <p:nvSpPr>
          <p:cNvPr id="44038" name="Text Box 4"/>
          <p:cNvSpPr txBox="1">
            <a:spLocks noChangeArrowheads="1"/>
          </p:cNvSpPr>
          <p:nvPr/>
        </p:nvSpPr>
        <p:spPr bwMode="auto">
          <a:xfrm>
            <a:off x="5715000" y="3200400"/>
            <a:ext cx="3200400" cy="1473200"/>
          </a:xfrm>
          <a:prstGeom prst="rect">
            <a:avLst/>
          </a:prstGeom>
          <a:solidFill>
            <a:srgbClr val="E1D9BD"/>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ARTICLE I Section 9. 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 </a:t>
            </a:r>
          </a:p>
        </p:txBody>
      </p:sp>
      <p:sp>
        <p:nvSpPr>
          <p:cNvPr id="44039" name="Text Box 5"/>
          <p:cNvSpPr txBox="1">
            <a:spLocks noChangeArrowheads="1"/>
          </p:cNvSpPr>
          <p:nvPr/>
        </p:nvSpPr>
        <p:spPr bwMode="auto">
          <a:xfrm>
            <a:off x="5715000" y="4800600"/>
            <a:ext cx="3124200" cy="1473200"/>
          </a:xfrm>
          <a:prstGeom prst="rect">
            <a:avLst/>
          </a:prstGeom>
          <a:solidFill>
            <a:srgbClr val="DBCEC3"/>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ARTICLE IV SECTION 2 No Person held to Service or Labour in one State, under the Laws thereof, escaping into another, shall, in Consequence of any Law or Regulation therein, be discharged from such Service or Labour, but shall be delivered up on Claim of the Party to whom such Service or Labour may be due. </a:t>
            </a:r>
          </a:p>
        </p:txBody>
      </p:sp>
      <p:sp>
        <p:nvSpPr>
          <p:cNvPr id="44040" name="Text Box 6"/>
          <p:cNvSpPr txBox="1">
            <a:spLocks noChangeArrowheads="1"/>
          </p:cNvSpPr>
          <p:nvPr/>
        </p:nvSpPr>
        <p:spPr bwMode="auto">
          <a:xfrm>
            <a:off x="5715000" y="1422400"/>
            <a:ext cx="3124200" cy="1625600"/>
          </a:xfrm>
          <a:prstGeom prst="rect">
            <a:avLst/>
          </a:prstGeom>
          <a:solidFill>
            <a:srgbClr val="F2E5AC"/>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ARTICLE I SECTION 2 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Persons. </a:t>
            </a:r>
          </a:p>
        </p:txBody>
      </p:sp>
      <p:sp>
        <p:nvSpPr>
          <p:cNvPr id="44041" name="Line 7"/>
          <p:cNvSpPr>
            <a:spLocks noChangeShapeType="1"/>
          </p:cNvSpPr>
          <p:nvPr/>
        </p:nvSpPr>
        <p:spPr bwMode="auto">
          <a:xfrm>
            <a:off x="4724400" y="2133600"/>
            <a:ext cx="8382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8"/>
          <p:cNvSpPr>
            <a:spLocks noChangeShapeType="1"/>
          </p:cNvSpPr>
          <p:nvPr/>
        </p:nvSpPr>
        <p:spPr bwMode="auto">
          <a:xfrm flipV="1">
            <a:off x="4953000" y="4267200"/>
            <a:ext cx="6858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Text Box 9"/>
          <p:cNvSpPr txBox="1">
            <a:spLocks noChangeArrowheads="1"/>
          </p:cNvSpPr>
          <p:nvPr/>
        </p:nvSpPr>
        <p:spPr bwMode="auto">
          <a:xfrm>
            <a:off x="5791200" y="6477000"/>
            <a:ext cx="2743200" cy="284163"/>
          </a:xfrm>
          <a:prstGeom prst="rect">
            <a:avLst/>
          </a:prstGeom>
          <a:solidFill>
            <a:srgbClr val="DBCEC3"/>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200" b="1">
                <a:latin typeface="Verdana" pitchFamily="34" charset="0"/>
              </a:rPr>
              <a:t>CLAUSE ON ESCAPED SLAVES</a:t>
            </a:r>
          </a:p>
        </p:txBody>
      </p:sp>
      <p:sp>
        <p:nvSpPr>
          <p:cNvPr id="44044" name="Line 10"/>
          <p:cNvSpPr>
            <a:spLocks noChangeShapeType="1"/>
          </p:cNvSpPr>
          <p:nvPr/>
        </p:nvSpPr>
        <p:spPr bwMode="auto">
          <a:xfrm flipH="1" flipV="1">
            <a:off x="8610600" y="6172200"/>
            <a:ext cx="304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1"/>
          <p:cNvSpPr>
            <a:spLocks noChangeShapeType="1"/>
          </p:cNvSpPr>
          <p:nvPr/>
        </p:nvSpPr>
        <p:spPr bwMode="auto">
          <a:xfrm flipH="1">
            <a:off x="8458200" y="6553200"/>
            <a:ext cx="457200" cy="76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15364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2770188"/>
            <a:ext cx="8763000" cy="3970318"/>
          </a:xfrm>
          <a:prstGeom prst="rect">
            <a:avLst/>
          </a:prstGeom>
          <a:gradFill rotWithShape="1">
            <a:gsLst>
              <a:gs pos="0">
                <a:srgbClr val="8488C4">
                  <a:alpha val="55000"/>
                </a:srgbClr>
              </a:gs>
              <a:gs pos="53000">
                <a:srgbClr val="D4DEFF">
                  <a:alpha val="52880"/>
                </a:srgbClr>
              </a:gs>
              <a:gs pos="83000">
                <a:srgbClr val="D4DEFF">
                  <a:alpha val="51680"/>
                </a:srgbClr>
              </a:gs>
              <a:gs pos="100000">
                <a:srgbClr val="96AB94">
                  <a:alpha val="50999"/>
                </a:srgbClr>
              </a:gs>
            </a:gsLst>
            <a:lin ang="5400000" scaled="1"/>
          </a:gradFill>
          <a:ln w="9525">
            <a:solidFill>
              <a:srgbClr val="CC3300"/>
            </a:solidFill>
            <a:miter lim="800000"/>
            <a:headEnd/>
            <a:tailEnd/>
          </a:ln>
          <a:effectLst/>
        </p:spPr>
        <p:txBody>
          <a:bodyPr>
            <a:spAutoFit/>
          </a:bodyPr>
          <a:lstStyle/>
          <a:p>
            <a:pPr algn="ctr">
              <a:spcBef>
                <a:spcPct val="50000"/>
              </a:spcBef>
              <a:defRPr/>
            </a:pPr>
            <a:r>
              <a:rPr lang="en-US" sz="2400" b="1" dirty="0" smtClean="0">
                <a:latin typeface="Verdana" pitchFamily="34" charset="0"/>
              </a:rPr>
              <a:t>FEDERALISM = A </a:t>
            </a:r>
            <a:r>
              <a:rPr lang="en-US" sz="2400" b="1" dirty="0">
                <a:latin typeface="Verdana" pitchFamily="34" charset="0"/>
              </a:rPr>
              <a:t>FORM OF GOVERNMENT WHERE POWER IS SHARED </a:t>
            </a:r>
            <a:r>
              <a:rPr lang="en-US" sz="2400" b="1" dirty="0" smtClean="0">
                <a:latin typeface="Verdana" pitchFamily="34" charset="0"/>
              </a:rPr>
              <a:t>BETWEEN STATE AND NATIONAL GOVERNMENT EQUALLY. </a:t>
            </a:r>
            <a:endParaRPr lang="en-US" sz="2400" b="1" dirty="0">
              <a:latin typeface="Verdana" pitchFamily="34" charset="0"/>
            </a:endParaRPr>
          </a:p>
          <a:p>
            <a:pPr algn="ctr">
              <a:spcBef>
                <a:spcPct val="50000"/>
              </a:spcBef>
              <a:defRPr/>
            </a:pPr>
            <a:r>
              <a:rPr lang="en-US" sz="2400" b="1" dirty="0">
                <a:latin typeface="Verdana" pitchFamily="34" charset="0"/>
              </a:rPr>
              <a:t>IN THE UNITED STATES THIS TRANSLATES TO A FEDERAL GOVERNMENT IN WASHINGTON D.C., STATE GOVERNMENTS, AND LOCAL GOVERNMENTS. IN THE U.S. THE FEDERAL GOVERNMENT IS MORE POWERFUL THAN THE STATE GOVERNMENTS, ALSO KNOWN AS NATIONAL SUPREMACY.</a:t>
            </a:r>
          </a:p>
        </p:txBody>
      </p:sp>
      <p:sp>
        <p:nvSpPr>
          <p:cNvPr id="45061" name="Text Box 3"/>
          <p:cNvSpPr txBox="1">
            <a:spLocks noChangeArrowheads="1"/>
          </p:cNvSpPr>
          <p:nvPr/>
        </p:nvSpPr>
        <p:spPr bwMode="auto">
          <a:xfrm>
            <a:off x="304800" y="76200"/>
            <a:ext cx="8610600" cy="461665"/>
          </a:xfrm>
          <a:prstGeom prst="rect">
            <a:avLst/>
          </a:prstGeom>
          <a:solidFill>
            <a:srgbClr val="D2C4E2"/>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smtClean="0">
                <a:latin typeface="Verdana" pitchFamily="34" charset="0"/>
              </a:rPr>
              <a:t>COMPROMISE #3: FEDERALISM</a:t>
            </a:r>
            <a:endParaRPr lang="en-US" altLang="en-US" sz="2400" b="1" dirty="0">
              <a:latin typeface="Verdana" pitchFamily="34" charset="0"/>
            </a:endParaRPr>
          </a:p>
        </p:txBody>
      </p:sp>
      <p:pic>
        <p:nvPicPr>
          <p:cNvPr id="45062" name="Picture 4" descr="constitution sig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41388"/>
            <a:ext cx="2743200" cy="180181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980714" cy="6096000"/>
          </a:xfrm>
        </p:spPr>
        <p:txBody>
          <a:bodyPr>
            <a:normAutofit/>
          </a:bodyPr>
          <a:lstStyle/>
          <a:p>
            <a:r>
              <a:rPr lang="en-US" sz="2300" dirty="0" smtClean="0"/>
              <a:t>Sides in French and Indian War were . . .</a:t>
            </a:r>
          </a:p>
          <a:p>
            <a:pPr marL="0" indent="0">
              <a:buNone/>
            </a:pPr>
            <a:r>
              <a:rPr lang="en-US" sz="2300" dirty="0" smtClean="0"/>
              <a:t>#1: ____________________________(+2 Iroquois tribes) vs.</a:t>
            </a:r>
          </a:p>
          <a:p>
            <a:pPr marL="0" indent="0">
              <a:buNone/>
            </a:pPr>
            <a:r>
              <a:rPr lang="en-US" sz="2300" dirty="0" smtClean="0"/>
              <a:t>#2: __________________________________(+ all Natives in N. America)</a:t>
            </a:r>
          </a:p>
          <a:p>
            <a:pPr lvl="1" indent="-342900">
              <a:buFont typeface="Wingdings" panose="05000000000000000000" pitchFamily="2" charset="2"/>
              <a:buChar char="§"/>
            </a:pPr>
            <a:r>
              <a:rPr lang="en-US" sz="2300" dirty="0" smtClean="0"/>
              <a:t>Native tribes (Huron, Shawnee, Delaware) allied with French due to fear of English settler expansion (even split Iroquois Confederacy)</a:t>
            </a:r>
          </a:p>
          <a:p>
            <a:r>
              <a:rPr lang="en-US" sz="2300" dirty="0" smtClean="0"/>
              <a:t>Early war goes </a:t>
            </a:r>
            <a:r>
              <a:rPr lang="en-US" sz="2300" dirty="0" err="1" smtClean="0"/>
              <a:t>disasterously</a:t>
            </a:r>
            <a:r>
              <a:rPr lang="en-US" sz="2300" dirty="0" smtClean="0"/>
              <a:t> for British =&gt; Braddock defeated at Ft. Duquesne (</a:t>
            </a:r>
            <a:r>
              <a:rPr lang="en-US" sz="2300" b="1" i="1" dirty="0" smtClean="0"/>
              <a:t>Guerilla vs Traditional </a:t>
            </a:r>
            <a:r>
              <a:rPr lang="en-US" sz="2300" dirty="0" smtClean="0"/>
              <a:t>warfare misunderstandings)</a:t>
            </a:r>
          </a:p>
          <a:p>
            <a:pPr marL="0" indent="0">
              <a:buNone/>
            </a:pPr>
            <a:r>
              <a:rPr lang="en-US" sz="2300" dirty="0"/>
              <a:t>	</a:t>
            </a:r>
            <a:r>
              <a:rPr lang="en-US" sz="2300" dirty="0" smtClean="0"/>
              <a:t>	</a:t>
            </a:r>
            <a:r>
              <a:rPr lang="en-US" sz="2300" b="1" i="1" dirty="0" smtClean="0"/>
              <a:t>** Last of the Mohicans video clip**</a:t>
            </a:r>
          </a:p>
          <a:p>
            <a:pPr lvl="1">
              <a:buFont typeface="Wingdings" panose="05000000000000000000" pitchFamily="2" charset="2"/>
              <a:buChar char="§"/>
            </a:pPr>
            <a:r>
              <a:rPr lang="en-US" sz="2300" dirty="0" smtClean="0"/>
              <a:t>Prussian troops under </a:t>
            </a:r>
            <a:r>
              <a:rPr lang="en-US" sz="2300" b="1" i="1" dirty="0" smtClean="0"/>
              <a:t>Frederick the Great </a:t>
            </a:r>
            <a:r>
              <a:rPr lang="en-US" sz="2300" dirty="0" smtClean="0"/>
              <a:t>defeat Spanish, Russians and French in Europe =&gt; frees British up in N. America</a:t>
            </a:r>
          </a:p>
          <a:p>
            <a:pPr lvl="1">
              <a:buFont typeface="Wingdings" panose="05000000000000000000" pitchFamily="2" charset="2"/>
              <a:buChar char="§"/>
            </a:pPr>
            <a:r>
              <a:rPr lang="en-US" sz="2300" b="1" i="1" dirty="0" smtClean="0"/>
              <a:t>William Pitt </a:t>
            </a:r>
            <a:r>
              <a:rPr lang="en-US" sz="2300" dirty="0" smtClean="0"/>
              <a:t>sends additional troops, increases supplies and spends large amount of $$ to win war (pays colonials in gold)</a:t>
            </a:r>
          </a:p>
          <a:p>
            <a:r>
              <a:rPr lang="en-US" sz="2300" dirty="0" smtClean="0"/>
              <a:t>After British invasions of Canada and victories in </a:t>
            </a:r>
            <a:r>
              <a:rPr lang="en-US" sz="2300" b="1" i="1" dirty="0" smtClean="0"/>
              <a:t>Montreal</a:t>
            </a:r>
            <a:r>
              <a:rPr lang="en-US" sz="2300" dirty="0" smtClean="0"/>
              <a:t> and </a:t>
            </a:r>
            <a:r>
              <a:rPr lang="en-US" sz="2300" b="1" i="1" dirty="0" smtClean="0"/>
              <a:t>Quebec</a:t>
            </a:r>
            <a:r>
              <a:rPr lang="en-US" sz="2300" dirty="0" smtClean="0"/>
              <a:t> Britain signs ____________(1763) to end war =&gt; no Natives present</a:t>
            </a:r>
          </a:p>
          <a:p>
            <a:pPr lvl="1" indent="-342900">
              <a:buFont typeface="Wingdings" panose="05000000000000000000" pitchFamily="2" charset="2"/>
              <a:buChar char="§"/>
            </a:pPr>
            <a:r>
              <a:rPr lang="en-US" sz="2300" dirty="0"/>
              <a:t> </a:t>
            </a:r>
            <a:r>
              <a:rPr lang="en-US" sz="2300" dirty="0" smtClean="0"/>
              <a:t>British debt at wars end was over </a:t>
            </a:r>
            <a:r>
              <a:rPr lang="en-US" sz="2300" b="1" i="1" dirty="0" smtClean="0"/>
              <a:t>$122 million pounds</a:t>
            </a:r>
            <a:r>
              <a:rPr lang="en-US" sz="2300" dirty="0" smtClean="0"/>
              <a:t>!!</a:t>
            </a:r>
          </a:p>
          <a:p>
            <a:pPr marL="0" indent="0">
              <a:buNone/>
            </a:pPr>
            <a:endParaRPr lang="en-US" sz="2300" dirty="0"/>
          </a:p>
        </p:txBody>
      </p:sp>
      <p:sp>
        <p:nvSpPr>
          <p:cNvPr id="4" name="Title 1"/>
          <p:cNvSpPr>
            <a:spLocks noGrp="1"/>
          </p:cNvSpPr>
          <p:nvPr>
            <p:ph type="title"/>
          </p:nvPr>
        </p:nvSpPr>
        <p:spPr>
          <a:xfrm>
            <a:off x="76200" y="32657"/>
            <a:ext cx="8915400" cy="715962"/>
          </a:xfrm>
        </p:spPr>
        <p:txBody>
          <a:bodyPr>
            <a:noAutofit/>
          </a:bodyPr>
          <a:lstStyle/>
          <a:p>
            <a:r>
              <a:rPr lang="en-US" sz="3000" b="1" u="sng" dirty="0" smtClean="0"/>
              <a:t>The Seven Years War </a:t>
            </a:r>
            <a:r>
              <a:rPr lang="en-US" sz="3000" b="1" i="1" u="sng" dirty="0" smtClean="0"/>
              <a:t>or </a:t>
            </a:r>
            <a:r>
              <a:rPr lang="en-US" sz="3000" b="1" u="sng" dirty="0" smtClean="0"/>
              <a:t>The French and Indian War (1754 – 1763)</a:t>
            </a:r>
            <a:endParaRPr lang="en-US" sz="3000" b="1" u="sng" dirty="0"/>
          </a:p>
        </p:txBody>
      </p:sp>
    </p:spTree>
    <p:extLst>
      <p:ext uri="{BB962C8B-B14F-4D97-AF65-F5344CB8AC3E}">
        <p14:creationId xmlns:p14="http://schemas.microsoft.com/office/powerpoint/2010/main" val="190239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lstStyle/>
          <a:p>
            <a:r>
              <a:rPr lang="en-US" b="1" u="sng" dirty="0" smtClean="0"/>
              <a:t>Federalism in Action</a:t>
            </a:r>
            <a:endParaRPr lang="en-US" b="1" u="sng" dirty="0"/>
          </a:p>
        </p:txBody>
      </p:sp>
      <p:sp>
        <p:nvSpPr>
          <p:cNvPr id="3" name="Content Placeholder 2"/>
          <p:cNvSpPr>
            <a:spLocks noGrp="1"/>
          </p:cNvSpPr>
          <p:nvPr>
            <p:ph idx="1"/>
          </p:nvPr>
        </p:nvSpPr>
        <p:spPr>
          <a:xfrm>
            <a:off x="76200" y="838200"/>
            <a:ext cx="4495800" cy="5287963"/>
          </a:xfrm>
        </p:spPr>
        <p:txBody>
          <a:bodyPr/>
          <a:lstStyle/>
          <a:p>
            <a:pPr marL="0" indent="0" algn="ctr">
              <a:buNone/>
            </a:pPr>
            <a:r>
              <a:rPr lang="en-US" sz="2400" b="1" u="sng" dirty="0" smtClean="0"/>
              <a:t>Federal Powers</a:t>
            </a:r>
          </a:p>
          <a:p>
            <a:pPr>
              <a:buFont typeface="Arial" panose="020B0604020202020204" pitchFamily="34" charset="0"/>
              <a:buChar char="•"/>
            </a:pPr>
            <a:r>
              <a:rPr lang="en-US" sz="2300" i="1" dirty="0" smtClean="0"/>
              <a:t>Declare War</a:t>
            </a:r>
          </a:p>
          <a:p>
            <a:pPr>
              <a:buFont typeface="Arial" panose="020B0604020202020204" pitchFamily="34" charset="0"/>
              <a:buChar char="•"/>
            </a:pPr>
            <a:r>
              <a:rPr lang="en-US" sz="2300" i="1" dirty="0" smtClean="0"/>
              <a:t>Coin $$</a:t>
            </a:r>
          </a:p>
          <a:p>
            <a:pPr>
              <a:buFont typeface="Arial" panose="020B0604020202020204" pitchFamily="34" charset="0"/>
              <a:buChar char="•"/>
            </a:pPr>
            <a:r>
              <a:rPr lang="en-US" sz="2300" i="1" dirty="0" smtClean="0"/>
              <a:t>Regulate Interstate Commerce</a:t>
            </a:r>
          </a:p>
          <a:p>
            <a:pPr>
              <a:buFont typeface="Arial" panose="020B0604020202020204" pitchFamily="34" charset="0"/>
              <a:buChar char="•"/>
            </a:pPr>
            <a:r>
              <a:rPr lang="en-US" sz="2300" i="1" dirty="0" smtClean="0"/>
              <a:t>Negotiate Treaties</a:t>
            </a:r>
          </a:p>
          <a:p>
            <a:pPr>
              <a:buFont typeface="Arial" panose="020B0604020202020204" pitchFamily="34" charset="0"/>
              <a:buChar char="•"/>
            </a:pPr>
            <a:r>
              <a:rPr lang="en-US" sz="2300" i="1" dirty="0" smtClean="0"/>
              <a:t>Collect Taxes</a:t>
            </a:r>
          </a:p>
          <a:p>
            <a:pPr>
              <a:buFont typeface="Arial" panose="020B0604020202020204" pitchFamily="34" charset="0"/>
              <a:buChar char="•"/>
            </a:pPr>
            <a:r>
              <a:rPr lang="en-US" sz="2300" i="1" dirty="0" smtClean="0"/>
              <a:t>Maintain Army &amp; Navy</a:t>
            </a:r>
          </a:p>
          <a:p>
            <a:pPr>
              <a:buFont typeface="Arial" panose="020B0604020202020204" pitchFamily="34" charset="0"/>
              <a:buChar char="•"/>
            </a:pPr>
            <a:r>
              <a:rPr lang="en-US" sz="2300" i="1" dirty="0" smtClean="0"/>
              <a:t>Borrow $$</a:t>
            </a:r>
          </a:p>
          <a:p>
            <a:pPr>
              <a:buFont typeface="Arial" panose="020B0604020202020204" pitchFamily="34" charset="0"/>
              <a:buChar char="•"/>
            </a:pPr>
            <a:r>
              <a:rPr lang="en-US" sz="2300" i="1" dirty="0" smtClean="0"/>
              <a:t>Establish post offices and roads</a:t>
            </a:r>
          </a:p>
          <a:p>
            <a:pPr>
              <a:buFont typeface="Arial" panose="020B0604020202020204" pitchFamily="34" charset="0"/>
              <a:buChar char="•"/>
            </a:pPr>
            <a:r>
              <a:rPr lang="en-US" sz="2300" b="1" i="1" dirty="0" smtClean="0"/>
              <a:t>Necessary &amp; Proper Clause </a:t>
            </a:r>
            <a:r>
              <a:rPr lang="en-US" sz="2300" i="1" dirty="0" smtClean="0"/>
              <a:t>=&gt; establish all institutions needed to carry out powers (i.e. National Bank)</a:t>
            </a:r>
          </a:p>
          <a:p>
            <a:pPr>
              <a:buFont typeface="Arial" panose="020B0604020202020204" pitchFamily="34" charset="0"/>
              <a:buChar char="•"/>
            </a:pPr>
            <a:endParaRPr lang="en-US" sz="2400" b="1" u="sng" dirty="0"/>
          </a:p>
        </p:txBody>
      </p:sp>
      <p:sp>
        <p:nvSpPr>
          <p:cNvPr id="5" name="TextBox 4"/>
          <p:cNvSpPr txBox="1"/>
          <p:nvPr/>
        </p:nvSpPr>
        <p:spPr>
          <a:xfrm>
            <a:off x="4876800" y="857738"/>
            <a:ext cx="3962400" cy="5416868"/>
          </a:xfrm>
          <a:prstGeom prst="rect">
            <a:avLst/>
          </a:prstGeom>
          <a:noFill/>
        </p:spPr>
        <p:txBody>
          <a:bodyPr wrap="square" rtlCol="0">
            <a:spAutoFit/>
          </a:bodyPr>
          <a:lstStyle/>
          <a:p>
            <a:pPr algn="ctr"/>
            <a:r>
              <a:rPr lang="en-US" sz="2400" b="1" u="sng" dirty="0" smtClean="0"/>
              <a:t>State Powers</a:t>
            </a:r>
          </a:p>
          <a:p>
            <a:pPr marL="342900" indent="-342900">
              <a:buFont typeface="Arial" panose="020B0604020202020204" pitchFamily="34" charset="0"/>
              <a:buChar char="•"/>
            </a:pPr>
            <a:r>
              <a:rPr lang="en-US" sz="2300" dirty="0" smtClean="0"/>
              <a:t>Matters effecting family relations (marriage, divorce, etc..)</a:t>
            </a:r>
          </a:p>
          <a:p>
            <a:pPr marL="342900" indent="-342900">
              <a:buFont typeface="Arial" panose="020B0604020202020204" pitchFamily="34" charset="0"/>
              <a:buChar char="•"/>
            </a:pPr>
            <a:r>
              <a:rPr lang="en-US" sz="2300" dirty="0" smtClean="0"/>
              <a:t>Police power and laws w/in state</a:t>
            </a:r>
          </a:p>
          <a:p>
            <a:pPr marL="342900" indent="-342900">
              <a:buFont typeface="Arial" panose="020B0604020202020204" pitchFamily="34" charset="0"/>
              <a:buChar char="•"/>
            </a:pPr>
            <a:r>
              <a:rPr lang="en-US" sz="2300" dirty="0" smtClean="0"/>
              <a:t>Education</a:t>
            </a:r>
          </a:p>
          <a:p>
            <a:pPr marL="342900" indent="-342900">
              <a:buFont typeface="Arial" panose="020B0604020202020204" pitchFamily="34" charset="0"/>
              <a:buChar char="•"/>
            </a:pPr>
            <a:r>
              <a:rPr lang="en-US" sz="2300" dirty="0" smtClean="0"/>
              <a:t>Regulating commerce w/in state boundaries</a:t>
            </a:r>
          </a:p>
          <a:p>
            <a:pPr marL="342900" indent="-342900">
              <a:buFont typeface="Arial" panose="020B0604020202020204" pitchFamily="34" charset="0"/>
              <a:buChar char="•"/>
            </a:pPr>
            <a:r>
              <a:rPr lang="en-US" sz="2300" b="1" i="1" dirty="0" smtClean="0"/>
              <a:t>10</a:t>
            </a:r>
            <a:r>
              <a:rPr lang="en-US" sz="2300" b="1" i="1" baseline="30000" dirty="0" smtClean="0"/>
              <a:t>th</a:t>
            </a:r>
            <a:r>
              <a:rPr lang="en-US" sz="2300" b="1" i="1" dirty="0" smtClean="0"/>
              <a:t> Amendment </a:t>
            </a:r>
            <a:r>
              <a:rPr lang="en-US" sz="2300" dirty="0" smtClean="0"/>
              <a:t>=&gt; all powers not granted to Federal </a:t>
            </a:r>
            <a:r>
              <a:rPr lang="en-US" sz="2300" dirty="0" err="1" smtClean="0"/>
              <a:t>Govt</a:t>
            </a:r>
            <a:r>
              <a:rPr lang="en-US" sz="2300" dirty="0" smtClean="0"/>
              <a:t> reserved for States</a:t>
            </a:r>
          </a:p>
          <a:p>
            <a:pPr marL="342900" indent="-342900">
              <a:buFont typeface="Arial" panose="020B0604020202020204" pitchFamily="34" charset="0"/>
              <a:buChar char="•"/>
            </a:pPr>
            <a:endParaRPr lang="en-US" sz="2300" dirty="0" smtClean="0"/>
          </a:p>
          <a:p>
            <a:pPr marL="342900" indent="-342900">
              <a:buFont typeface="Arial" panose="020B0604020202020204" pitchFamily="34" charset="0"/>
              <a:buChar char="•"/>
            </a:pPr>
            <a:endParaRPr lang="en-US" sz="2300" dirty="0"/>
          </a:p>
        </p:txBody>
      </p:sp>
    </p:spTree>
    <p:extLst>
      <p:ext uri="{BB962C8B-B14F-4D97-AF65-F5344CB8AC3E}">
        <p14:creationId xmlns:p14="http://schemas.microsoft.com/office/powerpoint/2010/main" val="718391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grpSp>
        <p:nvGrpSpPr>
          <p:cNvPr id="2" name="Diagram 2"/>
          <p:cNvGrpSpPr>
            <a:grpSpLocks/>
          </p:cNvGrpSpPr>
          <p:nvPr/>
        </p:nvGrpSpPr>
        <p:grpSpPr bwMode="auto">
          <a:xfrm>
            <a:off x="0" y="-18143"/>
            <a:ext cx="9220200" cy="6858000"/>
            <a:chOff x="0" y="0"/>
            <a:chExt cx="5808" cy="4320"/>
          </a:xfrm>
        </p:grpSpPr>
        <p:graphicFrame>
          <p:nvGraphicFramePr>
            <p:cNvPr id="11" name="Diagram 10"/>
            <p:cNvGraphicFramePr/>
            <p:nvPr>
              <p:extLst>
                <p:ext uri="{D42A27DB-BD31-4B8C-83A1-F6EECF244321}">
                  <p14:modId xmlns:p14="http://schemas.microsoft.com/office/powerpoint/2010/main" val="2657530892"/>
                </p:ext>
              </p:extLst>
            </p:nvPr>
          </p:nvGraphicFramePr>
          <p:xfrm>
            <a:off x="0" y="0"/>
            <a:ext cx="5808" cy="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10"/>
            <p:cNvSpPr txBox="1">
              <a:spLocks noChangeArrowheads="1"/>
            </p:cNvSpPr>
            <p:nvPr/>
          </p:nvSpPr>
          <p:spPr bwMode="auto">
            <a:xfrm>
              <a:off x="144" y="1163"/>
              <a:ext cx="1296" cy="1415"/>
            </a:xfrm>
            <a:prstGeom prst="rect">
              <a:avLst/>
            </a:prstGeom>
            <a:solidFill>
              <a:srgbClr val="F1DAAD"/>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Verdana" pitchFamily="34" charset="0"/>
                </a:rPr>
                <a:t>ENFORCES THE LAWS</a:t>
              </a:r>
            </a:p>
            <a:p>
              <a:pPr marL="0" marR="0" lvl="0" indent="0" algn="l" defTabSz="914400" rtl="0" eaLnBrk="1" fontAlgn="base" latinLnBrk="0" hangingPunct="1">
                <a:lnSpc>
                  <a:spcPct val="100000"/>
                </a:lnSpc>
                <a:spcBef>
                  <a:spcPct val="50000"/>
                </a:spcBef>
                <a:spcAft>
                  <a:spcPct val="0"/>
                </a:spcAft>
                <a:buClrTx/>
                <a:buSzTx/>
                <a:buFontTx/>
                <a:buChar char="•"/>
                <a:tabLst/>
              </a:pPr>
              <a:r>
                <a:rPr lang="en-US" altLang="en-US" sz="1400" b="1" dirty="0" smtClean="0">
                  <a:latin typeface="Verdana" pitchFamily="34" charset="0"/>
                </a:rPr>
                <a:t>ELECTED BY ELECTORAL COLLEGE (FEAR OF “MOB” and COMMON MAN</a:t>
              </a:r>
              <a:endParaRPr kumimoji="0" lang="en-US" altLang="en-US" sz="1400" b="1"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dirty="0" smtClean="0">
                  <a:ln>
                    <a:noFill/>
                  </a:ln>
                  <a:solidFill>
                    <a:schemeClr val="tx1"/>
                  </a:solidFill>
                  <a:effectLst/>
                  <a:latin typeface="Verdana" pitchFamily="34" charset="0"/>
                </a:rPr>
                <a:t>HEADED BY THE PRESIDENT</a:t>
              </a:r>
            </a:p>
          </p:txBody>
        </p:sp>
        <p:sp>
          <p:nvSpPr>
            <p:cNvPr id="4" name="Text Box 11"/>
            <p:cNvSpPr txBox="1">
              <a:spLocks noChangeArrowheads="1"/>
            </p:cNvSpPr>
            <p:nvPr/>
          </p:nvSpPr>
          <p:spPr bwMode="auto">
            <a:xfrm>
              <a:off x="1968" y="3429"/>
              <a:ext cx="1632" cy="801"/>
            </a:xfrm>
            <a:prstGeom prst="rect">
              <a:avLst/>
            </a:prstGeom>
            <a:solidFill>
              <a:srgbClr val="D8E5E8"/>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smtClean="0">
                  <a:ln>
                    <a:noFill/>
                  </a:ln>
                  <a:solidFill>
                    <a:schemeClr val="tx1"/>
                  </a:solidFill>
                  <a:effectLst/>
                  <a:latin typeface="Verdana" pitchFamily="34" charset="0"/>
                </a:rPr>
                <a:t>MAKES THE LAWS</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smtClean="0">
                  <a:ln>
                    <a:noFill/>
                  </a:ln>
                  <a:solidFill>
                    <a:schemeClr val="tx1"/>
                  </a:solidFill>
                  <a:effectLst/>
                  <a:latin typeface="Verdana" pitchFamily="34" charset="0"/>
                </a:rPr>
                <a:t>CONGRESS DIVIDED INTO TWO HOUSES: SENATE AND HOUSE OF REPRESENTATIVES</a:t>
              </a:r>
            </a:p>
          </p:txBody>
        </p:sp>
        <p:sp>
          <p:nvSpPr>
            <p:cNvPr id="5" name="Text Box 12"/>
            <p:cNvSpPr txBox="1">
              <a:spLocks noChangeArrowheads="1"/>
            </p:cNvSpPr>
            <p:nvPr/>
          </p:nvSpPr>
          <p:spPr bwMode="auto">
            <a:xfrm>
              <a:off x="4128" y="1349"/>
              <a:ext cx="1296" cy="667"/>
            </a:xfrm>
            <a:prstGeom prst="rect">
              <a:avLst/>
            </a:prstGeom>
            <a:solidFill>
              <a:srgbClr val="E7DEEA"/>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smtClean="0">
                  <a:ln>
                    <a:noFill/>
                  </a:ln>
                  <a:solidFill>
                    <a:schemeClr val="tx1"/>
                  </a:solidFill>
                  <a:effectLst/>
                  <a:latin typeface="Verdana" pitchFamily="34" charset="0"/>
                </a:rPr>
                <a:t>INTERPRETS THE LAWS</a:t>
              </a:r>
            </a:p>
            <a:p>
              <a:pPr marL="0" marR="0" lvl="0" indent="0" algn="l" defTabSz="914400" rtl="0" eaLnBrk="1" fontAlgn="base" latinLnBrk="0" hangingPunct="1">
                <a:lnSpc>
                  <a:spcPct val="100000"/>
                </a:lnSpc>
                <a:spcBef>
                  <a:spcPct val="50000"/>
                </a:spcBef>
                <a:spcAft>
                  <a:spcPct val="0"/>
                </a:spcAft>
                <a:buClrTx/>
                <a:buSzTx/>
                <a:buFontTx/>
                <a:buChar char="•"/>
                <a:tabLst/>
              </a:pPr>
              <a:r>
                <a:rPr kumimoji="0" lang="en-US" altLang="en-US" sz="1400" b="1" i="0" u="none" strike="noStrike" cap="none" normalizeH="0" baseline="0" smtClean="0">
                  <a:ln>
                    <a:noFill/>
                  </a:ln>
                  <a:solidFill>
                    <a:schemeClr val="tx1"/>
                  </a:solidFill>
                  <a:effectLst/>
                  <a:latin typeface="Verdana" pitchFamily="34" charset="0"/>
                </a:rPr>
                <a:t>SUPREME COURT HIGHEST COURT</a:t>
              </a:r>
            </a:p>
          </p:txBody>
        </p:sp>
        <p:sp>
          <p:nvSpPr>
            <p:cNvPr id="6" name="Text Box 13"/>
            <p:cNvSpPr txBox="1">
              <a:spLocks noChangeArrowheads="1"/>
            </p:cNvSpPr>
            <p:nvPr/>
          </p:nvSpPr>
          <p:spPr bwMode="auto">
            <a:xfrm>
              <a:off x="2160" y="1472"/>
              <a:ext cx="1440"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altLang="en-US" sz="2000" b="1" i="0" u="none" strike="noStrike" cap="none" normalizeH="0" baseline="0" smtClean="0">
                <a:ln>
                  <a:noFill/>
                </a:ln>
                <a:solidFill>
                  <a:srgbClr val="0000CC"/>
                </a:solidFill>
                <a:effectLst/>
                <a:latin typeface="Verdana" pitchFamily="34" charset="0"/>
              </a:endParaRPr>
            </a:p>
          </p:txBody>
        </p:sp>
        <p:sp>
          <p:nvSpPr>
            <p:cNvPr id="7" name="Picture 14" descr="supremecourt"/>
            <p:cNvSpPr>
              <a:spLocks noChangeAspect="1" noChangeArrowheads="1"/>
            </p:cNvSpPr>
            <p:nvPr/>
          </p:nvSpPr>
          <p:spPr bwMode="auto">
            <a:xfrm>
              <a:off x="4512" y="96"/>
              <a:ext cx="864" cy="5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Picture 15" descr="CAPITOL BUILDING"/>
            <p:cNvSpPr>
              <a:spLocks noChangeAspect="1" noChangeArrowheads="1"/>
            </p:cNvSpPr>
            <p:nvPr/>
          </p:nvSpPr>
          <p:spPr bwMode="auto">
            <a:xfrm>
              <a:off x="3792" y="3340"/>
              <a:ext cx="1056" cy="8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Picture 16" descr="whitehouse"/>
            <p:cNvSpPr>
              <a:spLocks noChangeAspect="1" noChangeArrowheads="1"/>
            </p:cNvSpPr>
            <p:nvPr/>
          </p:nvSpPr>
          <p:spPr bwMode="auto">
            <a:xfrm>
              <a:off x="432" y="96"/>
              <a:ext cx="864" cy="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 Box 17"/>
            <p:cNvSpPr txBox="1">
              <a:spLocks noChangeArrowheads="1"/>
            </p:cNvSpPr>
            <p:nvPr/>
          </p:nvSpPr>
          <p:spPr bwMode="auto">
            <a:xfrm>
              <a:off x="2112" y="1248"/>
              <a:ext cx="1392" cy="1415"/>
            </a:xfrm>
            <a:prstGeom prst="rect">
              <a:avLst/>
            </a:prstGeom>
            <a:solidFill>
              <a:srgbClr val="FF99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 pitchFamily="34" charset="0"/>
                </a:rPr>
                <a:t>THE DELEGATES AGREED ON SEPARATION OF POWERS &amp; CHECKS</a:t>
              </a:r>
              <a:r>
                <a:rPr kumimoji="0" lang="en-US" altLang="en-US" sz="2000" b="1" i="0" u="none" strike="noStrike" cap="none" normalizeH="0" dirty="0" smtClean="0">
                  <a:ln>
                    <a:noFill/>
                  </a:ln>
                  <a:solidFill>
                    <a:schemeClr val="tx1"/>
                  </a:solidFill>
                  <a:effectLst/>
                  <a:latin typeface="Verdana" pitchFamily="34" charset="0"/>
                </a:rPr>
                <a:t> &amp; BALANCES</a:t>
              </a:r>
              <a:endParaRPr kumimoji="0" lang="en-US" altLang="en-US" sz="2000" b="1" i="0" u="none" strike="noStrike" cap="none" normalizeH="0" baseline="0" dirty="0" smtClean="0">
                <a:ln>
                  <a:noFill/>
                </a:ln>
                <a:solidFill>
                  <a:schemeClr val="tx1"/>
                </a:solidFill>
                <a:effectLst/>
                <a:latin typeface="Verdana" pitchFamily="34" charset="0"/>
              </a:endParaRPr>
            </a:p>
          </p:txBody>
        </p:sp>
      </p:grpSp>
    </p:spTree>
    <p:extLst>
      <p:ext uri="{BB962C8B-B14F-4D97-AF65-F5344CB8AC3E}">
        <p14:creationId xmlns:p14="http://schemas.microsoft.com/office/powerpoint/2010/main" val="42041050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CC">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533400"/>
          </a:xfrm>
        </p:spPr>
        <p:txBody>
          <a:bodyPr/>
          <a:lstStyle/>
          <a:p>
            <a:r>
              <a:rPr lang="en-US" b="1" u="sng" dirty="0" smtClean="0"/>
              <a:t>Checks and Balances in Action</a:t>
            </a:r>
            <a:endParaRPr lang="en-US" b="1" u="sng" dirty="0"/>
          </a:p>
        </p:txBody>
      </p:sp>
      <p:sp>
        <p:nvSpPr>
          <p:cNvPr id="3" name="Content Placeholder 2"/>
          <p:cNvSpPr>
            <a:spLocks noGrp="1"/>
          </p:cNvSpPr>
          <p:nvPr>
            <p:ph idx="1"/>
          </p:nvPr>
        </p:nvSpPr>
        <p:spPr>
          <a:xfrm>
            <a:off x="76200" y="868977"/>
            <a:ext cx="3276600" cy="4525963"/>
          </a:xfrm>
        </p:spPr>
        <p:txBody>
          <a:bodyPr/>
          <a:lstStyle/>
          <a:p>
            <a:pPr marL="0" indent="0" algn="ctr">
              <a:buNone/>
            </a:pPr>
            <a:r>
              <a:rPr lang="en-US" sz="2200" b="1" u="sng" dirty="0" smtClean="0"/>
              <a:t>Executive Branch</a:t>
            </a:r>
          </a:p>
          <a:p>
            <a:pPr>
              <a:buFont typeface="Arial" panose="020B0604020202020204" pitchFamily="34" charset="0"/>
              <a:buChar char="•"/>
            </a:pPr>
            <a:r>
              <a:rPr lang="en-US" sz="2200" dirty="0" smtClean="0"/>
              <a:t>Can Veto laws passed by Legislative</a:t>
            </a:r>
          </a:p>
          <a:p>
            <a:pPr>
              <a:buFont typeface="Arial" panose="020B0604020202020204" pitchFamily="34" charset="0"/>
              <a:buChar char="•"/>
            </a:pPr>
            <a:r>
              <a:rPr lang="en-US" sz="2200" dirty="0" smtClean="0"/>
              <a:t>Appoints federal judges and justices</a:t>
            </a:r>
          </a:p>
          <a:p>
            <a:pPr>
              <a:buFont typeface="Arial" panose="020B0604020202020204" pitchFamily="34" charset="0"/>
              <a:buChar char="•"/>
            </a:pPr>
            <a:r>
              <a:rPr lang="en-US" sz="2200" dirty="0" smtClean="0"/>
              <a:t>Can pardon convicted criminals</a:t>
            </a:r>
            <a:endParaRPr lang="en-US" sz="2200" dirty="0"/>
          </a:p>
        </p:txBody>
      </p:sp>
      <p:sp>
        <p:nvSpPr>
          <p:cNvPr id="4" name="TextBox 3"/>
          <p:cNvSpPr txBox="1"/>
          <p:nvPr/>
        </p:nvSpPr>
        <p:spPr>
          <a:xfrm>
            <a:off x="3505200" y="838200"/>
            <a:ext cx="2971800" cy="5170646"/>
          </a:xfrm>
          <a:prstGeom prst="rect">
            <a:avLst/>
          </a:prstGeom>
          <a:noFill/>
        </p:spPr>
        <p:txBody>
          <a:bodyPr wrap="square" rtlCol="0">
            <a:spAutoFit/>
          </a:bodyPr>
          <a:lstStyle/>
          <a:p>
            <a:r>
              <a:rPr lang="en-US" sz="2200" b="1" u="sng" dirty="0" smtClean="0"/>
              <a:t>Legislative Branch</a:t>
            </a:r>
          </a:p>
          <a:p>
            <a:pPr marL="342900" indent="-342900">
              <a:buFont typeface="Arial" panose="020B0604020202020204" pitchFamily="34" charset="0"/>
              <a:buChar char="•"/>
            </a:pPr>
            <a:r>
              <a:rPr lang="en-US" sz="2200" dirty="0" smtClean="0"/>
              <a:t>Senate ratifies treaties and appointments</a:t>
            </a:r>
          </a:p>
          <a:p>
            <a:pPr marL="342900" indent="-342900">
              <a:buFont typeface="Arial" panose="020B0604020202020204" pitchFamily="34" charset="0"/>
              <a:buChar char="•"/>
            </a:pPr>
            <a:r>
              <a:rPr lang="en-US" sz="2200" dirty="0" smtClean="0"/>
              <a:t>Controls $$</a:t>
            </a:r>
          </a:p>
          <a:p>
            <a:pPr marL="342900" indent="-342900">
              <a:buFont typeface="Arial" panose="020B0604020202020204" pitchFamily="34" charset="0"/>
              <a:buChar char="•"/>
            </a:pPr>
            <a:r>
              <a:rPr lang="en-US" sz="2200" dirty="0" smtClean="0"/>
              <a:t>May impeach President or judges</a:t>
            </a:r>
          </a:p>
          <a:p>
            <a:pPr marL="342900" indent="-342900">
              <a:buFont typeface="Arial" panose="020B0604020202020204" pitchFamily="34" charset="0"/>
              <a:buChar char="•"/>
            </a:pPr>
            <a:r>
              <a:rPr lang="en-US" sz="2200" dirty="0" smtClean="0"/>
              <a:t>Can override veto w/ 2/3 approval</a:t>
            </a:r>
          </a:p>
          <a:p>
            <a:pPr marL="342900" indent="-342900">
              <a:buFont typeface="Arial" panose="020B0604020202020204" pitchFamily="34" charset="0"/>
              <a:buChar char="•"/>
            </a:pPr>
            <a:r>
              <a:rPr lang="en-US" sz="2200" dirty="0" smtClean="0"/>
              <a:t>Senate confirms judges &amp; justices</a:t>
            </a:r>
          </a:p>
          <a:p>
            <a:pPr marL="342900" indent="-342900">
              <a:buFont typeface="Arial" panose="020B0604020202020204" pitchFamily="34" charset="0"/>
              <a:buChar char="•"/>
            </a:pPr>
            <a:r>
              <a:rPr lang="en-US" sz="2200" dirty="0" smtClean="0"/>
              <a:t>Can amend Constitution to override judicial decisions</a:t>
            </a:r>
            <a:endParaRPr lang="en-US" sz="2200" dirty="0"/>
          </a:p>
        </p:txBody>
      </p:sp>
      <p:sp>
        <p:nvSpPr>
          <p:cNvPr id="5" name="TextBox 4"/>
          <p:cNvSpPr txBox="1"/>
          <p:nvPr/>
        </p:nvSpPr>
        <p:spPr>
          <a:xfrm>
            <a:off x="6477000" y="803663"/>
            <a:ext cx="2590800" cy="2123658"/>
          </a:xfrm>
          <a:prstGeom prst="rect">
            <a:avLst/>
          </a:prstGeom>
          <a:noFill/>
        </p:spPr>
        <p:txBody>
          <a:bodyPr wrap="square" rtlCol="0">
            <a:spAutoFit/>
          </a:bodyPr>
          <a:lstStyle/>
          <a:p>
            <a:pPr algn="ctr"/>
            <a:r>
              <a:rPr lang="en-US" sz="2200" b="1" u="sng" dirty="0" smtClean="0"/>
              <a:t>Judicial Branch</a:t>
            </a:r>
          </a:p>
          <a:p>
            <a:pPr marL="342900" indent="-342900">
              <a:buFont typeface="Arial" panose="020B0604020202020204" pitchFamily="34" charset="0"/>
              <a:buChar char="•"/>
            </a:pPr>
            <a:r>
              <a:rPr lang="en-US" sz="2200" dirty="0" smtClean="0"/>
              <a:t>Can declare laws and acts “</a:t>
            </a:r>
            <a:r>
              <a:rPr lang="en-US" sz="2200" dirty="0" err="1" smtClean="0"/>
              <a:t>unconstitional</a:t>
            </a:r>
            <a:r>
              <a:rPr lang="en-US" sz="2200" dirty="0" smtClean="0"/>
              <a:t>”</a:t>
            </a:r>
          </a:p>
          <a:p>
            <a:pPr marL="342900" indent="-342900">
              <a:buFont typeface="Arial" panose="020B0604020202020204" pitchFamily="34" charset="0"/>
              <a:buChar char="•"/>
            </a:pPr>
            <a:r>
              <a:rPr lang="en-US" sz="2200" dirty="0" smtClean="0"/>
              <a:t>Appointment for life</a:t>
            </a:r>
            <a:endParaRPr lang="en-US" sz="2200" dirty="0"/>
          </a:p>
        </p:txBody>
      </p:sp>
      <p:sp>
        <p:nvSpPr>
          <p:cNvPr id="6" name="TextBox 5"/>
          <p:cNvSpPr txBox="1"/>
          <p:nvPr/>
        </p:nvSpPr>
        <p:spPr>
          <a:xfrm>
            <a:off x="381000" y="6172200"/>
            <a:ext cx="8686800" cy="461665"/>
          </a:xfrm>
          <a:prstGeom prst="rect">
            <a:avLst/>
          </a:prstGeom>
          <a:noFill/>
        </p:spPr>
        <p:txBody>
          <a:bodyPr wrap="square" rtlCol="0">
            <a:spAutoFit/>
          </a:bodyPr>
          <a:lstStyle/>
          <a:p>
            <a:r>
              <a:rPr lang="en-US" sz="2400" b="1" i="1" dirty="0" smtClean="0"/>
              <a:t>Q: Which Branch is the most powerful? WHY????</a:t>
            </a:r>
            <a:endParaRPr lang="en-US" sz="2400" b="1" i="1" dirty="0"/>
          </a:p>
        </p:txBody>
      </p:sp>
    </p:spTree>
    <p:extLst>
      <p:ext uri="{BB962C8B-B14F-4D97-AF65-F5344CB8AC3E}">
        <p14:creationId xmlns:p14="http://schemas.microsoft.com/office/powerpoint/2010/main" val="2579731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CC00">
            <a:alpha val="16000"/>
          </a:srgbClr>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381000"/>
          </a:xfrm>
        </p:spPr>
        <p:txBody>
          <a:bodyPr/>
          <a:lstStyle/>
          <a:p>
            <a:pPr eaLnBrk="1" hangingPunct="1"/>
            <a:r>
              <a:rPr lang="en-US" altLang="en-US" sz="4000" b="1" u="sng" dirty="0" smtClean="0"/>
              <a:t>The Constitution</a:t>
            </a:r>
          </a:p>
        </p:txBody>
      </p:sp>
      <p:sp>
        <p:nvSpPr>
          <p:cNvPr id="37891" name="Rectangle 3"/>
          <p:cNvSpPr>
            <a:spLocks noGrp="1" noChangeArrowheads="1"/>
          </p:cNvSpPr>
          <p:nvPr>
            <p:ph type="body" sz="half" idx="1"/>
          </p:nvPr>
        </p:nvSpPr>
        <p:spPr>
          <a:xfrm>
            <a:off x="0" y="533400"/>
            <a:ext cx="5105400" cy="6324600"/>
          </a:xfrm>
        </p:spPr>
        <p:txBody>
          <a:bodyPr/>
          <a:lstStyle/>
          <a:p>
            <a:pPr eaLnBrk="1" hangingPunct="1">
              <a:lnSpc>
                <a:spcPct val="90000"/>
              </a:lnSpc>
            </a:pPr>
            <a:r>
              <a:rPr lang="en-US" altLang="en-US" sz="2000" dirty="0" smtClean="0"/>
              <a:t>“It grants powers to the government, limits the authority of the government, defines the structure of a government &amp; explains the relationship between the government and its people.”</a:t>
            </a:r>
          </a:p>
          <a:p>
            <a:pPr marL="685800" lvl="1" eaLnBrk="1" hangingPunct="1">
              <a:lnSpc>
                <a:spcPct val="90000"/>
              </a:lnSpc>
              <a:buFont typeface="Wingdings" panose="05000000000000000000" pitchFamily="2" charset="2"/>
              <a:buChar char="§"/>
            </a:pPr>
            <a:r>
              <a:rPr lang="en-US" altLang="en-US" sz="2000" b="1" i="1" dirty="0" smtClean="0"/>
              <a:t>Requires majority vote to pass laws and 2/3 vote to amend</a:t>
            </a:r>
          </a:p>
          <a:p>
            <a:pPr marL="685800" lvl="1" eaLnBrk="1" hangingPunct="1">
              <a:lnSpc>
                <a:spcPct val="90000"/>
              </a:lnSpc>
              <a:buFont typeface="Wingdings" panose="05000000000000000000" pitchFamily="2" charset="2"/>
              <a:buChar char="§"/>
            </a:pPr>
            <a:r>
              <a:rPr lang="en-US" altLang="en-US" sz="2000" dirty="0" smtClean="0"/>
              <a:t>Institutionalized republicanism =&gt; rule by people, limits on power</a:t>
            </a:r>
          </a:p>
          <a:p>
            <a:pPr eaLnBrk="1" hangingPunct="1">
              <a:lnSpc>
                <a:spcPct val="90000"/>
              </a:lnSpc>
            </a:pPr>
            <a:r>
              <a:rPr lang="en-US" altLang="en-US" sz="2000" b="1" i="1" dirty="0" smtClean="0"/>
              <a:t>“Living Document” </a:t>
            </a:r>
            <a:r>
              <a:rPr lang="en-US" altLang="en-US" sz="2000" dirty="0" smtClean="0"/>
              <a:t>– can be modified to changeable circumstances of society</a:t>
            </a:r>
          </a:p>
          <a:p>
            <a:pPr eaLnBrk="1" hangingPunct="1">
              <a:lnSpc>
                <a:spcPct val="90000"/>
              </a:lnSpc>
            </a:pPr>
            <a:r>
              <a:rPr lang="en-US" altLang="en-US" sz="2000" dirty="0" smtClean="0"/>
              <a:t>It is the supreme law of the land!</a:t>
            </a:r>
          </a:p>
          <a:p>
            <a:pPr eaLnBrk="1" hangingPunct="1">
              <a:lnSpc>
                <a:spcPct val="90000"/>
              </a:lnSpc>
            </a:pPr>
            <a:r>
              <a:rPr lang="en-US" altLang="en-US" sz="2000" dirty="0" smtClean="0"/>
              <a:t>Constitution can be seen as a “conservative” document =&gt; safeguards against the power of common man</a:t>
            </a:r>
          </a:p>
          <a:p>
            <a:pPr marL="685800" lvl="1" eaLnBrk="1" hangingPunct="1">
              <a:lnSpc>
                <a:spcPct val="90000"/>
              </a:lnSpc>
              <a:buFont typeface="Wingdings" panose="05000000000000000000" pitchFamily="2" charset="2"/>
              <a:buChar char="§"/>
            </a:pPr>
            <a:r>
              <a:rPr lang="en-US" altLang="en-US" sz="2000" dirty="0" smtClean="0"/>
              <a:t>No direct election of Senators or President (</a:t>
            </a:r>
            <a:r>
              <a:rPr lang="en-US" altLang="en-US" sz="2000" b="1" i="1" dirty="0" smtClean="0"/>
              <a:t>Electoral College</a:t>
            </a:r>
            <a:r>
              <a:rPr lang="en-US" altLang="en-US" sz="2000" dirty="0" smtClean="0"/>
              <a:t>)</a:t>
            </a:r>
          </a:p>
          <a:p>
            <a:pPr marL="685800" lvl="1" eaLnBrk="1" hangingPunct="1">
              <a:lnSpc>
                <a:spcPct val="90000"/>
              </a:lnSpc>
              <a:buFont typeface="Wingdings" panose="05000000000000000000" pitchFamily="2" charset="2"/>
              <a:buChar char="§"/>
            </a:pPr>
            <a:r>
              <a:rPr lang="en-US" altLang="en-US" sz="2000" dirty="0" smtClean="0"/>
              <a:t>Protects private property rights</a:t>
            </a:r>
          </a:p>
          <a:p>
            <a:pPr marL="685800" lvl="1" eaLnBrk="1" hangingPunct="1">
              <a:lnSpc>
                <a:spcPct val="90000"/>
              </a:lnSpc>
              <a:buFont typeface="Wingdings" panose="05000000000000000000" pitchFamily="2" charset="2"/>
              <a:buChar char="§"/>
            </a:pPr>
            <a:r>
              <a:rPr lang="en-US" altLang="en-US" sz="2000" dirty="0" smtClean="0"/>
              <a:t>Tight $$ policy</a:t>
            </a:r>
          </a:p>
          <a:p>
            <a:pPr marL="685800" lvl="1" eaLnBrk="1" hangingPunct="1">
              <a:lnSpc>
                <a:spcPct val="90000"/>
              </a:lnSpc>
              <a:buFont typeface="Wingdings" panose="05000000000000000000" pitchFamily="2" charset="2"/>
              <a:buChar char="§"/>
            </a:pPr>
            <a:r>
              <a:rPr lang="en-US" altLang="en-US" sz="2000" dirty="0" smtClean="0"/>
              <a:t>Judges</a:t>
            </a:r>
            <a:r>
              <a:rPr lang="en-US" altLang="en-US" sz="2000" b="1" i="1" dirty="0" smtClean="0"/>
              <a:t> appointed </a:t>
            </a:r>
            <a:r>
              <a:rPr lang="en-US" altLang="en-US" sz="2000" dirty="0" smtClean="0"/>
              <a:t>for life</a:t>
            </a:r>
          </a:p>
          <a:p>
            <a:pPr marL="400050" lvl="1" indent="0" eaLnBrk="1" hangingPunct="1">
              <a:lnSpc>
                <a:spcPct val="90000"/>
              </a:lnSpc>
              <a:buNone/>
            </a:pPr>
            <a:endParaRPr lang="en-US" altLang="en-US" sz="2000" dirty="0" smtClean="0"/>
          </a:p>
          <a:p>
            <a:pPr marL="685800" lvl="1" eaLnBrk="1" hangingPunct="1">
              <a:lnSpc>
                <a:spcPct val="90000"/>
              </a:lnSpc>
              <a:buFont typeface="Wingdings" panose="05000000000000000000" pitchFamily="2" charset="2"/>
              <a:buChar char="§"/>
            </a:pPr>
            <a:endParaRPr lang="en-US" altLang="en-US" sz="2000" dirty="0" smtClean="0"/>
          </a:p>
          <a:p>
            <a:pPr marL="685800" lvl="1" eaLnBrk="1" hangingPunct="1">
              <a:lnSpc>
                <a:spcPct val="90000"/>
              </a:lnSpc>
              <a:buFont typeface="Wingdings" panose="05000000000000000000" pitchFamily="2" charset="2"/>
              <a:buChar char="§"/>
            </a:pPr>
            <a:endParaRPr lang="en-US" altLang="en-US" sz="2000" dirty="0" smtClean="0"/>
          </a:p>
        </p:txBody>
      </p:sp>
      <p:pic>
        <p:nvPicPr>
          <p:cNvPr id="37892" name="Picture 5" descr="Constitu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990600"/>
            <a:ext cx="4047179" cy="4876800"/>
          </a:xfrm>
          <a:noFill/>
        </p:spPr>
      </p:pic>
    </p:spTree>
    <p:extLst>
      <p:ext uri="{BB962C8B-B14F-4D97-AF65-F5344CB8AC3E}">
        <p14:creationId xmlns:p14="http://schemas.microsoft.com/office/powerpoint/2010/main" val="539267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CC00">
            <a:alpha val="1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lstStyle/>
          <a:p>
            <a:r>
              <a:rPr lang="en-US" b="1" u="sng" dirty="0" smtClean="0"/>
              <a:t>Ratification of Constitution</a:t>
            </a:r>
            <a:endParaRPr lang="en-US" b="1" u="sng" dirty="0"/>
          </a:p>
        </p:txBody>
      </p:sp>
      <p:sp>
        <p:nvSpPr>
          <p:cNvPr id="3" name="Content Placeholder 2"/>
          <p:cNvSpPr>
            <a:spLocks noGrp="1"/>
          </p:cNvSpPr>
          <p:nvPr>
            <p:ph idx="1"/>
          </p:nvPr>
        </p:nvSpPr>
        <p:spPr>
          <a:xfrm>
            <a:off x="0" y="533400"/>
            <a:ext cx="9144000" cy="6248400"/>
          </a:xfrm>
        </p:spPr>
        <p:txBody>
          <a:bodyPr/>
          <a:lstStyle/>
          <a:p>
            <a:r>
              <a:rPr lang="en-US" sz="2300" dirty="0" smtClean="0"/>
              <a:t>The Constitution provided that 9/13 states needed to ratify it for it to take effect =&gt; states called special conventions for ratification</a:t>
            </a:r>
          </a:p>
          <a:p>
            <a:pPr lvl="1" indent="-342900">
              <a:buFont typeface="Wingdings" panose="05000000000000000000" pitchFamily="2" charset="2"/>
              <a:buChar char="§"/>
            </a:pPr>
            <a:r>
              <a:rPr lang="en-US" sz="2300" dirty="0" smtClean="0"/>
              <a:t>Only 20% of white males could vote (property requirements), so conventions were dominated by Conservatives &amp; wealthy</a:t>
            </a:r>
          </a:p>
          <a:p>
            <a:pPr lvl="1" indent="-342900">
              <a:buFont typeface="Wingdings" panose="05000000000000000000" pitchFamily="2" charset="2"/>
              <a:buChar char="§"/>
            </a:pPr>
            <a:r>
              <a:rPr lang="en-US" sz="2300" dirty="0" smtClean="0"/>
              <a:t>Fierce debates ensued in many states (i.e. VA, NY, Mass) and the country’s 1</a:t>
            </a:r>
            <a:r>
              <a:rPr lang="en-US" sz="2300" baseline="30000" dirty="0" smtClean="0"/>
              <a:t>st</a:t>
            </a:r>
            <a:r>
              <a:rPr lang="en-US" sz="2300" dirty="0" smtClean="0"/>
              <a:t> political parties were formed</a:t>
            </a:r>
          </a:p>
          <a:p>
            <a:pPr marL="400050" lvl="1" indent="0">
              <a:buNone/>
            </a:pPr>
            <a:r>
              <a:rPr lang="en-US" sz="2300" dirty="0"/>
              <a:t>	</a:t>
            </a:r>
            <a:r>
              <a:rPr lang="en-US" sz="2300" dirty="0" smtClean="0"/>
              <a:t>-- </a:t>
            </a:r>
            <a:r>
              <a:rPr lang="en-US" sz="2300" b="1" i="1" dirty="0" smtClean="0"/>
              <a:t>Federalists</a:t>
            </a:r>
            <a:r>
              <a:rPr lang="en-US" sz="2300" dirty="0" smtClean="0"/>
              <a:t> = support ratification and strong federal </a:t>
            </a:r>
            <a:r>
              <a:rPr lang="en-US" sz="2300" dirty="0" err="1" smtClean="0"/>
              <a:t>govt</a:t>
            </a:r>
            <a:endParaRPr lang="en-US" sz="2300" dirty="0" smtClean="0"/>
          </a:p>
          <a:p>
            <a:pPr marL="400050" lvl="1" indent="0">
              <a:buNone/>
            </a:pPr>
            <a:r>
              <a:rPr lang="en-US" sz="2300" dirty="0"/>
              <a:t>	</a:t>
            </a:r>
            <a:r>
              <a:rPr lang="en-US" sz="2300" dirty="0" smtClean="0"/>
              <a:t>--</a:t>
            </a:r>
            <a:r>
              <a:rPr lang="en-US" sz="2300" b="1" i="1" dirty="0" smtClean="0"/>
              <a:t> Antifederalists </a:t>
            </a:r>
            <a:r>
              <a:rPr lang="en-US" sz="2300" dirty="0" smtClean="0"/>
              <a:t>= against ratification (strong state </a:t>
            </a:r>
            <a:r>
              <a:rPr lang="en-US" sz="2300" dirty="0" err="1" smtClean="0"/>
              <a:t>govts</a:t>
            </a:r>
            <a:r>
              <a:rPr lang="en-US" sz="2300" dirty="0" smtClean="0"/>
              <a:t>)</a:t>
            </a:r>
          </a:p>
          <a:p>
            <a:pPr>
              <a:buFont typeface="Arial" panose="020B0604020202020204" pitchFamily="34" charset="0"/>
              <a:buChar char="•"/>
            </a:pPr>
            <a:r>
              <a:rPr lang="en-US" sz="2300" dirty="0" smtClean="0"/>
              <a:t>Federalists conducted a campaign to ensure ratification </a:t>
            </a:r>
          </a:p>
          <a:p>
            <a:pPr lvl="1">
              <a:buFont typeface="Wingdings" panose="05000000000000000000" pitchFamily="2" charset="2"/>
              <a:buChar char="§"/>
            </a:pPr>
            <a:r>
              <a:rPr lang="en-US" sz="2300" dirty="0" smtClean="0"/>
              <a:t>PA = forced 2 Antifederalists to sit to get quorum for vote</a:t>
            </a:r>
          </a:p>
          <a:p>
            <a:pPr lvl="1">
              <a:buFont typeface="Wingdings" panose="05000000000000000000" pitchFamily="2" charset="2"/>
              <a:buChar char="§"/>
            </a:pPr>
            <a:r>
              <a:rPr lang="en-US" sz="2300" dirty="0" smtClean="0"/>
              <a:t>NY = Jay, Hamilton &amp; Madison published a series of essays (</a:t>
            </a:r>
            <a:r>
              <a:rPr lang="en-US" sz="2300" b="1" i="1" dirty="0" smtClean="0"/>
              <a:t>Federalist Papers</a:t>
            </a:r>
            <a:r>
              <a:rPr lang="en-US" sz="2300" dirty="0" smtClean="0"/>
              <a:t>) arguing for benefits of Constitution</a:t>
            </a:r>
          </a:p>
          <a:p>
            <a:pPr lvl="1">
              <a:buFont typeface="Wingdings" panose="05000000000000000000" pitchFamily="2" charset="2"/>
              <a:buChar char="§"/>
            </a:pPr>
            <a:r>
              <a:rPr lang="en-US" sz="2300" dirty="0" smtClean="0"/>
              <a:t>VA = Washington &amp; Madison are “star power” behind ratification (argue against Patrick Henry &amp; Jefferson)</a:t>
            </a:r>
          </a:p>
          <a:p>
            <a:pPr marL="57150" indent="0">
              <a:buNone/>
            </a:pPr>
            <a:r>
              <a:rPr lang="en-US" sz="2300" dirty="0" smtClean="0"/>
              <a:t>** #1 item that secured ratification was promise of a </a:t>
            </a:r>
            <a:r>
              <a:rPr lang="en-US" sz="2300" b="1" i="1" dirty="0" smtClean="0"/>
              <a:t>Bill of Rights </a:t>
            </a:r>
            <a:r>
              <a:rPr lang="en-US" sz="2300" dirty="0" smtClean="0"/>
              <a:t>**</a:t>
            </a:r>
          </a:p>
          <a:p>
            <a:pPr>
              <a:buFont typeface="Arial" panose="020B0604020202020204" pitchFamily="34" charset="0"/>
              <a:buChar char="•"/>
            </a:pPr>
            <a:endParaRPr lang="en-US" sz="2300" dirty="0"/>
          </a:p>
        </p:txBody>
      </p:sp>
    </p:spTree>
    <p:extLst>
      <p:ext uri="{BB962C8B-B14F-4D97-AF65-F5344CB8AC3E}">
        <p14:creationId xmlns:p14="http://schemas.microsoft.com/office/powerpoint/2010/main" val="3225444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CCC00">
            <a:alpha val="16000"/>
          </a:srgbClr>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43000" y="127567"/>
            <a:ext cx="6324600" cy="528638"/>
          </a:xfrm>
          <a:prstGeom prst="rect">
            <a:avLst/>
          </a:prstGeom>
          <a:solidFill>
            <a:srgbClr val="D8D8C6"/>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a:latin typeface="Verdana" pitchFamily="34" charset="0"/>
              </a:rPr>
              <a:t>DEBATE OVER RATIFICATION </a:t>
            </a:r>
          </a:p>
        </p:txBody>
      </p:sp>
      <p:sp>
        <p:nvSpPr>
          <p:cNvPr id="47107" name="Text Box 3"/>
          <p:cNvSpPr txBox="1">
            <a:spLocks noChangeArrowheads="1"/>
          </p:cNvSpPr>
          <p:nvPr/>
        </p:nvSpPr>
        <p:spPr bwMode="auto">
          <a:xfrm>
            <a:off x="228600" y="1066800"/>
            <a:ext cx="4495800" cy="5693866"/>
          </a:xfrm>
          <a:prstGeom prst="rect">
            <a:avLst/>
          </a:prstGeom>
          <a:solidFill>
            <a:srgbClr val="98BDC2"/>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u="sng" dirty="0">
                <a:latin typeface="Verdana" pitchFamily="34" charset="0"/>
              </a:rPr>
              <a:t>FEDERALISTS</a:t>
            </a:r>
            <a:endParaRPr lang="en-US" altLang="en-US" sz="2400" b="1" dirty="0">
              <a:latin typeface="Verdana" pitchFamily="34" charset="0"/>
            </a:endParaRPr>
          </a:p>
          <a:p>
            <a:pPr algn="ctr" eaLnBrk="1" hangingPunct="1">
              <a:spcBef>
                <a:spcPct val="50000"/>
              </a:spcBef>
              <a:buFontTx/>
              <a:buNone/>
            </a:pPr>
            <a:r>
              <a:rPr lang="en-US" altLang="en-US" sz="2000" b="1" dirty="0">
                <a:latin typeface="Verdana" pitchFamily="34" charset="0"/>
              </a:rPr>
              <a:t>ADVOCATED A STRONG CENTRAL GOVERNMENT</a:t>
            </a:r>
          </a:p>
          <a:p>
            <a:pPr algn="ctr" eaLnBrk="1" hangingPunct="1">
              <a:spcBef>
                <a:spcPct val="50000"/>
              </a:spcBef>
              <a:buFontTx/>
              <a:buNone/>
            </a:pPr>
            <a:r>
              <a:rPr lang="en-US" altLang="en-US" sz="2000" b="1" dirty="0">
                <a:latin typeface="Verdana" pitchFamily="34" charset="0"/>
              </a:rPr>
              <a:t>NATIONAL SUPREMACY</a:t>
            </a:r>
          </a:p>
          <a:p>
            <a:pPr algn="ctr" eaLnBrk="1" hangingPunct="1">
              <a:spcBef>
                <a:spcPct val="50000"/>
              </a:spcBef>
              <a:buFontTx/>
              <a:buNone/>
            </a:pPr>
            <a:r>
              <a:rPr lang="en-US" altLang="en-US" sz="2000" b="1" dirty="0">
                <a:latin typeface="Verdana" pitchFamily="34" charset="0"/>
              </a:rPr>
              <a:t>IN FAVOR OF RATIFICATION</a:t>
            </a:r>
          </a:p>
          <a:p>
            <a:pPr algn="ctr" eaLnBrk="1" hangingPunct="1">
              <a:spcBef>
                <a:spcPct val="50000"/>
              </a:spcBef>
              <a:buFontTx/>
              <a:buNone/>
            </a:pPr>
            <a:r>
              <a:rPr lang="en-US" altLang="en-US" sz="2000" b="1" dirty="0">
                <a:latin typeface="Verdana" pitchFamily="34" charset="0"/>
              </a:rPr>
              <a:t>BILL OF RIGHTS UNNECESSARY SINCE GOVERNMENT HAD LIMITED POWERS</a:t>
            </a:r>
          </a:p>
          <a:p>
            <a:pPr algn="ctr" eaLnBrk="1" hangingPunct="1">
              <a:spcBef>
                <a:spcPct val="50000"/>
              </a:spcBef>
              <a:buFontTx/>
              <a:buNone/>
            </a:pPr>
            <a:r>
              <a:rPr lang="en-US" altLang="en-US" sz="2000" b="1" dirty="0">
                <a:latin typeface="Verdana" pitchFamily="34" charset="0"/>
              </a:rPr>
              <a:t>MADISON, HAMILTON, </a:t>
            </a:r>
            <a:r>
              <a:rPr lang="en-US" altLang="en-US" sz="2000" b="1" dirty="0" smtClean="0">
                <a:latin typeface="Verdana" pitchFamily="34" charset="0"/>
              </a:rPr>
              <a:t>JAY, WASHINGTON</a:t>
            </a:r>
            <a:endParaRPr lang="en-US" altLang="en-US" sz="2000" b="1" dirty="0">
              <a:latin typeface="Verdana" pitchFamily="34" charset="0"/>
            </a:endParaRPr>
          </a:p>
          <a:p>
            <a:pPr algn="ctr" eaLnBrk="1" hangingPunct="1">
              <a:spcBef>
                <a:spcPct val="50000"/>
              </a:spcBef>
              <a:buFontTx/>
              <a:buNone/>
            </a:pPr>
            <a:r>
              <a:rPr lang="en-US" altLang="en-US" sz="2000" b="1" dirty="0">
                <a:latin typeface="Verdana" pitchFamily="34" charset="0"/>
              </a:rPr>
              <a:t>STRONGEST ALONG THE COAST, AMONG UPPER CLASSES AND EDUCATED, FORMER LOYALISTS</a:t>
            </a:r>
          </a:p>
        </p:txBody>
      </p:sp>
      <p:sp>
        <p:nvSpPr>
          <p:cNvPr id="47108" name="Text Box 4"/>
          <p:cNvSpPr txBox="1">
            <a:spLocks noChangeArrowheads="1"/>
          </p:cNvSpPr>
          <p:nvPr/>
        </p:nvSpPr>
        <p:spPr bwMode="auto">
          <a:xfrm>
            <a:off x="4876800" y="1066800"/>
            <a:ext cx="4114800" cy="5648325"/>
          </a:xfrm>
          <a:prstGeom prst="rect">
            <a:avLst/>
          </a:prstGeom>
          <a:solidFill>
            <a:srgbClr val="E5CDD9"/>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u="sng">
                <a:latin typeface="Verdana" pitchFamily="34" charset="0"/>
              </a:rPr>
              <a:t>ANTIFEDERALISTS</a:t>
            </a:r>
            <a:endParaRPr lang="en-US" altLang="en-US" sz="2400" b="1">
              <a:latin typeface="Verdana" pitchFamily="34" charset="0"/>
            </a:endParaRPr>
          </a:p>
          <a:p>
            <a:pPr algn="ctr" eaLnBrk="1" hangingPunct="1">
              <a:spcBef>
                <a:spcPct val="50000"/>
              </a:spcBef>
              <a:buFontTx/>
              <a:buNone/>
            </a:pPr>
            <a:r>
              <a:rPr lang="en-US" altLang="en-US" sz="2000" b="1">
                <a:latin typeface="Verdana" pitchFamily="34" charset="0"/>
              </a:rPr>
              <a:t>IN FAVOR OF STRONG STATE GOVERNMENTS</a:t>
            </a:r>
          </a:p>
          <a:p>
            <a:pPr algn="ctr" eaLnBrk="1" hangingPunct="1">
              <a:spcBef>
                <a:spcPct val="50000"/>
              </a:spcBef>
              <a:buFontTx/>
              <a:buNone/>
            </a:pPr>
            <a:r>
              <a:rPr lang="en-US" altLang="en-US" sz="2000" b="1">
                <a:latin typeface="Verdana" pitchFamily="34" charset="0"/>
              </a:rPr>
              <a:t>STATE SUPREMACY</a:t>
            </a:r>
          </a:p>
          <a:p>
            <a:pPr algn="ctr" eaLnBrk="1" hangingPunct="1">
              <a:spcBef>
                <a:spcPct val="50000"/>
              </a:spcBef>
              <a:buFontTx/>
              <a:buNone/>
            </a:pPr>
            <a:r>
              <a:rPr lang="en-US" altLang="en-US" sz="2000" b="1">
                <a:latin typeface="Verdana" pitchFamily="34" charset="0"/>
              </a:rPr>
              <a:t>AGAINST RATIFICATION</a:t>
            </a:r>
            <a:endParaRPr lang="en-US" altLang="en-US" sz="1200" b="1">
              <a:latin typeface="Verdana" pitchFamily="34" charset="0"/>
            </a:endParaRPr>
          </a:p>
          <a:p>
            <a:pPr algn="ctr" eaLnBrk="1" hangingPunct="1">
              <a:spcBef>
                <a:spcPct val="50000"/>
              </a:spcBef>
              <a:buFontTx/>
              <a:buNone/>
            </a:pPr>
            <a:r>
              <a:rPr lang="en-US" altLang="en-US" sz="2000" b="1">
                <a:latin typeface="Verdana" pitchFamily="34" charset="0"/>
              </a:rPr>
              <a:t>BILL OF RIGHTS ESSENTIAL TO GUARANTEE CITIZEN’S RIGHTS</a:t>
            </a:r>
          </a:p>
          <a:p>
            <a:pPr algn="ctr" eaLnBrk="1" hangingPunct="1">
              <a:spcBef>
                <a:spcPct val="50000"/>
              </a:spcBef>
              <a:buFontTx/>
              <a:buNone/>
            </a:pPr>
            <a:r>
              <a:rPr lang="en-US" altLang="en-US" sz="2000" b="1">
                <a:latin typeface="Verdana" pitchFamily="34" charset="0"/>
              </a:rPr>
              <a:t>MASON, CLINTON, HENRY, JEFFERSON</a:t>
            </a:r>
          </a:p>
          <a:p>
            <a:pPr algn="ctr" eaLnBrk="1" hangingPunct="1">
              <a:spcBef>
                <a:spcPct val="50000"/>
              </a:spcBef>
              <a:buFontTx/>
              <a:buNone/>
            </a:pPr>
            <a:r>
              <a:rPr lang="en-US" altLang="en-US" sz="2000" b="1">
                <a:latin typeface="Verdana" pitchFamily="34" charset="0"/>
              </a:rPr>
              <a:t>STRONGEST AMONG BACKCOUNTRY FARMERS, UNEDUCATED AND ILLITERATE, DEBTORS, POORER CLASSES</a:t>
            </a:r>
          </a:p>
        </p:txBody>
      </p:sp>
    </p:spTree>
    <p:extLst>
      <p:ext uri="{BB962C8B-B14F-4D97-AF65-F5344CB8AC3E}">
        <p14:creationId xmlns:p14="http://schemas.microsoft.com/office/powerpoint/2010/main" val="1415935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CC00">
            <a:alpha val="16000"/>
          </a:srgbClr>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90600" y="152400"/>
            <a:ext cx="7162800" cy="466725"/>
          </a:xfrm>
          <a:prstGeom prst="rect">
            <a:avLst/>
          </a:prstGeom>
          <a:solidFill>
            <a:srgbClr val="FDD483"/>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a:latin typeface="Verdana" pitchFamily="34" charset="0"/>
              </a:rPr>
              <a:t>THE </a:t>
            </a:r>
            <a:r>
              <a:rPr lang="en-US" altLang="en-US" sz="2400" b="1" i="1">
                <a:latin typeface="Verdana" pitchFamily="34" charset="0"/>
              </a:rPr>
              <a:t>FEDERALIST PAPERS</a:t>
            </a:r>
            <a:endParaRPr lang="en-US" altLang="en-US" sz="2400" b="1">
              <a:latin typeface="Verdana" pitchFamily="34" charset="0"/>
            </a:endParaRPr>
          </a:p>
        </p:txBody>
      </p:sp>
      <p:pic>
        <p:nvPicPr>
          <p:cNvPr id="49155" name="Picture 3" descr="jay"/>
          <p:cNvPicPr>
            <a:picLocks noChangeAspect="1" noChangeArrowheads="1"/>
          </p:cNvPicPr>
          <p:nvPr/>
        </p:nvPicPr>
        <p:blipFill>
          <a:blip r:embed="rId2">
            <a:extLst>
              <a:ext uri="{28A0092B-C50C-407E-A947-70E740481C1C}">
                <a14:useLocalDpi xmlns:a14="http://schemas.microsoft.com/office/drawing/2010/main" val="0"/>
              </a:ext>
            </a:extLst>
          </a:blip>
          <a:srcRect l="8603" t="13333" r="2643"/>
          <a:stretch>
            <a:fillRect/>
          </a:stretch>
        </p:blipFill>
        <p:spPr bwMode="auto">
          <a:xfrm>
            <a:off x="7762875" y="4800600"/>
            <a:ext cx="1152525" cy="16764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4" descr="Alexander hamil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819400"/>
            <a:ext cx="1165225" cy="16002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James madison"/>
          <p:cNvPicPr>
            <a:picLocks noChangeAspect="1" noChangeArrowheads="1"/>
          </p:cNvPicPr>
          <p:nvPr/>
        </p:nvPicPr>
        <p:blipFill>
          <a:blip r:embed="rId4">
            <a:extLst>
              <a:ext uri="{28A0092B-C50C-407E-A947-70E740481C1C}">
                <a14:useLocalDpi xmlns:a14="http://schemas.microsoft.com/office/drawing/2010/main" val="0"/>
              </a:ext>
            </a:extLst>
          </a:blip>
          <a:srcRect r="16884"/>
          <a:stretch>
            <a:fillRect/>
          </a:stretch>
        </p:blipFill>
        <p:spPr bwMode="auto">
          <a:xfrm>
            <a:off x="7772400" y="762000"/>
            <a:ext cx="1163638" cy="172402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9158" name="Rectangle 6"/>
          <p:cNvSpPr>
            <a:spLocks noChangeArrowheads="1"/>
          </p:cNvSpPr>
          <p:nvPr/>
        </p:nvSpPr>
        <p:spPr bwMode="auto">
          <a:xfrm>
            <a:off x="304800" y="762000"/>
            <a:ext cx="3962400" cy="5880100"/>
          </a:xfrm>
          <a:prstGeom prst="rect">
            <a:avLst/>
          </a:prstGeom>
          <a:gradFill rotWithShape="1">
            <a:gsLst>
              <a:gs pos="0">
                <a:srgbClr val="FDD483"/>
              </a:gs>
              <a:gs pos="100000">
                <a:srgbClr val="FFFFFF"/>
              </a:gs>
            </a:gsLst>
            <a:lin ang="5400000" scaled="1"/>
          </a:gradFill>
          <a:ln w="9525">
            <a:solidFill>
              <a:srgbClr val="CC3300"/>
            </a:solidFill>
            <a:miter lim="800000"/>
            <a:headEnd/>
            <a:tailEnd/>
          </a:ln>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900" b="1">
                <a:latin typeface="Verdana" pitchFamily="34" charset="0"/>
              </a:rPr>
              <a:t>A SERIES OF 85 ESSAYS ORIGINALLY PUBLISHED IN NEW YORK NEWSPAPERS FROM OCTOBER 1787 TO AUGUST 1788 AUTHORED BY PUBLIUS, THE PEN-NAME FOR JAMES MADISON, ALEXANDER HAMILTON, AND JOHN JAY. THE ESSAYS EXPLAINED THE NEW CONSTITUTION AND ARGUED FOR RATIFICATION CITING SUCH THEMES AS THE NEED FOR SEPARATION OF POWERS, STRONG CENTRAL GOVERNMENT, AND GOVERNMENT CONTROL OVER FACTIONS. </a:t>
            </a:r>
          </a:p>
        </p:txBody>
      </p:sp>
      <p:pic>
        <p:nvPicPr>
          <p:cNvPr id="49159" name="Picture 7" descr="FED PAP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1143000"/>
            <a:ext cx="2924175" cy="53340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9160" name="Text Box 8"/>
          <p:cNvSpPr txBox="1">
            <a:spLocks noChangeArrowheads="1"/>
          </p:cNvSpPr>
          <p:nvPr/>
        </p:nvSpPr>
        <p:spPr bwMode="auto">
          <a:xfrm>
            <a:off x="7848600" y="6545263"/>
            <a:ext cx="76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JAY</a:t>
            </a:r>
          </a:p>
        </p:txBody>
      </p:sp>
      <p:sp>
        <p:nvSpPr>
          <p:cNvPr id="49161" name="Text Box 9"/>
          <p:cNvSpPr txBox="1">
            <a:spLocks noChangeArrowheads="1"/>
          </p:cNvSpPr>
          <p:nvPr/>
        </p:nvSpPr>
        <p:spPr bwMode="auto">
          <a:xfrm>
            <a:off x="7848600" y="4479925"/>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HAMILTON</a:t>
            </a:r>
          </a:p>
        </p:txBody>
      </p:sp>
      <p:sp>
        <p:nvSpPr>
          <p:cNvPr id="49162" name="Text Box 10"/>
          <p:cNvSpPr txBox="1">
            <a:spLocks noChangeArrowheads="1"/>
          </p:cNvSpPr>
          <p:nvPr/>
        </p:nvSpPr>
        <p:spPr bwMode="auto">
          <a:xfrm>
            <a:off x="7848600" y="25146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b="1">
                <a:latin typeface="Verdana" pitchFamily="34" charset="0"/>
              </a:rPr>
              <a:t>MADISON</a:t>
            </a:r>
          </a:p>
        </p:txBody>
      </p:sp>
    </p:spTree>
    <p:extLst>
      <p:ext uri="{BB962C8B-B14F-4D97-AF65-F5344CB8AC3E}">
        <p14:creationId xmlns:p14="http://schemas.microsoft.com/office/powerpoint/2010/main" val="17009929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CCC00">
            <a:alpha val="16000"/>
          </a:srgbClr>
        </a:solidFill>
        <a:effectLst/>
      </p:bgPr>
    </p:bg>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52400"/>
            <a:ext cx="8686800" cy="1625600"/>
          </a:xfrm>
          <a:prstGeom prst="rect">
            <a:avLst/>
          </a:prstGeom>
          <a:solidFill>
            <a:srgbClr val="C4D8BA"/>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latin typeface="Verdana" pitchFamily="34" charset="0"/>
              </a:rPr>
              <a:t>IN ORDER TO RATIFY THE CONSTITUTION TWO-THIRDS OF THE STATES, NINE, HAD TO APPROVE IT. THE PROCESS BEGAN IN DECEMBER OF 1787 WITH STATE CONVENTIONS SOME OF WHICH WERE HEATED DEBATES AND OTHERS WERE UNANIMOUSLY IN FAVOR.</a:t>
            </a:r>
          </a:p>
        </p:txBody>
      </p:sp>
      <p:graphicFrame>
        <p:nvGraphicFramePr>
          <p:cNvPr id="47107" name="Group 3"/>
          <p:cNvGraphicFramePr>
            <a:graphicFrameLocks noGrp="1"/>
          </p:cNvGraphicFramePr>
          <p:nvPr/>
        </p:nvGraphicFramePr>
        <p:xfrm>
          <a:off x="228600" y="1981200"/>
          <a:ext cx="8610600" cy="4414837"/>
        </p:xfrm>
        <a:graphic>
          <a:graphicData uri="http://schemas.openxmlformats.org/drawingml/2006/table">
            <a:tbl>
              <a:tblPr/>
              <a:tblGrid>
                <a:gridCol w="2870200"/>
                <a:gridCol w="2870200"/>
                <a:gridCol w="2870200"/>
              </a:tblGrid>
              <a:tr h="3505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accent2"/>
                          </a:solidFill>
                          <a:effectLst/>
                          <a:latin typeface="Verdana" pitchFamily="34" charset="0"/>
                        </a:rPr>
                        <a:t>STATE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smtClean="0">
                          <a:ln>
                            <a:noFill/>
                          </a:ln>
                          <a:solidFill>
                            <a:schemeClr val="tx1"/>
                          </a:solidFill>
                          <a:effectLst/>
                          <a:latin typeface="Verdana" pitchFamily="34" charset="0"/>
                        </a:rPr>
                        <a:t>DATE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CC3300"/>
                          </a:solidFill>
                          <a:effectLst/>
                          <a:latin typeface="Verdana" pitchFamily="34" charset="0"/>
                        </a:rPr>
                        <a:t>VOTE IN</a:t>
                      </a:r>
                      <a:r>
                        <a:rPr kumimoji="0" lang="en-US" sz="1700" b="1" i="0" u="none" strike="noStrike" cap="none" normalizeH="0" baseline="0" smtClean="0">
                          <a:ln>
                            <a:noFill/>
                          </a:ln>
                          <a:solidFill>
                            <a:srgbClr val="CC3300"/>
                          </a:solidFill>
                          <a:effectLst/>
                          <a:latin typeface="Verdana" pitchFamily="34" charset="0"/>
                        </a:rPr>
                        <a:t> </a:t>
                      </a:r>
                      <a:r>
                        <a:rPr kumimoji="0" lang="en-US" sz="1600" b="1" i="0" u="none" strike="noStrike" cap="none" normalizeH="0" baseline="0" smtClean="0">
                          <a:ln>
                            <a:noFill/>
                          </a:ln>
                          <a:solidFill>
                            <a:srgbClr val="CC3300"/>
                          </a:solidFill>
                          <a:effectLst/>
                          <a:latin typeface="Verdana" pitchFamily="34" charset="0"/>
                        </a:rPr>
                        <a:t>CONVENTION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DELAWARE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DECEMBER 7, 1787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UNANIMOUS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PENNSYLVANIA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DECEMBER 12, 1787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46 TO 23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NEW JERSEY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DECEMBER 18, 1787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UNANIMOUS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GEORGIA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JANUARY 2,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UNANIMOUS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CONNECTICUT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JANUARY 9,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128 TO 40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MASSACHUSETTS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FEBRUARY 7,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187 TO 168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1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MARYLAND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APRIL 28,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63 TO 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SOUTH CAROLINA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MAY 23,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149 TO 73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NEW HAMPSHIRE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JUNE 21,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57 TO 46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VIRGINIA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JUNE 26,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89 TO 79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NEW YORK</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JULY 26, 1788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30 TO 27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NORTH CAROLINA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NOVEMBER 21, 1789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195 TO 77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D9D3"/>
                    </a:solidFill>
                  </a:tcPr>
                </a:tc>
              </a:tr>
              <a:tr h="312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Verdana" pitchFamily="34" charset="0"/>
                        </a:rPr>
                        <a:t>RHODE ISLAND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FB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MAY 29, 1790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DC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CC3300"/>
                          </a:solidFill>
                          <a:effectLst/>
                          <a:latin typeface="Verdana" pitchFamily="34" charset="0"/>
                        </a:rPr>
                        <a:t>34 TO 32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D9D3"/>
                    </a:solidFill>
                  </a:tcPr>
                </a:tc>
              </a:tr>
            </a:tbl>
          </a:graphicData>
        </a:graphic>
      </p:graphicFrame>
    </p:spTree>
    <p:extLst>
      <p:ext uri="{BB962C8B-B14F-4D97-AF65-F5344CB8AC3E}">
        <p14:creationId xmlns:p14="http://schemas.microsoft.com/office/powerpoint/2010/main" val="1279405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533400"/>
          </a:xfrm>
        </p:spPr>
        <p:txBody>
          <a:bodyPr/>
          <a:lstStyle/>
          <a:p>
            <a:pPr eaLnBrk="1" hangingPunct="1"/>
            <a:r>
              <a:rPr lang="en-US" altLang="en-US" sz="3600" b="1" u="sng" smtClean="0"/>
              <a:t>Challenges to the New Nation</a:t>
            </a:r>
          </a:p>
        </p:txBody>
      </p:sp>
      <p:sp>
        <p:nvSpPr>
          <p:cNvPr id="53251" name="Rectangle 3"/>
          <p:cNvSpPr>
            <a:spLocks noGrp="1" noChangeArrowheads="1"/>
          </p:cNvSpPr>
          <p:nvPr>
            <p:ph type="body" idx="1"/>
          </p:nvPr>
        </p:nvSpPr>
        <p:spPr>
          <a:xfrm>
            <a:off x="0" y="533400"/>
            <a:ext cx="9144000" cy="6324600"/>
          </a:xfrm>
        </p:spPr>
        <p:txBody>
          <a:bodyPr/>
          <a:lstStyle/>
          <a:p>
            <a:pPr marL="533400" indent="-533400" algn="ctr" eaLnBrk="1" hangingPunct="1">
              <a:buFontTx/>
              <a:buNone/>
            </a:pPr>
            <a:r>
              <a:rPr lang="en-US" altLang="en-US" sz="2800" i="1" dirty="0" smtClean="0">
                <a:solidFill>
                  <a:srgbClr val="FF0000"/>
                </a:solidFill>
              </a:rPr>
              <a:t>A “Federalist” Agenda</a:t>
            </a:r>
          </a:p>
          <a:p>
            <a:pPr marL="533400" indent="-533400" eaLnBrk="1" hangingPunct="1">
              <a:buFontTx/>
              <a:buNone/>
            </a:pPr>
            <a:r>
              <a:rPr lang="en-US" altLang="en-US" sz="1900" dirty="0" smtClean="0"/>
              <a:t>1. </a:t>
            </a:r>
            <a:r>
              <a:rPr lang="en-US" altLang="en-US" sz="1900" b="1" i="1" dirty="0" smtClean="0"/>
              <a:t>Financial – Foreign Trade tied up in this also </a:t>
            </a:r>
          </a:p>
          <a:p>
            <a:pPr marL="533400" indent="-533400" eaLnBrk="1" hangingPunct="1">
              <a:buFontTx/>
              <a:buNone/>
            </a:pPr>
            <a:r>
              <a:rPr lang="en-US" altLang="en-US" sz="1800" b="1" i="1" dirty="0" smtClean="0"/>
              <a:t>“The nation’s debt was large; its credit shaky &amp; its economic future uncertain.”</a:t>
            </a:r>
          </a:p>
          <a:p>
            <a:pPr marL="533400" indent="-533400" eaLnBrk="1" hangingPunct="1">
              <a:buFontTx/>
              <a:buNone/>
            </a:pPr>
            <a:r>
              <a:rPr lang="en-US" altLang="en-US" sz="1900" dirty="0" smtClean="0"/>
              <a:t>        a.  </a:t>
            </a:r>
            <a:r>
              <a:rPr lang="en-US" altLang="en-US" sz="1900" b="1" i="1" dirty="0" smtClean="0"/>
              <a:t>Domestic debt</a:t>
            </a:r>
            <a:r>
              <a:rPr lang="en-US" altLang="en-US" sz="1900" dirty="0" smtClean="0"/>
              <a:t>:  $40 million owed to citizens </a:t>
            </a:r>
          </a:p>
          <a:p>
            <a:pPr marL="533400" indent="-533400" eaLnBrk="1" hangingPunct="1">
              <a:buFontTx/>
              <a:buNone/>
            </a:pPr>
            <a:r>
              <a:rPr lang="en-US" altLang="en-US" sz="1900" dirty="0" smtClean="0"/>
              <a:t>	b.  </a:t>
            </a:r>
            <a:r>
              <a:rPr lang="en-US" altLang="en-US" sz="1900" b="1" i="1" dirty="0" smtClean="0"/>
              <a:t>Foreign Debt</a:t>
            </a:r>
            <a:r>
              <a:rPr lang="en-US" altLang="en-US" sz="1900" dirty="0" smtClean="0"/>
              <a:t>:  $11 m to </a:t>
            </a:r>
            <a:r>
              <a:rPr lang="en-US" altLang="en-US" sz="1900" b="1" i="1" dirty="0" smtClean="0"/>
              <a:t>Spain/France/Netherlands</a:t>
            </a:r>
          </a:p>
          <a:p>
            <a:pPr marL="533400" indent="-533400" eaLnBrk="1" hangingPunct="1">
              <a:buFontTx/>
              <a:buNone/>
            </a:pPr>
            <a:r>
              <a:rPr lang="en-US" altLang="en-US" sz="1900" dirty="0" smtClean="0"/>
              <a:t>        c.  </a:t>
            </a:r>
            <a:r>
              <a:rPr lang="en-US" altLang="en-US" sz="1900" b="1" i="1" dirty="0" smtClean="0"/>
              <a:t>Assumption</a:t>
            </a:r>
            <a:r>
              <a:rPr lang="en-US" altLang="en-US" sz="1900" dirty="0" smtClean="0"/>
              <a:t> of State Debts incurred by Revolution?</a:t>
            </a:r>
          </a:p>
          <a:p>
            <a:pPr marL="533400" indent="-533400" eaLnBrk="1" hangingPunct="1">
              <a:buFontTx/>
              <a:buNone/>
            </a:pPr>
            <a:r>
              <a:rPr lang="en-US" altLang="en-US" sz="1900" dirty="0"/>
              <a:t>	</a:t>
            </a:r>
            <a:r>
              <a:rPr lang="en-US" altLang="en-US" sz="1900" dirty="0" smtClean="0"/>
              <a:t>d. Economic depression due to lack of trade w/ Britain and pirate attacks on US shipping</a:t>
            </a:r>
          </a:p>
          <a:p>
            <a:pPr marL="533400" indent="-533400" eaLnBrk="1" hangingPunct="1">
              <a:buFontTx/>
              <a:buNone/>
            </a:pPr>
            <a:r>
              <a:rPr lang="en-US" altLang="en-US" sz="1900" dirty="0" smtClean="0"/>
              <a:t>2. </a:t>
            </a:r>
            <a:r>
              <a:rPr lang="en-US" altLang="en-US" sz="1900" b="1" i="1" dirty="0" smtClean="0"/>
              <a:t>Implementing New Government – after elections</a:t>
            </a:r>
          </a:p>
          <a:p>
            <a:pPr marL="533400" indent="-533400" eaLnBrk="1" hangingPunct="1">
              <a:buFontTx/>
              <a:buNone/>
            </a:pPr>
            <a:r>
              <a:rPr lang="en-US" altLang="en-US" sz="1900" dirty="0" smtClean="0"/>
              <a:t>        a.  Creation of Judiciary branch &amp; appointment of judges </a:t>
            </a:r>
          </a:p>
          <a:p>
            <a:pPr marL="533400" indent="-533400" eaLnBrk="1" hangingPunct="1">
              <a:buFontTx/>
              <a:buNone/>
            </a:pPr>
            <a:r>
              <a:rPr lang="en-US" altLang="en-US" sz="1900" dirty="0" smtClean="0"/>
              <a:t>        b.  Establish Federal Power – Currency, Trade, State relations, Army</a:t>
            </a:r>
          </a:p>
          <a:p>
            <a:pPr marL="533400" indent="-533400" eaLnBrk="1" hangingPunct="1">
              <a:buFontTx/>
              <a:buNone/>
            </a:pPr>
            <a:r>
              <a:rPr lang="en-US" altLang="en-US" sz="1900" dirty="0" smtClean="0"/>
              <a:t>        c.  Creation of </a:t>
            </a:r>
            <a:r>
              <a:rPr lang="en-US" altLang="en-US" sz="1900" b="1" i="1" dirty="0" smtClean="0"/>
              <a:t>Cabinet </a:t>
            </a:r>
          </a:p>
          <a:p>
            <a:pPr marL="533400" indent="-533400" eaLnBrk="1" hangingPunct="1">
              <a:buFontTx/>
              <a:buNone/>
            </a:pPr>
            <a:r>
              <a:rPr lang="en-US" altLang="en-US" sz="1900" dirty="0" smtClean="0"/>
              <a:t>        d.  Overcome fears of strong Central Government &amp; Executive</a:t>
            </a:r>
          </a:p>
          <a:p>
            <a:pPr marL="533400" indent="-533400" eaLnBrk="1" hangingPunct="1">
              <a:buFontTx/>
              <a:buNone/>
            </a:pPr>
            <a:r>
              <a:rPr lang="en-US" altLang="en-US" sz="1900" dirty="0" smtClean="0"/>
              <a:t>        e.  Guarantee individual rights</a:t>
            </a:r>
          </a:p>
          <a:p>
            <a:pPr marL="533400" indent="-533400" eaLnBrk="1" hangingPunct="1">
              <a:buFontTx/>
              <a:buAutoNum type="arabicPeriod" startAt="3"/>
            </a:pPr>
            <a:r>
              <a:rPr lang="en-US" altLang="en-US" sz="1900" b="1" i="1" dirty="0" smtClean="0"/>
              <a:t>British, Spanish &amp; Indian Problems on the frontier</a:t>
            </a:r>
          </a:p>
          <a:p>
            <a:pPr marL="533400" indent="-533400" eaLnBrk="1" hangingPunct="1">
              <a:buFontTx/>
              <a:buNone/>
            </a:pPr>
            <a:r>
              <a:rPr lang="en-US" altLang="en-US" sz="1900" dirty="0" smtClean="0"/>
              <a:t>     	-- Native raids; British Forts; Mississippi River mouth access?</a:t>
            </a:r>
          </a:p>
          <a:p>
            <a:pPr marL="533400" indent="-533400" eaLnBrk="1" hangingPunct="1">
              <a:buFontTx/>
              <a:buAutoNum type="arabicPeriod" startAt="4"/>
            </a:pPr>
            <a:r>
              <a:rPr lang="en-US" altLang="en-US" sz="1900" b="1" i="1" dirty="0" smtClean="0"/>
              <a:t>Imposing Federal Taxes &amp; Raising Revenue</a:t>
            </a:r>
          </a:p>
          <a:p>
            <a:pPr marL="533400" indent="-533400" eaLnBrk="1" hangingPunct="1">
              <a:buFontTx/>
              <a:buNone/>
            </a:pPr>
            <a:r>
              <a:rPr lang="en-US" altLang="en-US" sz="1900" dirty="0" smtClean="0"/>
              <a:t>        -- Excise Tax and Whiskey Tax; providing back pay to soldiers</a:t>
            </a:r>
          </a:p>
          <a:p>
            <a:pPr marL="533400" indent="-533400" eaLnBrk="1" hangingPunct="1">
              <a:buFontTx/>
              <a:buNone/>
            </a:pPr>
            <a:endParaRPr lang="en-US" altLang="en-US" sz="1900" dirty="0" smtClean="0"/>
          </a:p>
          <a:p>
            <a:pPr marL="533400" indent="-533400" eaLnBrk="1" hangingPunct="1">
              <a:buFontTx/>
              <a:buNone/>
            </a:pPr>
            <a:endParaRPr lang="en-US" altLang="en-US" sz="2000" dirty="0" smtClean="0"/>
          </a:p>
        </p:txBody>
      </p:sp>
    </p:spTree>
    <p:extLst>
      <p:ext uri="{BB962C8B-B14F-4D97-AF65-F5344CB8AC3E}">
        <p14:creationId xmlns:p14="http://schemas.microsoft.com/office/powerpoint/2010/main" val="3767711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lstStyle/>
          <a:p>
            <a:r>
              <a:rPr lang="en-US" b="1" u="sng" dirty="0" smtClean="0"/>
              <a:t>Election of 1792</a:t>
            </a:r>
            <a:endParaRPr lang="en-US" b="1" u="sng" dirty="0"/>
          </a:p>
        </p:txBody>
      </p:sp>
      <p:sp>
        <p:nvSpPr>
          <p:cNvPr id="3" name="Content Placeholder 2"/>
          <p:cNvSpPr>
            <a:spLocks noGrp="1"/>
          </p:cNvSpPr>
          <p:nvPr>
            <p:ph idx="1"/>
          </p:nvPr>
        </p:nvSpPr>
        <p:spPr>
          <a:xfrm>
            <a:off x="6553200" y="1295400"/>
            <a:ext cx="2536371" cy="1325563"/>
          </a:xfrm>
        </p:spPr>
        <p:txBody>
          <a:bodyPr/>
          <a:lstStyle/>
          <a:p>
            <a:pPr marL="0" indent="0">
              <a:buNone/>
            </a:pPr>
            <a:r>
              <a:rPr lang="en-US" sz="2600" dirty="0" smtClean="0"/>
              <a:t>Washington is the only President to win unanimous election to the Presidency (he did it twice)</a:t>
            </a:r>
            <a:endParaRPr lang="en-US" sz="2600" dirty="0"/>
          </a:p>
        </p:txBody>
      </p:sp>
      <p:pic>
        <p:nvPicPr>
          <p:cNvPr id="61442" name="Picture 2" descr="http://www.sheltonstate.edu/Uploads/files/faculty/Chuck%20Boening/us%20history%20maps/Election%20of%2017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6324600" cy="54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sz="3200" b="1" u="sng" dirty="0" smtClean="0"/>
              <a:t>Major Campaigns and Battles of the F&amp;I War</a:t>
            </a:r>
            <a:endParaRPr lang="en-US" sz="3200" b="1" u="sng" dirty="0"/>
          </a:p>
        </p:txBody>
      </p:sp>
      <p:sp>
        <p:nvSpPr>
          <p:cNvPr id="3" name="Content Placeholder 2"/>
          <p:cNvSpPr>
            <a:spLocks noGrp="1"/>
          </p:cNvSpPr>
          <p:nvPr>
            <p:ph idx="1"/>
          </p:nvPr>
        </p:nvSpPr>
        <p:spPr>
          <a:xfrm>
            <a:off x="533400" y="5943600"/>
            <a:ext cx="8229600" cy="792163"/>
          </a:xfrm>
        </p:spPr>
        <p:txBody>
          <a:bodyPr>
            <a:normAutofit lnSpcReduction="10000"/>
          </a:bodyPr>
          <a:lstStyle/>
          <a:p>
            <a:pPr marL="0" indent="0">
              <a:buNone/>
            </a:pPr>
            <a:r>
              <a:rPr lang="en-US" sz="2300" dirty="0" smtClean="0"/>
              <a:t>The British overcame early losses by investing troops and $$ in N America =&gt; went into debt </a:t>
            </a:r>
            <a:endParaRPr lang="en-US" sz="2300" dirty="0"/>
          </a:p>
        </p:txBody>
      </p:sp>
      <p:pic>
        <p:nvPicPr>
          <p:cNvPr id="2050" name="Picture 2" descr="http://peter.mackenzie.org/history/maps/sevenyears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2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96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457200"/>
          </a:xfrm>
        </p:spPr>
        <p:txBody>
          <a:bodyPr/>
          <a:lstStyle/>
          <a:p>
            <a:r>
              <a:rPr lang="en-US" sz="3000" b="1" u="sng" dirty="0" smtClean="0"/>
              <a:t>George Washington –  Presidential precedents</a:t>
            </a:r>
            <a:endParaRPr lang="en-US" sz="3000" b="1" u="sng" dirty="0"/>
          </a:p>
        </p:txBody>
      </p:sp>
      <p:sp>
        <p:nvSpPr>
          <p:cNvPr id="3" name="Content Placeholder 2"/>
          <p:cNvSpPr>
            <a:spLocks noGrp="1"/>
          </p:cNvSpPr>
          <p:nvPr>
            <p:ph idx="1"/>
          </p:nvPr>
        </p:nvSpPr>
        <p:spPr>
          <a:xfrm>
            <a:off x="0" y="609600"/>
            <a:ext cx="5638799" cy="6172200"/>
          </a:xfrm>
        </p:spPr>
        <p:txBody>
          <a:bodyPr/>
          <a:lstStyle/>
          <a:p>
            <a:r>
              <a:rPr lang="en-US" sz="2300" dirty="0" smtClean="0"/>
              <a:t>Washington, as the 1</a:t>
            </a:r>
            <a:r>
              <a:rPr lang="en-US" sz="2300" baseline="30000" dirty="0" smtClean="0"/>
              <a:t>st</a:t>
            </a:r>
            <a:r>
              <a:rPr lang="en-US" sz="2300" dirty="0" smtClean="0"/>
              <a:t> President had to set many precedents for Presidential behavior</a:t>
            </a:r>
          </a:p>
          <a:p>
            <a:pPr lvl="1" indent="-342900">
              <a:buFont typeface="Wingdings" panose="05000000000000000000" pitchFamily="2" charset="2"/>
              <a:buChar char="§"/>
            </a:pPr>
            <a:r>
              <a:rPr lang="en-US" sz="2300" dirty="0" smtClean="0"/>
              <a:t>Many were fearful that the President would become a “monarch” </a:t>
            </a:r>
          </a:p>
          <a:p>
            <a:pPr marL="0" indent="0">
              <a:buNone/>
            </a:pPr>
            <a:r>
              <a:rPr lang="en-US" sz="2300" dirty="0" smtClean="0"/>
              <a:t>#1:</a:t>
            </a:r>
            <a:r>
              <a:rPr lang="en-US" sz="2300" b="1" i="1" dirty="0" smtClean="0"/>
              <a:t> Address</a:t>
            </a:r>
            <a:r>
              <a:rPr lang="en-US" sz="2300" dirty="0" smtClean="0"/>
              <a:t> =&gt; insists on being called “Mr. President” (no bows, etc…)</a:t>
            </a:r>
          </a:p>
          <a:p>
            <a:pPr marL="0" indent="0">
              <a:buNone/>
            </a:pPr>
            <a:r>
              <a:rPr lang="en-US" sz="2300" dirty="0" smtClean="0"/>
              <a:t>#2: </a:t>
            </a:r>
            <a:r>
              <a:rPr lang="en-US" sz="2300" b="1" i="1" dirty="0" smtClean="0"/>
              <a:t>Shows no favor toward political party </a:t>
            </a:r>
            <a:r>
              <a:rPr lang="en-US" sz="2300" dirty="0" smtClean="0"/>
              <a:t>(despises political party)</a:t>
            </a:r>
          </a:p>
          <a:p>
            <a:pPr marL="0" indent="0">
              <a:buNone/>
            </a:pPr>
            <a:r>
              <a:rPr lang="en-US" sz="2300" dirty="0" smtClean="0"/>
              <a:t>#3: </a:t>
            </a:r>
            <a:r>
              <a:rPr lang="en-US" sz="2300" b="1" i="1" dirty="0" smtClean="0"/>
              <a:t>Does not advocate own election </a:t>
            </a:r>
            <a:r>
              <a:rPr lang="en-US" sz="2300" dirty="0" smtClean="0"/>
              <a:t>=&gt; others do this for him</a:t>
            </a:r>
          </a:p>
          <a:p>
            <a:pPr marL="0" indent="0">
              <a:buNone/>
            </a:pPr>
            <a:r>
              <a:rPr lang="en-US" sz="2300" dirty="0" smtClean="0"/>
              <a:t>#4: </a:t>
            </a:r>
            <a:r>
              <a:rPr lang="en-US" sz="2300" b="1" i="1" dirty="0" smtClean="0"/>
              <a:t>Serves only two terms </a:t>
            </a:r>
            <a:r>
              <a:rPr lang="en-US" sz="2300" dirty="0" smtClean="0"/>
              <a:t>=&gt; believes serving longer would be too much like a monarch</a:t>
            </a:r>
          </a:p>
          <a:p>
            <a:pPr marL="0" indent="0">
              <a:buNone/>
            </a:pPr>
            <a:r>
              <a:rPr lang="en-US" sz="2300" dirty="0" smtClean="0"/>
              <a:t>#5: </a:t>
            </a:r>
            <a:r>
              <a:rPr lang="en-US" sz="2300" b="1" i="1" dirty="0" smtClean="0"/>
              <a:t>Appoints a Cabinet </a:t>
            </a:r>
            <a:r>
              <a:rPr lang="en-US" sz="2300" dirty="0" smtClean="0"/>
              <a:t>=&gt; advisors to aid President in important areas</a:t>
            </a:r>
          </a:p>
        </p:txBody>
      </p:sp>
      <p:pic>
        <p:nvPicPr>
          <p:cNvPr id="4" name="Picture 5" descr="farewell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543" y="990600"/>
            <a:ext cx="3352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83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152400"/>
            <a:ext cx="9144000" cy="1569660"/>
          </a:xfrm>
          <a:prstGeom prst="rect">
            <a:avLst/>
          </a:prstGeom>
          <a:solidFill>
            <a:srgbClr val="CCD5F0"/>
          </a:solidFill>
          <a:ln w="9525">
            <a:solidFill>
              <a:srgbClr val="CC3300"/>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a:latin typeface="Verdana" pitchFamily="34" charset="0"/>
              </a:rPr>
              <a:t>GEORGE WASHINGTON ELECTED FIRST PRESIDENT BY THE ELECTORAL COLLEGE IN 1789 AND HE APPOINTED A BALANCED </a:t>
            </a:r>
            <a:r>
              <a:rPr lang="en-US" altLang="en-US" sz="2400" b="1" dirty="0" smtClean="0">
                <a:latin typeface="Verdana" pitchFamily="34" charset="0"/>
              </a:rPr>
              <a:t>CABINET (FEDERALISTS &amp; DEM/REP) </a:t>
            </a:r>
            <a:r>
              <a:rPr lang="en-US" altLang="en-US" sz="2400" b="1" dirty="0">
                <a:latin typeface="Verdana" pitchFamily="34" charset="0"/>
              </a:rPr>
              <a:t>WITH FOUR MEMBERS.  </a:t>
            </a:r>
          </a:p>
        </p:txBody>
      </p:sp>
      <p:pic>
        <p:nvPicPr>
          <p:cNvPr id="55299" name="Picture 3" descr="WASH INA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1843088"/>
            <a:ext cx="2738437" cy="2347912"/>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7010400" y="5334000"/>
            <a:ext cx="2209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200" b="1">
                <a:latin typeface="Verdana" pitchFamily="34" charset="0"/>
              </a:rPr>
              <a:t>SECRETARY OF TREASURY, ALEXANDER HAMILTON</a:t>
            </a:r>
          </a:p>
        </p:txBody>
      </p:sp>
      <p:sp>
        <p:nvSpPr>
          <p:cNvPr id="55301" name="Text Box 5"/>
          <p:cNvSpPr txBox="1">
            <a:spLocks noChangeArrowheads="1"/>
          </p:cNvSpPr>
          <p:nvPr/>
        </p:nvSpPr>
        <p:spPr bwMode="auto">
          <a:xfrm>
            <a:off x="3505200" y="4419600"/>
            <a:ext cx="1828800" cy="466725"/>
          </a:xfrm>
          <a:prstGeom prst="rect">
            <a:avLst/>
          </a:prstGeom>
          <a:solidFill>
            <a:srgbClr val="CCD5F0"/>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200" b="1">
                <a:latin typeface="Verdana" pitchFamily="34" charset="0"/>
              </a:rPr>
              <a:t>WASHINGTON’S INAUGURATION</a:t>
            </a:r>
          </a:p>
        </p:txBody>
      </p:sp>
      <p:pic>
        <p:nvPicPr>
          <p:cNvPr id="55302" name="Picture 6" descr="RANDOL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67200"/>
            <a:ext cx="1422400" cy="195262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7" descr="JEFF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1724025" cy="2209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8" descr="KN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267200"/>
            <a:ext cx="1498600" cy="20574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5305" name="Rectangle 9"/>
          <p:cNvSpPr>
            <a:spLocks noChangeArrowheads="1"/>
          </p:cNvSpPr>
          <p:nvPr/>
        </p:nvSpPr>
        <p:spPr bwMode="auto">
          <a:xfrm>
            <a:off x="5181600" y="6324600"/>
            <a:ext cx="229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200" b="1">
                <a:latin typeface="Verdana" pitchFamily="34" charset="0"/>
              </a:rPr>
              <a:t>SECRETARY OF WAR HENRY KNOX</a:t>
            </a:r>
          </a:p>
        </p:txBody>
      </p:sp>
      <p:sp>
        <p:nvSpPr>
          <p:cNvPr id="55306" name="Rectangle 10"/>
          <p:cNvSpPr>
            <a:spLocks noChangeArrowheads="1"/>
          </p:cNvSpPr>
          <p:nvPr/>
        </p:nvSpPr>
        <p:spPr bwMode="auto">
          <a:xfrm>
            <a:off x="-76200" y="5181600"/>
            <a:ext cx="2057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latin typeface="Verdana" pitchFamily="34" charset="0"/>
              </a:rPr>
              <a:t>SECRETARY OF STATE,            THOMAS JEFFERSON</a:t>
            </a:r>
          </a:p>
        </p:txBody>
      </p:sp>
      <p:sp>
        <p:nvSpPr>
          <p:cNvPr id="55307" name="Rectangle 11"/>
          <p:cNvSpPr>
            <a:spLocks noChangeArrowheads="1"/>
          </p:cNvSpPr>
          <p:nvPr/>
        </p:nvSpPr>
        <p:spPr bwMode="auto">
          <a:xfrm>
            <a:off x="14478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latin typeface="Verdana" pitchFamily="34" charset="0"/>
              </a:rPr>
              <a:t>ATTORNEY GENERAL, EDMOND RANDOLPH</a:t>
            </a:r>
          </a:p>
        </p:txBody>
      </p:sp>
      <p:pic>
        <p:nvPicPr>
          <p:cNvPr id="55308" name="Picture 12" descr="Alexander hamil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75" y="3048000"/>
            <a:ext cx="1609725" cy="2209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55309" name="Text Box 13"/>
          <p:cNvSpPr txBox="1">
            <a:spLocks noChangeArrowheads="1"/>
          </p:cNvSpPr>
          <p:nvPr/>
        </p:nvSpPr>
        <p:spPr bwMode="auto">
          <a:xfrm>
            <a:off x="228600" y="6096000"/>
            <a:ext cx="1295400" cy="284163"/>
          </a:xfrm>
          <a:prstGeom prst="rect">
            <a:avLst/>
          </a:prstGeom>
          <a:solidFill>
            <a:srgbClr val="F2E5AC"/>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200" b="1">
                <a:latin typeface="Verdana" pitchFamily="34" charset="0"/>
              </a:rPr>
              <a:t>LIBERALS</a:t>
            </a:r>
          </a:p>
        </p:txBody>
      </p:sp>
      <p:sp>
        <p:nvSpPr>
          <p:cNvPr id="55310" name="Text Box 14"/>
          <p:cNvSpPr txBox="1">
            <a:spLocks noChangeArrowheads="1"/>
          </p:cNvSpPr>
          <p:nvPr/>
        </p:nvSpPr>
        <p:spPr bwMode="auto">
          <a:xfrm>
            <a:off x="7315200" y="6126163"/>
            <a:ext cx="1676400" cy="284162"/>
          </a:xfrm>
          <a:prstGeom prst="rect">
            <a:avLst/>
          </a:prstGeom>
          <a:solidFill>
            <a:srgbClr val="E0E7D9"/>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latin typeface="Verdana" pitchFamily="34" charset="0"/>
              </a:rPr>
              <a:t>CONSERVATIVES</a:t>
            </a:r>
          </a:p>
        </p:txBody>
      </p:sp>
    </p:spTree>
    <p:extLst>
      <p:ext uri="{BB962C8B-B14F-4D97-AF65-F5344CB8AC3E}">
        <p14:creationId xmlns:p14="http://schemas.microsoft.com/office/powerpoint/2010/main" val="41236888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5800" y="32657"/>
            <a:ext cx="7772400" cy="466725"/>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a:latin typeface="Verdana" pitchFamily="34" charset="0"/>
              </a:rPr>
              <a:t>THE BILL OF RIGHTS</a:t>
            </a:r>
          </a:p>
        </p:txBody>
      </p:sp>
      <p:sp>
        <p:nvSpPr>
          <p:cNvPr id="54275" name="Text Box 3"/>
          <p:cNvSpPr txBox="1">
            <a:spLocks noChangeArrowheads="1"/>
          </p:cNvSpPr>
          <p:nvPr/>
        </p:nvSpPr>
        <p:spPr bwMode="auto">
          <a:xfrm>
            <a:off x="152400" y="695325"/>
            <a:ext cx="3352800" cy="555148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700" b="1" dirty="0">
                <a:latin typeface="Verdana" pitchFamily="34" charset="0"/>
              </a:rPr>
              <a:t>IN THE BATTLEGROUND STATE OF MASSACHUSETTS THERE WAS MUCH SKEPTICISM ABOUT THE CONSTITUTION. ANTI-FEDERALISTS LOBBIED HARD AT THE CONVENTION TO REQUIRE A BILL OF RIGHTS BE ADDED IN ORDER TO GUARANTEE RATIFICATION. THIS STARTED A MOMENTUM WHICH LED TO THE EVENTUAL ADDITION OF THE BILL OF RIGHTS, </a:t>
            </a:r>
            <a:r>
              <a:rPr lang="en-US" altLang="en-US" sz="1700" b="1" i="1" dirty="0">
                <a:latin typeface="Verdana" pitchFamily="34" charset="0"/>
              </a:rPr>
              <a:t>WRITTEN IN 1789 BY MADISON</a:t>
            </a:r>
            <a:r>
              <a:rPr lang="en-US" altLang="en-US" sz="1700" b="1" dirty="0">
                <a:latin typeface="Verdana" pitchFamily="34" charset="0"/>
              </a:rPr>
              <a:t> AND RATIFIED BY THE STATES OVER THE NEXT TWO YEARS.</a:t>
            </a:r>
            <a:r>
              <a:rPr lang="en-US" altLang="en-US" sz="1800" b="1" dirty="0">
                <a:latin typeface="Verdana" pitchFamily="34" charset="0"/>
              </a:rPr>
              <a:t>  </a:t>
            </a:r>
          </a:p>
        </p:txBody>
      </p:sp>
      <p:pic>
        <p:nvPicPr>
          <p:cNvPr id="54276" name="Picture 4" descr="Bill_of_Rights_Pg1of1_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42925"/>
            <a:ext cx="4038600" cy="4294903"/>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400" y="4953000"/>
            <a:ext cx="5410200" cy="1631216"/>
          </a:xfrm>
          <a:prstGeom prst="rect">
            <a:avLst/>
          </a:prstGeom>
          <a:noFill/>
        </p:spPr>
        <p:txBody>
          <a:bodyPr wrap="square" rtlCol="0">
            <a:spAutoFit/>
          </a:bodyPr>
          <a:lstStyle/>
          <a:p>
            <a:r>
              <a:rPr lang="en-US" sz="2000" dirty="0" smtClean="0"/>
              <a:t>Key provisions =&gt; freedom of speech, religion, press, assembly, right to bear arms, right to jury trail, prohibition against cruel and unusual punishments, right to privacy from searches and seizures, freedom from quartering troops</a:t>
            </a:r>
            <a:endParaRPr lang="en-US" sz="2000" dirty="0"/>
          </a:p>
        </p:txBody>
      </p:sp>
    </p:spTree>
    <p:extLst>
      <p:ext uri="{BB962C8B-B14F-4D97-AF65-F5344CB8AC3E}">
        <p14:creationId xmlns:p14="http://schemas.microsoft.com/office/powerpoint/2010/main" val="1273268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85800" y="228600"/>
            <a:ext cx="8077200" cy="376238"/>
          </a:xfrm>
          <a:prstGeom prst="rect">
            <a:avLst/>
          </a:prstGeom>
          <a:gradFill rotWithShape="1">
            <a:gsLst>
              <a:gs pos="0">
                <a:srgbClr val="CC3300"/>
              </a:gs>
              <a:gs pos="100000">
                <a:srgbClr val="FFFFFF"/>
              </a:gs>
            </a:gsLst>
            <a:lin ang="5400000" scaled="1"/>
          </a:gra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a:latin typeface="Verdana" pitchFamily="34" charset="0"/>
              </a:rPr>
              <a:t>POLITICAL PARTIES EMERGED</a:t>
            </a:r>
          </a:p>
        </p:txBody>
      </p:sp>
      <p:graphicFrame>
        <p:nvGraphicFramePr>
          <p:cNvPr id="195587" name="Group 3"/>
          <p:cNvGraphicFramePr>
            <a:graphicFrameLocks noGrp="1"/>
          </p:cNvGraphicFramePr>
          <p:nvPr>
            <p:extLst>
              <p:ext uri="{D42A27DB-BD31-4B8C-83A1-F6EECF244321}">
                <p14:modId xmlns:p14="http://schemas.microsoft.com/office/powerpoint/2010/main" val="2448734954"/>
              </p:ext>
            </p:extLst>
          </p:nvPr>
        </p:nvGraphicFramePr>
        <p:xfrm>
          <a:off x="152400" y="762000"/>
          <a:ext cx="8752114" cy="6019798"/>
        </p:xfrm>
        <a:graphic>
          <a:graphicData uri="http://schemas.openxmlformats.org/drawingml/2006/table">
            <a:tbl>
              <a:tblPr/>
              <a:tblGrid>
                <a:gridCol w="4376057"/>
                <a:gridCol w="4376057"/>
              </a:tblGrid>
              <a:tr h="10650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FEDERALIST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Verdana" pitchFamily="34" charset="0"/>
                        </a:rPr>
                        <a:t>DEMOCRATIC-REPUBLICAN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6423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rPr>
                        <a:t>LED BY ALEXANDER HAMILTON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Verdana" pitchFamily="34" charset="0"/>
                        </a:rPr>
                        <a:t>LED BY THOMAS JEFFERSON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6441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STRONG NATIONAL GOVERNMENT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STRONG STATE GOVERNMENTS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9215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LOOSE INTERPRETATION OF THE CONSTITUTION – “Elastic” Clause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STRICT INTERPRETATION OF THE CONSTITUTION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923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NATIONAL ECONOMIC POLICIES (HIGH TARIFFS &amp; NATIONAL BANK FOR CURRENCY)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LIMITED INVOLVEMENT IN ECONOMICS BY FEDERAL GOVERNMENT (STATE BANKS &amp; LOW TARIFFS)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6209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SUPPORT BRITISH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SUPPORT FRENCH</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E1BD"/>
                    </a:solidFill>
                  </a:tcPr>
                </a:tc>
              </a:tr>
              <a:tr h="12024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Verdana" pitchFamily="34" charset="0"/>
                        </a:rPr>
                        <a:t>MERCHANTS AND MANUFACTURERS ESPECIALLY FROM NEW ENGLAND; WEALTHY AND FORMER LOYALISTS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D5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rPr>
                        <a:t>FARMERS, TRADERS, PLANTATION OWNERS FROM RURAL AND FRONTIER AREAS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E1BD"/>
                    </a:solidFill>
                  </a:tcPr>
                </a:tc>
              </a:tr>
            </a:tbl>
          </a:graphicData>
        </a:graphic>
      </p:graphicFrame>
    </p:spTree>
    <p:extLst>
      <p:ext uri="{BB962C8B-B14F-4D97-AF65-F5344CB8AC3E}">
        <p14:creationId xmlns:p14="http://schemas.microsoft.com/office/powerpoint/2010/main" val="38631884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76200" y="0"/>
            <a:ext cx="9067800" cy="6934200"/>
          </a:xfrm>
        </p:spPr>
        <p:txBody>
          <a:bodyPr>
            <a:normAutofit lnSpcReduction="10000"/>
          </a:bodyPr>
          <a:lstStyle/>
          <a:p>
            <a:pPr marL="609600" indent="-609600" algn="ctr" eaLnBrk="1" hangingPunct="1">
              <a:buFontTx/>
              <a:buNone/>
            </a:pPr>
            <a:r>
              <a:rPr lang="en-US" altLang="en-US" sz="3600" b="1" u="sng" dirty="0" smtClean="0"/>
              <a:t>Alexander Hamilton’s Financial Program</a:t>
            </a:r>
            <a:endParaRPr lang="en-US" altLang="en-US" sz="2400" dirty="0" smtClean="0"/>
          </a:p>
          <a:p>
            <a:pPr marL="609600" indent="-609600" eaLnBrk="1" hangingPunct="1">
              <a:buFontTx/>
              <a:buNone/>
            </a:pPr>
            <a:r>
              <a:rPr lang="en-US" altLang="en-US" sz="2200" dirty="0" smtClean="0"/>
              <a:t>**</a:t>
            </a:r>
            <a:r>
              <a:rPr lang="en-US" altLang="en-US" sz="2200" b="1" dirty="0" smtClean="0"/>
              <a:t>Q: </a:t>
            </a:r>
            <a:r>
              <a:rPr lang="en-US" altLang="en-US" sz="2200" b="1" i="1" dirty="0" smtClean="0"/>
              <a:t>How does the Federal Government solve it’s “Debt Problem” and “Flex” it’s new financial muscles???</a:t>
            </a:r>
            <a:r>
              <a:rPr lang="en-US" altLang="en-US" sz="2200" dirty="0" smtClean="0"/>
              <a:t> **</a:t>
            </a:r>
          </a:p>
          <a:p>
            <a:pPr eaLnBrk="1" hangingPunct="1">
              <a:buFont typeface="Arial" panose="020B0604020202020204" pitchFamily="34" charset="0"/>
              <a:buChar char="•"/>
            </a:pPr>
            <a:r>
              <a:rPr lang="en-US" altLang="en-US" sz="2200" dirty="0" smtClean="0"/>
              <a:t> </a:t>
            </a:r>
            <a:r>
              <a:rPr lang="en-US" altLang="en-US" sz="2200" b="1" i="1" dirty="0" smtClean="0"/>
              <a:t>Hamilton</a:t>
            </a:r>
            <a:r>
              <a:rPr lang="en-US" altLang="en-US" sz="2200" dirty="0" smtClean="0"/>
              <a:t> created a Nationalized economic plan to favor wealthy &amp; industry &amp; help America develop (“</a:t>
            </a:r>
            <a:r>
              <a:rPr lang="en-US" altLang="en-US" sz="2200" b="1" i="1" dirty="0" smtClean="0"/>
              <a:t>Trickle Down Economics</a:t>
            </a:r>
            <a:r>
              <a:rPr lang="en-US" altLang="en-US" sz="2200" dirty="0" smtClean="0"/>
              <a:t>”)</a:t>
            </a:r>
          </a:p>
          <a:p>
            <a:pPr marL="609600" indent="-609600" eaLnBrk="1" hangingPunct="1">
              <a:buFontTx/>
              <a:buNone/>
            </a:pPr>
            <a:r>
              <a:rPr lang="en-US" altLang="en-US" sz="2200" dirty="0" smtClean="0"/>
              <a:t>#1: </a:t>
            </a:r>
            <a:r>
              <a:rPr lang="en-US" altLang="en-US" sz="2200" b="1" i="1" dirty="0" smtClean="0"/>
              <a:t>Protective Tariff</a:t>
            </a:r>
            <a:r>
              <a:rPr lang="en-US" altLang="en-US" sz="2200" dirty="0" smtClean="0"/>
              <a:t> – Builds American Industries and provides Revenue </a:t>
            </a:r>
            <a:r>
              <a:rPr lang="en-US" altLang="en-US" sz="2200" b="1" i="1" dirty="0" smtClean="0"/>
              <a:t>(#1 Financial tool of Federal </a:t>
            </a:r>
            <a:r>
              <a:rPr lang="en-US" altLang="en-US" sz="2200" b="1" i="1" dirty="0" err="1" smtClean="0"/>
              <a:t>Govt</a:t>
            </a:r>
            <a:r>
              <a:rPr lang="en-US" altLang="en-US" sz="2200" b="1" i="1" dirty="0" smtClean="0"/>
              <a:t> until 1900</a:t>
            </a:r>
            <a:r>
              <a:rPr lang="en-US" altLang="en-US" sz="2200" dirty="0" smtClean="0"/>
              <a:t>!!)</a:t>
            </a:r>
          </a:p>
          <a:p>
            <a:pPr marL="609600" indent="-609600" eaLnBrk="1" hangingPunct="1">
              <a:buFontTx/>
              <a:buNone/>
            </a:pPr>
            <a:r>
              <a:rPr lang="en-US" altLang="en-US" sz="2200" dirty="0" smtClean="0"/>
              <a:t>#2: </a:t>
            </a:r>
            <a:r>
              <a:rPr lang="en-US" altLang="en-US" sz="2200" b="1" i="1" dirty="0" smtClean="0"/>
              <a:t>Assumption Bill</a:t>
            </a:r>
            <a:r>
              <a:rPr lang="en-US" altLang="en-US" sz="2200" dirty="0" smtClean="0"/>
              <a:t> – Fed. </a:t>
            </a:r>
            <a:r>
              <a:rPr lang="en-US" altLang="en-US" sz="2200" dirty="0" err="1" smtClean="0"/>
              <a:t>Govt</a:t>
            </a:r>
            <a:r>
              <a:rPr lang="en-US" altLang="en-US" sz="2200" dirty="0" smtClean="0"/>
              <a:t> assumes all state debts </a:t>
            </a:r>
          </a:p>
          <a:p>
            <a:pPr marL="609600" indent="-609600" eaLnBrk="1" hangingPunct="1">
              <a:buFontTx/>
              <a:buNone/>
            </a:pPr>
            <a:r>
              <a:rPr lang="en-US" altLang="en-US" sz="2200" dirty="0"/>
              <a:t>	</a:t>
            </a:r>
            <a:r>
              <a:rPr lang="en-US" altLang="en-US" sz="2200" dirty="0" smtClean="0"/>
              <a:t>-- Opposed by the South (VA had paid off most of  State Debt)</a:t>
            </a:r>
          </a:p>
          <a:p>
            <a:pPr marL="609600" indent="-609600" eaLnBrk="1" hangingPunct="1">
              <a:buFontTx/>
              <a:buNone/>
            </a:pPr>
            <a:r>
              <a:rPr lang="en-US" altLang="en-US" sz="2200" dirty="0" smtClean="0"/>
              <a:t>	-- Compromise is worked out and Federal capital located in VA</a:t>
            </a:r>
          </a:p>
          <a:p>
            <a:pPr marL="609600" indent="-609600" eaLnBrk="1" hangingPunct="1">
              <a:buFontTx/>
              <a:buNone/>
            </a:pPr>
            <a:r>
              <a:rPr lang="en-US" altLang="en-US" sz="2200" dirty="0" smtClean="0"/>
              <a:t>#3: </a:t>
            </a:r>
            <a:r>
              <a:rPr lang="en-US" altLang="en-US" sz="2200" b="1" i="1" dirty="0" smtClean="0"/>
              <a:t>Whiskey Tax &amp; other Excise Taxes</a:t>
            </a:r>
            <a:r>
              <a:rPr lang="en-US" altLang="en-US" sz="2200" dirty="0" smtClean="0"/>
              <a:t> – raise </a:t>
            </a:r>
            <a:r>
              <a:rPr lang="en-US" altLang="en-US" sz="2200" dirty="0" err="1" smtClean="0"/>
              <a:t>addtl</a:t>
            </a:r>
            <a:r>
              <a:rPr lang="en-US" altLang="en-US" sz="2200" dirty="0" smtClean="0"/>
              <a:t> Fed. revenue</a:t>
            </a:r>
          </a:p>
          <a:p>
            <a:pPr marL="609600" indent="-609600" eaLnBrk="1" hangingPunct="1">
              <a:buFontTx/>
              <a:buNone/>
            </a:pPr>
            <a:r>
              <a:rPr lang="en-US" altLang="en-US" sz="2200" dirty="0" smtClean="0"/>
              <a:t>#4: Creation of the </a:t>
            </a:r>
            <a:r>
              <a:rPr lang="en-US" altLang="en-US" sz="2200" b="1" i="1" dirty="0" smtClean="0"/>
              <a:t>National Bank of US</a:t>
            </a:r>
            <a:r>
              <a:rPr lang="en-US" altLang="en-US" sz="2200" dirty="0" smtClean="0"/>
              <a:t> -- Effective in creating “good” Federal Credit (Netherlands now loans US additional $$$)</a:t>
            </a:r>
          </a:p>
          <a:p>
            <a:pPr marL="609600" indent="-609600" eaLnBrk="1" hangingPunct="1">
              <a:buFontTx/>
              <a:buNone/>
            </a:pPr>
            <a:r>
              <a:rPr lang="en-US" altLang="en-US" sz="2200" dirty="0" smtClean="0"/>
              <a:t>	-- National Bank prints federal $$ </a:t>
            </a:r>
          </a:p>
          <a:p>
            <a:pPr marL="609600" indent="-609600" eaLnBrk="1" hangingPunct="1">
              <a:buFontTx/>
              <a:buNone/>
            </a:pPr>
            <a:r>
              <a:rPr lang="en-US" altLang="en-US" sz="2200" dirty="0"/>
              <a:t>	</a:t>
            </a:r>
            <a:r>
              <a:rPr lang="en-US" altLang="en-US" sz="2200" dirty="0" smtClean="0"/>
              <a:t>-- Creates further push for “loose” Interpretation of the Constitution based on “Elastic” Clause</a:t>
            </a:r>
          </a:p>
          <a:p>
            <a:pPr marL="609600" indent="-609600" eaLnBrk="1" hangingPunct="1">
              <a:buFontTx/>
              <a:buNone/>
            </a:pPr>
            <a:r>
              <a:rPr lang="en-US" altLang="en-US" sz="2200" dirty="0" smtClean="0"/>
              <a:t>** </a:t>
            </a:r>
            <a:r>
              <a:rPr lang="en-US" altLang="en-US" sz="2200" b="1" i="1" dirty="0" smtClean="0"/>
              <a:t>Hamilton’s Plan is source of much conflict and further embeds political ideologies and parties **</a:t>
            </a:r>
          </a:p>
        </p:txBody>
      </p:sp>
    </p:spTree>
    <p:extLst>
      <p:ext uri="{BB962C8B-B14F-4D97-AF65-F5344CB8AC3E}">
        <p14:creationId xmlns:p14="http://schemas.microsoft.com/office/powerpoint/2010/main" val="1885877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63562"/>
          </a:xfrm>
        </p:spPr>
        <p:txBody>
          <a:bodyPr/>
          <a:lstStyle/>
          <a:p>
            <a:r>
              <a:rPr lang="en-US" sz="3000" b="1" u="sng" dirty="0" smtClean="0"/>
              <a:t>Challenges to the New Nation – Foreign Affairs</a:t>
            </a:r>
            <a:endParaRPr lang="en-US" sz="3000" b="1" u="sng" dirty="0"/>
          </a:p>
        </p:txBody>
      </p:sp>
      <p:sp>
        <p:nvSpPr>
          <p:cNvPr id="3" name="Content Placeholder 2"/>
          <p:cNvSpPr>
            <a:spLocks noGrp="1"/>
          </p:cNvSpPr>
          <p:nvPr>
            <p:ph idx="1"/>
          </p:nvPr>
        </p:nvSpPr>
        <p:spPr>
          <a:xfrm>
            <a:off x="76200" y="685800"/>
            <a:ext cx="8991600" cy="6096000"/>
          </a:xfrm>
        </p:spPr>
        <p:txBody>
          <a:bodyPr/>
          <a:lstStyle/>
          <a:p>
            <a:r>
              <a:rPr lang="en-US" sz="2300" dirty="0" smtClean="0"/>
              <a:t>In 1789 the French Revolution breaks out =&gt; American reaction is at 1</a:t>
            </a:r>
            <a:r>
              <a:rPr lang="en-US" sz="2300" baseline="30000" dirty="0" smtClean="0"/>
              <a:t>st</a:t>
            </a:r>
            <a:r>
              <a:rPr lang="en-US" sz="2300" dirty="0" smtClean="0"/>
              <a:t> very positive (republican principles, liberty, freedoms)</a:t>
            </a:r>
          </a:p>
          <a:p>
            <a:pPr lvl="1" indent="-342900">
              <a:buFont typeface="Wingdings" panose="05000000000000000000" pitchFamily="2" charset="2"/>
              <a:buChar char="§"/>
            </a:pPr>
            <a:r>
              <a:rPr lang="en-US" sz="2300" dirty="0" smtClean="0"/>
              <a:t>Revolution turns ugly quickly =&gt; guillotine &amp; war</a:t>
            </a:r>
          </a:p>
          <a:p>
            <a:pPr>
              <a:buFont typeface="Arial" panose="020B0604020202020204" pitchFamily="34" charset="0"/>
              <a:buChar char="•"/>
            </a:pPr>
            <a:r>
              <a:rPr lang="en-US" sz="2300" dirty="0" smtClean="0"/>
              <a:t>War breaks out between Britain, France, Netherlands, Spain =&gt; all sides lobby for American aid and alliance</a:t>
            </a:r>
          </a:p>
          <a:p>
            <a:pPr lvl="1">
              <a:buFont typeface="Wingdings" panose="05000000000000000000" pitchFamily="2" charset="2"/>
              <a:buChar char="§"/>
            </a:pPr>
            <a:r>
              <a:rPr lang="en-US" sz="2300" dirty="0" smtClean="0"/>
              <a:t>Jefferson and Dem/Rep want to support France =&gt; 1778 treaty and fight for liberty and common man</a:t>
            </a:r>
          </a:p>
          <a:p>
            <a:pPr lvl="1">
              <a:buFont typeface="Wingdings" panose="05000000000000000000" pitchFamily="2" charset="2"/>
              <a:buChar char="§"/>
            </a:pPr>
            <a:r>
              <a:rPr lang="en-US" sz="2300" dirty="0" smtClean="0"/>
              <a:t>Hamilton and Federalists want to support Britain =&gt; Revolution out of control, Britain = #1 trading partner</a:t>
            </a:r>
          </a:p>
          <a:p>
            <a:pPr>
              <a:buFont typeface="Arial" panose="020B0604020202020204" pitchFamily="34" charset="0"/>
              <a:buChar char="•"/>
            </a:pPr>
            <a:r>
              <a:rPr lang="en-US" sz="2300" dirty="0" smtClean="0"/>
              <a:t>Washington issues _______________________</a:t>
            </a:r>
            <a:r>
              <a:rPr lang="en-US" sz="2300" b="1" i="1" dirty="0" smtClean="0"/>
              <a:t>(1793) =&gt; </a:t>
            </a:r>
            <a:r>
              <a:rPr lang="en-US" sz="2300" dirty="0" smtClean="0"/>
              <a:t>says America will remain neutral and not interfere in European affairs</a:t>
            </a:r>
          </a:p>
          <a:p>
            <a:pPr lvl="1" indent="-342900">
              <a:buFont typeface="Wingdings" panose="05000000000000000000" pitchFamily="2" charset="2"/>
              <a:buChar char="§"/>
            </a:pPr>
            <a:r>
              <a:rPr lang="en-US" sz="2300" dirty="0" smtClean="0"/>
              <a:t>Enshrines neutrality and non-intervention in US foreign policy for 150 years =&gt; US role in world affairs</a:t>
            </a:r>
          </a:p>
          <a:p>
            <a:pPr marL="400050" lvl="1" indent="0">
              <a:buNone/>
            </a:pPr>
            <a:r>
              <a:rPr lang="en-US" sz="2300" dirty="0"/>
              <a:t>	</a:t>
            </a:r>
            <a:r>
              <a:rPr lang="en-US" sz="2300" dirty="0" smtClean="0"/>
              <a:t>--</a:t>
            </a:r>
            <a:r>
              <a:rPr lang="en-US" sz="2300" b="1" i="1" dirty="0" smtClean="0"/>
              <a:t> Q: Why? </a:t>
            </a:r>
            <a:r>
              <a:rPr lang="en-US" sz="2300" dirty="0" smtClean="0"/>
              <a:t>=&gt; due to debt, lack of military power, </a:t>
            </a:r>
            <a:r>
              <a:rPr lang="en-US" sz="2300" b="1" i="1" dirty="0" smtClean="0"/>
              <a:t>“I want an American character that the powers of Europe may be convinced that we act for ourselves and not for others”</a:t>
            </a:r>
            <a:endParaRPr lang="en-US" sz="2300" b="1" i="1" dirty="0"/>
          </a:p>
        </p:txBody>
      </p:sp>
    </p:spTree>
    <p:extLst>
      <p:ext uri="{BB962C8B-B14F-4D97-AF65-F5344CB8AC3E}">
        <p14:creationId xmlns:p14="http://schemas.microsoft.com/office/powerpoint/2010/main" val="3843788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067800" cy="6096000"/>
          </a:xfrm>
        </p:spPr>
        <p:txBody>
          <a:bodyPr/>
          <a:lstStyle/>
          <a:p>
            <a:r>
              <a:rPr lang="en-US" sz="2300" dirty="0" smtClean="0"/>
              <a:t>Washington also tried to negotiate with European powers to solve internal issues in the US =&gt; Britain and Spain</a:t>
            </a:r>
          </a:p>
          <a:p>
            <a:pPr marL="0" indent="0">
              <a:buNone/>
            </a:pPr>
            <a:r>
              <a:rPr lang="en-US" sz="2300" b="1" u="sng" dirty="0" smtClean="0"/>
              <a:t>Britain =&gt; Jay’s Treaty</a:t>
            </a:r>
          </a:p>
          <a:p>
            <a:pPr>
              <a:buFont typeface="Arial" panose="020B0604020202020204" pitchFamily="34" charset="0"/>
              <a:buChar char="•"/>
            </a:pPr>
            <a:r>
              <a:rPr lang="en-US" sz="2300" dirty="0" smtClean="0"/>
              <a:t>Britain agrees to vacate forts &amp; respect US territory</a:t>
            </a:r>
          </a:p>
          <a:p>
            <a:pPr>
              <a:buFont typeface="Arial" panose="020B0604020202020204" pitchFamily="34" charset="0"/>
              <a:buChar char="•"/>
            </a:pPr>
            <a:r>
              <a:rPr lang="en-US" sz="2300" dirty="0" smtClean="0"/>
              <a:t>Does not address inciting Native attacks, British practice of impressment (Napoleonic Wars)</a:t>
            </a:r>
          </a:p>
          <a:p>
            <a:pPr>
              <a:buFont typeface="Arial" panose="020B0604020202020204" pitchFamily="34" charset="0"/>
              <a:buChar char="•"/>
            </a:pPr>
            <a:r>
              <a:rPr lang="en-US" sz="2300" dirty="0" smtClean="0"/>
              <a:t>Very unpopular in US =&gt; negotiations undermined by Hamilton</a:t>
            </a:r>
          </a:p>
          <a:p>
            <a:pPr marL="0" indent="0">
              <a:buNone/>
            </a:pPr>
            <a:r>
              <a:rPr lang="en-US" sz="2300" b="1" u="sng" dirty="0" smtClean="0"/>
              <a:t>Spain =&gt; </a:t>
            </a:r>
            <a:r>
              <a:rPr lang="en-US" sz="2300" b="1" u="sng" dirty="0" err="1" smtClean="0"/>
              <a:t>Pickney’s</a:t>
            </a:r>
            <a:r>
              <a:rPr lang="en-US" sz="2300" b="1" u="sng" dirty="0" smtClean="0"/>
              <a:t> Treaty</a:t>
            </a:r>
          </a:p>
          <a:p>
            <a:pPr>
              <a:buFont typeface="Arial" panose="020B0604020202020204" pitchFamily="34" charset="0"/>
              <a:buChar char="•"/>
            </a:pPr>
            <a:r>
              <a:rPr lang="en-US" sz="2300" dirty="0" smtClean="0"/>
              <a:t>Spain agrees to allow US to trade at mouth of Mississippi</a:t>
            </a:r>
          </a:p>
          <a:p>
            <a:pPr>
              <a:buFont typeface="Arial" panose="020B0604020202020204" pitchFamily="34" charset="0"/>
              <a:buChar char="•"/>
            </a:pPr>
            <a:r>
              <a:rPr lang="en-US" sz="2300" dirty="0" smtClean="0"/>
              <a:t>Spain agrees to stop inciting Native attacks &amp; allow US settlements in Florida</a:t>
            </a:r>
          </a:p>
          <a:p>
            <a:pPr>
              <a:buFont typeface="Arial" panose="020B0604020202020204" pitchFamily="34" charset="0"/>
              <a:buChar char="•"/>
            </a:pPr>
            <a:r>
              <a:rPr lang="en-US" sz="2300" dirty="0" smtClean="0"/>
              <a:t>Trying to stop a British/American alliance =&gt; great treaty for US</a:t>
            </a:r>
          </a:p>
          <a:p>
            <a:pPr marL="0" indent="0">
              <a:buNone/>
            </a:pPr>
            <a:endParaRPr lang="en-US" sz="2300" b="1" u="sng" dirty="0"/>
          </a:p>
        </p:txBody>
      </p:sp>
      <p:sp>
        <p:nvSpPr>
          <p:cNvPr id="4" name="Title 1"/>
          <p:cNvSpPr>
            <a:spLocks noGrp="1"/>
          </p:cNvSpPr>
          <p:nvPr>
            <p:ph type="title"/>
          </p:nvPr>
        </p:nvSpPr>
        <p:spPr>
          <a:xfrm>
            <a:off x="0" y="76200"/>
            <a:ext cx="9144000" cy="563562"/>
          </a:xfrm>
        </p:spPr>
        <p:txBody>
          <a:bodyPr/>
          <a:lstStyle/>
          <a:p>
            <a:r>
              <a:rPr lang="en-US" sz="3000" b="1" u="sng" dirty="0" smtClean="0"/>
              <a:t>Challenges to the New Nation – Foreign Affairs</a:t>
            </a:r>
            <a:endParaRPr lang="en-US" sz="3000" b="1" u="sng" dirty="0"/>
          </a:p>
        </p:txBody>
      </p:sp>
    </p:spTree>
    <p:extLst>
      <p:ext uri="{BB962C8B-B14F-4D97-AF65-F5344CB8AC3E}">
        <p14:creationId xmlns:p14="http://schemas.microsoft.com/office/powerpoint/2010/main" val="32298082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39762"/>
          </a:xfrm>
        </p:spPr>
        <p:txBody>
          <a:bodyPr/>
          <a:lstStyle/>
          <a:p>
            <a:r>
              <a:rPr lang="en-US" sz="3200" b="1" u="sng" dirty="0" smtClean="0"/>
              <a:t>British Forts and Spanish Right of Deposit</a:t>
            </a:r>
            <a:endParaRPr lang="en-US" sz="3200" b="1" u="sng" dirty="0"/>
          </a:p>
        </p:txBody>
      </p:sp>
      <p:sp>
        <p:nvSpPr>
          <p:cNvPr id="3" name="Content Placeholder 2"/>
          <p:cNvSpPr>
            <a:spLocks noGrp="1"/>
          </p:cNvSpPr>
          <p:nvPr>
            <p:ph idx="1"/>
          </p:nvPr>
        </p:nvSpPr>
        <p:spPr>
          <a:xfrm>
            <a:off x="5562600" y="685800"/>
            <a:ext cx="3429000" cy="5867400"/>
          </a:xfrm>
        </p:spPr>
        <p:txBody>
          <a:bodyPr/>
          <a:lstStyle/>
          <a:p>
            <a:pPr marL="0" indent="0">
              <a:buNone/>
            </a:pPr>
            <a:r>
              <a:rPr lang="en-US" dirty="0" smtClean="0"/>
              <a:t>After the Revolutionary War the British refused to vacate their forts =&gt; fur trade &amp; revenge</a:t>
            </a:r>
          </a:p>
          <a:p>
            <a:pPr marL="0" indent="0">
              <a:buNone/>
            </a:pPr>
            <a:r>
              <a:rPr lang="en-US" dirty="0" smtClean="0"/>
              <a:t>-- Spanish also refused to allow the US to trade at the mouth of Mississippi River</a:t>
            </a:r>
            <a:endParaRPr lang="en-US" dirty="0"/>
          </a:p>
        </p:txBody>
      </p:sp>
      <p:pic>
        <p:nvPicPr>
          <p:cNvPr id="4" name="Picture 2" descr="http://www.trinityhistory.org/AmH/images/Confederation-Western%20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609600"/>
            <a:ext cx="5377543" cy="612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03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808000">
            <a:alpha val="29000"/>
          </a:srgbClr>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2657" y="973085"/>
            <a:ext cx="6096000" cy="5863144"/>
          </a:xfrm>
          <a:prstGeom prst="rect">
            <a:avLst/>
          </a:prstGeom>
          <a:gradFill rotWithShape="1">
            <a:gsLst>
              <a:gs pos="0">
                <a:srgbClr val="CDD5C9"/>
              </a:gs>
              <a:gs pos="100000">
                <a:srgbClr val="E9E3B5"/>
              </a:gs>
            </a:gsLst>
            <a:lin ang="5400000" scaled="1"/>
          </a:gradFill>
          <a:ln w="9525">
            <a:solidFill>
              <a:srgbClr val="CC3300"/>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dirty="0">
                <a:latin typeface="Verdana" pitchFamily="34" charset="0"/>
              </a:rPr>
              <a:t>SECRETARY OF THE TREASURY HAMILTON PROPOSED A FEDERAL EXCISE TAX ON WHISKEY. HE WANTED TO RAISE MONEY FOR THE GOVERNMENT AS WELL AS TEST THE GOVERNMENT'S ABILITY TO TAX. IT ESPECIALLY EFFECTED FARMERS IN WESTERN PENNSYLVANIA WHO REFUSED TO PAY THE TAX AND EVENTUALLY THE SITUATION ESCALATED INTO VIOLENCE. IN 1794 A FEDERAL </a:t>
            </a:r>
            <a:r>
              <a:rPr lang="en-US" altLang="en-US" sz="2000" dirty="0" smtClean="0">
                <a:latin typeface="Verdana" pitchFamily="34" charset="0"/>
              </a:rPr>
              <a:t>ARMY, HEADED BY WASHINGTON DEALT </a:t>
            </a:r>
            <a:r>
              <a:rPr lang="en-US" altLang="en-US" sz="2000" dirty="0">
                <a:latin typeface="Verdana" pitchFamily="34" charset="0"/>
              </a:rPr>
              <a:t>WITH THE PROTESTORS WHO </a:t>
            </a:r>
            <a:r>
              <a:rPr lang="en-US" altLang="en-US" sz="2000" dirty="0" smtClean="0">
                <a:latin typeface="Verdana" pitchFamily="34" charset="0"/>
              </a:rPr>
              <a:t>DISPERSED </a:t>
            </a:r>
            <a:r>
              <a:rPr lang="en-US" altLang="en-US" sz="2000" dirty="0">
                <a:latin typeface="Verdana" pitchFamily="34" charset="0"/>
              </a:rPr>
              <a:t>IN THE FACE OF FEDERAL FORCE. THIS EVENT PROVED THAT THE NEW GOVERNMENT WOULD BE ABLE TO DEAL WITH CRISIS SITUATIONS IN A TIMELY AND ORDERLY FASHION</a:t>
            </a:r>
            <a:r>
              <a:rPr lang="en-US" altLang="en-US" sz="2000" dirty="0" smtClean="0">
                <a:latin typeface="Verdana" pitchFamily="34" charset="0"/>
              </a:rPr>
              <a:t>.</a:t>
            </a:r>
          </a:p>
          <a:p>
            <a:pPr eaLnBrk="1" hangingPunct="1">
              <a:spcBef>
                <a:spcPct val="50000"/>
              </a:spcBef>
              <a:buFontTx/>
              <a:buNone/>
            </a:pPr>
            <a:r>
              <a:rPr lang="en-US" altLang="en-US" sz="2200" b="1" dirty="0" smtClean="0">
                <a:latin typeface="Verdana" pitchFamily="34" charset="0"/>
              </a:rPr>
              <a:t>Q: COMPARISON TO SHAY’S REBELLION? </a:t>
            </a:r>
            <a:endParaRPr lang="en-US" altLang="en-US" sz="2200" b="1" dirty="0">
              <a:latin typeface="Verdana" pitchFamily="34" charset="0"/>
            </a:endParaRPr>
          </a:p>
        </p:txBody>
      </p:sp>
      <p:sp>
        <p:nvSpPr>
          <p:cNvPr id="62467" name="Text Box 3"/>
          <p:cNvSpPr txBox="1">
            <a:spLocks noChangeArrowheads="1"/>
          </p:cNvSpPr>
          <p:nvPr/>
        </p:nvSpPr>
        <p:spPr bwMode="auto">
          <a:xfrm>
            <a:off x="381000" y="0"/>
            <a:ext cx="8458200" cy="830997"/>
          </a:xfrm>
          <a:prstGeom prst="rect">
            <a:avLst/>
          </a:prstGeom>
          <a:solidFill>
            <a:srgbClr val="E1EFE2"/>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b="1" dirty="0">
                <a:latin typeface="Verdana" pitchFamily="34" charset="0"/>
              </a:rPr>
              <a:t>SECOND TEST OF THE NEW GOVERNMENT: </a:t>
            </a:r>
            <a:r>
              <a:rPr lang="en-US" altLang="en-US" sz="2400" b="1" dirty="0" smtClean="0">
                <a:latin typeface="Verdana" pitchFamily="34" charset="0"/>
              </a:rPr>
              <a:t>DOMESTIC (WHISKEY REBELLION)</a:t>
            </a:r>
            <a:endParaRPr lang="en-US" altLang="en-US" sz="2400" b="1" dirty="0">
              <a:latin typeface="Verdana" pitchFamily="34" charset="0"/>
            </a:endParaRPr>
          </a:p>
        </p:txBody>
      </p:sp>
      <p:pic>
        <p:nvPicPr>
          <p:cNvPr id="62468" name="Picture 4" descr="pennsylvanni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9599" r="1852" b="30400"/>
          <a:stretch>
            <a:fillRect/>
          </a:stretch>
        </p:blipFill>
        <p:spPr bwMode="auto">
          <a:xfrm>
            <a:off x="6324600" y="4419600"/>
            <a:ext cx="2667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WHIS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819399" cy="2458898"/>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67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808000">
            <a:alpha val="2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067800" cy="639762"/>
          </a:xfrm>
        </p:spPr>
        <p:txBody>
          <a:bodyPr/>
          <a:lstStyle/>
          <a:p>
            <a:r>
              <a:rPr lang="en-US" b="1" u="sng" dirty="0" smtClean="0"/>
              <a:t>Washington’s Farewell Address</a:t>
            </a:r>
            <a:endParaRPr lang="en-US" b="1" u="sng" dirty="0"/>
          </a:p>
        </p:txBody>
      </p:sp>
      <p:sp>
        <p:nvSpPr>
          <p:cNvPr id="3" name="Content Placeholder 2"/>
          <p:cNvSpPr>
            <a:spLocks noGrp="1"/>
          </p:cNvSpPr>
          <p:nvPr>
            <p:ph idx="1"/>
          </p:nvPr>
        </p:nvSpPr>
        <p:spPr>
          <a:xfrm>
            <a:off x="0" y="762000"/>
            <a:ext cx="9144000" cy="2895599"/>
          </a:xfrm>
        </p:spPr>
        <p:txBody>
          <a:bodyPr/>
          <a:lstStyle/>
          <a:p>
            <a:r>
              <a:rPr lang="en-US" sz="2300" dirty="0" smtClean="0"/>
              <a:t>Hugely influential Speech =&gt; often quoted</a:t>
            </a:r>
          </a:p>
          <a:p>
            <a:r>
              <a:rPr lang="en-US" sz="2300" dirty="0" smtClean="0"/>
              <a:t>Offers advice on two key items =&gt; political parties &amp; foreign affairs</a:t>
            </a:r>
          </a:p>
          <a:p>
            <a:pPr lvl="1">
              <a:buFont typeface="Wingdings" panose="05000000000000000000" pitchFamily="2" charset="2"/>
              <a:buChar char="§"/>
            </a:pPr>
            <a:r>
              <a:rPr lang="en-US" sz="2300" dirty="0" smtClean="0"/>
              <a:t>Says that the US must avoid </a:t>
            </a:r>
            <a:r>
              <a:rPr lang="en-US" sz="2300" b="1" i="1" dirty="0" smtClean="0"/>
              <a:t>“entangling foreign alliances” </a:t>
            </a:r>
            <a:r>
              <a:rPr lang="en-US" sz="2300" dirty="0" smtClean="0"/>
              <a:t>=&gt; becomes a precedent in US history </a:t>
            </a:r>
            <a:r>
              <a:rPr lang="en-US" sz="2300" b="1" i="1" dirty="0" smtClean="0"/>
              <a:t>(isolationism)</a:t>
            </a:r>
          </a:p>
          <a:p>
            <a:pPr lvl="1">
              <a:buFont typeface="Wingdings" panose="05000000000000000000" pitchFamily="2" charset="2"/>
              <a:buChar char="§"/>
            </a:pPr>
            <a:r>
              <a:rPr lang="en-US" sz="2300" dirty="0" smtClean="0"/>
              <a:t>Also says that the US must avoid “the poisonous influence of political parties” =&gt; America doesn’t follow (many partisan debates in 1790’s; </a:t>
            </a:r>
            <a:r>
              <a:rPr lang="en-US" sz="2300" dirty="0" err="1" smtClean="0"/>
              <a:t>Natl</a:t>
            </a:r>
            <a:r>
              <a:rPr lang="en-US" sz="2300" dirty="0" smtClean="0"/>
              <a:t> Bank, French Rev, Alien &amp; Sedition Acts)</a:t>
            </a:r>
            <a:endParaRPr lang="en-US" sz="2300" dirty="0"/>
          </a:p>
        </p:txBody>
      </p:sp>
      <p:pic>
        <p:nvPicPr>
          <p:cNvPr id="80898" name="Picture 2" descr="http://faculty.polytechnic.org/gfeldmeth/Washingtons_Farewell_Address_print_Uof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599"/>
            <a:ext cx="5257800" cy="31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4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Aftermath of the F&amp;I War</a:t>
            </a:r>
            <a:endParaRPr lang="en-US" b="1" u="sng" dirty="0"/>
          </a:p>
        </p:txBody>
      </p:sp>
      <p:sp>
        <p:nvSpPr>
          <p:cNvPr id="3" name="Content Placeholder 2"/>
          <p:cNvSpPr>
            <a:spLocks noGrp="1"/>
          </p:cNvSpPr>
          <p:nvPr>
            <p:ph idx="1"/>
          </p:nvPr>
        </p:nvSpPr>
        <p:spPr>
          <a:xfrm>
            <a:off x="0" y="457200"/>
            <a:ext cx="9144000" cy="6324600"/>
          </a:xfrm>
        </p:spPr>
        <p:txBody>
          <a:bodyPr>
            <a:normAutofit lnSpcReduction="10000"/>
          </a:bodyPr>
          <a:lstStyle/>
          <a:p>
            <a:r>
              <a:rPr lang="en-US" sz="2300" b="1" i="1" dirty="0" smtClean="0"/>
              <a:t>Treaty  of Paris </a:t>
            </a:r>
            <a:r>
              <a:rPr lang="en-US" sz="2300" dirty="0" smtClean="0"/>
              <a:t>(1763) ends French presence in N America</a:t>
            </a:r>
          </a:p>
          <a:p>
            <a:pPr lvl="1" indent="-342900">
              <a:buFont typeface="Wingdings" panose="05000000000000000000" pitchFamily="2" charset="2"/>
              <a:buChar char="§"/>
            </a:pPr>
            <a:r>
              <a:rPr lang="en-US" sz="2300" dirty="0" smtClean="0"/>
              <a:t>France must give up all land in N America =&gt; Canada and land East of MS river goes to Britain and land west of MS goes to Spain</a:t>
            </a:r>
          </a:p>
          <a:p>
            <a:pPr marL="400050" lvl="1" indent="0">
              <a:buNone/>
            </a:pPr>
            <a:r>
              <a:rPr lang="en-US" sz="2300" dirty="0"/>
              <a:t>	</a:t>
            </a:r>
            <a:r>
              <a:rPr lang="en-US" sz="2300" dirty="0" smtClean="0"/>
              <a:t>-- France is humiliated and wants revenge on Britain</a:t>
            </a:r>
          </a:p>
          <a:p>
            <a:pPr marL="400050" lvl="1" indent="0">
              <a:buNone/>
            </a:pPr>
            <a:r>
              <a:rPr lang="en-US" sz="2300" dirty="0"/>
              <a:t>	</a:t>
            </a:r>
            <a:r>
              <a:rPr lang="en-US" sz="2300" dirty="0" smtClean="0"/>
              <a:t>-- British claim Native land even though none are at negotiations</a:t>
            </a:r>
          </a:p>
          <a:p>
            <a:pPr lvl="1" indent="-342900">
              <a:buFont typeface="Wingdings" panose="05000000000000000000" pitchFamily="2" charset="2"/>
              <a:buChar char="§"/>
            </a:pPr>
            <a:r>
              <a:rPr lang="en-US" sz="2300" dirty="0" smtClean="0"/>
              <a:t>Britain also gets Florida from Spain</a:t>
            </a:r>
          </a:p>
          <a:p>
            <a:r>
              <a:rPr lang="en-US" sz="2300" dirty="0" smtClean="0"/>
              <a:t>Ottawa chief </a:t>
            </a:r>
            <a:r>
              <a:rPr lang="en-US" sz="2300" b="1" i="1" dirty="0" smtClean="0"/>
              <a:t>Pontiac</a:t>
            </a:r>
            <a:r>
              <a:rPr lang="en-US" sz="2300" dirty="0" smtClean="0"/>
              <a:t>  considers treaty illegitimate=&gt; rebels on frontier to drive British settlers back out of Ohio Valley (__________________)</a:t>
            </a:r>
          </a:p>
          <a:p>
            <a:pPr lvl="1" indent="-342900">
              <a:buFont typeface="Wingdings" panose="05000000000000000000" pitchFamily="2" charset="2"/>
              <a:buChar char="§"/>
            </a:pPr>
            <a:r>
              <a:rPr lang="en-US" sz="2300" dirty="0" smtClean="0"/>
              <a:t>British destroy Ottawa tribe and King issues___________________</a:t>
            </a:r>
          </a:p>
          <a:p>
            <a:pPr marL="400050" lvl="1" indent="0">
              <a:buNone/>
            </a:pPr>
            <a:r>
              <a:rPr lang="en-US" sz="2300" b="1" i="1" dirty="0"/>
              <a:t>	</a:t>
            </a:r>
            <a:r>
              <a:rPr lang="en-US" sz="2300" b="1" i="1" dirty="0" smtClean="0"/>
              <a:t>-- </a:t>
            </a:r>
            <a:r>
              <a:rPr lang="en-US" sz="2300" dirty="0" smtClean="0"/>
              <a:t>Forbids all British settlement West of Appalachians =&gt; ignored 	by thousands of settlers and land speculators</a:t>
            </a:r>
          </a:p>
          <a:p>
            <a:r>
              <a:rPr lang="en-US" sz="2300" b="1" i="1" dirty="0" smtClean="0"/>
              <a:t>Paxton Boys </a:t>
            </a:r>
            <a:r>
              <a:rPr lang="en-US" sz="2300" dirty="0" smtClean="0"/>
              <a:t>(Scot-Irish settlers in PA)&amp; other settlers formed vigilante groups to protect frontier settlements from Indian raids</a:t>
            </a:r>
          </a:p>
          <a:p>
            <a:pPr lvl="1" indent="-342900">
              <a:buFont typeface="Wingdings" panose="05000000000000000000" pitchFamily="2" charset="2"/>
              <a:buChar char="§"/>
            </a:pPr>
            <a:r>
              <a:rPr lang="en-US" sz="2300" dirty="0" smtClean="0"/>
              <a:t>Paxton Boys raided Conestoga tribes’ lands (granted by Penn) and killed 20+ (</a:t>
            </a:r>
            <a:r>
              <a:rPr lang="en-US" sz="2300" b="1" i="1" dirty="0" err="1" smtClean="0"/>
              <a:t>Conestogas</a:t>
            </a:r>
            <a:r>
              <a:rPr lang="en-US" sz="2300" dirty="0" smtClean="0"/>
              <a:t> = Christian Natives who were peaceful)</a:t>
            </a:r>
          </a:p>
          <a:p>
            <a:pPr marL="0" indent="0">
              <a:buNone/>
            </a:pPr>
            <a:r>
              <a:rPr lang="en-US" sz="2300" dirty="0" smtClean="0"/>
              <a:t>** Constant encroachment and attacks lead to poor relations between frontier settlers and Natives after F&amp;I War** </a:t>
            </a:r>
            <a:endParaRPr lang="en-US" sz="2300" dirty="0"/>
          </a:p>
        </p:txBody>
      </p:sp>
    </p:spTree>
    <p:extLst>
      <p:ext uri="{BB962C8B-B14F-4D97-AF65-F5344CB8AC3E}">
        <p14:creationId xmlns:p14="http://schemas.microsoft.com/office/powerpoint/2010/main" val="1569515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20200" cy="381000"/>
          </a:xfrm>
        </p:spPr>
        <p:txBody>
          <a:bodyPr/>
          <a:lstStyle/>
          <a:p>
            <a:r>
              <a:rPr lang="en-US" sz="2800" b="1" u="sng" dirty="0" smtClean="0"/>
              <a:t>Adams Presidency – Challenges to balance of power</a:t>
            </a:r>
            <a:endParaRPr lang="en-US" sz="2800" b="1" u="sng" dirty="0"/>
          </a:p>
        </p:txBody>
      </p:sp>
      <p:sp>
        <p:nvSpPr>
          <p:cNvPr id="3" name="Content Placeholder 2"/>
          <p:cNvSpPr>
            <a:spLocks noGrp="1"/>
          </p:cNvSpPr>
          <p:nvPr>
            <p:ph idx="1"/>
          </p:nvPr>
        </p:nvSpPr>
        <p:spPr>
          <a:xfrm>
            <a:off x="0" y="533400"/>
            <a:ext cx="9144000" cy="6324600"/>
          </a:xfrm>
        </p:spPr>
        <p:txBody>
          <a:bodyPr/>
          <a:lstStyle/>
          <a:p>
            <a:r>
              <a:rPr lang="en-US" sz="2300" dirty="0" smtClean="0"/>
              <a:t>The election of 1796 was hotly contested by the Federalist &amp; Democratic Republicans =&gt; helped solidify parties in US</a:t>
            </a:r>
          </a:p>
          <a:p>
            <a:pPr lvl="1">
              <a:buFont typeface="Wingdings" panose="05000000000000000000" pitchFamily="2" charset="2"/>
              <a:buChar char="§"/>
            </a:pPr>
            <a:r>
              <a:rPr lang="en-US" sz="2300" dirty="0" smtClean="0"/>
              <a:t>Federalists referred to Dem-Reps as “fire eating salamanders and poison sucking toads”</a:t>
            </a:r>
          </a:p>
          <a:p>
            <a:pPr marL="457200" lvl="1" indent="0">
              <a:buNone/>
            </a:pPr>
            <a:r>
              <a:rPr lang="en-US" sz="2300" dirty="0"/>
              <a:t>	</a:t>
            </a:r>
            <a:r>
              <a:rPr lang="en-US" sz="2300" dirty="0" smtClean="0"/>
              <a:t>-- Many issues contribute to partisan fighting =&gt; Jays Treaty, Whiskey Rebellion, National Bank</a:t>
            </a:r>
          </a:p>
          <a:p>
            <a:pPr lvl="1">
              <a:buFont typeface="Wingdings" panose="05000000000000000000" pitchFamily="2" charset="2"/>
              <a:buChar char="§"/>
            </a:pPr>
            <a:r>
              <a:rPr lang="en-US" sz="2300" dirty="0" smtClean="0"/>
              <a:t>Election became one of personalities =&gt; Adams (stuffy NE aristocrat) vs Jefferson (VA planter, friend of common man)</a:t>
            </a:r>
          </a:p>
          <a:p>
            <a:pPr marL="514350" indent="-457200">
              <a:buFont typeface="Arial" panose="020B0604020202020204" pitchFamily="34" charset="0"/>
              <a:buChar char="•"/>
            </a:pPr>
            <a:r>
              <a:rPr lang="en-US" sz="2300" dirty="0" smtClean="0"/>
              <a:t>Adams was elected (partly due to Washington’s popularity) =&gt; </a:t>
            </a:r>
            <a:r>
              <a:rPr lang="en-US" sz="2300" b="1" i="1" dirty="0" smtClean="0"/>
              <a:t>Jefferson</a:t>
            </a:r>
            <a:r>
              <a:rPr lang="en-US" sz="2300" dirty="0" smtClean="0"/>
              <a:t> becomes VP, but not an ally</a:t>
            </a:r>
          </a:p>
          <a:p>
            <a:pPr lvl="1">
              <a:buFont typeface="Wingdings" panose="05000000000000000000" pitchFamily="2" charset="2"/>
              <a:buChar char="§"/>
            </a:pPr>
            <a:r>
              <a:rPr lang="en-US" sz="2300" dirty="0" smtClean="0"/>
              <a:t>Adams presidency was dominated by partisan fighting and Federalist division over many issues . . .</a:t>
            </a:r>
          </a:p>
          <a:p>
            <a:pPr marL="0" indent="0">
              <a:buNone/>
            </a:pPr>
            <a:r>
              <a:rPr lang="en-US" sz="2300" dirty="0" smtClean="0"/>
              <a:t>#1: </a:t>
            </a:r>
            <a:r>
              <a:rPr lang="en-US" sz="2300" b="1" i="1" dirty="0" smtClean="0"/>
              <a:t>Alexander Hamilton </a:t>
            </a:r>
            <a:r>
              <a:rPr lang="en-US" sz="2300" dirty="0" smtClean="0"/>
              <a:t>=&gt; resigned as Secretary of Treasury due to hatred of Adams (weak minded)</a:t>
            </a:r>
          </a:p>
          <a:p>
            <a:pPr>
              <a:buFont typeface="Arial" panose="020B0604020202020204" pitchFamily="34" charset="0"/>
              <a:buChar char="•"/>
            </a:pPr>
            <a:r>
              <a:rPr lang="en-US" sz="2300" dirty="0" smtClean="0"/>
              <a:t>Heads the </a:t>
            </a:r>
            <a:r>
              <a:rPr lang="en-US" sz="2300" b="1" i="1" dirty="0" smtClean="0"/>
              <a:t>“high Federalist” </a:t>
            </a:r>
            <a:r>
              <a:rPr lang="en-US" sz="2300" dirty="0" smtClean="0"/>
              <a:t>wing of party =&gt; wants war w/ France &amp; seeks to undermine Adams (some of cabinet complicit)</a:t>
            </a:r>
          </a:p>
          <a:p>
            <a:pPr marL="457200" lvl="1" indent="0">
              <a:buNone/>
            </a:pPr>
            <a:endParaRPr lang="en-US" sz="2300" dirty="0" smtClean="0"/>
          </a:p>
          <a:p>
            <a:pPr marL="457200" lvl="1" indent="0">
              <a:buNone/>
            </a:pPr>
            <a:endParaRPr lang="en-US" sz="2300" dirty="0" smtClean="0"/>
          </a:p>
          <a:p>
            <a:pPr marL="800100" lvl="1">
              <a:buFont typeface="Arial" panose="020B0604020202020204" pitchFamily="34" charset="0"/>
              <a:buChar char="•"/>
            </a:pPr>
            <a:endParaRPr lang="en-US" sz="200" dirty="0"/>
          </a:p>
        </p:txBody>
      </p:sp>
    </p:spTree>
    <p:extLst>
      <p:ext uri="{BB962C8B-B14F-4D97-AF65-F5344CB8AC3E}">
        <p14:creationId xmlns:p14="http://schemas.microsoft.com/office/powerpoint/2010/main" val="1465044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587829"/>
          </a:xfrm>
        </p:spPr>
        <p:txBody>
          <a:bodyPr/>
          <a:lstStyle/>
          <a:p>
            <a:r>
              <a:rPr lang="en-US" b="1" u="sng" dirty="0" smtClean="0"/>
              <a:t>Election of 1796</a:t>
            </a:r>
            <a:endParaRPr lang="en-US" b="1" u="sng" dirty="0"/>
          </a:p>
        </p:txBody>
      </p:sp>
      <p:pic>
        <p:nvPicPr>
          <p:cNvPr id="1026" name="Picture 2" descr="http://www.studenthandouts.com/Test-Prep-Games-08/Map-1796-Presidential-E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838199"/>
            <a:ext cx="5940426"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JOHN A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371600"/>
            <a:ext cx="2962275" cy="43434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5999" y="5943600"/>
            <a:ext cx="2962275" cy="430887"/>
          </a:xfrm>
          <a:prstGeom prst="rect">
            <a:avLst/>
          </a:prstGeom>
          <a:noFill/>
        </p:spPr>
        <p:txBody>
          <a:bodyPr wrap="square" rtlCol="0">
            <a:spAutoFit/>
          </a:bodyPr>
          <a:lstStyle/>
          <a:p>
            <a:r>
              <a:rPr lang="en-US" sz="2200" b="1" i="1" dirty="0" smtClean="0"/>
              <a:t>John Adams -- 1796</a:t>
            </a:r>
            <a:endParaRPr lang="en-US" sz="2200" b="1" i="1" dirty="0"/>
          </a:p>
        </p:txBody>
      </p:sp>
    </p:spTree>
    <p:extLst>
      <p:ext uri="{BB962C8B-B14F-4D97-AF65-F5344CB8AC3E}">
        <p14:creationId xmlns:p14="http://schemas.microsoft.com/office/powerpoint/2010/main" val="4273353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991600" cy="6324600"/>
          </a:xfrm>
        </p:spPr>
        <p:txBody>
          <a:bodyPr>
            <a:normAutofit lnSpcReduction="10000"/>
          </a:bodyPr>
          <a:lstStyle/>
          <a:p>
            <a:pPr marL="0" indent="0">
              <a:buNone/>
            </a:pPr>
            <a:r>
              <a:rPr lang="en-US" sz="2300" dirty="0" smtClean="0"/>
              <a:t>#2: </a:t>
            </a:r>
            <a:r>
              <a:rPr lang="en-US" sz="2300" b="1" i="1" dirty="0" smtClean="0"/>
              <a:t>War w/ France </a:t>
            </a:r>
            <a:r>
              <a:rPr lang="en-US" sz="2300" dirty="0" smtClean="0"/>
              <a:t>=&gt; French start to seize American shipping (300+ ships) due to “violations” of 1778 treaty (</a:t>
            </a:r>
            <a:r>
              <a:rPr lang="en-US" sz="2300" b="1" i="1" dirty="0" smtClean="0"/>
              <a:t>Jay’s Treaty</a:t>
            </a:r>
            <a:r>
              <a:rPr lang="en-US" sz="2300" dirty="0" smtClean="0"/>
              <a:t>)</a:t>
            </a:r>
          </a:p>
          <a:p>
            <a:pPr>
              <a:buFont typeface="Arial" panose="020B0604020202020204" pitchFamily="34" charset="0"/>
              <a:buChar char="•"/>
            </a:pPr>
            <a:r>
              <a:rPr lang="en-US" sz="2300" dirty="0" smtClean="0"/>
              <a:t>Hamilton &amp; many Americans want war =&gt; Adams tries to negotiate w/ French</a:t>
            </a:r>
          </a:p>
          <a:p>
            <a:pPr>
              <a:buFont typeface="Arial" panose="020B0604020202020204" pitchFamily="34" charset="0"/>
              <a:buChar char="•"/>
            </a:pPr>
            <a:r>
              <a:rPr lang="en-US" sz="2300" dirty="0" smtClean="0"/>
              <a:t>_________________=&gt; American diplomats are told by French to pay $250,000 bribe to speak w/ French &amp; loan French $32 M</a:t>
            </a:r>
          </a:p>
          <a:p>
            <a:pPr lvl="1" indent="-342900">
              <a:buFont typeface="Wingdings" panose="05000000000000000000" pitchFamily="2" charset="2"/>
              <a:buChar char="§"/>
            </a:pPr>
            <a:r>
              <a:rPr lang="en-US" sz="2300" dirty="0" smtClean="0"/>
              <a:t>Calls for war heat up =&gt; America commissions Marines and creates 10,000 man army and Navy</a:t>
            </a:r>
          </a:p>
          <a:p>
            <a:pPr lvl="1" indent="-342900">
              <a:buFont typeface="Wingdings" panose="05000000000000000000" pitchFamily="2" charset="2"/>
              <a:buChar char="§"/>
            </a:pPr>
            <a:r>
              <a:rPr lang="en-US" sz="2300" dirty="0" smtClean="0"/>
              <a:t>Adams resists war &amp; negotiates end to French alliance</a:t>
            </a:r>
          </a:p>
          <a:p>
            <a:pPr marL="0" indent="0">
              <a:buNone/>
            </a:pPr>
            <a:r>
              <a:rPr lang="en-US" sz="2300" dirty="0" smtClean="0"/>
              <a:t>#3: ___________________________</a:t>
            </a:r>
            <a:r>
              <a:rPr lang="en-US" sz="2300" b="1" i="1" dirty="0" smtClean="0"/>
              <a:t>=&gt; </a:t>
            </a:r>
            <a:r>
              <a:rPr lang="en-US" sz="2300" dirty="0" smtClean="0"/>
              <a:t>passed by Federalists &amp; Adams to try and stem criticism of Dem-Reps &amp; win elections</a:t>
            </a:r>
          </a:p>
          <a:p>
            <a:pPr>
              <a:buFont typeface="Arial" panose="020B0604020202020204" pitchFamily="34" charset="0"/>
              <a:buChar char="•"/>
            </a:pPr>
            <a:r>
              <a:rPr lang="en-US" sz="2300" b="1" i="1" dirty="0" smtClean="0"/>
              <a:t>Alien Acts </a:t>
            </a:r>
            <a:r>
              <a:rPr lang="en-US" sz="2300" dirty="0" smtClean="0"/>
              <a:t>increase time for citizenship from 5 to 14 years (WHY?) &amp; allows deportation/imprison foreigners in time of war</a:t>
            </a:r>
          </a:p>
          <a:p>
            <a:pPr>
              <a:buFont typeface="Arial" panose="020B0604020202020204" pitchFamily="34" charset="0"/>
              <a:buChar char="•"/>
            </a:pPr>
            <a:r>
              <a:rPr lang="en-US" sz="2300" b="1" i="1" dirty="0" smtClean="0"/>
              <a:t>Sedition Act </a:t>
            </a:r>
            <a:r>
              <a:rPr lang="en-US" sz="2300" dirty="0" smtClean="0"/>
              <a:t>gives fine and imprisonment to people who impede policies of US or falsely criticize officials</a:t>
            </a:r>
          </a:p>
          <a:p>
            <a:pPr>
              <a:buFont typeface="Arial" panose="020B0604020202020204" pitchFamily="34" charset="0"/>
              <a:buChar char="•"/>
            </a:pPr>
            <a:r>
              <a:rPr lang="en-US" sz="2300" dirty="0" smtClean="0"/>
              <a:t>Dem-Rep and Jefferson feared that this was a dangerous precedent =&gt; one party dictatorial politics (remained critical)</a:t>
            </a:r>
            <a:endParaRPr lang="en-US" sz="2300" dirty="0"/>
          </a:p>
        </p:txBody>
      </p:sp>
      <p:sp>
        <p:nvSpPr>
          <p:cNvPr id="4" name="Title 1"/>
          <p:cNvSpPr>
            <a:spLocks noGrp="1"/>
          </p:cNvSpPr>
          <p:nvPr>
            <p:ph type="title"/>
          </p:nvPr>
        </p:nvSpPr>
        <p:spPr>
          <a:xfrm>
            <a:off x="0" y="76200"/>
            <a:ext cx="9220200" cy="381000"/>
          </a:xfrm>
        </p:spPr>
        <p:txBody>
          <a:bodyPr/>
          <a:lstStyle/>
          <a:p>
            <a:r>
              <a:rPr lang="en-US" sz="2800" b="1" u="sng" dirty="0" smtClean="0"/>
              <a:t>Adams Presidency – Challenges to balance of power</a:t>
            </a:r>
            <a:endParaRPr lang="en-US" sz="2800" b="1" u="sng" dirty="0"/>
          </a:p>
        </p:txBody>
      </p:sp>
    </p:spTree>
    <p:extLst>
      <p:ext uri="{BB962C8B-B14F-4D97-AF65-F5344CB8AC3E}">
        <p14:creationId xmlns:p14="http://schemas.microsoft.com/office/powerpoint/2010/main" val="3282206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b="1" u="sng" dirty="0" smtClean="0"/>
              <a:t>XYZ Affair</a:t>
            </a:r>
            <a:endParaRPr lang="en-US" b="1" u="sng" dirty="0"/>
          </a:p>
        </p:txBody>
      </p:sp>
      <p:sp>
        <p:nvSpPr>
          <p:cNvPr id="3" name="Content Placeholder 2"/>
          <p:cNvSpPr>
            <a:spLocks noGrp="1"/>
          </p:cNvSpPr>
          <p:nvPr>
            <p:ph idx="1"/>
          </p:nvPr>
        </p:nvSpPr>
        <p:spPr>
          <a:xfrm>
            <a:off x="413657" y="5715000"/>
            <a:ext cx="8229600" cy="1110343"/>
          </a:xfrm>
        </p:spPr>
        <p:txBody>
          <a:bodyPr/>
          <a:lstStyle/>
          <a:p>
            <a:pPr marL="0" indent="0">
              <a:buNone/>
            </a:pPr>
            <a:r>
              <a:rPr lang="en-US" sz="2300" dirty="0" smtClean="0"/>
              <a:t>XYZ Affair was much reviled in the US (although it was standard practice in diplomacy during time to offer bribes for meetings or concessions)</a:t>
            </a:r>
            <a:endParaRPr lang="en-US" sz="2300" dirty="0"/>
          </a:p>
        </p:txBody>
      </p:sp>
      <p:pic>
        <p:nvPicPr>
          <p:cNvPr id="2052" name="Picture 4" descr="http://m100group.files.wordpress.com/2012/02/20120225-225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153400" cy="482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94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lstStyle/>
          <a:p>
            <a:r>
              <a:rPr lang="en-US" b="1" u="sng" dirty="0" smtClean="0"/>
              <a:t>Alien and Sedition Acts</a:t>
            </a:r>
            <a:endParaRPr lang="en-US" b="1" u="sng" dirty="0"/>
          </a:p>
        </p:txBody>
      </p:sp>
      <p:sp>
        <p:nvSpPr>
          <p:cNvPr id="3" name="Content Placeholder 2"/>
          <p:cNvSpPr>
            <a:spLocks noGrp="1"/>
          </p:cNvSpPr>
          <p:nvPr>
            <p:ph idx="1"/>
          </p:nvPr>
        </p:nvSpPr>
        <p:spPr>
          <a:xfrm>
            <a:off x="0" y="914400"/>
            <a:ext cx="4876800" cy="4983163"/>
          </a:xfrm>
        </p:spPr>
        <p:txBody>
          <a:bodyPr/>
          <a:lstStyle/>
          <a:p>
            <a:pPr eaLnBrk="1" hangingPunct="1">
              <a:lnSpc>
                <a:spcPct val="90000"/>
              </a:lnSpc>
              <a:buFontTx/>
              <a:buNone/>
            </a:pPr>
            <a:r>
              <a:rPr lang="en-US" altLang="en-US" sz="2400" dirty="0"/>
              <a:t>	-- “No Stamp Act, No Sedition, No Alien Bills, No land tax; downfall to the tyrants of America, peace and retirement to the President.  Long live the VP and the Minority; may moral virtue be the basis of civil government.”</a:t>
            </a:r>
          </a:p>
          <a:p>
            <a:pPr eaLnBrk="1" hangingPunct="1">
              <a:lnSpc>
                <a:spcPct val="90000"/>
              </a:lnSpc>
              <a:buFontTx/>
              <a:buNone/>
            </a:pPr>
            <a:r>
              <a:rPr lang="en-US" altLang="en-US" sz="2400" dirty="0"/>
              <a:t>	-- One was convicted for violating Sedition Act received 6 hours in jail and a $5 fine.  The other 18 months and a $400 fine (10 editors convicted overall)</a:t>
            </a:r>
          </a:p>
          <a:p>
            <a:endParaRPr lang="en-US" dirty="0"/>
          </a:p>
        </p:txBody>
      </p:sp>
      <p:pic>
        <p:nvPicPr>
          <p:cNvPr id="4" name="Picture 5" descr="alien-sedition-act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76800" y="685800"/>
            <a:ext cx="4038600" cy="6057900"/>
          </a:xfrm>
          <a:prstGeom prst="rect">
            <a:avLst/>
          </a:prstGeom>
          <a:noFill/>
        </p:spPr>
      </p:pic>
    </p:spTree>
    <p:extLst>
      <p:ext uri="{BB962C8B-B14F-4D97-AF65-F5344CB8AC3E}">
        <p14:creationId xmlns:p14="http://schemas.microsoft.com/office/powerpoint/2010/main" val="125390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93300">
            <a:alpha val="1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6031372" cy="6324600"/>
          </a:xfrm>
        </p:spPr>
        <p:txBody>
          <a:bodyPr>
            <a:normAutofit lnSpcReduction="10000"/>
          </a:bodyPr>
          <a:lstStyle/>
          <a:p>
            <a:pPr marL="0" indent="0">
              <a:buNone/>
            </a:pPr>
            <a:r>
              <a:rPr lang="en-US" sz="2300" dirty="0" smtClean="0"/>
              <a:t>#4: </a:t>
            </a:r>
            <a:r>
              <a:rPr lang="en-US" sz="2300" b="1" i="1" dirty="0" smtClean="0"/>
              <a:t>VA &amp; KY Resolutions </a:t>
            </a:r>
            <a:r>
              <a:rPr lang="en-US" sz="2300" dirty="0" smtClean="0"/>
              <a:t>=&gt; challenge to Sedition Act</a:t>
            </a:r>
          </a:p>
          <a:p>
            <a:pPr>
              <a:buFont typeface="Arial" panose="020B0604020202020204" pitchFamily="34" charset="0"/>
              <a:buChar char="•"/>
            </a:pPr>
            <a:r>
              <a:rPr lang="en-US" sz="2300" dirty="0" smtClean="0"/>
              <a:t>Jefferson fears that Federalists will destroy Am democracy =&gt; wants </a:t>
            </a:r>
            <a:r>
              <a:rPr lang="en-US" sz="2300" dirty="0" err="1" smtClean="0"/>
              <a:t>addtl</a:t>
            </a:r>
            <a:r>
              <a:rPr lang="en-US" sz="2300" dirty="0" smtClean="0"/>
              <a:t> safeguards against federal abuse</a:t>
            </a:r>
          </a:p>
          <a:p>
            <a:pPr>
              <a:buFont typeface="Arial" panose="020B0604020202020204" pitchFamily="34" charset="0"/>
              <a:buChar char="•"/>
            </a:pPr>
            <a:r>
              <a:rPr lang="en-US" sz="2300" dirty="0" smtClean="0"/>
              <a:t>Drafts KY Resolution under pen name (Madison does same in VA)</a:t>
            </a:r>
          </a:p>
          <a:p>
            <a:pPr lvl="1" indent="-342900">
              <a:buFont typeface="Wingdings" panose="05000000000000000000" pitchFamily="2" charset="2"/>
              <a:buChar char="§"/>
            </a:pPr>
            <a:r>
              <a:rPr lang="en-US" sz="2300" dirty="0" smtClean="0"/>
              <a:t>Argues for_______________________</a:t>
            </a:r>
            <a:endParaRPr lang="en-US" sz="2300" b="1" i="1" dirty="0" smtClean="0"/>
          </a:p>
          <a:p>
            <a:pPr marL="400050" lvl="1" indent="0">
              <a:buNone/>
            </a:pPr>
            <a:r>
              <a:rPr lang="en-US" sz="2300" b="1" i="1" dirty="0" smtClean="0"/>
              <a:t>-- </a:t>
            </a:r>
            <a:r>
              <a:rPr lang="en-US" sz="2300" dirty="0" smtClean="0"/>
              <a:t>States created Fed </a:t>
            </a:r>
            <a:r>
              <a:rPr lang="en-US" sz="2300" dirty="0" err="1" smtClean="0"/>
              <a:t>govt</a:t>
            </a:r>
            <a:r>
              <a:rPr lang="en-US" sz="2300" dirty="0" smtClean="0"/>
              <a:t> and were therefore judges of Fed </a:t>
            </a:r>
            <a:r>
              <a:rPr lang="en-US" sz="2300" dirty="0" err="1" smtClean="0"/>
              <a:t>govt</a:t>
            </a:r>
            <a:r>
              <a:rPr lang="en-US" sz="2300" dirty="0" smtClean="0"/>
              <a:t> actions</a:t>
            </a:r>
          </a:p>
          <a:p>
            <a:pPr marL="400050" lvl="1" indent="0">
              <a:buNone/>
            </a:pPr>
            <a:r>
              <a:rPr lang="en-US" sz="2300" b="1" i="1" dirty="0" smtClean="0"/>
              <a:t>-- </a:t>
            </a:r>
            <a:r>
              <a:rPr lang="en-US" sz="2300" dirty="0" smtClean="0"/>
              <a:t>States can therefore declare actions of Fed. </a:t>
            </a:r>
            <a:r>
              <a:rPr lang="en-US" sz="2300" dirty="0" err="1" smtClean="0"/>
              <a:t>Govt</a:t>
            </a:r>
            <a:r>
              <a:rPr lang="en-US" sz="2300" dirty="0" smtClean="0"/>
              <a:t> </a:t>
            </a:r>
            <a:r>
              <a:rPr lang="en-US" sz="2300" b="1" i="1" dirty="0" smtClean="0"/>
              <a:t>“nullified” =&gt; refuse to obey</a:t>
            </a:r>
          </a:p>
          <a:p>
            <a:pPr lvl="1" indent="-342900">
              <a:buFont typeface="Wingdings" panose="05000000000000000000" pitchFamily="2" charset="2"/>
              <a:buChar char="§"/>
            </a:pPr>
            <a:r>
              <a:rPr lang="en-US" sz="2300" dirty="0" smtClean="0"/>
              <a:t>Other states refuse this logic =&gt; establishes a precedent for state supremacy/states rights &amp; partisanship</a:t>
            </a:r>
          </a:p>
          <a:p>
            <a:pPr lvl="1" indent="-342900">
              <a:buFont typeface="Wingdings" panose="05000000000000000000" pitchFamily="2" charset="2"/>
              <a:buChar char="§"/>
            </a:pPr>
            <a:r>
              <a:rPr lang="en-US" sz="2300" dirty="0" smtClean="0"/>
              <a:t>Federalists argue Supreme Court judges actions of Federal </a:t>
            </a:r>
            <a:r>
              <a:rPr lang="en-US" sz="2300" dirty="0" err="1" smtClean="0"/>
              <a:t>govt</a:t>
            </a:r>
            <a:r>
              <a:rPr lang="en-US" sz="2300" dirty="0" smtClean="0"/>
              <a:t> </a:t>
            </a:r>
            <a:endParaRPr lang="en-US" sz="2300" dirty="0"/>
          </a:p>
        </p:txBody>
      </p:sp>
      <p:sp>
        <p:nvSpPr>
          <p:cNvPr id="4" name="Title 1"/>
          <p:cNvSpPr>
            <a:spLocks noGrp="1"/>
          </p:cNvSpPr>
          <p:nvPr>
            <p:ph type="title"/>
          </p:nvPr>
        </p:nvSpPr>
        <p:spPr>
          <a:xfrm>
            <a:off x="0" y="76200"/>
            <a:ext cx="9220200" cy="381000"/>
          </a:xfrm>
        </p:spPr>
        <p:txBody>
          <a:bodyPr/>
          <a:lstStyle/>
          <a:p>
            <a:r>
              <a:rPr lang="en-US" sz="2800" b="1" u="sng" dirty="0" smtClean="0"/>
              <a:t>Adams Presidency – Challenges to balance of power</a:t>
            </a:r>
            <a:endParaRPr lang="en-US" sz="2800" b="1" u="sng" dirty="0"/>
          </a:p>
        </p:txBody>
      </p:sp>
      <p:pic>
        <p:nvPicPr>
          <p:cNvPr id="3074" name="Picture 2" descr="http://upload.wikimedia.org/wikipedia/commons/3/3f/Thomas_Jefferson_by_Rembrandt_Peale_1805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572" y="1447800"/>
            <a:ext cx="3036428"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57200"/>
          </a:xfrm>
        </p:spPr>
        <p:txBody>
          <a:bodyPr/>
          <a:lstStyle/>
          <a:p>
            <a:r>
              <a:rPr lang="en-US" sz="3200" b="1" u="sng" dirty="0" smtClean="0"/>
              <a:t>Impact of Constitution &amp; American Revolution</a:t>
            </a:r>
            <a:endParaRPr lang="en-US" sz="3200" b="1" u="sng" dirty="0"/>
          </a:p>
        </p:txBody>
      </p:sp>
      <p:sp>
        <p:nvSpPr>
          <p:cNvPr id="3" name="Content Placeholder 2"/>
          <p:cNvSpPr>
            <a:spLocks noGrp="1"/>
          </p:cNvSpPr>
          <p:nvPr>
            <p:ph idx="1"/>
          </p:nvPr>
        </p:nvSpPr>
        <p:spPr>
          <a:xfrm>
            <a:off x="76199" y="609600"/>
            <a:ext cx="5562600" cy="6172200"/>
          </a:xfrm>
        </p:spPr>
        <p:txBody>
          <a:bodyPr/>
          <a:lstStyle/>
          <a:p>
            <a:pPr marL="0" indent="0">
              <a:buNone/>
            </a:pPr>
            <a:r>
              <a:rPr lang="en-US" sz="2250" dirty="0" smtClean="0"/>
              <a:t>#1: </a:t>
            </a:r>
            <a:r>
              <a:rPr lang="en-US" sz="2250" b="1" i="1" dirty="0" smtClean="0"/>
              <a:t>American Experiment in Democracy </a:t>
            </a:r>
            <a:r>
              <a:rPr lang="en-US" sz="2250" dirty="0" smtClean="0"/>
              <a:t>=&gt; emulated by other nations in world</a:t>
            </a:r>
          </a:p>
          <a:p>
            <a:pPr lvl="1" indent="-342900">
              <a:buFont typeface="Wingdings" panose="05000000000000000000" pitchFamily="2" charset="2"/>
              <a:buChar char="§"/>
            </a:pPr>
            <a:r>
              <a:rPr lang="en-US" sz="2250" dirty="0" smtClean="0"/>
              <a:t>American success was an endorsement of </a:t>
            </a:r>
            <a:r>
              <a:rPr lang="en-US" sz="2250" dirty="0" err="1" smtClean="0"/>
              <a:t>deomocracy</a:t>
            </a:r>
            <a:endParaRPr lang="en-US" sz="2250" dirty="0" smtClean="0"/>
          </a:p>
          <a:p>
            <a:pPr marL="0" indent="0">
              <a:buNone/>
            </a:pPr>
            <a:r>
              <a:rPr lang="en-US" sz="2250" dirty="0" smtClean="0"/>
              <a:t>#2: </a:t>
            </a:r>
            <a:r>
              <a:rPr lang="en-US" sz="2250" b="1" i="1" dirty="0" smtClean="0"/>
              <a:t>Inspired other Revolutions</a:t>
            </a:r>
          </a:p>
          <a:p>
            <a:pPr lvl="1" indent="-342900">
              <a:buFont typeface="Wingdings" panose="05000000000000000000" pitchFamily="2" charset="2"/>
              <a:buChar char="§"/>
            </a:pPr>
            <a:r>
              <a:rPr lang="en-US" sz="2250" b="1" i="1" dirty="0" smtClean="0"/>
              <a:t>Latin American </a:t>
            </a:r>
            <a:r>
              <a:rPr lang="en-US" sz="2250" dirty="0" err="1" smtClean="0"/>
              <a:t>ind.</a:t>
            </a:r>
            <a:r>
              <a:rPr lang="en-US" sz="2250" dirty="0" smtClean="0"/>
              <a:t> movements of 1820’s (Simon Bolivar)</a:t>
            </a:r>
          </a:p>
          <a:p>
            <a:pPr lvl="1" indent="-342900">
              <a:buFont typeface="Wingdings" panose="05000000000000000000" pitchFamily="2" charset="2"/>
              <a:buChar char="§"/>
            </a:pPr>
            <a:r>
              <a:rPr lang="en-US" sz="2250" b="1" i="1" dirty="0" smtClean="0"/>
              <a:t>Haitian Revolution </a:t>
            </a:r>
            <a:r>
              <a:rPr lang="en-US" sz="2250" dirty="0" smtClean="0"/>
              <a:t>=&gt; </a:t>
            </a:r>
            <a:r>
              <a:rPr lang="en-US" sz="2250" dirty="0" err="1" smtClean="0"/>
              <a:t>Touissant</a:t>
            </a:r>
            <a:r>
              <a:rPr lang="en-US" sz="2250" dirty="0" smtClean="0"/>
              <a:t> </a:t>
            </a:r>
            <a:r>
              <a:rPr lang="en-US" sz="2250" dirty="0" err="1" smtClean="0"/>
              <a:t>L’Overture</a:t>
            </a:r>
            <a:r>
              <a:rPr lang="en-US" sz="2250" dirty="0" smtClean="0"/>
              <a:t> (1804)</a:t>
            </a:r>
          </a:p>
          <a:p>
            <a:pPr lvl="1" indent="-342900">
              <a:buFont typeface="Wingdings" panose="05000000000000000000" pitchFamily="2" charset="2"/>
              <a:buChar char="§"/>
            </a:pPr>
            <a:r>
              <a:rPr lang="en-US" sz="2250" b="1" i="1" dirty="0" smtClean="0"/>
              <a:t>French Revolution </a:t>
            </a:r>
            <a:r>
              <a:rPr lang="en-US" sz="2250" dirty="0" smtClean="0"/>
              <a:t>(1789)</a:t>
            </a:r>
          </a:p>
          <a:p>
            <a:pPr marL="0" indent="0">
              <a:buNone/>
            </a:pPr>
            <a:r>
              <a:rPr lang="en-US" sz="2250" dirty="0" smtClean="0"/>
              <a:t>#3: Constitution w/ its check an balances and 3 branches emulated by many </a:t>
            </a:r>
            <a:r>
              <a:rPr lang="en-US" sz="2250" dirty="0" err="1" smtClean="0"/>
              <a:t>govts</a:t>
            </a:r>
            <a:endParaRPr lang="en-US" sz="2250" dirty="0" smtClean="0"/>
          </a:p>
          <a:p>
            <a:pPr marL="0" indent="0">
              <a:buNone/>
            </a:pPr>
            <a:r>
              <a:rPr lang="en-US" sz="2250" dirty="0" smtClean="0"/>
              <a:t>#4: Constitution established role of compromise in Am. Political system</a:t>
            </a:r>
            <a:endParaRPr lang="en-US" sz="2250" dirty="0"/>
          </a:p>
        </p:txBody>
      </p:sp>
      <p:pic>
        <p:nvPicPr>
          <p:cNvPr id="4" name="Picture 5" descr="french-revolu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638799" y="1600200"/>
            <a:ext cx="3472543" cy="3678238"/>
          </a:xfrm>
          <a:prstGeom prst="rect">
            <a:avLst/>
          </a:prstGeom>
          <a:noFill/>
        </p:spPr>
      </p:pic>
    </p:spTree>
    <p:extLst>
      <p:ext uri="{BB962C8B-B14F-4D97-AF65-F5344CB8AC3E}">
        <p14:creationId xmlns:p14="http://schemas.microsoft.com/office/powerpoint/2010/main" val="33111380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511629"/>
          </a:xfrm>
        </p:spPr>
        <p:txBody>
          <a:bodyPr/>
          <a:lstStyle/>
          <a:p>
            <a:r>
              <a:rPr lang="en-US" sz="3400" b="1" u="sng" dirty="0" smtClean="0"/>
              <a:t>Limitations of Constitution &amp; Revolution</a:t>
            </a:r>
            <a:endParaRPr lang="en-US" sz="3400" b="1" u="sng" dirty="0"/>
          </a:p>
        </p:txBody>
      </p:sp>
      <p:sp>
        <p:nvSpPr>
          <p:cNvPr id="3" name="Content Placeholder 2"/>
          <p:cNvSpPr>
            <a:spLocks noGrp="1"/>
          </p:cNvSpPr>
          <p:nvPr>
            <p:ph idx="1"/>
          </p:nvPr>
        </p:nvSpPr>
        <p:spPr>
          <a:xfrm>
            <a:off x="76200" y="609600"/>
            <a:ext cx="8991600" cy="6172200"/>
          </a:xfrm>
        </p:spPr>
        <p:txBody>
          <a:bodyPr/>
          <a:lstStyle/>
          <a:p>
            <a:r>
              <a:rPr lang="en-US" sz="2300" dirty="0" smtClean="0"/>
              <a:t>The American Revolution and Constitution were strikingly democratic for their time &amp; contained many positive steps . . </a:t>
            </a:r>
          </a:p>
          <a:p>
            <a:pPr lvl="1" indent="-342900">
              <a:buFont typeface="Wingdings" panose="05000000000000000000" pitchFamily="2" charset="2"/>
              <a:buChar char="§"/>
            </a:pPr>
            <a:r>
              <a:rPr lang="en-US" sz="2300" dirty="0" smtClean="0"/>
              <a:t>Many states lowered property requirements for voting (expanded electorate; 20% to 25% of white males can vote)</a:t>
            </a:r>
          </a:p>
          <a:p>
            <a:pPr lvl="1" indent="-342900">
              <a:buFont typeface="Wingdings" panose="05000000000000000000" pitchFamily="2" charset="2"/>
              <a:buChar char="§"/>
            </a:pPr>
            <a:r>
              <a:rPr lang="en-US" sz="2300" b="1" i="1" dirty="0" err="1" smtClean="0"/>
              <a:t>Primogenture</a:t>
            </a:r>
            <a:r>
              <a:rPr lang="en-US" sz="2300" dirty="0" smtClean="0"/>
              <a:t> laws were ended in all states (1</a:t>
            </a:r>
            <a:r>
              <a:rPr lang="en-US" sz="2300" baseline="30000" dirty="0" smtClean="0"/>
              <a:t>st</a:t>
            </a:r>
            <a:r>
              <a:rPr lang="en-US" sz="2300" dirty="0" smtClean="0"/>
              <a:t> born inherits all property)</a:t>
            </a:r>
          </a:p>
          <a:p>
            <a:pPr>
              <a:buFont typeface="Arial" panose="020B0604020202020204" pitchFamily="34" charset="0"/>
              <a:buChar char="•"/>
            </a:pPr>
            <a:r>
              <a:rPr lang="en-US" sz="2300" dirty="0" smtClean="0"/>
              <a:t>However, there were many areas where Constitution and gains of the Revolution fell short if ideals (i.e. “All men created equal . . .”)</a:t>
            </a:r>
          </a:p>
          <a:p>
            <a:pPr marL="0" indent="0">
              <a:buNone/>
            </a:pPr>
            <a:r>
              <a:rPr lang="en-US" sz="2300" u="sng" dirty="0" smtClean="0"/>
              <a:t>#1: </a:t>
            </a:r>
            <a:r>
              <a:rPr lang="en-US" sz="2300" b="1" i="1" u="sng" dirty="0" smtClean="0"/>
              <a:t>Slavery and African Americans</a:t>
            </a:r>
          </a:p>
          <a:p>
            <a:pPr>
              <a:buFont typeface="Arial" panose="020B0604020202020204" pitchFamily="34" charset="0"/>
              <a:buChar char="•"/>
            </a:pPr>
            <a:r>
              <a:rPr lang="en-US" sz="2300" dirty="0" smtClean="0"/>
              <a:t>Although in 1775 the Quakers began the </a:t>
            </a:r>
            <a:r>
              <a:rPr lang="en-US" sz="2300" b="1" i="1" dirty="0" smtClean="0"/>
              <a:t>1</a:t>
            </a:r>
            <a:r>
              <a:rPr lang="en-US" sz="2300" b="1" i="1" baseline="30000" dirty="0" smtClean="0"/>
              <a:t>st</a:t>
            </a:r>
            <a:r>
              <a:rPr lang="en-US" sz="2300" b="1" i="1" dirty="0" smtClean="0"/>
              <a:t> American anti-slavery society</a:t>
            </a:r>
            <a:r>
              <a:rPr lang="en-US" sz="2300" dirty="0" smtClean="0"/>
              <a:t>, slavery was not abolished in Constitution</a:t>
            </a:r>
          </a:p>
          <a:p>
            <a:pPr lvl="1">
              <a:buFont typeface="Wingdings" panose="05000000000000000000" pitchFamily="2" charset="2"/>
              <a:buChar char="§"/>
            </a:pPr>
            <a:r>
              <a:rPr lang="en-US" sz="2300" dirty="0" smtClean="0"/>
              <a:t>Q: WHY? =&gt; FF did not want to upset national unity and protract issues to get Constitution passed</a:t>
            </a:r>
          </a:p>
          <a:p>
            <a:pPr marL="400050">
              <a:buFont typeface="Arial" panose="020B0604020202020204" pitchFamily="34" charset="0"/>
              <a:buChar char="•"/>
            </a:pPr>
            <a:r>
              <a:rPr lang="en-US" sz="2300" dirty="0" smtClean="0"/>
              <a:t>Many N. states abolish slavery or pass gradual abolition laws </a:t>
            </a:r>
          </a:p>
          <a:p>
            <a:pPr marL="400050">
              <a:buFont typeface="Arial" panose="020B0604020202020204" pitchFamily="34" charset="0"/>
              <a:buChar char="•"/>
            </a:pPr>
            <a:r>
              <a:rPr lang="en-US" sz="2300" b="1" i="1" dirty="0" smtClean="0"/>
              <a:t>Slave trade </a:t>
            </a:r>
            <a:r>
              <a:rPr lang="en-US" sz="2300" dirty="0" smtClean="0"/>
              <a:t>abolished in 1808 </a:t>
            </a:r>
          </a:p>
        </p:txBody>
      </p:sp>
    </p:spTree>
    <p:extLst>
      <p:ext uri="{BB962C8B-B14F-4D97-AF65-F5344CB8AC3E}">
        <p14:creationId xmlns:p14="http://schemas.microsoft.com/office/powerpoint/2010/main" val="1650901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39762"/>
          </a:xfrm>
        </p:spPr>
        <p:txBody>
          <a:bodyPr/>
          <a:lstStyle/>
          <a:p>
            <a:r>
              <a:rPr lang="en-US" b="1" u="sng" dirty="0" smtClean="0"/>
              <a:t>Free vs Slave States</a:t>
            </a:r>
            <a:endParaRPr lang="en-US" b="1" u="sng" dirty="0"/>
          </a:p>
        </p:txBody>
      </p:sp>
      <p:pic>
        <p:nvPicPr>
          <p:cNvPr id="5122" name="Picture 2" descr="http://upload.wikimedia.org/wikipedia/commons/8/85/US_Slave_Free_1789-18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767607" cy="530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94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067800" cy="6172200"/>
          </a:xfrm>
        </p:spPr>
        <p:txBody>
          <a:bodyPr/>
          <a:lstStyle/>
          <a:p>
            <a:pPr marL="0" indent="0">
              <a:buNone/>
            </a:pPr>
            <a:r>
              <a:rPr lang="en-US" sz="2300" u="sng" dirty="0" smtClean="0"/>
              <a:t>#2: </a:t>
            </a:r>
            <a:r>
              <a:rPr lang="en-US" sz="2300" b="1" i="1" u="sng" dirty="0" smtClean="0"/>
              <a:t>Women’s Rights</a:t>
            </a:r>
          </a:p>
          <a:p>
            <a:pPr>
              <a:buFont typeface="Arial" panose="020B0604020202020204" pitchFamily="34" charset="0"/>
              <a:buChar char="•"/>
            </a:pPr>
            <a:r>
              <a:rPr lang="en-US" sz="2300" dirty="0" smtClean="0"/>
              <a:t>Some women served in Revolutionary War (i.e. Molly Pitcher or as spies) but the ideals of Revolution did not extend to women</a:t>
            </a:r>
          </a:p>
          <a:p>
            <a:pPr lvl="1" indent="-342900">
              <a:buFont typeface="Wingdings" panose="05000000000000000000" pitchFamily="2" charset="2"/>
              <a:buChar char="§"/>
            </a:pPr>
            <a:r>
              <a:rPr lang="en-US" sz="2300" b="1" i="1" dirty="0" smtClean="0"/>
              <a:t>Abigail Adams </a:t>
            </a:r>
            <a:r>
              <a:rPr lang="en-US" sz="2300" dirty="0" smtClean="0"/>
              <a:t>became an early advocate of women’s rights behind the scenes =&gt; wrote letters to husband advocating for additional rights for women</a:t>
            </a:r>
            <a:endParaRPr lang="en-US" sz="2300" b="1" i="1" dirty="0" smtClean="0"/>
          </a:p>
          <a:p>
            <a:pPr>
              <a:buFont typeface="Arial" panose="020B0604020202020204" pitchFamily="34" charset="0"/>
              <a:buChar char="•"/>
            </a:pPr>
            <a:r>
              <a:rPr lang="en-US" sz="2300" dirty="0" smtClean="0"/>
              <a:t>Role of women did change =&gt; ideal role of women became _____________________________</a:t>
            </a:r>
          </a:p>
          <a:p>
            <a:pPr lvl="1" indent="-342900">
              <a:buFont typeface="Wingdings" panose="05000000000000000000" pitchFamily="2" charset="2"/>
              <a:buChar char="§"/>
            </a:pPr>
            <a:r>
              <a:rPr lang="en-US" sz="2300" dirty="0" smtClean="0"/>
              <a:t>Republican government rested on civic virtue (i.e. knowledge, commitment to public good, self sacrifice and service)</a:t>
            </a:r>
          </a:p>
          <a:p>
            <a:pPr marL="457200" lvl="1" indent="0">
              <a:buNone/>
            </a:pPr>
            <a:r>
              <a:rPr lang="en-US" sz="2300" dirty="0"/>
              <a:t>	</a:t>
            </a:r>
            <a:r>
              <a:rPr lang="en-US" sz="2300" dirty="0" smtClean="0"/>
              <a:t>-- Women’s familial lives were depicted as republican ideal 	=&gt; supposed to pass on Republican virtues to children</a:t>
            </a:r>
          </a:p>
          <a:p>
            <a:pPr lvl="1">
              <a:buFont typeface="Wingdings" panose="05000000000000000000" pitchFamily="2" charset="2"/>
              <a:buChar char="§"/>
            </a:pPr>
            <a:r>
              <a:rPr lang="en-US" sz="2300" dirty="0" smtClean="0"/>
              <a:t>Women’s roles were glorified in public life rather than ignored</a:t>
            </a:r>
          </a:p>
          <a:p>
            <a:pPr lvl="1" indent="-342900">
              <a:buFont typeface="Wingdings" panose="05000000000000000000" pitchFamily="2" charset="2"/>
              <a:buChar char="§"/>
            </a:pPr>
            <a:endParaRPr lang="en-US" sz="2300" b="1" i="1" dirty="0"/>
          </a:p>
        </p:txBody>
      </p:sp>
      <p:sp>
        <p:nvSpPr>
          <p:cNvPr id="4" name="Title 1"/>
          <p:cNvSpPr>
            <a:spLocks noGrp="1"/>
          </p:cNvSpPr>
          <p:nvPr>
            <p:ph type="title"/>
          </p:nvPr>
        </p:nvSpPr>
        <p:spPr>
          <a:xfrm>
            <a:off x="0" y="21771"/>
            <a:ext cx="9144000" cy="511629"/>
          </a:xfrm>
        </p:spPr>
        <p:txBody>
          <a:bodyPr/>
          <a:lstStyle/>
          <a:p>
            <a:r>
              <a:rPr lang="en-US" sz="3400" b="1" u="sng" dirty="0" smtClean="0"/>
              <a:t>Limitations of Constitution &amp; Revolution</a:t>
            </a:r>
            <a:endParaRPr lang="en-US" sz="3400" b="1" u="sng" dirty="0"/>
          </a:p>
        </p:txBody>
      </p:sp>
    </p:spTree>
    <p:extLst>
      <p:ext uri="{BB962C8B-B14F-4D97-AF65-F5344CB8AC3E}">
        <p14:creationId xmlns:p14="http://schemas.microsoft.com/office/powerpoint/2010/main" val="409854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074" name="Picture 2" descr="http://web2.geo.msu.edu/geogmich/images/british-era-176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6016625" cy="647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33400"/>
            <a:ext cx="2895600" cy="3785652"/>
          </a:xfrm>
          <a:prstGeom prst="rect">
            <a:avLst/>
          </a:prstGeom>
          <a:noFill/>
        </p:spPr>
        <p:txBody>
          <a:bodyPr wrap="square" rtlCol="0">
            <a:spAutoFit/>
          </a:bodyPr>
          <a:lstStyle/>
          <a:p>
            <a:r>
              <a:rPr lang="en-US" sz="2400" b="1" u="sng" dirty="0" smtClean="0"/>
              <a:t>Proclamation of 1763</a:t>
            </a:r>
          </a:p>
          <a:p>
            <a:r>
              <a:rPr lang="en-US" sz="2400" dirty="0" smtClean="0"/>
              <a:t>British believed that this line would settle Native/settler disputes and avoid violent confrontation =&gt; it seemed to colonials to be siding with Natives vs colonists</a:t>
            </a:r>
            <a:endParaRPr lang="en-US" sz="2400" dirty="0"/>
          </a:p>
        </p:txBody>
      </p:sp>
    </p:spTree>
    <p:extLst>
      <p:ext uri="{BB962C8B-B14F-4D97-AF65-F5344CB8AC3E}">
        <p14:creationId xmlns:p14="http://schemas.microsoft.com/office/powerpoint/2010/main" val="3362332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5943600"/>
            <a:ext cx="3657600" cy="685800"/>
          </a:xfrm>
        </p:spPr>
        <p:txBody>
          <a:bodyPr/>
          <a:lstStyle/>
          <a:p>
            <a:r>
              <a:rPr lang="en-US" b="1" i="1" dirty="0" smtClean="0"/>
              <a:t>Abigail Adams</a:t>
            </a:r>
            <a:endParaRPr lang="en-US" b="1" i="1" dirty="0"/>
          </a:p>
        </p:txBody>
      </p:sp>
      <p:sp>
        <p:nvSpPr>
          <p:cNvPr id="3" name="Content Placeholder 2"/>
          <p:cNvSpPr>
            <a:spLocks noGrp="1"/>
          </p:cNvSpPr>
          <p:nvPr>
            <p:ph idx="1"/>
          </p:nvPr>
        </p:nvSpPr>
        <p:spPr>
          <a:xfrm>
            <a:off x="228600" y="304800"/>
            <a:ext cx="4343400" cy="6049963"/>
          </a:xfrm>
        </p:spPr>
        <p:txBody>
          <a:bodyPr/>
          <a:lstStyle/>
          <a:p>
            <a:pPr marL="0" indent="0">
              <a:buNone/>
            </a:pPr>
            <a:r>
              <a:rPr lang="en-US" sz="2800" i="1" dirty="0"/>
              <a:t>“If particular care and attention is not paid to the ladies, we are determined to foment a rebellion, and will not hold ourselves bound by any laws in which we have no voice or representation.”</a:t>
            </a:r>
          </a:p>
          <a:p>
            <a:pPr marL="0" indent="0">
              <a:buNone/>
            </a:pPr>
            <a:endParaRPr lang="en-US" dirty="0"/>
          </a:p>
        </p:txBody>
      </p:sp>
      <p:pic>
        <p:nvPicPr>
          <p:cNvPr id="7170" name="Picture 2" descr="http://www.firstladies.org/images/biographies/aada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30823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777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63562"/>
          </a:xfrm>
        </p:spPr>
        <p:txBody>
          <a:bodyPr/>
          <a:lstStyle/>
          <a:p>
            <a:r>
              <a:rPr lang="en-US" sz="3800" b="1" i="1" dirty="0" smtClean="0"/>
              <a:t>The Copley Family</a:t>
            </a:r>
            <a:r>
              <a:rPr lang="en-US" sz="3800" b="1" dirty="0" smtClean="0"/>
              <a:t>, John Singleton</a:t>
            </a:r>
            <a:endParaRPr lang="en-US" sz="3800" b="1" dirty="0"/>
          </a:p>
        </p:txBody>
      </p:sp>
      <p:sp>
        <p:nvSpPr>
          <p:cNvPr id="3" name="Content Placeholder 2"/>
          <p:cNvSpPr>
            <a:spLocks noGrp="1"/>
          </p:cNvSpPr>
          <p:nvPr>
            <p:ph idx="1"/>
          </p:nvPr>
        </p:nvSpPr>
        <p:spPr>
          <a:xfrm>
            <a:off x="32657" y="6019800"/>
            <a:ext cx="8991600" cy="792163"/>
          </a:xfrm>
        </p:spPr>
        <p:txBody>
          <a:bodyPr/>
          <a:lstStyle/>
          <a:p>
            <a:pPr marL="0" indent="0">
              <a:buNone/>
            </a:pPr>
            <a:r>
              <a:rPr lang="en-US" sz="2300" b="1" i="1" dirty="0" smtClean="0"/>
              <a:t>Q: How does the composition of this family portrait reflect the importance of Republican Motherhood?</a:t>
            </a:r>
            <a:endParaRPr lang="en-US" sz="2300" b="1" i="1" dirty="0"/>
          </a:p>
        </p:txBody>
      </p:sp>
      <p:pic>
        <p:nvPicPr>
          <p:cNvPr id="8194" name="Picture 2" descr="http://mydailyartdisplay.files.wordpress.com/2012/03/the-copley-family-by-john-singleton-cop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58000" cy="53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9113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pPr marL="0" indent="0">
              <a:buNone/>
            </a:pPr>
            <a:r>
              <a:rPr lang="en-US" sz="2300" b="1" i="1" u="sng" dirty="0" smtClean="0"/>
              <a:t>#3: Native American relations</a:t>
            </a:r>
          </a:p>
          <a:p>
            <a:pPr>
              <a:buFont typeface="Arial" panose="020B0604020202020204" pitchFamily="34" charset="0"/>
              <a:buChar char="•"/>
            </a:pPr>
            <a:r>
              <a:rPr lang="en-US" sz="2300" dirty="0" smtClean="0"/>
              <a:t>The Constitution did not set up a clear relationship between Indian nations and the Federal Government </a:t>
            </a:r>
          </a:p>
          <a:p>
            <a:pPr lvl="1" indent="-342900">
              <a:buFont typeface="Wingdings" panose="05000000000000000000" pitchFamily="2" charset="2"/>
              <a:buChar char="§"/>
            </a:pPr>
            <a:r>
              <a:rPr lang="en-US" sz="2300" dirty="0" smtClean="0"/>
              <a:t>Indian tribes were set up as semi-independent entities but their territorial claims &amp; trading rights were loosely enforced </a:t>
            </a:r>
          </a:p>
          <a:p>
            <a:pPr marL="400050" lvl="1" indent="0">
              <a:buNone/>
            </a:pPr>
            <a:r>
              <a:rPr lang="en-US" sz="2300" dirty="0"/>
              <a:t>	</a:t>
            </a:r>
            <a:r>
              <a:rPr lang="en-US" sz="2300" dirty="0" smtClean="0"/>
              <a:t>-- One could acquire land via purchase or “just war”</a:t>
            </a:r>
          </a:p>
          <a:p>
            <a:pPr lvl="1" indent="-342900">
              <a:buFont typeface="Wingdings" panose="05000000000000000000" pitchFamily="2" charset="2"/>
              <a:buChar char="§"/>
            </a:pPr>
            <a:r>
              <a:rPr lang="en-US" sz="2300" dirty="0" smtClean="0"/>
              <a:t>Federal government wanted to settle NW territory ($$ and settlers to enforce US land claims) </a:t>
            </a:r>
          </a:p>
          <a:p>
            <a:pPr marL="400050" lvl="1" indent="0">
              <a:buNone/>
            </a:pPr>
            <a:r>
              <a:rPr lang="en-US" sz="2300" dirty="0"/>
              <a:t>	</a:t>
            </a:r>
            <a:r>
              <a:rPr lang="en-US" sz="2300" dirty="0" smtClean="0"/>
              <a:t>-- White settlers had conflicts w/ Native tribes (i.e. Miami tribe 	headed by </a:t>
            </a:r>
            <a:r>
              <a:rPr lang="en-US" sz="2300" b="1" i="1" dirty="0" smtClean="0"/>
              <a:t>Chief Turtle</a:t>
            </a:r>
            <a:r>
              <a:rPr lang="en-US" sz="2300" dirty="0" smtClean="0"/>
              <a:t>) =&gt; 1500 killed (1783-1790)</a:t>
            </a:r>
          </a:p>
          <a:p>
            <a:pPr>
              <a:buFont typeface="Arial" panose="020B0604020202020204" pitchFamily="34" charset="0"/>
              <a:buChar char="•"/>
            </a:pPr>
            <a:r>
              <a:rPr lang="en-US" sz="2300" b="1" i="1" dirty="0" smtClean="0"/>
              <a:t>NW Indian War </a:t>
            </a:r>
            <a:r>
              <a:rPr lang="en-US" sz="2300" dirty="0" smtClean="0"/>
              <a:t>(1790-94) =&gt; </a:t>
            </a:r>
            <a:r>
              <a:rPr lang="en-US" sz="2300" b="1" i="1" dirty="0" smtClean="0"/>
              <a:t>Chief Turtle </a:t>
            </a:r>
            <a:r>
              <a:rPr lang="en-US" sz="2300" dirty="0" smtClean="0"/>
              <a:t>mounts war against US government; defeats 2 American armies </a:t>
            </a:r>
          </a:p>
          <a:p>
            <a:pPr lvl="1" indent="-342900">
              <a:buFont typeface="Wingdings" panose="05000000000000000000" pitchFamily="2" charset="2"/>
              <a:buChar char="§"/>
            </a:pPr>
            <a:r>
              <a:rPr lang="en-US" sz="2300" dirty="0" smtClean="0"/>
              <a:t>Defeated at _______________________</a:t>
            </a:r>
            <a:r>
              <a:rPr lang="en-US" sz="2300" b="1" i="1" dirty="0" smtClean="0"/>
              <a:t>(1794) </a:t>
            </a:r>
            <a:r>
              <a:rPr lang="en-US" sz="2300" dirty="0" smtClean="0"/>
              <a:t>=&gt; Natives forced to cede all lands west of Ohio River to US government</a:t>
            </a:r>
          </a:p>
          <a:p>
            <a:pPr>
              <a:buFont typeface="Arial" panose="020B0604020202020204" pitchFamily="34" charset="0"/>
              <a:buChar char="•"/>
            </a:pPr>
            <a:endParaRPr lang="en-US" sz="2300" b="1" i="1" u="sng" dirty="0" smtClean="0"/>
          </a:p>
          <a:p>
            <a:pPr marL="0" indent="0">
              <a:buNone/>
            </a:pPr>
            <a:endParaRPr lang="en-US" sz="2300" dirty="0"/>
          </a:p>
        </p:txBody>
      </p:sp>
      <p:sp>
        <p:nvSpPr>
          <p:cNvPr id="4" name="Title 1"/>
          <p:cNvSpPr>
            <a:spLocks noGrp="1"/>
          </p:cNvSpPr>
          <p:nvPr>
            <p:ph type="title"/>
          </p:nvPr>
        </p:nvSpPr>
        <p:spPr>
          <a:xfrm>
            <a:off x="0" y="21771"/>
            <a:ext cx="9144000" cy="511629"/>
          </a:xfrm>
        </p:spPr>
        <p:txBody>
          <a:bodyPr/>
          <a:lstStyle/>
          <a:p>
            <a:r>
              <a:rPr lang="en-US" sz="3400" b="1" u="sng" dirty="0" smtClean="0"/>
              <a:t>Limitations of Constitution &amp; Revolution</a:t>
            </a:r>
            <a:endParaRPr lang="en-US" sz="3400" b="1" u="sng" dirty="0"/>
          </a:p>
        </p:txBody>
      </p:sp>
    </p:spTree>
    <p:extLst>
      <p:ext uri="{BB962C8B-B14F-4D97-AF65-F5344CB8AC3E}">
        <p14:creationId xmlns:p14="http://schemas.microsoft.com/office/powerpoint/2010/main" val="2345718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6699">
            <a:alpha val="2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206829"/>
          </a:xfrm>
        </p:spPr>
        <p:txBody>
          <a:bodyPr/>
          <a:lstStyle/>
          <a:p>
            <a:r>
              <a:rPr lang="en-US" sz="3200" b="1" u="sng" dirty="0" smtClean="0"/>
              <a:t/>
            </a:r>
            <a:br>
              <a:rPr lang="en-US" sz="3200" b="1" u="sng" dirty="0" smtClean="0"/>
            </a:br>
            <a:r>
              <a:rPr lang="en-US" sz="3200" b="1" u="sng" dirty="0"/>
              <a:t/>
            </a:r>
            <a:br>
              <a:rPr lang="en-US" sz="3200" b="1" u="sng" dirty="0"/>
            </a:br>
            <a:r>
              <a:rPr lang="en-US" sz="2750" b="1" u="sng" dirty="0" smtClean="0"/>
              <a:t>Q</a:t>
            </a:r>
            <a:r>
              <a:rPr lang="en-US" sz="2750" b="1" u="sng" dirty="0"/>
              <a:t>: Was the American Revolution really </a:t>
            </a:r>
            <a:r>
              <a:rPr lang="en-US" sz="2750" b="1" u="sng" dirty="0" smtClean="0"/>
              <a:t>a Revolution</a:t>
            </a:r>
            <a:r>
              <a:rPr lang="en-US" sz="2750" b="1" u="sng" dirty="0"/>
              <a:t>? </a:t>
            </a:r>
            <a:r>
              <a:rPr lang="en-US" dirty="0"/>
              <a:t/>
            </a:r>
            <a:br>
              <a:rPr lang="en-US" dirty="0"/>
            </a:br>
            <a:endParaRPr lang="en-US" dirty="0"/>
          </a:p>
        </p:txBody>
      </p:sp>
      <p:sp>
        <p:nvSpPr>
          <p:cNvPr id="3" name="Content Placeholder 2"/>
          <p:cNvSpPr>
            <a:spLocks noGrp="1"/>
          </p:cNvSpPr>
          <p:nvPr>
            <p:ph idx="1"/>
          </p:nvPr>
        </p:nvSpPr>
        <p:spPr>
          <a:xfrm>
            <a:off x="0" y="4813058"/>
            <a:ext cx="9144000" cy="1173163"/>
          </a:xfrm>
        </p:spPr>
        <p:txBody>
          <a:bodyPr/>
          <a:lstStyle/>
          <a:p>
            <a:pPr marL="0" indent="0">
              <a:buNone/>
            </a:pPr>
            <a:r>
              <a:rPr lang="en-US" sz="2300" dirty="0" smtClean="0"/>
              <a:t>The American Pageant </a:t>
            </a:r>
            <a:r>
              <a:rPr lang="en-US" sz="2300" dirty="0" err="1" smtClean="0"/>
              <a:t>pg</a:t>
            </a:r>
            <a:r>
              <a:rPr lang="en-US" sz="2300" dirty="0" smtClean="0"/>
              <a:t> 166, </a:t>
            </a:r>
            <a:r>
              <a:rPr lang="en-US" sz="2300" b="1" i="1" dirty="0" smtClean="0"/>
              <a:t>“The American Revolution was not a revolution in the sense of a radical or total change.  It did not suddenly overturn the entire political &amp; social framework, as later occurred in the French Revolution.  What happened was accelerated evolution rather than outright revolution.”</a:t>
            </a:r>
            <a:endParaRPr lang="en-US" sz="2300" b="1" i="1" dirty="0"/>
          </a:p>
        </p:txBody>
      </p:sp>
      <p:pic>
        <p:nvPicPr>
          <p:cNvPr id="9218" name="Picture 2" descr="http://upload.wikimedia.org/wikipedia/commons/5/5a/Yorktown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33400"/>
            <a:ext cx="5638800" cy="427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62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lstStyle/>
          <a:p>
            <a:r>
              <a:rPr lang="en-US" sz="3000" b="1" u="sng" dirty="0" smtClean="0"/>
              <a:t>Development of Am. Identity &amp; Frontier Spirit</a:t>
            </a:r>
            <a:endParaRPr lang="en-US" sz="3000" b="1" u="sng" dirty="0"/>
          </a:p>
        </p:txBody>
      </p:sp>
      <p:sp>
        <p:nvSpPr>
          <p:cNvPr id="3" name="Content Placeholder 2"/>
          <p:cNvSpPr>
            <a:spLocks noGrp="1"/>
          </p:cNvSpPr>
          <p:nvPr>
            <p:ph idx="1"/>
          </p:nvPr>
        </p:nvSpPr>
        <p:spPr>
          <a:xfrm>
            <a:off x="0" y="609600"/>
            <a:ext cx="9144000" cy="6172200"/>
          </a:xfrm>
        </p:spPr>
        <p:txBody>
          <a:bodyPr/>
          <a:lstStyle/>
          <a:p>
            <a:r>
              <a:rPr lang="en-US" sz="2300" dirty="0" smtClean="0"/>
              <a:t>As British colonization intensified in the 18</a:t>
            </a:r>
            <a:r>
              <a:rPr lang="en-US" sz="2300" baseline="30000" dirty="0" smtClean="0"/>
              <a:t>th</a:t>
            </a:r>
            <a:r>
              <a:rPr lang="en-US" sz="2300" dirty="0" smtClean="0"/>
              <a:t> century and the US gained its independence, a distinct American identity formed . . .</a:t>
            </a:r>
          </a:p>
          <a:p>
            <a:pPr lvl="1" indent="-342900">
              <a:buFont typeface="Wingdings" panose="05000000000000000000" pitchFamily="2" charset="2"/>
              <a:buChar char="§"/>
            </a:pPr>
            <a:r>
              <a:rPr lang="en-US" sz="2300" dirty="0" smtClean="0"/>
              <a:t>American identity rested on a few key characteristics in the early republic</a:t>
            </a:r>
          </a:p>
          <a:p>
            <a:pPr marL="0" indent="0">
              <a:buNone/>
            </a:pPr>
            <a:r>
              <a:rPr lang="en-US" sz="2300" b="1" u="sng" dirty="0" smtClean="0"/>
              <a:t>#1: </a:t>
            </a:r>
            <a:r>
              <a:rPr lang="en-US" sz="2300" b="1" i="1" u="sng" dirty="0" smtClean="0"/>
              <a:t>Cultural mixing and interactions </a:t>
            </a:r>
            <a:r>
              <a:rPr lang="en-US" sz="2300" dirty="0" smtClean="0"/>
              <a:t>=&gt; many different European nationalities migrated to America &amp; brought distinct cultural practices</a:t>
            </a:r>
          </a:p>
          <a:p>
            <a:pPr>
              <a:buFont typeface="Arial" panose="020B0604020202020204" pitchFamily="34" charset="0"/>
              <a:buChar char="•"/>
            </a:pPr>
            <a:r>
              <a:rPr lang="en-US" sz="2300" dirty="0" smtClean="0"/>
              <a:t>Religion was distinctively national =&gt; </a:t>
            </a:r>
          </a:p>
          <a:p>
            <a:pPr lvl="1" indent="-342900">
              <a:buFont typeface="Wingdings" panose="05000000000000000000" pitchFamily="2" charset="2"/>
              <a:buChar char="§"/>
            </a:pPr>
            <a:r>
              <a:rPr lang="en-US" sz="2300" dirty="0" smtClean="0"/>
              <a:t>English = Anglican or Congregational</a:t>
            </a:r>
          </a:p>
          <a:p>
            <a:pPr lvl="1" indent="-342900">
              <a:buFont typeface="Wingdings" panose="05000000000000000000" pitchFamily="2" charset="2"/>
              <a:buChar char="§"/>
            </a:pPr>
            <a:r>
              <a:rPr lang="en-US" sz="2300" dirty="0" smtClean="0"/>
              <a:t>French/Spanish = Catholic </a:t>
            </a:r>
          </a:p>
          <a:p>
            <a:pPr lvl="1" indent="-342900">
              <a:buFont typeface="Wingdings" panose="05000000000000000000" pitchFamily="2" charset="2"/>
              <a:buChar char="§"/>
            </a:pPr>
            <a:r>
              <a:rPr lang="en-US" sz="2300" dirty="0" smtClean="0"/>
              <a:t>Scots-Irish = Presbyterian</a:t>
            </a:r>
          </a:p>
          <a:p>
            <a:pPr marL="400050" lvl="1" indent="0">
              <a:buNone/>
            </a:pPr>
            <a:r>
              <a:rPr lang="en-US" sz="2300" dirty="0" smtClean="0"/>
              <a:t>** Contributed to an American identity that valued freedom of religion =&gt; </a:t>
            </a:r>
            <a:r>
              <a:rPr lang="en-US" sz="2300" b="1" i="1" dirty="0" smtClean="0"/>
              <a:t>1</a:t>
            </a:r>
            <a:r>
              <a:rPr lang="en-US" sz="2300" b="1" i="1" baseline="30000" dirty="0" smtClean="0"/>
              <a:t>st</a:t>
            </a:r>
            <a:r>
              <a:rPr lang="en-US" sz="2300" b="1" i="1" dirty="0" smtClean="0"/>
              <a:t> Amendment </a:t>
            </a:r>
            <a:r>
              <a:rPr lang="en-US" sz="2300" dirty="0" smtClean="0"/>
              <a:t>**</a:t>
            </a:r>
          </a:p>
          <a:p>
            <a:pPr>
              <a:buFont typeface="Arial" panose="020B0604020202020204" pitchFamily="34" charset="0"/>
              <a:buChar char="•"/>
            </a:pPr>
            <a:r>
              <a:rPr lang="en-US" sz="2300" dirty="0" smtClean="0"/>
              <a:t>Spanish cultural practices were ingrained in SW/West settlements</a:t>
            </a:r>
          </a:p>
          <a:p>
            <a:pPr lvl="1">
              <a:buFont typeface="Wingdings" panose="05000000000000000000" pitchFamily="2" charset="2"/>
              <a:buChar char="§"/>
            </a:pPr>
            <a:r>
              <a:rPr lang="en-US" sz="2300" b="1" i="1" dirty="0" smtClean="0"/>
              <a:t>Spanish mission architecture </a:t>
            </a:r>
            <a:r>
              <a:rPr lang="en-US" sz="2300" dirty="0" smtClean="0"/>
              <a:t>=&gt; incorporated key distinctive elements that became a part of SW design</a:t>
            </a:r>
            <a:endParaRPr lang="en-US" sz="2300" dirty="0"/>
          </a:p>
        </p:txBody>
      </p:sp>
    </p:spTree>
    <p:extLst>
      <p:ext uri="{BB962C8B-B14F-4D97-AF65-F5344CB8AC3E}">
        <p14:creationId xmlns:p14="http://schemas.microsoft.com/office/powerpoint/2010/main" val="14532935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424543"/>
          </a:xfrm>
        </p:spPr>
        <p:txBody>
          <a:bodyPr/>
          <a:lstStyle/>
          <a:p>
            <a:r>
              <a:rPr lang="en-US" b="1" u="sng" dirty="0" smtClean="0"/>
              <a:t>Spanish Mission Architecture</a:t>
            </a:r>
            <a:endParaRPr lang="en-US" b="1" u="sng" dirty="0"/>
          </a:p>
        </p:txBody>
      </p:sp>
      <p:sp>
        <p:nvSpPr>
          <p:cNvPr id="3" name="Content Placeholder 2"/>
          <p:cNvSpPr>
            <a:spLocks noGrp="1"/>
          </p:cNvSpPr>
          <p:nvPr>
            <p:ph idx="1"/>
          </p:nvPr>
        </p:nvSpPr>
        <p:spPr>
          <a:xfrm>
            <a:off x="0" y="5562600"/>
            <a:ext cx="9144000" cy="1173163"/>
          </a:xfrm>
        </p:spPr>
        <p:txBody>
          <a:bodyPr/>
          <a:lstStyle/>
          <a:p>
            <a:pPr marL="0" indent="0">
              <a:buNone/>
            </a:pPr>
            <a:r>
              <a:rPr lang="en-US" sz="2300" dirty="0" smtClean="0"/>
              <a:t>Spanish missions had a distinctive architectural style that incorporated Spanish &amp; Moorish cultural elements, as well as working within the limitations of building supplies</a:t>
            </a:r>
            <a:endParaRPr lang="en-US" sz="2300" dirty="0"/>
          </a:p>
        </p:txBody>
      </p:sp>
      <p:pic>
        <p:nvPicPr>
          <p:cNvPr id="10242" name="Picture 2" descr="http://upload.wikimedia.org/wikipedia/commons/thumb/6/6f/1916_Rexford_Newcomb_plan_view_--_Mission_San_Juan_Capistrano.jpg/640px-1916_Rexford_Newcomb_plan_view_--_Mission_San_Juan_Capist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83505"/>
            <a:ext cx="3866931" cy="508138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eb4.hobbylinc.com/gr/hca/hca19015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5023049"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4519842"/>
            <a:ext cx="4572000" cy="430887"/>
          </a:xfrm>
          <a:prstGeom prst="rect">
            <a:avLst/>
          </a:prstGeom>
          <a:noFill/>
        </p:spPr>
        <p:txBody>
          <a:bodyPr wrap="square" rtlCol="0">
            <a:spAutoFit/>
          </a:bodyPr>
          <a:lstStyle/>
          <a:p>
            <a:r>
              <a:rPr lang="en-US" sz="2200" b="1" i="1" dirty="0" smtClean="0"/>
              <a:t>Mission San Luis Rey de </a:t>
            </a:r>
            <a:r>
              <a:rPr lang="en-US" sz="2200" b="1" i="1" dirty="0" err="1" smtClean="0"/>
              <a:t>Francia</a:t>
            </a:r>
            <a:endParaRPr lang="en-US" sz="2200" b="1" i="1" dirty="0"/>
          </a:p>
        </p:txBody>
      </p:sp>
    </p:spTree>
    <p:extLst>
      <p:ext uri="{BB962C8B-B14F-4D97-AF65-F5344CB8AC3E}">
        <p14:creationId xmlns:p14="http://schemas.microsoft.com/office/powerpoint/2010/main" val="32756614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808000">
            <a:alpha val="2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r>
              <a:rPr lang="en-US" b="1" u="sng" dirty="0" smtClean="0"/>
              <a:t>Present Day Santa Fe</a:t>
            </a:r>
            <a:endParaRPr lang="en-US" b="1" u="sng" dirty="0"/>
          </a:p>
        </p:txBody>
      </p:sp>
      <p:pic>
        <p:nvPicPr>
          <p:cNvPr id="4" name="Picture 3" descr="http://media-cdn.tripadvisor.com/media/photo-s/01/c5/a3/98/la-fonda-on-the-plaza.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5715000" cy="3429000"/>
          </a:xfrm>
          <a:prstGeom prst="rect">
            <a:avLst/>
          </a:prstGeom>
          <a:noFill/>
          <a:ln>
            <a:noFill/>
          </a:ln>
        </p:spPr>
      </p:pic>
      <p:pic>
        <p:nvPicPr>
          <p:cNvPr id="5" name="Picture 4" descr="http://www.wisfer.com/wp-content/uploads/2011/07/spanish-architecture-styles.jpg"/>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23335"/>
            <a:ext cx="4521200" cy="2832735"/>
          </a:xfrm>
          <a:prstGeom prst="rect">
            <a:avLst/>
          </a:prstGeom>
          <a:noFill/>
          <a:ln>
            <a:noFill/>
          </a:ln>
        </p:spPr>
      </p:pic>
    </p:spTree>
    <p:extLst>
      <p:ext uri="{BB962C8B-B14F-4D97-AF65-F5344CB8AC3E}">
        <p14:creationId xmlns:p14="http://schemas.microsoft.com/office/powerpoint/2010/main" val="25699821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9296400" cy="6172199"/>
          </a:xfrm>
        </p:spPr>
        <p:txBody>
          <a:bodyPr/>
          <a:lstStyle/>
          <a:p>
            <a:pPr marL="800100" lvl="2" indent="0">
              <a:buNone/>
            </a:pPr>
            <a:r>
              <a:rPr lang="en-US" sz="2300" dirty="0" smtClean="0"/>
              <a:t>-- Patio &amp; fountain; arched corridors; terra-</a:t>
            </a:r>
            <a:r>
              <a:rPr lang="en-US" sz="2300" dirty="0" err="1" smtClean="0"/>
              <a:t>cota</a:t>
            </a:r>
            <a:r>
              <a:rPr lang="en-US" sz="2300" dirty="0" smtClean="0"/>
              <a:t> roof; terraced bell towers w/ domes; undecorated wall surfaces </a:t>
            </a:r>
          </a:p>
          <a:p>
            <a:pPr marL="857250" lvl="1" indent="-457200">
              <a:buFont typeface="Wingdings" panose="05000000000000000000" pitchFamily="2" charset="2"/>
              <a:buChar char="§"/>
            </a:pPr>
            <a:r>
              <a:rPr lang="en-US" sz="2300" b="1" i="1" dirty="0" err="1" smtClean="0"/>
              <a:t>Corridos</a:t>
            </a:r>
            <a:r>
              <a:rPr lang="en-US" sz="2300" dirty="0" smtClean="0"/>
              <a:t> poetry &amp; songs =&gt; ballad story style developed during the colonial period (remains popular today)</a:t>
            </a:r>
          </a:p>
          <a:p>
            <a:pPr marL="400050" lvl="1" indent="0">
              <a:buNone/>
            </a:pPr>
            <a:r>
              <a:rPr lang="en-US" sz="2300" dirty="0"/>
              <a:t>	</a:t>
            </a:r>
            <a:r>
              <a:rPr lang="en-US" sz="2300" dirty="0" smtClean="0"/>
              <a:t>-- </a:t>
            </a:r>
            <a:r>
              <a:rPr lang="en-US" sz="2300" b="1" i="1" dirty="0" err="1" smtClean="0"/>
              <a:t>Corridos</a:t>
            </a:r>
            <a:r>
              <a:rPr lang="en-US" sz="2300" dirty="0" smtClean="0"/>
              <a:t> used waltz rhythms mixed w/ Spanish 	instruments to tell a story (love, news, etc…) to an audience</a:t>
            </a:r>
          </a:p>
          <a:p>
            <a:pPr marL="400050" lvl="1" indent="0">
              <a:buNone/>
            </a:pPr>
            <a:r>
              <a:rPr lang="en-US" sz="2300" dirty="0"/>
              <a:t>	</a:t>
            </a:r>
            <a:r>
              <a:rPr lang="en-US" sz="2300" dirty="0" smtClean="0"/>
              <a:t>-- </a:t>
            </a:r>
            <a:r>
              <a:rPr lang="en-US" sz="2300" b="1" i="1" dirty="0" err="1" smtClean="0"/>
              <a:t>Corridos</a:t>
            </a:r>
            <a:r>
              <a:rPr lang="en-US" sz="2300" dirty="0" smtClean="0"/>
              <a:t> were an important way for illiterate peasants to 	communicate info prior </a:t>
            </a:r>
            <a:r>
              <a:rPr lang="en-US" sz="2300" dirty="0"/>
              <a:t>t</a:t>
            </a:r>
            <a:r>
              <a:rPr lang="en-US" sz="2300" dirty="0" smtClean="0"/>
              <a:t>o radio (</a:t>
            </a:r>
            <a:r>
              <a:rPr lang="en-US" sz="2300" b="1" i="1" dirty="0" smtClean="0"/>
              <a:t>Mex. Revolution </a:t>
            </a:r>
            <a:r>
              <a:rPr lang="en-US" sz="2300" dirty="0" smtClean="0"/>
              <a:t>in 1821)</a:t>
            </a:r>
          </a:p>
          <a:p>
            <a:pPr lvl="1" indent="-342900">
              <a:buFont typeface="Wingdings" panose="05000000000000000000" pitchFamily="2" charset="2"/>
              <a:buChar char="§"/>
            </a:pPr>
            <a:r>
              <a:rPr lang="en-US" sz="2300" b="1" i="1" dirty="0" smtClean="0"/>
              <a:t>Vaqueros</a:t>
            </a:r>
            <a:r>
              <a:rPr lang="en-US" sz="2300" dirty="0" smtClean="0"/>
              <a:t> =&gt; cattle herders who managed stock on wide swaths of dry land (distinct riding practice =&gt; “horse whisperers”)</a:t>
            </a:r>
          </a:p>
          <a:p>
            <a:pPr marL="400050" lvl="1" indent="0">
              <a:buNone/>
            </a:pPr>
            <a:r>
              <a:rPr lang="en-US" sz="2300" dirty="0"/>
              <a:t>	</a:t>
            </a:r>
            <a:r>
              <a:rPr lang="en-US" sz="2300" dirty="0" smtClean="0"/>
              <a:t>-- Export of </a:t>
            </a:r>
            <a:r>
              <a:rPr lang="en-US" sz="2300" b="1" i="1" dirty="0" err="1" smtClean="0"/>
              <a:t>vacquero</a:t>
            </a:r>
            <a:r>
              <a:rPr lang="en-US" sz="2300" dirty="0" smtClean="0"/>
              <a:t> ranching (from Spain) provided social 	opportunities 	to lower classes in Spanish America</a:t>
            </a:r>
          </a:p>
          <a:p>
            <a:pPr marL="400050" lvl="1" indent="0">
              <a:buNone/>
            </a:pPr>
            <a:r>
              <a:rPr lang="en-US" sz="2300" dirty="0"/>
              <a:t>	</a:t>
            </a:r>
            <a:r>
              <a:rPr lang="en-US" sz="2300" dirty="0" smtClean="0"/>
              <a:t>-- </a:t>
            </a:r>
            <a:r>
              <a:rPr lang="en-US" sz="2300" b="1" i="1" dirty="0" err="1" smtClean="0"/>
              <a:t>Vacquero</a:t>
            </a:r>
            <a:r>
              <a:rPr lang="en-US" sz="2300" dirty="0" smtClean="0"/>
              <a:t> culture merged with frontier culture in the 	1800’s 	to create the American “cowboy” =&gt; use of short saddles, 	spurs, rope, brimmed hat &amp; hackamore (scarf) </a:t>
            </a:r>
          </a:p>
          <a:p>
            <a:pPr marL="400050" lvl="1" indent="0">
              <a:buNone/>
            </a:pPr>
            <a:endParaRPr lang="en-US" sz="2300" dirty="0"/>
          </a:p>
        </p:txBody>
      </p:sp>
      <p:sp>
        <p:nvSpPr>
          <p:cNvPr id="4" name="Title 1"/>
          <p:cNvSpPr>
            <a:spLocks noGrp="1"/>
          </p:cNvSpPr>
          <p:nvPr>
            <p:ph type="title"/>
          </p:nvPr>
        </p:nvSpPr>
        <p:spPr>
          <a:xfrm>
            <a:off x="152400" y="76200"/>
            <a:ext cx="8991600" cy="487362"/>
          </a:xfrm>
        </p:spPr>
        <p:txBody>
          <a:bodyPr/>
          <a:lstStyle/>
          <a:p>
            <a:r>
              <a:rPr lang="en-US" sz="3000" b="1" u="sng" dirty="0" smtClean="0"/>
              <a:t>Development of Am. Identity &amp; Frontier Spirit</a:t>
            </a:r>
            <a:endParaRPr lang="en-US" sz="3000" b="1" u="sng" dirty="0"/>
          </a:p>
        </p:txBody>
      </p:sp>
    </p:spTree>
    <p:extLst>
      <p:ext uri="{BB962C8B-B14F-4D97-AF65-F5344CB8AC3E}">
        <p14:creationId xmlns:p14="http://schemas.microsoft.com/office/powerpoint/2010/main" val="3749249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lstStyle/>
          <a:p>
            <a:r>
              <a:rPr lang="en-US" b="1" i="1" u="sng" dirty="0" err="1" smtClean="0"/>
              <a:t>Corrido</a:t>
            </a:r>
            <a:r>
              <a:rPr lang="en-US" u="sng" dirty="0" err="1" smtClean="0"/>
              <a:t>s</a:t>
            </a:r>
            <a:r>
              <a:rPr lang="en-US" u="sng" dirty="0" smtClean="0"/>
              <a:t> Lyrical style</a:t>
            </a:r>
            <a:endParaRPr lang="en-US" u="sng" dirty="0"/>
          </a:p>
        </p:txBody>
      </p:sp>
      <p:sp>
        <p:nvSpPr>
          <p:cNvPr id="3" name="Content Placeholder 2"/>
          <p:cNvSpPr>
            <a:spLocks noGrp="1"/>
          </p:cNvSpPr>
          <p:nvPr>
            <p:ph idx="1"/>
          </p:nvPr>
        </p:nvSpPr>
        <p:spPr>
          <a:xfrm>
            <a:off x="4343400" y="5562600"/>
            <a:ext cx="4343400" cy="1173163"/>
          </a:xfrm>
        </p:spPr>
        <p:txBody>
          <a:bodyPr/>
          <a:lstStyle/>
          <a:p>
            <a:pPr marL="0" indent="0">
              <a:buNone/>
            </a:pPr>
            <a:r>
              <a:rPr lang="en-US" sz="2400" b="1" i="1" dirty="0" err="1" smtClean="0"/>
              <a:t>Corridos</a:t>
            </a:r>
            <a:r>
              <a:rPr lang="en-US" sz="2400" dirty="0" smtClean="0"/>
              <a:t> song sheet about the battle of </a:t>
            </a:r>
            <a:r>
              <a:rPr lang="en-US" sz="2400" i="1" dirty="0" smtClean="0"/>
              <a:t>Ciudad Juarez</a:t>
            </a:r>
            <a:endParaRPr lang="en-US" sz="2400" i="1" dirty="0"/>
          </a:p>
        </p:txBody>
      </p:sp>
      <p:pic>
        <p:nvPicPr>
          <p:cNvPr id="11266" name="Picture 2" descr="http://upload.wikimedia.org/wikipedia/commons/thumb/0/09/Cantos_populares_maderistas_Aquiles_serdan.jpg/640px-Cantos_populares_maderistas_Aquiles_se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3813175" cy="5684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9343" y="990600"/>
            <a:ext cx="3698448" cy="923330"/>
          </a:xfrm>
          <a:prstGeom prst="rect">
            <a:avLst/>
          </a:prstGeom>
        </p:spPr>
        <p:txBody>
          <a:bodyPr wrap="none">
            <a:spAutoFit/>
          </a:bodyPr>
          <a:lstStyle/>
          <a:p>
            <a:r>
              <a:rPr lang="en-US" dirty="0">
                <a:hlinkClick r:id="rId3"/>
              </a:rPr>
              <a:t>http://</a:t>
            </a:r>
            <a:r>
              <a:rPr lang="en-US" dirty="0" smtClean="0">
                <a:hlinkClick r:id="rId3"/>
              </a:rPr>
              <a:t>en.wikipedia.org/wiki/Corrido</a:t>
            </a:r>
            <a:endParaRPr lang="en-US" dirty="0" smtClean="0"/>
          </a:p>
          <a:p>
            <a:endParaRPr lang="en-US" dirty="0"/>
          </a:p>
          <a:p>
            <a:r>
              <a:rPr lang="en-US" dirty="0" smtClean="0"/>
              <a:t>** Open file in Chrome ** </a:t>
            </a:r>
            <a:endParaRPr lang="en-US" dirty="0"/>
          </a:p>
        </p:txBody>
      </p:sp>
    </p:spTree>
    <p:extLst>
      <p:ext uri="{BB962C8B-B14F-4D97-AF65-F5344CB8AC3E}">
        <p14:creationId xmlns:p14="http://schemas.microsoft.com/office/powerpoint/2010/main" val="34238140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lstStyle/>
          <a:p>
            <a:r>
              <a:rPr lang="en-US" b="1" u="sng" dirty="0" err="1" smtClean="0"/>
              <a:t>Vacquero</a:t>
            </a:r>
            <a:r>
              <a:rPr lang="en-US" b="1" u="sng" dirty="0" smtClean="0"/>
              <a:t> Ranching</a:t>
            </a:r>
            <a:endParaRPr lang="en-US" b="1" u="sng" dirty="0"/>
          </a:p>
        </p:txBody>
      </p:sp>
      <p:sp>
        <p:nvSpPr>
          <p:cNvPr id="3" name="Content Placeholder 2"/>
          <p:cNvSpPr>
            <a:spLocks noGrp="1"/>
          </p:cNvSpPr>
          <p:nvPr>
            <p:ph idx="1"/>
          </p:nvPr>
        </p:nvSpPr>
        <p:spPr>
          <a:xfrm>
            <a:off x="457200" y="5702053"/>
            <a:ext cx="8229600" cy="868363"/>
          </a:xfrm>
        </p:spPr>
        <p:txBody>
          <a:bodyPr/>
          <a:lstStyle/>
          <a:p>
            <a:pPr marL="0" indent="0">
              <a:buNone/>
            </a:pPr>
            <a:r>
              <a:rPr lang="en-US" sz="2300" b="1" i="1" dirty="0" err="1" smtClean="0"/>
              <a:t>Vacquero</a:t>
            </a:r>
            <a:r>
              <a:rPr lang="en-US" sz="2300" dirty="0" smtClean="0"/>
              <a:t> ranchers were important in the settlement of the American SW and Great Plains =&gt; the </a:t>
            </a:r>
            <a:r>
              <a:rPr lang="en-US" sz="2300" dirty="0" err="1" smtClean="0"/>
              <a:t>vacquero</a:t>
            </a:r>
            <a:r>
              <a:rPr lang="en-US" sz="2300" dirty="0" smtClean="0"/>
              <a:t> culture was very influential on the development of the American “Cowboy” </a:t>
            </a:r>
            <a:endParaRPr lang="en-US" sz="2300" dirty="0"/>
          </a:p>
        </p:txBody>
      </p:sp>
      <p:pic>
        <p:nvPicPr>
          <p:cNvPr id="12290" name="Picture 2" descr="http://upload.wikimedia.org/wikipedia/commons/thumb/a/ac/Vaqueros.jpg/1024px-Vaque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858000" cy="501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20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381000"/>
          </a:xfrm>
        </p:spPr>
        <p:txBody>
          <a:bodyPr>
            <a:normAutofit fontScale="90000"/>
          </a:bodyPr>
          <a:lstStyle/>
          <a:p>
            <a:r>
              <a:rPr lang="en-US" b="1" u="sng" dirty="0" smtClean="0"/>
              <a:t>Pontiacs Rebellion – Ottawa tribe</a:t>
            </a:r>
            <a:endParaRPr lang="en-US" b="1" u="sng" dirty="0"/>
          </a:p>
        </p:txBody>
      </p:sp>
      <p:sp>
        <p:nvSpPr>
          <p:cNvPr id="3" name="Content Placeholder 2"/>
          <p:cNvSpPr>
            <a:spLocks noGrp="1"/>
          </p:cNvSpPr>
          <p:nvPr>
            <p:ph idx="1"/>
          </p:nvPr>
        </p:nvSpPr>
        <p:spPr>
          <a:xfrm>
            <a:off x="152400" y="5775272"/>
            <a:ext cx="8763000" cy="960492"/>
          </a:xfrm>
        </p:spPr>
        <p:txBody>
          <a:bodyPr>
            <a:normAutofit fontScale="92500"/>
          </a:bodyPr>
          <a:lstStyle/>
          <a:p>
            <a:pPr marL="0" indent="0">
              <a:buNone/>
            </a:pPr>
            <a:r>
              <a:rPr lang="en-US" sz="2300" dirty="0" smtClean="0"/>
              <a:t>Ottawa chief Pontiac believed that this was the last chance for Native to repel English settlers =&gt; attacked settlements and forts along the Ohio Valley</a:t>
            </a:r>
            <a:endParaRPr lang="en-US" sz="2300" dirty="0"/>
          </a:p>
        </p:txBody>
      </p:sp>
      <p:pic>
        <p:nvPicPr>
          <p:cNvPr id="4" name="Picture 2" descr="http://content.answers.com/main/content/wp/en/thumb/8/84/400px-Pontiac's_w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05800" cy="524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3225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fontScale="85000" lnSpcReduction="20000"/>
          </a:bodyPr>
          <a:lstStyle/>
          <a:p>
            <a:pPr marL="0" indent="0">
              <a:buNone/>
            </a:pPr>
            <a:r>
              <a:rPr lang="en-US" sz="2300" b="1" u="sng" dirty="0" smtClean="0"/>
              <a:t>#2: </a:t>
            </a:r>
            <a:r>
              <a:rPr lang="en-US" sz="2300" b="1" i="1" u="sng" dirty="0" smtClean="0"/>
              <a:t>Frontier settlements &amp; western migration</a:t>
            </a:r>
          </a:p>
          <a:p>
            <a:pPr>
              <a:buFont typeface="Arial" panose="020B0604020202020204" pitchFamily="34" charset="0"/>
              <a:buChar char="•"/>
            </a:pPr>
            <a:r>
              <a:rPr lang="en-US" sz="2300" dirty="0" smtClean="0"/>
              <a:t>Many European migrants came to America to acquire land in the 1700’s =&gt; frontier best place for that after initial settlement</a:t>
            </a:r>
          </a:p>
          <a:p>
            <a:pPr lvl="1" indent="-342900">
              <a:buFont typeface="Wingdings" panose="05000000000000000000" pitchFamily="2" charset="2"/>
              <a:buChar char="§"/>
            </a:pPr>
            <a:r>
              <a:rPr lang="en-US" sz="2300" dirty="0" smtClean="0"/>
              <a:t>Ingrained frontier mythos into American identity =&gt; created self-reliant, hard-working attitude that valued republicanism</a:t>
            </a:r>
          </a:p>
          <a:p>
            <a:pPr marL="400050" lvl="1" indent="0">
              <a:buNone/>
            </a:pPr>
            <a:r>
              <a:rPr lang="en-US" sz="2300" dirty="0"/>
              <a:t>	</a:t>
            </a:r>
            <a:r>
              <a:rPr lang="en-US" sz="2300" dirty="0" smtClean="0"/>
              <a:t>-- Americans kept spreading further West </a:t>
            </a:r>
            <a:r>
              <a:rPr lang="en-US" sz="2300" b="1" i="1" dirty="0" smtClean="0"/>
              <a:t>(“Manifest Destiny”)</a:t>
            </a:r>
            <a:endParaRPr lang="en-US" sz="2500" b="1" i="1" dirty="0" smtClean="0"/>
          </a:p>
          <a:p>
            <a:pPr lvl="1" indent="-342900">
              <a:buFont typeface="Wingdings" panose="05000000000000000000" pitchFamily="2" charset="2"/>
              <a:buChar char="§"/>
            </a:pPr>
            <a:r>
              <a:rPr lang="en-US" sz="2300" b="1" i="1" dirty="0" smtClean="0"/>
              <a:t>Scots-Irish</a:t>
            </a:r>
            <a:r>
              <a:rPr lang="en-US" sz="2300" dirty="0" smtClean="0"/>
              <a:t> were restless frontier settlers =&gt; built log cabins and hastily cleared fields (moved on after a few years)</a:t>
            </a:r>
          </a:p>
          <a:p>
            <a:pPr marL="400050" lvl="1" indent="0">
              <a:buNone/>
            </a:pPr>
            <a:r>
              <a:rPr lang="en-US" sz="2300" dirty="0"/>
              <a:t>	</a:t>
            </a:r>
            <a:r>
              <a:rPr lang="en-US" sz="2300" dirty="0" smtClean="0"/>
              <a:t>-- Settled western frontier of PA, Ohio, Carolinas and MD</a:t>
            </a:r>
          </a:p>
          <a:p>
            <a:pPr marL="0" indent="0">
              <a:buNone/>
            </a:pPr>
            <a:r>
              <a:rPr lang="en-US" sz="2500" b="1" i="1" dirty="0" smtClean="0"/>
              <a:t>** 12 Presidents were of Scotch-Irish descent (incl. Andrew Jackson)**</a:t>
            </a:r>
          </a:p>
          <a:p>
            <a:pPr>
              <a:buFont typeface="Arial" panose="020B0604020202020204" pitchFamily="34" charset="0"/>
              <a:buChar char="•"/>
            </a:pPr>
            <a:r>
              <a:rPr lang="en-US" sz="2300" dirty="0" smtClean="0"/>
              <a:t>Frontier settlements created tension w/ Natives =&gt;</a:t>
            </a:r>
            <a:r>
              <a:rPr lang="en-US" sz="2300" b="1" i="1" dirty="0" smtClean="0"/>
              <a:t> Paxton Boys March</a:t>
            </a:r>
            <a:r>
              <a:rPr lang="en-US" sz="2300" dirty="0" smtClean="0"/>
              <a:t>, </a:t>
            </a:r>
            <a:r>
              <a:rPr lang="en-US" sz="2300" b="1" i="1" dirty="0" smtClean="0"/>
              <a:t>Pontiac’s Rebellion</a:t>
            </a:r>
            <a:r>
              <a:rPr lang="en-US" sz="2300" dirty="0" smtClean="0"/>
              <a:t>, </a:t>
            </a:r>
            <a:r>
              <a:rPr lang="en-US" sz="2300" b="1" i="1" dirty="0" smtClean="0"/>
              <a:t>NW Indian Wars</a:t>
            </a:r>
            <a:r>
              <a:rPr lang="en-US" sz="2300" dirty="0" smtClean="0"/>
              <a:t>, etc….</a:t>
            </a:r>
          </a:p>
          <a:p>
            <a:pPr>
              <a:buFont typeface="Arial" panose="020B0604020202020204" pitchFamily="34" charset="0"/>
              <a:buChar char="•"/>
            </a:pPr>
            <a:r>
              <a:rPr lang="en-US" sz="2300" dirty="0" smtClean="0"/>
              <a:t>Also led to tensions w/ tidewater elites =&gt; _______________________in NC/SC in 1760’s </a:t>
            </a:r>
          </a:p>
          <a:p>
            <a:pPr lvl="1" indent="-342900">
              <a:buFont typeface="Wingdings" panose="05000000000000000000" pitchFamily="2" charset="2"/>
              <a:buChar char="§"/>
            </a:pPr>
            <a:r>
              <a:rPr lang="en-US" sz="2300" dirty="0" smtClean="0"/>
              <a:t>Huge Scots-Irish population influx during the 1750’s &amp; 60’s caused tension between old est. elites (coastal) &amp; frontier settlers</a:t>
            </a:r>
          </a:p>
          <a:p>
            <a:pPr marL="400050" lvl="1" indent="0">
              <a:buNone/>
            </a:pPr>
            <a:r>
              <a:rPr lang="en-US" sz="2300" dirty="0"/>
              <a:t>	</a:t>
            </a:r>
            <a:r>
              <a:rPr lang="en-US" sz="2300" dirty="0" smtClean="0"/>
              <a:t>-- Coastal Elites dominated government &amp; used positions to increase 	taxes &amp;abuse court system (corrupt officials fixing verdicts)</a:t>
            </a:r>
          </a:p>
          <a:p>
            <a:pPr marL="400050" lvl="1" indent="0">
              <a:buNone/>
            </a:pPr>
            <a:r>
              <a:rPr lang="en-US" sz="2300" dirty="0"/>
              <a:t>	</a:t>
            </a:r>
            <a:r>
              <a:rPr lang="en-US" sz="2300" dirty="0" smtClean="0"/>
              <a:t>-- Backcountry vigilantes tried to break up power of courts w/ small acts of violence =&gt; elites &amp; Gov. used militia to hang leaders &amp; restore order</a:t>
            </a:r>
          </a:p>
          <a:p>
            <a:pPr marL="400050" lvl="1" indent="0">
              <a:buNone/>
            </a:pPr>
            <a:r>
              <a:rPr lang="en-US" sz="2300" dirty="0"/>
              <a:t>	</a:t>
            </a:r>
            <a:r>
              <a:rPr lang="en-US" sz="2300" dirty="0" smtClean="0"/>
              <a:t>-- Regulators in SC (more elite than NC) were effective in gaining 	restrictions on hunting and calmed tensions w/ Natives</a:t>
            </a:r>
          </a:p>
          <a:p>
            <a:pPr marL="400050" lvl="1" indent="0">
              <a:buNone/>
            </a:pPr>
            <a:endParaRPr lang="en-US" sz="2300" dirty="0"/>
          </a:p>
        </p:txBody>
      </p:sp>
      <p:sp>
        <p:nvSpPr>
          <p:cNvPr id="4" name="Title 1"/>
          <p:cNvSpPr>
            <a:spLocks noGrp="1"/>
          </p:cNvSpPr>
          <p:nvPr>
            <p:ph type="title"/>
          </p:nvPr>
        </p:nvSpPr>
        <p:spPr>
          <a:xfrm>
            <a:off x="152400" y="76200"/>
            <a:ext cx="8991600" cy="487362"/>
          </a:xfrm>
        </p:spPr>
        <p:txBody>
          <a:bodyPr/>
          <a:lstStyle/>
          <a:p>
            <a:r>
              <a:rPr lang="en-US" sz="3000" b="1" u="sng" dirty="0" smtClean="0"/>
              <a:t>Development of Am. Identity &amp; Frontier Spirit</a:t>
            </a:r>
            <a:endParaRPr lang="en-US" sz="3000" b="1" u="sng" dirty="0"/>
          </a:p>
        </p:txBody>
      </p:sp>
    </p:spTree>
    <p:extLst>
      <p:ext uri="{BB962C8B-B14F-4D97-AF65-F5344CB8AC3E}">
        <p14:creationId xmlns:p14="http://schemas.microsoft.com/office/powerpoint/2010/main" val="10793004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lstStyle/>
          <a:p>
            <a:r>
              <a:rPr lang="en-US" b="1" u="sng" dirty="0" smtClean="0"/>
              <a:t>Regulator Movement</a:t>
            </a:r>
            <a:endParaRPr lang="en-US" b="1" u="sng" dirty="0"/>
          </a:p>
        </p:txBody>
      </p:sp>
      <p:sp>
        <p:nvSpPr>
          <p:cNvPr id="3" name="Content Placeholder 2"/>
          <p:cNvSpPr>
            <a:spLocks noGrp="1"/>
          </p:cNvSpPr>
          <p:nvPr>
            <p:ph idx="1"/>
          </p:nvPr>
        </p:nvSpPr>
        <p:spPr>
          <a:xfrm>
            <a:off x="0" y="5334001"/>
            <a:ext cx="9144000" cy="1523999"/>
          </a:xfrm>
        </p:spPr>
        <p:txBody>
          <a:bodyPr>
            <a:normAutofit fontScale="92500" lnSpcReduction="10000"/>
          </a:bodyPr>
          <a:lstStyle/>
          <a:p>
            <a:pPr marL="0" indent="0">
              <a:buNone/>
            </a:pPr>
            <a:r>
              <a:rPr lang="en-US" sz="2100" dirty="0" smtClean="0"/>
              <a:t>The Regulator movement in NC stemmed from the tension between the interests of tidewater elites (wealthy, estates) and frontier settlers =&gt; the tax code and courts favored the tidewater elites (5% of population) at the expense of the frontiersmen</a:t>
            </a:r>
          </a:p>
          <a:p>
            <a:pPr marL="0" indent="0">
              <a:buNone/>
            </a:pPr>
            <a:r>
              <a:rPr lang="en-US" sz="2100" dirty="0" smtClean="0"/>
              <a:t>-- Regulators took up arms to try and “fix” the situation =&gt; Royal Governor sent in the militia and at Alamance defeated 2000 Regulators (6 were hung afterwards)</a:t>
            </a:r>
            <a:endParaRPr lang="en-US" sz="2100" dirty="0"/>
          </a:p>
        </p:txBody>
      </p:sp>
      <p:pic>
        <p:nvPicPr>
          <p:cNvPr id="13314" name="Picture 2" descr="http://raleighpublicrecord.wpengine.netdna-cdn.com/files/2009/01/n_53_15_1787-governor-tryon-and-the-regula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98715"/>
            <a:ext cx="6612857"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1136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marL="0" indent="0">
              <a:buNone/>
            </a:pPr>
            <a:r>
              <a:rPr lang="en-US" sz="2300" b="1" u="sng" dirty="0" smtClean="0"/>
              <a:t>#3: </a:t>
            </a:r>
            <a:r>
              <a:rPr lang="en-US" sz="2300" b="1" i="1" u="sng" dirty="0" smtClean="0"/>
              <a:t>Republicanism</a:t>
            </a:r>
            <a:endParaRPr lang="en-US" sz="2300" dirty="0" smtClean="0"/>
          </a:p>
          <a:p>
            <a:pPr>
              <a:buFont typeface="Arial" panose="020B0604020202020204" pitchFamily="34" charset="0"/>
              <a:buChar char="•"/>
            </a:pPr>
            <a:r>
              <a:rPr lang="en-US" sz="2250" dirty="0" smtClean="0"/>
              <a:t>Colonials during time embraced idea of </a:t>
            </a:r>
            <a:r>
              <a:rPr lang="en-US" sz="2250" b="1" i="1" dirty="0" smtClean="0"/>
              <a:t>republican</a:t>
            </a:r>
            <a:r>
              <a:rPr lang="en-US" sz="2250" dirty="0" smtClean="0"/>
              <a:t> government =&gt; preserved in Constitution </a:t>
            </a:r>
          </a:p>
          <a:p>
            <a:pPr marL="0" indent="0">
              <a:buNone/>
            </a:pPr>
            <a:r>
              <a:rPr lang="en-US" sz="2250" dirty="0" smtClean="0"/>
              <a:t>* Rallying cry of Am. Revolution =&gt; “No Taxation w/o representation”*</a:t>
            </a:r>
          </a:p>
          <a:p>
            <a:pPr lvl="1" indent="-342900">
              <a:buFont typeface="Wingdings" panose="05000000000000000000" pitchFamily="2" charset="2"/>
              <a:buChar char="§"/>
            </a:pPr>
            <a:r>
              <a:rPr lang="en-US" sz="2250" dirty="0" smtClean="0"/>
              <a:t>Although frontier settlements made satisfying property requirement, still only 20-25% could or did vote</a:t>
            </a:r>
          </a:p>
          <a:p>
            <a:pPr lvl="1" indent="-342900">
              <a:buFont typeface="Wingdings" panose="05000000000000000000" pitchFamily="2" charset="2"/>
              <a:buChar char="§"/>
            </a:pPr>
            <a:r>
              <a:rPr lang="en-US" sz="2250" dirty="0" smtClean="0"/>
              <a:t>Dem-Rep party made this a key part of their platform =&gt; tried to extend vote to immigrants, lower property requirements</a:t>
            </a:r>
          </a:p>
          <a:p>
            <a:pPr marL="400050" lvl="1" indent="0">
              <a:buNone/>
            </a:pPr>
            <a:r>
              <a:rPr lang="en-US" sz="2250" dirty="0"/>
              <a:t>	</a:t>
            </a:r>
            <a:r>
              <a:rPr lang="en-US" sz="2250" dirty="0" smtClean="0"/>
              <a:t>-- Jefferson believed that universal education would precede 	universal suffrage</a:t>
            </a:r>
          </a:p>
          <a:p>
            <a:pPr lvl="1" indent="-342900">
              <a:buFont typeface="Wingdings" panose="05000000000000000000" pitchFamily="2" charset="2"/>
              <a:buChar char="§"/>
            </a:pPr>
            <a:r>
              <a:rPr lang="en-US" sz="2250" b="1" i="1" dirty="0" smtClean="0"/>
              <a:t>Republican Motherhood </a:t>
            </a:r>
            <a:r>
              <a:rPr lang="en-US" sz="2250" dirty="0" smtClean="0"/>
              <a:t>strengthened republicanism and encouraged its development in women and children</a:t>
            </a:r>
          </a:p>
          <a:p>
            <a:pPr marL="0" indent="0">
              <a:buNone/>
            </a:pPr>
            <a:r>
              <a:rPr lang="en-US" sz="2250" b="1" u="sng" dirty="0" smtClean="0"/>
              <a:t>#4: </a:t>
            </a:r>
            <a:r>
              <a:rPr lang="en-US" sz="2250" b="1" i="1" u="sng" dirty="0" smtClean="0"/>
              <a:t>Nationalism vs Regionalism</a:t>
            </a:r>
          </a:p>
          <a:p>
            <a:pPr>
              <a:buFont typeface="Arial" panose="020B0604020202020204" pitchFamily="34" charset="0"/>
              <a:buChar char="•"/>
            </a:pPr>
            <a:r>
              <a:rPr lang="en-US" sz="2250" dirty="0" smtClean="0"/>
              <a:t>American Revolution had shown the benefits of a unified nation =&gt; Constitution greatly strengthened the federal </a:t>
            </a:r>
            <a:r>
              <a:rPr lang="en-US" sz="2250" dirty="0" err="1" smtClean="0"/>
              <a:t>govt</a:t>
            </a:r>
            <a:r>
              <a:rPr lang="en-US" sz="2250" dirty="0" smtClean="0"/>
              <a:t> also</a:t>
            </a:r>
          </a:p>
          <a:p>
            <a:pPr lvl="1" indent="-342900">
              <a:buFont typeface="Wingdings" panose="05000000000000000000" pitchFamily="2" charset="2"/>
              <a:buChar char="§"/>
            </a:pPr>
            <a:r>
              <a:rPr lang="en-US" sz="2250" dirty="0" smtClean="0"/>
              <a:t>However, Dem-Reps &amp; Federalism preserved rights of the states and local </a:t>
            </a:r>
            <a:r>
              <a:rPr lang="en-US" sz="2250" dirty="0" err="1" smtClean="0"/>
              <a:t>govt</a:t>
            </a:r>
            <a:r>
              <a:rPr lang="en-US" sz="2250" dirty="0" smtClean="0"/>
              <a:t>=&gt; regional attitudes &amp; trends developed</a:t>
            </a:r>
            <a:endParaRPr lang="en-US" sz="2250" dirty="0"/>
          </a:p>
        </p:txBody>
      </p:sp>
      <p:sp>
        <p:nvSpPr>
          <p:cNvPr id="4" name="Title 1"/>
          <p:cNvSpPr>
            <a:spLocks noGrp="1"/>
          </p:cNvSpPr>
          <p:nvPr>
            <p:ph type="title"/>
          </p:nvPr>
        </p:nvSpPr>
        <p:spPr>
          <a:xfrm>
            <a:off x="152400" y="76200"/>
            <a:ext cx="8991600" cy="304800"/>
          </a:xfrm>
        </p:spPr>
        <p:txBody>
          <a:bodyPr/>
          <a:lstStyle/>
          <a:p>
            <a:r>
              <a:rPr lang="en-US" sz="3000" b="1" u="sng" dirty="0" smtClean="0"/>
              <a:t>Development of Am. Identity &amp; Frontier Spirit</a:t>
            </a:r>
            <a:endParaRPr lang="en-US" sz="3000" b="1" u="sng" dirty="0"/>
          </a:p>
        </p:txBody>
      </p:sp>
    </p:spTree>
    <p:extLst>
      <p:ext uri="{BB962C8B-B14F-4D97-AF65-F5344CB8AC3E}">
        <p14:creationId xmlns:p14="http://schemas.microsoft.com/office/powerpoint/2010/main" val="21444066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808000">
            <a:alpha val="2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pPr lvl="1" indent="-342900">
              <a:buFont typeface="Wingdings" panose="05000000000000000000" pitchFamily="2" charset="2"/>
              <a:buChar char="§"/>
            </a:pPr>
            <a:r>
              <a:rPr lang="en-US" sz="2300" dirty="0" smtClean="0"/>
              <a:t>Examples of regional attitudes/beliefs</a:t>
            </a:r>
          </a:p>
          <a:p>
            <a:pPr marL="400050" lvl="1" indent="0">
              <a:buNone/>
            </a:pPr>
            <a:r>
              <a:rPr lang="en-US" sz="2300" dirty="0"/>
              <a:t>	</a:t>
            </a:r>
            <a:r>
              <a:rPr lang="en-US" sz="2300" dirty="0" smtClean="0"/>
              <a:t>-- </a:t>
            </a:r>
            <a:r>
              <a:rPr lang="en-US" sz="2300" dirty="0"/>
              <a:t>S</a:t>
            </a:r>
            <a:r>
              <a:rPr lang="en-US" sz="2300" dirty="0" smtClean="0"/>
              <a:t>lavery =&gt; Northerners (Puritan, Quaker religions, lack of 	economic usefulness) began to outlaw slavery</a:t>
            </a:r>
          </a:p>
          <a:p>
            <a:pPr lvl="3" indent="-342900">
              <a:buFont typeface="Courier New" panose="02070309020205020404" pitchFamily="49" charset="0"/>
              <a:buChar char="o"/>
            </a:pPr>
            <a:r>
              <a:rPr lang="en-US" sz="2250" b="1" i="1" dirty="0" smtClean="0"/>
              <a:t>NW Territory </a:t>
            </a:r>
            <a:r>
              <a:rPr lang="en-US" sz="2250" dirty="0" smtClean="0"/>
              <a:t>ban on slavery extended attitude westward</a:t>
            </a:r>
            <a:endParaRPr lang="en-US" sz="2250" dirty="0"/>
          </a:p>
          <a:p>
            <a:pPr marL="800100" lvl="2" indent="0">
              <a:buNone/>
            </a:pPr>
            <a:r>
              <a:rPr lang="en-US" sz="2250" dirty="0" smtClean="0"/>
              <a:t>-- </a:t>
            </a:r>
            <a:r>
              <a:rPr lang="en-US" sz="2250" dirty="0"/>
              <a:t>T</a:t>
            </a:r>
            <a:r>
              <a:rPr lang="en-US" sz="2250" dirty="0" smtClean="0"/>
              <a:t>ariffs </a:t>
            </a:r>
          </a:p>
          <a:p>
            <a:pPr marL="1714500" lvl="3" indent="-457200">
              <a:buFont typeface="Courier New" panose="02070309020205020404" pitchFamily="49" charset="0"/>
              <a:buChar char="o"/>
            </a:pPr>
            <a:r>
              <a:rPr lang="en-US" sz="2250" dirty="0"/>
              <a:t>N</a:t>
            </a:r>
            <a:r>
              <a:rPr lang="en-US" sz="2250" dirty="0" smtClean="0"/>
              <a:t>orthern merchants wanted higher tariffs</a:t>
            </a:r>
          </a:p>
          <a:p>
            <a:pPr marL="1714500" lvl="3" indent="-457200">
              <a:buFont typeface="Courier New" panose="02070309020205020404" pitchFamily="49" charset="0"/>
              <a:buChar char="o"/>
            </a:pPr>
            <a:r>
              <a:rPr lang="en-US" sz="2250" dirty="0" smtClean="0"/>
              <a:t>Agricultural south wanted lower tariffs =&gt; need to import necessities and export cash crops</a:t>
            </a:r>
          </a:p>
          <a:p>
            <a:pPr marL="800100" lvl="2" indent="0">
              <a:buNone/>
            </a:pPr>
            <a:r>
              <a:rPr lang="en-US" sz="2250" dirty="0" smtClean="0"/>
              <a:t>-- Foreign policy</a:t>
            </a:r>
          </a:p>
          <a:p>
            <a:pPr lvl="3" indent="-342900">
              <a:buFont typeface="Courier New" panose="02070309020205020404" pitchFamily="49" charset="0"/>
              <a:buChar char="o"/>
            </a:pPr>
            <a:r>
              <a:rPr lang="en-US" sz="2250" dirty="0" smtClean="0"/>
              <a:t>Northerner &amp; urbanites wanted closer alliance w/ Britain</a:t>
            </a:r>
          </a:p>
          <a:p>
            <a:pPr lvl="3" indent="-342900">
              <a:buFont typeface="Courier New" panose="02070309020205020404" pitchFamily="49" charset="0"/>
              <a:buChar char="o"/>
            </a:pPr>
            <a:r>
              <a:rPr lang="en-US" sz="2250" dirty="0" smtClean="0"/>
              <a:t>Rural Middle &amp; southerners wanted closer alliance w/ France</a:t>
            </a:r>
          </a:p>
          <a:p>
            <a:pPr>
              <a:buFont typeface="Arial" panose="020B0604020202020204" pitchFamily="34" charset="0"/>
              <a:buChar char="•"/>
            </a:pPr>
            <a:r>
              <a:rPr lang="en-US" sz="2250" dirty="0" smtClean="0"/>
              <a:t>Regional differences helped lead to the development of national political parties =&gt; Federalist &amp; Dem-Reps</a:t>
            </a:r>
          </a:p>
          <a:p>
            <a:pPr lvl="1">
              <a:buFont typeface="Wingdings" panose="05000000000000000000" pitchFamily="2" charset="2"/>
              <a:buChar char="§"/>
            </a:pPr>
            <a:r>
              <a:rPr lang="en-US" sz="2250" dirty="0" smtClean="0"/>
              <a:t>Constitution also established National political institutions =&gt; National Bank, Congress, Army/Navy, Cabinet, President</a:t>
            </a:r>
          </a:p>
        </p:txBody>
      </p:sp>
      <p:sp>
        <p:nvSpPr>
          <p:cNvPr id="4" name="Title 1"/>
          <p:cNvSpPr>
            <a:spLocks noGrp="1"/>
          </p:cNvSpPr>
          <p:nvPr>
            <p:ph type="title"/>
          </p:nvPr>
        </p:nvSpPr>
        <p:spPr>
          <a:xfrm>
            <a:off x="152400" y="76200"/>
            <a:ext cx="8991600" cy="487362"/>
          </a:xfrm>
        </p:spPr>
        <p:txBody>
          <a:bodyPr/>
          <a:lstStyle/>
          <a:p>
            <a:r>
              <a:rPr lang="en-US" sz="3000" b="1" u="sng" dirty="0" smtClean="0"/>
              <a:t>Development of Am. Identity &amp; Frontier Spirit</a:t>
            </a:r>
            <a:endParaRPr lang="en-US" sz="3000" b="1" u="sng" dirty="0"/>
          </a:p>
        </p:txBody>
      </p:sp>
    </p:spTree>
    <p:extLst>
      <p:ext uri="{BB962C8B-B14F-4D97-AF65-F5344CB8AC3E}">
        <p14:creationId xmlns:p14="http://schemas.microsoft.com/office/powerpoint/2010/main" val="785195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9605</TotalTime>
  <Words>6259</Words>
  <Application>Microsoft Office PowerPoint</Application>
  <PresentationFormat>On-screen Show (4:3)</PresentationFormat>
  <Paragraphs>710</Paragraphs>
  <Slides>93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93</vt:i4>
      </vt:variant>
    </vt:vector>
  </HeadingPairs>
  <TitlesOfParts>
    <vt:vector size="102" baseType="lpstr">
      <vt:lpstr>Arial</vt:lpstr>
      <vt:lpstr>Calibri</vt:lpstr>
      <vt:lpstr>Courier New</vt:lpstr>
      <vt:lpstr>Symbol</vt:lpstr>
      <vt:lpstr>Verdana</vt:lpstr>
      <vt:lpstr>Wingdings</vt:lpstr>
      <vt:lpstr>Office Theme</vt:lpstr>
      <vt:lpstr>Default Design</vt:lpstr>
      <vt:lpstr>1_Default Design</vt:lpstr>
      <vt:lpstr>Unit III: American Revolution and Early Republic</vt:lpstr>
      <vt:lpstr>Unit Big Questions and Periodization</vt:lpstr>
      <vt:lpstr>The Seven Years War or The French and Indian War (1754 – 1763)</vt:lpstr>
      <vt:lpstr>Major Figures of the French &amp; Indian War</vt:lpstr>
      <vt:lpstr>The Seven Years War or The French and Indian War (1754 – 1763)</vt:lpstr>
      <vt:lpstr>Major Campaigns and Battles of the F&amp;I War</vt:lpstr>
      <vt:lpstr>Aftermath of the F&amp;I War</vt:lpstr>
      <vt:lpstr>PowerPoint Presentation</vt:lpstr>
      <vt:lpstr>Pontiacs Rebellion – Ottawa tribe</vt:lpstr>
      <vt:lpstr>Effect and Impact of F&amp;I War</vt:lpstr>
      <vt:lpstr>Motivations for Colonial Independence</vt:lpstr>
      <vt:lpstr>British N. American Colonial Population</vt:lpstr>
      <vt:lpstr>Motivations for Colonial Independence</vt:lpstr>
      <vt:lpstr>Motivations for Colonial Independence</vt:lpstr>
      <vt:lpstr>Committees of Correspondence</vt:lpstr>
      <vt:lpstr>Sons of Liberty</vt:lpstr>
      <vt:lpstr>Outbreak of Revolutionary War</vt:lpstr>
      <vt:lpstr>Boston Massacre -- 1770</vt:lpstr>
      <vt:lpstr>Outbreak of Revolutionary War</vt:lpstr>
      <vt:lpstr>Lexington and Concord</vt:lpstr>
      <vt:lpstr>Outbreak of Revolutionary War</vt:lpstr>
      <vt:lpstr>Revolutionary War Advs and Disadvs</vt:lpstr>
      <vt:lpstr>PowerPoint Presentation</vt:lpstr>
      <vt:lpstr>Views on the American Revolution:</vt:lpstr>
      <vt:lpstr>PowerPoint Presentation</vt:lpstr>
      <vt:lpstr>Revolutionary War</vt:lpstr>
      <vt:lpstr>The Declaration of Independence</vt:lpstr>
      <vt:lpstr>Revolutionary War</vt:lpstr>
      <vt:lpstr>Loyalist vs Patriot Areas</vt:lpstr>
      <vt:lpstr>Major Battles and Strategies</vt:lpstr>
      <vt:lpstr>PowerPoint Presentation</vt:lpstr>
      <vt:lpstr>Battle of Yorktown</vt:lpstr>
      <vt:lpstr>Q: Why American Victory? </vt:lpstr>
      <vt:lpstr>Treaty of Paris (1783)</vt:lpstr>
      <vt:lpstr>PowerPoint Presentation</vt:lpstr>
      <vt:lpstr>Articles of Confederation (AOC)</vt:lpstr>
      <vt:lpstr>PowerPoint Presentation</vt:lpstr>
      <vt:lpstr>PowerPoint Presentation</vt:lpstr>
      <vt:lpstr>AOC Problems and Solutions</vt:lpstr>
      <vt:lpstr>Shay’s Rebellion (1786)</vt:lpstr>
      <vt:lpstr>AOC Positives </vt:lpstr>
      <vt:lpstr>Northwest Ordinance MAP</vt:lpstr>
      <vt:lpstr>Constitutional Convention (1787)</vt:lpstr>
      <vt:lpstr>Factionalism at Constitutional Convention</vt:lpstr>
      <vt:lpstr>PowerPoint Presentation</vt:lpstr>
      <vt:lpstr>PowerPoint Presentation</vt:lpstr>
      <vt:lpstr>PowerPoint Presentation</vt:lpstr>
      <vt:lpstr>PowerPoint Presentation</vt:lpstr>
      <vt:lpstr>PowerPoint Presentation</vt:lpstr>
      <vt:lpstr>Federalism in Action</vt:lpstr>
      <vt:lpstr>PowerPoint Presentation</vt:lpstr>
      <vt:lpstr>Checks and Balances in Action</vt:lpstr>
      <vt:lpstr>The Constitution</vt:lpstr>
      <vt:lpstr>Ratification of Constitution</vt:lpstr>
      <vt:lpstr>PowerPoint Presentation</vt:lpstr>
      <vt:lpstr>PowerPoint Presentation</vt:lpstr>
      <vt:lpstr>PowerPoint Presentation</vt:lpstr>
      <vt:lpstr>Challenges to the New Nation</vt:lpstr>
      <vt:lpstr>Election of 1792</vt:lpstr>
      <vt:lpstr>George Washington –  Presidential precedents</vt:lpstr>
      <vt:lpstr>PowerPoint Presentation</vt:lpstr>
      <vt:lpstr>PowerPoint Presentation</vt:lpstr>
      <vt:lpstr>PowerPoint Presentation</vt:lpstr>
      <vt:lpstr>PowerPoint Presentation</vt:lpstr>
      <vt:lpstr>Challenges to the New Nation – Foreign Affairs</vt:lpstr>
      <vt:lpstr>Challenges to the New Nation – Foreign Affairs</vt:lpstr>
      <vt:lpstr>British Forts and Spanish Right of Deposit</vt:lpstr>
      <vt:lpstr>PowerPoint Presentation</vt:lpstr>
      <vt:lpstr>Washington’s Farewell Address</vt:lpstr>
      <vt:lpstr>Adams Presidency – Challenges to balance of power</vt:lpstr>
      <vt:lpstr>Election of 1796</vt:lpstr>
      <vt:lpstr>Adams Presidency – Challenges to balance of power</vt:lpstr>
      <vt:lpstr>XYZ Affair</vt:lpstr>
      <vt:lpstr>Alien and Sedition Acts</vt:lpstr>
      <vt:lpstr>Adams Presidency – Challenges to balance of power</vt:lpstr>
      <vt:lpstr>Impact of Constitution &amp; American Revolution</vt:lpstr>
      <vt:lpstr>Limitations of Constitution &amp; Revolution</vt:lpstr>
      <vt:lpstr>Free vs Slave States</vt:lpstr>
      <vt:lpstr>Limitations of Constitution &amp; Revolution</vt:lpstr>
      <vt:lpstr>Abigail Adams</vt:lpstr>
      <vt:lpstr>The Copley Family, John Singleton</vt:lpstr>
      <vt:lpstr>Limitations of Constitution &amp; Revolution</vt:lpstr>
      <vt:lpstr>  Q: Was the American Revolution really a Revolution?  </vt:lpstr>
      <vt:lpstr>Development of Am. Identity &amp; Frontier Spirit</vt:lpstr>
      <vt:lpstr>Spanish Mission Architecture</vt:lpstr>
      <vt:lpstr>Present Day Santa Fe</vt:lpstr>
      <vt:lpstr>Development of Am. Identity &amp; Frontier Spirit</vt:lpstr>
      <vt:lpstr>Corridos Lyrical style</vt:lpstr>
      <vt:lpstr>Vacquero Ranching</vt:lpstr>
      <vt:lpstr>Development of Am. Identity &amp; Frontier Spirit</vt:lpstr>
      <vt:lpstr>Regulator Movement</vt:lpstr>
      <vt:lpstr>Development of Am. Identity &amp; Frontier Spirit</vt:lpstr>
      <vt:lpstr>Development of Am. Identity &amp; Frontier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American Revolution and Early Republic</dc:title>
  <dc:creator>Kris</dc:creator>
  <cp:lastModifiedBy>Kristoffer Rhinehart</cp:lastModifiedBy>
  <cp:revision>102</cp:revision>
  <cp:lastPrinted>2015-09-03T14:32:02Z</cp:lastPrinted>
  <dcterms:created xsi:type="dcterms:W3CDTF">2014-07-15T18:03:35Z</dcterms:created>
  <dcterms:modified xsi:type="dcterms:W3CDTF">2015-09-03T14:49:37Z</dcterms:modified>
</cp:coreProperties>
</file>