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71"/>
  </p:handoutMasterIdLst>
  <p:sldIdLst>
    <p:sldId id="313" r:id="rId3"/>
    <p:sldId id="317" r:id="rId4"/>
    <p:sldId id="314" r:id="rId5"/>
    <p:sldId id="315" r:id="rId6"/>
    <p:sldId id="316" r:id="rId7"/>
    <p:sldId id="318" r:id="rId8"/>
    <p:sldId id="319" r:id="rId9"/>
    <p:sldId id="320" r:id="rId10"/>
    <p:sldId id="321" r:id="rId11"/>
    <p:sldId id="322" r:id="rId12"/>
    <p:sldId id="323" r:id="rId13"/>
    <p:sldId id="325" r:id="rId14"/>
    <p:sldId id="326" r:id="rId15"/>
    <p:sldId id="327" r:id="rId16"/>
    <p:sldId id="328" r:id="rId17"/>
    <p:sldId id="330" r:id="rId18"/>
    <p:sldId id="570" r:id="rId19"/>
    <p:sldId id="571" r:id="rId20"/>
    <p:sldId id="329" r:id="rId21"/>
    <p:sldId id="331" r:id="rId22"/>
    <p:sldId id="332" r:id="rId23"/>
    <p:sldId id="334" r:id="rId24"/>
    <p:sldId id="335" r:id="rId25"/>
    <p:sldId id="333" r:id="rId26"/>
    <p:sldId id="425" r:id="rId27"/>
    <p:sldId id="429" r:id="rId28"/>
    <p:sldId id="400" r:id="rId29"/>
    <p:sldId id="401" r:id="rId30"/>
    <p:sldId id="407" r:id="rId31"/>
    <p:sldId id="408" r:id="rId32"/>
    <p:sldId id="409" r:id="rId33"/>
    <p:sldId id="410" r:id="rId34"/>
    <p:sldId id="402" r:id="rId35"/>
    <p:sldId id="411" r:id="rId36"/>
    <p:sldId id="412" r:id="rId37"/>
    <p:sldId id="463" r:id="rId38"/>
    <p:sldId id="413" r:id="rId39"/>
    <p:sldId id="415" r:id="rId40"/>
    <p:sldId id="416" r:id="rId41"/>
    <p:sldId id="417" r:id="rId42"/>
    <p:sldId id="418" r:id="rId43"/>
    <p:sldId id="419" r:id="rId44"/>
    <p:sldId id="421" r:id="rId45"/>
    <p:sldId id="495" r:id="rId46"/>
    <p:sldId id="593" r:id="rId47"/>
    <p:sldId id="594" r:id="rId48"/>
    <p:sldId id="595" r:id="rId49"/>
    <p:sldId id="596" r:id="rId50"/>
    <p:sldId id="577" r:id="rId51"/>
    <p:sldId id="579" r:id="rId52"/>
    <p:sldId id="580" r:id="rId53"/>
    <p:sldId id="582" r:id="rId54"/>
    <p:sldId id="583" r:id="rId55"/>
    <p:sldId id="585" r:id="rId56"/>
    <p:sldId id="586" r:id="rId57"/>
    <p:sldId id="423" r:id="rId58"/>
    <p:sldId id="422" r:id="rId59"/>
    <p:sldId id="420" r:id="rId60"/>
    <p:sldId id="405" r:id="rId61"/>
    <p:sldId id="470" r:id="rId62"/>
    <p:sldId id="471" r:id="rId63"/>
    <p:sldId id="472" r:id="rId64"/>
    <p:sldId id="473" r:id="rId65"/>
    <p:sldId id="474" r:id="rId66"/>
    <p:sldId id="259" r:id="rId67"/>
    <p:sldId id="268" r:id="rId68"/>
    <p:sldId id="433" r:id="rId69"/>
    <p:sldId id="404" r:id="rId7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D5E69720-C05B-4EA9-9ED4-82F2EA0183DA}" type="datetimeFigureOut">
              <a:rPr lang="en-US" smtClean="0"/>
              <a:t>7/20/2017</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606ACDB4-9AC3-4668-A1FE-E84FEEB97574}" type="slidenum">
              <a:rPr lang="en-US" smtClean="0"/>
              <a:t>‹#›</a:t>
            </a:fld>
            <a:endParaRPr lang="en-US"/>
          </a:p>
        </p:txBody>
      </p:sp>
    </p:spTree>
    <p:extLst>
      <p:ext uri="{BB962C8B-B14F-4D97-AF65-F5344CB8AC3E}">
        <p14:creationId xmlns:p14="http://schemas.microsoft.com/office/powerpoint/2010/main" val="40204170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97977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83713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65441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550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98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974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129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8164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320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96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871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2650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154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25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32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354138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21330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54073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424712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1871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264158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257B17-AC7A-4BD1-A61B-FB9393B00CA4}"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427693-DE04-4994-BCC9-386AC363DB60}" type="slidenum">
              <a:rPr lang="en-US" smtClean="0"/>
              <a:t>‹#›</a:t>
            </a:fld>
            <a:endParaRPr lang="en-US" dirty="0"/>
          </a:p>
        </p:txBody>
      </p:sp>
    </p:spTree>
    <p:extLst>
      <p:ext uri="{BB962C8B-B14F-4D97-AF65-F5344CB8AC3E}">
        <p14:creationId xmlns:p14="http://schemas.microsoft.com/office/powerpoint/2010/main" val="76839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57B17-AC7A-4BD1-A61B-FB9393B00CA4}" type="datetimeFigureOut">
              <a:rPr lang="en-US" smtClean="0"/>
              <a:t>7/20/2017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27693-DE04-4994-BCC9-386AC363DB60}" type="slidenum">
              <a:rPr lang="en-US" smtClean="0"/>
              <a:t>‹#›</a:t>
            </a:fld>
            <a:endParaRPr lang="en-US" dirty="0"/>
          </a:p>
        </p:txBody>
      </p:sp>
    </p:spTree>
    <p:extLst>
      <p:ext uri="{BB962C8B-B14F-4D97-AF65-F5344CB8AC3E}">
        <p14:creationId xmlns:p14="http://schemas.microsoft.com/office/powerpoint/2010/main" val="2555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57B17-AC7A-4BD1-A61B-FB9393B00CA4}" type="datetimeFigureOut">
              <a:rPr lang="en-US">
                <a:solidFill>
                  <a:prstClr val="black">
                    <a:tint val="75000"/>
                  </a:prstClr>
                </a:solidFill>
              </a:rPr>
              <a:pPr/>
              <a:t>7/20/2017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27693-DE04-4994-BCC9-386AC363DB60}"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0600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rct=j&amp;q=&amp;esrc=s&amp;frm=1&amp;source=images&amp;cd=&amp;cad=rja&amp;docid=Zaomdeps4ZdJJM&amp;tbnid=SuewWpgjKKVLOM:&amp;ved=0CAUQjRw&amp;url=http://www.thesun.co.uk/sol/homepage/news/3060064/Muslims-pray-in-wrong-direction.html&amp;ei=MpmGUYG3BdOv4AP3toFg&amp;psig=AFQjCNG6xWNyKTI158wEKBtSmJTZg8s44Q&amp;ust=1367861931379821"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google.com/url?sa=i&amp;rct=j&amp;q=&amp;esrc=s&amp;frm=1&amp;source=images&amp;cd=&amp;cad=rja&amp;docid=srgq60QdwCUdaM&amp;tbnid=Th9j_s0sI3TCuM:&amp;ved=0CAUQjRw&amp;url=http://expatlog.com/2013/02/12/make-me-a-muslim/&amp;ei=epmGUfL5ApGt4AOF0ICgBw&amp;psig=AFQjCNEORhpD2QxKFIbM7raRCzBFdr-1SA&amp;ust=136786200689885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8839200" cy="424543"/>
          </a:xfrm>
        </p:spPr>
        <p:txBody>
          <a:bodyPr>
            <a:normAutofit fontScale="90000"/>
          </a:bodyPr>
          <a:lstStyle/>
          <a:p>
            <a:r>
              <a:rPr lang="en-US" sz="3600" b="1" u="sng" dirty="0"/>
              <a:t>Social &amp; Economic Dimensions of Empires -- Cities</a:t>
            </a:r>
          </a:p>
        </p:txBody>
      </p:sp>
      <p:sp>
        <p:nvSpPr>
          <p:cNvPr id="3" name="Content Placeholder 2"/>
          <p:cNvSpPr>
            <a:spLocks noGrp="1"/>
          </p:cNvSpPr>
          <p:nvPr>
            <p:ph idx="1"/>
          </p:nvPr>
        </p:nvSpPr>
        <p:spPr>
          <a:xfrm>
            <a:off x="0" y="457200"/>
            <a:ext cx="9067800" cy="6477000"/>
          </a:xfrm>
        </p:spPr>
        <p:txBody>
          <a:bodyPr>
            <a:normAutofit fontScale="92500"/>
          </a:bodyPr>
          <a:lstStyle/>
          <a:p>
            <a:r>
              <a:rPr lang="en-US" sz="2300" dirty="0"/>
              <a:t>Classical empires had a very important urban element =&gt; cities were centers of trade, public performances and rituals and political </a:t>
            </a:r>
            <a:r>
              <a:rPr lang="en-US" sz="2300" dirty="0" err="1"/>
              <a:t>adm.</a:t>
            </a:r>
            <a:endParaRPr lang="en-US" sz="2300" dirty="0"/>
          </a:p>
          <a:p>
            <a:pPr lvl="1" indent="-342900">
              <a:buFont typeface="Wingdings" panose="05000000000000000000" pitchFamily="2" charset="2"/>
              <a:buChar char="§"/>
            </a:pPr>
            <a:r>
              <a:rPr lang="en-US" sz="2300" dirty="0"/>
              <a:t>Over _______% of citizens were rural farmers/slaves; but urban focus benefitted urbanites and cities became centers of culture</a:t>
            </a:r>
          </a:p>
          <a:p>
            <a:pPr marL="0" indent="0">
              <a:buNone/>
            </a:pPr>
            <a:r>
              <a:rPr lang="en-US" sz="2300" b="1" u="sng" dirty="0"/>
              <a:t>Public Performances &amp; Rituals</a:t>
            </a:r>
          </a:p>
          <a:p>
            <a:r>
              <a:rPr lang="en-US" sz="2300" b="1" i="1" dirty="0"/>
              <a:t>Rome </a:t>
            </a:r>
            <a:r>
              <a:rPr lang="en-US" sz="2300" dirty="0"/>
              <a:t>=&gt; </a:t>
            </a:r>
            <a:r>
              <a:rPr lang="en-US" sz="2300" dirty="0" err="1"/>
              <a:t>Colisseum</a:t>
            </a:r>
            <a:r>
              <a:rPr lang="en-US" sz="2300" dirty="0"/>
              <a:t> and various temples to a pantheon of gods (Mars, Jupiter, Apollo) became the central focus of Roman culture</a:t>
            </a:r>
          </a:p>
          <a:p>
            <a:pPr lvl="1">
              <a:buFont typeface="Wingdings" panose="05000000000000000000" pitchFamily="2" charset="2"/>
              <a:buChar char="§"/>
            </a:pPr>
            <a:r>
              <a:rPr lang="en-US" sz="2300" b="1" i="1" dirty="0"/>
              <a:t>“______________________” </a:t>
            </a:r>
            <a:r>
              <a:rPr lang="en-US" sz="2300" dirty="0"/>
              <a:t>became a way to control population &amp; fame</a:t>
            </a:r>
          </a:p>
          <a:p>
            <a:pPr marL="400050"/>
            <a:r>
              <a:rPr lang="en-US" sz="2300" b="1" i="1" dirty="0"/>
              <a:t>Teotihuacan =&gt; </a:t>
            </a:r>
            <a:r>
              <a:rPr lang="en-US" sz="2300" dirty="0"/>
              <a:t>religious shrines dominated the city; ________________were performed to worship Gods (Sun, Moon) and unite people</a:t>
            </a:r>
          </a:p>
          <a:p>
            <a:pPr marL="400050"/>
            <a:r>
              <a:rPr lang="en-US" sz="2300" b="1" i="1" dirty="0" err="1"/>
              <a:t>Pataliputra</a:t>
            </a:r>
            <a:r>
              <a:rPr lang="en-US" sz="2300" dirty="0"/>
              <a:t> =&gt; Guptas were a “theater state” &amp; relied on ________________ of Imperial court for political control (i.e. rituals, ceremonies, luxury goods)</a:t>
            </a:r>
          </a:p>
          <a:p>
            <a:pPr marL="57150" indent="0">
              <a:buNone/>
            </a:pPr>
            <a:r>
              <a:rPr lang="en-US" sz="2300" b="1" i="1" u="sng" dirty="0"/>
              <a:t>Trade</a:t>
            </a:r>
          </a:p>
          <a:p>
            <a:pPr marL="400050"/>
            <a:r>
              <a:rPr lang="en-US" sz="2300" b="1" i="1" dirty="0"/>
              <a:t>Alexandria</a:t>
            </a:r>
            <a:r>
              <a:rPr lang="en-US" sz="2300" dirty="0"/>
              <a:t> =&gt; its location and ____________________helped it to serve as a waypoint between Mediterranean and Indian Ocean</a:t>
            </a:r>
          </a:p>
          <a:p>
            <a:pPr marL="400050"/>
            <a:r>
              <a:rPr lang="en-US" sz="2300" b="1" i="1" dirty="0" err="1"/>
              <a:t>Pataliputra</a:t>
            </a:r>
            <a:r>
              <a:rPr lang="en-US" sz="2300" dirty="0"/>
              <a:t> =&gt; </a:t>
            </a:r>
            <a:r>
              <a:rPr lang="en-US" sz="2300" dirty="0" err="1"/>
              <a:t>Mauryan</a:t>
            </a:r>
            <a:r>
              <a:rPr lang="en-US" sz="2300" dirty="0"/>
              <a:t> and Gupta capital, located at the branching of 5 tributaries, it was a central part of the Silk Road spice trade due to its location and </a:t>
            </a:r>
            <a:r>
              <a:rPr lang="en-US" sz="2300" dirty="0" err="1"/>
              <a:t>Mauryan</a:t>
            </a:r>
            <a:r>
              <a:rPr lang="en-US" sz="2300" dirty="0"/>
              <a:t> roads (trade taxed &amp; had to pass through)</a:t>
            </a:r>
          </a:p>
        </p:txBody>
      </p:sp>
    </p:spTree>
    <p:extLst>
      <p:ext uri="{BB962C8B-B14F-4D97-AF65-F5344CB8AC3E}">
        <p14:creationId xmlns:p14="http://schemas.microsoft.com/office/powerpoint/2010/main" val="419522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a:t>Teotihuacan </a:t>
            </a:r>
            <a:r>
              <a:rPr lang="en-US" b="1" u="sng" dirty="0" err="1"/>
              <a:t>Chinampas</a:t>
            </a:r>
            <a:endParaRPr lang="en-US" b="1" u="sng" dirty="0"/>
          </a:p>
        </p:txBody>
      </p:sp>
      <p:sp>
        <p:nvSpPr>
          <p:cNvPr id="3" name="Content Placeholder 2"/>
          <p:cNvSpPr>
            <a:spLocks noGrp="1"/>
          </p:cNvSpPr>
          <p:nvPr>
            <p:ph idx="1"/>
          </p:nvPr>
        </p:nvSpPr>
        <p:spPr>
          <a:xfrm>
            <a:off x="304800" y="5867400"/>
            <a:ext cx="8686800" cy="868363"/>
          </a:xfrm>
        </p:spPr>
        <p:txBody>
          <a:bodyPr>
            <a:normAutofit fontScale="85000" lnSpcReduction="10000"/>
          </a:bodyPr>
          <a:lstStyle/>
          <a:p>
            <a:pPr marL="0" indent="0">
              <a:buNone/>
            </a:pPr>
            <a:r>
              <a:rPr lang="en-US" sz="2400" dirty="0"/>
              <a:t>Teotihuacan</a:t>
            </a:r>
            <a:r>
              <a:rPr lang="en-US" sz="2400" b="1" i="1" dirty="0"/>
              <a:t> </a:t>
            </a:r>
            <a:r>
              <a:rPr lang="en-US" sz="2400" b="1" i="1" dirty="0" err="1"/>
              <a:t>chinampas</a:t>
            </a:r>
            <a:r>
              <a:rPr lang="en-US" sz="2400" b="1" i="1" dirty="0"/>
              <a:t> </a:t>
            </a:r>
            <a:r>
              <a:rPr lang="en-US" sz="2400" dirty="0"/>
              <a:t>were made of reeds and anchored to the shore =&gt; underground irrigation and resistance to frost made them productive year round</a:t>
            </a:r>
          </a:p>
        </p:txBody>
      </p:sp>
      <p:pic>
        <p:nvPicPr>
          <p:cNvPr id="44034" name="Picture 2" descr="http://anthrome.files.wordpress.com/2011/04/chinamp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391400" cy="496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345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599"/>
            <a:ext cx="8991600" cy="5704479"/>
          </a:xfrm>
        </p:spPr>
        <p:txBody>
          <a:bodyPr>
            <a:normAutofit/>
          </a:bodyPr>
          <a:lstStyle/>
          <a:p>
            <a:pPr marL="0" indent="0">
              <a:buNone/>
            </a:pPr>
            <a:r>
              <a:rPr lang="en-US" sz="2300" b="1" u="sng" dirty="0"/>
              <a:t>Elite Loyalty</a:t>
            </a:r>
          </a:p>
          <a:p>
            <a:r>
              <a:rPr lang="en-US" sz="2300" b="1" i="1" dirty="0"/>
              <a:t>Roman Empire =&gt; </a:t>
            </a:r>
            <a:r>
              <a:rPr lang="en-US" sz="2300" dirty="0"/>
              <a:t>offered conquered elites ___________and emperors appointed elites to govt. posts &amp; provided elaborate _________</a:t>
            </a:r>
          </a:p>
          <a:p>
            <a:pPr lvl="1">
              <a:buFont typeface="Wingdings" panose="05000000000000000000" pitchFamily="2" charset="2"/>
              <a:buChar char="§"/>
            </a:pPr>
            <a:r>
              <a:rPr lang="en-US" sz="2100" dirty="0"/>
              <a:t>By 356 CE Rome had 28 libraries, eleven thermae, 2 amphitheaters, two circuses and 19 aqueducts</a:t>
            </a:r>
          </a:p>
          <a:p>
            <a:r>
              <a:rPr lang="en-US" sz="2300" b="1" i="1" dirty="0"/>
              <a:t>Mauryan/Gupta Empires </a:t>
            </a:r>
            <a:r>
              <a:rPr lang="en-US" sz="2300" dirty="0"/>
              <a:t>=&gt; Gupta rulers gave large land grants to ______________(used to secure legitimacy for </a:t>
            </a:r>
            <a:r>
              <a:rPr lang="en-US" sz="2300" dirty="0" err="1"/>
              <a:t>Guptan</a:t>
            </a:r>
            <a:r>
              <a:rPr lang="en-US" sz="2300" dirty="0"/>
              <a:t> kings)</a:t>
            </a:r>
          </a:p>
          <a:p>
            <a:pPr lvl="1" indent="-342900">
              <a:buFont typeface="Wingdings" panose="05000000000000000000" pitchFamily="2" charset="2"/>
              <a:buChar char="§"/>
            </a:pPr>
            <a:r>
              <a:rPr lang="en-US" sz="2250" dirty="0"/>
              <a:t>Rulers like </a:t>
            </a:r>
            <a:r>
              <a:rPr lang="en-US" sz="2250" b="1" i="1" dirty="0" err="1"/>
              <a:t>Ashoka</a:t>
            </a:r>
            <a:r>
              <a:rPr lang="en-US" sz="2250" dirty="0"/>
              <a:t> also promoted arts and science (use of iron, herbal remedies, number zero)</a:t>
            </a:r>
          </a:p>
          <a:p>
            <a:r>
              <a:rPr lang="en-US" sz="2250" b="1" i="1" dirty="0"/>
              <a:t>Han China </a:t>
            </a:r>
            <a:r>
              <a:rPr lang="en-US" sz="2250" dirty="0"/>
              <a:t>=&gt; Han rulers exempted </a:t>
            </a:r>
          </a:p>
          <a:p>
            <a:pPr marL="0" indent="0">
              <a:buNone/>
            </a:pPr>
            <a:r>
              <a:rPr lang="en-US" sz="2250" dirty="0"/>
              <a:t>officials from taxation &amp; military service</a:t>
            </a:r>
          </a:p>
          <a:p>
            <a:pPr lvl="1" indent="-342900">
              <a:buFont typeface="Wingdings" panose="05000000000000000000" pitchFamily="2" charset="2"/>
              <a:buChar char="§"/>
            </a:pPr>
            <a:r>
              <a:rPr lang="en-US" sz="2250" dirty="0"/>
              <a:t>Exams often “rigged” and______</a:t>
            </a:r>
          </a:p>
          <a:p>
            <a:pPr marL="400050" lvl="1" indent="0">
              <a:buNone/>
            </a:pPr>
            <a:r>
              <a:rPr lang="en-US" sz="2250" dirty="0"/>
              <a:t>families had distinct advantages</a:t>
            </a:r>
          </a:p>
          <a:p>
            <a:endParaRPr lang="en-US" sz="2300" dirty="0"/>
          </a:p>
        </p:txBody>
      </p:sp>
      <p:sp>
        <p:nvSpPr>
          <p:cNvPr id="4" name="Title 1"/>
          <p:cNvSpPr>
            <a:spLocks noGrp="1"/>
          </p:cNvSpPr>
          <p:nvPr>
            <p:ph type="title"/>
          </p:nvPr>
        </p:nvSpPr>
        <p:spPr>
          <a:xfrm>
            <a:off x="76200" y="32657"/>
            <a:ext cx="8991600" cy="653143"/>
          </a:xfrm>
        </p:spPr>
        <p:txBody>
          <a:bodyPr>
            <a:normAutofit fontScale="90000"/>
          </a:bodyPr>
          <a:lstStyle/>
          <a:p>
            <a:r>
              <a:rPr lang="en-US" sz="3000" b="1" u="sng" dirty="0"/>
              <a:t>Social &amp; Economic Dimensions of Empires – Food &amp; loyalty</a:t>
            </a:r>
          </a:p>
        </p:txBody>
      </p:sp>
      <p:pic>
        <p:nvPicPr>
          <p:cNvPr id="47106" name="Picture 2" descr="http://www.bbc.co.uk/england/sevenwonders/west/i/bath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86200"/>
            <a:ext cx="4114800" cy="2889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00" y="6314079"/>
            <a:ext cx="3505200" cy="461665"/>
          </a:xfrm>
          <a:prstGeom prst="rect">
            <a:avLst/>
          </a:prstGeom>
          <a:noFill/>
        </p:spPr>
        <p:txBody>
          <a:bodyPr wrap="square" rtlCol="0">
            <a:spAutoFit/>
          </a:bodyPr>
          <a:lstStyle/>
          <a:p>
            <a:r>
              <a:rPr lang="en-US" sz="2400" b="1" i="1" dirty="0"/>
              <a:t>Roman </a:t>
            </a:r>
            <a:r>
              <a:rPr lang="en-US" sz="2400" b="1" i="1" dirty="0" err="1"/>
              <a:t>Thermae</a:t>
            </a:r>
            <a:endParaRPr lang="en-US" sz="2400" b="1" i="1" dirty="0"/>
          </a:p>
        </p:txBody>
      </p:sp>
    </p:spTree>
    <p:extLst>
      <p:ext uri="{BB962C8B-B14F-4D97-AF65-F5344CB8AC3E}">
        <p14:creationId xmlns:p14="http://schemas.microsoft.com/office/powerpoint/2010/main" val="8289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6" y="457200"/>
            <a:ext cx="9035143" cy="4724400"/>
          </a:xfrm>
        </p:spPr>
        <p:txBody>
          <a:bodyPr>
            <a:normAutofit/>
          </a:bodyPr>
          <a:lstStyle/>
          <a:p>
            <a:r>
              <a:rPr lang="en-US" sz="2250" dirty="0"/>
              <a:t>All Classical Age empires preserved the patriarchal organization of society found in earlier times due to the prevalent farming lifestyle</a:t>
            </a:r>
          </a:p>
          <a:p>
            <a:pPr lvl="1">
              <a:buFont typeface="Wingdings" panose="05000000000000000000" pitchFamily="2" charset="2"/>
              <a:buChar char="§"/>
            </a:pPr>
            <a:r>
              <a:rPr lang="en-US" sz="2250" dirty="0"/>
              <a:t>Societies formally restricted women’s rights and actions</a:t>
            </a:r>
          </a:p>
          <a:p>
            <a:pPr lvl="1" indent="-342900">
              <a:buFont typeface="Wingdings" panose="05000000000000000000" pitchFamily="2" charset="2"/>
              <a:buChar char="§"/>
            </a:pPr>
            <a:r>
              <a:rPr lang="en-US" sz="2250" dirty="0"/>
              <a:t>Importance of the family unit was still revered in empires</a:t>
            </a:r>
          </a:p>
          <a:p>
            <a:pPr marL="0" indent="0">
              <a:buNone/>
            </a:pPr>
            <a:r>
              <a:rPr lang="en-US" sz="2250" b="1" u="sng" dirty="0"/>
              <a:t>Patriarchy and Family</a:t>
            </a:r>
          </a:p>
          <a:p>
            <a:r>
              <a:rPr lang="en-US" sz="2250" dirty="0"/>
              <a:t>All classical empires had formals systems of patriarchy in place =&gt; limited women’s role in public sphere and right to inherit property</a:t>
            </a:r>
          </a:p>
          <a:p>
            <a:pPr lvl="1" indent="-342900">
              <a:buFont typeface="Wingdings" panose="05000000000000000000" pitchFamily="2" charset="2"/>
              <a:buChar char="§"/>
            </a:pPr>
            <a:r>
              <a:rPr lang="en-US" sz="2250" b="1" i="1" dirty="0"/>
              <a:t>Qin and Han China </a:t>
            </a:r>
            <a:r>
              <a:rPr lang="en-US" sz="2250" dirty="0"/>
              <a:t>=&gt; women were forbidden from owning property,  no dowry (financial security) &amp; divorce could result from no male heir</a:t>
            </a:r>
          </a:p>
          <a:p>
            <a:pPr marL="400050" lvl="1" indent="0">
              <a:buNone/>
            </a:pPr>
            <a:r>
              <a:rPr lang="en-US" sz="2250" dirty="0"/>
              <a:t>	-- Nuclear family predominated and Confucianism prescribed a tight 	code of __________________(respect for parents and elders)</a:t>
            </a:r>
          </a:p>
          <a:p>
            <a:pPr marL="400050" lvl="1" indent="0">
              <a:buNone/>
            </a:pPr>
            <a:r>
              <a:rPr lang="en-US" sz="2250" b="1" i="1" dirty="0"/>
              <a:t>	-- </a:t>
            </a:r>
            <a:r>
              <a:rPr lang="en-US" sz="2250" dirty="0"/>
              <a:t>Filial piety prescribed 5 relationships which formalized patriarchy</a:t>
            </a:r>
            <a:endParaRPr lang="en-US" sz="2250" b="1" i="1" dirty="0"/>
          </a:p>
          <a:p>
            <a:pPr marL="400050" lvl="1" indent="0">
              <a:buNone/>
            </a:pPr>
            <a:endParaRPr lang="en-US" sz="2300" dirty="0"/>
          </a:p>
        </p:txBody>
      </p:sp>
      <p:sp>
        <p:nvSpPr>
          <p:cNvPr id="4" name="Title 1"/>
          <p:cNvSpPr>
            <a:spLocks noGrp="1"/>
          </p:cNvSpPr>
          <p:nvPr>
            <p:ph type="title"/>
          </p:nvPr>
        </p:nvSpPr>
        <p:spPr>
          <a:xfrm>
            <a:off x="76200" y="32657"/>
            <a:ext cx="8991600" cy="424543"/>
          </a:xfrm>
        </p:spPr>
        <p:txBody>
          <a:bodyPr>
            <a:normAutofit fontScale="90000"/>
          </a:bodyPr>
          <a:lstStyle/>
          <a:p>
            <a:r>
              <a:rPr lang="en-US" sz="3000" b="1" u="sng" dirty="0"/>
              <a:t>Social &amp; Economic Dimensions of Empires – Patriarchy</a:t>
            </a:r>
          </a:p>
        </p:txBody>
      </p:sp>
      <p:pic>
        <p:nvPicPr>
          <p:cNvPr id="48130" name="Picture 2" descr="http://worldreligions.wordpress.ncsu.edu/files/2013/11/page2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05400"/>
            <a:ext cx="5029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69429" y="5829300"/>
            <a:ext cx="3200400" cy="430887"/>
          </a:xfrm>
          <a:prstGeom prst="rect">
            <a:avLst/>
          </a:prstGeom>
          <a:noFill/>
        </p:spPr>
        <p:txBody>
          <a:bodyPr wrap="square" rtlCol="0">
            <a:spAutoFit/>
          </a:bodyPr>
          <a:lstStyle/>
          <a:p>
            <a:r>
              <a:rPr lang="en-US" sz="2200" b="1" i="1" dirty="0"/>
              <a:t>5 Confucian Relationships</a:t>
            </a:r>
          </a:p>
        </p:txBody>
      </p:sp>
    </p:spTree>
    <p:extLst>
      <p:ext uri="{BB962C8B-B14F-4D97-AF65-F5344CB8AC3E}">
        <p14:creationId xmlns:p14="http://schemas.microsoft.com/office/powerpoint/2010/main" val="409246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91600" cy="5257800"/>
          </a:xfrm>
        </p:spPr>
        <p:txBody>
          <a:bodyPr>
            <a:normAutofit lnSpcReduction="10000"/>
          </a:bodyPr>
          <a:lstStyle/>
          <a:p>
            <a:pPr lvl="1" indent="-342900">
              <a:buFont typeface="Wingdings" panose="05000000000000000000" pitchFamily="2" charset="2"/>
              <a:buChar char="§"/>
            </a:pPr>
            <a:r>
              <a:rPr lang="en-US" sz="2250" b="1" i="1" dirty="0"/>
              <a:t>Roman Empire </a:t>
            </a:r>
            <a:r>
              <a:rPr lang="en-US" sz="2250" dirty="0"/>
              <a:t>=&gt; </a:t>
            </a:r>
            <a:r>
              <a:rPr lang="en-US" sz="2250" b="1" i="1" dirty="0"/>
              <a:t>“_________________” </a:t>
            </a:r>
            <a:r>
              <a:rPr lang="en-US" sz="2250" dirty="0"/>
              <a:t>exercised absolute control over extended household (arraigned marriage &amp; protected women)</a:t>
            </a:r>
          </a:p>
          <a:p>
            <a:pPr marL="400050" lvl="1" indent="0">
              <a:buNone/>
            </a:pPr>
            <a:r>
              <a:rPr lang="en-US" sz="2250" dirty="0"/>
              <a:t>	-- Upper class women did have some additional freedoms =&gt; i.e. 	education, limited property rights</a:t>
            </a:r>
            <a:endParaRPr lang="en-US" sz="2250" b="1" i="1" dirty="0"/>
          </a:p>
          <a:p>
            <a:pPr marL="742950" lvl="2" indent="-342900">
              <a:buFont typeface="Wingdings" panose="05000000000000000000" pitchFamily="2" charset="2"/>
              <a:buChar char="§"/>
            </a:pPr>
            <a:r>
              <a:rPr lang="en-US" sz="2250" b="1" i="1" dirty="0"/>
              <a:t>Mauryan/Gupta India </a:t>
            </a:r>
            <a:r>
              <a:rPr lang="en-US" sz="2250" dirty="0"/>
              <a:t>=&gt; </a:t>
            </a:r>
            <a:r>
              <a:rPr lang="en-US" sz="2250" i="1" dirty="0"/>
              <a:t>Kama Sutra </a:t>
            </a:r>
            <a:r>
              <a:rPr lang="en-US" sz="2250" dirty="0"/>
              <a:t>gave formal direction to Indian women; under Guptas women were forbidden to______________</a:t>
            </a:r>
          </a:p>
          <a:p>
            <a:pPr marL="400050" lvl="2" indent="0">
              <a:buNone/>
            </a:pPr>
            <a:r>
              <a:rPr lang="en-US" sz="2250" dirty="0"/>
              <a:t>	-- Indian laws also strictly constricted the actions of women =&gt; 	barred from studying texts and participating in rituals</a:t>
            </a:r>
          </a:p>
          <a:p>
            <a:pPr marL="400050" lvl="2" indent="0">
              <a:buNone/>
            </a:pPr>
            <a:r>
              <a:rPr lang="en-US" sz="2250" dirty="0"/>
              <a:t>	-- Guptas also encouraged _______________to increase population 	=&gt; girls married as young as ________(ensure purity also)</a:t>
            </a:r>
          </a:p>
          <a:p>
            <a:pPr marL="400050" lvl="2" indent="0">
              <a:buNone/>
            </a:pPr>
            <a:r>
              <a:rPr lang="en-US" sz="2250" dirty="0"/>
              <a:t>	-- Rural women were also expected to participate in practice of ___ 	</a:t>
            </a:r>
            <a:r>
              <a:rPr lang="en-US" sz="2250" b="1" i="1" dirty="0"/>
              <a:t>=&gt; </a:t>
            </a:r>
            <a:r>
              <a:rPr lang="en-US" sz="2250" dirty="0"/>
              <a:t>women dives on husbands funeral pyre (preserves purity)</a:t>
            </a:r>
          </a:p>
          <a:p>
            <a:pPr marL="400050" lvl="2" indent="0">
              <a:buNone/>
            </a:pPr>
            <a:r>
              <a:rPr lang="en-US" sz="2250" b="1" i="1" dirty="0"/>
              <a:t>	-- </a:t>
            </a:r>
            <a:r>
              <a:rPr lang="en-US" sz="2250" dirty="0"/>
              <a:t>Women could escape lifestyle via religion (Jainism or Buddhism), 	training in poetry, sexual pleasure, music (wealthy families)</a:t>
            </a:r>
            <a:endParaRPr lang="en-US" sz="2250" b="1" i="1" dirty="0"/>
          </a:p>
          <a:p>
            <a:endParaRPr lang="en-US" dirty="0"/>
          </a:p>
        </p:txBody>
      </p:sp>
      <p:sp>
        <p:nvSpPr>
          <p:cNvPr id="4" name="Title 1"/>
          <p:cNvSpPr>
            <a:spLocks noGrp="1"/>
          </p:cNvSpPr>
          <p:nvPr>
            <p:ph type="title"/>
          </p:nvPr>
        </p:nvSpPr>
        <p:spPr>
          <a:xfrm>
            <a:off x="76200" y="32657"/>
            <a:ext cx="8991600" cy="653143"/>
          </a:xfrm>
        </p:spPr>
        <p:txBody>
          <a:bodyPr>
            <a:normAutofit/>
          </a:bodyPr>
          <a:lstStyle/>
          <a:p>
            <a:r>
              <a:rPr lang="en-US" sz="3000" b="1" u="sng" dirty="0"/>
              <a:t>Social &amp; Economic Dimensions of Empires – Patriarchy</a:t>
            </a:r>
          </a:p>
        </p:txBody>
      </p:sp>
    </p:spTree>
    <p:extLst>
      <p:ext uri="{BB962C8B-B14F-4D97-AF65-F5344CB8AC3E}">
        <p14:creationId xmlns:p14="http://schemas.microsoft.com/office/powerpoint/2010/main" val="21132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u="sng" dirty="0"/>
              <a:t>Indian Sati</a:t>
            </a:r>
          </a:p>
        </p:txBody>
      </p:sp>
      <p:sp>
        <p:nvSpPr>
          <p:cNvPr id="3" name="Content Placeholder 2"/>
          <p:cNvSpPr>
            <a:spLocks noGrp="1"/>
          </p:cNvSpPr>
          <p:nvPr>
            <p:ph idx="1"/>
          </p:nvPr>
        </p:nvSpPr>
        <p:spPr>
          <a:xfrm>
            <a:off x="228600" y="5715000"/>
            <a:ext cx="8686800" cy="1066800"/>
          </a:xfrm>
        </p:spPr>
        <p:txBody>
          <a:bodyPr>
            <a:normAutofit fontScale="92500" lnSpcReduction="10000"/>
          </a:bodyPr>
          <a:lstStyle/>
          <a:p>
            <a:pPr marL="0" indent="0">
              <a:buNone/>
            </a:pPr>
            <a:r>
              <a:rPr lang="en-US" sz="2400" dirty="0"/>
              <a:t>The practice of Sati (“good wife”) was formalized in the Rig Veda and other Hindu texts =&gt; the practice was sometimes voluntary but often coerced by threats of communal ostracizing</a:t>
            </a:r>
          </a:p>
        </p:txBody>
      </p:sp>
      <p:pic>
        <p:nvPicPr>
          <p:cNvPr id="49154" name="Picture 2" descr="http://freethoughtblogs.com/taslima/files/2012/06/sati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01954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7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533400"/>
          </a:xfrm>
        </p:spPr>
        <p:txBody>
          <a:bodyPr>
            <a:normAutofit fontScale="90000"/>
          </a:bodyPr>
          <a:lstStyle/>
          <a:p>
            <a:r>
              <a:rPr lang="en-US" b="1" u="sng" dirty="0"/>
              <a:t>The Decline and Fall of Classical Empires</a:t>
            </a:r>
          </a:p>
        </p:txBody>
      </p:sp>
      <p:sp>
        <p:nvSpPr>
          <p:cNvPr id="3" name="Content Placeholder 2"/>
          <p:cNvSpPr>
            <a:spLocks noGrp="1"/>
          </p:cNvSpPr>
          <p:nvPr>
            <p:ph idx="1"/>
          </p:nvPr>
        </p:nvSpPr>
        <p:spPr>
          <a:xfrm>
            <a:off x="0" y="685800"/>
            <a:ext cx="8991600" cy="6172200"/>
          </a:xfrm>
        </p:spPr>
        <p:txBody>
          <a:bodyPr>
            <a:normAutofit fontScale="92500"/>
          </a:bodyPr>
          <a:lstStyle/>
          <a:p>
            <a:r>
              <a:rPr lang="en-US" sz="2250" dirty="0"/>
              <a:t>By the 3</a:t>
            </a:r>
            <a:r>
              <a:rPr lang="en-US" sz="2250" baseline="30000" dirty="0"/>
              <a:t>rd</a:t>
            </a:r>
            <a:r>
              <a:rPr lang="en-US" sz="2250" dirty="0"/>
              <a:t> to 5</a:t>
            </a:r>
            <a:r>
              <a:rPr lang="en-US" sz="2250" baseline="30000" dirty="0"/>
              <a:t>th</a:t>
            </a:r>
            <a:r>
              <a:rPr lang="en-US" sz="2250" dirty="0"/>
              <a:t> </a:t>
            </a:r>
            <a:r>
              <a:rPr lang="en-US" sz="2250" dirty="0" err="1"/>
              <a:t>centuires</a:t>
            </a:r>
            <a:r>
              <a:rPr lang="en-US" sz="2250" dirty="0"/>
              <a:t> CE many classical empires (Persian, Roman, Han, Mayan and Gupta) experienced periods of decline and collapse</a:t>
            </a:r>
          </a:p>
          <a:p>
            <a:pPr lvl="1" indent="-342900">
              <a:buFont typeface="Wingdings" panose="05000000000000000000" pitchFamily="2" charset="2"/>
              <a:buChar char="§"/>
            </a:pPr>
            <a:r>
              <a:rPr lang="en-US" sz="2250" dirty="0"/>
              <a:t>The fall of these empires had both internal and external dimensions </a:t>
            </a:r>
          </a:p>
          <a:p>
            <a:pPr marL="0" indent="0">
              <a:buNone/>
            </a:pPr>
            <a:r>
              <a:rPr lang="en-US" sz="2250" b="1" u="sng" dirty="0"/>
              <a:t>Internal</a:t>
            </a:r>
          </a:p>
          <a:p>
            <a:r>
              <a:rPr lang="en-US" sz="2250" b="1" i="1" dirty="0"/>
              <a:t>Roman Empire</a:t>
            </a:r>
            <a:r>
              <a:rPr lang="en-US" sz="2250" dirty="0"/>
              <a:t> =&gt; series of weak emperors in the 3</a:t>
            </a:r>
            <a:r>
              <a:rPr lang="en-US" sz="2250" baseline="30000" dirty="0"/>
              <a:t>rd</a:t>
            </a:r>
            <a:r>
              <a:rPr lang="en-US" sz="2250" dirty="0"/>
              <a:t> century (3</a:t>
            </a:r>
            <a:r>
              <a:rPr lang="en-US" sz="2250" baseline="30000" dirty="0"/>
              <a:t>rd</a:t>
            </a:r>
            <a:r>
              <a:rPr lang="en-US" sz="2250" dirty="0"/>
              <a:t> century </a:t>
            </a:r>
            <a:r>
              <a:rPr lang="en-US" sz="2250" dirty="0" err="1"/>
              <a:t>crisises</a:t>
            </a:r>
            <a:r>
              <a:rPr lang="en-US" sz="2250" dirty="0"/>
              <a:t>) led to a weakening of Roman power and decline</a:t>
            </a:r>
          </a:p>
          <a:p>
            <a:pPr lvl="1" indent="-342900">
              <a:buFont typeface="Wingdings" panose="05000000000000000000" pitchFamily="2" charset="2"/>
              <a:buChar char="§"/>
            </a:pPr>
            <a:r>
              <a:rPr lang="en-US" sz="2250" dirty="0"/>
              <a:t>Weak bureaucratic officials were unable to stem the ______________ ______________(land) =&gt; weakened tax base &amp; military recruitment</a:t>
            </a:r>
          </a:p>
          <a:p>
            <a:pPr marL="400050" lvl="1" indent="0">
              <a:buNone/>
            </a:pPr>
            <a:r>
              <a:rPr lang="en-US" sz="2250" dirty="0"/>
              <a:t>	-- Germanic mercenaries hired to defend borders (Roman commanded)</a:t>
            </a:r>
          </a:p>
          <a:p>
            <a:pPr lvl="1" indent="-342900">
              <a:buFont typeface="Wingdings" panose="05000000000000000000" pitchFamily="2" charset="2"/>
              <a:buChar char="§"/>
            </a:pPr>
            <a:r>
              <a:rPr lang="en-US" sz="2250" dirty="0"/>
              <a:t>Environmental causes =&gt; __________________weakened Roman intellectual capacity (aqueducts)</a:t>
            </a:r>
          </a:p>
          <a:p>
            <a:pPr marL="400050" lvl="1" indent="0">
              <a:buNone/>
            </a:pPr>
            <a:r>
              <a:rPr lang="en-US" sz="2250" dirty="0"/>
              <a:t>	-- Drought in N Africa led to a decline in wheat crops</a:t>
            </a:r>
          </a:p>
          <a:p>
            <a:pPr lvl="1" indent="-342900">
              <a:buFont typeface="Wingdings" panose="05000000000000000000" pitchFamily="2" charset="2"/>
              <a:buChar char="§"/>
            </a:pPr>
            <a:r>
              <a:rPr lang="en-US" sz="2250" dirty="0"/>
              <a:t>_____________________led to inability for military to defend frontiers and displaced Germanic tribes (Augustus warned of this in 14 CE)</a:t>
            </a:r>
          </a:p>
          <a:p>
            <a:pPr lvl="1" indent="-342900">
              <a:buFont typeface="Wingdings" panose="05000000000000000000" pitchFamily="2" charset="2"/>
              <a:buChar char="§"/>
            </a:pPr>
            <a:r>
              <a:rPr lang="en-US" sz="2250" dirty="0"/>
              <a:t>____________________by greedy emperors (i.e. less gold and copper %) led to inflation and lack of trade as barter economy returned</a:t>
            </a:r>
          </a:p>
          <a:p>
            <a:pPr marL="400050" lvl="1" indent="0">
              <a:buNone/>
            </a:pPr>
            <a:endParaRPr lang="en-US" sz="2250" b="1" i="1" dirty="0"/>
          </a:p>
          <a:p>
            <a:pPr marL="400050" lvl="1" indent="0">
              <a:buNone/>
            </a:pPr>
            <a:endParaRPr lang="en-US" sz="2300" dirty="0"/>
          </a:p>
        </p:txBody>
      </p:sp>
    </p:spTree>
    <p:extLst>
      <p:ext uri="{BB962C8B-B14F-4D97-AF65-F5344CB8AC3E}">
        <p14:creationId xmlns:p14="http://schemas.microsoft.com/office/powerpoint/2010/main" val="1713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39762"/>
          </a:xfrm>
        </p:spPr>
        <p:txBody>
          <a:bodyPr>
            <a:normAutofit fontScale="90000"/>
          </a:bodyPr>
          <a:lstStyle/>
          <a:p>
            <a:r>
              <a:rPr lang="en-US" b="1" u="sng" dirty="0"/>
              <a:t>Nero and the Burning of Rome</a:t>
            </a:r>
          </a:p>
        </p:txBody>
      </p:sp>
      <p:sp>
        <p:nvSpPr>
          <p:cNvPr id="3" name="Content Placeholder 2"/>
          <p:cNvSpPr>
            <a:spLocks noGrp="1"/>
          </p:cNvSpPr>
          <p:nvPr>
            <p:ph idx="1"/>
          </p:nvPr>
        </p:nvSpPr>
        <p:spPr>
          <a:xfrm>
            <a:off x="228600" y="5486401"/>
            <a:ext cx="8763000" cy="1249363"/>
          </a:xfrm>
        </p:spPr>
        <p:txBody>
          <a:bodyPr>
            <a:normAutofit fontScale="92500" lnSpcReduction="20000"/>
          </a:bodyPr>
          <a:lstStyle/>
          <a:p>
            <a:pPr marL="0" indent="0">
              <a:buNone/>
            </a:pPr>
            <a:r>
              <a:rPr lang="en-US" sz="2400" dirty="0"/>
              <a:t>Some accounts place the blame for the Great Fire of Rome (destroyed up to 20-25% of the city) at the hands of Nero who for insane or sane reasons (clearing room for his new building projects) set fire to the city and played his harp while it burned</a:t>
            </a:r>
          </a:p>
        </p:txBody>
      </p:sp>
      <p:pic>
        <p:nvPicPr>
          <p:cNvPr id="51202" name="Picture 2" descr="http://www.a-w-i-p.com/media/blogs/articles/Aricles18/obama_while_Rome_Burns_2_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1"/>
            <a:ext cx="6705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8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066D-2030-482C-AF07-5A430C8ED200}"/>
              </a:ext>
            </a:extLst>
          </p:cNvPr>
          <p:cNvSpPr>
            <a:spLocks noGrp="1"/>
          </p:cNvSpPr>
          <p:nvPr>
            <p:ph type="title"/>
          </p:nvPr>
        </p:nvSpPr>
        <p:spPr>
          <a:xfrm>
            <a:off x="457200" y="76200"/>
            <a:ext cx="8229600" cy="487362"/>
          </a:xfrm>
        </p:spPr>
        <p:txBody>
          <a:bodyPr>
            <a:normAutofit fontScale="90000"/>
          </a:bodyPr>
          <a:lstStyle/>
          <a:p>
            <a:r>
              <a:rPr lang="en-US" b="1" u="sng" dirty="0"/>
              <a:t>Roman Emperors &amp; Fall of Rome</a:t>
            </a:r>
          </a:p>
        </p:txBody>
      </p:sp>
      <p:pic>
        <p:nvPicPr>
          <p:cNvPr id="1026" name="Picture 2" descr="http://agrippinilla.com/wp-content/uploads/2016/04/zagz45k.jpg?w=296">
            <a:extLst>
              <a:ext uri="{FF2B5EF4-FFF2-40B4-BE49-F238E27FC236}">
                <a16:creationId xmlns:a16="http://schemas.microsoft.com/office/drawing/2014/main" id="{AE108B25-AA51-44FC-BFCD-81C00648E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9" y="2079336"/>
            <a:ext cx="4585564" cy="4642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hing&#10;&#10;Description generated with high confidence">
            <a:extLst>
              <a:ext uri="{FF2B5EF4-FFF2-40B4-BE49-F238E27FC236}">
                <a16:creationId xmlns:a16="http://schemas.microsoft.com/office/drawing/2014/main" id="{8B3EB0A6-F8DD-457B-B232-9FD93DCF3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85800"/>
            <a:ext cx="8382000" cy="1357884"/>
          </a:xfrm>
          <a:prstGeom prst="rect">
            <a:avLst/>
          </a:prstGeom>
        </p:spPr>
      </p:pic>
      <p:sp>
        <p:nvSpPr>
          <p:cNvPr id="6" name="TextBox 5">
            <a:extLst>
              <a:ext uri="{FF2B5EF4-FFF2-40B4-BE49-F238E27FC236}">
                <a16:creationId xmlns:a16="http://schemas.microsoft.com/office/drawing/2014/main" id="{D4B26C43-A2CF-48F7-B400-379284DC79B4}"/>
              </a:ext>
            </a:extLst>
          </p:cNvPr>
          <p:cNvSpPr txBox="1"/>
          <p:nvPr/>
        </p:nvSpPr>
        <p:spPr>
          <a:xfrm>
            <a:off x="4673263" y="2043684"/>
            <a:ext cx="4470737"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t>In the later empire (180 CE onwards) Roman emperors were often assassinated and rarely served out their terms naturally =&gt; this led to the Praetorian guard becoming more powerful and emperors becoming more isolated </a:t>
            </a:r>
          </a:p>
        </p:txBody>
      </p:sp>
      <p:pic>
        <p:nvPicPr>
          <p:cNvPr id="1028" name="Picture 4" descr="Related image">
            <a:extLst>
              <a:ext uri="{FF2B5EF4-FFF2-40B4-BE49-F238E27FC236}">
                <a16:creationId xmlns:a16="http://schemas.microsoft.com/office/drawing/2014/main" id="{6CFADB0A-47AE-4436-9B2F-11693AC32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371" y="4434978"/>
            <a:ext cx="2919650" cy="239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27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8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B337-388B-4923-B28E-24FB41AA757B}"/>
              </a:ext>
            </a:extLst>
          </p:cNvPr>
          <p:cNvSpPr>
            <a:spLocks noGrp="1"/>
          </p:cNvSpPr>
          <p:nvPr>
            <p:ph type="title"/>
          </p:nvPr>
        </p:nvSpPr>
        <p:spPr>
          <a:xfrm>
            <a:off x="457200" y="36352"/>
            <a:ext cx="8229600" cy="563562"/>
          </a:xfrm>
        </p:spPr>
        <p:txBody>
          <a:bodyPr>
            <a:normAutofit fontScale="90000"/>
          </a:bodyPr>
          <a:lstStyle/>
          <a:p>
            <a:r>
              <a:rPr lang="en-US" b="1" u="sng" dirty="0"/>
              <a:t>Roman Emperors Reigns</a:t>
            </a:r>
          </a:p>
        </p:txBody>
      </p:sp>
      <p:pic>
        <p:nvPicPr>
          <p:cNvPr id="2050" name="Picture 2" descr="http://www.randalolson.com/wp-content/uploads/roman-emperor-reigns-deaths.png">
            <a:extLst>
              <a:ext uri="{FF2B5EF4-FFF2-40B4-BE49-F238E27FC236}">
                <a16:creationId xmlns:a16="http://schemas.microsoft.com/office/drawing/2014/main" id="{53DAF8BC-5A01-4D96-8055-E15E7CD24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70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6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6324600"/>
          </a:xfrm>
        </p:spPr>
        <p:txBody>
          <a:bodyPr>
            <a:normAutofit fontScale="92500" lnSpcReduction="10000"/>
          </a:bodyPr>
          <a:lstStyle/>
          <a:p>
            <a:r>
              <a:rPr lang="en-US" sz="2300" b="1" i="1" dirty="0"/>
              <a:t>Han China =&gt; </a:t>
            </a:r>
            <a:r>
              <a:rPr lang="en-US" sz="2300" dirty="0"/>
              <a:t>decades of weak rulers in the 1</a:t>
            </a:r>
            <a:r>
              <a:rPr lang="en-US" sz="2300" baseline="30000" dirty="0"/>
              <a:t>st</a:t>
            </a:r>
            <a:r>
              <a:rPr lang="en-US" sz="2300" dirty="0"/>
              <a:t> and 2</a:t>
            </a:r>
            <a:r>
              <a:rPr lang="en-US" sz="2300" baseline="30000" dirty="0"/>
              <a:t>nd</a:t>
            </a:r>
            <a:r>
              <a:rPr lang="en-US" sz="2300" dirty="0"/>
              <a:t> centuries CE led to a series of internal problems</a:t>
            </a:r>
          </a:p>
          <a:p>
            <a:pPr lvl="1" indent="-342900">
              <a:buFont typeface="Wingdings" panose="05000000000000000000" pitchFamily="2" charset="2"/>
              <a:buChar char="§"/>
            </a:pPr>
            <a:r>
              <a:rPr lang="en-US" sz="2300" dirty="0"/>
              <a:t>____________________=&gt; imperial taxes had to be paid in coins &amp; in times of drought peasant farmers forced to sell land</a:t>
            </a:r>
            <a:endParaRPr lang="en-US" dirty="0"/>
          </a:p>
          <a:p>
            <a:pPr marL="400050" lvl="1" indent="0">
              <a:buNone/>
            </a:pPr>
            <a:r>
              <a:rPr lang="en-US" sz="2300" dirty="0"/>
              <a:t>	-- Pop. growth also led to peasant farms reducing in size (___________)</a:t>
            </a:r>
          </a:p>
          <a:p>
            <a:pPr lvl="1" indent="-342900">
              <a:buFont typeface="Wingdings" panose="05000000000000000000" pitchFamily="2" charset="2"/>
              <a:buChar char="§"/>
            </a:pPr>
            <a:r>
              <a:rPr lang="en-US" sz="2300" dirty="0"/>
              <a:t>Imperial corruption =&gt; wealthy and Imperial court were ___________and controlled by intrigue, eunuchs and concubines</a:t>
            </a:r>
          </a:p>
          <a:p>
            <a:pPr marL="400050" lvl="1" indent="0">
              <a:buNone/>
            </a:pPr>
            <a:r>
              <a:rPr lang="en-US" sz="2300" dirty="0"/>
              <a:t>	-- Widespread peasant unrest and lack of military service =&gt; 	resorted to recruitment of SE </a:t>
            </a:r>
            <a:r>
              <a:rPr lang="en-US" sz="2300" dirty="0" err="1"/>
              <a:t>asian</a:t>
            </a:r>
            <a:r>
              <a:rPr lang="en-US" sz="2300" dirty="0"/>
              <a:t> mercenaries (unreliable)</a:t>
            </a:r>
          </a:p>
          <a:p>
            <a:pPr marL="400050" lvl="1" indent="0">
              <a:buNone/>
            </a:pPr>
            <a:r>
              <a:rPr lang="en-US" sz="2300" dirty="0"/>
              <a:t>	-- Internal Rebellion by _________________________in 150 CE</a:t>
            </a:r>
          </a:p>
          <a:p>
            <a:pPr lvl="1" indent="-342900">
              <a:buFont typeface="Wingdings" panose="05000000000000000000" pitchFamily="2" charset="2"/>
              <a:buChar char="§"/>
            </a:pPr>
            <a:r>
              <a:rPr lang="en-US" sz="2300" dirty="0"/>
              <a:t>Population decline =&gt; by 150 CE Chinese population was only 20 M</a:t>
            </a:r>
          </a:p>
          <a:p>
            <a:r>
              <a:rPr lang="en-US" sz="2300" b="1" i="1" dirty="0" err="1"/>
              <a:t>Guptian</a:t>
            </a:r>
            <a:r>
              <a:rPr lang="en-US" sz="2300" b="1" i="1" dirty="0"/>
              <a:t> India </a:t>
            </a:r>
            <a:endParaRPr lang="en-US" sz="2300" dirty="0"/>
          </a:p>
          <a:p>
            <a:pPr lvl="1" indent="-342900">
              <a:buFont typeface="Wingdings" panose="05000000000000000000" pitchFamily="2" charset="2"/>
              <a:buChar char="§"/>
            </a:pPr>
            <a:r>
              <a:rPr lang="en-US" sz="2300" dirty="0" err="1"/>
              <a:t>Guptan</a:t>
            </a:r>
            <a:r>
              <a:rPr lang="en-US" sz="2300" dirty="0"/>
              <a:t> rulers practice of giving large land grants to Brahmins _________ ________________and led to peasant unrest and lack of revenue</a:t>
            </a:r>
          </a:p>
          <a:p>
            <a:pPr lvl="1" indent="-342900">
              <a:buFont typeface="Wingdings" panose="05000000000000000000" pitchFamily="2" charset="2"/>
              <a:buChar char="§"/>
            </a:pPr>
            <a:r>
              <a:rPr lang="en-US" sz="2300" dirty="0" err="1"/>
              <a:t>Guptan</a:t>
            </a:r>
            <a:r>
              <a:rPr lang="en-US" sz="2300" dirty="0"/>
              <a:t> empire was really a </a:t>
            </a:r>
            <a:r>
              <a:rPr lang="en-US" sz="2300" b="1" i="1" dirty="0"/>
              <a:t>theater state </a:t>
            </a:r>
            <a:r>
              <a:rPr lang="en-US" sz="2300" dirty="0"/>
              <a:t>=&gt; power rested on elaborate displays at capital were recruitment tool for association w/ empire (i.e. religious rituals, ceremonies, cultural performances)</a:t>
            </a:r>
          </a:p>
          <a:p>
            <a:pPr marL="400050" lvl="1" indent="0">
              <a:buNone/>
            </a:pPr>
            <a:r>
              <a:rPr lang="en-US" sz="2300" b="1" i="1" dirty="0"/>
              <a:t>	-- </a:t>
            </a:r>
            <a:r>
              <a:rPr lang="en-US" sz="2300" dirty="0"/>
              <a:t>Decline in revenue led to decline in ceremonial importance</a:t>
            </a:r>
          </a:p>
          <a:p>
            <a:pPr marL="400050" lvl="1" indent="0">
              <a:buNone/>
            </a:pPr>
            <a:endParaRPr lang="en-US" sz="2300" dirty="0"/>
          </a:p>
        </p:txBody>
      </p:sp>
      <p:sp>
        <p:nvSpPr>
          <p:cNvPr id="4" name="Title 1"/>
          <p:cNvSpPr>
            <a:spLocks noGrp="1"/>
          </p:cNvSpPr>
          <p:nvPr>
            <p:ph type="title"/>
          </p:nvPr>
        </p:nvSpPr>
        <p:spPr>
          <a:xfrm>
            <a:off x="228600" y="76200"/>
            <a:ext cx="8763000" cy="685800"/>
          </a:xfrm>
        </p:spPr>
        <p:txBody>
          <a:bodyPr>
            <a:normAutofit fontScale="90000"/>
          </a:bodyPr>
          <a:lstStyle/>
          <a:p>
            <a:r>
              <a:rPr lang="en-US" b="1" u="sng" dirty="0"/>
              <a:t>The Decline and Fall of Classical Empires</a:t>
            </a:r>
          </a:p>
        </p:txBody>
      </p:sp>
    </p:spTree>
    <p:extLst>
      <p:ext uri="{BB962C8B-B14F-4D97-AF65-F5344CB8AC3E}">
        <p14:creationId xmlns:p14="http://schemas.microsoft.com/office/powerpoint/2010/main" val="141824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91600" cy="2057400"/>
          </a:xfrm>
        </p:spPr>
        <p:txBody>
          <a:bodyPr>
            <a:normAutofit/>
          </a:bodyPr>
          <a:lstStyle/>
          <a:p>
            <a:pPr marL="0" indent="0">
              <a:buNone/>
            </a:pPr>
            <a:r>
              <a:rPr lang="en-US" sz="2300" b="1" u="sng" dirty="0"/>
              <a:t>Political Administration</a:t>
            </a:r>
          </a:p>
          <a:p>
            <a:r>
              <a:rPr lang="en-US" sz="2300" b="1" i="1" dirty="0" err="1"/>
              <a:t>Chang’an</a:t>
            </a:r>
            <a:r>
              <a:rPr lang="en-US" sz="2300" b="1" i="1" dirty="0"/>
              <a:t> </a:t>
            </a:r>
            <a:r>
              <a:rPr lang="en-US" sz="2300" dirty="0"/>
              <a:t>=&gt; Han capital contained the Forbidden city and imperial palaces which housed the _________________________and emperor</a:t>
            </a:r>
          </a:p>
          <a:p>
            <a:pPr marL="0" indent="0">
              <a:buNone/>
            </a:pPr>
            <a:r>
              <a:rPr lang="en-US" sz="2300" dirty="0"/>
              <a:t>	-- City divided into districts for control  and powerful landed 	aristocrats were forced to move to city for control</a:t>
            </a:r>
          </a:p>
          <a:p>
            <a:pPr marL="0" indent="0">
              <a:buNone/>
            </a:pPr>
            <a:endParaRPr lang="en-US" sz="2300" dirty="0"/>
          </a:p>
        </p:txBody>
      </p:sp>
      <p:sp>
        <p:nvSpPr>
          <p:cNvPr id="4" name="Title 1"/>
          <p:cNvSpPr>
            <a:spLocks noGrp="1"/>
          </p:cNvSpPr>
          <p:nvPr>
            <p:ph type="title"/>
          </p:nvPr>
        </p:nvSpPr>
        <p:spPr>
          <a:xfrm>
            <a:off x="152400" y="32657"/>
            <a:ext cx="8839200" cy="715962"/>
          </a:xfrm>
        </p:spPr>
        <p:txBody>
          <a:bodyPr>
            <a:normAutofit fontScale="90000"/>
          </a:bodyPr>
          <a:lstStyle/>
          <a:p>
            <a:r>
              <a:rPr lang="en-US" sz="3600" b="1" u="sng" dirty="0"/>
              <a:t>Social &amp; Economic Dimensions of Empires -- Cities</a:t>
            </a:r>
          </a:p>
        </p:txBody>
      </p:sp>
      <p:pic>
        <p:nvPicPr>
          <p:cNvPr id="39938" name="Picture 2" descr="http://gossamerstrands.com/Hist100/100images/0636MC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5638800" cy="377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373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991600" cy="4572000"/>
          </a:xfrm>
        </p:spPr>
        <p:txBody>
          <a:bodyPr>
            <a:normAutofit/>
          </a:bodyPr>
          <a:lstStyle/>
          <a:p>
            <a:r>
              <a:rPr lang="en-US" sz="2300" b="1" i="1" dirty="0"/>
              <a:t>Persian Empire</a:t>
            </a:r>
          </a:p>
          <a:p>
            <a:pPr lvl="1" indent="-342900">
              <a:buFont typeface="Wingdings" panose="05000000000000000000" pitchFamily="2" charset="2"/>
              <a:buChar char="§"/>
            </a:pPr>
            <a:r>
              <a:rPr lang="en-US" sz="2300" dirty="0"/>
              <a:t>______________________led to a weakening of the empire’s ability to defend itself =&gt; </a:t>
            </a:r>
            <a:r>
              <a:rPr lang="en-US" sz="2300" dirty="0" err="1"/>
              <a:t>esp</a:t>
            </a:r>
            <a:r>
              <a:rPr lang="en-US" sz="2300" dirty="0"/>
              <a:t> in India and vs Greek city states</a:t>
            </a:r>
          </a:p>
          <a:p>
            <a:pPr lvl="1" indent="-342900">
              <a:buFont typeface="Wingdings" panose="05000000000000000000" pitchFamily="2" charset="2"/>
              <a:buChar char="§"/>
            </a:pPr>
            <a:r>
              <a:rPr lang="en-US" sz="2300" dirty="0"/>
              <a:t>Persian kings hoarded massive amounts of _____________in palaces =&gt; excessive taxation weakened economy and led to unrest</a:t>
            </a:r>
          </a:p>
          <a:p>
            <a:r>
              <a:rPr lang="en-US" sz="2300" b="1" i="1" dirty="0"/>
              <a:t>Mayan Empire</a:t>
            </a:r>
          </a:p>
          <a:p>
            <a:pPr lvl="1" indent="-342900">
              <a:buFont typeface="Wingdings" panose="05000000000000000000" pitchFamily="2" charset="2"/>
              <a:buChar char="§"/>
            </a:pPr>
            <a:r>
              <a:rPr lang="en-US" sz="2300" dirty="0"/>
              <a:t>_____________led to soil erosion and declining crop yields of maize =&gt; intensified conflict between _________and led to decline</a:t>
            </a:r>
          </a:p>
          <a:p>
            <a:r>
              <a:rPr lang="en-US" sz="2300" b="1" i="1" dirty="0" err="1"/>
              <a:t>Moche</a:t>
            </a:r>
            <a:r>
              <a:rPr lang="en-US" sz="2300" b="1" i="1" dirty="0"/>
              <a:t> state</a:t>
            </a:r>
          </a:p>
          <a:p>
            <a:pPr lvl="1" indent="-342900">
              <a:buFont typeface="Wingdings" panose="05000000000000000000" pitchFamily="2" charset="2"/>
              <a:buChar char="§"/>
            </a:pPr>
            <a:r>
              <a:rPr lang="en-US" sz="2300" dirty="0"/>
              <a:t>_____________and rain patterns caused the shifting of river beds and silting of existing irrigated fields =&gt; led to famine and decline</a:t>
            </a:r>
          </a:p>
        </p:txBody>
      </p:sp>
      <p:sp>
        <p:nvSpPr>
          <p:cNvPr id="4" name="Title 1"/>
          <p:cNvSpPr>
            <a:spLocks noGrp="1"/>
          </p:cNvSpPr>
          <p:nvPr>
            <p:ph type="title"/>
          </p:nvPr>
        </p:nvSpPr>
        <p:spPr>
          <a:xfrm>
            <a:off x="228600" y="76200"/>
            <a:ext cx="8763000" cy="685800"/>
          </a:xfrm>
        </p:spPr>
        <p:txBody>
          <a:bodyPr>
            <a:normAutofit fontScale="90000"/>
          </a:bodyPr>
          <a:lstStyle/>
          <a:p>
            <a:r>
              <a:rPr lang="en-US" b="1" u="sng" dirty="0"/>
              <a:t>The Decline and Fall of Classical Empires</a:t>
            </a:r>
          </a:p>
        </p:txBody>
      </p:sp>
    </p:spTree>
    <p:extLst>
      <p:ext uri="{BB962C8B-B14F-4D97-AF65-F5344CB8AC3E}">
        <p14:creationId xmlns:p14="http://schemas.microsoft.com/office/powerpoint/2010/main" val="286098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91600" cy="6248400"/>
          </a:xfrm>
        </p:spPr>
        <p:txBody>
          <a:bodyPr>
            <a:normAutofit fontScale="92500" lnSpcReduction="10000"/>
          </a:bodyPr>
          <a:lstStyle/>
          <a:p>
            <a:pPr marL="0" indent="0">
              <a:buNone/>
            </a:pPr>
            <a:r>
              <a:rPr lang="en-US" sz="2300" b="1" u="sng" dirty="0"/>
              <a:t>External Factors</a:t>
            </a:r>
          </a:p>
          <a:p>
            <a:r>
              <a:rPr lang="en-US" sz="2300" b="1" i="1" dirty="0"/>
              <a:t>Han China</a:t>
            </a:r>
            <a:r>
              <a:rPr lang="en-US" sz="2300" dirty="0"/>
              <a:t> =&gt; Chinese expansion (especially Great Wall) had led to the formation of ______________________</a:t>
            </a:r>
          </a:p>
          <a:p>
            <a:pPr lvl="1">
              <a:buFont typeface="Wingdings" panose="05000000000000000000" pitchFamily="2" charset="2"/>
              <a:buChar char="§"/>
            </a:pPr>
            <a:r>
              <a:rPr lang="en-US" sz="2400" dirty="0"/>
              <a:t>Constantly attacked Chinese borders (breakthrough in 2</a:t>
            </a:r>
            <a:r>
              <a:rPr lang="en-US" sz="2400" baseline="30000" dirty="0"/>
              <a:t>nd</a:t>
            </a:r>
            <a:r>
              <a:rPr lang="en-US" sz="2400" dirty="0"/>
              <a:t> century CE) and weakened Han through tribute for centuries</a:t>
            </a:r>
          </a:p>
          <a:p>
            <a:pPr lvl="1">
              <a:buFont typeface="Wingdings" panose="05000000000000000000" pitchFamily="2" charset="2"/>
              <a:buChar char="§"/>
            </a:pPr>
            <a:r>
              <a:rPr lang="en-US" sz="2300" dirty="0"/>
              <a:t>China devolved into anarchy and fractured states for over 400 years</a:t>
            </a:r>
          </a:p>
          <a:p>
            <a:pPr marL="400050"/>
            <a:r>
              <a:rPr lang="en-US" sz="2300" b="1" i="1" dirty="0"/>
              <a:t>Roman Empire =&gt; _______________</a:t>
            </a:r>
            <a:r>
              <a:rPr lang="en-US" sz="2300" dirty="0"/>
              <a:t>displaced Germanic tribes (________ _____________) who invaded and overtook Rome by 5</a:t>
            </a:r>
            <a:r>
              <a:rPr lang="en-US" sz="2300" baseline="30000" dirty="0"/>
              <a:t>th</a:t>
            </a:r>
            <a:r>
              <a:rPr lang="en-US" sz="2300" dirty="0"/>
              <a:t> century</a:t>
            </a:r>
          </a:p>
          <a:p>
            <a:pPr lvl="1">
              <a:buFont typeface="Wingdings" panose="05000000000000000000" pitchFamily="2" charset="2"/>
              <a:buChar char="§"/>
            </a:pPr>
            <a:r>
              <a:rPr lang="en-US" sz="2300" dirty="0"/>
              <a:t>Excessive Roman taxation and prejudice led to rebellion after Rome settled them in 2 provinces and gave them autonomy</a:t>
            </a:r>
          </a:p>
          <a:p>
            <a:pPr lvl="1">
              <a:buFont typeface="Wingdings" panose="05000000000000000000" pitchFamily="2" charset="2"/>
              <a:buChar char="§"/>
            </a:pPr>
            <a:r>
              <a:rPr lang="en-US" sz="2300" dirty="0"/>
              <a:t>German tribes established their own kingdoms and local autonomy prevailed for centuries (“Dark Age”)</a:t>
            </a:r>
          </a:p>
          <a:p>
            <a:pPr lvl="1">
              <a:buFont typeface="Wingdings" panose="05000000000000000000" pitchFamily="2" charset="2"/>
              <a:buChar char="§"/>
            </a:pPr>
            <a:r>
              <a:rPr lang="en-US" sz="2300" dirty="0"/>
              <a:t>Roman Empire gradually shifted resources and power to East =&gt; __________________became capital and __________________founded</a:t>
            </a:r>
          </a:p>
          <a:p>
            <a:r>
              <a:rPr lang="en-US" sz="2250" b="1" i="1" dirty="0"/>
              <a:t>Gupta Empire </a:t>
            </a:r>
            <a:r>
              <a:rPr lang="en-US" sz="2250" dirty="0"/>
              <a:t>=&gt; invasions by the ________________weakened the Guptas &amp; depleted the treasury (lack of ability to function as a theater state) =&gt; led to fall of Guptas by 550 CE (100’s of years of political division)</a:t>
            </a:r>
          </a:p>
          <a:p>
            <a:pPr lvl="1" indent="-342900">
              <a:buFont typeface="Wingdings" panose="05000000000000000000" pitchFamily="2" charset="2"/>
              <a:buChar char="§"/>
            </a:pPr>
            <a:r>
              <a:rPr lang="en-US" sz="2250" b="1" i="1" dirty="0" err="1"/>
              <a:t>Mauryans</a:t>
            </a:r>
            <a:r>
              <a:rPr lang="en-US" sz="2250" dirty="0"/>
              <a:t> fell to a similar fate =&gt; both were also weakened by social and political tensions created by the____________________</a:t>
            </a:r>
          </a:p>
          <a:p>
            <a:pPr lvl="1">
              <a:buFont typeface="Wingdings" panose="05000000000000000000" pitchFamily="2" charset="2"/>
              <a:buChar char="§"/>
            </a:pPr>
            <a:endParaRPr lang="en-US" sz="2300" b="1" i="1" dirty="0"/>
          </a:p>
        </p:txBody>
      </p:sp>
      <p:sp>
        <p:nvSpPr>
          <p:cNvPr id="4" name="Title 1"/>
          <p:cNvSpPr>
            <a:spLocks noGrp="1"/>
          </p:cNvSpPr>
          <p:nvPr>
            <p:ph type="title"/>
          </p:nvPr>
        </p:nvSpPr>
        <p:spPr>
          <a:xfrm>
            <a:off x="228600" y="76200"/>
            <a:ext cx="8763000" cy="685800"/>
          </a:xfrm>
        </p:spPr>
        <p:txBody>
          <a:bodyPr>
            <a:normAutofit fontScale="90000"/>
          </a:bodyPr>
          <a:lstStyle/>
          <a:p>
            <a:r>
              <a:rPr lang="en-US" b="1" u="sng" dirty="0"/>
              <a:t>The Decline and Fall of Classical Empires</a:t>
            </a:r>
          </a:p>
        </p:txBody>
      </p:sp>
    </p:spTree>
    <p:extLst>
      <p:ext uri="{BB962C8B-B14F-4D97-AF65-F5344CB8AC3E}">
        <p14:creationId xmlns:p14="http://schemas.microsoft.com/office/powerpoint/2010/main" val="290370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6699">
            <a:alpha val="31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29" y="152400"/>
            <a:ext cx="8229600" cy="609600"/>
          </a:xfrm>
        </p:spPr>
        <p:txBody>
          <a:bodyPr>
            <a:normAutofit fontScale="90000"/>
          </a:bodyPr>
          <a:lstStyle/>
          <a:p>
            <a:r>
              <a:rPr lang="en-US" b="1" u="sng" dirty="0"/>
              <a:t>Invasions into Roman Empire</a:t>
            </a:r>
          </a:p>
        </p:txBody>
      </p:sp>
      <p:pic>
        <p:nvPicPr>
          <p:cNvPr id="1026" name="Picture 2" descr="http://images.classwell.com/mcd_xhtml_ebooks/2005_world_history/images/mcd_awh2005_0618376798_p175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90494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932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Hun migrations</a:t>
            </a:r>
          </a:p>
        </p:txBody>
      </p:sp>
      <p:pic>
        <p:nvPicPr>
          <p:cNvPr id="53250" name="Picture 2" descr="http://www.mmdtkw.org/MedRom0207abHun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77240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44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6699">
            <a:alpha val="2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559" y="6019801"/>
            <a:ext cx="8229600" cy="838200"/>
          </a:xfrm>
        </p:spPr>
        <p:txBody>
          <a:bodyPr>
            <a:normAutofit/>
          </a:bodyPr>
          <a:lstStyle/>
          <a:p>
            <a:pPr marL="0" indent="0" algn="ctr">
              <a:buNone/>
            </a:pPr>
            <a:r>
              <a:rPr lang="en-US" sz="2400" b="1" i="1" dirty="0"/>
              <a:t>Q: How is the sack of Rome portrayed? How are the Visigoths pictured compared to the Romans?  </a:t>
            </a:r>
          </a:p>
        </p:txBody>
      </p:sp>
      <p:pic>
        <p:nvPicPr>
          <p:cNvPr id="52226" name="Picture 2" descr="http://www.mmdtkw.org/MedRom0206AlaricRomeNGe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 y="152400"/>
            <a:ext cx="7273290" cy="570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90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714" y="76200"/>
            <a:ext cx="8915400" cy="533400"/>
          </a:xfrm>
        </p:spPr>
        <p:txBody>
          <a:bodyPr>
            <a:normAutofit fontScale="90000"/>
          </a:bodyPr>
          <a:lstStyle/>
          <a:p>
            <a:r>
              <a:rPr lang="en-US" sz="3600" b="1" u="sng" dirty="0"/>
              <a:t>Social &amp; Political Impacts of Fall of Empires</a:t>
            </a:r>
          </a:p>
        </p:txBody>
      </p:sp>
      <p:sp>
        <p:nvSpPr>
          <p:cNvPr id="3" name="Content Placeholder 2"/>
          <p:cNvSpPr>
            <a:spLocks noGrp="1"/>
          </p:cNvSpPr>
          <p:nvPr>
            <p:ph idx="1"/>
          </p:nvPr>
        </p:nvSpPr>
        <p:spPr>
          <a:xfrm>
            <a:off x="0" y="609600"/>
            <a:ext cx="9144000" cy="6248400"/>
          </a:xfrm>
        </p:spPr>
        <p:txBody>
          <a:bodyPr>
            <a:normAutofit fontScale="92500"/>
          </a:bodyPr>
          <a:lstStyle/>
          <a:p>
            <a:r>
              <a:rPr lang="en-US" sz="2300" dirty="0"/>
              <a:t>As three major Empires in India, China and the Mediterranean fell they had different impacts on the regions culturally and politically . . .</a:t>
            </a:r>
          </a:p>
          <a:p>
            <a:pPr marL="0" indent="0">
              <a:buNone/>
            </a:pPr>
            <a:r>
              <a:rPr lang="en-US" sz="2300" b="1" u="sng" dirty="0"/>
              <a:t>Roman Empire</a:t>
            </a:r>
          </a:p>
          <a:p>
            <a:r>
              <a:rPr lang="en-US" sz="2300" dirty="0"/>
              <a:t>Entered cultural “__________” where much of the _____________(aqueducts) &amp; knowledge (i.e. Greek philosophy and__________________) was forgotten </a:t>
            </a:r>
          </a:p>
          <a:p>
            <a:pPr lvl="1" indent="-342900">
              <a:buFont typeface="Wingdings" panose="05000000000000000000" pitchFamily="2" charset="2"/>
              <a:buChar char="§"/>
            </a:pPr>
            <a:r>
              <a:rPr lang="en-US" sz="2300" dirty="0"/>
              <a:t>_______________________remained a powerful force though in both Eastern &amp; Western worlds (influence of Constantine &amp; Catholic Church)</a:t>
            </a:r>
          </a:p>
          <a:p>
            <a:pPr lvl="1" indent="-342900">
              <a:buFont typeface="Wingdings" panose="05000000000000000000" pitchFamily="2" charset="2"/>
              <a:buChar char="§"/>
            </a:pPr>
            <a:r>
              <a:rPr lang="en-US" sz="2300" dirty="0"/>
              <a:t>Less focus on luxuries and entertainment =&gt; more on Christian religion (i.e. churches and religious iconography)</a:t>
            </a:r>
          </a:p>
          <a:p>
            <a:pPr lvl="1" indent="-342900">
              <a:buFont typeface="Wingdings" panose="05000000000000000000" pitchFamily="2" charset="2"/>
              <a:buChar char="§"/>
            </a:pPr>
            <a:r>
              <a:rPr lang="en-US" sz="2300" dirty="0"/>
              <a:t>Move to decentralized social and political control =&gt; ________________	-- Peasants became tied to land and lords offered protection</a:t>
            </a:r>
          </a:p>
          <a:p>
            <a:r>
              <a:rPr lang="en-US" sz="2300" dirty="0"/>
              <a:t>Politically the Western Empire entered a time of disunity, ruled by chieftains &amp; isolated Germanic kingdoms (sought legitimacy via religion)</a:t>
            </a:r>
          </a:p>
          <a:p>
            <a:pPr lvl="1" indent="-342900">
              <a:buFont typeface="Wingdings" panose="05000000000000000000" pitchFamily="2" charset="2"/>
              <a:buChar char="§"/>
            </a:pPr>
            <a:r>
              <a:rPr lang="en-US" sz="2300" dirty="0"/>
              <a:t>__________________________remained intact w/ Constantinople as Capital (same govt.) =&gt; ruled by series of good emperors (</a:t>
            </a:r>
            <a:r>
              <a:rPr lang="en-US" sz="2300" b="1" i="1" dirty="0"/>
              <a:t>Justinian</a:t>
            </a:r>
            <a:r>
              <a:rPr lang="en-US" sz="2300" dirty="0"/>
              <a:t>)</a:t>
            </a:r>
          </a:p>
          <a:p>
            <a:pPr marL="400050" lvl="1" indent="0">
              <a:buNone/>
            </a:pPr>
            <a:r>
              <a:rPr lang="en-US" sz="2300" dirty="0"/>
              <a:t>	-- Better weathered invasions and many wealthy merchants moved 	to 	Constantinople due to its trade significance</a:t>
            </a:r>
          </a:p>
          <a:p>
            <a:pPr marL="400050" lvl="1" indent="0">
              <a:buNone/>
            </a:pPr>
            <a:endParaRPr lang="en-US" sz="2300" dirty="0"/>
          </a:p>
        </p:txBody>
      </p:sp>
    </p:spTree>
    <p:extLst>
      <p:ext uri="{BB962C8B-B14F-4D97-AF65-F5344CB8AC3E}">
        <p14:creationId xmlns:p14="http://schemas.microsoft.com/office/powerpoint/2010/main" val="208211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 y="471182"/>
            <a:ext cx="9111343" cy="6400800"/>
          </a:xfrm>
        </p:spPr>
        <p:txBody>
          <a:bodyPr>
            <a:normAutofit lnSpcReduction="10000"/>
          </a:bodyPr>
          <a:lstStyle/>
          <a:p>
            <a:pPr marL="0" indent="0">
              <a:buNone/>
            </a:pPr>
            <a:r>
              <a:rPr lang="en-US" sz="2300" b="1" u="sng" dirty="0"/>
              <a:t>China</a:t>
            </a:r>
          </a:p>
          <a:p>
            <a:r>
              <a:rPr lang="en-US" sz="2300" dirty="0"/>
              <a:t>Entered a_____________________________, anarchy and invasion =&gt; ruled by local elites and nomadic groups</a:t>
            </a:r>
          </a:p>
          <a:p>
            <a:r>
              <a:rPr lang="en-US" sz="2300" dirty="0"/>
              <a:t>Culturally the lack of centralized authority weakened Confucian ideology and popularity of ______________________________increased</a:t>
            </a:r>
          </a:p>
          <a:p>
            <a:pPr lvl="1" indent="-342900">
              <a:buFont typeface="Wingdings" panose="05000000000000000000" pitchFamily="2" charset="2"/>
              <a:buChar char="§"/>
            </a:pPr>
            <a:r>
              <a:rPr lang="en-US" sz="2300" dirty="0"/>
              <a:t>Sui and Tang dynasties made them state religions =&gt; incorporated into Civil Service exams</a:t>
            </a:r>
          </a:p>
          <a:p>
            <a:pPr lvl="1" indent="-342900">
              <a:buFont typeface="Wingdings" panose="05000000000000000000" pitchFamily="2" charset="2"/>
              <a:buChar char="§"/>
            </a:pPr>
            <a:r>
              <a:rPr lang="en-US" sz="2300" dirty="0"/>
              <a:t>Buddhist missionaries traveled on Silk Road and expanded religion</a:t>
            </a:r>
          </a:p>
          <a:p>
            <a:pPr lvl="1" indent="-342900">
              <a:buFont typeface="Wingdings" panose="05000000000000000000" pitchFamily="2" charset="2"/>
              <a:buChar char="§"/>
            </a:pPr>
            <a:r>
              <a:rPr lang="en-US" sz="2300" dirty="0"/>
              <a:t>Confucian philosophy and tradition of filial piety did remain and were revived by Song and later dynasties</a:t>
            </a:r>
          </a:p>
          <a:p>
            <a:pPr marL="0" indent="0">
              <a:buNone/>
            </a:pPr>
            <a:r>
              <a:rPr lang="en-US" sz="2300" b="1" u="sng" dirty="0"/>
              <a:t>India</a:t>
            </a:r>
          </a:p>
          <a:p>
            <a:r>
              <a:rPr lang="en-US" sz="2300" dirty="0"/>
              <a:t>Entered a long period of disunity (500 </a:t>
            </a:r>
            <a:r>
              <a:rPr lang="en-US" sz="2300" dirty="0" err="1"/>
              <a:t>yrs</a:t>
            </a:r>
            <a:r>
              <a:rPr lang="en-US" sz="2300" dirty="0"/>
              <a:t> +) and local ruling clans/chieftains =&gt; _____________________still provided a sense of unity and identity</a:t>
            </a:r>
          </a:p>
          <a:p>
            <a:pPr lvl="1" indent="-342900">
              <a:buFont typeface="Wingdings" panose="05000000000000000000" pitchFamily="2" charset="2"/>
              <a:buChar char="§"/>
            </a:pPr>
            <a:r>
              <a:rPr lang="en-US" sz="2300" dirty="0"/>
              <a:t>Caste system and karma remained unchanged and ordered society</a:t>
            </a:r>
          </a:p>
          <a:p>
            <a:pPr lvl="1" indent="-342900">
              <a:buFont typeface="Wingdings" panose="05000000000000000000" pitchFamily="2" charset="2"/>
              <a:buChar char="§"/>
            </a:pPr>
            <a:r>
              <a:rPr lang="en-US" sz="2300" dirty="0"/>
              <a:t>Disunity _________________________________=&gt; Indian epics (</a:t>
            </a:r>
            <a:r>
              <a:rPr lang="en-US" sz="2300" b="1" i="1" dirty="0"/>
              <a:t>Ramayana</a:t>
            </a:r>
            <a:r>
              <a:rPr lang="en-US" sz="2300" dirty="0"/>
              <a:t> and </a:t>
            </a:r>
            <a:r>
              <a:rPr lang="en-US" sz="2300" b="1" i="1" dirty="0"/>
              <a:t>Mahabharata</a:t>
            </a:r>
            <a:r>
              <a:rPr lang="en-US" sz="2300" dirty="0"/>
              <a:t>) were written during disunity and Indian mathematicians invented concept of zero as well</a:t>
            </a:r>
          </a:p>
        </p:txBody>
      </p:sp>
      <p:sp>
        <p:nvSpPr>
          <p:cNvPr id="4" name="Title 1"/>
          <p:cNvSpPr>
            <a:spLocks noGrp="1"/>
          </p:cNvSpPr>
          <p:nvPr>
            <p:ph type="title"/>
          </p:nvPr>
        </p:nvSpPr>
        <p:spPr>
          <a:xfrm>
            <a:off x="228600" y="0"/>
            <a:ext cx="8915400" cy="533400"/>
          </a:xfrm>
        </p:spPr>
        <p:txBody>
          <a:bodyPr>
            <a:normAutofit fontScale="90000"/>
          </a:bodyPr>
          <a:lstStyle/>
          <a:p>
            <a:r>
              <a:rPr lang="en-US" sz="3600" b="1" u="sng" dirty="0"/>
              <a:t>Social &amp; Political Impacts of Fall of Empires</a:t>
            </a:r>
          </a:p>
        </p:txBody>
      </p:sp>
    </p:spTree>
    <p:extLst>
      <p:ext uri="{BB962C8B-B14F-4D97-AF65-F5344CB8AC3E}">
        <p14:creationId xmlns:p14="http://schemas.microsoft.com/office/powerpoint/2010/main" val="217207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500743"/>
          </a:xfrm>
        </p:spPr>
        <p:txBody>
          <a:bodyPr>
            <a:normAutofit fontScale="90000"/>
          </a:bodyPr>
          <a:lstStyle/>
          <a:p>
            <a:r>
              <a:rPr lang="en-US" b="1" u="sng" dirty="0"/>
              <a:t>Classical Era Trade</a:t>
            </a:r>
          </a:p>
        </p:txBody>
      </p:sp>
      <p:sp>
        <p:nvSpPr>
          <p:cNvPr id="3" name="Content Placeholder 2"/>
          <p:cNvSpPr>
            <a:spLocks noGrp="1"/>
          </p:cNvSpPr>
          <p:nvPr>
            <p:ph idx="1"/>
          </p:nvPr>
        </p:nvSpPr>
        <p:spPr>
          <a:xfrm>
            <a:off x="0" y="533400"/>
            <a:ext cx="9144000" cy="6324600"/>
          </a:xfrm>
        </p:spPr>
        <p:txBody>
          <a:bodyPr>
            <a:normAutofit fontScale="92500" lnSpcReduction="10000"/>
          </a:bodyPr>
          <a:lstStyle/>
          <a:p>
            <a:r>
              <a:rPr lang="en-US" sz="2300" dirty="0"/>
              <a:t>During the Classical Era the volume of long distance trade increased dramatically in the Eurasian sphere</a:t>
            </a:r>
          </a:p>
          <a:p>
            <a:pPr lvl="1" indent="-342900">
              <a:buFont typeface="Wingdings" panose="05000000000000000000" pitchFamily="2" charset="2"/>
              <a:buChar char="§"/>
            </a:pPr>
            <a:r>
              <a:rPr lang="en-US" sz="2300" dirty="0"/>
              <a:t>American civilizations (i.e. </a:t>
            </a:r>
            <a:r>
              <a:rPr lang="en-US" sz="2300" b="1" i="1" dirty="0"/>
              <a:t>Teotihuacan, Maya, </a:t>
            </a:r>
            <a:r>
              <a:rPr lang="en-US" sz="2300" b="1" i="1" dirty="0" err="1"/>
              <a:t>Moche</a:t>
            </a:r>
            <a:r>
              <a:rPr lang="en-US" sz="2300" dirty="0"/>
              <a:t>) traded on a more local level due to city state organization &amp; lack of overland/sea connections</a:t>
            </a:r>
          </a:p>
          <a:p>
            <a:pPr marL="0" indent="0">
              <a:buNone/>
            </a:pPr>
            <a:r>
              <a:rPr lang="en-US" sz="2300" b="1" u="sng" dirty="0"/>
              <a:t>Why &amp; How? </a:t>
            </a:r>
          </a:p>
          <a:p>
            <a:r>
              <a:rPr lang="en-US" sz="2300" b="1" i="1" dirty="0"/>
              <a:t>Organization of _____________________</a:t>
            </a:r>
            <a:r>
              <a:rPr lang="en-US" sz="2300" dirty="0"/>
              <a:t>=&gt; empires united regions</a:t>
            </a:r>
          </a:p>
          <a:p>
            <a:pPr lvl="1" indent="-342900">
              <a:buFont typeface="Wingdings" panose="05000000000000000000" pitchFamily="2" charset="2"/>
              <a:buChar char="§"/>
            </a:pPr>
            <a:r>
              <a:rPr lang="en-US" sz="2300" dirty="0"/>
              <a:t>Led to need for increasing amounts of raw materials</a:t>
            </a:r>
          </a:p>
          <a:p>
            <a:pPr lvl="1" indent="-342900">
              <a:buFont typeface="Wingdings" panose="05000000000000000000" pitchFamily="2" charset="2"/>
              <a:buChar char="§"/>
            </a:pPr>
            <a:r>
              <a:rPr lang="en-US" sz="2300" dirty="0"/>
              <a:t>Brought regions into closer contact =&gt; i.e. Alexander the Great and Hellenistic influence in India</a:t>
            </a:r>
          </a:p>
          <a:p>
            <a:pPr marL="400050" lvl="1" indent="0">
              <a:buNone/>
            </a:pPr>
            <a:r>
              <a:rPr lang="en-US" sz="2300" dirty="0"/>
              <a:t>	-- Less area to traverse to trade</a:t>
            </a:r>
          </a:p>
          <a:p>
            <a:r>
              <a:rPr lang="en-US" sz="2300" b="1" i="1" dirty="0"/>
              <a:t>_____________and Prosperity </a:t>
            </a:r>
            <a:r>
              <a:rPr lang="en-US" sz="2300" dirty="0"/>
              <a:t>=&gt; empire formation led to building of roads, aqueducts, canals which facilitated easier interaction</a:t>
            </a:r>
          </a:p>
          <a:p>
            <a:pPr lvl="1" indent="-342900">
              <a:buFont typeface="Wingdings" panose="05000000000000000000" pitchFamily="2" charset="2"/>
              <a:buChar char="§"/>
            </a:pPr>
            <a:r>
              <a:rPr lang="en-US" sz="2300" dirty="0"/>
              <a:t>Also led to accumulation of wealth by elites &amp; desire for luxury items</a:t>
            </a:r>
          </a:p>
          <a:p>
            <a:r>
              <a:rPr lang="en-US" sz="2300" b="1" i="1" dirty="0"/>
              <a:t>Nomadic and __________________</a:t>
            </a:r>
            <a:r>
              <a:rPr lang="en-US" sz="2300" dirty="0"/>
              <a:t>=&gt; groups like the </a:t>
            </a:r>
            <a:r>
              <a:rPr lang="en-US" sz="2300" b="1" i="1" dirty="0"/>
              <a:t>Scythians</a:t>
            </a:r>
            <a:r>
              <a:rPr lang="en-US" sz="2300" dirty="0"/>
              <a:t> and </a:t>
            </a:r>
            <a:r>
              <a:rPr lang="en-US" sz="2300" b="1" i="1" dirty="0" err="1"/>
              <a:t>Xiongnu</a:t>
            </a:r>
            <a:r>
              <a:rPr lang="en-US" sz="2300" dirty="0"/>
              <a:t> provided protection to traders and navigated safer land routes</a:t>
            </a:r>
          </a:p>
          <a:p>
            <a:pPr lvl="1" indent="-342900">
              <a:buFont typeface="Wingdings" panose="05000000000000000000" pitchFamily="2" charset="2"/>
              <a:buChar char="§"/>
            </a:pPr>
            <a:r>
              <a:rPr lang="en-US" sz="2300" dirty="0"/>
              <a:t>Benefitted from trade due to metal goods and crops</a:t>
            </a:r>
          </a:p>
          <a:p>
            <a:pPr lvl="1" indent="-342900">
              <a:buFont typeface="Wingdings" panose="05000000000000000000" pitchFamily="2" charset="2"/>
              <a:buChar char="§"/>
            </a:pPr>
            <a:r>
              <a:rPr lang="en-US" sz="2300" dirty="0"/>
              <a:t>Emergence of </a:t>
            </a:r>
            <a:r>
              <a:rPr lang="en-US" sz="2300" b="1" i="1" dirty="0" err="1"/>
              <a:t>Kushan</a:t>
            </a:r>
            <a:r>
              <a:rPr lang="en-US" sz="2300" b="1" i="1" dirty="0"/>
              <a:t> kingdom </a:t>
            </a:r>
            <a:r>
              <a:rPr lang="en-US" sz="2300" dirty="0"/>
              <a:t>&amp; </a:t>
            </a:r>
            <a:r>
              <a:rPr lang="en-US" sz="2300" b="1" i="1" dirty="0"/>
              <a:t>Parthian empire </a:t>
            </a:r>
            <a:r>
              <a:rPr lang="en-US" sz="2300" dirty="0"/>
              <a:t>also filled in gaps between larger empires (led to safer travel)</a:t>
            </a:r>
          </a:p>
          <a:p>
            <a:pPr marL="400050" lvl="1" indent="0">
              <a:buNone/>
            </a:pPr>
            <a:endParaRPr lang="en-US" sz="2300" dirty="0"/>
          </a:p>
          <a:p>
            <a:pPr marL="400050" lvl="1" indent="0">
              <a:buNone/>
            </a:pPr>
            <a:endParaRPr lang="en-US" sz="2300" dirty="0"/>
          </a:p>
        </p:txBody>
      </p:sp>
    </p:spTree>
    <p:extLst>
      <p:ext uri="{BB962C8B-B14F-4D97-AF65-F5344CB8AC3E}">
        <p14:creationId xmlns:p14="http://schemas.microsoft.com/office/powerpoint/2010/main" val="201624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rmAutofit fontScale="90000"/>
          </a:bodyPr>
          <a:lstStyle/>
          <a:p>
            <a:r>
              <a:rPr lang="en-US" b="1" u="sng" dirty="0"/>
              <a:t>Major States and Empires in 100 CE</a:t>
            </a:r>
          </a:p>
        </p:txBody>
      </p:sp>
      <p:sp>
        <p:nvSpPr>
          <p:cNvPr id="3" name="Content Placeholder 2"/>
          <p:cNvSpPr>
            <a:spLocks noGrp="1"/>
          </p:cNvSpPr>
          <p:nvPr>
            <p:ph idx="1"/>
          </p:nvPr>
        </p:nvSpPr>
        <p:spPr>
          <a:xfrm>
            <a:off x="457200" y="5867400"/>
            <a:ext cx="8229600" cy="868363"/>
          </a:xfrm>
        </p:spPr>
        <p:txBody>
          <a:bodyPr>
            <a:normAutofit/>
          </a:bodyPr>
          <a:lstStyle/>
          <a:p>
            <a:pPr marL="0" indent="0">
              <a:buNone/>
            </a:pPr>
            <a:r>
              <a:rPr lang="en-US" sz="2300" dirty="0"/>
              <a:t> By 100 CE Eurasia is linked by major states and empires whereas the Americas are basically organized into small city states</a:t>
            </a:r>
          </a:p>
        </p:txBody>
      </p:sp>
      <p:pic>
        <p:nvPicPr>
          <p:cNvPr id="95234" name="Picture 2" descr="http://worldhistoryforusall.sdsu.edu/images/bigeras/era4/Major_States_Empires_100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990600"/>
            <a:ext cx="891540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7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108857"/>
            <a:ext cx="8229600" cy="272143"/>
          </a:xfrm>
        </p:spPr>
        <p:txBody>
          <a:bodyPr>
            <a:noAutofit/>
          </a:bodyPr>
          <a:lstStyle/>
          <a:p>
            <a:r>
              <a:rPr lang="en-US" sz="3400" b="1" u="sng" dirty="0"/>
              <a:t>Classical Era Trade Routes</a:t>
            </a:r>
          </a:p>
        </p:txBody>
      </p:sp>
      <p:sp>
        <p:nvSpPr>
          <p:cNvPr id="5" name="Content Placeholder 2"/>
          <p:cNvSpPr txBox="1">
            <a:spLocks/>
          </p:cNvSpPr>
          <p:nvPr/>
        </p:nvSpPr>
        <p:spPr>
          <a:xfrm>
            <a:off x="76200" y="384658"/>
            <a:ext cx="8991600" cy="640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a:t>4 Major trade networks existed =&gt; each different from others . . .</a:t>
            </a:r>
          </a:p>
          <a:p>
            <a:pPr marL="0" indent="0">
              <a:buNone/>
            </a:pPr>
            <a:r>
              <a:rPr lang="en-US" sz="2100" dirty="0"/>
              <a:t>#1: </a:t>
            </a:r>
            <a:r>
              <a:rPr lang="en-US" sz="2100" b="1" i="1" dirty="0"/>
              <a:t>Eurasian _____________________=&gt; </a:t>
            </a:r>
            <a:r>
              <a:rPr lang="en-US" sz="2100" dirty="0"/>
              <a:t>overland routes that linked Han China and Roman Empire (far ends of Eurasia)</a:t>
            </a:r>
          </a:p>
          <a:p>
            <a:pPr lvl="1" indent="-342900">
              <a:buFont typeface="Wingdings" panose="05000000000000000000" pitchFamily="2" charset="2"/>
              <a:buChar char="§"/>
            </a:pPr>
            <a:r>
              <a:rPr lang="en-US" sz="2100" dirty="0"/>
              <a:t>Main item traded = high quality ________________</a:t>
            </a:r>
          </a:p>
          <a:p>
            <a:pPr marL="400050" lvl="1" indent="0">
              <a:buNone/>
            </a:pPr>
            <a:r>
              <a:rPr lang="en-US" sz="2100" dirty="0"/>
              <a:t>	-- Romans imported ivory, indigo, silk textiles, pepper &amp; spices</a:t>
            </a:r>
          </a:p>
          <a:p>
            <a:pPr marL="400050" lvl="1" indent="0">
              <a:buNone/>
            </a:pPr>
            <a:r>
              <a:rPr lang="en-US" sz="2100" dirty="0"/>
              <a:t>	-- Han China imported silver, wine, olive oil, slaves, glass</a:t>
            </a:r>
          </a:p>
          <a:p>
            <a:pPr lvl="1" indent="-342900">
              <a:buFont typeface="Wingdings" panose="05000000000000000000" pitchFamily="2" charset="2"/>
              <a:buChar char="§"/>
            </a:pPr>
            <a:r>
              <a:rPr lang="en-US" sz="2100" dirty="0"/>
              <a:t>Existed for centuries but trade increased in 1</a:t>
            </a:r>
            <a:r>
              <a:rPr lang="en-US" sz="2100" baseline="30000" dirty="0"/>
              <a:t>st</a:t>
            </a:r>
            <a:r>
              <a:rPr lang="en-US" sz="2100" dirty="0"/>
              <a:t> century CE =&gt; due to_____ _____________________, rise of elites and emergence of linking empires</a:t>
            </a:r>
          </a:p>
          <a:p>
            <a:pPr lvl="1" indent="-342900">
              <a:buFont typeface="Wingdings" panose="05000000000000000000" pitchFamily="2" charset="2"/>
              <a:buChar char="§"/>
            </a:pPr>
            <a:r>
              <a:rPr lang="en-US" sz="2100" dirty="0"/>
              <a:t>Trade conducted by merchants in towns across the route and nomadic trading caravans (horses and camels)</a:t>
            </a:r>
          </a:p>
          <a:p>
            <a:pPr marL="0" indent="0">
              <a:buNone/>
            </a:pPr>
            <a:r>
              <a:rPr lang="en-US" sz="2100" dirty="0"/>
              <a:t>#2: __________________</a:t>
            </a:r>
            <a:r>
              <a:rPr lang="en-US" sz="2100" b="1" i="1" dirty="0"/>
              <a:t>caravan routes </a:t>
            </a:r>
            <a:r>
              <a:rPr lang="en-US" sz="2100" dirty="0"/>
              <a:t>=&gt; pioneered by Berbers nomads these routes carried trade from West African societies to Mediterranean &amp; ME</a:t>
            </a:r>
          </a:p>
          <a:p>
            <a:pPr lvl="1" indent="-342900">
              <a:buFont typeface="Wingdings" panose="05000000000000000000" pitchFamily="2" charset="2"/>
              <a:buChar char="§"/>
            </a:pPr>
            <a:r>
              <a:rPr lang="en-US" sz="2100" dirty="0"/>
              <a:t>Main items traded =&gt; __________________(Romans gave manufactured goods and crops like olives and wheat)</a:t>
            </a:r>
          </a:p>
          <a:p>
            <a:pPr lvl="1" indent="-342900">
              <a:buFont typeface="Wingdings" panose="05000000000000000000" pitchFamily="2" charset="2"/>
              <a:buChar char="§"/>
            </a:pPr>
            <a:r>
              <a:rPr lang="en-US" sz="2100" dirty="0"/>
              <a:t>Most trade occurred with__________________, not interior</a:t>
            </a:r>
          </a:p>
          <a:p>
            <a:pPr lvl="1" indent="-342900">
              <a:buFont typeface="Wingdings" panose="05000000000000000000" pitchFamily="2" charset="2"/>
              <a:buChar char="§"/>
            </a:pPr>
            <a:r>
              <a:rPr lang="en-US" sz="2100" dirty="0"/>
              <a:t>Caravan trading in large groups of camels (some times 5000 + camels w/ 1000’s of traders; travel at night)</a:t>
            </a:r>
          </a:p>
          <a:p>
            <a:pPr lvl="1" indent="-342900">
              <a:buFont typeface="Wingdings" panose="05000000000000000000" pitchFamily="2" charset="2"/>
              <a:buChar char="§"/>
            </a:pPr>
            <a:r>
              <a:rPr lang="en-US" sz="2100" dirty="0"/>
              <a:t>Larger trading centers like </a:t>
            </a:r>
            <a:r>
              <a:rPr lang="en-US" sz="2100" b="1" i="1" dirty="0"/>
              <a:t>Gao</a:t>
            </a:r>
            <a:r>
              <a:rPr lang="en-US" sz="2100" dirty="0"/>
              <a:t> &amp; </a:t>
            </a:r>
            <a:r>
              <a:rPr lang="en-US" sz="2100" b="1" i="1" dirty="0"/>
              <a:t>Saleh</a:t>
            </a:r>
            <a:r>
              <a:rPr lang="en-US" sz="2100" dirty="0"/>
              <a:t> established</a:t>
            </a:r>
          </a:p>
        </p:txBody>
      </p:sp>
    </p:spTree>
    <p:extLst>
      <p:ext uri="{BB962C8B-B14F-4D97-AF65-F5344CB8AC3E}">
        <p14:creationId xmlns:p14="http://schemas.microsoft.com/office/powerpoint/2010/main" val="319671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a:t>Roman </a:t>
            </a:r>
            <a:r>
              <a:rPr lang="en-US" b="1" u="sng" dirty="0" err="1"/>
              <a:t>Colisseum</a:t>
            </a:r>
            <a:endParaRPr lang="en-US" b="1" u="sng" dirty="0"/>
          </a:p>
        </p:txBody>
      </p:sp>
      <p:sp>
        <p:nvSpPr>
          <p:cNvPr id="3" name="Content Placeholder 2"/>
          <p:cNvSpPr>
            <a:spLocks noGrp="1"/>
          </p:cNvSpPr>
          <p:nvPr>
            <p:ph idx="1"/>
          </p:nvPr>
        </p:nvSpPr>
        <p:spPr>
          <a:xfrm>
            <a:off x="457200" y="5791200"/>
            <a:ext cx="8229600" cy="868363"/>
          </a:xfrm>
        </p:spPr>
        <p:txBody>
          <a:bodyPr>
            <a:normAutofit fontScale="85000" lnSpcReduction="20000"/>
          </a:bodyPr>
          <a:lstStyle/>
          <a:p>
            <a:pPr marL="0" indent="0">
              <a:buNone/>
            </a:pPr>
            <a:r>
              <a:rPr lang="en-US" sz="2400" dirty="0"/>
              <a:t>Completed in 80CE by Vespasian, it was inaugurated with 80 straight days of games.  The capacity was over 50,000 and it was sometimes flooded to be used in sea battles. </a:t>
            </a:r>
          </a:p>
        </p:txBody>
      </p:sp>
      <p:pic>
        <p:nvPicPr>
          <p:cNvPr id="4" name="Picture 3" descr="http://romancolosseum.org/gfx/colosseum-model.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239000" cy="4495800"/>
          </a:xfrm>
          <a:prstGeom prst="rect">
            <a:avLst/>
          </a:prstGeom>
          <a:noFill/>
          <a:ln>
            <a:noFill/>
          </a:ln>
        </p:spPr>
      </p:pic>
    </p:spTree>
    <p:extLst>
      <p:ext uri="{BB962C8B-B14F-4D97-AF65-F5344CB8AC3E}">
        <p14:creationId xmlns:p14="http://schemas.microsoft.com/office/powerpoint/2010/main" val="139332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Silk Road (ca 100 CE)</a:t>
            </a:r>
          </a:p>
        </p:txBody>
      </p:sp>
      <p:sp>
        <p:nvSpPr>
          <p:cNvPr id="3" name="Content Placeholder 2"/>
          <p:cNvSpPr>
            <a:spLocks noGrp="1"/>
          </p:cNvSpPr>
          <p:nvPr>
            <p:ph idx="1"/>
          </p:nvPr>
        </p:nvSpPr>
        <p:spPr>
          <a:xfrm>
            <a:off x="496621" y="5555734"/>
            <a:ext cx="8229600" cy="1302265"/>
          </a:xfrm>
        </p:spPr>
        <p:txBody>
          <a:bodyPr>
            <a:normAutofit fontScale="85000" lnSpcReduction="10000"/>
          </a:bodyPr>
          <a:lstStyle/>
          <a:p>
            <a:r>
              <a:rPr lang="en-US" dirty="0"/>
              <a:t>Silk Road goes through much challenging terrain =&gt; Gobi &amp; Arabian deserts, </a:t>
            </a:r>
            <a:r>
              <a:rPr lang="en-US" dirty="0" err="1"/>
              <a:t>Himalayian</a:t>
            </a:r>
            <a:r>
              <a:rPr lang="en-US" dirty="0"/>
              <a:t> </a:t>
            </a:r>
            <a:r>
              <a:rPr lang="en-US" dirty="0" err="1"/>
              <a:t>Mts</a:t>
            </a:r>
            <a:r>
              <a:rPr lang="en-US" dirty="0"/>
              <a:t> =&gt; 4 months to travel by caravan from </a:t>
            </a:r>
            <a:r>
              <a:rPr lang="en-US" dirty="0" err="1"/>
              <a:t>Chang’an</a:t>
            </a:r>
            <a:r>
              <a:rPr lang="en-US" dirty="0"/>
              <a:t> to Samarkand</a:t>
            </a:r>
          </a:p>
        </p:txBody>
      </p:sp>
      <p:pic>
        <p:nvPicPr>
          <p:cNvPr id="1026" name="Picture 2" descr="http://schillerinstitute.org/spanish/conferencias/2014/1018-frankfurt/images/silk_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17035"/>
            <a:ext cx="808694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639762"/>
          </a:xfrm>
        </p:spPr>
        <p:txBody>
          <a:bodyPr>
            <a:normAutofit fontScale="90000"/>
          </a:bodyPr>
          <a:lstStyle/>
          <a:p>
            <a:r>
              <a:rPr lang="en-US" b="1" u="sng" dirty="0"/>
              <a:t>Trans Saharan Trade routes</a:t>
            </a:r>
          </a:p>
        </p:txBody>
      </p:sp>
      <p:sp>
        <p:nvSpPr>
          <p:cNvPr id="3" name="Content Placeholder 2"/>
          <p:cNvSpPr>
            <a:spLocks noGrp="1"/>
          </p:cNvSpPr>
          <p:nvPr>
            <p:ph idx="1"/>
          </p:nvPr>
        </p:nvSpPr>
        <p:spPr>
          <a:xfrm>
            <a:off x="457200" y="5943600"/>
            <a:ext cx="8229600" cy="792163"/>
          </a:xfrm>
        </p:spPr>
        <p:txBody>
          <a:bodyPr>
            <a:normAutofit lnSpcReduction="10000"/>
          </a:bodyPr>
          <a:lstStyle/>
          <a:p>
            <a:r>
              <a:rPr lang="en-US" sz="2400" dirty="0"/>
              <a:t>Trans-Saharan routes originated among Berber traders prior to drying of Sahara =&gt; mostly done in large caravans of camels</a:t>
            </a:r>
          </a:p>
        </p:txBody>
      </p:sp>
      <p:pic>
        <p:nvPicPr>
          <p:cNvPr id="100354" name="Picture 2" descr="http://historyhaven.com/APWorldipedia/images/d/dc/TransSaharan_Trade_Rou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685800"/>
            <a:ext cx="8520339" cy="510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5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6" y="685800"/>
            <a:ext cx="9035143" cy="6096000"/>
          </a:xfrm>
        </p:spPr>
        <p:txBody>
          <a:bodyPr>
            <a:normAutofit/>
          </a:bodyPr>
          <a:lstStyle/>
          <a:p>
            <a:pPr marL="0" indent="0">
              <a:buNone/>
            </a:pPr>
            <a:r>
              <a:rPr lang="en-US" sz="2300" b="1" i="1" dirty="0"/>
              <a:t>#3: ______________Network =&gt; </a:t>
            </a:r>
            <a:r>
              <a:rPr lang="en-US" sz="2300" dirty="0"/>
              <a:t>pioneered by  Phoenicians, Greeks and </a:t>
            </a:r>
            <a:r>
              <a:rPr lang="en-US" sz="2300" dirty="0" err="1"/>
              <a:t>Selucids</a:t>
            </a:r>
            <a:r>
              <a:rPr lang="en-US" sz="2300" dirty="0"/>
              <a:t> who discovered ______________patterns (India to ME &amp; E Africa)</a:t>
            </a:r>
          </a:p>
          <a:p>
            <a:pPr lvl="1" indent="-342900">
              <a:buFont typeface="Wingdings" panose="05000000000000000000" pitchFamily="2" charset="2"/>
              <a:buChar char="§"/>
            </a:pPr>
            <a:r>
              <a:rPr lang="en-US" sz="2300" dirty="0"/>
              <a:t>Main trading items =&gt; Ivory, incenses, _____were traded by Indians for slaves, gold, woods and animals (elephants) from Africa</a:t>
            </a:r>
          </a:p>
          <a:p>
            <a:pPr marL="400050" lvl="1" indent="0">
              <a:buNone/>
            </a:pPr>
            <a:r>
              <a:rPr lang="en-US" sz="2300" dirty="0"/>
              <a:t>	-- Spices important for medicinal, flavoring, perfumes (lack of 	baths), mystical potions</a:t>
            </a:r>
          </a:p>
          <a:p>
            <a:pPr lvl="1" indent="-342900">
              <a:buFont typeface="Wingdings" panose="05000000000000000000" pitchFamily="2" charset="2"/>
              <a:buChar char="§"/>
            </a:pPr>
            <a:r>
              <a:rPr lang="en-US" sz="2300" dirty="0"/>
              <a:t>Dominated by Indian ___________=&gt; used triangular __________</a:t>
            </a:r>
            <a:r>
              <a:rPr lang="en-US" sz="2300" b="1" i="1" dirty="0"/>
              <a:t>	-- </a:t>
            </a:r>
            <a:r>
              <a:rPr lang="en-US" sz="2300" dirty="0"/>
              <a:t>Sailed on Monsoon winds across open stretches of water</a:t>
            </a:r>
          </a:p>
          <a:p>
            <a:pPr marL="0" indent="0">
              <a:buNone/>
            </a:pPr>
            <a:r>
              <a:rPr lang="en-US" sz="2300" b="1" i="1" dirty="0"/>
              <a:t>#4: _________________Networks </a:t>
            </a:r>
            <a:r>
              <a:rPr lang="en-US" sz="2300" dirty="0"/>
              <a:t>=&gt; pioneered by Phoenicians and Greeks (established commercial colonies), perfected by Romans</a:t>
            </a:r>
          </a:p>
          <a:p>
            <a:pPr lvl="1" indent="-342900">
              <a:buFont typeface="Wingdings" panose="05000000000000000000" pitchFamily="2" charset="2"/>
              <a:buChar char="§"/>
            </a:pPr>
            <a:r>
              <a:rPr lang="en-US" sz="2300" dirty="0"/>
              <a:t>Main trading items =&gt; glassware, olives, wheat, slaves, gold &amp; silver</a:t>
            </a:r>
          </a:p>
          <a:p>
            <a:pPr marL="400050" lvl="1" indent="0">
              <a:buNone/>
            </a:pPr>
            <a:r>
              <a:rPr lang="en-US" sz="2300" dirty="0"/>
              <a:t>	-- Lanes carried trade from other networks around_____________</a:t>
            </a:r>
          </a:p>
          <a:p>
            <a:pPr lvl="1" indent="-342900">
              <a:buFont typeface="Wingdings" panose="05000000000000000000" pitchFamily="2" charset="2"/>
              <a:buChar char="§"/>
            </a:pPr>
            <a:r>
              <a:rPr lang="en-US" sz="2300" dirty="0"/>
              <a:t>Ships were mainly large __________________=&gt; oared by slaves</a:t>
            </a:r>
          </a:p>
          <a:p>
            <a:pPr marL="400050" lvl="1" indent="0">
              <a:buNone/>
            </a:pPr>
            <a:r>
              <a:rPr lang="en-US" sz="2300" dirty="0"/>
              <a:t>	-- Tight harbors and small spaces to </a:t>
            </a:r>
            <a:r>
              <a:rPr lang="en-US" sz="2300" dirty="0" err="1"/>
              <a:t>manuever</a:t>
            </a:r>
            <a:endParaRPr lang="en-US" sz="2300" dirty="0"/>
          </a:p>
          <a:p>
            <a:pPr marL="0" indent="0">
              <a:buNone/>
            </a:pPr>
            <a:endParaRPr lang="en-US" sz="2300" dirty="0"/>
          </a:p>
          <a:p>
            <a:pPr marL="0" indent="0">
              <a:buNone/>
            </a:pPr>
            <a:endParaRPr lang="en-US" sz="2700" dirty="0"/>
          </a:p>
        </p:txBody>
      </p:sp>
      <p:sp>
        <p:nvSpPr>
          <p:cNvPr id="4" name="Title 1"/>
          <p:cNvSpPr>
            <a:spLocks noGrp="1"/>
          </p:cNvSpPr>
          <p:nvPr>
            <p:ph type="title"/>
          </p:nvPr>
        </p:nvSpPr>
        <p:spPr>
          <a:xfrm>
            <a:off x="457200" y="32657"/>
            <a:ext cx="8229600" cy="653143"/>
          </a:xfrm>
        </p:spPr>
        <p:txBody>
          <a:bodyPr>
            <a:normAutofit fontScale="90000"/>
          </a:bodyPr>
          <a:lstStyle/>
          <a:p>
            <a:r>
              <a:rPr lang="en-US" b="1" u="sng" dirty="0"/>
              <a:t>Classical Era Trade Routes</a:t>
            </a:r>
          </a:p>
        </p:txBody>
      </p:sp>
    </p:spTree>
    <p:extLst>
      <p:ext uri="{BB962C8B-B14F-4D97-AF65-F5344CB8AC3E}">
        <p14:creationId xmlns:p14="http://schemas.microsoft.com/office/powerpoint/2010/main" val="801140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0"/>
            <a:ext cx="8229600" cy="609600"/>
          </a:xfrm>
        </p:spPr>
        <p:txBody>
          <a:bodyPr>
            <a:normAutofit fontScale="90000"/>
          </a:bodyPr>
          <a:lstStyle/>
          <a:p>
            <a:br>
              <a:rPr lang="en-US" sz="2600" dirty="0"/>
            </a:br>
            <a:r>
              <a:rPr lang="en-US" sz="2600" dirty="0"/>
              <a:t> Phoenician and Greek explorers discovered monsoon wind patterns in Indian Ocean =&gt; led to easier long distance voyages</a:t>
            </a:r>
            <a:br>
              <a:rPr lang="en-US" dirty="0"/>
            </a:br>
            <a:endParaRPr lang="en-US" dirty="0"/>
          </a:p>
        </p:txBody>
      </p:sp>
      <p:sp>
        <p:nvSpPr>
          <p:cNvPr id="6" name="TextBox 5"/>
          <p:cNvSpPr txBox="1"/>
          <p:nvPr/>
        </p:nvSpPr>
        <p:spPr>
          <a:xfrm>
            <a:off x="228600" y="76200"/>
            <a:ext cx="8763000" cy="553998"/>
          </a:xfrm>
          <a:prstGeom prst="rect">
            <a:avLst/>
          </a:prstGeom>
          <a:noFill/>
        </p:spPr>
        <p:txBody>
          <a:bodyPr wrap="square" rtlCol="0">
            <a:spAutoFit/>
          </a:bodyPr>
          <a:lstStyle/>
          <a:p>
            <a:pPr algn="ctr"/>
            <a:r>
              <a:rPr lang="en-US" sz="3000" b="1" u="sng" dirty="0"/>
              <a:t>Indian Ocean Trading Network</a:t>
            </a:r>
          </a:p>
        </p:txBody>
      </p:sp>
      <p:pic>
        <p:nvPicPr>
          <p:cNvPr id="2050" name="Picture 2" descr="http://schillerinstitute.org/spanish/conferencias/2014/1018-frankfurt/images/silk_road-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20076"/>
            <a:ext cx="8382000" cy="507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57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a:t>Indian Ocean Dhow ship</a:t>
            </a:r>
          </a:p>
        </p:txBody>
      </p:sp>
      <p:sp>
        <p:nvSpPr>
          <p:cNvPr id="3" name="Content Placeholder 2"/>
          <p:cNvSpPr>
            <a:spLocks noGrp="1"/>
          </p:cNvSpPr>
          <p:nvPr>
            <p:ph idx="1"/>
          </p:nvPr>
        </p:nvSpPr>
        <p:spPr>
          <a:xfrm>
            <a:off x="457200" y="5943600"/>
            <a:ext cx="8229600" cy="792163"/>
          </a:xfrm>
        </p:spPr>
        <p:txBody>
          <a:bodyPr>
            <a:normAutofit lnSpcReduction="10000"/>
          </a:bodyPr>
          <a:lstStyle/>
          <a:p>
            <a:pPr marL="0" indent="0">
              <a:buNone/>
            </a:pPr>
            <a:r>
              <a:rPr lang="en-US" sz="2300" dirty="0"/>
              <a:t>Dhow ships were likely invented by the Chinese and used lateen sails (1-2 masts)  to effectively sail with and against monsoon winds</a:t>
            </a:r>
          </a:p>
        </p:txBody>
      </p:sp>
      <p:pic>
        <p:nvPicPr>
          <p:cNvPr id="101378" name="Picture 2" descr="http://oarnorthwest.com/wp-content/uploads/2013/02/dh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94657"/>
            <a:ext cx="70866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54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a:t>Roman Galleon</a:t>
            </a:r>
          </a:p>
        </p:txBody>
      </p:sp>
      <p:sp>
        <p:nvSpPr>
          <p:cNvPr id="3" name="Content Placeholder 2"/>
          <p:cNvSpPr>
            <a:spLocks noGrp="1"/>
          </p:cNvSpPr>
          <p:nvPr>
            <p:ph idx="1"/>
          </p:nvPr>
        </p:nvSpPr>
        <p:spPr>
          <a:xfrm>
            <a:off x="457200" y="6096000"/>
            <a:ext cx="8229600" cy="639763"/>
          </a:xfrm>
        </p:spPr>
        <p:txBody>
          <a:bodyPr>
            <a:normAutofit fontScale="92500" lnSpcReduction="20000"/>
          </a:bodyPr>
          <a:lstStyle/>
          <a:p>
            <a:pPr marL="0" indent="0">
              <a:buNone/>
            </a:pPr>
            <a:r>
              <a:rPr lang="en-US" sz="2300" dirty="0"/>
              <a:t>Roman galleons were based on Greek and Phoenician ships and used sails as well as oars to travel</a:t>
            </a:r>
          </a:p>
        </p:txBody>
      </p:sp>
      <p:pic>
        <p:nvPicPr>
          <p:cNvPr id="103426" name="Picture 2" descr="http://i533.photobucket.com/albums/ee339/mikemiller1955/yhst-35945212039224_2134_24499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772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2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b="1" u="sng" dirty="0"/>
              <a:t>Roman Trade Network</a:t>
            </a:r>
          </a:p>
        </p:txBody>
      </p:sp>
      <p:pic>
        <p:nvPicPr>
          <p:cNvPr id="1026" name="Picture 2" descr="http://upload.wikimedia.org/wikipedia/commons/1/13/Europe_180ad_roman_trade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38200"/>
            <a:ext cx="8898424"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8915400" cy="446314"/>
          </a:xfrm>
        </p:spPr>
        <p:txBody>
          <a:bodyPr>
            <a:normAutofit fontScale="90000"/>
          </a:bodyPr>
          <a:lstStyle/>
          <a:p>
            <a:r>
              <a:rPr lang="en-US" sz="3200" b="1" u="sng" dirty="0"/>
              <a:t>Impact of Climate and Technology on Classical Trade</a:t>
            </a:r>
          </a:p>
        </p:txBody>
      </p:sp>
      <p:sp>
        <p:nvSpPr>
          <p:cNvPr id="3" name="Content Placeholder 2"/>
          <p:cNvSpPr>
            <a:spLocks noGrp="1"/>
          </p:cNvSpPr>
          <p:nvPr>
            <p:ph idx="1"/>
          </p:nvPr>
        </p:nvSpPr>
        <p:spPr>
          <a:xfrm>
            <a:off x="76200" y="457200"/>
            <a:ext cx="8991600" cy="6553200"/>
          </a:xfrm>
        </p:spPr>
        <p:txBody>
          <a:bodyPr>
            <a:normAutofit lnSpcReduction="10000"/>
          </a:bodyPr>
          <a:lstStyle/>
          <a:p>
            <a:r>
              <a:rPr lang="en-US" sz="2300" dirty="0"/>
              <a:t>During the Classical Era, climate had significant impacts on trade routes =&gt; Climate/geography created barriers to trade in all regions</a:t>
            </a:r>
          </a:p>
          <a:p>
            <a:pPr lvl="1">
              <a:buFont typeface="Wingdings" panose="05000000000000000000" pitchFamily="2" charset="2"/>
              <a:buChar char="§"/>
            </a:pPr>
            <a:r>
              <a:rPr lang="en-US" sz="2300" b="1" dirty="0"/>
              <a:t>Indian Ocean </a:t>
            </a:r>
            <a:r>
              <a:rPr lang="en-US" sz="2300" dirty="0"/>
              <a:t>=&gt; Greeks, Romans &amp; Indian mapped </a:t>
            </a:r>
            <a:r>
              <a:rPr lang="en-US" sz="2300" b="1" i="1" dirty="0"/>
              <a:t>monsoon wind </a:t>
            </a:r>
            <a:r>
              <a:rPr lang="en-US" sz="2300" dirty="0"/>
              <a:t>patterns to sail ships across Indian Ocean (time sensitive)</a:t>
            </a:r>
          </a:p>
          <a:p>
            <a:pPr lvl="1">
              <a:buFont typeface="Wingdings" panose="05000000000000000000" pitchFamily="2" charset="2"/>
              <a:buChar char="§"/>
            </a:pPr>
            <a:r>
              <a:rPr lang="en-US" sz="2300" b="1" dirty="0"/>
              <a:t>Silk Road </a:t>
            </a:r>
            <a:r>
              <a:rPr lang="en-US" sz="2300" dirty="0"/>
              <a:t>=&gt; deserts (Gobi), mountains (Himalayas) needed to be traversed (utilized oases and mountain passes)</a:t>
            </a:r>
          </a:p>
          <a:p>
            <a:pPr lvl="1">
              <a:buFont typeface="Wingdings" panose="05000000000000000000" pitchFamily="2" charset="2"/>
              <a:buChar char="§"/>
            </a:pPr>
            <a:r>
              <a:rPr lang="en-US" sz="2300" b="1" dirty="0"/>
              <a:t>Trans-Saharan</a:t>
            </a:r>
            <a:r>
              <a:rPr lang="en-US" sz="2300" dirty="0"/>
              <a:t> =&gt; Berber traders mapped out oases paths and wind patterns to provide safe travel</a:t>
            </a:r>
          </a:p>
          <a:p>
            <a:pPr lvl="1">
              <a:buFont typeface="Wingdings" panose="05000000000000000000" pitchFamily="2" charset="2"/>
              <a:buChar char="§"/>
            </a:pPr>
            <a:r>
              <a:rPr lang="en-US" sz="2300" b="1" dirty="0"/>
              <a:t>Mediterranean</a:t>
            </a:r>
            <a:r>
              <a:rPr lang="en-US" sz="2300" dirty="0"/>
              <a:t> =&gt; lack of reliable wind patterns led to rowed ships</a:t>
            </a:r>
          </a:p>
          <a:p>
            <a:r>
              <a:rPr lang="en-US" sz="2300" dirty="0"/>
              <a:t>Different technological improvements made the overcoming of climate and geography possible on a large scale</a:t>
            </a:r>
          </a:p>
          <a:p>
            <a:pPr marL="0" indent="0">
              <a:buNone/>
            </a:pPr>
            <a:r>
              <a:rPr lang="en-US" sz="2300" b="1" u="sng" dirty="0"/>
              <a:t>Land based technologies </a:t>
            </a:r>
          </a:p>
          <a:p>
            <a:r>
              <a:rPr lang="en-US" sz="2300" dirty="0"/>
              <a:t>____________________=&gt; led to the use of domesticated animals (i.e. horses, oxen, llamas and camels) to be used effectively in trade</a:t>
            </a:r>
          </a:p>
          <a:p>
            <a:pPr lvl="1" indent="-342900">
              <a:buFont typeface="Wingdings" panose="05000000000000000000" pitchFamily="2" charset="2"/>
              <a:buChar char="§"/>
            </a:pPr>
            <a:r>
              <a:rPr lang="en-US" sz="2300" b="1" i="1" dirty="0"/>
              <a:t>North Arabian _________________</a:t>
            </a:r>
            <a:r>
              <a:rPr lang="en-US" sz="2300" dirty="0"/>
              <a:t>=&gt; used for trade and defense (more stable and allowed riders to use bows and weapons)</a:t>
            </a:r>
          </a:p>
          <a:p>
            <a:pPr marL="400050" lvl="1" indent="0">
              <a:buNone/>
            </a:pPr>
            <a:r>
              <a:rPr lang="en-US" sz="2300" dirty="0"/>
              <a:t>	-- Helped caravans defend themselves</a:t>
            </a:r>
          </a:p>
          <a:p>
            <a:pPr marL="400050" lvl="1" indent="0">
              <a:buNone/>
            </a:pPr>
            <a:r>
              <a:rPr lang="en-US" sz="2300" dirty="0"/>
              <a:t>	-- Better for longer distance travel (rider doesn’t kneel)</a:t>
            </a:r>
          </a:p>
        </p:txBody>
      </p:sp>
    </p:spTree>
    <p:extLst>
      <p:ext uri="{BB962C8B-B14F-4D97-AF65-F5344CB8AC3E}">
        <p14:creationId xmlns:p14="http://schemas.microsoft.com/office/powerpoint/2010/main" val="48482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North Arabian camel saddles</a:t>
            </a:r>
          </a:p>
        </p:txBody>
      </p:sp>
      <p:sp>
        <p:nvSpPr>
          <p:cNvPr id="3" name="Content Placeholder 2"/>
          <p:cNvSpPr>
            <a:spLocks noGrp="1"/>
          </p:cNvSpPr>
          <p:nvPr>
            <p:ph idx="1"/>
          </p:nvPr>
        </p:nvSpPr>
        <p:spPr>
          <a:xfrm>
            <a:off x="228600" y="5637530"/>
            <a:ext cx="8763000" cy="1098233"/>
          </a:xfrm>
        </p:spPr>
        <p:txBody>
          <a:bodyPr>
            <a:normAutofit fontScale="85000" lnSpcReduction="20000"/>
          </a:bodyPr>
          <a:lstStyle/>
          <a:p>
            <a:pPr marL="0" indent="0">
              <a:buNone/>
            </a:pPr>
            <a:r>
              <a:rPr lang="en-US" dirty="0"/>
              <a:t>North Arabian saddles were a large improvement due to the seating arrangement (not kneeling) and higher placement on top of camel’s hump =&gt; allowed a stable base to use weapons</a:t>
            </a:r>
          </a:p>
        </p:txBody>
      </p:sp>
      <p:pic>
        <p:nvPicPr>
          <p:cNvPr id="104450" name="Picture 2" descr="http://www.colourbox.com/preview/1525461-169468-close-up-of-camel-sad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1999"/>
            <a:ext cx="6705600" cy="487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1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a:t>Early </a:t>
            </a:r>
            <a:r>
              <a:rPr lang="en-US" b="1" u="sng" dirty="0" err="1"/>
              <a:t>Kushan</a:t>
            </a:r>
            <a:r>
              <a:rPr lang="en-US" b="1" u="sng" dirty="0"/>
              <a:t> stirrups</a:t>
            </a:r>
          </a:p>
        </p:txBody>
      </p:sp>
      <p:sp>
        <p:nvSpPr>
          <p:cNvPr id="3" name="Content Placeholder 2"/>
          <p:cNvSpPr>
            <a:spLocks noGrp="1"/>
          </p:cNvSpPr>
          <p:nvPr>
            <p:ph idx="1"/>
          </p:nvPr>
        </p:nvSpPr>
        <p:spPr>
          <a:xfrm>
            <a:off x="4038600" y="3810000"/>
            <a:ext cx="5094514" cy="3048000"/>
          </a:xfrm>
        </p:spPr>
        <p:txBody>
          <a:bodyPr>
            <a:normAutofit fontScale="77500" lnSpcReduction="20000"/>
          </a:bodyPr>
          <a:lstStyle/>
          <a:p>
            <a:pPr marL="0" indent="0">
              <a:buNone/>
            </a:pPr>
            <a:r>
              <a:rPr lang="en-US" dirty="0"/>
              <a:t>The </a:t>
            </a:r>
            <a:r>
              <a:rPr lang="en-US" dirty="0" err="1"/>
              <a:t>Kushan</a:t>
            </a:r>
            <a:r>
              <a:rPr lang="en-US" dirty="0"/>
              <a:t> kingdom (and likely Scythian nomads) invented the stirrup in the 1</a:t>
            </a:r>
            <a:r>
              <a:rPr lang="en-US" baseline="30000" dirty="0"/>
              <a:t>st</a:t>
            </a:r>
            <a:r>
              <a:rPr lang="en-US" dirty="0"/>
              <a:t> century CE =&gt; started as a loop for big toe and evolved from there to support the entire foot</a:t>
            </a:r>
          </a:p>
          <a:p>
            <a:pPr marL="857250" lvl="1" indent="-457200">
              <a:buFont typeface="Wingdings" panose="05000000000000000000" pitchFamily="2" charset="2"/>
              <a:buChar char="§"/>
            </a:pPr>
            <a:r>
              <a:rPr lang="en-US" dirty="0"/>
              <a:t>Gave riders ability to fire bows or use lances to strike from horses</a:t>
            </a:r>
          </a:p>
          <a:p>
            <a:pPr marL="0" indent="0">
              <a:buNone/>
            </a:pPr>
            <a:r>
              <a:rPr lang="en-US" dirty="0"/>
              <a:t>	</a:t>
            </a:r>
          </a:p>
        </p:txBody>
      </p:sp>
      <p:pic>
        <p:nvPicPr>
          <p:cNvPr id="106498" name="Picture 2" descr="http://1.bp.blogspot.com/-Xn66qzHkMno/TkfQDRRqT4I/AAAAAAAAFCg/ENmMZ2EVNos/s1600/JSTOR++Dumbarton+Oaks+Papers%252C+Vol.+26+%25281972%2529%252C+pp.+271-291.pn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3769112"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http://i116.photobucket.com/albums/o11/yhjow/stirr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762000"/>
            <a:ext cx="485433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6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b="1" u="sng" dirty="0"/>
              <a:t>The Library of Alexandria</a:t>
            </a:r>
          </a:p>
        </p:txBody>
      </p:sp>
      <p:sp>
        <p:nvSpPr>
          <p:cNvPr id="3" name="Content Placeholder 2"/>
          <p:cNvSpPr>
            <a:spLocks noGrp="1"/>
          </p:cNvSpPr>
          <p:nvPr>
            <p:ph idx="1"/>
          </p:nvPr>
        </p:nvSpPr>
        <p:spPr>
          <a:xfrm>
            <a:off x="457200" y="5943600"/>
            <a:ext cx="8229600" cy="792163"/>
          </a:xfrm>
        </p:spPr>
        <p:txBody>
          <a:bodyPr>
            <a:normAutofit fontScale="77500" lnSpcReduction="20000"/>
          </a:bodyPr>
          <a:lstStyle/>
          <a:p>
            <a:pPr marL="0" indent="0">
              <a:buNone/>
            </a:pPr>
            <a:r>
              <a:rPr lang="en-US" sz="2400" dirty="0"/>
              <a:t>Established by Alexander the Great, the library employed professional librarians and scribes from Greece and other cultures, it is said to have housed over 1000,000 scrolls at its height</a:t>
            </a:r>
          </a:p>
        </p:txBody>
      </p:sp>
      <p:pic>
        <p:nvPicPr>
          <p:cNvPr id="4" name="Picture 3" descr="http://www.crystalinks.com/LibraryofAlexandria.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153400" cy="4953000"/>
          </a:xfrm>
          <a:prstGeom prst="rect">
            <a:avLst/>
          </a:prstGeom>
          <a:noFill/>
          <a:ln>
            <a:noFill/>
          </a:ln>
        </p:spPr>
      </p:pic>
    </p:spTree>
    <p:extLst>
      <p:ext uri="{BB962C8B-B14F-4D97-AF65-F5344CB8AC3E}">
        <p14:creationId xmlns:p14="http://schemas.microsoft.com/office/powerpoint/2010/main" val="4056960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1"/>
            <a:ext cx="8991600" cy="3124200"/>
          </a:xfrm>
        </p:spPr>
        <p:txBody>
          <a:bodyPr>
            <a:normAutofit lnSpcReduction="10000"/>
          </a:bodyPr>
          <a:lstStyle/>
          <a:p>
            <a:pPr lvl="1">
              <a:buFont typeface="Wingdings" panose="05000000000000000000" pitchFamily="2" charset="2"/>
              <a:buChar char="§"/>
            </a:pPr>
            <a:r>
              <a:rPr lang="en-US" sz="2300" dirty="0"/>
              <a:t>____________________=&gt; allowed riders to use bows and spears while riding horses (protect large caravans during travel)</a:t>
            </a:r>
          </a:p>
          <a:p>
            <a:pPr marL="0" indent="0">
              <a:buNone/>
            </a:pPr>
            <a:r>
              <a:rPr lang="en-US" sz="2300" b="1" u="sng" dirty="0"/>
              <a:t>Maritime Technologies</a:t>
            </a:r>
          </a:p>
          <a:p>
            <a:r>
              <a:rPr lang="en-US" sz="2300" dirty="0"/>
              <a:t>_______________and _______________</a:t>
            </a:r>
          </a:p>
          <a:p>
            <a:pPr lvl="1">
              <a:buFont typeface="Wingdings" panose="05000000000000000000" pitchFamily="2" charset="2"/>
              <a:buChar char="§"/>
            </a:pPr>
            <a:r>
              <a:rPr lang="en-US" sz="2200" dirty="0"/>
              <a:t>Lateen sails are triangular sails used by dhow ships (Indian Ocean) =&gt; can sail with or against wind (more effective use of wind)</a:t>
            </a:r>
          </a:p>
          <a:p>
            <a:pPr marL="400050" lvl="1" indent="0">
              <a:buNone/>
            </a:pPr>
            <a:r>
              <a:rPr lang="en-US" sz="2300" dirty="0"/>
              <a:t>	-- Aided traders to sail in larger areas of open water and quickly 	</a:t>
            </a:r>
            <a:r>
              <a:rPr lang="en-US" sz="2300" dirty="0" err="1"/>
              <a:t>manuever</a:t>
            </a:r>
            <a:r>
              <a:rPr lang="en-US" sz="2300" dirty="0"/>
              <a:t> with monsoon winds</a:t>
            </a:r>
          </a:p>
        </p:txBody>
      </p:sp>
      <p:sp>
        <p:nvSpPr>
          <p:cNvPr id="4" name="Title 1"/>
          <p:cNvSpPr>
            <a:spLocks noGrp="1"/>
          </p:cNvSpPr>
          <p:nvPr>
            <p:ph type="title"/>
          </p:nvPr>
        </p:nvSpPr>
        <p:spPr>
          <a:xfrm>
            <a:off x="0" y="10886"/>
            <a:ext cx="8915400" cy="446314"/>
          </a:xfrm>
        </p:spPr>
        <p:txBody>
          <a:bodyPr>
            <a:normAutofit fontScale="90000"/>
          </a:bodyPr>
          <a:lstStyle/>
          <a:p>
            <a:r>
              <a:rPr lang="en-US" sz="3200" b="1" u="sng" dirty="0"/>
              <a:t>Impact of Climate and Technology on Classical Trade</a:t>
            </a:r>
          </a:p>
        </p:txBody>
      </p:sp>
      <p:pic>
        <p:nvPicPr>
          <p:cNvPr id="5" name="Picture 2" descr="http://oarnorthwest.com/wp-content/uploads/2013/02/dh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429000"/>
            <a:ext cx="4724400" cy="3251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72200" y="3962400"/>
            <a:ext cx="2819400" cy="461665"/>
          </a:xfrm>
          <a:prstGeom prst="rect">
            <a:avLst/>
          </a:prstGeom>
          <a:noFill/>
        </p:spPr>
        <p:txBody>
          <a:bodyPr wrap="square" rtlCol="0">
            <a:spAutoFit/>
          </a:bodyPr>
          <a:lstStyle/>
          <a:p>
            <a:r>
              <a:rPr lang="en-US" sz="2400" b="1" i="1" dirty="0"/>
              <a:t>Indian Dhow ship</a:t>
            </a:r>
          </a:p>
        </p:txBody>
      </p:sp>
    </p:spTree>
    <p:extLst>
      <p:ext uri="{BB962C8B-B14F-4D97-AF65-F5344CB8AC3E}">
        <p14:creationId xmlns:p14="http://schemas.microsoft.com/office/powerpoint/2010/main" val="1358943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63562"/>
          </a:xfrm>
        </p:spPr>
        <p:txBody>
          <a:bodyPr>
            <a:noAutofit/>
          </a:bodyPr>
          <a:lstStyle/>
          <a:p>
            <a:r>
              <a:rPr lang="en-US" sz="3600" b="1" u="sng" dirty="0"/>
              <a:t>Nomadic Groups &amp; Cross-Cultural Exchange</a:t>
            </a:r>
          </a:p>
        </p:txBody>
      </p:sp>
      <p:sp>
        <p:nvSpPr>
          <p:cNvPr id="3" name="Content Placeholder 2"/>
          <p:cNvSpPr>
            <a:spLocks noGrp="1"/>
          </p:cNvSpPr>
          <p:nvPr>
            <p:ph idx="1"/>
          </p:nvPr>
        </p:nvSpPr>
        <p:spPr>
          <a:xfrm>
            <a:off x="0" y="609600"/>
            <a:ext cx="9144000" cy="5334000"/>
          </a:xfrm>
        </p:spPr>
        <p:txBody>
          <a:bodyPr>
            <a:normAutofit/>
          </a:bodyPr>
          <a:lstStyle/>
          <a:p>
            <a:pPr marL="0" indent="0">
              <a:buNone/>
            </a:pPr>
            <a:r>
              <a:rPr lang="en-US" sz="2400" b="1" i="1" dirty="0"/>
              <a:t>** Go over Stearns Essay on Nomads ** =&gt; </a:t>
            </a:r>
            <a:r>
              <a:rPr lang="en-US" sz="2400" dirty="0"/>
              <a:t>What role did nomadic groups play in trade &amp; cross-cultural exchange? Why are they well suited to do so?</a:t>
            </a:r>
          </a:p>
          <a:p>
            <a:r>
              <a:rPr lang="en-US" sz="2400" dirty="0"/>
              <a:t>Many different groups of ______played key roles in different trade routes =&gt; </a:t>
            </a:r>
            <a:r>
              <a:rPr lang="en-US" sz="2400" b="1" i="1" dirty="0"/>
              <a:t>Q: What type of trade routes were nomads involved in? </a:t>
            </a:r>
          </a:p>
          <a:p>
            <a:pPr lvl="1" indent="-342900">
              <a:buFont typeface="Wingdings" panose="05000000000000000000" pitchFamily="2" charset="2"/>
              <a:buChar char="§"/>
            </a:pPr>
            <a:r>
              <a:rPr lang="en-US" sz="2400" dirty="0"/>
              <a:t>_________________in the Sahara founded trade as they traveled through the desert =&gt; knew routes and showed to others </a:t>
            </a:r>
          </a:p>
          <a:p>
            <a:pPr lvl="1" indent="-342900">
              <a:buFont typeface="Wingdings" panose="05000000000000000000" pitchFamily="2" charset="2"/>
              <a:buChar char="§"/>
            </a:pPr>
            <a:r>
              <a:rPr lang="en-US" sz="2400" b="1" i="1" dirty="0"/>
              <a:t>Scythian</a:t>
            </a:r>
            <a:r>
              <a:rPr lang="en-US" sz="2400" dirty="0"/>
              <a:t> and </a:t>
            </a:r>
            <a:r>
              <a:rPr lang="en-US" sz="2400" b="1" i="1" dirty="0" err="1"/>
              <a:t>Xiongnu</a:t>
            </a:r>
            <a:r>
              <a:rPr lang="en-US" sz="2400" dirty="0"/>
              <a:t> peoples were essential in linking Silk Road network and providing protection to travelers</a:t>
            </a:r>
          </a:p>
          <a:p>
            <a:pPr marL="400050" lvl="1" indent="0">
              <a:buNone/>
            </a:pPr>
            <a:r>
              <a:rPr lang="en-US" sz="2400" dirty="0"/>
              <a:t>	-- Also invented stirrups to make horses more useful in trade </a:t>
            </a:r>
          </a:p>
          <a:p>
            <a:pPr marL="400050" lvl="1" indent="0">
              <a:buNone/>
            </a:pPr>
            <a:r>
              <a:rPr lang="en-US" sz="2400" dirty="0"/>
              <a:t>	-- Participated in network to obtain _______________and other 	luxury goods</a:t>
            </a:r>
          </a:p>
          <a:p>
            <a:pPr marL="0" indent="0">
              <a:buNone/>
            </a:pPr>
            <a:endParaRPr lang="en-US" sz="2300" b="1" i="1" dirty="0"/>
          </a:p>
        </p:txBody>
      </p:sp>
    </p:spTree>
    <p:extLst>
      <p:ext uri="{BB962C8B-B14F-4D97-AF65-F5344CB8AC3E}">
        <p14:creationId xmlns:p14="http://schemas.microsoft.com/office/powerpoint/2010/main" val="3295646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Camel Caravan in Sahara desert</a:t>
            </a:r>
          </a:p>
        </p:txBody>
      </p:sp>
      <p:pic>
        <p:nvPicPr>
          <p:cNvPr id="109570" name="Picture 2" descr="http://upload.wikimedia.org/wikipedia/commons/c/c4/Bilma-Salzkarawa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5404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96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a:t>Impact of Trade on Civilizations</a:t>
            </a:r>
          </a:p>
        </p:txBody>
      </p:sp>
      <p:sp>
        <p:nvSpPr>
          <p:cNvPr id="3" name="Content Placeholder 2"/>
          <p:cNvSpPr>
            <a:spLocks noGrp="1"/>
          </p:cNvSpPr>
          <p:nvPr>
            <p:ph idx="1"/>
          </p:nvPr>
        </p:nvSpPr>
        <p:spPr>
          <a:xfrm>
            <a:off x="76200" y="609600"/>
            <a:ext cx="8991600" cy="2514600"/>
          </a:xfrm>
        </p:spPr>
        <p:txBody>
          <a:bodyPr>
            <a:normAutofit fontScale="92500" lnSpcReduction="20000"/>
          </a:bodyPr>
          <a:lstStyle/>
          <a:p>
            <a:r>
              <a:rPr lang="en-US" sz="2300" dirty="0"/>
              <a:t>Alongside economic trade (i.e. goods) many other items were transmitted through trade networks . . .</a:t>
            </a:r>
          </a:p>
          <a:p>
            <a:pPr marL="0" indent="0">
              <a:buNone/>
            </a:pPr>
            <a:r>
              <a:rPr lang="en-US" sz="2300" b="1" i="1" dirty="0"/>
              <a:t>#1:</a:t>
            </a:r>
            <a:r>
              <a:rPr lang="en-US" sz="2300" dirty="0"/>
              <a:t> </a:t>
            </a:r>
            <a:r>
              <a:rPr lang="en-US" sz="2300" b="1" i="1" dirty="0"/>
              <a:t>Religion </a:t>
            </a:r>
            <a:r>
              <a:rPr lang="en-US" sz="2300" dirty="0"/>
              <a:t>=&gt; Christianity, Buddhism and Hinduism were all spread</a:t>
            </a:r>
          </a:p>
          <a:p>
            <a:r>
              <a:rPr lang="en-US" sz="2300" dirty="0"/>
              <a:t>Christianity was spread from the Middle East to _____________(Ethiopia) &amp;__________________________</a:t>
            </a:r>
          </a:p>
          <a:p>
            <a:r>
              <a:rPr lang="en-US" sz="2300" dirty="0"/>
              <a:t>Buddhism was spread around India and then to______________________</a:t>
            </a:r>
          </a:p>
          <a:p>
            <a:r>
              <a:rPr lang="en-US" sz="2300" dirty="0"/>
              <a:t>Hinduism was spread from Indus Valley to India</a:t>
            </a:r>
          </a:p>
          <a:p>
            <a:pPr marL="0" indent="0">
              <a:buNone/>
            </a:pPr>
            <a:r>
              <a:rPr lang="en-US" sz="2300" dirty="0"/>
              <a:t>** Spread was carried by a mixture of missionaries and merchants **</a:t>
            </a:r>
          </a:p>
          <a:p>
            <a:pPr marL="0" indent="0">
              <a:buNone/>
            </a:pPr>
            <a:endParaRPr lang="en-US" sz="2300" dirty="0"/>
          </a:p>
        </p:txBody>
      </p:sp>
      <p:pic>
        <p:nvPicPr>
          <p:cNvPr id="5" name="Picture 2" descr="http://images.slideplayer.com/25/7930391/slides/slide_5.jpg">
            <a:extLst>
              <a:ext uri="{FF2B5EF4-FFF2-40B4-BE49-F238E27FC236}">
                <a16:creationId xmlns:a16="http://schemas.microsoft.com/office/drawing/2014/main" id="{4CE2DC4C-B8F8-4CF9-98A3-A7508F8C5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953000"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02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685800"/>
          </a:xfrm>
        </p:spPr>
        <p:txBody>
          <a:bodyPr>
            <a:normAutofit fontScale="90000"/>
          </a:bodyPr>
          <a:lstStyle/>
          <a:p>
            <a:r>
              <a:rPr lang="en-US" sz="3200" b="1" u="sng" dirty="0"/>
              <a:t>Spread of Classical Era Religions (300 BCE to 400 CE)</a:t>
            </a:r>
          </a:p>
        </p:txBody>
      </p:sp>
      <p:pic>
        <p:nvPicPr>
          <p:cNvPr id="3074" name="Picture 2" descr="http://images.slideplayer.com/25/7930391/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7808"/>
            <a:ext cx="7890456" cy="591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5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653143"/>
          </a:xfrm>
        </p:spPr>
        <p:txBody>
          <a:bodyPr>
            <a:normAutofit/>
          </a:bodyPr>
          <a:lstStyle/>
          <a:p>
            <a:r>
              <a:rPr lang="en-US" sz="3600" b="1" u="sng" dirty="0"/>
              <a:t>Religious Spread and Evolution</a:t>
            </a:r>
          </a:p>
        </p:txBody>
      </p:sp>
      <p:sp>
        <p:nvSpPr>
          <p:cNvPr id="3" name="Content Placeholder 2"/>
          <p:cNvSpPr>
            <a:spLocks noGrp="1"/>
          </p:cNvSpPr>
          <p:nvPr>
            <p:ph idx="1"/>
          </p:nvPr>
        </p:nvSpPr>
        <p:spPr>
          <a:xfrm>
            <a:off x="32657" y="685800"/>
            <a:ext cx="5682343" cy="6019800"/>
          </a:xfrm>
        </p:spPr>
        <p:txBody>
          <a:bodyPr>
            <a:normAutofit lnSpcReduction="10000"/>
          </a:bodyPr>
          <a:lstStyle/>
          <a:p>
            <a:r>
              <a:rPr lang="en-US" sz="2300" dirty="0"/>
              <a:t>The three major religions of the Classical Age spread and evolved significantly during the time period</a:t>
            </a:r>
          </a:p>
          <a:p>
            <a:pPr lvl="1">
              <a:buFont typeface="Wingdings" panose="05000000000000000000" pitchFamily="2" charset="2"/>
              <a:buChar char="§"/>
            </a:pPr>
            <a:r>
              <a:rPr lang="en-US" sz="2300" dirty="0"/>
              <a:t>The universality of religions encouraged spread to acquire converts</a:t>
            </a:r>
          </a:p>
          <a:p>
            <a:pPr lvl="1">
              <a:buFont typeface="Wingdings" panose="05000000000000000000" pitchFamily="2" charset="2"/>
              <a:buChar char="§"/>
            </a:pPr>
            <a:r>
              <a:rPr lang="en-US" sz="2300" dirty="0"/>
              <a:t>As the religions spread they went through a variety of processes that resulted in change</a:t>
            </a:r>
          </a:p>
          <a:p>
            <a:pPr marL="457200" lvl="1" indent="0">
              <a:buNone/>
            </a:pPr>
            <a:r>
              <a:rPr lang="en-US" sz="2300" dirty="0"/>
              <a:t>	--  Adapting to different regional 	practices and desires</a:t>
            </a:r>
          </a:p>
          <a:p>
            <a:pPr marL="457200" lvl="1" indent="0">
              <a:buNone/>
            </a:pPr>
            <a:r>
              <a:rPr lang="en-US" sz="2300" dirty="0"/>
              <a:t>	-- Fitting into political structures and 	hierarchies</a:t>
            </a:r>
          </a:p>
          <a:p>
            <a:pPr lvl="1">
              <a:buFont typeface="Wingdings" panose="05000000000000000000" pitchFamily="2" charset="2"/>
              <a:buChar char="§"/>
            </a:pPr>
            <a:r>
              <a:rPr lang="en-US" sz="2300" dirty="0"/>
              <a:t>Spread typically involved trade routes and the activities of missionaries and merchants</a:t>
            </a:r>
          </a:p>
          <a:p>
            <a:pPr marL="457200" lvl="1" indent="0">
              <a:buNone/>
            </a:pPr>
            <a:r>
              <a:rPr lang="en-US" sz="2300" dirty="0"/>
              <a:t>	-- i.e. </a:t>
            </a:r>
            <a:r>
              <a:rPr lang="en-US" sz="2300" b="1" i="1" dirty="0"/>
              <a:t>Paul</a:t>
            </a:r>
            <a:r>
              <a:rPr lang="en-US" sz="2300" dirty="0"/>
              <a:t> =&gt; traveled Mediterranean 	spreading Christianity</a:t>
            </a:r>
          </a:p>
        </p:txBody>
      </p:sp>
      <p:pic>
        <p:nvPicPr>
          <p:cNvPr id="69634" name="Picture 2" descr="https://cmnunis.files.wordpress.com/2012/04/image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81137"/>
            <a:ext cx="344805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64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28600"/>
          </a:xfrm>
        </p:spPr>
        <p:txBody>
          <a:bodyPr>
            <a:normAutofit fontScale="90000"/>
          </a:bodyPr>
          <a:lstStyle/>
          <a:p>
            <a:r>
              <a:rPr lang="en-US" b="1" u="sng" dirty="0"/>
              <a:t>Spread and Evolution of Hinduism</a:t>
            </a:r>
          </a:p>
        </p:txBody>
      </p:sp>
      <p:sp>
        <p:nvSpPr>
          <p:cNvPr id="3" name="Content Placeholder 2"/>
          <p:cNvSpPr>
            <a:spLocks noGrp="1"/>
          </p:cNvSpPr>
          <p:nvPr>
            <p:ph idx="1"/>
          </p:nvPr>
        </p:nvSpPr>
        <p:spPr>
          <a:xfrm>
            <a:off x="0" y="457200"/>
            <a:ext cx="9144000" cy="6400800"/>
          </a:xfrm>
        </p:spPr>
        <p:txBody>
          <a:bodyPr>
            <a:noAutofit/>
          </a:bodyPr>
          <a:lstStyle/>
          <a:p>
            <a:r>
              <a:rPr lang="en-US" sz="2200" dirty="0"/>
              <a:t>Due to the challenges of Buddhism and Jainism, Hinduism was modified by the Brahmins (kept high status) to appeal to the masses</a:t>
            </a:r>
          </a:p>
          <a:p>
            <a:pPr lvl="1" indent="-342900">
              <a:buFont typeface="Wingdings" panose="05000000000000000000" pitchFamily="2" charset="2"/>
              <a:buChar char="§"/>
            </a:pPr>
            <a:r>
              <a:rPr lang="en-US" sz="2200" dirty="0"/>
              <a:t>Rituals were de-emphasized and a _______________________was created to appeal to different peoples (______________________)</a:t>
            </a:r>
          </a:p>
          <a:p>
            <a:pPr marL="400050" lvl="1" indent="0">
              <a:buNone/>
            </a:pPr>
            <a:r>
              <a:rPr lang="en-US" sz="2200" dirty="0"/>
              <a:t>	-- All gods though are manifestations of _______________(Brahman)</a:t>
            </a:r>
          </a:p>
          <a:p>
            <a:pPr marL="400050" lvl="1" indent="0">
              <a:buNone/>
            </a:pPr>
            <a:r>
              <a:rPr lang="en-US" sz="2200" dirty="0"/>
              <a:t>	-- Most important are:</a:t>
            </a:r>
          </a:p>
          <a:p>
            <a:pPr marL="1543050" lvl="3" indent="-285750">
              <a:buFont typeface="Courier New" panose="02070309020205020404" pitchFamily="49" charset="0"/>
              <a:buChar char="o"/>
            </a:pPr>
            <a:r>
              <a:rPr lang="en-US" sz="2200" dirty="0"/>
              <a:t> ___________ (protector) =&gt; appears on earth in dire times in various forms (Rama, Buddha . . . Attempt to co-opt Buddhists)</a:t>
            </a:r>
          </a:p>
          <a:p>
            <a:pPr marL="1543050" lvl="3" indent="-285750">
              <a:buFont typeface="Courier New" panose="02070309020205020404" pitchFamily="49" charset="0"/>
              <a:buChar char="o"/>
            </a:pPr>
            <a:r>
              <a:rPr lang="en-US" sz="2200" dirty="0"/>
              <a:t>________ (creation and destruction) </a:t>
            </a:r>
          </a:p>
          <a:p>
            <a:pPr marL="1543050" lvl="3" indent="-285750">
              <a:buFont typeface="Courier New" panose="02070309020205020404" pitchFamily="49" charset="0"/>
              <a:buChar char="o"/>
            </a:pPr>
            <a:r>
              <a:rPr lang="en-US" sz="2200" dirty="0"/>
              <a:t>_______(fertility goddess) =&gt; both Shiva and Devi are co-opted gods from the Dravidian tradition in S. India</a:t>
            </a:r>
          </a:p>
          <a:p>
            <a:pPr lvl="1" indent="-342900">
              <a:buFont typeface="Wingdings" panose="05000000000000000000" pitchFamily="2" charset="2"/>
              <a:buChar char="§"/>
            </a:pPr>
            <a:r>
              <a:rPr lang="en-US" sz="2200" dirty="0"/>
              <a:t>Hinduism offered many ways to achieve favor =&gt; ____________to deity, discipline (mental or physical =&gt;_______) or ____________on truth</a:t>
            </a:r>
          </a:p>
          <a:p>
            <a:pPr marL="400050" lvl="1" indent="0">
              <a:buNone/>
            </a:pPr>
            <a:r>
              <a:rPr lang="en-US" sz="2200" dirty="0"/>
              <a:t>	-- Shrines w/ statues of deities are places where followers gather =&gt; pilgrimages to shrines &amp; Ganges to glimpse gods =&gt; provides Indian unity </a:t>
            </a:r>
          </a:p>
          <a:p>
            <a:pPr lvl="1" indent="-342900">
              <a:buFont typeface="Wingdings" panose="05000000000000000000" pitchFamily="2" charset="2"/>
              <a:buChar char="§"/>
            </a:pPr>
            <a:r>
              <a:rPr lang="en-US" sz="2200" dirty="0"/>
              <a:t>Through changes that appealed to Dravidian S. Indians &amp; absorption of Buddhist ideas, Hinduism spread throughout the Indian subcontinent</a:t>
            </a:r>
          </a:p>
        </p:txBody>
      </p:sp>
    </p:spTree>
    <p:extLst>
      <p:ext uri="{BB962C8B-B14F-4D97-AF65-F5344CB8AC3E}">
        <p14:creationId xmlns:p14="http://schemas.microsoft.com/office/powerpoint/2010/main" val="1773518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8991600" cy="533400"/>
          </a:xfrm>
        </p:spPr>
        <p:txBody>
          <a:bodyPr>
            <a:noAutofit/>
          </a:bodyPr>
          <a:lstStyle/>
          <a:p>
            <a:r>
              <a:rPr lang="en-US" sz="3200" b="1" u="sng" dirty="0"/>
              <a:t>Buddhism and Hinduism in South, SE and East Asia</a:t>
            </a:r>
          </a:p>
        </p:txBody>
      </p:sp>
      <p:pic>
        <p:nvPicPr>
          <p:cNvPr id="68610" name="Picture 2" descr="http://www.jorgecancela.es/blog/wp-content/uploads/2011/09/buddhism_and_hindu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581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5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a:t>Devi Shrine</a:t>
            </a:r>
          </a:p>
        </p:txBody>
      </p:sp>
      <p:sp>
        <p:nvSpPr>
          <p:cNvPr id="3" name="Content Placeholder 2"/>
          <p:cNvSpPr>
            <a:spLocks noGrp="1"/>
          </p:cNvSpPr>
          <p:nvPr>
            <p:ph idx="1"/>
          </p:nvPr>
        </p:nvSpPr>
        <p:spPr>
          <a:xfrm>
            <a:off x="76200" y="5638800"/>
            <a:ext cx="9067800" cy="1219200"/>
          </a:xfrm>
        </p:spPr>
        <p:txBody>
          <a:bodyPr>
            <a:normAutofit/>
          </a:bodyPr>
          <a:lstStyle/>
          <a:p>
            <a:pPr marL="0" indent="0">
              <a:buNone/>
            </a:pPr>
            <a:r>
              <a:rPr lang="en-US" sz="2400" dirty="0"/>
              <a:t>Hindus believe that gods take up temporary residence in beautiful statues =&gt; offer clothing, food, etc… to statue in hope to glimpse God form (special blessing)</a:t>
            </a:r>
          </a:p>
        </p:txBody>
      </p:sp>
      <p:pic>
        <p:nvPicPr>
          <p:cNvPr id="70658" name="Picture 2" descr="http://besttouristplacesintheworld.files.wordpress.com/2013/01/shri-maatavaishno-devi-shr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486650" cy="479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88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435429"/>
          </a:xfrm>
        </p:spPr>
        <p:txBody>
          <a:bodyPr>
            <a:normAutofit fontScale="90000"/>
          </a:bodyPr>
          <a:lstStyle/>
          <a:p>
            <a:r>
              <a:rPr lang="en-US" b="1" u="sng" dirty="0"/>
              <a:t>Spread and Evolution of Buddhism</a:t>
            </a:r>
          </a:p>
        </p:txBody>
      </p:sp>
      <p:sp>
        <p:nvSpPr>
          <p:cNvPr id="3" name="Content Placeholder 2"/>
          <p:cNvSpPr>
            <a:spLocks noGrp="1"/>
          </p:cNvSpPr>
          <p:nvPr>
            <p:ph idx="1"/>
          </p:nvPr>
        </p:nvSpPr>
        <p:spPr>
          <a:xfrm>
            <a:off x="0" y="457200"/>
            <a:ext cx="9144000" cy="6553200"/>
          </a:xfrm>
        </p:spPr>
        <p:txBody>
          <a:bodyPr>
            <a:normAutofit fontScale="92500"/>
          </a:bodyPr>
          <a:lstStyle/>
          <a:p>
            <a:r>
              <a:rPr lang="en-US" sz="2300" dirty="0"/>
              <a:t>Buddhism was originally born in N. India but was spread throughout India by Mauryan Emperor _________=&gt; pillar &amp; rock edicts along roads</a:t>
            </a:r>
          </a:p>
          <a:p>
            <a:pPr lvl="1" indent="-342900">
              <a:buFont typeface="Wingdings" panose="05000000000000000000" pitchFamily="2" charset="2"/>
              <a:buChar char="§"/>
            </a:pPr>
            <a:r>
              <a:rPr lang="en-US" sz="2300" dirty="0"/>
              <a:t>Ashoka also sent out </a:t>
            </a:r>
            <a:r>
              <a:rPr lang="en-US" sz="2300" b="1" i="1" dirty="0"/>
              <a:t>missionaries</a:t>
            </a:r>
            <a:r>
              <a:rPr lang="en-US" sz="2300" dirty="0"/>
              <a:t> and founded many monasteries =&gt; trained people in 8 Fold Path and 4 Noble Truths</a:t>
            </a:r>
          </a:p>
          <a:p>
            <a:pPr lvl="1" indent="-342900">
              <a:buFont typeface="Wingdings" panose="05000000000000000000" pitchFamily="2" charset="2"/>
              <a:buChar char="§"/>
            </a:pPr>
            <a:r>
              <a:rPr lang="en-US" sz="2300" dirty="0"/>
              <a:t>Buddhism spread to other nations primarily through the Silk Road oasis towns (Bactria region) and merchant traders in Indian Ocean</a:t>
            </a:r>
          </a:p>
          <a:p>
            <a:pPr marL="400050" lvl="1" indent="0">
              <a:buNone/>
            </a:pPr>
            <a:r>
              <a:rPr lang="en-US" sz="2300" dirty="0"/>
              <a:t>	-- Very popular in ______________________________(also China)</a:t>
            </a:r>
          </a:p>
          <a:p>
            <a:pPr marL="400050" lvl="1" indent="0">
              <a:buNone/>
            </a:pPr>
            <a:r>
              <a:rPr lang="en-US" sz="2300" dirty="0"/>
              <a:t>	-- Chinese tried to co-opt Siddhartha Gautama =&gt; claimed he was 	Chinese or disciple of Lao Tzu (Daoism) to encourage conversion</a:t>
            </a:r>
          </a:p>
          <a:p>
            <a:r>
              <a:rPr lang="en-US" sz="2300" dirty="0"/>
              <a:t>As Buddhism traveled and time wore on, Buddhism split into two sects:</a:t>
            </a:r>
          </a:p>
          <a:p>
            <a:pPr lvl="1" indent="-342900">
              <a:buFont typeface="Wingdings" panose="05000000000000000000" pitchFamily="2" charset="2"/>
              <a:buChar char="§"/>
            </a:pPr>
            <a:r>
              <a:rPr lang="en-US" sz="2300" dirty="0"/>
              <a:t>__________ (Teachings of Elders) =&gt; orthodox Buddhism that denied divinity of Siddhartha &amp; kept focus on individual path to nirvana</a:t>
            </a:r>
          </a:p>
          <a:p>
            <a:pPr lvl="1" indent="-342900">
              <a:buFont typeface="Wingdings" panose="05000000000000000000" pitchFamily="2" charset="2"/>
              <a:buChar char="§"/>
            </a:pPr>
            <a:r>
              <a:rPr lang="en-US" sz="2300" dirty="0"/>
              <a:t>________________ (Great Vehicle) =&gt; attempted to appeal to desire for gods mysticism and saints by modifying beliefs</a:t>
            </a:r>
          </a:p>
          <a:p>
            <a:pPr marL="400050" lvl="1" indent="0">
              <a:buNone/>
            </a:pPr>
            <a:r>
              <a:rPr lang="en-US" sz="2300" dirty="0"/>
              <a:t>	-- Siddhartha was divine (Buddha image)</a:t>
            </a:r>
          </a:p>
          <a:p>
            <a:pPr marL="400050" lvl="1" indent="0">
              <a:buNone/>
            </a:pPr>
            <a:r>
              <a:rPr lang="en-US" sz="2300" dirty="0"/>
              <a:t>	-- _______________put off enlightenment and were reborn to guide 	others to nirvana (i.e. </a:t>
            </a:r>
            <a:r>
              <a:rPr lang="en-US" sz="2300" dirty="0" err="1"/>
              <a:t>Dhali</a:t>
            </a:r>
            <a:r>
              <a:rPr lang="en-US" sz="2300" dirty="0"/>
              <a:t> Lama) =&gt; established monasteries</a:t>
            </a:r>
          </a:p>
          <a:p>
            <a:pPr marL="400050" lvl="1" indent="0">
              <a:buNone/>
            </a:pPr>
            <a:r>
              <a:rPr lang="en-US" sz="2300" dirty="0"/>
              <a:t>	-- ____________were built to celebrate Buddha’s life and house relics</a:t>
            </a:r>
          </a:p>
        </p:txBody>
      </p:sp>
    </p:spTree>
    <p:extLst>
      <p:ext uri="{BB962C8B-B14F-4D97-AF65-F5344CB8AC3E}">
        <p14:creationId xmlns:p14="http://schemas.microsoft.com/office/powerpoint/2010/main" val="15721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Teotihuacan -- Pyramid of the Sun</a:t>
            </a:r>
          </a:p>
        </p:txBody>
      </p:sp>
      <p:sp>
        <p:nvSpPr>
          <p:cNvPr id="3" name="Content Placeholder 2"/>
          <p:cNvSpPr>
            <a:spLocks noGrp="1"/>
          </p:cNvSpPr>
          <p:nvPr>
            <p:ph idx="1"/>
          </p:nvPr>
        </p:nvSpPr>
        <p:spPr>
          <a:xfrm>
            <a:off x="457200" y="5943600"/>
            <a:ext cx="8229600" cy="715963"/>
          </a:xfrm>
        </p:spPr>
        <p:txBody>
          <a:bodyPr>
            <a:normAutofit fontScale="92500" lnSpcReduction="10000"/>
          </a:bodyPr>
          <a:lstStyle/>
          <a:p>
            <a:pPr marL="0" indent="0">
              <a:buNone/>
            </a:pPr>
            <a:r>
              <a:rPr lang="en-US" sz="2400" dirty="0"/>
              <a:t>Pyramid of the Sun was the Teotihuacan site for astrological rituals and human sacrifice</a:t>
            </a:r>
          </a:p>
        </p:txBody>
      </p:sp>
      <p:pic>
        <p:nvPicPr>
          <p:cNvPr id="4" name="Picture 3" descr="http://upload.wikimedia.org/wikipedia/commons/thumb/e/e0/Piramide_del_Sol_072006.JPG/1280px-Piramide_del_Sol_072006.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686800" cy="4800600"/>
          </a:xfrm>
          <a:prstGeom prst="rect">
            <a:avLst/>
          </a:prstGeom>
          <a:noFill/>
          <a:ln>
            <a:noFill/>
          </a:ln>
        </p:spPr>
      </p:pic>
    </p:spTree>
    <p:extLst>
      <p:ext uri="{BB962C8B-B14F-4D97-AF65-F5344CB8AC3E}">
        <p14:creationId xmlns:p14="http://schemas.microsoft.com/office/powerpoint/2010/main" val="842933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u="sng" dirty="0"/>
              <a:t>Spread of Buddhism &amp; Hinduism</a:t>
            </a:r>
          </a:p>
        </p:txBody>
      </p:sp>
      <p:pic>
        <p:nvPicPr>
          <p:cNvPr id="5122" name="Picture 2" descr="https://apworldhistorywiki.wikispaces.com/file/view/HinduismBuddhism.jpg/405068144/HinduismBuddh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69" y="990600"/>
            <a:ext cx="8768261" cy="531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49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a:t>Buddhism in China</a:t>
            </a:r>
          </a:p>
        </p:txBody>
      </p:sp>
      <p:sp>
        <p:nvSpPr>
          <p:cNvPr id="3" name="Content Placeholder 2"/>
          <p:cNvSpPr>
            <a:spLocks noGrp="1"/>
          </p:cNvSpPr>
          <p:nvPr>
            <p:ph idx="1"/>
          </p:nvPr>
        </p:nvSpPr>
        <p:spPr>
          <a:xfrm>
            <a:off x="130629" y="3886200"/>
            <a:ext cx="8991600" cy="2849563"/>
          </a:xfrm>
        </p:spPr>
        <p:txBody>
          <a:bodyPr>
            <a:normAutofit fontScale="85000" lnSpcReduction="20000"/>
          </a:bodyPr>
          <a:lstStyle/>
          <a:p>
            <a:pPr marL="0" indent="0">
              <a:buNone/>
            </a:pPr>
            <a:r>
              <a:rPr lang="en-US" sz="2300" dirty="0"/>
              <a:t>After the Fall of the Han Dynasty, Buddhism became very popular (along with Daoism) in the fractured states that survived.  This is an account of the origins of Buddhism by a Chinese historian . . .</a:t>
            </a:r>
          </a:p>
          <a:p>
            <a:pPr marL="0" indent="0">
              <a:buNone/>
            </a:pPr>
            <a:endParaRPr lang="en-US" sz="2300" dirty="0"/>
          </a:p>
          <a:p>
            <a:pPr marL="0" indent="0">
              <a:buNone/>
            </a:pPr>
            <a:r>
              <a:rPr lang="en-US" sz="2400" dirty="0"/>
              <a:t>“What is recorded in the Buddhist scriptures is analogous to the teachings contained in the scripture of Lao Tzu (the founder of Daoism) in China.  It is actually believed that Lao Tzu, after having gone to India, instructed the barbarians and became the Buddha.”  </a:t>
            </a:r>
          </a:p>
          <a:p>
            <a:pPr marL="0" indent="0">
              <a:buNone/>
            </a:pPr>
            <a:r>
              <a:rPr lang="en-US" sz="2400" dirty="0"/>
              <a:t>				-- Yu </a:t>
            </a:r>
            <a:r>
              <a:rPr lang="en-US" sz="2400" dirty="0" err="1"/>
              <a:t>Huan</a:t>
            </a:r>
            <a:r>
              <a:rPr lang="en-US" sz="2400" dirty="0"/>
              <a:t>, Chinese historian ca 250 CE</a:t>
            </a:r>
          </a:p>
          <a:p>
            <a:pPr marL="0" indent="0">
              <a:buNone/>
            </a:pPr>
            <a:r>
              <a:rPr lang="en-US" sz="2800" b="1" i="1" dirty="0"/>
              <a:t>Q: What is Yu </a:t>
            </a:r>
            <a:r>
              <a:rPr lang="en-US" sz="2800" b="1" i="1" dirty="0" err="1"/>
              <a:t>Huan’s</a:t>
            </a:r>
            <a:r>
              <a:rPr lang="en-US" sz="2800" b="1" i="1" dirty="0"/>
              <a:t> purpose?  Is this story true?  </a:t>
            </a:r>
          </a:p>
          <a:p>
            <a:pPr marL="0" indent="0">
              <a:buNone/>
            </a:pPr>
            <a:endParaRPr lang="en-US" sz="23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15714" name="Picture 2" descr="http://www.chinaculture.org/img/2003-09/24/ms06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410200" cy="319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47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u="sng" dirty="0"/>
              <a:t>Spread and Evolution of Christianity</a:t>
            </a:r>
          </a:p>
        </p:txBody>
      </p:sp>
      <p:sp>
        <p:nvSpPr>
          <p:cNvPr id="3" name="Content Placeholder 2"/>
          <p:cNvSpPr>
            <a:spLocks noGrp="1"/>
          </p:cNvSpPr>
          <p:nvPr>
            <p:ph idx="1"/>
          </p:nvPr>
        </p:nvSpPr>
        <p:spPr>
          <a:xfrm>
            <a:off x="76200" y="762000"/>
            <a:ext cx="8991600" cy="6019800"/>
          </a:xfrm>
        </p:spPr>
        <p:txBody>
          <a:bodyPr>
            <a:normAutofit/>
          </a:bodyPr>
          <a:lstStyle/>
          <a:p>
            <a:r>
              <a:rPr lang="en-US" sz="2300" dirty="0"/>
              <a:t>When Christianity was 1</a:t>
            </a:r>
            <a:r>
              <a:rPr lang="en-US" sz="2300" baseline="30000" dirty="0"/>
              <a:t>st</a:t>
            </a:r>
            <a:r>
              <a:rPr lang="en-US" sz="2300" dirty="0"/>
              <a:t> established Christians preached only to Jews =&gt; Jesus was savior promised in the Old Testament</a:t>
            </a:r>
          </a:p>
          <a:p>
            <a:pPr lvl="1" indent="-342900">
              <a:buFont typeface="Wingdings" panose="05000000000000000000" pitchFamily="2" charset="2"/>
              <a:buChar char="§"/>
            </a:pPr>
            <a:r>
              <a:rPr lang="en-US" sz="2300" dirty="0"/>
              <a:t>Jews rejected the message and the practices of Christians =&gt; ____(1st ___________) started to preach to Romans and gentiles</a:t>
            </a:r>
          </a:p>
          <a:p>
            <a:pPr marL="400050" lvl="1" indent="0">
              <a:buNone/>
            </a:pPr>
            <a:r>
              <a:rPr lang="en-US" sz="2300" dirty="0"/>
              <a:t>	-- Paul founded _______________=&gt; appointed religious leaders 	(bishops) to coordinate activities and escape Roman persecution</a:t>
            </a:r>
          </a:p>
          <a:p>
            <a:pPr lvl="3" indent="-342900">
              <a:buFont typeface="Courier New" panose="02070309020205020404" pitchFamily="49" charset="0"/>
              <a:buChar char="o"/>
            </a:pPr>
            <a:r>
              <a:rPr lang="en-US" sz="2300" dirty="0"/>
              <a:t>Many believers embraced ______________=&gt; founded Christian monasteries (monks and nuns)</a:t>
            </a:r>
          </a:p>
          <a:p>
            <a:pPr marL="400050" lvl="1" indent="0">
              <a:buNone/>
            </a:pPr>
            <a:r>
              <a:rPr lang="en-US" sz="2300" dirty="0"/>
              <a:t>	-- Religion spread through Mediterranean, ME, Europe and Africa 	(Ethiopia)=&gt; mainly along trade routes and in cities</a:t>
            </a:r>
          </a:p>
          <a:p>
            <a:pPr marL="400050" lvl="1" indent="0">
              <a:buNone/>
            </a:pPr>
            <a:r>
              <a:rPr lang="en-US" sz="2300" dirty="0"/>
              <a:t>	-- Religion was codified into Old and New Testaments (Bible)</a:t>
            </a:r>
          </a:p>
          <a:p>
            <a:pPr marL="400050" lvl="1" indent="0">
              <a:buNone/>
            </a:pPr>
            <a:r>
              <a:rPr lang="en-US" sz="2300" dirty="0"/>
              <a:t>	-- Christianity popular among Women, slaves, urban poor</a:t>
            </a:r>
          </a:p>
          <a:p>
            <a:pPr lvl="1" indent="-342900">
              <a:buFont typeface="Wingdings" panose="05000000000000000000" pitchFamily="2" charset="2"/>
              <a:buChar char="§"/>
            </a:pPr>
            <a:r>
              <a:rPr lang="en-US" sz="2300" dirty="0"/>
              <a:t>After Constantine’s conversion and the______________, Christianity spread rapidly and underwent even further change</a:t>
            </a:r>
          </a:p>
          <a:p>
            <a:pPr lvl="1" indent="-342900">
              <a:buFont typeface="Wingdings" panose="05000000000000000000" pitchFamily="2" charset="2"/>
              <a:buChar char="§"/>
            </a:pPr>
            <a:endParaRPr lang="en-US" sz="2300" dirty="0"/>
          </a:p>
        </p:txBody>
      </p:sp>
    </p:spTree>
    <p:extLst>
      <p:ext uri="{BB962C8B-B14F-4D97-AF65-F5344CB8AC3E}">
        <p14:creationId xmlns:p14="http://schemas.microsoft.com/office/powerpoint/2010/main" val="1616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97887" cy="563562"/>
          </a:xfrm>
        </p:spPr>
        <p:txBody>
          <a:bodyPr>
            <a:noAutofit/>
          </a:bodyPr>
          <a:lstStyle/>
          <a:p>
            <a:r>
              <a:rPr lang="en-US" sz="3200" b="1" u="sng" dirty="0"/>
              <a:t>Spread of Christianity in Mediterranean and ME</a:t>
            </a:r>
          </a:p>
        </p:txBody>
      </p:sp>
      <p:pic>
        <p:nvPicPr>
          <p:cNvPr id="67586" name="Picture 2" descr="http://upload.wikimedia.org/wikipedia/commons/2/2e/Mapspreadofx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45487" cy="57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65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1"/>
            <a:ext cx="8991600" cy="4038600"/>
          </a:xfrm>
        </p:spPr>
        <p:txBody>
          <a:bodyPr>
            <a:normAutofit/>
          </a:bodyPr>
          <a:lstStyle/>
          <a:p>
            <a:pPr lvl="1" indent="-342900">
              <a:buFont typeface="Wingdings" panose="05000000000000000000" pitchFamily="2" charset="2"/>
              <a:buChar char="§"/>
            </a:pPr>
            <a:r>
              <a:rPr lang="en-US" sz="2300" dirty="0"/>
              <a:t>Christian celebrations were moved to coincide with pagan festivals (winter solstice = Christmas; </a:t>
            </a:r>
            <a:r>
              <a:rPr lang="en-US" sz="2300" b="1" i="1" dirty="0"/>
              <a:t>syncretism</a:t>
            </a:r>
            <a:r>
              <a:rPr lang="en-US" sz="2300" dirty="0"/>
              <a:t>)</a:t>
            </a:r>
          </a:p>
          <a:p>
            <a:pPr lvl="1" indent="-342900">
              <a:buFont typeface="Wingdings" panose="05000000000000000000" pitchFamily="2" charset="2"/>
              <a:buChar char="§"/>
            </a:pPr>
            <a:r>
              <a:rPr lang="en-US" sz="2300" dirty="0"/>
              <a:t>After the Fall of Roman Empire, the Bishop of Rome was redefined as the </a:t>
            </a:r>
            <a:r>
              <a:rPr lang="en-US" sz="2300" b="1" i="1" dirty="0"/>
              <a:t>Pope</a:t>
            </a:r>
            <a:r>
              <a:rPr lang="en-US" sz="2300" dirty="0"/>
              <a:t> (spiritual leader of church)</a:t>
            </a:r>
          </a:p>
          <a:p>
            <a:pPr lvl="1" indent="-342900">
              <a:buFont typeface="Wingdings" panose="05000000000000000000" pitchFamily="2" charset="2"/>
              <a:buChar char="§"/>
            </a:pPr>
            <a:r>
              <a:rPr lang="en-US" sz="2300" dirty="0"/>
              <a:t>Church also accepted Roman and Greek influences</a:t>
            </a:r>
          </a:p>
          <a:p>
            <a:pPr marL="800100" lvl="2" indent="0">
              <a:buNone/>
            </a:pPr>
            <a:r>
              <a:rPr lang="en-US" sz="2300" dirty="0"/>
              <a:t>-- ___________becomes language of the Church</a:t>
            </a:r>
          </a:p>
          <a:p>
            <a:pPr marL="800100" lvl="2" indent="0">
              <a:buNone/>
            </a:pPr>
            <a:r>
              <a:rPr lang="en-US" sz="1900" dirty="0"/>
              <a:t>-- </a:t>
            </a:r>
            <a:r>
              <a:rPr lang="en-US" sz="2300" dirty="0"/>
              <a:t>Christian theologians (</a:t>
            </a:r>
            <a:r>
              <a:rPr lang="en-US" sz="2300" b="1" i="1" dirty="0"/>
              <a:t>St Augustus</a:t>
            </a:r>
            <a:r>
              <a:rPr lang="en-US" sz="2300" dirty="0"/>
              <a:t>) formalized Christian doctrine in a rational sense (appeal to intellectuals)</a:t>
            </a:r>
          </a:p>
          <a:p>
            <a:pPr marL="800100" lvl="2" indent="0">
              <a:buNone/>
            </a:pPr>
            <a:r>
              <a:rPr lang="en-US" sz="2300" dirty="0"/>
              <a:t>-- __________________were adopted =&gt; baptism, communion</a:t>
            </a:r>
          </a:p>
          <a:p>
            <a:pPr marL="800100" lvl="2" indent="0">
              <a:buNone/>
            </a:pPr>
            <a:r>
              <a:rPr lang="en-US" sz="2300" dirty="0"/>
              <a:t>-- Preserved western learning in monasteries (monks copied texts)</a:t>
            </a:r>
          </a:p>
        </p:txBody>
      </p:sp>
      <p:sp>
        <p:nvSpPr>
          <p:cNvPr id="4" name="Title 1"/>
          <p:cNvSpPr>
            <a:spLocks noGrp="1"/>
          </p:cNvSpPr>
          <p:nvPr>
            <p:ph type="title"/>
          </p:nvPr>
        </p:nvSpPr>
        <p:spPr>
          <a:xfrm>
            <a:off x="457200" y="76200"/>
            <a:ext cx="8229600" cy="685800"/>
          </a:xfrm>
        </p:spPr>
        <p:txBody>
          <a:bodyPr>
            <a:normAutofit fontScale="90000"/>
          </a:bodyPr>
          <a:lstStyle/>
          <a:p>
            <a:r>
              <a:rPr lang="en-US" b="1" u="sng" dirty="0"/>
              <a:t>Spread and Evolution of Christianity</a:t>
            </a:r>
          </a:p>
        </p:txBody>
      </p:sp>
    </p:spTree>
    <p:extLst>
      <p:ext uri="{BB962C8B-B14F-4D97-AF65-F5344CB8AC3E}">
        <p14:creationId xmlns:p14="http://schemas.microsoft.com/office/powerpoint/2010/main" val="3902308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685800"/>
          </a:xfrm>
        </p:spPr>
        <p:txBody>
          <a:bodyPr>
            <a:normAutofit fontScale="90000"/>
          </a:bodyPr>
          <a:lstStyle/>
          <a:p>
            <a:r>
              <a:rPr lang="en-US" sz="3200" b="1" u="sng" dirty="0"/>
              <a:t>Spread of Classical Era Religions (300 BCE to 400 CE)</a:t>
            </a:r>
          </a:p>
        </p:txBody>
      </p:sp>
      <p:pic>
        <p:nvPicPr>
          <p:cNvPr id="3074" name="Picture 2" descr="http://images.slideplayer.com/25/7930391/slides/slide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17808"/>
            <a:ext cx="7890456" cy="591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28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8991600" cy="6324600"/>
          </a:xfrm>
        </p:spPr>
        <p:txBody>
          <a:bodyPr>
            <a:normAutofit fontScale="92500" lnSpcReduction="20000"/>
          </a:bodyPr>
          <a:lstStyle/>
          <a:p>
            <a:pPr marL="0" indent="0">
              <a:buNone/>
            </a:pPr>
            <a:r>
              <a:rPr lang="en-US" sz="2200" b="1" i="1" dirty="0"/>
              <a:t>#2: Crops </a:t>
            </a:r>
            <a:r>
              <a:rPr lang="en-US" sz="2200" dirty="0"/>
              <a:t>=&gt; crops were carried both from and to East Asia</a:t>
            </a:r>
          </a:p>
          <a:p>
            <a:r>
              <a:rPr lang="en-US" sz="2200" dirty="0"/>
              <a:t>Western crops introduced in China: pistachios, walnuts, spinach &amp; sesame</a:t>
            </a:r>
          </a:p>
          <a:p>
            <a:r>
              <a:rPr lang="en-US" sz="2200" dirty="0"/>
              <a:t>Chinese crops introduced in Europe: cinnamon, peaches, plums, ginger</a:t>
            </a:r>
          </a:p>
          <a:p>
            <a:r>
              <a:rPr lang="en-US" sz="2200" dirty="0"/>
              <a:t>South Asian crops to ME =&gt; ________________</a:t>
            </a:r>
          </a:p>
          <a:p>
            <a:r>
              <a:rPr lang="en-US" sz="2200" dirty="0"/>
              <a:t>Led to development of cotton plantations in Egypt and rice farming in ME =&gt; led to introduction of ________________in N Africa, China, India, etc..</a:t>
            </a:r>
            <a:endParaRPr lang="en-US" sz="2200" b="1" i="1" dirty="0"/>
          </a:p>
          <a:p>
            <a:pPr lvl="1" indent="-342900">
              <a:buFont typeface="Wingdings" panose="05000000000000000000" pitchFamily="2" charset="2"/>
              <a:buChar char="§"/>
            </a:pPr>
            <a:r>
              <a:rPr lang="en-US" sz="2200" b="1" i="1" dirty="0"/>
              <a:t>______________= </a:t>
            </a:r>
            <a:r>
              <a:rPr lang="en-US" sz="2200" dirty="0"/>
              <a:t>channel dug in a hill or mountainside used to irrigate crops</a:t>
            </a:r>
            <a:endParaRPr lang="en-US" sz="2200" b="1" i="1" dirty="0"/>
          </a:p>
          <a:p>
            <a:pPr marL="0" indent="0">
              <a:buNone/>
            </a:pPr>
            <a:r>
              <a:rPr lang="en-US" sz="2200" b="1" i="1" dirty="0"/>
              <a:t>#3: Disease</a:t>
            </a:r>
            <a:r>
              <a:rPr lang="en-US" sz="2200" dirty="0"/>
              <a:t> =&gt; diseases like ____________________________________spread across trade routes with merchants and missionaries</a:t>
            </a:r>
          </a:p>
          <a:p>
            <a:r>
              <a:rPr lang="en-US" sz="2200" dirty="0"/>
              <a:t>Urban areas were hardest hit =&gt; why???</a:t>
            </a:r>
          </a:p>
          <a:p>
            <a:pPr lvl="1" indent="-342900">
              <a:buFont typeface="Wingdings" panose="05000000000000000000" pitchFamily="2" charset="2"/>
              <a:buChar char="§"/>
            </a:pPr>
            <a:r>
              <a:rPr lang="en-US" sz="2200" dirty="0"/>
              <a:t>Led to decline in ___________________centers and a drop in trade =&gt; economies contracted and were forced into self-sufficiency</a:t>
            </a:r>
          </a:p>
          <a:p>
            <a:pPr lvl="1" indent="-342900">
              <a:buFont typeface="Wingdings" panose="05000000000000000000" pitchFamily="2" charset="2"/>
              <a:buChar char="§"/>
            </a:pPr>
            <a:r>
              <a:rPr lang="en-US" sz="2200" dirty="0"/>
              <a:t>Lack of sanitation and proper control measures on water supply; lack of immunity to diseases</a:t>
            </a:r>
          </a:p>
          <a:p>
            <a:r>
              <a:rPr lang="en-US" sz="2200" dirty="0"/>
              <a:t>Ex: ____________________(Roman Empire, 166 -180 CE) =&gt; measles or smallpox</a:t>
            </a:r>
          </a:p>
          <a:p>
            <a:pPr lvl="1" indent="-342900">
              <a:buFont typeface="Wingdings" panose="05000000000000000000" pitchFamily="2" charset="2"/>
              <a:buChar char="§"/>
            </a:pPr>
            <a:r>
              <a:rPr lang="en-US" sz="2200" dirty="0"/>
              <a:t>Killed 2000+/day in Rome at its height =&gt; many areas lost 1/3 of their populations</a:t>
            </a:r>
          </a:p>
          <a:p>
            <a:pPr lvl="1" indent="-342900">
              <a:buFont typeface="Wingdings" panose="05000000000000000000" pitchFamily="2" charset="2"/>
              <a:buChar char="§"/>
            </a:pPr>
            <a:r>
              <a:rPr lang="en-US" sz="2200" dirty="0"/>
              <a:t>Decimated the Roman Army where disease originated (40%+ killed)</a:t>
            </a:r>
          </a:p>
          <a:p>
            <a:pPr lvl="1" indent="-342900">
              <a:buFont typeface="Wingdings" panose="05000000000000000000" pitchFamily="2" charset="2"/>
              <a:buChar char="§"/>
            </a:pPr>
            <a:r>
              <a:rPr lang="en-US" sz="2200" dirty="0"/>
              <a:t>Led to economic contraction, death of emperor and decline in power of military =&gt; one of causes of decline and fall of Rome</a:t>
            </a:r>
          </a:p>
          <a:p>
            <a:pPr marL="0" indent="0">
              <a:buNone/>
            </a:pPr>
            <a:r>
              <a:rPr lang="en-US" sz="2200" dirty="0"/>
              <a:t>#4: </a:t>
            </a:r>
            <a:r>
              <a:rPr lang="en-US" sz="2200" b="1" i="1" dirty="0"/>
              <a:t>Technology</a:t>
            </a:r>
            <a:r>
              <a:rPr lang="en-US" sz="2200" dirty="0"/>
              <a:t> =&gt; examples already discussed such as lateen sails, saddles, stirrups, </a:t>
            </a:r>
            <a:r>
              <a:rPr lang="en-US" sz="2200" dirty="0" err="1"/>
              <a:t>etc</a:t>
            </a:r>
            <a:r>
              <a:rPr lang="en-US" sz="2200" dirty="0"/>
              <a:t>…</a:t>
            </a:r>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a:t>Impact of Trade on Civilizations</a:t>
            </a:r>
          </a:p>
        </p:txBody>
      </p:sp>
    </p:spTree>
    <p:extLst>
      <p:ext uri="{BB962C8B-B14F-4D97-AF65-F5344CB8AC3E}">
        <p14:creationId xmlns:p14="http://schemas.microsoft.com/office/powerpoint/2010/main" val="637748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err="1"/>
              <a:t>Qanat</a:t>
            </a:r>
            <a:r>
              <a:rPr lang="en-US" b="1" u="sng" dirty="0"/>
              <a:t> farming</a:t>
            </a:r>
          </a:p>
        </p:txBody>
      </p:sp>
      <p:sp>
        <p:nvSpPr>
          <p:cNvPr id="3" name="Content Placeholder 2"/>
          <p:cNvSpPr>
            <a:spLocks noGrp="1"/>
          </p:cNvSpPr>
          <p:nvPr>
            <p:ph idx="1"/>
          </p:nvPr>
        </p:nvSpPr>
        <p:spPr>
          <a:xfrm>
            <a:off x="533400" y="5791200"/>
            <a:ext cx="8229600" cy="944563"/>
          </a:xfrm>
        </p:spPr>
        <p:txBody>
          <a:bodyPr>
            <a:normAutofit fontScale="70000" lnSpcReduction="20000"/>
          </a:bodyPr>
          <a:lstStyle/>
          <a:p>
            <a:pPr marL="0" indent="0">
              <a:buNone/>
            </a:pPr>
            <a:r>
              <a:rPr lang="en-US" dirty="0"/>
              <a:t>The dry environment of the N Africa, combined with desire to produce new South Asian crops led to the development of </a:t>
            </a:r>
            <a:r>
              <a:rPr lang="en-US" b="1" i="1" dirty="0" err="1"/>
              <a:t>qanats</a:t>
            </a:r>
            <a:r>
              <a:rPr lang="en-US" b="1" i="1" dirty="0"/>
              <a:t> </a:t>
            </a:r>
            <a:r>
              <a:rPr lang="en-US" dirty="0"/>
              <a:t>(expensive to construct) =&gt; </a:t>
            </a:r>
            <a:r>
              <a:rPr lang="en-US" dirty="0" err="1"/>
              <a:t>qanats</a:t>
            </a:r>
            <a:r>
              <a:rPr lang="en-US" dirty="0"/>
              <a:t> spread from Persia to China, India, N. Africa, etc…</a:t>
            </a:r>
          </a:p>
        </p:txBody>
      </p:sp>
      <p:pic>
        <p:nvPicPr>
          <p:cNvPr id="110594" name="Picture 2" descr="http://www.carolinemawer.com/blog/wp-content/uploads/qanat-wiki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20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74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7522" name="Picture 2" descr="http://www.mrdowling.com/images/609tr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14337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8046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http://static1.squarespace.com/static/53b17013e4b0f83f2d8a8a4a/t/53d93464e4b0fa5b6962a266/1406743770420/Post+CLassical+DIasora+Map+FREEMANP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63" y="990600"/>
            <a:ext cx="8004175" cy="413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52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6" y="685800"/>
            <a:ext cx="9035143" cy="6248400"/>
          </a:xfrm>
        </p:spPr>
        <p:txBody>
          <a:bodyPr>
            <a:normAutofit fontScale="92500"/>
          </a:bodyPr>
          <a:lstStyle/>
          <a:p>
            <a:r>
              <a:rPr lang="en-US" sz="2300" dirty="0"/>
              <a:t>Classical empires also had very strictly prescribed social hierarchies between classes and castes</a:t>
            </a:r>
          </a:p>
          <a:p>
            <a:pPr lvl="1" indent="-342900">
              <a:buFont typeface="Wingdings" panose="05000000000000000000" pitchFamily="2" charset="2"/>
              <a:buChar char="§"/>
            </a:pPr>
            <a:r>
              <a:rPr lang="en-US" sz="2300" dirty="0"/>
              <a:t>Hierarchies also existed between gender w/ ______________________ dominating all classical empires (connection w/ agriculture)</a:t>
            </a:r>
          </a:p>
          <a:p>
            <a:pPr marL="0" indent="0">
              <a:buNone/>
            </a:pPr>
            <a:r>
              <a:rPr lang="en-US" sz="2300" b="1" u="sng" dirty="0"/>
              <a:t>Social Hierarchies</a:t>
            </a:r>
          </a:p>
          <a:p>
            <a:r>
              <a:rPr lang="en-US" sz="2300" b="1" i="1" dirty="0"/>
              <a:t>Mauryan/Gupta India </a:t>
            </a:r>
            <a:r>
              <a:rPr lang="en-US" sz="2300" dirty="0"/>
              <a:t>=&gt; organized via ________________which assigned position based on job (very strict and no opportunity for advancement)</a:t>
            </a:r>
          </a:p>
          <a:p>
            <a:pPr lvl="1" indent="-342900">
              <a:buFont typeface="Wingdings" panose="05000000000000000000" pitchFamily="2" charset="2"/>
              <a:buChar char="§"/>
            </a:pPr>
            <a:r>
              <a:rPr lang="en-US" sz="2300" dirty="0"/>
              <a:t>1</a:t>
            </a:r>
            <a:r>
              <a:rPr lang="en-US" sz="2300" baseline="30000" dirty="0"/>
              <a:t>st</a:t>
            </a:r>
            <a:r>
              <a:rPr lang="en-US" sz="2300" dirty="0"/>
              <a:t>: </a:t>
            </a:r>
            <a:r>
              <a:rPr lang="en-US" sz="2300" b="1" i="1" dirty="0"/>
              <a:t>Brahmins</a:t>
            </a:r>
            <a:r>
              <a:rPr lang="en-US" sz="2300" dirty="0"/>
              <a:t> (priests); 2</a:t>
            </a:r>
            <a:r>
              <a:rPr lang="en-US" sz="2300" baseline="30000" dirty="0"/>
              <a:t>nd</a:t>
            </a:r>
            <a:r>
              <a:rPr lang="en-US" sz="2300" dirty="0"/>
              <a:t> = </a:t>
            </a:r>
            <a:r>
              <a:rPr lang="en-US" sz="2300" b="1" i="1" dirty="0"/>
              <a:t>Kshatriyas</a:t>
            </a:r>
            <a:r>
              <a:rPr lang="en-US" sz="2300" dirty="0"/>
              <a:t> (warriors and rulers); 3</a:t>
            </a:r>
            <a:r>
              <a:rPr lang="en-US" sz="2300" baseline="30000" dirty="0"/>
              <a:t>rd</a:t>
            </a:r>
            <a:r>
              <a:rPr lang="en-US" sz="2300" dirty="0"/>
              <a:t> = </a:t>
            </a:r>
            <a:r>
              <a:rPr lang="en-US" sz="2300" b="1" i="1" dirty="0" err="1"/>
              <a:t>Vaisyas</a:t>
            </a:r>
            <a:r>
              <a:rPr lang="en-US" sz="2300" dirty="0"/>
              <a:t> (traders, merchants, artisans); 4</a:t>
            </a:r>
            <a:r>
              <a:rPr lang="en-US" sz="2300" baseline="30000" dirty="0"/>
              <a:t>th</a:t>
            </a:r>
            <a:r>
              <a:rPr lang="en-US" sz="2300" dirty="0"/>
              <a:t> =</a:t>
            </a:r>
            <a:r>
              <a:rPr lang="en-US" sz="2300" b="1" i="1" dirty="0" err="1"/>
              <a:t>Sudras</a:t>
            </a:r>
            <a:r>
              <a:rPr lang="en-US" sz="2300" dirty="0"/>
              <a:t> (farmer, workers)</a:t>
            </a:r>
          </a:p>
          <a:p>
            <a:pPr lvl="1" indent="-342900">
              <a:buFont typeface="Wingdings" panose="05000000000000000000" pitchFamily="2" charset="2"/>
              <a:buChar char="§"/>
            </a:pPr>
            <a:r>
              <a:rPr lang="en-US" sz="2300" dirty="0"/>
              <a:t>Ideals of ceremonial purity limited interactions between groups</a:t>
            </a:r>
          </a:p>
          <a:p>
            <a:pPr marL="400050" lvl="1" indent="0">
              <a:buNone/>
            </a:pPr>
            <a:r>
              <a:rPr lang="en-US" sz="2300" dirty="0"/>
              <a:t>	-- Gupta rulers gave extensive land grants to Brahmins (wealthy)</a:t>
            </a:r>
          </a:p>
          <a:p>
            <a:r>
              <a:rPr lang="en-US" sz="2300" b="1" i="1" dirty="0"/>
              <a:t>Roman Empire </a:t>
            </a:r>
            <a:r>
              <a:rPr lang="en-US" sz="2300" dirty="0"/>
              <a:t>=&gt; divided into 2 large groups (_______________________) and merchants/artisans and slaves below</a:t>
            </a:r>
          </a:p>
          <a:p>
            <a:pPr lvl="1" indent="-342900">
              <a:buFont typeface="Wingdings" panose="05000000000000000000" pitchFamily="2" charset="2"/>
              <a:buChar char="§"/>
            </a:pPr>
            <a:r>
              <a:rPr lang="en-US" sz="2300" dirty="0"/>
              <a:t>Wealthy landowners (patricians) controlled government during Republic and empire but Romans respected farmers (tax base)</a:t>
            </a:r>
          </a:p>
          <a:p>
            <a:pPr lvl="1" indent="-342900">
              <a:buFont typeface="Wingdings" panose="05000000000000000000" pitchFamily="2" charset="2"/>
              <a:buChar char="§"/>
            </a:pPr>
            <a:r>
              <a:rPr lang="en-US" sz="2300" dirty="0"/>
              <a:t>Slaves = high percentage of Roman/Greek population (_____% +)</a:t>
            </a:r>
          </a:p>
          <a:p>
            <a:pPr marL="400050" lvl="1" indent="0">
              <a:buNone/>
            </a:pPr>
            <a:r>
              <a:rPr lang="en-US" sz="2300" dirty="0"/>
              <a:t>	-- Used on ______________(commercial farms), public works, gladiators</a:t>
            </a:r>
          </a:p>
        </p:txBody>
      </p:sp>
      <p:sp>
        <p:nvSpPr>
          <p:cNvPr id="5" name="Title 1"/>
          <p:cNvSpPr>
            <a:spLocks noGrp="1"/>
          </p:cNvSpPr>
          <p:nvPr>
            <p:ph type="title"/>
          </p:nvPr>
        </p:nvSpPr>
        <p:spPr>
          <a:xfrm>
            <a:off x="76200" y="32657"/>
            <a:ext cx="8991600" cy="715962"/>
          </a:xfrm>
        </p:spPr>
        <p:txBody>
          <a:bodyPr>
            <a:normAutofit/>
          </a:bodyPr>
          <a:lstStyle/>
          <a:p>
            <a:r>
              <a:rPr lang="en-US" sz="3000" b="1" u="sng" dirty="0"/>
              <a:t>Social &amp; Economic Dimensions of Empires -- Hierarchies</a:t>
            </a:r>
          </a:p>
        </p:txBody>
      </p:sp>
    </p:spTree>
    <p:extLst>
      <p:ext uri="{BB962C8B-B14F-4D97-AF65-F5344CB8AC3E}">
        <p14:creationId xmlns:p14="http://schemas.microsoft.com/office/powerpoint/2010/main" val="1566127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b="1" u="sng" dirty="0"/>
              <a:t>Islam</a:t>
            </a:r>
          </a:p>
        </p:txBody>
      </p:sp>
      <p:pic>
        <p:nvPicPr>
          <p:cNvPr id="9218" name="Picture 2" descr="http://afghantimesa.files.wordpress.com/2013/02/ur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038600" cy="54277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477000"/>
            <a:ext cx="3200400" cy="369332"/>
          </a:xfrm>
          <a:prstGeom prst="rect">
            <a:avLst/>
          </a:prstGeom>
          <a:noFill/>
        </p:spPr>
        <p:txBody>
          <a:bodyPr wrap="square" rtlCol="0">
            <a:spAutoFit/>
          </a:bodyPr>
          <a:lstStyle/>
          <a:p>
            <a:pPr algn="ctr"/>
            <a:r>
              <a:rPr lang="en-US" b="1" i="1" dirty="0" err="1">
                <a:solidFill>
                  <a:prstClr val="black"/>
                </a:solidFill>
              </a:rPr>
              <a:t>Muhammed</a:t>
            </a:r>
            <a:endParaRPr lang="en-US" b="1" i="1" dirty="0">
              <a:solidFill>
                <a:prstClr val="black"/>
              </a:solidFill>
            </a:endParaRPr>
          </a:p>
        </p:txBody>
      </p:sp>
      <p:pic>
        <p:nvPicPr>
          <p:cNvPr id="9220" name="Picture 4" descr="http://bayelsanewmediateam.files.wordpress.com/2012/06/ko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914400"/>
            <a:ext cx="3806930" cy="542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01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42" name="Picture 2" descr="http://1.bp.blogspot.com/_YMWqbgPK138/TGqPsMBARMI/AAAAAAAACxc/-RY_vDb-zL0/s1600/MosqueDay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8636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234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a:t>The Hajj to Mecca</a:t>
            </a:r>
          </a:p>
        </p:txBody>
      </p:sp>
      <p:pic>
        <p:nvPicPr>
          <p:cNvPr id="11266" name="Picture 2" descr="http://img.thesun.co.uk/multimedia/archive/01088/Mecca_682_1088388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18" y="1066800"/>
            <a:ext cx="883462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93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i="1" dirty="0"/>
              <a:t>Muslim Prayer to Mecca</a:t>
            </a:r>
          </a:p>
        </p:txBody>
      </p:sp>
      <p:sp>
        <p:nvSpPr>
          <p:cNvPr id="3" name="Content Placeholder 2"/>
          <p:cNvSpPr>
            <a:spLocks noGrp="1"/>
          </p:cNvSpPr>
          <p:nvPr>
            <p:ph idx="1"/>
          </p:nvPr>
        </p:nvSpPr>
        <p:spPr/>
        <p:txBody>
          <a:bodyPr/>
          <a:lstStyle/>
          <a:p>
            <a:endParaRPr lang="en-US"/>
          </a:p>
        </p:txBody>
      </p:sp>
      <p:pic>
        <p:nvPicPr>
          <p:cNvPr id="12290" name="Picture 2" descr="http://expatlog.com/wordpress/wp-content/uploads/2013/02/islam-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229600" cy="564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210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a:t>Islam adherents by country</a:t>
            </a:r>
          </a:p>
        </p:txBody>
      </p:sp>
      <p:pic>
        <p:nvPicPr>
          <p:cNvPr id="13314" name="Picture 2" descr="http://38ccda.medialib.glogster.com/media/61abb4a927167c084a8ecad84d887987cb95a987ec18c0a948f8501fb7f333d5/world-muslim-population-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0086"/>
            <a:ext cx="8816102" cy="532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099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6" name="Picture 4" descr="http://images.classwell.com/mcd_xhtml_ebooks/2005_world_history/images/mcd_awh2005_0618376798_P196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304800"/>
            <a:ext cx="9229725"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16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http://jacksonbbrown.com/ss/wp-content/uploads/2013/03/mesoamerican-civ-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934075" cy="44862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hist.umn.edu/hist1011/calendar/30-Indian%20Ocean/pictures/indian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64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6562" name="Picture 2" descr="http://images.classwell.com/mcd_xhtml_ebooks/2005_world_history/images/mcd_awh2005_0618376798_p163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12534900" cy="888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6191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7282" name="Picture 2" descr="https://freeman-pedia.wikispaces.com/file/view/Agricultural%20Technological%20Innovations%202013FINAL%20FREEMANPEDIA.jpg/462150376/Agricultural%20Technological%20Innovations%202013FINAL%20FREEMANP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21042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02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a:t>Indian Caste System</a:t>
            </a:r>
          </a:p>
        </p:txBody>
      </p:sp>
      <p:sp>
        <p:nvSpPr>
          <p:cNvPr id="3" name="Content Placeholder 2"/>
          <p:cNvSpPr>
            <a:spLocks noGrp="1"/>
          </p:cNvSpPr>
          <p:nvPr>
            <p:ph idx="1"/>
          </p:nvPr>
        </p:nvSpPr>
        <p:spPr>
          <a:xfrm>
            <a:off x="228600" y="5638800"/>
            <a:ext cx="8839200" cy="1219200"/>
          </a:xfrm>
        </p:spPr>
        <p:txBody>
          <a:bodyPr>
            <a:normAutofit/>
          </a:bodyPr>
          <a:lstStyle/>
          <a:p>
            <a:pPr marL="0" indent="0">
              <a:buNone/>
            </a:pPr>
            <a:r>
              <a:rPr lang="en-US" sz="2400" dirty="0"/>
              <a:t>Indian Caste system provided social organization, economic justifications and political framework to India =&gt; formed a sort of identity far different from territorial sovereignty in Europe</a:t>
            </a:r>
          </a:p>
        </p:txBody>
      </p:sp>
      <p:pic>
        <p:nvPicPr>
          <p:cNvPr id="41986" name="Picture 2" descr="http://swilliams24.files.wordpress.com/2009/12/caste-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324600" cy="450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9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1"/>
            <a:ext cx="8991600" cy="1447800"/>
          </a:xfrm>
        </p:spPr>
        <p:txBody>
          <a:bodyPr>
            <a:normAutofit/>
          </a:bodyPr>
          <a:lstStyle/>
          <a:p>
            <a:r>
              <a:rPr lang="en-US" sz="2300" b="1" i="1" dirty="0"/>
              <a:t>Han China </a:t>
            </a:r>
            <a:r>
              <a:rPr lang="en-US" sz="2300" dirty="0"/>
              <a:t>=&gt; free peasant farmers were backbone of Chinese labor</a:t>
            </a:r>
          </a:p>
          <a:p>
            <a:pPr lvl="1" indent="-342900">
              <a:buFont typeface="Wingdings" panose="05000000000000000000" pitchFamily="2" charset="2"/>
              <a:buChar char="§"/>
            </a:pPr>
            <a:r>
              <a:rPr lang="en-US" sz="2300" dirty="0"/>
              <a:t>Top = Bureaucrats and rulers; 2</a:t>
            </a:r>
            <a:r>
              <a:rPr lang="en-US" sz="2300" baseline="30000" dirty="0"/>
              <a:t>nd</a:t>
            </a:r>
            <a:r>
              <a:rPr lang="en-US" sz="2300" dirty="0"/>
              <a:t> = free peasant farmers; 3</a:t>
            </a:r>
            <a:r>
              <a:rPr lang="en-US" sz="2300" baseline="30000" dirty="0"/>
              <a:t>rd</a:t>
            </a:r>
            <a:r>
              <a:rPr lang="en-US" sz="2300" dirty="0"/>
              <a:t> = artisans and merchants (little to no slavery; 1% or less of pop)</a:t>
            </a:r>
          </a:p>
          <a:p>
            <a:pPr marL="400050" lvl="1" indent="0">
              <a:buNone/>
            </a:pPr>
            <a:endParaRPr lang="en-US" sz="2300" dirty="0"/>
          </a:p>
        </p:txBody>
      </p:sp>
      <p:sp>
        <p:nvSpPr>
          <p:cNvPr id="4" name="Title 1"/>
          <p:cNvSpPr>
            <a:spLocks noGrp="1"/>
          </p:cNvSpPr>
          <p:nvPr>
            <p:ph type="title"/>
          </p:nvPr>
        </p:nvSpPr>
        <p:spPr>
          <a:xfrm>
            <a:off x="76200" y="32657"/>
            <a:ext cx="8991600" cy="715962"/>
          </a:xfrm>
        </p:spPr>
        <p:txBody>
          <a:bodyPr>
            <a:normAutofit/>
          </a:bodyPr>
          <a:lstStyle/>
          <a:p>
            <a:r>
              <a:rPr lang="en-US" sz="3000" b="1" u="sng" dirty="0"/>
              <a:t>Social &amp; Economic Dimensions of Empires -- Hierarchies</a:t>
            </a:r>
          </a:p>
        </p:txBody>
      </p:sp>
      <p:pic>
        <p:nvPicPr>
          <p:cNvPr id="43010" name="Picture 2" descr="http://klio.uoregon.edu/im/re/DailyLife/villa-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1904999"/>
            <a:ext cx="6553200" cy="4734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2819400"/>
            <a:ext cx="2438400" cy="1384995"/>
          </a:xfrm>
          <a:prstGeom prst="rect">
            <a:avLst/>
          </a:prstGeom>
          <a:noFill/>
        </p:spPr>
        <p:txBody>
          <a:bodyPr wrap="square" rtlCol="0">
            <a:spAutoFit/>
          </a:bodyPr>
          <a:lstStyle/>
          <a:p>
            <a:r>
              <a:rPr lang="en-US" sz="2100" b="1" i="1" dirty="0"/>
              <a:t>Roman </a:t>
            </a:r>
            <a:r>
              <a:rPr lang="en-US" sz="2100" b="1" i="1" dirty="0" err="1"/>
              <a:t>Latifundia</a:t>
            </a:r>
            <a:r>
              <a:rPr lang="en-US" sz="2100" b="1" i="1" dirty="0"/>
              <a:t> </a:t>
            </a:r>
            <a:r>
              <a:rPr lang="en-US" sz="2100" dirty="0"/>
              <a:t>– Romans engaged in commercial growing of wheat &amp; olives </a:t>
            </a:r>
          </a:p>
        </p:txBody>
      </p:sp>
    </p:spTree>
    <p:extLst>
      <p:ext uri="{BB962C8B-B14F-4D97-AF65-F5344CB8AC3E}">
        <p14:creationId xmlns:p14="http://schemas.microsoft.com/office/powerpoint/2010/main" val="60905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r>
              <a:rPr lang="en-US" sz="2250" dirty="0"/>
              <a:t>Classical empires had two important issues to deal with =&gt; producing enough food to supply the urban pops &amp; maintaining loyalty of elites</a:t>
            </a:r>
          </a:p>
          <a:p>
            <a:pPr marL="0" indent="0">
              <a:buNone/>
            </a:pPr>
            <a:r>
              <a:rPr lang="en-US" sz="2250" b="1" u="sng" dirty="0"/>
              <a:t>Food Supply</a:t>
            </a:r>
          </a:p>
          <a:p>
            <a:r>
              <a:rPr lang="en-US" sz="2250" b="1" i="1" dirty="0"/>
              <a:t>Roman Empire </a:t>
            </a:r>
            <a:r>
              <a:rPr lang="en-US" sz="2250" dirty="0"/>
              <a:t>=&gt; food supply depended on two things free peasant laborers and slaves</a:t>
            </a:r>
          </a:p>
          <a:p>
            <a:pPr lvl="1" indent="-342900">
              <a:buFont typeface="Wingdings" panose="05000000000000000000" pitchFamily="2" charset="2"/>
              <a:buChar char="§"/>
            </a:pPr>
            <a:r>
              <a:rPr lang="en-US" sz="2250" dirty="0"/>
              <a:t>___________were Roman ideal -- provided tax base &amp; military service</a:t>
            </a:r>
          </a:p>
          <a:p>
            <a:pPr lvl="1" indent="-342900">
              <a:buFont typeface="Wingdings" panose="05000000000000000000" pitchFamily="2" charset="2"/>
              <a:buChar char="§"/>
            </a:pPr>
            <a:r>
              <a:rPr lang="en-US" sz="2250" dirty="0"/>
              <a:t>Large landowners used slaves to farm large estates (</a:t>
            </a:r>
            <a:r>
              <a:rPr lang="en-US" sz="2250" b="1" i="1" dirty="0" err="1"/>
              <a:t>latifundia</a:t>
            </a:r>
            <a:r>
              <a:rPr lang="en-US" sz="2250" dirty="0"/>
              <a:t>) for commercial purposes (wheat, olives, sheep)</a:t>
            </a:r>
          </a:p>
          <a:p>
            <a:pPr marL="400050" lvl="1" indent="0">
              <a:buNone/>
            </a:pPr>
            <a:r>
              <a:rPr lang="en-US" sz="2250" dirty="0"/>
              <a:t>	-- Due to reliance huge fear of __________________(i.e. </a:t>
            </a:r>
            <a:r>
              <a:rPr lang="en-US" sz="2250" b="1" i="1" dirty="0"/>
              <a:t>Spartacus</a:t>
            </a:r>
            <a:r>
              <a:rPr lang="en-US" sz="2250" dirty="0"/>
              <a:t>)</a:t>
            </a:r>
          </a:p>
          <a:p>
            <a:r>
              <a:rPr lang="en-US" sz="2250" b="1" i="1" dirty="0"/>
              <a:t>Han China =&gt; </a:t>
            </a:r>
            <a:r>
              <a:rPr lang="en-US" sz="2250" dirty="0"/>
              <a:t>food supply depended on free peasant labor</a:t>
            </a:r>
          </a:p>
          <a:p>
            <a:pPr lvl="1" indent="-342900">
              <a:buFont typeface="Wingdings" panose="05000000000000000000" pitchFamily="2" charset="2"/>
              <a:buChar char="§"/>
            </a:pPr>
            <a:r>
              <a:rPr lang="en-US" sz="2250" dirty="0"/>
              <a:t>Qin dynasty (and later at times during Han) forcibly ______________ ____________________land to peasants (</a:t>
            </a:r>
            <a:r>
              <a:rPr lang="en-US" sz="2250" b="1" i="1" dirty="0"/>
              <a:t>peasant communities</a:t>
            </a:r>
            <a:r>
              <a:rPr lang="en-US" sz="2250" dirty="0"/>
              <a:t>)</a:t>
            </a:r>
          </a:p>
          <a:p>
            <a:pPr lvl="1" indent="-342900">
              <a:buFont typeface="Wingdings" panose="05000000000000000000" pitchFamily="2" charset="2"/>
              <a:buChar char="§"/>
            </a:pPr>
            <a:r>
              <a:rPr lang="en-US" sz="2250" dirty="0"/>
              <a:t>Silk weaving supplemented income (“Man as tiller, woman as weaver”)</a:t>
            </a:r>
          </a:p>
          <a:p>
            <a:r>
              <a:rPr lang="en-US" sz="2250" b="1" i="1" dirty="0"/>
              <a:t>Teotihuacan</a:t>
            </a:r>
            <a:r>
              <a:rPr lang="en-US" sz="2250" dirty="0"/>
              <a:t> =&gt; developed ____________________(floating islands) to permit year round agriculture</a:t>
            </a:r>
          </a:p>
          <a:p>
            <a:r>
              <a:rPr lang="en-US" sz="2250" b="1" i="1" dirty="0"/>
              <a:t>Mayans =&gt; </a:t>
            </a:r>
            <a:r>
              <a:rPr lang="en-US" sz="2250" dirty="0"/>
              <a:t>developed ___________________farming to improve production of cotton, maize and cacao</a:t>
            </a:r>
            <a:endParaRPr lang="en-US" sz="2250" b="1" i="1" dirty="0"/>
          </a:p>
        </p:txBody>
      </p:sp>
      <p:sp>
        <p:nvSpPr>
          <p:cNvPr id="4" name="Title 1"/>
          <p:cNvSpPr>
            <a:spLocks noGrp="1"/>
          </p:cNvSpPr>
          <p:nvPr>
            <p:ph type="title"/>
          </p:nvPr>
        </p:nvSpPr>
        <p:spPr>
          <a:xfrm>
            <a:off x="76200" y="32657"/>
            <a:ext cx="8991600" cy="715962"/>
          </a:xfrm>
        </p:spPr>
        <p:txBody>
          <a:bodyPr>
            <a:normAutofit fontScale="90000"/>
          </a:bodyPr>
          <a:lstStyle/>
          <a:p>
            <a:r>
              <a:rPr lang="en-US" sz="3000" b="1" u="sng" dirty="0"/>
              <a:t>Social &amp; Economic Dimensions of Empires – Food &amp; loyalty</a:t>
            </a:r>
          </a:p>
        </p:txBody>
      </p:sp>
    </p:spTree>
    <p:extLst>
      <p:ext uri="{BB962C8B-B14F-4D97-AF65-F5344CB8AC3E}">
        <p14:creationId xmlns:p14="http://schemas.microsoft.com/office/powerpoint/2010/main" val="3147149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45664</TotalTime>
  <Words>3274</Words>
  <Application>Microsoft Office PowerPoint</Application>
  <PresentationFormat>On-screen Show (4:3)</PresentationFormat>
  <Paragraphs>331</Paragraphs>
  <Slides>68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Calibri</vt:lpstr>
      <vt:lpstr>Courier New</vt:lpstr>
      <vt:lpstr>Wingdings</vt:lpstr>
      <vt:lpstr>Office Theme</vt:lpstr>
      <vt:lpstr>1_Office Theme</vt:lpstr>
      <vt:lpstr>Social &amp; Economic Dimensions of Empires -- Cities</vt:lpstr>
      <vt:lpstr>Social &amp; Economic Dimensions of Empires -- Cities</vt:lpstr>
      <vt:lpstr>Roman Colisseum</vt:lpstr>
      <vt:lpstr>The Library of Alexandria</vt:lpstr>
      <vt:lpstr>Teotihuacan -- Pyramid of the Sun</vt:lpstr>
      <vt:lpstr>Social &amp; Economic Dimensions of Empires -- Hierarchies</vt:lpstr>
      <vt:lpstr>Indian Caste System</vt:lpstr>
      <vt:lpstr>Social &amp; Economic Dimensions of Empires -- Hierarchies</vt:lpstr>
      <vt:lpstr>Social &amp; Economic Dimensions of Empires – Food &amp; loyalty</vt:lpstr>
      <vt:lpstr>Teotihuacan Chinampas</vt:lpstr>
      <vt:lpstr>Social &amp; Economic Dimensions of Empires – Food &amp; loyalty</vt:lpstr>
      <vt:lpstr>Social &amp; Economic Dimensions of Empires – Patriarchy</vt:lpstr>
      <vt:lpstr>Social &amp; Economic Dimensions of Empires – Patriarchy</vt:lpstr>
      <vt:lpstr>Indian Sati</vt:lpstr>
      <vt:lpstr>The Decline and Fall of Classical Empires</vt:lpstr>
      <vt:lpstr>Nero and the Burning of Rome</vt:lpstr>
      <vt:lpstr>Roman Emperors &amp; Fall of Rome</vt:lpstr>
      <vt:lpstr>Roman Emperors Reigns</vt:lpstr>
      <vt:lpstr>The Decline and Fall of Classical Empires</vt:lpstr>
      <vt:lpstr>The Decline and Fall of Classical Empires</vt:lpstr>
      <vt:lpstr>The Decline and Fall of Classical Empires</vt:lpstr>
      <vt:lpstr>Invasions into Roman Empire</vt:lpstr>
      <vt:lpstr>Hun migrations</vt:lpstr>
      <vt:lpstr>PowerPoint Presentation</vt:lpstr>
      <vt:lpstr>Social &amp; Political Impacts of Fall of Empires</vt:lpstr>
      <vt:lpstr>Social &amp; Political Impacts of Fall of Empires</vt:lpstr>
      <vt:lpstr>Classical Era Trade</vt:lpstr>
      <vt:lpstr>Major States and Empires in 100 CE</vt:lpstr>
      <vt:lpstr>Classical Era Trade Routes</vt:lpstr>
      <vt:lpstr>Silk Road (ca 100 CE)</vt:lpstr>
      <vt:lpstr>Trans Saharan Trade routes</vt:lpstr>
      <vt:lpstr>Classical Era Trade Routes</vt:lpstr>
      <vt:lpstr>  Phoenician and Greek explorers discovered monsoon wind patterns in Indian Ocean =&gt; led to easier long distance voyages </vt:lpstr>
      <vt:lpstr>Indian Ocean Dhow ship</vt:lpstr>
      <vt:lpstr>Roman Galleon</vt:lpstr>
      <vt:lpstr>Roman Trade Network</vt:lpstr>
      <vt:lpstr>Impact of Climate and Technology on Classical Trade</vt:lpstr>
      <vt:lpstr>North Arabian camel saddles</vt:lpstr>
      <vt:lpstr>Early Kushan stirrups</vt:lpstr>
      <vt:lpstr>Impact of Climate and Technology on Classical Trade</vt:lpstr>
      <vt:lpstr>Nomadic Groups &amp; Cross-Cultural Exchange</vt:lpstr>
      <vt:lpstr>Camel Caravan in Sahara desert</vt:lpstr>
      <vt:lpstr>Impact of Trade on Civilizations</vt:lpstr>
      <vt:lpstr>Spread of Classical Era Religions (300 BCE to 400 CE)</vt:lpstr>
      <vt:lpstr>Religious Spread and Evolution</vt:lpstr>
      <vt:lpstr>Spread and Evolution of Hinduism</vt:lpstr>
      <vt:lpstr>Buddhism and Hinduism in South, SE and East Asia</vt:lpstr>
      <vt:lpstr>Devi Shrine</vt:lpstr>
      <vt:lpstr>Spread and Evolution of Buddhism</vt:lpstr>
      <vt:lpstr>Spread of Buddhism &amp; Hinduism</vt:lpstr>
      <vt:lpstr>Buddhism in China</vt:lpstr>
      <vt:lpstr>Spread and Evolution of Christianity</vt:lpstr>
      <vt:lpstr>Spread of Christianity in Mediterranean and ME</vt:lpstr>
      <vt:lpstr>Spread and Evolution of Christianity</vt:lpstr>
      <vt:lpstr>Spread of Classical Era Religions (300 BCE to 400 CE)</vt:lpstr>
      <vt:lpstr>Impact of Trade on Civilizations</vt:lpstr>
      <vt:lpstr>Qanat farming</vt:lpstr>
      <vt:lpstr>PowerPoint Presentation</vt:lpstr>
      <vt:lpstr>PowerPoint Presentation</vt:lpstr>
      <vt:lpstr>Islam</vt:lpstr>
      <vt:lpstr>PowerPoint Presentation</vt:lpstr>
      <vt:lpstr>The Hajj to Mecca</vt:lpstr>
      <vt:lpstr>Muslim Prayer to Mecca</vt:lpstr>
      <vt:lpstr>Islam adherents by country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 Classical Civilizations and Interregional Contacts</dc:title>
  <dc:creator>Kris</dc:creator>
  <cp:lastModifiedBy>Kris Rhinehart</cp:lastModifiedBy>
  <cp:revision>297</cp:revision>
  <cp:lastPrinted>2014-08-12T16:13:56Z</cp:lastPrinted>
  <dcterms:created xsi:type="dcterms:W3CDTF">2014-06-17T13:09:58Z</dcterms:created>
  <dcterms:modified xsi:type="dcterms:W3CDTF">2017-07-20T19:05:36Z</dcterms:modified>
</cp:coreProperties>
</file>