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handoutMasterIdLst>
    <p:handoutMasterId r:id="rId97"/>
  </p:handoutMasterIdLst>
  <p:sldIdLst>
    <p:sldId id="256" r:id="rId5"/>
    <p:sldId id="438" r:id="rId6"/>
    <p:sldId id="439" r:id="rId7"/>
    <p:sldId id="260" r:id="rId8"/>
    <p:sldId id="540" r:id="rId9"/>
    <p:sldId id="496" r:id="rId10"/>
    <p:sldId id="501" r:id="rId11"/>
    <p:sldId id="503" r:id="rId12"/>
    <p:sldId id="504" r:id="rId13"/>
    <p:sldId id="507" r:id="rId14"/>
    <p:sldId id="509" r:id="rId15"/>
    <p:sldId id="510" r:id="rId16"/>
    <p:sldId id="511" r:id="rId17"/>
    <p:sldId id="513" r:id="rId18"/>
    <p:sldId id="514" r:id="rId19"/>
    <p:sldId id="517" r:id="rId20"/>
    <p:sldId id="518" r:id="rId21"/>
    <p:sldId id="519" r:id="rId22"/>
    <p:sldId id="520" r:id="rId23"/>
    <p:sldId id="521" r:id="rId24"/>
    <p:sldId id="522" r:id="rId25"/>
    <p:sldId id="523" r:id="rId26"/>
    <p:sldId id="524" r:id="rId27"/>
    <p:sldId id="525" r:id="rId28"/>
    <p:sldId id="526" r:id="rId29"/>
    <p:sldId id="527" r:id="rId30"/>
    <p:sldId id="528" r:id="rId31"/>
    <p:sldId id="541" r:id="rId32"/>
    <p:sldId id="542" r:id="rId33"/>
    <p:sldId id="545" r:id="rId34"/>
    <p:sldId id="529" r:id="rId35"/>
    <p:sldId id="531" r:id="rId36"/>
    <p:sldId id="532" r:id="rId37"/>
    <p:sldId id="535" r:id="rId38"/>
    <p:sldId id="534" r:id="rId39"/>
    <p:sldId id="549" r:id="rId40"/>
    <p:sldId id="544" r:id="rId41"/>
    <p:sldId id="543" r:id="rId42"/>
    <p:sldId id="536" r:id="rId43"/>
    <p:sldId id="537" r:id="rId44"/>
    <p:sldId id="546" r:id="rId45"/>
    <p:sldId id="547" r:id="rId46"/>
    <p:sldId id="548" r:id="rId47"/>
    <p:sldId id="565" r:id="rId48"/>
    <p:sldId id="566" r:id="rId49"/>
    <p:sldId id="567" r:id="rId50"/>
    <p:sldId id="568" r:id="rId51"/>
    <p:sldId id="569" r:id="rId52"/>
    <p:sldId id="572" r:id="rId53"/>
    <p:sldId id="573" r:id="rId54"/>
    <p:sldId id="261" r:id="rId55"/>
    <p:sldId id="276" r:id="rId56"/>
    <p:sldId id="277" r:id="rId57"/>
    <p:sldId id="278" r:id="rId58"/>
    <p:sldId id="279" r:id="rId59"/>
    <p:sldId id="481" r:id="rId60"/>
    <p:sldId id="488" r:id="rId61"/>
    <p:sldId id="489" r:id="rId62"/>
    <p:sldId id="482" r:id="rId63"/>
    <p:sldId id="484" r:id="rId64"/>
    <p:sldId id="485" r:id="rId65"/>
    <p:sldId id="486" r:id="rId66"/>
    <p:sldId id="487" r:id="rId67"/>
    <p:sldId id="262" r:id="rId68"/>
    <p:sldId id="263" r:id="rId69"/>
    <p:sldId id="264" r:id="rId70"/>
    <p:sldId id="290" r:id="rId71"/>
    <p:sldId id="292" r:id="rId72"/>
    <p:sldId id="289" r:id="rId73"/>
    <p:sldId id="291" r:id="rId74"/>
    <p:sldId id="312" r:id="rId75"/>
    <p:sldId id="464" r:id="rId76"/>
    <p:sldId id="295" r:id="rId77"/>
    <p:sldId id="465" r:id="rId78"/>
    <p:sldId id="466" r:id="rId79"/>
    <p:sldId id="467" r:id="rId80"/>
    <p:sldId id="287" r:id="rId81"/>
    <p:sldId id="296" r:id="rId82"/>
    <p:sldId id="434" r:id="rId83"/>
    <p:sldId id="435" r:id="rId84"/>
    <p:sldId id="297" r:id="rId85"/>
    <p:sldId id="301" r:id="rId86"/>
    <p:sldId id="303" r:id="rId87"/>
    <p:sldId id="426" r:id="rId88"/>
    <p:sldId id="436" r:id="rId89"/>
    <p:sldId id="298" r:id="rId90"/>
    <p:sldId id="311" r:id="rId91"/>
    <p:sldId id="310" r:id="rId92"/>
    <p:sldId id="299" r:id="rId93"/>
    <p:sldId id="304" r:id="rId94"/>
    <p:sldId id="428" r:id="rId95"/>
    <p:sldId id="324" r:id="rId96"/>
  </p:sldIdLst>
  <p:sldSz cx="9144000" cy="6858000" type="screen4x3"/>
  <p:notesSz cx="6858000" cy="9239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666633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>
      <p:cViewPr varScale="1">
        <p:scale>
          <a:sx n="114" d="100"/>
          <a:sy n="114" d="100"/>
        </p:scale>
        <p:origin x="156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Est. World Population</c:v>
                </c:pt>
              </c:strCache>
            </c:strRef>
          </c:tx>
          <c:spPr>
            <a:ln w="254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  <c:invertIfNegative val="0"/>
          <c:cat>
            <c:strRef>
              <c:f>Sheet1!$A$2:$A$16</c:f>
              <c:strCache>
                <c:ptCount val="15"/>
                <c:pt idx="0">
                  <c:v>100,000 BCE</c:v>
                </c:pt>
                <c:pt idx="1">
                  <c:v>30,000 BCE</c:v>
                </c:pt>
                <c:pt idx="2">
                  <c:v>8000 BCE</c:v>
                </c:pt>
                <c:pt idx="3">
                  <c:v>3000 BCE</c:v>
                </c:pt>
                <c:pt idx="4">
                  <c:v>1000 BCE</c:v>
                </c:pt>
                <c:pt idx="5">
                  <c:v>0 CE</c:v>
                </c:pt>
                <c:pt idx="6">
                  <c:v>1000 CE</c:v>
                </c:pt>
                <c:pt idx="7">
                  <c:v>1200 CE</c:v>
                </c:pt>
                <c:pt idx="8">
                  <c:v>1400 CE</c:v>
                </c:pt>
                <c:pt idx="9">
                  <c:v>1600 CE</c:v>
                </c:pt>
                <c:pt idx="10">
                  <c:v>1700 CE</c:v>
                </c:pt>
                <c:pt idx="11">
                  <c:v>1800 CE</c:v>
                </c:pt>
                <c:pt idx="12">
                  <c:v>1900 CE</c:v>
                </c:pt>
                <c:pt idx="13">
                  <c:v>1950 CE</c:v>
                </c:pt>
                <c:pt idx="14">
                  <c:v>2000 CE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 formatCode="#,##0">
                  <c:v>10000</c:v>
                </c:pt>
                <c:pt idx="1">
                  <c:v>500000</c:v>
                </c:pt>
                <c:pt idx="2">
                  <c:v>6000000</c:v>
                </c:pt>
                <c:pt idx="3">
                  <c:v>50000000</c:v>
                </c:pt>
                <c:pt idx="4">
                  <c:v>120000000</c:v>
                </c:pt>
                <c:pt idx="5">
                  <c:v>250000000</c:v>
                </c:pt>
                <c:pt idx="6">
                  <c:v>250000000</c:v>
                </c:pt>
                <c:pt idx="7">
                  <c:v>400000000</c:v>
                </c:pt>
                <c:pt idx="8">
                  <c:v>375000000</c:v>
                </c:pt>
                <c:pt idx="9">
                  <c:v>578000000</c:v>
                </c:pt>
                <c:pt idx="10">
                  <c:v>680000000</c:v>
                </c:pt>
                <c:pt idx="11">
                  <c:v>954000000</c:v>
                </c:pt>
                <c:pt idx="12">
                  <c:v>1634000000</c:v>
                </c:pt>
                <c:pt idx="13">
                  <c:v>2530000000</c:v>
                </c:pt>
                <c:pt idx="14">
                  <c:v>6000000000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9B-4FB9-8159-E6BCC3446A2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strRef>
              <c:f>Sheet1!$A$2:$A$16</c:f>
              <c:strCache>
                <c:ptCount val="15"/>
                <c:pt idx="0">
                  <c:v>100,000 BCE</c:v>
                </c:pt>
                <c:pt idx="1">
                  <c:v>30,000 BCE</c:v>
                </c:pt>
                <c:pt idx="2">
                  <c:v>8000 BCE</c:v>
                </c:pt>
                <c:pt idx="3">
                  <c:v>3000 BCE</c:v>
                </c:pt>
                <c:pt idx="4">
                  <c:v>1000 BCE</c:v>
                </c:pt>
                <c:pt idx="5">
                  <c:v>0 CE</c:v>
                </c:pt>
                <c:pt idx="6">
                  <c:v>1000 CE</c:v>
                </c:pt>
                <c:pt idx="7">
                  <c:v>1200 CE</c:v>
                </c:pt>
                <c:pt idx="8">
                  <c:v>1400 CE</c:v>
                </c:pt>
                <c:pt idx="9">
                  <c:v>1600 CE</c:v>
                </c:pt>
                <c:pt idx="10">
                  <c:v>1700 CE</c:v>
                </c:pt>
                <c:pt idx="11">
                  <c:v>1800 CE</c:v>
                </c:pt>
                <c:pt idx="12">
                  <c:v>1900 CE</c:v>
                </c:pt>
                <c:pt idx="13">
                  <c:v>1950 CE</c:v>
                </c:pt>
                <c:pt idx="14">
                  <c:v>2000 CE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1-CF9B-4FB9-8159-E6BCC3446A2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strRef>
              <c:f>Sheet1!$A$2:$A$16</c:f>
              <c:strCache>
                <c:ptCount val="15"/>
                <c:pt idx="0">
                  <c:v>100,000 BCE</c:v>
                </c:pt>
                <c:pt idx="1">
                  <c:v>30,000 BCE</c:v>
                </c:pt>
                <c:pt idx="2">
                  <c:v>8000 BCE</c:v>
                </c:pt>
                <c:pt idx="3">
                  <c:v>3000 BCE</c:v>
                </c:pt>
                <c:pt idx="4">
                  <c:v>1000 BCE</c:v>
                </c:pt>
                <c:pt idx="5">
                  <c:v>0 CE</c:v>
                </c:pt>
                <c:pt idx="6">
                  <c:v>1000 CE</c:v>
                </c:pt>
                <c:pt idx="7">
                  <c:v>1200 CE</c:v>
                </c:pt>
                <c:pt idx="8">
                  <c:v>1400 CE</c:v>
                </c:pt>
                <c:pt idx="9">
                  <c:v>1600 CE</c:v>
                </c:pt>
                <c:pt idx="10">
                  <c:v>1700 CE</c:v>
                </c:pt>
                <c:pt idx="11">
                  <c:v>1800 CE</c:v>
                </c:pt>
                <c:pt idx="12">
                  <c:v>1900 CE</c:v>
                </c:pt>
                <c:pt idx="13">
                  <c:v>1950 CE</c:v>
                </c:pt>
                <c:pt idx="14">
                  <c:v>2000 CE</c:v>
                </c:pt>
              </c:strCache>
            </c:strRef>
          </c:cat>
          <c:val>
            <c:numRef>
              <c:f>Sheet1!$D$2:$D$16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2-CF9B-4FB9-8159-E6BCC3446A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7810864"/>
        <c:axId val="187810472"/>
      </c:barChart>
      <c:catAx>
        <c:axId val="187810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7810472"/>
        <c:crosses val="autoZero"/>
        <c:auto val="1"/>
        <c:lblAlgn val="ctr"/>
        <c:lblOffset val="100"/>
        <c:noMultiLvlLbl val="0"/>
      </c:catAx>
      <c:valAx>
        <c:axId val="18781047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87810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196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6196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69720-C05B-4EA9-9ED4-82F2EA0183DA}" type="datetimeFigureOut">
              <a:rPr lang="en-US" smtClean="0"/>
              <a:t>7/19/2017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5684"/>
            <a:ext cx="2971800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5684"/>
            <a:ext cx="2971800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ACDB4-9AC3-4668-A1FE-E84FEEB97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17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/>
              <a:t>7/19/2017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777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/>
              <a:t>7/19/2017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138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/>
              <a:t>7/19/2017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7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06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81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74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95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64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20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6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1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/>
              <a:t>7/19/2017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1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54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58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29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96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2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55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60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616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659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8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/>
              <a:t>7/19/2017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384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20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35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63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31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81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402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55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012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35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99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/>
              <a:t>7/19/2017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3090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54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626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660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57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9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/>
              <a:t>7/19/2017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32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/>
              <a:t>7/19/2017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128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/>
              <a:t>7/19/2017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5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/>
              <a:t>7/19/2017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584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7B17-AC7A-4BD1-A61B-FB9393B00CA4}" type="datetimeFigureOut">
              <a:rPr lang="en-US" smtClean="0"/>
              <a:t>7/19/2017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7693-DE04-4994-BCC9-386AC363D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92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57B17-AC7A-4BD1-A61B-FB9393B00CA4}" type="datetimeFigureOut">
              <a:rPr lang="en-US" smtClean="0"/>
              <a:t>7/19/2017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27693-DE04-4994-BCC9-386AC363DB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57B17-AC7A-4BD1-A61B-FB9393B00C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27693-DE04-4994-BCC9-386AC363DB6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00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1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57B17-AC7A-4BD1-A61B-FB9393B00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27693-DE04-4994-BCC9-386AC363DB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8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m/url?sa=i&amp;rct=j&amp;q=&amp;esrc=s&amp;frm=1&amp;source=images&amp;cd=&amp;cad=rja&amp;docid=wl1hgBTjqX0fQM&amp;tbnid=qZmfWULldcoA7M:&amp;ved=0CAUQjRw&amp;url=http://infactcollaborative.com/human/hinduism-facts.html&amp;ei=wpuGUe30MerR0gGDmoGABA&amp;psig=AFQjCNFGFifpARSC7MxN7lc50ZtVfllv8g&amp;ust=1367862591579991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hyperlink" Target="//upload.wikimedia.org/wikipedia/commons/0/02/Rigveda_MS2097.jp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google.com/url?sa=i&amp;rct=j&amp;q=ming%20dynasty%20civil%20service%20exam&amp;source=images&amp;cd=&amp;cad=rja&amp;docid=vBq4KGe55XeH_M&amp;tbnid=RgCl_Rd7SOS9YM:&amp;ved=0CAUQjRw&amp;url=http://www.p12.nysed.gov/ciai/socst/ghgonline/turnpoint/tp12.html&amp;ei=30p0UYHrGdbh4APKoYGgBQ&amp;bvm=bv.45512109,d.dmg&amp;psig=AFQjCNGFPRpeezLSHjfKgpONbFe7_7oxqg&amp;ust=1366662237718964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Unit II: Classical Civilizations and Interregional Contacts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8642" y="5715000"/>
            <a:ext cx="6400800" cy="609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Ca 600 BCE to 600 CE</a:t>
            </a:r>
          </a:p>
        </p:txBody>
      </p:sp>
      <p:pic>
        <p:nvPicPr>
          <p:cNvPr id="4098" name="Picture 2" descr="http://www.loyola.edu/~/media/academic/classics/images/utility/etruscan_painting_1.as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828800"/>
            <a:ext cx="880693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931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Jewish Diaspora in early years 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19800"/>
            <a:ext cx="8229600" cy="71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i="1" dirty="0"/>
              <a:t>Q: Why were the Jewish people persecuted by the Egyptians, Babylonians and Romans?  </a:t>
            </a:r>
          </a:p>
        </p:txBody>
      </p:sp>
      <p:pic>
        <p:nvPicPr>
          <p:cNvPr id="3074" name="Picture 2" descr="http://hamptonworldhistoryi.wikispaces.com/file/view/jewish_diaspora.jpg/259074362/jewish_diaspo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" y="717209"/>
            <a:ext cx="7848600" cy="52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751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324600"/>
            <a:ext cx="2819400" cy="489856"/>
          </a:xfrm>
        </p:spPr>
        <p:txBody>
          <a:bodyPr>
            <a:noAutofit/>
          </a:bodyPr>
          <a:lstStyle/>
          <a:p>
            <a:r>
              <a:rPr lang="en-US" sz="2800" b="1" i="1" dirty="0"/>
              <a:t>Brahma</a:t>
            </a:r>
          </a:p>
        </p:txBody>
      </p:sp>
      <p:pic>
        <p:nvPicPr>
          <p:cNvPr id="14338" name="Picture 2" descr="http://www.myguru.in/profile_pictures/god-brah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3505199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25.media.tumblr.com/tumblr_m036nng1W91rqwk9wo1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152400"/>
            <a:ext cx="3581400" cy="601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57600" y="63347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Vishnu</a:t>
            </a:r>
          </a:p>
        </p:txBody>
      </p:sp>
      <p:pic>
        <p:nvPicPr>
          <p:cNvPr id="14342" name="Picture 6" descr="http://4.bp.blogspot.com/-0zyLkujbFY0/UNLWPhnyrII/AAAAAAAABwg/UAGDgcKptKk/s1600/shiv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"/>
            <a:ext cx="3124199" cy="601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53200" y="633478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Shiva</a:t>
            </a:r>
          </a:p>
        </p:txBody>
      </p:sp>
    </p:spTree>
    <p:extLst>
      <p:ext uri="{BB962C8B-B14F-4D97-AF65-F5344CB8AC3E}">
        <p14:creationId xmlns:p14="http://schemas.microsoft.com/office/powerpoint/2010/main" val="2666758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3505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Hindu </a:t>
            </a:r>
            <a:r>
              <a:rPr lang="en-US" b="1" i="1" dirty="0" err="1"/>
              <a:t>Mandir</a:t>
            </a:r>
            <a:r>
              <a:rPr lang="en-US" b="1" i="1" dirty="0"/>
              <a:t> and Vedas</a:t>
            </a:r>
          </a:p>
        </p:txBody>
      </p:sp>
      <p:pic>
        <p:nvPicPr>
          <p:cNvPr id="15362" name="Picture 2" descr="http://infactcollaborative.com/wp-content/uploads/2012/01/Hinduism-facts-templ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18" y="228600"/>
            <a:ext cx="4296682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ile:Rigveda MS2097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46812"/>
            <a:ext cx="4747305" cy="460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788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Indian Caste system -- Dharma</a:t>
            </a:r>
          </a:p>
        </p:txBody>
      </p:sp>
      <p:pic>
        <p:nvPicPr>
          <p:cNvPr id="16386" name="Picture 2" descr="http://swilliams24.files.wordpress.com/2009/12/caste-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610600" cy="539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664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Buddhism</a:t>
            </a:r>
          </a:p>
        </p:txBody>
      </p:sp>
      <p:pic>
        <p:nvPicPr>
          <p:cNvPr id="17410" name="Picture 2" descr="http://24.media.tumblr.com/tumblr_ljebfrHAkg1qahnmzo1_5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350520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6452508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Siddharta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Gautama</a:t>
            </a:r>
          </a:p>
        </p:txBody>
      </p:sp>
      <p:pic>
        <p:nvPicPr>
          <p:cNvPr id="17412" name="Picture 4" descr="http://www.great-buddha-statue.com/great_buddha_stat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1920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926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upload.wikimedia.org/wikipedia/commons/thumb/e/ed/Horyu-ji09s3200.jpg/685px-Horyu-ji09s3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4064000" cy="607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www.dreamstime.com/buddhist-stupa-in-golden-temple-sri-lanka-thumb15635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256" y="533400"/>
            <a:ext cx="480231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64008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Japanese Pagoda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44958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Buddhist Stupa</a:t>
            </a:r>
          </a:p>
        </p:txBody>
      </p:sp>
    </p:spTree>
    <p:extLst>
      <p:ext uri="{BB962C8B-B14F-4D97-AF65-F5344CB8AC3E}">
        <p14:creationId xmlns:p14="http://schemas.microsoft.com/office/powerpoint/2010/main" val="127487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Buddhist Population by Country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http://upload.wikimedia.org/wikipedia/commons/thumb/3/3a/Buddhist_distribution.png/1200px-Buddhist_distribu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1"/>
            <a:ext cx="8763000" cy="543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922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5 Confucian Relationships</a:t>
            </a:r>
          </a:p>
        </p:txBody>
      </p:sp>
      <p:pic>
        <p:nvPicPr>
          <p:cNvPr id="64514" name="Picture 2" descr="http://faculty.washington.edu/mkalton/ch5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558932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188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943600"/>
            <a:ext cx="8686800" cy="7921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 err="1"/>
              <a:t>Daoist</a:t>
            </a:r>
            <a:r>
              <a:rPr lang="en-US" sz="2400" dirty="0"/>
              <a:t> books like the </a:t>
            </a:r>
            <a:r>
              <a:rPr lang="en-US" sz="2400" b="1" i="1" dirty="0"/>
              <a:t>Yellow Emperor’s Esoteric Classic </a:t>
            </a:r>
            <a:r>
              <a:rPr lang="en-US" sz="2400" dirty="0"/>
              <a:t>led to a Chinese focus in medicine on natural remedies, herbs and acupuncture techniques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6406" y="5087034"/>
            <a:ext cx="3257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Ginseng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a herb believed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aid longevity (does aid memory) </a:t>
            </a:r>
          </a:p>
        </p:txBody>
      </p:sp>
      <p:pic>
        <p:nvPicPr>
          <p:cNvPr id="63490" name="Picture 2" descr="http://fgxpressteaminternational.com/wp-content/uploads/2013/05/korean-red-ginse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8600"/>
            <a:ext cx="3730626" cy="466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6" descr="http://www.answer-my-health-question.info/images/acupuncture-and-history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3025"/>
            <a:ext cx="3733800" cy="499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43400" y="52578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Traditional Chinese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Daoist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acupuncture chart</a:t>
            </a:r>
          </a:p>
        </p:txBody>
      </p:sp>
    </p:spTree>
    <p:extLst>
      <p:ext uri="{BB962C8B-B14F-4D97-AF65-F5344CB8AC3E}">
        <p14:creationId xmlns:p14="http://schemas.microsoft.com/office/powerpoint/2010/main" val="209112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Daoism and Alchemy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486400"/>
            <a:ext cx="8763000" cy="1219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Daoist</a:t>
            </a:r>
            <a:r>
              <a:rPr lang="en-US" dirty="0"/>
              <a:t> elixirs were initially concocted to provide a path to immortality but culminated in the invention of gunpowder in the ninth century CE</a:t>
            </a:r>
          </a:p>
        </p:txBody>
      </p:sp>
      <p:pic>
        <p:nvPicPr>
          <p:cNvPr id="112642" name="Picture 2" descr="http://2.thumbs.beta.scribol.com/4/sites/default/files/images/http-inlinethumb42.webshots.com-44777-2543555600104391629S425x425Q85.jpg?a=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838200"/>
            <a:ext cx="6400800" cy="453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685800"/>
            <a:ext cx="228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Daoist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alchemists elixirs included one made of a combination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saltpeper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sulfur and charcoal . . . If ingested this would likely kill you but it makes a great way to launch a rocket</a:t>
            </a:r>
          </a:p>
        </p:txBody>
      </p:sp>
    </p:spTree>
    <p:extLst>
      <p:ext uri="{BB962C8B-B14F-4D97-AF65-F5344CB8AC3E}">
        <p14:creationId xmlns:p14="http://schemas.microsoft.com/office/powerpoint/2010/main" val="3370105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World Population through History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5087281"/>
              </p:ext>
            </p:extLst>
          </p:nvPr>
        </p:nvGraphicFramePr>
        <p:xfrm>
          <a:off x="457200" y="762000"/>
          <a:ext cx="8229600" cy="5867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3951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Classical Era Religion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4800600" cy="5867400"/>
          </a:xfrm>
        </p:spPr>
        <p:txBody>
          <a:bodyPr>
            <a:normAutofit/>
          </a:bodyPr>
          <a:lstStyle/>
          <a:p>
            <a:r>
              <a:rPr lang="en-US" sz="2250" dirty="0"/>
              <a:t>Our questions will include: 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 How did the codification of these different beliefs systems occur? How do they differ and what similarities do they share?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How did these belief structures impact gender roles? Political power? The shamanistic &amp; ancestor veneration traditions  of earlier societies?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How did religious belief structures impact architecture? Literature?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How did religions change as they migrated? (i.e. Hinduism, Christianity and Buddhism?) </a:t>
            </a:r>
          </a:p>
          <a:p>
            <a:endParaRPr lang="en-US" sz="2400" dirty="0"/>
          </a:p>
        </p:txBody>
      </p:sp>
      <p:pic>
        <p:nvPicPr>
          <p:cNvPr id="56322" name="Picture 2" descr="http://thumbs.dreamstime.com/x/world-religions-dove-peace-58208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952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Religious Beliefs adoption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8991600" cy="6324600"/>
          </a:xfrm>
        </p:spPr>
        <p:txBody>
          <a:bodyPr>
            <a:normAutofit fontScale="92500" lnSpcReduction="10000"/>
          </a:bodyPr>
          <a:lstStyle/>
          <a:p>
            <a:r>
              <a:rPr lang="en-US" sz="2300" dirty="0"/>
              <a:t>The religious beliefs and changes in religious practices of the Axial age were motivated at times by political powers and systems, mystical desires, or interactions with other belief structures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The ______________________and varied acceptance of these belief structures were impacted by both societies and political institutions</a:t>
            </a:r>
          </a:p>
          <a:p>
            <a:pPr marL="400050" lvl="1" indent="0">
              <a:buNone/>
            </a:pPr>
            <a:r>
              <a:rPr lang="en-US" sz="2300" dirty="0"/>
              <a:t>	-- Called </a:t>
            </a:r>
            <a:r>
              <a:rPr lang="en-US" sz="2300" b="1" i="1" dirty="0"/>
              <a:t>resonance</a:t>
            </a:r>
            <a:r>
              <a:rPr lang="en-US" sz="2300" dirty="0"/>
              <a:t> (do religious ideas mesh w/ cultural values)</a:t>
            </a:r>
          </a:p>
          <a:p>
            <a:pPr marL="0" indent="0">
              <a:buNone/>
            </a:pPr>
            <a:r>
              <a:rPr lang="en-US" sz="2300" b="1" u="sng" dirty="0"/>
              <a:t>Judaism</a:t>
            </a:r>
          </a:p>
          <a:p>
            <a:r>
              <a:rPr lang="en-US" sz="2300" dirty="0"/>
              <a:t>After the codification of Hebrew scriptures (Old Testament or________) the Assyrian, Babylonian and Roman Empires conquered Jewish states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All three empires forcibly removed Jews from Jerusalem region (i.e. </a:t>
            </a:r>
            <a:r>
              <a:rPr lang="en-US" sz="2300" dirty="0" err="1"/>
              <a:t>Nebuchanezzar</a:t>
            </a:r>
            <a:r>
              <a:rPr lang="en-US" sz="2300" dirty="0"/>
              <a:t> deportations) =&gt; Jews formed______________________</a:t>
            </a:r>
            <a:endParaRPr lang="en-US" sz="2300" b="1" i="1" dirty="0"/>
          </a:p>
          <a:p>
            <a:pPr marL="800100" lvl="2" indent="0">
              <a:buNone/>
            </a:pPr>
            <a:r>
              <a:rPr lang="en-US" sz="2300" b="1" i="1" dirty="0"/>
              <a:t>-- </a:t>
            </a:r>
            <a:r>
              <a:rPr lang="en-US" sz="2300" dirty="0"/>
              <a:t>Did not intermix with local populations (i.e. intermarriage) and founded own communal organizations (i.e. synagogue)</a:t>
            </a:r>
          </a:p>
          <a:p>
            <a:pPr marL="0" indent="0">
              <a:buNone/>
            </a:pPr>
            <a:r>
              <a:rPr lang="en-US" sz="2300" b="1" u="sng" dirty="0"/>
              <a:t>Christianity</a:t>
            </a:r>
          </a:p>
          <a:p>
            <a:r>
              <a:rPr lang="en-US" sz="2300" dirty="0"/>
              <a:t>Christianity was 1</a:t>
            </a:r>
            <a:r>
              <a:rPr lang="en-US" sz="2300" baseline="30000" dirty="0"/>
              <a:t>st</a:t>
            </a:r>
            <a:r>
              <a:rPr lang="en-US" sz="2300" dirty="0"/>
              <a:t> codified in the 1</a:t>
            </a:r>
            <a:r>
              <a:rPr lang="en-US" sz="2300" baseline="30000" dirty="0"/>
              <a:t>st</a:t>
            </a:r>
            <a:r>
              <a:rPr lang="en-US" sz="2300" dirty="0"/>
              <a:t> and 2</a:t>
            </a:r>
            <a:r>
              <a:rPr lang="en-US" sz="2300" baseline="30000" dirty="0"/>
              <a:t>nd</a:t>
            </a:r>
            <a:r>
              <a:rPr lang="en-US" sz="2300" dirty="0"/>
              <a:t> centuries CE by ________(series of epistles) and various gospels (life of Jesus)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Initial efforts only made to convert Jews =&gt; Jesus = Messiah of Jews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Missionaries, monks and nuns spread the faith through the ____________________________(Desert mothers and church saints)</a:t>
            </a:r>
          </a:p>
        </p:txBody>
      </p:sp>
    </p:spTree>
    <p:extLst>
      <p:ext uri="{BB962C8B-B14F-4D97-AF65-F5344CB8AC3E}">
        <p14:creationId xmlns:p14="http://schemas.microsoft.com/office/powerpoint/2010/main" val="1990644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106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Jewish Diaspora</a:t>
            </a:r>
            <a:r>
              <a:rPr lang="en-US" dirty="0"/>
              <a:t> (ca 1</a:t>
            </a:r>
            <a:r>
              <a:rPr lang="en-US" baseline="30000" dirty="0"/>
              <a:t>st</a:t>
            </a:r>
            <a:r>
              <a:rPr lang="en-US" dirty="0"/>
              <a:t> century CE)</a:t>
            </a:r>
            <a:endParaRPr lang="en-US" b="1" u="sng" dirty="0"/>
          </a:p>
        </p:txBody>
      </p:sp>
      <p:pic>
        <p:nvPicPr>
          <p:cNvPr id="57346" name="Picture 2" descr="http://www.livius.org/a/1/maps/diaspora_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772400" cy="597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61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Abraham and Ten Commandments – code for moral living</a:t>
            </a:r>
          </a:p>
        </p:txBody>
      </p:sp>
      <p:pic>
        <p:nvPicPr>
          <p:cNvPr id="58370" name="Picture 2" descr="http://debpotts.com/wp-content/uploads/2014/04/2014-5-1-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609600"/>
            <a:ext cx="3883025" cy="484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http://barbedol03.files.wordpress.com/2013/08/10-god-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457" y="870780"/>
            <a:ext cx="4996543" cy="420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13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6" y="609600"/>
            <a:ext cx="9035143" cy="6324600"/>
          </a:xfrm>
        </p:spPr>
        <p:txBody>
          <a:bodyPr>
            <a:normAutofit/>
          </a:bodyPr>
          <a:lstStyle/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Christianity was initially popular in the Roman Empire due to:</a:t>
            </a:r>
          </a:p>
          <a:p>
            <a:pPr marL="400050" lvl="1" indent="0">
              <a:buNone/>
            </a:pPr>
            <a:r>
              <a:rPr lang="en-US" sz="2400" dirty="0"/>
              <a:t>	-- Its </a:t>
            </a:r>
            <a:r>
              <a:rPr lang="en-US" sz="2400" b="1" i="1" dirty="0"/>
              <a:t>mystic qualities </a:t>
            </a:r>
            <a:r>
              <a:rPr lang="en-US" sz="2400" dirty="0"/>
              <a:t>=&gt; Greek tradition was attracted to ideas 	of salvation and afterlife (Jesus is a more personal figure)</a:t>
            </a:r>
          </a:p>
          <a:p>
            <a:pPr marL="400050" lvl="1" indent="0">
              <a:buNone/>
            </a:pPr>
            <a:r>
              <a:rPr lang="en-US" sz="2400" dirty="0"/>
              <a:t>	-- </a:t>
            </a:r>
            <a:r>
              <a:rPr lang="en-US" sz="2400" b="1" i="1" dirty="0"/>
              <a:t>Decay of Roman world </a:t>
            </a:r>
            <a:r>
              <a:rPr lang="en-US" sz="2400" dirty="0"/>
              <a:t>=&gt; as Rome weakened Christianity 	became a more popular idea (new? Salvation?)</a:t>
            </a:r>
          </a:p>
          <a:p>
            <a:pPr marL="400050" lvl="1" indent="0">
              <a:buNone/>
            </a:pPr>
            <a:r>
              <a:rPr lang="en-US" sz="2400" dirty="0"/>
              <a:t>	-- </a:t>
            </a:r>
            <a:r>
              <a:rPr lang="en-US" sz="2400" b="1" i="1" dirty="0"/>
              <a:t>Persecution</a:t>
            </a:r>
            <a:r>
              <a:rPr lang="en-US" sz="2400" dirty="0"/>
              <a:t> =&gt; galvanized believers and created fiercely 	devoted missionaries (i.e. Paul); also led to more formal 	organization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In 312 Emperor Constantine converted to Christianity &amp; issued the ____________=&gt; promised religious toleration for Christians</a:t>
            </a:r>
          </a:p>
          <a:p>
            <a:pPr marL="800100" lvl="2" indent="0">
              <a:buNone/>
            </a:pPr>
            <a:r>
              <a:rPr lang="en-US" dirty="0"/>
              <a:t>-- Christianity became the state religion &amp; became more formalized after the _____________________(doctrines, Bible, rituals, leaders)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Religious Beliefs adoption</a:t>
            </a:r>
          </a:p>
        </p:txBody>
      </p:sp>
    </p:spTree>
    <p:extLst>
      <p:ext uri="{BB962C8B-B14F-4D97-AF65-F5344CB8AC3E}">
        <p14:creationId xmlns:p14="http://schemas.microsoft.com/office/powerpoint/2010/main" val="340196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639762"/>
          </a:xfrm>
        </p:spPr>
        <p:txBody>
          <a:bodyPr>
            <a:noAutofit/>
          </a:bodyPr>
          <a:lstStyle/>
          <a:p>
            <a:r>
              <a:rPr lang="en-US" sz="3600" b="1" u="sng" dirty="0"/>
              <a:t>Constantine &amp; the Battle of </a:t>
            </a:r>
            <a:r>
              <a:rPr lang="en-US" sz="3600" b="1" u="sng" dirty="0" err="1"/>
              <a:t>Milvian</a:t>
            </a:r>
            <a:r>
              <a:rPr lang="en-US" sz="3600" b="1" u="sng" dirty="0"/>
              <a:t> Bridge</a:t>
            </a:r>
          </a:p>
        </p:txBody>
      </p:sp>
      <p:pic>
        <p:nvPicPr>
          <p:cNvPr id="59394" name="Picture 2" descr="http://www.catholicworldreport.com/Content/Site140/Articles/10_01_2012/1697constantine_00000001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686800" cy="483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5520195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the Battle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Milvian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Bridge, Constantine secured a huge military victory =&gt; attributed it to the image of a Cross he saw in the sun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-- Historians debate whether Constantine was spiritually motivated or wanted an ideology to unite Rome</a:t>
            </a:r>
          </a:p>
        </p:txBody>
      </p:sp>
    </p:spTree>
    <p:extLst>
      <p:ext uri="{BB962C8B-B14F-4D97-AF65-F5344CB8AC3E}">
        <p14:creationId xmlns:p14="http://schemas.microsoft.com/office/powerpoint/2010/main" val="3333215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Spread of Christianity</a:t>
            </a:r>
          </a:p>
        </p:txBody>
      </p:sp>
      <p:pic>
        <p:nvPicPr>
          <p:cNvPr id="1026" name="Picture 2" descr="http://web.cocc.edu/cagatucci/classes/hum213/Maps/ChristianitySpreadHUNT_Map207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153400" cy="601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646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15400" cy="6397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Clovis I and the Kingdom of the Franks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248400"/>
            <a:ext cx="8839200" cy="4873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Q: How did adopting Christianity help </a:t>
            </a:r>
            <a:r>
              <a:rPr lang="en-US" dirty="0" err="1"/>
              <a:t>Clovis’s</a:t>
            </a:r>
            <a:r>
              <a:rPr lang="en-US" dirty="0"/>
              <a:t> political conquests??</a:t>
            </a:r>
          </a:p>
        </p:txBody>
      </p:sp>
      <p:pic>
        <p:nvPicPr>
          <p:cNvPr id="1026" name="Picture 2" descr="https://upload.wikimedia.org/wikipedia/commons/8/86/Fran%C3%A7ois-Louis_Dejuinne_(1786-1844)_-_Clovis_roi_des_Francs_(465-5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55555"/>
            <a:ext cx="3343141" cy="519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a/aa/Conquests_of_Clov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38" y="1147913"/>
            <a:ext cx="5364762" cy="474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263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457200"/>
            <a:ext cx="9296400" cy="6477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300" b="1" u="sng" dirty="0"/>
              <a:t>Greco/Roman Philosophy</a:t>
            </a:r>
          </a:p>
          <a:p>
            <a:r>
              <a:rPr lang="en-US" sz="2300" dirty="0"/>
              <a:t>Ancient Greeks had religious structures and beliefs (i.e. </a:t>
            </a:r>
            <a:r>
              <a:rPr lang="en-US" sz="2300" b="1" i="1" dirty="0"/>
              <a:t>Pantheon</a:t>
            </a:r>
            <a:r>
              <a:rPr lang="en-US" sz="2300" dirty="0"/>
              <a:t> of humanistic Gods =&gt;___________________) but were mostly philosophers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Gods took on _______________________(anthropomorphic =&gt; jealousy, hatred) and involved in human struggles directly (Home = Mt Olympus)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Gods were the ____________________________(patron Gods/Goddesses) and the Roman empire until the Republic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_______________________was the center of philosophy =&gt; philosophers were usually paid tutors to the wealthy</a:t>
            </a:r>
          </a:p>
          <a:p>
            <a:pPr marL="400050" lvl="1" indent="0">
              <a:buNone/>
            </a:pPr>
            <a:r>
              <a:rPr lang="en-US" sz="2300" b="1" i="1" dirty="0"/>
              <a:t>	-- ___________________</a:t>
            </a:r>
            <a:r>
              <a:rPr lang="en-US" sz="2300" dirty="0"/>
              <a:t>=&gt; wrote little but employed “</a:t>
            </a:r>
            <a:r>
              <a:rPr lang="en-US" sz="2300" b="1" i="1" dirty="0"/>
              <a:t>Socratic method</a:t>
            </a:r>
            <a:r>
              <a:rPr lang="en-US" sz="2300" dirty="0"/>
              <a:t>” that 	encouraged people to use logic/reason to discover truth</a:t>
            </a:r>
          </a:p>
          <a:p>
            <a:pPr marL="400050" lvl="1" indent="0">
              <a:buNone/>
            </a:pPr>
            <a:r>
              <a:rPr lang="en-US" sz="2300" dirty="0"/>
              <a:t>	-- ___________=&gt; wrote </a:t>
            </a:r>
            <a:r>
              <a:rPr lang="en-US" sz="2300" b="1" i="1" dirty="0"/>
              <a:t>The Republic, </a:t>
            </a:r>
            <a:r>
              <a:rPr lang="en-US" sz="2300" dirty="0"/>
              <a:t>a treatise on government that 	emphasized the use of logic to govern justly</a:t>
            </a:r>
          </a:p>
          <a:p>
            <a:pPr lvl="3" indent="-342900">
              <a:buFont typeface="Courier New" panose="02070309020205020404" pitchFamily="49" charset="0"/>
              <a:buChar char="o"/>
            </a:pPr>
            <a:r>
              <a:rPr lang="en-US" sz="2300" dirty="0"/>
              <a:t>Created the </a:t>
            </a:r>
            <a:r>
              <a:rPr lang="en-US" sz="2300" b="1" i="1" dirty="0"/>
              <a:t>Academy</a:t>
            </a:r>
            <a:r>
              <a:rPr lang="en-US" sz="2300" dirty="0"/>
              <a:t> =&gt; school of philosophy</a:t>
            </a:r>
          </a:p>
          <a:p>
            <a:pPr marL="800100" lvl="2" indent="0">
              <a:buNone/>
            </a:pPr>
            <a:r>
              <a:rPr lang="en-US" sz="2300" dirty="0"/>
              <a:t>  -- _________________=&gt; use of empirical observation/senses (empirical methods) to discover laws of nature &amp; humanity</a:t>
            </a:r>
          </a:p>
          <a:p>
            <a:pPr lvl="3" indent="-342900">
              <a:buFont typeface="Courier New" panose="02070309020205020404" pitchFamily="49" charset="0"/>
              <a:buChar char="o"/>
            </a:pPr>
            <a:r>
              <a:rPr lang="en-US" sz="2300" dirty="0"/>
              <a:t>Advocated a </a:t>
            </a:r>
            <a:r>
              <a:rPr lang="en-US" sz="2300" b="1" i="1" dirty="0"/>
              <a:t>scientific </a:t>
            </a:r>
            <a:r>
              <a:rPr lang="en-US" sz="2300" dirty="0"/>
              <a:t> approach to nature (systems of classification)</a:t>
            </a:r>
          </a:p>
          <a:p>
            <a:pPr lvl="3" indent="-342900">
              <a:buFont typeface="Courier New" panose="02070309020205020404" pitchFamily="49" charset="0"/>
              <a:buChar char="o"/>
            </a:pPr>
            <a:r>
              <a:rPr lang="en-US" sz="2300" dirty="0"/>
              <a:t>Wrote </a:t>
            </a:r>
            <a:r>
              <a:rPr lang="en-US" sz="2300" b="1" i="1" dirty="0"/>
              <a:t>Politics</a:t>
            </a:r>
            <a:r>
              <a:rPr lang="en-US" sz="2300" dirty="0"/>
              <a:t>, where he examined all forms of government and selected the 3 best =&gt; monarchy, aristocracy &amp; democracy</a:t>
            </a:r>
          </a:p>
          <a:p>
            <a:pPr lvl="3" indent="-342900">
              <a:buFont typeface="Courier New" panose="02070309020205020404" pitchFamily="49" charset="0"/>
              <a:buChar char="o"/>
            </a:pPr>
            <a:r>
              <a:rPr lang="en-US" sz="2300" dirty="0"/>
              <a:t>Also wrote of women being inferior to men =&gt; “infertile and </a:t>
            </a:r>
            <a:r>
              <a:rPr lang="en-US" sz="2300" dirty="0" err="1"/>
              <a:t>inadequecy</a:t>
            </a:r>
            <a:r>
              <a:rPr lang="en-US" sz="2300" dirty="0"/>
              <a:t> define females” (very influential for centuries)</a:t>
            </a:r>
          </a:p>
          <a:p>
            <a:r>
              <a:rPr lang="en-US" sz="2500" dirty="0"/>
              <a:t>Greco/Roman thought (i.e. democracy, scientific inquiry, logic) all influence European/western culture to the present day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048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Religious Beliefs adoption</a:t>
            </a:r>
          </a:p>
        </p:txBody>
      </p:sp>
    </p:spTree>
    <p:extLst>
      <p:ext uri="{BB962C8B-B14F-4D97-AF65-F5344CB8AC3E}">
        <p14:creationId xmlns:p14="http://schemas.microsoft.com/office/powerpoint/2010/main" val="1811003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b="1" u="sng" dirty="0"/>
              <a:t>3 Greek Philosophers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74" y="5715000"/>
            <a:ext cx="8690126" cy="10207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The 3 great Greek philosophers impacted Western thought for centuries =&gt; European understandings of the cosmos, earth and medicine depended on their ideas for over 2000 years</a:t>
            </a:r>
          </a:p>
        </p:txBody>
      </p:sp>
      <p:pic>
        <p:nvPicPr>
          <p:cNvPr id="65538" name="Picture 2" descr="http://3.bp.blogspot.com/-7yvye5g6woc/TaO5adkdtxI/AAAAAAAABhI/lzfkJbRQB9Y/s1600/Greek+Philosophers+Aristotle+plato+socr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74" y="914400"/>
            <a:ext cx="8461526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950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9873173"/>
              </p:ext>
            </p:extLst>
          </p:nvPr>
        </p:nvGraphicFramePr>
        <p:xfrm>
          <a:off x="304801" y="152400"/>
          <a:ext cx="8610599" cy="6553206"/>
        </p:xfrm>
        <a:graphic>
          <a:graphicData uri="http://schemas.openxmlformats.org/drawingml/2006/table">
            <a:tbl>
              <a:tblPr/>
              <a:tblGrid>
                <a:gridCol w="1937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3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9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3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Year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Est. World Population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Growth Rate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100,000 BCE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30,000 BCE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8000 BCE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r>
                        <a:rPr 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Million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3000 BCE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  <a:r>
                        <a:rPr 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Million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4.33%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 BCE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</a:t>
                      </a:r>
                      <a:r>
                        <a:rPr 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Million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4.47%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 BCE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 Million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.06%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 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</a:t>
                      </a:r>
                      <a:r>
                        <a:rPr 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Million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.112%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220 Million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-.033%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4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 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</a:t>
                      </a:r>
                      <a:r>
                        <a:rPr 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Million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4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1200 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  <a:r>
                        <a:rPr 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Million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26.49%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4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1400 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  <a:r>
                        <a:rPr 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Million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-3.18%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4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1600 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578</a:t>
                      </a:r>
                      <a:r>
                        <a:rPr 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Million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4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1700 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680</a:t>
                      </a:r>
                      <a:r>
                        <a:rPr 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Million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17.65%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4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1800 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954</a:t>
                      </a:r>
                      <a:r>
                        <a:rPr 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Million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40.29%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4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1900 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  <a:r>
                        <a:rPr 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Billion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71.28%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41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1950 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</a:t>
                      </a:r>
                      <a:r>
                        <a:rPr 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Billion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139.74%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63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 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r>
                        <a:rPr lang="en-US" sz="2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Billion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462.42%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085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DDCE-877F-4C14-BE2B-065A98293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52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Greek and Roman Gods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91178-32A9-4EC5-81EF-0F3ABAD9F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599915"/>
            <a:ext cx="4038600" cy="153368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Greek (later Roman) gods took on human forms and characteristics</a:t>
            </a:r>
          </a:p>
          <a:p>
            <a:r>
              <a:rPr lang="en-US" sz="2400" dirty="0"/>
              <a:t>Each was associated with various divine powers</a:t>
            </a:r>
          </a:p>
        </p:txBody>
      </p:sp>
      <p:pic>
        <p:nvPicPr>
          <p:cNvPr id="2050" name="Picture 2" descr="https://s-media-cache-ak0.pinimg.com/originals/5a/d8/c7/5ad8c7928ecaf6b5c7e96365e39f9dc7.jpg">
            <a:extLst>
              <a:ext uri="{FF2B5EF4-FFF2-40B4-BE49-F238E27FC236}">
                <a16:creationId xmlns:a16="http://schemas.microsoft.com/office/drawing/2014/main" id="{9E375FF3-E8BF-47D1-A56F-725F86650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4742226" cy="477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-media-cache-ak0.pinimg.com/736x/fd/9a/e7/fd9ae7ccbfb9917fe74cb6e65638fa75--greek-pantheon-gods-and-goddesses.jpg">
            <a:extLst>
              <a:ext uri="{FF2B5EF4-FFF2-40B4-BE49-F238E27FC236}">
                <a16:creationId xmlns:a16="http://schemas.microsoft.com/office/drawing/2014/main" id="{BA4A100B-AFA8-4DD9-8397-3F4B986E1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0"/>
            <a:ext cx="39147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86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657" y="457200"/>
            <a:ext cx="9144000" cy="6477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u="sng" dirty="0"/>
              <a:t>Hinduism</a:t>
            </a:r>
          </a:p>
          <a:p>
            <a:r>
              <a:rPr lang="en-US" sz="2400" dirty="0"/>
              <a:t>Hinduism started in India as </a:t>
            </a:r>
            <a:r>
              <a:rPr lang="en-US" sz="2400" b="1" i="1" dirty="0"/>
              <a:t>Brahmanism</a:t>
            </a:r>
            <a:r>
              <a:rPr lang="en-US" sz="2400" dirty="0"/>
              <a:t> (Sanskrit </a:t>
            </a:r>
            <a:r>
              <a:rPr lang="en-US" sz="2400" b="1" i="1" dirty="0"/>
              <a:t>Vedas</a:t>
            </a:r>
            <a:r>
              <a:rPr lang="en-US" sz="2400" dirty="0"/>
              <a:t>) which emphasized caste and specific roles (_________) and groups in society (</a:t>
            </a:r>
            <a:r>
              <a:rPr lang="en-US" sz="2400" b="1" i="1" dirty="0" err="1"/>
              <a:t>jati</a:t>
            </a:r>
            <a:r>
              <a:rPr lang="en-US" sz="2400" dirty="0"/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Brahmins, or ruling classes, were Aryans who created the system</a:t>
            </a:r>
          </a:p>
          <a:p>
            <a:pPr marL="457200" lvl="1" indent="0">
              <a:buNone/>
            </a:pPr>
            <a:r>
              <a:rPr lang="en-US" sz="2400" dirty="0"/>
              <a:t>	-- Ordered Indian society based on __________________and</a:t>
            </a:r>
            <a:r>
              <a:rPr lang="en-US" sz="2400" b="1" i="1" dirty="0"/>
              <a:t> </a:t>
            </a:r>
            <a:r>
              <a:rPr lang="en-US" sz="2400" b="1" i="1" dirty="0" err="1"/>
              <a:t>jati</a:t>
            </a:r>
            <a:r>
              <a:rPr lang="en-US" sz="2400" b="1" i="1" dirty="0"/>
              <a:t> </a:t>
            </a:r>
            <a:r>
              <a:rPr lang="en-US" sz="2400" dirty="0"/>
              <a:t>	groups (extended kinship groups, social network and safety net)</a:t>
            </a:r>
          </a:p>
          <a:p>
            <a:pPr marL="457200" lvl="1" indent="0">
              <a:buNone/>
            </a:pPr>
            <a:r>
              <a:rPr lang="en-US" sz="2300" dirty="0"/>
              <a:t>	-- ___________________________justified the system</a:t>
            </a:r>
            <a:endParaRPr lang="en-US" sz="2200" dirty="0"/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Mauryan &amp; Gupta emperors formalized the caste system + ___________ (trade guilds) and assigned government posts to Hindus</a:t>
            </a:r>
          </a:p>
          <a:p>
            <a:pPr marL="0" indent="0">
              <a:buNone/>
            </a:pPr>
            <a:r>
              <a:rPr lang="en-US" sz="2300" b="1" u="sng" dirty="0"/>
              <a:t>Buddhism</a:t>
            </a:r>
            <a:r>
              <a:rPr lang="en-US" sz="2300" dirty="0"/>
              <a:t> </a:t>
            </a:r>
            <a:r>
              <a:rPr lang="en-US" sz="2700" dirty="0"/>
              <a:t>	</a:t>
            </a:r>
          </a:p>
          <a:p>
            <a:r>
              <a:rPr lang="en-US" sz="2300" dirty="0"/>
              <a:t>After the codification of Buddhist beliefs (8 fold path &amp; 4 Noble truths) Buddhism gained traction among lower classes &amp; women in India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Mauryan _____________________conversion to Buddhism was a huge boost =&gt; sent missionaries out, created a series of ______________ reflecting Buddhist beliefs and practices and built _______________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Spread to _________and became very popular by 500 CE =&gt; especially after fall of Han in 200 CE (period of disunity where Confucian influence fell)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Buddhist monks were very organized and spread religion very successfully; early </a:t>
            </a:r>
            <a:r>
              <a:rPr lang="en-US" sz="2300" b="1" i="1" dirty="0"/>
              <a:t>Tang dynasty emperors </a:t>
            </a:r>
            <a:r>
              <a:rPr lang="en-US" sz="2300" dirty="0"/>
              <a:t>adopted Buddhist beliefs</a:t>
            </a:r>
          </a:p>
          <a:p>
            <a:pPr marL="400050" lvl="1" indent="0">
              <a:buNone/>
            </a:pPr>
            <a:endParaRPr lang="en-US" sz="2300" b="1" u="sng" dirty="0"/>
          </a:p>
          <a:p>
            <a:pPr marL="457200" lvl="1" indent="0">
              <a:buNone/>
            </a:pPr>
            <a:endParaRPr lang="en-US" sz="23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3048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Religious Beliefs adoption</a:t>
            </a:r>
          </a:p>
        </p:txBody>
      </p:sp>
    </p:spTree>
    <p:extLst>
      <p:ext uri="{BB962C8B-B14F-4D97-AF65-F5344CB8AC3E}">
        <p14:creationId xmlns:p14="http://schemas.microsoft.com/office/powerpoint/2010/main" val="722202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Indian Caste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638800"/>
            <a:ext cx="8839200" cy="121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Indian Caste system provided social organization, economic justifications and political framework to India =&gt; formed a sort of identity far different from territorial sovereignty in Europe</a:t>
            </a:r>
          </a:p>
        </p:txBody>
      </p:sp>
      <p:pic>
        <p:nvPicPr>
          <p:cNvPr id="41986" name="Picture 2" descr="http://swilliams24.files.wordpress.com/2009/12/caste-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6324600" cy="450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662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Rock and Pillar Edicts of </a:t>
            </a:r>
            <a:r>
              <a:rPr lang="en-US" b="1" u="sng" dirty="0" err="1"/>
              <a:t>Ashoka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8756" y="4267200"/>
            <a:ext cx="4829043" cy="2590800"/>
          </a:xfrm>
        </p:spPr>
        <p:txBody>
          <a:bodyPr>
            <a:normAutofit fontScale="92500"/>
          </a:bodyPr>
          <a:lstStyle/>
          <a:p>
            <a:r>
              <a:rPr lang="en-US" sz="2300" dirty="0" err="1"/>
              <a:t>Ashoka</a:t>
            </a:r>
            <a:r>
              <a:rPr lang="en-US" sz="2300" dirty="0"/>
              <a:t> started out as a ruthless conqueror and reformed later – rejecting violence &amp; becoming a Buddhist</a:t>
            </a:r>
          </a:p>
          <a:p>
            <a:pPr marL="400050" lvl="1" indent="0">
              <a:buNone/>
            </a:pPr>
            <a:r>
              <a:rPr lang="en-US" sz="2300" dirty="0"/>
              <a:t>-- Established edicts to promote teachings along roads, etc…</a:t>
            </a:r>
          </a:p>
          <a:p>
            <a:pPr marL="400050" lvl="1" indent="0">
              <a:buNone/>
            </a:pPr>
            <a:r>
              <a:rPr lang="en-US" sz="2300" dirty="0"/>
              <a:t>-- Died of starvation in a Jain temple</a:t>
            </a:r>
          </a:p>
        </p:txBody>
      </p:sp>
      <p:pic>
        <p:nvPicPr>
          <p:cNvPr id="2052" name="Picture 4" descr="http://upload.wikimedia.org/wikipedia/commons/f/ff/EdictsOfAsho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609600"/>
            <a:ext cx="4006863" cy="52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keysersozeslair.com/wp-content/uploads/2013/07/Ashoka.pill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757" y="762000"/>
            <a:ext cx="491612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227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457200"/>
            <a:ext cx="9296400" cy="6629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u="sng" dirty="0"/>
              <a:t>Confucianism</a:t>
            </a:r>
          </a:p>
          <a:p>
            <a:r>
              <a:rPr lang="en-US" sz="2400" dirty="0"/>
              <a:t>During the Warring States period of Chinese history (disunity &amp; violence) </a:t>
            </a:r>
            <a:r>
              <a:rPr lang="en-US" sz="2400" b="1" i="1" dirty="0"/>
              <a:t>Confucianism </a:t>
            </a:r>
            <a:r>
              <a:rPr lang="en-US" sz="2400" dirty="0"/>
              <a:t>was codified by disciples in the________________</a:t>
            </a:r>
            <a:endParaRPr lang="en-US" sz="2400" b="1" i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Called for order &amp; social harmony that could be achieved through proper behavior &amp; right relationships (respect for govt leaders) </a:t>
            </a:r>
          </a:p>
          <a:p>
            <a:pPr marL="457200" lvl="1" indent="0">
              <a:buNone/>
            </a:pPr>
            <a:r>
              <a:rPr lang="en-US" sz="2400" dirty="0"/>
              <a:t>	-- Proper roles and code of behavior was called ____________=&gt; 	respect for 	_____________________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Confucius also called for government leadership based on _________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Not concerned with spiritual side of existence (reflected times??)</a:t>
            </a:r>
          </a:p>
          <a:p>
            <a:pPr marL="514350" indent="-457200"/>
            <a:r>
              <a:rPr lang="en-US" sz="2400" dirty="0"/>
              <a:t>Confucian principles were codified into Chinese government and code of ethical behavior by _________________of Han Dynasty (156-87 BCE)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b="1" i="1" dirty="0"/>
              <a:t>Emperor Wu </a:t>
            </a:r>
            <a:r>
              <a:rPr lang="en-US" sz="2400" dirty="0"/>
              <a:t>(</a:t>
            </a:r>
            <a:r>
              <a:rPr lang="en-US" sz="2400" dirty="0" err="1"/>
              <a:t>Wudi</a:t>
            </a:r>
            <a:r>
              <a:rPr lang="en-US" sz="2400" dirty="0"/>
              <a:t>) centralized the Chinese state govt and set up a series of schools to teach ______________________to administrators</a:t>
            </a:r>
          </a:p>
          <a:p>
            <a:pPr marL="457200" lvl="1" indent="0">
              <a:buNone/>
            </a:pPr>
            <a:r>
              <a:rPr lang="en-US" sz="2400" dirty="0"/>
              <a:t>	-- Later became ___________________to train administrators 	(commoners and noblemen can take exam)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Wu also expanded Han China’s borders (doubled size), encouraged trade with Central Asia and funded cultural endeavors</a:t>
            </a:r>
          </a:p>
          <a:p>
            <a:pPr marL="457200" lvl="1" indent="0">
              <a:buNone/>
            </a:pPr>
            <a:r>
              <a:rPr lang="en-US" sz="2400" dirty="0"/>
              <a:t>	-- Chinese poetry, landscape painting, music all funded by Imperial 	schools and bureaus</a:t>
            </a:r>
          </a:p>
          <a:p>
            <a:pPr marL="57150" indent="0">
              <a:buNone/>
            </a:pPr>
            <a:endParaRPr lang="en-US" sz="2400" b="1" u="sng" dirty="0"/>
          </a:p>
          <a:p>
            <a:endParaRPr lang="en-US" sz="2300" b="1" u="sng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228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Religious Beliefs adoption</a:t>
            </a:r>
          </a:p>
        </p:txBody>
      </p:sp>
    </p:spTree>
    <p:extLst>
      <p:ext uri="{BB962C8B-B14F-4D97-AF65-F5344CB8AC3E}">
        <p14:creationId xmlns:p14="http://schemas.microsoft.com/office/powerpoint/2010/main" val="721179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715000"/>
            <a:ext cx="8229600" cy="10207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i="1" dirty="0"/>
              <a:t>Confucius </a:t>
            </a:r>
            <a:r>
              <a:rPr lang="en-US" sz="2400" dirty="0"/>
              <a:t>was a Chinese philosopher during the “Hundred Schools” period =&gt; his ideas led to a society that valued order and respect for hierarchal relationships </a:t>
            </a:r>
          </a:p>
        </p:txBody>
      </p:sp>
      <p:pic>
        <p:nvPicPr>
          <p:cNvPr id="62466" name="Picture 2" descr="C:\Users\Kris\Downloads\7779-confuciu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4724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http://upload.wikimedia.org/wikipedia/commons/8/84/Rongo_Analects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4841875" cy="36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276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5 Confucian Relationships</a:t>
            </a:r>
          </a:p>
        </p:txBody>
      </p:sp>
      <p:pic>
        <p:nvPicPr>
          <p:cNvPr id="64514" name="Picture 2" descr="http://faculty.washington.edu/mkalton/ch5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558932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391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2" descr="https://i.ytimg.com/vi/XHoZHh-VxPQ/maxresdefault.jpg">
            <a:extLst>
              <a:ext uri="{FF2B5EF4-FFF2-40B4-BE49-F238E27FC236}">
                <a16:creationId xmlns:a16="http://schemas.microsoft.com/office/drawing/2014/main" id="{E3029630-7566-45EF-8B1C-1FD454FB7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5" r="25982"/>
          <a:stretch/>
        </p:blipFill>
        <p:spPr bwMode="auto">
          <a:xfrm>
            <a:off x="3479292" y="10"/>
            <a:ext cx="5664708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B00B3-AA1B-4B40-A74A-DFFAD99AF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28600"/>
            <a:ext cx="3403092" cy="1676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u="sng" dirty="0"/>
              <a:t>Emperor Wu (</a:t>
            </a:r>
            <a:r>
              <a:rPr lang="en-US" sz="3600" b="1" u="sng" dirty="0" err="1"/>
              <a:t>Wudi</a:t>
            </a:r>
            <a:r>
              <a:rPr lang="en-US" sz="3600" b="1" u="sng" dirty="0"/>
              <a:t>) </a:t>
            </a:r>
            <a:r>
              <a:rPr lang="en-US" sz="3600" dirty="0"/>
              <a:t>156-87 BCE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2DB74-1D18-44A3-BDEA-07BC715B9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885629"/>
            <a:ext cx="3352800" cy="4667571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Emperor Wu is recognized as one of the greatest Chinese emperors =&gt; his 57 year rule was not surpassed until 1800 years later</a:t>
            </a:r>
          </a:p>
          <a:p>
            <a:r>
              <a:rPr lang="en-US" sz="2400" dirty="0"/>
              <a:t>The cultural and political legacy of Wu, from Confucianism, Confucian exams, negotiation with nomadic tribes and his series of conquests, is also </a:t>
            </a:r>
            <a:r>
              <a:rPr lang="en-US" sz="2400" dirty="0" err="1"/>
              <a:t>unparralled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2506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35182-3562-41D1-9ED0-60E298E2B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85800"/>
            <a:ext cx="8991600" cy="60960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Confucianism also adopted many ritual practices common in China 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Most enduring is the practice of _____________________=&gt; commemoration, communication and sacrifice to deceased ancestors</a:t>
            </a:r>
          </a:p>
          <a:p>
            <a:pPr marL="400050" lvl="1" indent="0">
              <a:buNone/>
            </a:pPr>
            <a:r>
              <a:rPr lang="en-US" sz="2400" dirty="0"/>
              <a:t>	-- Ancestor veneration is said to cultivate filial piety and help 	ancestors separate ancestor souls (</a:t>
            </a:r>
            <a:r>
              <a:rPr lang="en-US" sz="2400" dirty="0" err="1"/>
              <a:t>hun</a:t>
            </a:r>
            <a:r>
              <a:rPr lang="en-US" sz="2400" dirty="0"/>
              <a:t> or light) from dark (</a:t>
            </a:r>
            <a:r>
              <a:rPr lang="en-US" sz="2400" dirty="0" err="1"/>
              <a:t>po</a:t>
            </a:r>
            <a:r>
              <a:rPr lang="en-US" sz="2400" dirty="0"/>
              <a:t>) soul</a:t>
            </a:r>
          </a:p>
          <a:p>
            <a:pPr marL="0" indent="0">
              <a:buNone/>
            </a:pPr>
            <a:r>
              <a:rPr lang="en-US" sz="2400" b="1" u="sng" dirty="0"/>
              <a:t>Daoism</a:t>
            </a:r>
          </a:p>
          <a:p>
            <a:r>
              <a:rPr lang="en-US" sz="2400" dirty="0"/>
              <a:t>Codified by __________________in </a:t>
            </a:r>
            <a:r>
              <a:rPr lang="en-US" sz="2400" b="1" i="1" dirty="0"/>
              <a:t>The Way of the Dao </a:t>
            </a:r>
            <a:r>
              <a:rPr lang="en-US" sz="2400" dirty="0"/>
              <a:t>=&gt; alternative philosophy to Confucianism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Concerned with proper behavior on earth, Daoism focuses on _______ __________________(allowing nature to control destiny)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Had a huge impact on Chinese culture =&gt; government officials were said to be “</a:t>
            </a:r>
            <a:r>
              <a:rPr lang="en-US" sz="2400" b="1" i="1" dirty="0"/>
              <a:t>Confucian at court, Daoist in life</a:t>
            </a:r>
            <a:r>
              <a:rPr lang="en-US" sz="2400" dirty="0"/>
              <a:t>” </a:t>
            </a:r>
            <a:r>
              <a:rPr lang="en-US" sz="2400" b="1" i="1" dirty="0"/>
              <a:t>(_________________)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Daoist focus on natural processes also led to new ______________ _______________=&gt; illness based on being out of alignment/w nature </a:t>
            </a:r>
          </a:p>
          <a:p>
            <a:pPr marL="1543050" lvl="3" indent="-285750">
              <a:buFont typeface="Courier New" panose="02070309020205020404" pitchFamily="49" charset="0"/>
              <a:buChar char="o"/>
            </a:pPr>
            <a:r>
              <a:rPr lang="en-US" sz="2400" dirty="0"/>
              <a:t>Daoist healers use herbs, natural remedies, diet, meditation and acupuncture (stimulating bodily areas into realignment)</a:t>
            </a:r>
          </a:p>
          <a:p>
            <a:pPr lvl="3" indent="-342900">
              <a:buFont typeface="Courier New" panose="02070309020205020404" pitchFamily="49" charset="0"/>
              <a:buChar char="o"/>
            </a:pPr>
            <a:r>
              <a:rPr lang="en-US" sz="2400" dirty="0"/>
              <a:t> Daoism was also very interested in </a:t>
            </a:r>
            <a:r>
              <a:rPr lang="en-US" sz="2400" b="1" i="1" dirty="0"/>
              <a:t>alchemy</a:t>
            </a:r>
            <a:r>
              <a:rPr lang="en-US" sz="2400" dirty="0"/>
              <a:t> and created </a:t>
            </a:r>
            <a:r>
              <a:rPr lang="en-US" sz="2400" b="1" i="1" dirty="0"/>
              <a:t>medicinal </a:t>
            </a:r>
            <a:r>
              <a:rPr lang="en-US" sz="2400" b="1" i="1" dirty="0" err="1"/>
              <a:t>elixers</a:t>
            </a:r>
            <a:r>
              <a:rPr lang="en-US" sz="2400" b="1" i="1" dirty="0"/>
              <a:t> </a:t>
            </a:r>
            <a:r>
              <a:rPr lang="en-US" sz="2400" dirty="0"/>
              <a:t>(combinations of natural elements &amp; minerals)=&gt; </a:t>
            </a:r>
            <a:r>
              <a:rPr lang="en-US" sz="2400" b="1" i="1" dirty="0"/>
              <a:t>Daoist alchemists in 9</a:t>
            </a:r>
            <a:r>
              <a:rPr lang="en-US" sz="2400" b="1" i="1" baseline="30000" dirty="0"/>
              <a:t>th</a:t>
            </a:r>
            <a:r>
              <a:rPr lang="en-US" sz="2400" b="1" i="1" dirty="0"/>
              <a:t> century invented _________________</a:t>
            </a:r>
          </a:p>
          <a:p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FAF486F-18C5-4EF8-B2CE-BD6C538E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1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Religious Beliefs adoption</a:t>
            </a:r>
          </a:p>
        </p:txBody>
      </p:sp>
    </p:spTree>
    <p:extLst>
      <p:ext uri="{BB962C8B-B14F-4D97-AF65-F5344CB8AC3E}">
        <p14:creationId xmlns:p14="http://schemas.microsoft.com/office/powerpoint/2010/main" val="1000233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943600"/>
            <a:ext cx="8686800" cy="7921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 err="1"/>
              <a:t>Daoist</a:t>
            </a:r>
            <a:r>
              <a:rPr lang="en-US" sz="2400" dirty="0"/>
              <a:t> books like the </a:t>
            </a:r>
            <a:r>
              <a:rPr lang="en-US" sz="2400" b="1" i="1" dirty="0"/>
              <a:t>Yellow Emperor’s Esoteric Classic </a:t>
            </a:r>
            <a:r>
              <a:rPr lang="en-US" sz="2400" dirty="0"/>
              <a:t>led to a Chinese focus in medicine on natural remedies, herbs and acupuncture techniques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6406" y="5087034"/>
            <a:ext cx="3257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Ginseng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a herb believed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aid longevity (does aid memory) </a:t>
            </a:r>
          </a:p>
        </p:txBody>
      </p:sp>
      <p:pic>
        <p:nvPicPr>
          <p:cNvPr id="63490" name="Picture 2" descr="http://fgxpressteaminternational.com/wp-content/uploads/2013/05/korean-red-ginse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8600"/>
            <a:ext cx="3730626" cy="466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6" descr="http://www.answer-my-health-question.info/images/acupuncture-and-history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3025"/>
            <a:ext cx="3733800" cy="499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43400" y="52578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Traditional Chinese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Daoist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acupuncture chart</a:t>
            </a:r>
          </a:p>
        </p:txBody>
      </p:sp>
    </p:spTree>
    <p:extLst>
      <p:ext uri="{BB962C8B-B14F-4D97-AF65-F5344CB8AC3E}">
        <p14:creationId xmlns:p14="http://schemas.microsoft.com/office/powerpoint/2010/main" val="3292358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57"/>
            <a:ext cx="8229600" cy="500743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Classical Age – 600 BCE to 600 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8580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After the Neolithic revolution &amp; the rise of world civilizations, the classical age brought 3 changes in patterns of human interaction . . .</a:t>
            </a:r>
          </a:p>
          <a:p>
            <a:pPr marL="0" indent="0">
              <a:buNone/>
            </a:pPr>
            <a:r>
              <a:rPr lang="en-US" sz="2400" dirty="0"/>
              <a:t>#1: Development of lasting ________________________________=&gt; brought cultural unity and identity to many regions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/>
              <a:t>Exs</a:t>
            </a:r>
            <a:r>
              <a:rPr lang="en-US" sz="2000" dirty="0"/>
              <a:t>: Christianity, Hinduism, Buddhism, Daoism, Confucianism, Greek logic and empiricism</a:t>
            </a:r>
          </a:p>
          <a:p>
            <a:pPr marL="0" indent="0">
              <a:buNone/>
            </a:pPr>
            <a:r>
              <a:rPr lang="en-US" sz="2400" dirty="0"/>
              <a:t>#2: The Increased ____________________________________brought unity to multiple geographic areas (i.e. China, India, Mediterranean)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Key Empires include:</a:t>
            </a:r>
          </a:p>
          <a:p>
            <a:pPr marL="400050" lvl="1" indent="0">
              <a:buNone/>
            </a:pPr>
            <a:r>
              <a:rPr lang="en-US" sz="2000" dirty="0"/>
              <a:t>	-- SW Asia: </a:t>
            </a:r>
            <a:r>
              <a:rPr lang="en-US" sz="2000" b="1" i="1" dirty="0"/>
              <a:t>Persian Empires </a:t>
            </a:r>
            <a:r>
              <a:rPr lang="en-US" sz="2000" dirty="0"/>
              <a:t>(</a:t>
            </a:r>
            <a:r>
              <a:rPr lang="en-US" sz="2000" dirty="0" err="1"/>
              <a:t>Achaemenid</a:t>
            </a:r>
            <a:r>
              <a:rPr lang="en-US" sz="2000" dirty="0"/>
              <a:t>, Parthian, Sassanid)</a:t>
            </a:r>
          </a:p>
          <a:p>
            <a:pPr marL="400050" lvl="1" indent="0">
              <a:buNone/>
            </a:pPr>
            <a:r>
              <a:rPr lang="en-US" sz="2000" dirty="0"/>
              <a:t>	-- East Asia: Qin &amp; Han</a:t>
            </a:r>
          </a:p>
          <a:p>
            <a:pPr marL="400050" lvl="1" indent="0">
              <a:buNone/>
            </a:pPr>
            <a:r>
              <a:rPr lang="en-US" sz="2000" dirty="0"/>
              <a:t>	-- Mediterranean: </a:t>
            </a:r>
            <a:r>
              <a:rPr lang="en-US" sz="2000" b="1" i="1" dirty="0"/>
              <a:t>Phoenicia</a:t>
            </a:r>
            <a:r>
              <a:rPr lang="en-US" sz="2000" dirty="0"/>
              <a:t>, </a:t>
            </a:r>
            <a:r>
              <a:rPr lang="en-US" sz="2000" b="1" i="1" dirty="0"/>
              <a:t>Greek city states</a:t>
            </a:r>
            <a:r>
              <a:rPr lang="en-US" sz="2000" dirty="0"/>
              <a:t>, </a:t>
            </a:r>
            <a:r>
              <a:rPr lang="en-US" sz="2000" b="1" i="1" dirty="0"/>
              <a:t>Roman Empire</a:t>
            </a:r>
            <a:r>
              <a:rPr lang="en-US" sz="2000" dirty="0"/>
              <a:t>, </a:t>
            </a:r>
            <a:r>
              <a:rPr lang="en-US" sz="2000" b="1" i="1" dirty="0" err="1"/>
              <a:t>Hellenisitic</a:t>
            </a:r>
            <a:r>
              <a:rPr lang="en-US" sz="2000" b="1" i="1" dirty="0"/>
              <a:t> 	Empires</a:t>
            </a:r>
            <a:r>
              <a:rPr lang="en-US" sz="2000" dirty="0"/>
              <a:t> (i.e. Alexander the Great)</a:t>
            </a:r>
          </a:p>
          <a:p>
            <a:pPr marL="400050" lvl="1" indent="0">
              <a:buNone/>
            </a:pPr>
            <a:r>
              <a:rPr lang="en-US" sz="2000" b="1" i="1" dirty="0"/>
              <a:t>	-- </a:t>
            </a:r>
            <a:r>
              <a:rPr lang="en-US" sz="2000" dirty="0"/>
              <a:t>Mesoamerica:</a:t>
            </a:r>
            <a:r>
              <a:rPr lang="en-US" sz="2000" b="1" i="1" dirty="0"/>
              <a:t> </a:t>
            </a:r>
            <a:r>
              <a:rPr lang="en-US" sz="2000" b="1" i="1" dirty="0" err="1"/>
              <a:t>Teotichuacan</a:t>
            </a:r>
            <a:r>
              <a:rPr lang="en-US" sz="2000" b="1" i="1" dirty="0"/>
              <a:t> </a:t>
            </a:r>
            <a:r>
              <a:rPr lang="en-US" sz="2000" dirty="0"/>
              <a:t>&amp; </a:t>
            </a:r>
            <a:r>
              <a:rPr lang="en-US" sz="2000" b="1" i="1" dirty="0"/>
              <a:t>Maya</a:t>
            </a:r>
            <a:r>
              <a:rPr lang="en-US" sz="2000" dirty="0"/>
              <a:t> city states</a:t>
            </a:r>
          </a:p>
          <a:p>
            <a:pPr marL="400050" lvl="1" indent="0">
              <a:buNone/>
            </a:pPr>
            <a:r>
              <a:rPr lang="en-US" sz="2000" b="1" i="1" dirty="0"/>
              <a:t>	-- </a:t>
            </a:r>
            <a:r>
              <a:rPr lang="en-US" sz="2000" dirty="0"/>
              <a:t>Andean S America: </a:t>
            </a:r>
            <a:r>
              <a:rPr lang="en-US" sz="2000" b="1" i="1" dirty="0" err="1"/>
              <a:t>Moche</a:t>
            </a:r>
            <a:endParaRPr lang="en-US" sz="2000" b="1" i="1" dirty="0"/>
          </a:p>
          <a:p>
            <a:pPr marL="0" indent="0">
              <a:buNone/>
            </a:pPr>
            <a:r>
              <a:rPr lang="en-US" sz="2400" dirty="0"/>
              <a:t>#3: Emergence of_____________________________________</a:t>
            </a:r>
          </a:p>
          <a:p>
            <a:pPr marL="800100" lvl="1">
              <a:buFont typeface="Wingdings" panose="05000000000000000000" pitchFamily="2" charset="2"/>
              <a:buChar char="§"/>
            </a:pPr>
            <a:r>
              <a:rPr lang="en-US" sz="2000" dirty="0" err="1"/>
              <a:t>Exs</a:t>
            </a:r>
            <a:r>
              <a:rPr lang="en-US" sz="2000" dirty="0"/>
              <a:t>: Silk Road, Saharan caravan routes, Indian and Mediterranean sea trade</a:t>
            </a:r>
          </a:p>
          <a:p>
            <a:pPr marL="400050"/>
            <a:r>
              <a:rPr lang="en-US" sz="2400" dirty="0"/>
              <a:t>Overall, the effect of these developments was an intensification of regional unity and internal processes (i.e. artistic expression, social interaction and political development)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Civilizations pretty much developed independently &amp; contacts were mostly regional</a:t>
            </a:r>
          </a:p>
          <a:p>
            <a:pPr marL="57150" indent="0">
              <a:buNone/>
            </a:pPr>
            <a:endParaRPr lang="en-US" sz="2400" dirty="0"/>
          </a:p>
          <a:p>
            <a:pPr marL="57150" indent="0">
              <a:buNone/>
            </a:pPr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77613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Daoism and Alchemy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486400"/>
            <a:ext cx="8763000" cy="1219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Daoist</a:t>
            </a:r>
            <a:r>
              <a:rPr lang="en-US" dirty="0"/>
              <a:t> elixirs were initially concocted to provide a path to immortality but culminated in the invention of gunpowder in the ninth century CE</a:t>
            </a:r>
          </a:p>
        </p:txBody>
      </p:sp>
      <p:pic>
        <p:nvPicPr>
          <p:cNvPr id="112642" name="Picture 2" descr="http://2.thumbs.beta.scribol.com/4/sites/default/files/images/http-inlinethumb42.webshots.com-44777-2543555600104391629S425x425Q85.jpg?a=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838200"/>
            <a:ext cx="6400800" cy="453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685800"/>
            <a:ext cx="228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Daoist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alchemists elixirs included one made of a combination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saltpeper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sulfur and charcoal . . . If ingested this would likely kill you but it makes a great way to launch a rocket</a:t>
            </a:r>
          </a:p>
        </p:txBody>
      </p:sp>
    </p:spTree>
    <p:extLst>
      <p:ext uri="{BB962C8B-B14F-4D97-AF65-F5344CB8AC3E}">
        <p14:creationId xmlns:p14="http://schemas.microsoft.com/office/powerpoint/2010/main" val="2811390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6096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Belief Systems effects on gender roles &amp; society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91600" cy="6172200"/>
          </a:xfrm>
        </p:spPr>
        <p:txBody>
          <a:bodyPr>
            <a:normAutofit/>
          </a:bodyPr>
          <a:lstStyle/>
          <a:p>
            <a:r>
              <a:rPr lang="en-US" sz="2300" dirty="0"/>
              <a:t>The new belief structures of the Classical Era had a deep effect on gender roles in Eurasia (Buddhism, Christianity &amp; Confucianism)</a:t>
            </a:r>
          </a:p>
          <a:p>
            <a:pPr marL="0" indent="0">
              <a:buNone/>
            </a:pPr>
            <a:r>
              <a:rPr lang="en-US" sz="2300" b="1" u="sng" dirty="0"/>
              <a:t>Buddhism</a:t>
            </a:r>
          </a:p>
          <a:p>
            <a:r>
              <a:rPr lang="en-US" sz="2300" dirty="0"/>
              <a:t>Among Hindus in India Buddhism message to women was very appealing =&gt; _______________accepted women in inferior positions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Buddha himself was not kind to women, calling them “full of passion, . . . Stupid . . . And having no place in public life.”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Women are also shown as ______________(enlightened teachers)</a:t>
            </a:r>
          </a:p>
          <a:p>
            <a:pPr marL="0" indent="0">
              <a:buNone/>
            </a:pPr>
            <a:r>
              <a:rPr lang="en-US" sz="2300" b="1" u="sng" dirty="0"/>
              <a:t>Christianity</a:t>
            </a:r>
          </a:p>
          <a:p>
            <a:r>
              <a:rPr lang="en-US" sz="2300" dirty="0"/>
              <a:t>Christianity was also initially very popular among women =&gt; preached that all souls were equal and Jesus respected women greatly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Early church also encouraged the __________________for women</a:t>
            </a:r>
          </a:p>
          <a:p>
            <a:pPr marL="457200" lvl="1" indent="0">
              <a:buNone/>
            </a:pPr>
            <a:r>
              <a:rPr lang="en-US" sz="2300" dirty="0"/>
              <a:t>	-- </a:t>
            </a:r>
            <a:r>
              <a:rPr lang="en-US" sz="2300" dirty="0" err="1"/>
              <a:t>Exs</a:t>
            </a:r>
            <a:r>
              <a:rPr lang="en-US" sz="2300" dirty="0"/>
              <a:t>: Desert Mothers (i.e. </a:t>
            </a:r>
            <a:r>
              <a:rPr lang="en-US" sz="2300" b="1" i="1" dirty="0"/>
              <a:t>Melanie the Younger</a:t>
            </a:r>
            <a:r>
              <a:rPr lang="en-US" sz="2300" dirty="0"/>
              <a:t>)</a:t>
            </a:r>
          </a:p>
          <a:p>
            <a:pPr marL="457200" lvl="1" indent="0">
              <a:buNone/>
            </a:pPr>
            <a:r>
              <a:rPr lang="en-US" sz="2300" dirty="0"/>
              <a:t>	-- Gave women opportunities in public sphere to earn acclaim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Men and women were also encouraged to worship together</a:t>
            </a:r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571327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Saint Melanie the Younger</a:t>
            </a:r>
          </a:p>
        </p:txBody>
      </p:sp>
      <p:pic>
        <p:nvPicPr>
          <p:cNvPr id="80898" name="Picture 2" descr="http://melaniejeanjuneau.files.wordpress.com/2013/10/saint_melani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68363"/>
            <a:ext cx="3962400" cy="511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4" descr="https://thepocketscroll.files.wordpress.com/2011/06/apo-apenan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3" y="1524000"/>
            <a:ext cx="4733925" cy="377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5800" y="5486400"/>
            <a:ext cx="4343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Monasteries of the “desert Fathers and Mothers”</a:t>
            </a:r>
          </a:p>
        </p:txBody>
      </p:sp>
    </p:spTree>
    <p:extLst>
      <p:ext uri="{BB962C8B-B14F-4D97-AF65-F5344CB8AC3E}">
        <p14:creationId xmlns:p14="http://schemas.microsoft.com/office/powerpoint/2010/main" val="3767021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6" y="685800"/>
            <a:ext cx="9035143" cy="342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Confucianism</a:t>
            </a:r>
          </a:p>
          <a:p>
            <a:r>
              <a:rPr lang="en-US" sz="2300" dirty="0"/>
              <a:t>Set down a strict dual role in society =&gt; Men as food producers, rulers and actors in public sphere; women as homemakers and mothers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Confucian relationships _______________________in Chinese social relationships (reinforced patriarchy)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Women were also expected to act in accordance w/ requirements of </a:t>
            </a:r>
            <a:r>
              <a:rPr lang="en-US" sz="2300" b="1" i="1" dirty="0"/>
              <a:t>filial piety </a:t>
            </a:r>
            <a:r>
              <a:rPr lang="en-US" sz="2300" dirty="0"/>
              <a:t>=&gt; proper behavior and respect for family and role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Male children also preferred to carry on family name</a:t>
            </a:r>
          </a:p>
          <a:p>
            <a:pPr marL="0" indent="0">
              <a:buNone/>
            </a:pPr>
            <a:endParaRPr lang="en-US" sz="2300" b="1" u="sng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6096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Belief Systems effects on gender roles &amp; society</a:t>
            </a:r>
          </a:p>
        </p:txBody>
      </p:sp>
      <p:pic>
        <p:nvPicPr>
          <p:cNvPr id="81922" name="Picture 2" descr="http://apworldhistory2012-2013.weebly.com/uploads/9/9/9/6/9996001/1705998.jpg?13525157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3831770"/>
            <a:ext cx="3962400" cy="289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84171" y="3831770"/>
            <a:ext cx="50074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“The relation between superiors and inferiors is like that between the wind and the grass. The grass must bend when the wind blows across it." – Confucius</a:t>
            </a:r>
          </a:p>
          <a:p>
            <a:endParaRPr lang="en-US" b="1" i="1" dirty="0"/>
          </a:p>
          <a:p>
            <a:r>
              <a:rPr lang="en-US" b="1" i="1" dirty="0"/>
              <a:t>** Confucianism believed that social harmony (goal of society) was the result of proper relationships between inferiors &amp; superiors</a:t>
            </a:r>
          </a:p>
          <a:p>
            <a:r>
              <a:rPr lang="en-US" b="1" i="1" dirty="0"/>
              <a:t>-- Superiors do have obligation to act correctly (courtesy and respect) and inferiors to obey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78337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639762"/>
          </a:xfrm>
        </p:spPr>
        <p:txBody>
          <a:bodyPr>
            <a:noAutofit/>
          </a:bodyPr>
          <a:lstStyle/>
          <a:p>
            <a:r>
              <a:rPr lang="en-US" sz="3600" b="1" u="sng" dirty="0"/>
              <a:t>Minor Belief Systems &amp; Cultural Traditions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067800" cy="6172200"/>
          </a:xfrm>
        </p:spPr>
        <p:txBody>
          <a:bodyPr>
            <a:normAutofit fontScale="92500"/>
          </a:bodyPr>
          <a:lstStyle/>
          <a:p>
            <a:r>
              <a:rPr lang="en-US" sz="2300" dirty="0"/>
              <a:t>In addition to the major religious belief systems and universal religions, other new religions appeared and some traditional ideas persisted . . .</a:t>
            </a:r>
          </a:p>
          <a:p>
            <a:pPr marL="0" indent="0">
              <a:buNone/>
            </a:pPr>
            <a:r>
              <a:rPr lang="en-US" sz="2300" dirty="0"/>
              <a:t>_________________</a:t>
            </a:r>
          </a:p>
          <a:p>
            <a:r>
              <a:rPr lang="en-US" sz="2300" dirty="0"/>
              <a:t>Founded by Mahavira around the same time as Buddhism =&gt; more _______________________________rejection of material world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Extreme asceticism =&gt; no possessions, rely on begging for a living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Few followers =&gt; Chandragupta </a:t>
            </a:r>
            <a:r>
              <a:rPr lang="en-US" sz="2300" dirty="0" err="1"/>
              <a:t>Maurya</a:t>
            </a:r>
            <a:r>
              <a:rPr lang="en-US" sz="2300" dirty="0"/>
              <a:t> (founder of </a:t>
            </a:r>
            <a:r>
              <a:rPr lang="en-US" sz="2300" dirty="0" err="1"/>
              <a:t>Mauryan</a:t>
            </a:r>
            <a:r>
              <a:rPr lang="en-US" sz="2300" dirty="0"/>
              <a:t> empire) converted to Jainism and died of starvation in monastery</a:t>
            </a:r>
          </a:p>
          <a:p>
            <a:pPr marL="0" indent="0">
              <a:buNone/>
            </a:pPr>
            <a:r>
              <a:rPr lang="en-US" sz="2300" b="1" u="sng" dirty="0"/>
              <a:t>Shamanism and ______________________</a:t>
            </a:r>
          </a:p>
          <a:p>
            <a:r>
              <a:rPr lang="en-US" sz="2300" dirty="0"/>
              <a:t>Continued to be important due to reliance on nature (inside and outside core civilizations)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Especially important among ________________=&gt; settled in Northern Europe (France, Spain, Britain) and were organized in kinship groups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Religious leaders the _____________memorized prayers &amp; performed rituals at sites (</a:t>
            </a:r>
            <a:r>
              <a:rPr lang="en-US" sz="2300" b="1" i="1" dirty="0"/>
              <a:t>Stonehenge</a:t>
            </a:r>
            <a:r>
              <a:rPr lang="en-US" sz="2300" dirty="0"/>
              <a:t>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Animistic Gods (i.e. Lug, god of light) were worshipped wherever their presence was felt (i.e. by a river or at a hilltop)</a:t>
            </a:r>
          </a:p>
          <a:p>
            <a:endParaRPr lang="en-US" sz="2300" b="1" u="sng" dirty="0"/>
          </a:p>
        </p:txBody>
      </p:sp>
    </p:spTree>
    <p:extLst>
      <p:ext uri="{BB962C8B-B14F-4D97-AF65-F5344CB8AC3E}">
        <p14:creationId xmlns:p14="http://schemas.microsoft.com/office/powerpoint/2010/main" val="1659933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71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Celtic Stonehenge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19800"/>
            <a:ext cx="8229600" cy="71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Theories abound as far as the purpose of Stonehenge – a burial site, a site for sacrifice rituals, an astrological observatory?</a:t>
            </a:r>
          </a:p>
        </p:txBody>
      </p:sp>
      <p:pic>
        <p:nvPicPr>
          <p:cNvPr id="87042" name="Picture 2" descr="http://upload.wikimedia.org/wikipedia/commons/3/3c/Stonehenge2007_07_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8839200" cy="512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4250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91600" cy="5867400"/>
          </a:xfrm>
        </p:spPr>
        <p:txBody>
          <a:bodyPr>
            <a:normAutofit lnSpcReduction="10000"/>
          </a:bodyPr>
          <a:lstStyle/>
          <a:p>
            <a:r>
              <a:rPr lang="en-US" sz="2300" dirty="0"/>
              <a:t>Rural Chinese beliefs were also very animistic =&gt; connection to various nature spirits was maintained by rituals and practices</a:t>
            </a:r>
          </a:p>
          <a:p>
            <a:r>
              <a:rPr lang="en-US" sz="2300" dirty="0"/>
              <a:t>Many cultures also practiced ______________=&gt; use of oracle bones and or sacrifices to “predict” future (administered by “</a:t>
            </a:r>
            <a:r>
              <a:rPr lang="en-US" sz="2300" b="1" i="1" dirty="0"/>
              <a:t>shamans</a:t>
            </a:r>
            <a:r>
              <a:rPr lang="en-US" sz="2300" dirty="0"/>
              <a:t>”)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Chinese used oracle bones cracked by heat (interpret patterns); Celts used animal sacrifices (shape of organs), Roman and Greeks used oracles and astrological charts (zodiacs)</a:t>
            </a:r>
          </a:p>
          <a:p>
            <a:pPr marL="0" indent="0">
              <a:buNone/>
            </a:pPr>
            <a:r>
              <a:rPr lang="en-US" sz="2300" b="1" u="sng" dirty="0"/>
              <a:t>Ancestor Veneration</a:t>
            </a:r>
          </a:p>
          <a:p>
            <a:r>
              <a:rPr lang="en-US" sz="2300" dirty="0"/>
              <a:t>Ancestor veneration was still a very important practice in many regions =&gt; Africa (Meroe and Nubia), Mediterranean (Roman Empire), Andean civilizations and China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___________________in China =&gt; ancestors were said to influence daily life and should be consulted for major decisions (shrines)</a:t>
            </a:r>
          </a:p>
          <a:p>
            <a:pPr marL="457200" lvl="1" indent="0">
              <a:buNone/>
            </a:pPr>
            <a:r>
              <a:rPr lang="en-US" sz="2300" dirty="0"/>
              <a:t>	-- Sometimes divination used to understand mood of ancestors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Romans had the ___________________=&gt; dead emperors worshipped as Gods (increased power of emperors and loyalty)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639762"/>
          </a:xfrm>
        </p:spPr>
        <p:txBody>
          <a:bodyPr>
            <a:noAutofit/>
          </a:bodyPr>
          <a:lstStyle/>
          <a:p>
            <a:r>
              <a:rPr lang="en-US" sz="3600" b="1" u="sng" dirty="0"/>
              <a:t>Minor Belief Systems &amp; Cultural Traditions</a:t>
            </a:r>
          </a:p>
        </p:txBody>
      </p:sp>
    </p:spTree>
    <p:extLst>
      <p:ext uri="{BB962C8B-B14F-4D97-AF65-F5344CB8AC3E}">
        <p14:creationId xmlns:p14="http://schemas.microsoft.com/office/powerpoint/2010/main" val="2326997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Chinese Oracle Bones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1477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300" dirty="0"/>
              <a:t>Chinese oracle bones =&gt; animal bones (or sometimes human bones) were heated and cracked . . . Predictions were then inscribed on the bones</a:t>
            </a:r>
          </a:p>
          <a:p>
            <a:pPr marL="0" indent="0">
              <a:buNone/>
            </a:pPr>
            <a:r>
              <a:rPr lang="en-US" sz="2300" dirty="0"/>
              <a:t>** Some Celtic groups are even said to have killed humans and interpreted their death throes (evidence that they were barbarians to Romans) ** </a:t>
            </a:r>
          </a:p>
        </p:txBody>
      </p:sp>
      <p:pic>
        <p:nvPicPr>
          <p:cNvPr id="88066" name="Picture 2" descr="http://zacharynickens.files.wordpress.com/2012/08/shang-oracle-bones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1"/>
            <a:ext cx="8077200" cy="43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587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1771"/>
            <a:ext cx="89154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b="1" u="sng" dirty="0"/>
              <a:t>Chinese ancestor veneration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943600"/>
            <a:ext cx="8229600" cy="792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300" dirty="0"/>
              <a:t>Chinese families would often have a shrine in their house to their dead ancestors and pray to it/offer sacrifices for guidance</a:t>
            </a:r>
          </a:p>
        </p:txBody>
      </p:sp>
      <p:pic>
        <p:nvPicPr>
          <p:cNvPr id="89092" name="Picture 4" descr="http://www2.econ.iastate.edu/classes/econ355/choi/images/si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1999"/>
            <a:ext cx="75438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5071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71"/>
            <a:ext cx="8229600" cy="740229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Classical Age Literature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91600" cy="6019800"/>
          </a:xfrm>
        </p:spPr>
        <p:txBody>
          <a:bodyPr>
            <a:normAutofit/>
          </a:bodyPr>
          <a:lstStyle/>
          <a:p>
            <a:r>
              <a:rPr lang="en-US" sz="2300" dirty="0"/>
              <a:t>Classical Age developments in literature, especially in Indian and Greece, influenced neighboring areas and later times periods</a:t>
            </a:r>
          </a:p>
          <a:p>
            <a:pPr marL="0" indent="0">
              <a:buNone/>
            </a:pPr>
            <a:r>
              <a:rPr lang="en-US" sz="2300" b="1" u="sng" dirty="0"/>
              <a:t>Greece</a:t>
            </a:r>
          </a:p>
          <a:p>
            <a:r>
              <a:rPr lang="en-US" sz="2300" dirty="0"/>
              <a:t>Greek poetry, drama, historical writing and architecture all influenced later Roman developments &amp; Western European culture for centuries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Greek plays were performed in public amphitheaters for citizens</a:t>
            </a:r>
          </a:p>
          <a:p>
            <a:pPr marL="400050" lvl="1" indent="0">
              <a:buNone/>
            </a:pPr>
            <a:r>
              <a:rPr lang="en-US" sz="2300" dirty="0"/>
              <a:t>	-- Various forms were cultivated =&gt; tragedies (</a:t>
            </a:r>
            <a:r>
              <a:rPr lang="en-US" sz="2300" i="1" dirty="0"/>
              <a:t>Oedipus Rex </a:t>
            </a:r>
            <a:r>
              <a:rPr lang="en-US" sz="2300" dirty="0"/>
              <a:t>by 	Sophocles), comedies (</a:t>
            </a:r>
            <a:r>
              <a:rPr lang="en-US" sz="2300" i="1" dirty="0" err="1"/>
              <a:t>Lysistrata</a:t>
            </a:r>
            <a:r>
              <a:rPr lang="en-US" sz="2300" dirty="0"/>
              <a:t> by Aristophanes)</a:t>
            </a:r>
          </a:p>
          <a:p>
            <a:pPr marL="400050" lvl="1" indent="0">
              <a:buNone/>
            </a:pPr>
            <a:r>
              <a:rPr lang="en-US" sz="2300" dirty="0"/>
              <a:t>	-- Plays not only _________________________________and 	some elements of Greek culture (i.e. satirizing the honor of war)</a:t>
            </a:r>
          </a:p>
          <a:p>
            <a:r>
              <a:rPr lang="en-US" sz="2300" dirty="0"/>
              <a:t>Greek culture (i.e. architecture, sculpture) was transmitted by Alexander to ME and India via conquest (______________________)</a:t>
            </a:r>
          </a:p>
          <a:p>
            <a:pPr marL="0" indent="0">
              <a:buNone/>
            </a:pPr>
            <a:r>
              <a:rPr lang="en-US" sz="2300" b="1" u="sng" dirty="0"/>
              <a:t>India</a:t>
            </a:r>
          </a:p>
          <a:p>
            <a:r>
              <a:rPr lang="en-US" sz="2300" dirty="0"/>
              <a:t>During the classical era Indian society produced epic literature that still impacts Indian and surrounding cultures to the present day</a:t>
            </a:r>
          </a:p>
        </p:txBody>
      </p:sp>
    </p:spTree>
    <p:extLst>
      <p:ext uri="{BB962C8B-B14F-4D97-AF65-F5344CB8AC3E}">
        <p14:creationId xmlns:p14="http://schemas.microsoft.com/office/powerpoint/2010/main" val="2127545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048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Universal Religions and the Axial 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477000"/>
          </a:xfrm>
        </p:spPr>
        <p:txBody>
          <a:bodyPr>
            <a:normAutofit fontScale="92500" lnSpcReduction="10000"/>
          </a:bodyPr>
          <a:lstStyle/>
          <a:p>
            <a:r>
              <a:rPr lang="en-US" sz="2250" dirty="0"/>
              <a:t>Historians call this period the </a:t>
            </a:r>
            <a:r>
              <a:rPr lang="en-US" sz="2250" b="1" i="1" dirty="0"/>
              <a:t>Axial Age </a:t>
            </a:r>
            <a:r>
              <a:rPr lang="en-US" sz="2250" dirty="0"/>
              <a:t>for its religious developments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50" dirty="0"/>
              <a:t>From 600 BCE to 600 CE religious &amp; philosophical thinkers formed the great majority of the world’s religious ideas (axes)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50" b="1" i="1" dirty="0"/>
              <a:t>China</a:t>
            </a:r>
            <a:r>
              <a:rPr lang="en-US" sz="2250" dirty="0"/>
              <a:t>: Rise of ______________ideology and _________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50" b="1" i="1" dirty="0"/>
              <a:t>India</a:t>
            </a:r>
            <a:r>
              <a:rPr lang="en-US" sz="2250" dirty="0"/>
              <a:t>: Creation of _________________and formalization of ____________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50" b="1" i="1" dirty="0"/>
              <a:t>Mediterranean/Europe</a:t>
            </a:r>
            <a:r>
              <a:rPr lang="en-US" sz="2250" dirty="0"/>
              <a:t>: Creation &amp; codification of ____________________</a:t>
            </a:r>
            <a:endParaRPr lang="en-US" sz="2250" b="1" i="1" dirty="0"/>
          </a:p>
          <a:p>
            <a:pPr marL="457200" lvl="1" indent="0">
              <a:buNone/>
            </a:pPr>
            <a:r>
              <a:rPr lang="en-US" sz="2250" dirty="0"/>
              <a:t>	-- Formalization of </a:t>
            </a:r>
            <a:r>
              <a:rPr lang="en-US" sz="2250" b="1" i="1" dirty="0"/>
              <a:t>Greco/Roman philosophy </a:t>
            </a:r>
            <a:r>
              <a:rPr lang="en-US" sz="2250" dirty="0"/>
              <a:t>also</a:t>
            </a:r>
            <a:r>
              <a:rPr lang="en-US" sz="2250" b="1" i="1" dirty="0"/>
              <a:t> </a:t>
            </a:r>
            <a:r>
              <a:rPr lang="en-US" sz="2250" dirty="0"/>
              <a:t>(rationalism &amp; logic)</a:t>
            </a:r>
          </a:p>
          <a:p>
            <a:pPr marL="514350" indent="-457200"/>
            <a:r>
              <a:rPr lang="en-US" sz="2250" dirty="0"/>
              <a:t>Christianity and Buddhism developed into the 1st </a:t>
            </a:r>
            <a:r>
              <a:rPr lang="en-US" sz="2250" b="1" i="1" dirty="0"/>
              <a:t>Universal religions </a:t>
            </a:r>
            <a:endParaRPr lang="en-US" sz="225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50" b="1" i="1" dirty="0"/>
              <a:t>_______________=&gt; </a:t>
            </a:r>
            <a:r>
              <a:rPr lang="en-US" sz="2250" dirty="0"/>
              <a:t>religion that attempts to ________________&amp; appeal to people where they live (divided into sects &amp; branches)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50" dirty="0"/>
              <a:t>Different from a ethnic religion (i.e. Judaism) which appeals to only 1 group</a:t>
            </a:r>
          </a:p>
          <a:p>
            <a:r>
              <a:rPr lang="en-US" sz="2250" dirty="0"/>
              <a:t>The belief structures of this time period served many different functions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They provide a bond to tie people together =&gt; Common gods, common goals and cultural traditions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They set down moral codes (i.e. foundation of laws and civil order)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They also legitimize rule and reinforce political and social structures (i.e. Hindu caste system)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They can also create conflict between groups within &amp; between societies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Satisfy a desire for people to have “mystical” connection with a deity</a:t>
            </a:r>
          </a:p>
          <a:p>
            <a:pPr marL="57150" indent="0">
              <a:buNone/>
            </a:pPr>
            <a:endParaRPr lang="en-US" sz="225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4879126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1"/>
            <a:ext cx="5715000" cy="6477000"/>
          </a:xfrm>
        </p:spPr>
        <p:txBody>
          <a:bodyPr>
            <a:noAutofit/>
          </a:bodyPr>
          <a:lstStyle/>
          <a:p>
            <a:r>
              <a:rPr lang="en-US" sz="2200" dirty="0"/>
              <a:t>Formal development of </a:t>
            </a:r>
            <a:r>
              <a:rPr lang="en-US" sz="2200" b="1" i="1" dirty="0"/>
              <a:t>Sanskrit</a:t>
            </a:r>
            <a:r>
              <a:rPr lang="en-US" sz="2200" dirty="0"/>
              <a:t> language by Panini led to the creation of epics ________ ______________ (</a:t>
            </a:r>
            <a:r>
              <a:rPr lang="en-US" sz="2200" b="1" i="1" dirty="0" err="1"/>
              <a:t>Bhagavid</a:t>
            </a:r>
            <a:r>
              <a:rPr lang="en-US" sz="2200" b="1" i="1" dirty="0"/>
              <a:t> Gita </a:t>
            </a:r>
            <a:r>
              <a:rPr lang="en-US" sz="2200" dirty="0"/>
              <a:t>is a section)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b="1" i="1" dirty="0"/>
              <a:t>Ramayana </a:t>
            </a:r>
            <a:r>
              <a:rPr lang="en-US" sz="2200" dirty="0"/>
              <a:t>= story of King Rama &amp; wife </a:t>
            </a:r>
            <a:r>
              <a:rPr lang="en-US" sz="2200" dirty="0" err="1"/>
              <a:t>Sita</a:t>
            </a:r>
            <a:r>
              <a:rPr lang="en-US" sz="2200" dirty="0"/>
              <a:t> =&gt; full of idealized portraits of men &amp; women (teach Indians proper behavior)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b="1" i="1" dirty="0" err="1"/>
              <a:t>Mahabhrata</a:t>
            </a:r>
            <a:r>
              <a:rPr lang="en-US" sz="2200" dirty="0"/>
              <a:t> is a story exemplifying the concepts of </a:t>
            </a:r>
            <a:r>
              <a:rPr lang="en-US" sz="2200" b="1" i="1" dirty="0"/>
              <a:t>dharma</a:t>
            </a:r>
            <a:r>
              <a:rPr lang="en-US" sz="2200" dirty="0"/>
              <a:t> =&gt; moral duty &amp; correct action of various groups</a:t>
            </a:r>
          </a:p>
          <a:p>
            <a:r>
              <a:rPr lang="en-US" sz="2200" dirty="0"/>
              <a:t>Epics are still performed today at religious festivals &amp; are both a common religious link &amp; instructional tool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00" dirty="0"/>
              <a:t>Have inspired _____________that tell moral truths in other cultures =&gt; there are Sikh, Jain, Thai, Cambodian versions of Ramayana (national epics)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00" dirty="0"/>
              <a:t>Oral storytelling of epics remains a cultural tradition in S and SE Asia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1771"/>
            <a:ext cx="8229600" cy="435429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Classical Age Literature</a:t>
            </a:r>
          </a:p>
        </p:txBody>
      </p:sp>
      <p:pic>
        <p:nvPicPr>
          <p:cNvPr id="90114" name="Picture 2" descr="http://www.misterdann.com/ramayana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9" y="1295400"/>
            <a:ext cx="3336471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4998" y="6019800"/>
            <a:ext cx="34290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Rama,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Sita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Lakshmana</a:t>
            </a:r>
          </a:p>
        </p:txBody>
      </p:sp>
    </p:spTree>
    <p:extLst>
      <p:ext uri="{BB962C8B-B14F-4D97-AF65-F5344CB8AC3E}">
        <p14:creationId xmlns:p14="http://schemas.microsoft.com/office/powerpoint/2010/main" val="28152818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839200" cy="457200"/>
          </a:xfrm>
        </p:spPr>
        <p:txBody>
          <a:bodyPr>
            <a:noAutofit/>
          </a:bodyPr>
          <a:lstStyle/>
          <a:p>
            <a:r>
              <a:rPr lang="en-US" sz="3600" b="1" u="sng" dirty="0"/>
              <a:t>Empire Formation: Conrad- Demarest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399"/>
            <a:ext cx="9144000" cy="35052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300" b="1" i="1" dirty="0"/>
              <a:t>Q: What is an empire? </a:t>
            </a:r>
          </a:p>
          <a:p>
            <a:pPr marL="0" indent="0">
              <a:buNone/>
            </a:pPr>
            <a:r>
              <a:rPr lang="en-US" sz="2300" i="1" dirty="0"/>
              <a:t>A:_______________________________________________________</a:t>
            </a:r>
          </a:p>
          <a:p>
            <a:r>
              <a:rPr lang="en-US" sz="2300" dirty="0"/>
              <a:t>Geoffrey Conrad &amp; Arthur Demarest created a model for empire formation &amp; decline (based on Aztec &amp; Inca) </a:t>
            </a:r>
          </a:p>
          <a:p>
            <a:r>
              <a:rPr lang="en-US" sz="2300" dirty="0"/>
              <a:t>C-D Model argues that there are pre-conditions for empires to develop, but ultimately what fosters &amp; sustains empire development is_________</a:t>
            </a:r>
            <a:endParaRPr lang="en-US" sz="2300" b="1" i="1" dirty="0"/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b="1" i="1" dirty="0"/>
              <a:t>Roman = </a:t>
            </a:r>
            <a:r>
              <a:rPr lang="en-US" sz="2300" dirty="0"/>
              <a:t>idea of_____________; </a:t>
            </a:r>
            <a:r>
              <a:rPr lang="en-US" sz="2300" b="1" i="1" dirty="0"/>
              <a:t>Chinese =_________________</a:t>
            </a:r>
            <a:r>
              <a:rPr lang="en-US" sz="2300" dirty="0"/>
              <a:t>; </a:t>
            </a:r>
            <a:r>
              <a:rPr lang="en-US" sz="2300" b="1" i="1" dirty="0"/>
              <a:t>Gupta =______________________</a:t>
            </a:r>
            <a:endParaRPr lang="en-US" sz="2300" dirty="0"/>
          </a:p>
          <a:p>
            <a:pPr marL="400050" lvl="1" indent="0">
              <a:buNone/>
            </a:pPr>
            <a:r>
              <a:rPr lang="en-US" sz="2300" b="1" i="1" dirty="0"/>
              <a:t>				** C-D handout **</a:t>
            </a:r>
          </a:p>
          <a:p>
            <a:pPr marL="0" indent="0">
              <a:buNone/>
            </a:pPr>
            <a:endParaRPr lang="en-US" sz="2300" dirty="0"/>
          </a:p>
        </p:txBody>
      </p:sp>
      <p:pic>
        <p:nvPicPr>
          <p:cNvPr id="5122" name="Picture 2" descr="http://upload.wikimedia.org/wikipedia/commons/a/ac/BattleofIssus333BC-mosaic-detai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399"/>
            <a:ext cx="5334000" cy="281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2200" y="4800600"/>
            <a:ext cx="2857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Mosaic of Alexander the Great fighting King Darius III of Persia</a:t>
            </a:r>
          </a:p>
        </p:txBody>
      </p:sp>
    </p:spTree>
    <p:extLst>
      <p:ext uri="{BB962C8B-B14F-4D97-AF65-F5344CB8AC3E}">
        <p14:creationId xmlns:p14="http://schemas.microsoft.com/office/powerpoint/2010/main" val="69440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76200"/>
            <a:ext cx="8719457" cy="6858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Persian Empire </a:t>
            </a:r>
            <a:r>
              <a:rPr lang="en-US" dirty="0"/>
              <a:t>(ca 550 BCE to 330 BCE)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594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Persian Empire</a:t>
            </a:r>
          </a:p>
          <a:p>
            <a:r>
              <a:rPr lang="en-US" sz="2300" dirty="0"/>
              <a:t>Persian Empire was founded by the </a:t>
            </a:r>
            <a:r>
              <a:rPr lang="en-US" sz="2300" b="1" i="1" dirty="0"/>
              <a:t>Achaemenids</a:t>
            </a:r>
            <a:r>
              <a:rPr lang="en-US" sz="2300" dirty="0"/>
              <a:t>, led by_________</a:t>
            </a:r>
          </a:p>
          <a:p>
            <a:r>
              <a:rPr lang="en-US" sz="2300" dirty="0"/>
              <a:t>Cyrus married a Median chieftain’s daughter =&gt;_______________</a:t>
            </a:r>
            <a:endParaRPr lang="en-US" sz="2300" b="1" i="1" dirty="0"/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b="1" i="1" dirty="0"/>
              <a:t>Satrap </a:t>
            </a:r>
            <a:r>
              <a:rPr lang="en-US" sz="2300" dirty="0"/>
              <a:t>= __________________(connected by marriage to royal family); Persians respected local aristocracy &amp; kept in power</a:t>
            </a:r>
          </a:p>
          <a:p>
            <a:pPr marL="400050" lvl="1" indent="0">
              <a:buNone/>
            </a:pPr>
            <a:r>
              <a:rPr lang="en-US" sz="2300" dirty="0"/>
              <a:t>	-- Satrap collected tribute (gold/silver), kept order, raised military</a:t>
            </a:r>
          </a:p>
          <a:p>
            <a:r>
              <a:rPr lang="en-US" sz="2300" dirty="0"/>
              <a:t>Cyrus and Darius I expanded empire through warfare &amp; alliances =&gt; maintained a ________________________and married judiciously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By 500 BCE it was largest world had seen =&gt; connected Mediterranean to East Asia (VP trade implications)</a:t>
            </a:r>
          </a:p>
          <a:p>
            <a:r>
              <a:rPr lang="en-US" sz="2300" dirty="0"/>
              <a:t>Persian society was based on a hierarchy =&gt; 3 classes were the warriors (land-owning aristocracy), priests &amp; commoners (farmers and herders)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Warriors ruled and Kings were highest member of this class 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Persian society was a __________=&gt; royal women held some power</a:t>
            </a:r>
          </a:p>
          <a:p>
            <a:pPr marL="0" indent="0">
              <a:buNone/>
            </a:pPr>
            <a:endParaRPr lang="en-US" sz="23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9609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Persian Empire </a:t>
            </a:r>
            <a:r>
              <a:rPr lang="en-US" dirty="0"/>
              <a:t>(cont)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" y="762000"/>
            <a:ext cx="5453743" cy="6019800"/>
          </a:xfrm>
        </p:spPr>
        <p:txBody>
          <a:bodyPr>
            <a:normAutofit lnSpcReduction="10000"/>
          </a:bodyPr>
          <a:lstStyle/>
          <a:p>
            <a:r>
              <a:rPr lang="en-US" sz="2300" dirty="0"/>
              <a:t>Darius created a system of roads (_____ ____) to connect empire =&gt; provided for waystations &amp; outposts to control areas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Built a grand capital at __________=&gt; many palaces &amp; grand shrines </a:t>
            </a:r>
          </a:p>
          <a:p>
            <a:pPr marL="400050" lvl="1" indent="0">
              <a:buNone/>
            </a:pPr>
            <a:r>
              <a:rPr lang="en-US" sz="2300" b="1" i="1" dirty="0"/>
              <a:t>	-- </a:t>
            </a:r>
            <a:r>
              <a:rPr lang="en-US" sz="2300" dirty="0"/>
              <a:t>Celebrations occurred here and 	foreigners were greeted</a:t>
            </a:r>
          </a:p>
          <a:p>
            <a:r>
              <a:rPr lang="en-US" sz="2300" dirty="0"/>
              <a:t>Uniting ideology was________________</a:t>
            </a:r>
            <a:endParaRPr lang="en-US" sz="2300" b="1" i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300" dirty="0"/>
              <a:t>Darius claimed that </a:t>
            </a:r>
            <a:r>
              <a:rPr lang="en-US" sz="2300" b="1" i="1" dirty="0" err="1"/>
              <a:t>Ahuramazda</a:t>
            </a:r>
            <a:r>
              <a:rPr lang="en-US" sz="2300" dirty="0"/>
              <a:t> created the world and was a God of justice and order (good) =&gt; Persian kings would bring order to empire and spread to all humanity (w/o Persia a source of “evil”)</a:t>
            </a:r>
          </a:p>
          <a:p>
            <a:pPr marL="457200" lvl="1" indent="0">
              <a:buNone/>
            </a:pPr>
            <a:r>
              <a:rPr lang="en-US" sz="2300" dirty="0"/>
              <a:t>	-- Battle of __________(encouraged 	moral behavior by kings &amp; people)</a:t>
            </a:r>
          </a:p>
          <a:p>
            <a:pPr marL="0" indent="0">
              <a:buNone/>
            </a:pPr>
            <a:endParaRPr lang="en-US" sz="2300" dirty="0"/>
          </a:p>
        </p:txBody>
      </p:sp>
      <p:pic>
        <p:nvPicPr>
          <p:cNvPr id="4" name="Picture 4" descr="http://www.iranchamber.com/history/cyrus/images/cyrus_portr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3581400" cy="52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637514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Cyrus the Great</a:t>
            </a:r>
          </a:p>
        </p:txBody>
      </p:sp>
    </p:spTree>
    <p:extLst>
      <p:ext uri="{BB962C8B-B14F-4D97-AF65-F5344CB8AC3E}">
        <p14:creationId xmlns:p14="http://schemas.microsoft.com/office/powerpoint/2010/main" val="14119009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Persian Empire ca 500 BCE</a:t>
            </a:r>
          </a:p>
        </p:txBody>
      </p:sp>
      <p:pic>
        <p:nvPicPr>
          <p:cNvPr id="11266" name="Picture 2" descr="http://www.ancienthistoryforhomeschool.com/wp-content/uploads/2010/11/map-of-persian-emp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838200"/>
            <a:ext cx="8769237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2145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Grand Stairway at Persepolis</a:t>
            </a:r>
          </a:p>
        </p:txBody>
      </p:sp>
      <p:pic>
        <p:nvPicPr>
          <p:cNvPr id="13314" name="Picture 2" descr="http://realhistoryww.com/world_history/ancient/Images_Elam/stair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812167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1466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533400"/>
          </a:xfrm>
        </p:spPr>
        <p:txBody>
          <a:bodyPr>
            <a:noAutofit/>
          </a:bodyPr>
          <a:lstStyle/>
          <a:p>
            <a:r>
              <a:rPr lang="en-US" sz="3200" b="1" u="sng" dirty="0"/>
              <a:t>Ancient Greek City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6" y="609600"/>
            <a:ext cx="9035143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b="1" u="sng" dirty="0"/>
              <a:t>Greek City States</a:t>
            </a:r>
          </a:p>
          <a:p>
            <a:r>
              <a:rPr lang="en-US" sz="2300" dirty="0"/>
              <a:t>Greek Civilization flourished from ~ 800 BCE to 200 BCE</a:t>
            </a:r>
          </a:p>
          <a:p>
            <a:r>
              <a:rPr lang="en-US" sz="2300" dirty="0"/>
              <a:t>Greece was a Mediterranean power w/ ______________due to resource scarcity on Greek mainland =&gt; lack of iron, gold, timber, etc….</a:t>
            </a:r>
          </a:p>
          <a:p>
            <a:r>
              <a:rPr lang="en-US" sz="2300" dirty="0"/>
              <a:t>Organizing ideology of Greek culture was the _______=&gt; political unit that organized all social, political and economic activities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Consisted of a town/city and its surrounding countryside (_______)</a:t>
            </a:r>
          </a:p>
          <a:p>
            <a:pPr marL="400050" lvl="1" indent="0">
              <a:buNone/>
            </a:pPr>
            <a:r>
              <a:rPr lang="en-US" sz="2300" dirty="0"/>
              <a:t>	-- Most were ~ 1-2,000; Athens = 250,000 at its height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All had several features in common =&gt; hilltop </a:t>
            </a:r>
            <a:r>
              <a:rPr lang="en-US" sz="2300" b="1" i="1" dirty="0"/>
              <a:t>acropolis</a:t>
            </a:r>
            <a:r>
              <a:rPr lang="en-US" sz="2300" dirty="0"/>
              <a:t> (meeting point of safety), </a:t>
            </a:r>
            <a:r>
              <a:rPr lang="en-US" sz="2300" b="1" i="1" dirty="0"/>
              <a:t>agora</a:t>
            </a:r>
            <a:r>
              <a:rPr lang="en-US" sz="2300" dirty="0"/>
              <a:t> (marketplace and political meeting house)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Some degree of unity provided by belief in Olympian gods =&gt; _________________________(like men) and naturalistic</a:t>
            </a:r>
          </a:p>
          <a:p>
            <a:pPr marL="400050" lvl="1" indent="0">
              <a:buNone/>
            </a:pPr>
            <a:r>
              <a:rPr lang="en-US" sz="2300" dirty="0"/>
              <a:t>	-- __________(god of thunder), ___________ (god of wisdom &amp; 	war), Poseidon (god of_______________________)</a:t>
            </a:r>
          </a:p>
          <a:p>
            <a:pPr marL="400050" lvl="1" indent="0">
              <a:buNone/>
            </a:pPr>
            <a:r>
              <a:rPr lang="en-US" sz="2300" dirty="0"/>
              <a:t>	-- Cities and towns had patron god(s) =&gt; i.e. Athens</a:t>
            </a:r>
          </a:p>
          <a:p>
            <a:pPr marL="0" indent="0">
              <a:buNone/>
            </a:pP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2226312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Greek City States – 500 BCE</a:t>
            </a:r>
          </a:p>
        </p:txBody>
      </p:sp>
      <p:pic>
        <p:nvPicPr>
          <p:cNvPr id="4" name="Picture 2" descr="http://historyhaven.com/APWorldipedia/images/7/7d/Greek_City_states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839200" cy="626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9506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Greek Temple &amp; Gods</a:t>
            </a:r>
          </a:p>
        </p:txBody>
      </p:sp>
      <p:pic>
        <p:nvPicPr>
          <p:cNvPr id="1026" name="Picture 2" descr="https://upload.wikimedia.org/wikipedia/commons/8/8a/Model_temple_of_Aphaia_Glyptothek_Muni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53836"/>
            <a:ext cx="465752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theoi.com/image/K1.1Ze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81050"/>
            <a:ext cx="3076575" cy="378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dn.ancienthistorylists.com/wp-content/uploads/2015/04/Athena-Greek-Go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2438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7/7d/Poseidon_sculpture_Copenhagen_2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48100"/>
            <a:ext cx="280126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1924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Greek City States (cont)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3400"/>
            <a:ext cx="8991600" cy="6248400"/>
          </a:xfrm>
        </p:spPr>
        <p:txBody>
          <a:bodyPr>
            <a:normAutofit fontScale="92500" lnSpcReduction="10000"/>
          </a:bodyPr>
          <a:lstStyle/>
          <a:p>
            <a:r>
              <a:rPr lang="en-US" sz="2250" dirty="0"/>
              <a:t>Polis developed into democratic institutions due to ______________and slavery (landowning class had free time for direct democracy)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b="1" i="1" dirty="0"/>
              <a:t>Hoplites</a:t>
            </a:r>
            <a:r>
              <a:rPr lang="en-US" sz="2250" dirty="0"/>
              <a:t> were armored citizen foot soldiers =&gt; provided weapons and depended on unity (impetus for power of common man)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Athenian democracy reached its height under </a:t>
            </a:r>
            <a:r>
              <a:rPr lang="en-US" sz="2250" b="1" i="1" dirty="0"/>
              <a:t>Pericles</a:t>
            </a:r>
            <a:r>
              <a:rPr lang="en-US" sz="2250" dirty="0"/>
              <a:t> =&gt; created an Assembly (all landowning males) and Council of 500 to rule state</a:t>
            </a:r>
          </a:p>
          <a:p>
            <a:pPr marL="400050" lvl="1" indent="0">
              <a:buNone/>
            </a:pPr>
            <a:r>
              <a:rPr lang="en-US" sz="2250" dirty="0"/>
              <a:t>	-- Elected generals and governors from among the population</a:t>
            </a:r>
          </a:p>
          <a:p>
            <a:r>
              <a:rPr lang="en-US" sz="2250" dirty="0"/>
              <a:t>__________________________________identity (Homerian epics) provided unifying ideology =&gt; sacrifice, courage &amp; democratic state were idealized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Philosophers like </a:t>
            </a:r>
            <a:r>
              <a:rPr lang="en-US" sz="2250" b="1" i="1" dirty="0"/>
              <a:t>Socrates</a:t>
            </a:r>
            <a:r>
              <a:rPr lang="en-US" sz="2250" dirty="0"/>
              <a:t>, </a:t>
            </a:r>
            <a:r>
              <a:rPr lang="en-US" sz="2250" b="1" i="1" dirty="0"/>
              <a:t>Plato</a:t>
            </a:r>
            <a:r>
              <a:rPr lang="en-US" sz="2250" dirty="0"/>
              <a:t> and </a:t>
            </a:r>
            <a:r>
              <a:rPr lang="en-US" sz="2250" b="1" i="1" dirty="0"/>
              <a:t>Aristotle</a:t>
            </a:r>
            <a:r>
              <a:rPr lang="en-US" sz="2250" dirty="0"/>
              <a:t> solidified ideas =&gt; fostered belief in democracy, science, logic and reason</a:t>
            </a:r>
          </a:p>
          <a:p>
            <a:r>
              <a:rPr lang="en-US" sz="2250" dirty="0"/>
              <a:t>Leading city states = ____________(military oligarchy; all males serve in military from age 7) &amp; ___________(cultural center &amp; democracy)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United in the </a:t>
            </a:r>
            <a:r>
              <a:rPr lang="en-US" sz="2250" dirty="0" err="1"/>
              <a:t>Delian</a:t>
            </a:r>
            <a:r>
              <a:rPr lang="en-US" sz="2250" dirty="0"/>
              <a:t> &amp; Peloponnesian Leagues to defeat the Persian invasions (Thermopylae &amp; Marathon)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Fought ____________________(431-404 BCE) =&gt; depleted both states</a:t>
            </a:r>
          </a:p>
          <a:p>
            <a:r>
              <a:rPr lang="en-US" sz="2250" dirty="0"/>
              <a:t>Ultimately ________________conquered Greek city states and created a large regional empire =&gt; extended Greek culture across the ME &amp; India</a:t>
            </a:r>
          </a:p>
          <a:p>
            <a:pPr marL="400050" lvl="1" indent="0">
              <a:buNone/>
            </a:pPr>
            <a:r>
              <a:rPr lang="en-US" sz="1850" dirty="0"/>
              <a:t>-- _____________________</a:t>
            </a:r>
            <a:r>
              <a:rPr lang="en-US" sz="2400" dirty="0"/>
              <a:t>&amp; kingdoms ensued (Antigonid, Ptolemaic &amp; </a:t>
            </a:r>
            <a:r>
              <a:rPr lang="en-US" sz="2400" dirty="0" err="1"/>
              <a:t>Selucid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9067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Universal Religions Map</a:t>
            </a:r>
          </a:p>
        </p:txBody>
      </p:sp>
      <p:pic>
        <p:nvPicPr>
          <p:cNvPr id="55298" name="Picture 2" descr="http://violentdeathproject.com/images/Religions-world-map-watermark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877296" cy="579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8655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http://classroom.mapshop.com/HISTORY/World-History/w11_Greece_Phoenici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439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011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Greek Hoplite warfare</a:t>
            </a:r>
          </a:p>
        </p:txBody>
      </p:sp>
      <p:pic>
        <p:nvPicPr>
          <p:cNvPr id="15362" name="Picture 2" descr="http://people.cohums.ohio-state.edu/rosenstein1/milhistclass/lect02/HOPLI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0964"/>
            <a:ext cx="3810000" cy="525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63963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Greek Hoplite</a:t>
            </a:r>
          </a:p>
        </p:txBody>
      </p:sp>
      <p:pic>
        <p:nvPicPr>
          <p:cNvPr id="15364" name="Picture 4" descr="http://www.wildfiregames.com/~art/history/hellenes/images/01_macedonian_phalan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14600"/>
            <a:ext cx="604372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8667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159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Alexander the Great &amp; Hellenistic Empire</a:t>
            </a:r>
          </a:p>
        </p:txBody>
      </p:sp>
      <p:pic>
        <p:nvPicPr>
          <p:cNvPr id="19458" name="Picture 2" descr="http://www.skibbereeneagle.ie/web/wp-content/uploads/blogger/-5yx__TuUOEQ/UmurqEuyfCI/AAAAAAAAX98/dA74ZqtU5DM/s1600/Alexempi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89" y="762000"/>
            <a:ext cx="8912504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6174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Hellenistic Kingdoms</a:t>
            </a:r>
          </a:p>
        </p:txBody>
      </p:sp>
      <p:pic>
        <p:nvPicPr>
          <p:cNvPr id="20482" name="Picture 2" descr="http://web.cocc.edu/cagatucci/classes/hum213/Maps/HellenisticWorldHUNT_Map04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534400" cy="517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5943600"/>
            <a:ext cx="8305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i="1" dirty="0"/>
              <a:t>After Alexander’s death his kingdom disintegrated into Hellenistic states (</a:t>
            </a:r>
            <a:r>
              <a:rPr lang="en-US" sz="2300" b="1" i="1" dirty="0" err="1"/>
              <a:t>monarhies</a:t>
            </a:r>
            <a:r>
              <a:rPr lang="en-US" sz="2300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19117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>
            <a:alpha val="1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839200" cy="6397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Influence of Geography &amp; Environment on Empires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19800"/>
            <a:ext cx="8229600" cy="71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Q: What impact did geography and the environment have on the formation of the Roman Empire? </a:t>
            </a:r>
          </a:p>
        </p:txBody>
      </p:sp>
      <p:pic>
        <p:nvPicPr>
          <p:cNvPr id="6146" name="Picture 2" descr="http://www.mitchellteachers.org/WorldHistory/EuropeafterRome/images/traders&amp;invaders/RomeatHeight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610600" cy="515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7312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>
            <a:alpha val="1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199"/>
            <a:ext cx="8229600" cy="457201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Han Empire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19800"/>
            <a:ext cx="8229600" cy="71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Q: What impact did geography and the environment have on the formation of the Han Empire?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 descr="http://i249.photobucket.com/albums/gg214/aloha6292/Handynasty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81276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789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>
            <a:alpha val="1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Gupta Empire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19800"/>
            <a:ext cx="8229600" cy="71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Q: What impact did geography and the environment have on the formation of the Gupta Empire? </a:t>
            </a:r>
          </a:p>
          <a:p>
            <a:endParaRPr lang="en-US" dirty="0"/>
          </a:p>
        </p:txBody>
      </p:sp>
      <p:pic>
        <p:nvPicPr>
          <p:cNvPr id="8194" name="Picture 2" descr="http://mrspencer.info/wp-content/uploads/2014/06/Gupta-Empire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7543800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790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33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b="1" u="sng" dirty="0"/>
              <a:t>Roman Empire</a:t>
            </a:r>
          </a:p>
        </p:txBody>
      </p:sp>
      <p:pic>
        <p:nvPicPr>
          <p:cNvPr id="25602" name="Picture 2" descr="http://geoawesomeness.com/wp-content/uploads/2013/11/WorldRomanEmpi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1"/>
            <a:ext cx="8572500" cy="6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2583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33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/>
              <a:t>Major Chinese figures of antiquity</a:t>
            </a:r>
          </a:p>
        </p:txBody>
      </p:sp>
      <p:pic>
        <p:nvPicPr>
          <p:cNvPr id="24578" name="Picture 2" descr="http://upload.wikimedia.org/wikipedia/commons/3/30/Liang_Wud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799"/>
            <a:ext cx="4191000" cy="523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3963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Han Emperor Wu</a:t>
            </a:r>
          </a:p>
        </p:txBody>
      </p:sp>
      <p:pic>
        <p:nvPicPr>
          <p:cNvPr id="24580" name="Picture 4" descr="http://www.gradesaver.com/file/novelAuthorImages/7779-confuci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447512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633298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Confucius (ca 550 BCE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130198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33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199"/>
            <a:ext cx="8534400" cy="533401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Indian </a:t>
            </a:r>
            <a:r>
              <a:rPr lang="en-US" b="1" u="sng" dirty="0" err="1"/>
              <a:t>Mauryan</a:t>
            </a:r>
            <a:r>
              <a:rPr lang="en-US" b="1" u="sng" dirty="0"/>
              <a:t> Empire</a:t>
            </a:r>
          </a:p>
        </p:txBody>
      </p:sp>
      <p:pic>
        <p:nvPicPr>
          <p:cNvPr id="21506" name="Picture 2" descr="http://mrspencer.info/wp-content/uploads/2014/05/Maurya-Empire-India-Asoka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64030"/>
            <a:ext cx="7924800" cy="596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730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50" y="67809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Spread of Christian Monasteries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http://www.creagdhu.net/SiteAssets/Pages/SSWH03d-Greek-and-Roman-Polytheism/The%20Spread%20of%20Christianity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521700" cy="5985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77275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33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7818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 err="1"/>
              <a:t>Ashoka</a:t>
            </a:r>
            <a:r>
              <a:rPr lang="en-US" b="1" u="sng" dirty="0"/>
              <a:t> and Salt &amp; Rock Edicts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6096000"/>
            <a:ext cx="5943600" cy="6397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dirty="0"/>
              <a:t>Asoka erected a series of rocks and pillars around the country w/ edicts on right living</a:t>
            </a:r>
          </a:p>
        </p:txBody>
      </p:sp>
      <p:pic>
        <p:nvPicPr>
          <p:cNvPr id="22530" name="Picture 2" descr="http://www.windhorsetours.com/wind/images/gallery/india/bihar/large/ashokanpill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38400"/>
            <a:ext cx="3505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www.teachindiaproject.org/images/asho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718" y="152400"/>
            <a:ext cx="1988911" cy="248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upload.wikimedia.org/wikipedia/commons/f/ff/EdictsOfAsho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4164343" cy="533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2565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33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19800"/>
            <a:ext cx="8001000" cy="762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i="1" dirty="0"/>
              <a:t>Emperor Chandragupta </a:t>
            </a:r>
            <a:r>
              <a:rPr lang="en-US" b="1" i="1" dirty="0" err="1"/>
              <a:t>Maurya</a:t>
            </a:r>
            <a:r>
              <a:rPr lang="en-US" b="1" i="1" dirty="0"/>
              <a:t> </a:t>
            </a:r>
            <a:r>
              <a:rPr lang="en-US" dirty="0"/>
              <a:t>– founder of the </a:t>
            </a:r>
            <a:r>
              <a:rPr lang="en-US" dirty="0" err="1"/>
              <a:t>Mauryan</a:t>
            </a:r>
            <a:r>
              <a:rPr lang="en-US" dirty="0"/>
              <a:t> Empire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ruler to unite all of India into 1 empire</a:t>
            </a:r>
          </a:p>
        </p:txBody>
      </p:sp>
      <p:pic>
        <p:nvPicPr>
          <p:cNvPr id="38916" name="Picture 4" descr="http://upload.wikimedia.org/wikipedia/commons/b/b6/Chandragupt_maurya_Birla_mandir_6_dec_2009_(31)_(cropped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572000" cy="577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2083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Teotihuacan and Mayan Civilizations</a:t>
            </a:r>
          </a:p>
        </p:txBody>
      </p:sp>
      <p:pic>
        <p:nvPicPr>
          <p:cNvPr id="1026" name="Picture 2" descr="https://alaudun77.files.wordpress.com/2011/09/mesoamerican_civilizations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610600" cy="590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7951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33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Mayan Civilization</a:t>
            </a:r>
          </a:p>
        </p:txBody>
      </p:sp>
      <p:pic>
        <p:nvPicPr>
          <p:cNvPr id="28674" name="Picture 2" descr="http://go.grolier.com/map?id=mh00091&amp;pid=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62000"/>
            <a:ext cx="8677656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719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Mayan Temple at Tikal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43600"/>
            <a:ext cx="8991600" cy="914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300" dirty="0"/>
              <a:t> Religious temples formed the basis of Mayan cities =&gt; many are estimated to have taken over 40,000 man hours to complete</a:t>
            </a:r>
          </a:p>
          <a:p>
            <a:pPr marL="0" indent="0">
              <a:buNone/>
            </a:pPr>
            <a:r>
              <a:rPr lang="en-US" sz="2300" dirty="0"/>
              <a:t>-- They were sites of human sacrifice (often by decapitation)</a:t>
            </a:r>
          </a:p>
        </p:txBody>
      </p:sp>
      <p:pic>
        <p:nvPicPr>
          <p:cNvPr id="45058" name="Picture 2" descr="http://media-3.web.britannica.com/eb-media/27/93027-004-825DA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88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Teotihuacan </a:t>
            </a:r>
            <a:r>
              <a:rPr lang="en-US" b="1" u="sng" dirty="0" err="1"/>
              <a:t>Chinampas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867400"/>
            <a:ext cx="8686800" cy="8683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400" dirty="0"/>
              <a:t>Teotihuacan</a:t>
            </a:r>
            <a:r>
              <a:rPr lang="en-US" sz="2400" b="1" i="1" dirty="0"/>
              <a:t> </a:t>
            </a:r>
            <a:r>
              <a:rPr lang="en-US" sz="2400" b="1" i="1" dirty="0" err="1"/>
              <a:t>chinampas</a:t>
            </a:r>
            <a:r>
              <a:rPr lang="en-US" sz="2400" b="1" i="1" dirty="0"/>
              <a:t> </a:t>
            </a:r>
            <a:r>
              <a:rPr lang="en-US" sz="2400" dirty="0"/>
              <a:t>were made of reeds and anchored to the shore =&gt; underground irrigation and resistance to frost made them productive year round</a:t>
            </a:r>
          </a:p>
        </p:txBody>
      </p:sp>
      <p:pic>
        <p:nvPicPr>
          <p:cNvPr id="44034" name="Picture 2" descr="http://anthrome.files.wordpress.com/2011/04/chinampa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7391400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9960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09"/>
            <a:ext cx="5718710" cy="505691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Olmec Ball Games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55" y="4572000"/>
            <a:ext cx="6310745" cy="22582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300" dirty="0"/>
              <a:t>The </a:t>
            </a:r>
            <a:r>
              <a:rPr lang="en-US" sz="2300" dirty="0" err="1"/>
              <a:t>Olmecs</a:t>
            </a:r>
            <a:r>
              <a:rPr lang="en-US" sz="2300" dirty="0"/>
              <a:t> started the tradition of a form of rubber ball game that was played ceremonially between groups =&gt; the Aztecs, Mayans and others adopted this game later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dirty="0"/>
              <a:t>Aztecs &amp; Mayans sacrificed the losing team to the gods</a:t>
            </a:r>
          </a:p>
        </p:txBody>
      </p:sp>
      <p:pic>
        <p:nvPicPr>
          <p:cNvPr id="1026" name="Picture 2" descr="http://anth2589.files.wordpress.com/2013/02/ball-court-cc-tjee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5334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alnative.com/stories/n_ballcourtho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051" y="20782"/>
            <a:ext cx="296809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ettlesworth.durham.sch.uk/get.html?_Action=GetThumbnail&amp;_Key=Data251559&amp;_Id=34825&amp;_Wizard=0&amp;_DontCache=1362148937&amp;_Extension=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42508"/>
            <a:ext cx="2593281" cy="248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904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Classical Age Empire Commonalities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220200" cy="6324600"/>
          </a:xfrm>
        </p:spPr>
        <p:txBody>
          <a:bodyPr>
            <a:normAutofit lnSpcReduction="10000"/>
          </a:bodyPr>
          <a:lstStyle/>
          <a:p>
            <a:r>
              <a:rPr lang="en-US" sz="2250" dirty="0"/>
              <a:t>Many empires during the time period developed </a:t>
            </a:r>
            <a:r>
              <a:rPr lang="en-US" sz="2250" dirty="0" err="1"/>
              <a:t>adm.</a:t>
            </a:r>
            <a:r>
              <a:rPr lang="en-US" sz="2250" dirty="0"/>
              <a:t> institutions, utilized military control and promoted trade &amp; economic integration</a:t>
            </a:r>
          </a:p>
          <a:p>
            <a:pPr marL="0" indent="0">
              <a:buNone/>
            </a:pPr>
            <a:r>
              <a:rPr lang="en-US" sz="2250" b="1" u="sng" dirty="0"/>
              <a:t>#1: Administrative Institutions </a:t>
            </a:r>
          </a:p>
          <a:p>
            <a:r>
              <a:rPr lang="en-US" sz="2250" b="1" i="1" dirty="0"/>
              <a:t>Roman</a:t>
            </a:r>
            <a:r>
              <a:rPr lang="en-US" sz="2250" dirty="0"/>
              <a:t> </a:t>
            </a:r>
            <a:r>
              <a:rPr lang="en-US" sz="2250" b="1" i="1" dirty="0"/>
              <a:t>Empire</a:t>
            </a:r>
            <a:r>
              <a:rPr lang="en-US" sz="2250" dirty="0"/>
              <a:t> =&gt; Rome was 1</a:t>
            </a:r>
            <a:r>
              <a:rPr lang="en-US" sz="2250" baseline="30000" dirty="0"/>
              <a:t>st</a:t>
            </a:r>
            <a:r>
              <a:rPr lang="en-US" sz="2250" dirty="0"/>
              <a:t> a _____________________governed by elected consuls, praetors &amp; assemblies (</a:t>
            </a:r>
            <a:r>
              <a:rPr lang="en-US" sz="2250" b="1" i="1" dirty="0"/>
              <a:t>Senate, </a:t>
            </a:r>
            <a:r>
              <a:rPr lang="en-US" sz="2250" dirty="0" err="1"/>
              <a:t>Centuriate</a:t>
            </a:r>
            <a:r>
              <a:rPr lang="en-US" sz="2250" dirty="0"/>
              <a:t>, Plebian)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Based originally on Greek _________(city state) run by citizens (</a:t>
            </a:r>
            <a:r>
              <a:rPr lang="en-US" sz="2250" b="1" i="1" dirty="0"/>
              <a:t>demos</a:t>
            </a:r>
            <a:r>
              <a:rPr lang="en-US" sz="2250" dirty="0"/>
              <a:t>)</a:t>
            </a:r>
          </a:p>
          <a:p>
            <a:pPr marL="400050" lvl="1" indent="0">
              <a:buNone/>
            </a:pPr>
            <a:r>
              <a:rPr lang="en-US" sz="2250" dirty="0"/>
              <a:t>	-- Cincinnatus example (reading)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Later became an ___________________or “</a:t>
            </a:r>
            <a:r>
              <a:rPr lang="en-US" sz="2250" dirty="0" err="1"/>
              <a:t>Principate</a:t>
            </a:r>
            <a:r>
              <a:rPr lang="en-US" sz="2250" dirty="0"/>
              <a:t>” (emperor or Caesar = 1</a:t>
            </a:r>
            <a:r>
              <a:rPr lang="en-US" sz="2250" baseline="30000" dirty="0"/>
              <a:t>st</a:t>
            </a:r>
            <a:r>
              <a:rPr lang="en-US" sz="2250" dirty="0"/>
              <a:t> citizen; link to past) under________________________</a:t>
            </a:r>
          </a:p>
          <a:p>
            <a:pPr marL="400050" lvl="1" indent="0">
              <a:buNone/>
            </a:pPr>
            <a:r>
              <a:rPr lang="en-US" sz="2250" dirty="0"/>
              <a:t>	-- Augustus instituted reforms stripping Senate of power &amp; giving 	it to </a:t>
            </a:r>
            <a:r>
              <a:rPr lang="en-US" sz="2250" b="1" i="1" dirty="0"/>
              <a:t>Imperial Bureaucracy </a:t>
            </a:r>
            <a:r>
              <a:rPr lang="en-US" sz="2250" dirty="0"/>
              <a:t>of </a:t>
            </a:r>
            <a:r>
              <a:rPr lang="en-US" sz="2250" b="1" i="1" dirty="0" err="1"/>
              <a:t>equites</a:t>
            </a:r>
            <a:r>
              <a:rPr lang="en-US" sz="2250" b="1" i="1" dirty="0"/>
              <a:t> </a:t>
            </a:r>
            <a:r>
              <a:rPr lang="en-US" sz="2250" dirty="0"/>
              <a:t>(merchants &amp; small landowners)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___________was the capital (1M people) &amp; center of government</a:t>
            </a:r>
          </a:p>
          <a:p>
            <a:pPr marL="400050" lvl="1" indent="0">
              <a:buNone/>
            </a:pPr>
            <a:r>
              <a:rPr lang="en-US" sz="2250" dirty="0"/>
              <a:t>	-- Empire was organized into _____________=&gt; administered by a 	Governor who collected taxes, maintained army and judged disputes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Rome also developed a strong legal code =&gt;____________________</a:t>
            </a:r>
            <a:endParaRPr lang="en-US" sz="2250" b="1" i="1" dirty="0"/>
          </a:p>
          <a:p>
            <a:pPr marL="400050" lvl="1" indent="0">
              <a:buNone/>
            </a:pPr>
            <a:r>
              <a:rPr lang="en-US" sz="2250" b="1" i="1" dirty="0"/>
              <a:t>	-- </a:t>
            </a:r>
            <a:r>
              <a:rPr lang="en-US" sz="2250" dirty="0"/>
              <a:t>Developed into </a:t>
            </a:r>
            <a:r>
              <a:rPr lang="en-US" sz="2250" b="1" i="1" dirty="0"/>
              <a:t>natural laws </a:t>
            </a:r>
            <a:r>
              <a:rPr lang="en-US" sz="2250" dirty="0"/>
              <a:t>based on reason =&gt; protected	property rights &amp; innocent until proven guilty (basis of Western law)</a:t>
            </a:r>
            <a:endParaRPr lang="en-US" sz="2250" b="1" i="1" dirty="0"/>
          </a:p>
        </p:txBody>
      </p:sp>
    </p:spTree>
    <p:extLst>
      <p:ext uri="{BB962C8B-B14F-4D97-AF65-F5344CB8AC3E}">
        <p14:creationId xmlns:p14="http://schemas.microsoft.com/office/powerpoint/2010/main" val="12513591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Julius and Augustus Caesar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562600"/>
            <a:ext cx="8686800" cy="11731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Roman provinces were originally governed by a Senator for 1 year at a time, but later were assigned to governors =&gt; many governors were selected based on connections and used province to enrich themselves</a:t>
            </a:r>
          </a:p>
        </p:txBody>
      </p:sp>
      <p:pic>
        <p:nvPicPr>
          <p:cNvPr id="29698" name="Picture 2" descr="http://www.greatthoughtstreasury.com/sites/default/files/Augustus-Caesar-271zakq%5b1%5d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45029"/>
            <a:ext cx="2424339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www.mitchellteachers.org/WorldHistory/EuropeafterRome/images/traders&amp;invaders/ProvincesofRomanEmpire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38200"/>
            <a:ext cx="6324600" cy="44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68" y="524691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Bust of Augustus Caesar</a:t>
            </a:r>
          </a:p>
        </p:txBody>
      </p:sp>
    </p:spTree>
    <p:extLst>
      <p:ext uri="{BB962C8B-B14F-4D97-AF65-F5344CB8AC3E}">
        <p14:creationId xmlns:p14="http://schemas.microsoft.com/office/powerpoint/2010/main" val="30215534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33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b="1" u="sng" dirty="0"/>
              <a:t>Roman Empire</a:t>
            </a:r>
          </a:p>
        </p:txBody>
      </p:sp>
      <p:pic>
        <p:nvPicPr>
          <p:cNvPr id="25602" name="Picture 2" descr="http://geoawesomeness.com/wp-content/uploads/2013/11/WorldRomanEmpi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1"/>
            <a:ext cx="8572500" cy="6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602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Judaism</a:t>
            </a:r>
          </a:p>
        </p:txBody>
      </p:sp>
      <p:pic>
        <p:nvPicPr>
          <p:cNvPr id="5122" name="Picture 2" descr="http://schoolworkhelper.net/wp-content/uploads/2011/07/abraham-casting-out-hagar-and-ish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29343"/>
            <a:ext cx="8458200" cy="54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6193971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Abraham – father of Judaism</a:t>
            </a:r>
          </a:p>
        </p:txBody>
      </p:sp>
    </p:spTree>
    <p:extLst>
      <p:ext uri="{BB962C8B-B14F-4D97-AF65-F5344CB8AC3E}">
        <p14:creationId xmlns:p14="http://schemas.microsoft.com/office/powerpoint/2010/main" val="29297789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33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Qin and Han Empires</a:t>
            </a:r>
          </a:p>
        </p:txBody>
      </p:sp>
      <p:pic>
        <p:nvPicPr>
          <p:cNvPr id="23554" name="Picture 2" descr="http://historyhaven.com/APWorldipedia/images/f/fe/Qin_Han_Empi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22" y="685800"/>
            <a:ext cx="8699547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3159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6" y="685800"/>
            <a:ext cx="9111343" cy="6248400"/>
          </a:xfrm>
        </p:spPr>
        <p:txBody>
          <a:bodyPr>
            <a:normAutofit fontScale="92500"/>
          </a:bodyPr>
          <a:lstStyle/>
          <a:p>
            <a:r>
              <a:rPr lang="en-US" sz="2250" b="1" i="1" dirty="0"/>
              <a:t>Han China =&gt; </a:t>
            </a:r>
            <a:r>
              <a:rPr lang="en-US" sz="2250" dirty="0"/>
              <a:t>The Qin state unified China after a period known as the __________________(Feudal kingdoms prior to Qin; disunity = violence)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China was ruled by a series of </a:t>
            </a:r>
            <a:r>
              <a:rPr lang="en-US" sz="2250" b="1" i="1" dirty="0"/>
              <a:t>“_________________” </a:t>
            </a:r>
            <a:r>
              <a:rPr lang="en-US" sz="2250" dirty="0"/>
              <a:t>– military dictatorships controlled by one ruling family &amp; emperor (</a:t>
            </a:r>
            <a:r>
              <a:rPr lang="en-US" sz="2250" b="1" i="1" dirty="0"/>
              <a:t>Qin Shi Huang</a:t>
            </a:r>
            <a:r>
              <a:rPr lang="en-US" sz="2250" dirty="0"/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50" dirty="0"/>
              <a:t>Dynasties claimed the right to rule as the </a:t>
            </a:r>
            <a:r>
              <a:rPr lang="en-US" sz="2250" b="1" i="1" dirty="0"/>
              <a:t>“____________________” =&gt; </a:t>
            </a:r>
            <a:r>
              <a:rPr lang="en-US" sz="2250" dirty="0"/>
              <a:t>mandate is null if ruler abused power or could not rule effectively (natural disaster, famine, poverty = no mandate)</a:t>
            </a:r>
          </a:p>
          <a:p>
            <a:pPr marL="457200" lvl="1" indent="0">
              <a:buNone/>
            </a:pPr>
            <a:r>
              <a:rPr lang="en-US" sz="2250" dirty="0"/>
              <a:t>	-- Han dynasty started by a commoner (Liu Bang)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50" dirty="0"/>
              <a:t>Han government was based on _______________________philosophies</a:t>
            </a:r>
          </a:p>
          <a:p>
            <a:pPr marL="857250" lvl="2" indent="0">
              <a:buNone/>
            </a:pPr>
            <a:r>
              <a:rPr lang="en-US" sz="1850" dirty="0"/>
              <a:t> </a:t>
            </a:r>
            <a:r>
              <a:rPr lang="en-US" sz="2250" dirty="0"/>
              <a:t>-- Prescribed respect for order, tradition, law and </a:t>
            </a:r>
            <a:r>
              <a:rPr lang="en-US" sz="2250" b="1" i="1" dirty="0"/>
              <a:t>filial piety </a:t>
            </a:r>
            <a:r>
              <a:rPr lang="en-US" sz="2250" dirty="0"/>
              <a:t>(knowing role in society and social order of patriarchy)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50" dirty="0"/>
              <a:t>Han emperors created a massive administrative bureaucracy =&gt; </a:t>
            </a:r>
            <a:r>
              <a:rPr lang="en-US" sz="2250" b="1" i="1" dirty="0"/>
              <a:t>tripartite </a:t>
            </a:r>
            <a:r>
              <a:rPr lang="en-US" sz="2250" b="1" i="1" dirty="0" err="1"/>
              <a:t>govt</a:t>
            </a:r>
            <a:r>
              <a:rPr lang="en-US" sz="2250" b="1" i="1" dirty="0"/>
              <a:t> </a:t>
            </a:r>
            <a:r>
              <a:rPr lang="en-US" sz="2250" dirty="0"/>
              <a:t>(military, civilian and </a:t>
            </a:r>
            <a:r>
              <a:rPr lang="en-US" sz="2250" dirty="0" err="1"/>
              <a:t>censorate</a:t>
            </a:r>
            <a:r>
              <a:rPr lang="en-US" sz="2250" dirty="0"/>
              <a:t>)</a:t>
            </a:r>
          </a:p>
          <a:p>
            <a:pPr marL="457200" lvl="1" indent="0">
              <a:buNone/>
            </a:pPr>
            <a:r>
              <a:rPr lang="en-US" sz="2250" dirty="0"/>
              <a:t>	-- Grand Council governed w/ reps from all segments; officials 	selected by ____________________________(still dominated by elite)</a:t>
            </a:r>
          </a:p>
          <a:p>
            <a:pPr marL="457200" lvl="1" indent="0">
              <a:buNone/>
            </a:pPr>
            <a:r>
              <a:rPr lang="en-US" sz="2250" b="1" i="1" dirty="0"/>
              <a:t>	-- </a:t>
            </a:r>
            <a:r>
              <a:rPr lang="en-US" sz="2250" dirty="0"/>
              <a:t>Emperor lived in </a:t>
            </a:r>
            <a:r>
              <a:rPr lang="en-US" sz="2250" b="1" i="1" dirty="0" err="1"/>
              <a:t>Chang’an</a:t>
            </a:r>
            <a:r>
              <a:rPr lang="en-US" sz="2250" dirty="0"/>
              <a:t> in a private palace (__________________)</a:t>
            </a:r>
          </a:p>
          <a:p>
            <a:pPr marL="457200" lvl="1" indent="0">
              <a:buNone/>
            </a:pPr>
            <a:r>
              <a:rPr lang="en-US" sz="2250" b="1" i="1" dirty="0"/>
              <a:t>	-- </a:t>
            </a:r>
            <a:r>
              <a:rPr lang="en-US" sz="2250" dirty="0"/>
              <a:t>Empire divided into provinces &amp; districts (administered by locals)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25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Classical Age Empire Commonalities</a:t>
            </a:r>
          </a:p>
        </p:txBody>
      </p:sp>
    </p:spTree>
    <p:extLst>
      <p:ext uri="{BB962C8B-B14F-4D97-AF65-F5344CB8AC3E}">
        <p14:creationId xmlns:p14="http://schemas.microsoft.com/office/powerpoint/2010/main" val="30794902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ordwhittler.com/files/2011/06/mandate-of-heav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"/>
            <a:ext cx="7924800" cy="68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5542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1" y="76200"/>
            <a:ext cx="4724400" cy="6629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i="1" dirty="0"/>
              <a:t>Han Civil Service Examinations</a:t>
            </a:r>
          </a:p>
          <a:p>
            <a:r>
              <a:rPr lang="en-US" sz="2400" dirty="0"/>
              <a:t>Held every year at 3 levels =&gt; provincial, district &amp; imperial</a:t>
            </a:r>
          </a:p>
          <a:p>
            <a:pPr marL="400050" lvl="1" indent="0">
              <a:buNone/>
            </a:pPr>
            <a:r>
              <a:rPr lang="en-US" sz="2400" dirty="0"/>
              <a:t>-- Farther you went higher your   govt. position</a:t>
            </a:r>
          </a:p>
          <a:p>
            <a:r>
              <a:rPr lang="en-US" sz="2400" dirty="0"/>
              <a:t>Chinese academy at </a:t>
            </a:r>
            <a:r>
              <a:rPr lang="en-US" sz="2400" dirty="0" err="1"/>
              <a:t>Chang’an</a:t>
            </a:r>
            <a:r>
              <a:rPr lang="en-US" sz="2400" dirty="0"/>
              <a:t> had 30,000 students by 1</a:t>
            </a:r>
            <a:r>
              <a:rPr lang="en-US" sz="2400" baseline="30000" dirty="0"/>
              <a:t>st</a:t>
            </a:r>
            <a:r>
              <a:rPr lang="en-US" sz="2400" dirty="0"/>
              <a:t> century BCE</a:t>
            </a:r>
            <a:endParaRPr lang="en-US" sz="2600" dirty="0"/>
          </a:p>
          <a:p>
            <a:r>
              <a:rPr lang="en-US" sz="2400" dirty="0"/>
              <a:t>Young boys would study Confucian classics, which were the subject of the exam, for years</a:t>
            </a:r>
          </a:p>
          <a:p>
            <a:pPr marL="400050" lvl="1" indent="0">
              <a:buNone/>
            </a:pPr>
            <a:r>
              <a:rPr lang="en-US" sz="2400" dirty="0"/>
              <a:t>-- Emphasized obeying parents, respecting elders, good morals, respect for tradition, respect for others and peace</a:t>
            </a:r>
          </a:p>
          <a:p>
            <a:pPr marL="0" indent="0">
              <a:buNone/>
            </a:pPr>
            <a:r>
              <a:rPr lang="en-US" sz="2800" b="1" i="1" dirty="0"/>
              <a:t>Q: How would China benefit from basing government position and leadership on examinations? List three benefits.</a:t>
            </a:r>
          </a:p>
          <a:p>
            <a:endParaRPr lang="en-US" sz="2400" dirty="0"/>
          </a:p>
        </p:txBody>
      </p:sp>
      <p:pic>
        <p:nvPicPr>
          <p:cNvPr id="10242" name="Picture 2" descr="http://www.p12.nysed.gov/ciai/socst/ghgonline/turnpoint/images/content/tp12/p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89" y="152400"/>
            <a:ext cx="4274911" cy="642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4810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91600" cy="6248400"/>
          </a:xfrm>
        </p:spPr>
        <p:txBody>
          <a:bodyPr>
            <a:normAutofit lnSpcReduction="10000"/>
          </a:bodyPr>
          <a:lstStyle/>
          <a:p>
            <a:r>
              <a:rPr lang="en-US" sz="2300" b="1" dirty="0" err="1"/>
              <a:t>Mauryan</a:t>
            </a:r>
            <a:r>
              <a:rPr lang="en-US" sz="2300" b="1" dirty="0"/>
              <a:t> and Gupta Empires =&gt; </a:t>
            </a:r>
            <a:r>
              <a:rPr lang="en-US" sz="2300" dirty="0"/>
              <a:t>India has a strong trend towards disunity &amp; fragmentation (Both short compared to Rome &amp; Han)</a:t>
            </a:r>
          </a:p>
          <a:p>
            <a:pPr marL="0" indent="0">
              <a:buNone/>
            </a:pPr>
            <a:r>
              <a:rPr lang="en-US" sz="2300" b="1" u="sng" dirty="0" err="1"/>
              <a:t>Mauryan</a:t>
            </a:r>
            <a:r>
              <a:rPr lang="en-US" sz="2300" b="1" u="sng" dirty="0"/>
              <a:t> Empire (324-184 BCE)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In 600 BCE India was fragmented into small kinship groups =&gt; ________________________used one to unite India for 1</a:t>
            </a:r>
            <a:r>
              <a:rPr lang="en-US" sz="2300" baseline="30000" dirty="0"/>
              <a:t>st</a:t>
            </a:r>
            <a:r>
              <a:rPr lang="en-US" sz="2300" dirty="0"/>
              <a:t> time  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Chandragupta used advice of </a:t>
            </a:r>
            <a:r>
              <a:rPr lang="en-US" sz="2300" dirty="0" err="1"/>
              <a:t>Kautilya</a:t>
            </a:r>
            <a:r>
              <a:rPr lang="en-US" sz="2300" dirty="0"/>
              <a:t> (advisor) =&gt; centralized the government w/ 6 branches (i.e. trade, manufacturing, military)</a:t>
            </a:r>
          </a:p>
          <a:p>
            <a:pPr marL="400050" lvl="1" indent="0">
              <a:buNone/>
            </a:pPr>
            <a:r>
              <a:rPr lang="en-US" sz="2300" dirty="0"/>
              <a:t>	-- Capital = </a:t>
            </a:r>
            <a:r>
              <a:rPr lang="en-US" sz="2300" b="1" i="1" dirty="0" err="1"/>
              <a:t>Pataliputra</a:t>
            </a:r>
            <a:r>
              <a:rPr lang="en-US" sz="2300" dirty="0"/>
              <a:t> (pop ~ 250,000) 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Used administration to implement heavy taxation system =&gt; ¼ of harvest, monopolies on mining, liquor, weapons and irrigation fee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Outlying districts were controlled by nobles related to king</a:t>
            </a:r>
          </a:p>
          <a:p>
            <a:pPr marL="0" indent="0">
              <a:buNone/>
            </a:pPr>
            <a:r>
              <a:rPr lang="en-US" sz="2300" b="1" u="sng" dirty="0"/>
              <a:t>Gupta Empire (320-550 CE)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After 500 years of disunity Chandra Gupta united India again 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Not as centralized or effective in governing as </a:t>
            </a:r>
            <a:r>
              <a:rPr lang="en-US" sz="2300" dirty="0" err="1"/>
              <a:t>Mauryans</a:t>
            </a:r>
            <a:r>
              <a:rPr lang="en-US" sz="2300" dirty="0"/>
              <a:t> =&gt; relied on regional power centers administered by Governors &amp; headmen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Characterized as a ________________=&gt; relied on cultural splendor of capital/court and distribution of luxury goods for political control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endParaRPr lang="en-US" sz="2300" dirty="0"/>
          </a:p>
          <a:p>
            <a:pPr lvl="1" indent="-342900">
              <a:buFont typeface="Wingdings" panose="05000000000000000000" pitchFamily="2" charset="2"/>
              <a:buChar char="§"/>
            </a:pPr>
            <a:endParaRPr lang="en-US" sz="23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Classical Age Empire Commonalities</a:t>
            </a:r>
          </a:p>
        </p:txBody>
      </p:sp>
    </p:spTree>
    <p:extLst>
      <p:ext uri="{BB962C8B-B14F-4D97-AF65-F5344CB8AC3E}">
        <p14:creationId xmlns:p14="http://schemas.microsoft.com/office/powerpoint/2010/main" val="41667343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33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199"/>
            <a:ext cx="8534400" cy="533401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Indian </a:t>
            </a:r>
            <a:r>
              <a:rPr lang="en-US" b="1" u="sng" dirty="0" err="1"/>
              <a:t>Mauryan</a:t>
            </a:r>
            <a:r>
              <a:rPr lang="en-US" b="1" u="sng" dirty="0"/>
              <a:t> Empire</a:t>
            </a:r>
          </a:p>
        </p:txBody>
      </p:sp>
      <p:pic>
        <p:nvPicPr>
          <p:cNvPr id="21506" name="Picture 2" descr="http://mrspencer.info/wp-content/uploads/2014/05/Maurya-Empire-India-Asoka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64030"/>
            <a:ext cx="7924800" cy="596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5123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3400"/>
            <a:ext cx="8991600" cy="6400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u="sng" dirty="0"/>
              <a:t>#2: Application of military and diplomatic control</a:t>
            </a:r>
          </a:p>
          <a:p>
            <a:r>
              <a:rPr lang="en-US" sz="2400" b="1" i="1" dirty="0"/>
              <a:t>Roman Empire </a:t>
            </a:r>
            <a:r>
              <a:rPr lang="en-US" sz="2400" dirty="0"/>
              <a:t>=&gt; relied on the ________________for military power (groups of 4000-5000 men); Roman ideal was the __________________ </a:t>
            </a:r>
          </a:p>
          <a:p>
            <a:pPr marL="742950" lvl="2" indent="-342900">
              <a:buFont typeface="Wingdings" panose="05000000000000000000" pitchFamily="2" charset="2"/>
              <a:buChar char="§"/>
            </a:pPr>
            <a:r>
              <a:rPr lang="en-US" dirty="0"/>
              <a:t>Military expansion supplied resources to Roman State =&gt; 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Roman army was designed like the Greek phalanx, but more flexible (javelin spears, </a:t>
            </a:r>
            <a:r>
              <a:rPr lang="en-US" sz="2400" b="1" i="1" dirty="0" err="1"/>
              <a:t>gladius</a:t>
            </a:r>
            <a:r>
              <a:rPr lang="en-US" sz="2400" dirty="0"/>
              <a:t> short swords, cavalry, artillery)</a:t>
            </a:r>
          </a:p>
          <a:p>
            <a:pPr marL="800100" lvl="2" indent="0">
              <a:buNone/>
            </a:pPr>
            <a:r>
              <a:rPr lang="en-US" sz="2300" dirty="0"/>
              <a:t>-- Romans recruited soldiers from _____________________=&gt; forced service or promise of citizenship (late empire hired German mercenaries when manpower shortages occurred)</a:t>
            </a:r>
          </a:p>
          <a:p>
            <a:pPr marL="800100" lvl="2" indent="0">
              <a:buNone/>
            </a:pPr>
            <a:r>
              <a:rPr lang="en-US" sz="2300" dirty="0"/>
              <a:t>-- Gave Rome a manpower advantage (i.e. </a:t>
            </a:r>
            <a:r>
              <a:rPr lang="en-US" sz="2300" b="1" i="1" dirty="0"/>
              <a:t>Punic Wars</a:t>
            </a:r>
            <a:r>
              <a:rPr lang="en-US" sz="2300" dirty="0"/>
              <a:t>) and also lessened need for troops as conquered became part of empire</a:t>
            </a:r>
          </a:p>
          <a:p>
            <a:pPr marL="800100" lvl="2" indent="0">
              <a:buNone/>
            </a:pPr>
            <a:r>
              <a:rPr lang="en-US" sz="2300" dirty="0"/>
              <a:t>-- Typically tried to _____________________________=&gt; burned Carthage to the ground after Punic War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Romans also used diplomacy very effectively =&gt; gave _____________ to conquered aristocrats and populations (buy in for expansion)</a:t>
            </a:r>
          </a:p>
          <a:p>
            <a:pPr marL="400050" lvl="1" indent="0">
              <a:buNone/>
            </a:pPr>
            <a:r>
              <a:rPr lang="en-US" sz="2400" dirty="0"/>
              <a:t>	-- Also negotiated peace w/ </a:t>
            </a:r>
            <a:r>
              <a:rPr lang="en-US" sz="2400" b="1" i="1" dirty="0"/>
              <a:t>Parthian Empire </a:t>
            </a:r>
            <a:r>
              <a:rPr lang="en-US" sz="2400" dirty="0"/>
              <a:t>rather than conquering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On its borders Rome built defensive walls =&gt; i.e. _________________ in Britain (Scots) or the </a:t>
            </a:r>
            <a:r>
              <a:rPr lang="en-US" sz="2400" b="1" i="1" dirty="0"/>
              <a:t>Walls of Constantinople </a:t>
            </a:r>
            <a:r>
              <a:rPr lang="en-US" sz="2400" dirty="0"/>
              <a:t>(Parthians)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Rome also built large ______________to supply water to its urban culture (drinking, baths) =&gt; used </a:t>
            </a:r>
            <a:r>
              <a:rPr lang="en-US" sz="2400" b="1" i="1" dirty="0"/>
              <a:t>concrete</a:t>
            </a:r>
            <a:r>
              <a:rPr lang="en-US" sz="2400" dirty="0"/>
              <a:t> , </a:t>
            </a:r>
            <a:r>
              <a:rPr lang="en-US" sz="2400" b="1" i="1" dirty="0"/>
              <a:t>lead &amp; arches</a:t>
            </a:r>
          </a:p>
          <a:p>
            <a:pPr marL="400050" lvl="1" indent="0">
              <a:buNone/>
            </a:pPr>
            <a:endParaRPr lang="en-US" sz="2400" b="1" i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4572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Classical Age Empire Commonalities</a:t>
            </a:r>
          </a:p>
        </p:txBody>
      </p:sp>
    </p:spTree>
    <p:extLst>
      <p:ext uri="{BB962C8B-B14F-4D97-AF65-F5344CB8AC3E}">
        <p14:creationId xmlns:p14="http://schemas.microsoft.com/office/powerpoint/2010/main" val="28060469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Roman Legions and legionaries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6" y="5257800"/>
            <a:ext cx="6368143" cy="14779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Roman legions were based on the Greek phalanx but were more maneuverable,  flexible and expandable =&gt; at its height Rome had over 25 legions (100,000 + soldiers)</a:t>
            </a:r>
          </a:p>
        </p:txBody>
      </p:sp>
      <p:pic>
        <p:nvPicPr>
          <p:cNvPr id="36866" name="Picture 2" descr="http://roadchimp.files.wordpress.com/2013/01/legion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685801"/>
            <a:ext cx="751646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://www.historyonthenet.com/Romans/images/unifor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2971800"/>
            <a:ext cx="264795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1558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Greek Hoplite warfare</a:t>
            </a:r>
          </a:p>
        </p:txBody>
      </p:sp>
      <p:pic>
        <p:nvPicPr>
          <p:cNvPr id="15362" name="Picture 2" descr="http://people.cohums.ohio-state.edu/rosenstein1/milhistclass/lect02/HOPLI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0964"/>
            <a:ext cx="3810000" cy="525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63963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Greek Hoplite</a:t>
            </a:r>
          </a:p>
        </p:txBody>
      </p:sp>
      <p:pic>
        <p:nvPicPr>
          <p:cNvPr id="15364" name="Picture 4" descr="http://www.wildfiregames.com/~art/history/hellenes/images/01_macedonian_phalan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14600"/>
            <a:ext cx="604372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1791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Roman Aqueducts</a:t>
            </a:r>
          </a:p>
        </p:txBody>
      </p:sp>
      <p:pic>
        <p:nvPicPr>
          <p:cNvPr id="30722" name="Picture 2" descr="http://grantwiggins.files.wordpress.com/2012/10/img_0369-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8196943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5812971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Romans used concrete, borrowed architecture from Greeks (arch) and applied slave labor to build extensive engineering feats =&gt; Rome had 17 aqueducts at its height </a:t>
            </a:r>
          </a:p>
        </p:txBody>
      </p:sp>
    </p:spTree>
    <p:extLst>
      <p:ext uri="{BB962C8B-B14F-4D97-AF65-F5344CB8AC3E}">
        <p14:creationId xmlns:p14="http://schemas.microsoft.com/office/powerpoint/2010/main" val="30512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Torah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facweb.cs.depaul.edu/sgrais/images/Paper/tora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763000" cy="578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2427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477000"/>
          </a:xfrm>
        </p:spPr>
        <p:txBody>
          <a:bodyPr>
            <a:normAutofit fontScale="92500"/>
          </a:bodyPr>
          <a:lstStyle/>
          <a:p>
            <a:r>
              <a:rPr lang="en-US" sz="2250" b="1" i="1" dirty="0"/>
              <a:t>Han Empire</a:t>
            </a:r>
            <a:r>
              <a:rPr lang="en-US" sz="2250" dirty="0"/>
              <a:t> =&gt; Han Empire lived under constant threat from _____________ (nomadic steppe people) and therefore military power was essential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Chinese had a complex &amp; holistic view of warfare (Sun Tzu, </a:t>
            </a:r>
            <a:r>
              <a:rPr lang="en-US" sz="2250" b="1" i="1" dirty="0"/>
              <a:t>Art of War</a:t>
            </a:r>
            <a:r>
              <a:rPr lang="en-US" sz="2250" dirty="0"/>
              <a:t>)</a:t>
            </a:r>
            <a:endParaRPr lang="en-US" sz="2400" dirty="0"/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250" dirty="0"/>
              <a:t>Han had forced conscription laws that later faded into a ___________  _________ drawn from neighboring territories (SE &amp; Central Asia)</a:t>
            </a:r>
          </a:p>
          <a:p>
            <a:pPr marL="400050" lvl="1" indent="0">
              <a:buNone/>
            </a:pPr>
            <a:r>
              <a:rPr lang="en-US" sz="2250" dirty="0"/>
              <a:t>	-- Emperor WU imported horses via Silk Road =&gt; defeated 	</a:t>
            </a:r>
            <a:r>
              <a:rPr lang="en-US" sz="2250" dirty="0" err="1"/>
              <a:t>Xiongnu</a:t>
            </a:r>
            <a:endParaRPr lang="en-US" sz="2250" dirty="0"/>
          </a:p>
          <a:p>
            <a:pPr marL="400050" lvl="1" indent="0">
              <a:buNone/>
            </a:pPr>
            <a:r>
              <a:rPr lang="en-US" sz="2250" dirty="0"/>
              <a:t>	-- Qin ____________________gave Han and Qin advantage vs longbows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50" dirty="0"/>
              <a:t>Han relied more on ______________________structures than Romans =&gt; did not expand outside of China (“barbarians”; didn’t speak Chinese)</a:t>
            </a:r>
          </a:p>
          <a:p>
            <a:pPr marL="457200" lvl="1" indent="0">
              <a:buNone/>
            </a:pPr>
            <a:r>
              <a:rPr lang="en-US" sz="2250" dirty="0"/>
              <a:t>	-- Han used diplomacy with __________________Confederacy=&gt; payed 	tribute in $$ (rice, silk) &amp;maidens</a:t>
            </a:r>
          </a:p>
          <a:p>
            <a:pPr marL="800100" lvl="2" indent="0">
              <a:buNone/>
            </a:pPr>
            <a:r>
              <a:rPr lang="en-US" sz="1850" dirty="0"/>
              <a:t>-- </a:t>
            </a:r>
            <a:r>
              <a:rPr lang="en-US" sz="2200" dirty="0"/>
              <a:t>Han and Qin also created the ___________________</a:t>
            </a:r>
            <a:r>
              <a:rPr lang="en-US" sz="2200" b="1" i="1" dirty="0"/>
              <a:t> </a:t>
            </a:r>
            <a:r>
              <a:rPr lang="en-US" sz="2200" dirty="0"/>
              <a:t>to keep out “barbarians” and walled in their capital </a:t>
            </a:r>
            <a:r>
              <a:rPr lang="en-US" sz="2200" dirty="0" err="1"/>
              <a:t>Chang’an</a:t>
            </a:r>
            <a:r>
              <a:rPr lang="en-US" sz="2200" dirty="0"/>
              <a:t> (defensive moat)</a:t>
            </a:r>
          </a:p>
          <a:p>
            <a:r>
              <a:rPr lang="en-US" sz="2300" b="1" i="1" dirty="0" err="1"/>
              <a:t>Mauryan</a:t>
            </a:r>
            <a:r>
              <a:rPr lang="en-US" sz="2300" b="1" i="1" dirty="0"/>
              <a:t> and Gupta Empires</a:t>
            </a:r>
            <a:endParaRPr lang="en-US" sz="2300" b="1" u="sng" dirty="0"/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Created a large standing army w/ chariot, cavalry and __________________ (learned horsemanship from nomadic </a:t>
            </a:r>
            <a:r>
              <a:rPr lang="en-US" sz="2300" b="1" i="1" dirty="0"/>
              <a:t>Kushans</a:t>
            </a:r>
            <a:r>
              <a:rPr lang="en-US" sz="2300" dirty="0"/>
              <a:t>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300" dirty="0"/>
              <a:t>Built earthen defensive walls and moats around </a:t>
            </a:r>
            <a:r>
              <a:rPr lang="en-US" sz="2300" b="1" i="1" dirty="0" err="1"/>
              <a:t>Pataliputra</a:t>
            </a:r>
            <a:endParaRPr lang="en-US" sz="2300" b="1" i="1" dirty="0"/>
          </a:p>
          <a:p>
            <a:pPr marL="400050" lvl="1" indent="0">
              <a:buNone/>
            </a:pPr>
            <a:endParaRPr lang="en-US" sz="2250" b="1" i="1" dirty="0"/>
          </a:p>
          <a:p>
            <a:pPr marL="400050" lvl="1" indent="0">
              <a:buNone/>
            </a:pPr>
            <a:endParaRPr lang="en-US" sz="225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10886"/>
            <a:ext cx="8763000" cy="381000"/>
          </a:xfrm>
        </p:spPr>
        <p:txBody>
          <a:bodyPr>
            <a:noAutofit/>
          </a:bodyPr>
          <a:lstStyle/>
          <a:p>
            <a:r>
              <a:rPr lang="en-US" sz="3600" b="1" u="sng" dirty="0"/>
              <a:t>Classical Age Empire Commonalities</a:t>
            </a:r>
          </a:p>
        </p:txBody>
      </p:sp>
    </p:spTree>
    <p:extLst>
      <p:ext uri="{BB962C8B-B14F-4D97-AF65-F5344CB8AC3E}">
        <p14:creationId xmlns:p14="http://schemas.microsoft.com/office/powerpoint/2010/main" val="6044898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381000"/>
          </a:xfrm>
        </p:spPr>
        <p:txBody>
          <a:bodyPr>
            <a:noAutofit/>
          </a:bodyPr>
          <a:lstStyle/>
          <a:p>
            <a:r>
              <a:rPr lang="en-US" sz="3200" b="1" u="sng" dirty="0"/>
              <a:t>Han Great Wall and </a:t>
            </a:r>
            <a:r>
              <a:rPr lang="en-US" sz="3200" b="1" u="sng" dirty="0" err="1"/>
              <a:t>Mauryan</a:t>
            </a:r>
            <a:r>
              <a:rPr lang="en-US" sz="3200" b="1" u="sng" dirty="0"/>
              <a:t> Elephant brigades</a:t>
            </a:r>
          </a:p>
        </p:txBody>
      </p:sp>
      <p:pic>
        <p:nvPicPr>
          <p:cNvPr id="6" name="Picture 2" descr="http://www.china-mike.com/wp-content/uploads/2011/01/han-dynasty-great-wall2-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6708904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8" name="Picture 4" descr="http://www.wildfiregames.com/forum/uploads/monthly_05_2012/post-130-0-75326400-13372222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0"/>
            <a:ext cx="4191000" cy="288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2657" y="601980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/>
              <a:t>Han China Great Wall </a:t>
            </a:r>
            <a:r>
              <a:rPr lang="en-US" sz="2200" dirty="0"/>
              <a:t>– built of rammed earth, it has survived for centuries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83820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/>
              <a:t>Mauryan</a:t>
            </a:r>
            <a:r>
              <a:rPr lang="en-US" sz="2400" b="1" i="1" dirty="0"/>
              <a:t> and Gupta War Elephants – used as much for intimidation as tactics</a:t>
            </a:r>
          </a:p>
        </p:txBody>
      </p:sp>
    </p:spTree>
    <p:extLst>
      <p:ext uri="{BB962C8B-B14F-4D97-AF65-F5344CB8AC3E}">
        <p14:creationId xmlns:p14="http://schemas.microsoft.com/office/powerpoint/2010/main" val="41828659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3400"/>
            <a:ext cx="9067800" cy="6477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i="1" dirty="0"/>
              <a:t>#3: Promotion of Trade via Roads and Currency</a:t>
            </a:r>
          </a:p>
          <a:p>
            <a:r>
              <a:rPr lang="en-US" sz="2400" b="1" i="1" dirty="0"/>
              <a:t>Romans</a:t>
            </a:r>
            <a:r>
              <a:rPr lang="en-US" sz="2400" dirty="0"/>
              <a:t> =&gt; had over ___________________of roads and trade networks in the Mediterranean and overland linking to the Silk Road 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Roman coins were minted from _________________(denarius) and facilitated easy exchange over the empire (only Rome minted coins)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400" b="1" i="1" dirty="0"/>
              <a:t>_____________ </a:t>
            </a:r>
            <a:r>
              <a:rPr lang="en-US" sz="2400" dirty="0"/>
              <a:t>(36 to 180 CE) =&gt; stability &amp; peace brought by Roman power &amp; secure borders =&gt;  pop. 10 M (50 BCE) vs 60 M (150 CE)</a:t>
            </a:r>
          </a:p>
          <a:p>
            <a:r>
              <a:rPr lang="en-US" sz="2400" b="1" i="1" dirty="0"/>
              <a:t>Han Empire </a:t>
            </a:r>
            <a:r>
              <a:rPr lang="en-US" sz="2400" dirty="0"/>
              <a:t>=&gt; built roads connecting Han to Central Asia (Silk Road)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Han dug more _________________than roads for internal movement =&gt; Yellow and Yangtze rivers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Han minted __________________coins (____________) for exchange &amp; trade (</a:t>
            </a:r>
            <a:r>
              <a:rPr lang="en-US" sz="2400" dirty="0" err="1"/>
              <a:t>Chang’an</a:t>
            </a:r>
            <a:r>
              <a:rPr lang="en-US" sz="2400" dirty="0"/>
              <a:t> exclusive right)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b="1" i="1" dirty="0" err="1"/>
              <a:t>Pax</a:t>
            </a:r>
            <a:r>
              <a:rPr lang="en-US" sz="2400" b="1" i="1" dirty="0"/>
              <a:t> China </a:t>
            </a:r>
            <a:r>
              <a:rPr lang="en-US" sz="2400" dirty="0"/>
              <a:t>(stability &amp; peace of Han fostered trade along Silk Road &amp; Indian Ocean networks) =&gt; Pop = 20 M (200 BCE) to 60 M (150 CE)</a:t>
            </a:r>
          </a:p>
          <a:p>
            <a:r>
              <a:rPr lang="en-US" sz="2400" b="1" i="1" dirty="0" err="1"/>
              <a:t>Mauryan</a:t>
            </a:r>
            <a:r>
              <a:rPr lang="en-US" sz="2400" b="1" i="1" dirty="0"/>
              <a:t> &amp; Gupta Empires </a:t>
            </a:r>
            <a:r>
              <a:rPr lang="en-US" sz="2400" dirty="0"/>
              <a:t>=&gt; Silk Road &amp; Indian Ocean trading networks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Built roads linking trade networks and established money system for commercial exchanges (copper and gold based)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Merchants used dhow ships to sail monsoon winds to ME and Africa</a:t>
            </a:r>
          </a:p>
          <a:p>
            <a:pPr lvl="1" indent="-342900">
              <a:buFont typeface="Wingdings" panose="05000000000000000000" pitchFamily="2" charset="2"/>
              <a:buChar char="§"/>
            </a:pPr>
            <a:endParaRPr lang="en-US" sz="2250" dirty="0"/>
          </a:p>
          <a:p>
            <a:pPr lvl="1" indent="-342900">
              <a:buFont typeface="Wingdings" panose="05000000000000000000" pitchFamily="2" charset="2"/>
              <a:buChar char="§"/>
            </a:pPr>
            <a:endParaRPr lang="en-US" sz="2250" dirty="0"/>
          </a:p>
          <a:p>
            <a:pPr lvl="1" indent="-342900">
              <a:buFont typeface="Wingdings" panose="05000000000000000000" pitchFamily="2" charset="2"/>
              <a:buChar char="§"/>
            </a:pPr>
            <a:endParaRPr lang="en-US" sz="1850" dirty="0"/>
          </a:p>
          <a:p>
            <a:pPr marL="457200" lvl="1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3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381000"/>
          </a:xfrm>
        </p:spPr>
        <p:txBody>
          <a:bodyPr>
            <a:noAutofit/>
          </a:bodyPr>
          <a:lstStyle/>
          <a:p>
            <a:r>
              <a:rPr lang="en-US" sz="3600" b="1" u="sng" dirty="0"/>
              <a:t>Classical Age Empire Commonalities</a:t>
            </a:r>
          </a:p>
        </p:txBody>
      </p:sp>
    </p:spTree>
    <p:extLst>
      <p:ext uri="{BB962C8B-B14F-4D97-AF65-F5344CB8AC3E}">
        <p14:creationId xmlns:p14="http://schemas.microsoft.com/office/powerpoint/2010/main" val="3167097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45687</TotalTime>
  <Words>3548</Words>
  <Application>Microsoft Office PowerPoint</Application>
  <PresentationFormat>On-screen Show (4:3)</PresentationFormat>
  <Paragraphs>468</Paragraphs>
  <Slides>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92</vt:i4>
      </vt:variant>
    </vt:vector>
  </HeadingPairs>
  <TitlesOfParts>
    <vt:vector size="100" baseType="lpstr">
      <vt:lpstr>Arial</vt:lpstr>
      <vt:lpstr>Calibri</vt:lpstr>
      <vt:lpstr>Courier New</vt:lpstr>
      <vt:lpstr>Wingdings</vt:lpstr>
      <vt:lpstr>Office Theme</vt:lpstr>
      <vt:lpstr>1_Office Theme</vt:lpstr>
      <vt:lpstr>2_Office Theme</vt:lpstr>
      <vt:lpstr>3_Office Theme</vt:lpstr>
      <vt:lpstr>Unit II: Classical Civilizations and Interregional Contacts</vt:lpstr>
      <vt:lpstr>World Population through History</vt:lpstr>
      <vt:lpstr>PowerPoint Presentation</vt:lpstr>
      <vt:lpstr>The Classical Age – 600 BCE to 600 CE</vt:lpstr>
      <vt:lpstr>Universal Religions and the Axial Age</vt:lpstr>
      <vt:lpstr>Universal Religions Map</vt:lpstr>
      <vt:lpstr>The Spread of Christian Monasteries</vt:lpstr>
      <vt:lpstr>Judaism</vt:lpstr>
      <vt:lpstr>Torah</vt:lpstr>
      <vt:lpstr>Jewish Diaspora in early years CE</vt:lpstr>
      <vt:lpstr>Brahma</vt:lpstr>
      <vt:lpstr>Hindu Mandir and Vedas</vt:lpstr>
      <vt:lpstr>Indian Caste system -- Dharma</vt:lpstr>
      <vt:lpstr>Buddhism</vt:lpstr>
      <vt:lpstr>PowerPoint Presentation</vt:lpstr>
      <vt:lpstr>Buddhist Population by Country</vt:lpstr>
      <vt:lpstr>5 Confucian Relationships</vt:lpstr>
      <vt:lpstr>PowerPoint Presentation</vt:lpstr>
      <vt:lpstr>Daoism and Alchemy</vt:lpstr>
      <vt:lpstr>Classical Era Religion Questions</vt:lpstr>
      <vt:lpstr>Religious Beliefs adoption </vt:lpstr>
      <vt:lpstr>The Jewish Diaspora (ca 1st century CE)</vt:lpstr>
      <vt:lpstr>Abraham and Ten Commandments – code for moral living</vt:lpstr>
      <vt:lpstr>Religious Beliefs adoption</vt:lpstr>
      <vt:lpstr>Constantine &amp; the Battle of Milvian Bridge</vt:lpstr>
      <vt:lpstr>Spread of Christianity</vt:lpstr>
      <vt:lpstr>Clovis I and the Kingdom of the Franks</vt:lpstr>
      <vt:lpstr>Religious Beliefs adoption</vt:lpstr>
      <vt:lpstr>3 Greek Philosophers</vt:lpstr>
      <vt:lpstr>Greek and Roman Gods</vt:lpstr>
      <vt:lpstr>Religious Beliefs adoption</vt:lpstr>
      <vt:lpstr>Indian Caste System</vt:lpstr>
      <vt:lpstr>Rock and Pillar Edicts of Ashoka</vt:lpstr>
      <vt:lpstr>Religious Beliefs adoption</vt:lpstr>
      <vt:lpstr>PowerPoint Presentation</vt:lpstr>
      <vt:lpstr>5 Confucian Relationships</vt:lpstr>
      <vt:lpstr>Emperor Wu (Wudi) 156-87 BCE</vt:lpstr>
      <vt:lpstr>Religious Beliefs adoption</vt:lpstr>
      <vt:lpstr>PowerPoint Presentation</vt:lpstr>
      <vt:lpstr>Daoism and Alchemy</vt:lpstr>
      <vt:lpstr>Belief Systems effects on gender roles &amp; society</vt:lpstr>
      <vt:lpstr>Saint Melanie the Younger</vt:lpstr>
      <vt:lpstr>Belief Systems effects on gender roles &amp; society</vt:lpstr>
      <vt:lpstr>Minor Belief Systems &amp; Cultural Traditions</vt:lpstr>
      <vt:lpstr>Celtic Stonehenge</vt:lpstr>
      <vt:lpstr>Minor Belief Systems &amp; Cultural Traditions</vt:lpstr>
      <vt:lpstr>Chinese Oracle Bones</vt:lpstr>
      <vt:lpstr> Chinese ancestor veneration</vt:lpstr>
      <vt:lpstr>Classical Age Literature</vt:lpstr>
      <vt:lpstr>Classical Age Literature</vt:lpstr>
      <vt:lpstr>Empire Formation: Conrad- Demarest model</vt:lpstr>
      <vt:lpstr>Persian Empire (ca 550 BCE to 330 BCE)</vt:lpstr>
      <vt:lpstr>Persian Empire (cont)</vt:lpstr>
      <vt:lpstr>Persian Empire ca 500 BCE</vt:lpstr>
      <vt:lpstr>Grand Stairway at Persepolis</vt:lpstr>
      <vt:lpstr>Ancient Greek City States</vt:lpstr>
      <vt:lpstr>Greek City States – 500 BCE</vt:lpstr>
      <vt:lpstr>Greek Temple &amp; Gods</vt:lpstr>
      <vt:lpstr>Greek City States (cont)</vt:lpstr>
      <vt:lpstr>PowerPoint Presentation</vt:lpstr>
      <vt:lpstr>Greek Hoplite warfare</vt:lpstr>
      <vt:lpstr>Alexander the Great &amp; Hellenistic Empire</vt:lpstr>
      <vt:lpstr>Hellenistic Kingdoms</vt:lpstr>
      <vt:lpstr>Influence of Geography &amp; Environment on Empires </vt:lpstr>
      <vt:lpstr>Han Empire</vt:lpstr>
      <vt:lpstr>Gupta Empire</vt:lpstr>
      <vt:lpstr>Roman Empire</vt:lpstr>
      <vt:lpstr>Major Chinese figures of antiquity</vt:lpstr>
      <vt:lpstr>Indian Mauryan Empire</vt:lpstr>
      <vt:lpstr>Ashoka and Salt &amp; Rock Edicts</vt:lpstr>
      <vt:lpstr>PowerPoint Presentation</vt:lpstr>
      <vt:lpstr>Teotihuacan and Mayan Civilizations</vt:lpstr>
      <vt:lpstr>Mayan Civilization</vt:lpstr>
      <vt:lpstr>Mayan Temple at Tikal</vt:lpstr>
      <vt:lpstr>Teotihuacan Chinampas</vt:lpstr>
      <vt:lpstr>Olmec Ball Games</vt:lpstr>
      <vt:lpstr>Classical Age Empire Commonalities</vt:lpstr>
      <vt:lpstr>Julius and Augustus Caesar</vt:lpstr>
      <vt:lpstr>Roman Empire</vt:lpstr>
      <vt:lpstr>Qin and Han Empires</vt:lpstr>
      <vt:lpstr>Classical Age Empire Commonalities</vt:lpstr>
      <vt:lpstr>PowerPoint Presentation</vt:lpstr>
      <vt:lpstr>PowerPoint Presentation</vt:lpstr>
      <vt:lpstr>Classical Age Empire Commonalities</vt:lpstr>
      <vt:lpstr>Indian Mauryan Empire</vt:lpstr>
      <vt:lpstr>Classical Age Empire Commonalities</vt:lpstr>
      <vt:lpstr>Roman Legions and legionaries</vt:lpstr>
      <vt:lpstr>Greek Hoplite warfare</vt:lpstr>
      <vt:lpstr>Roman Aqueducts</vt:lpstr>
      <vt:lpstr>Classical Age Empire Commonalities</vt:lpstr>
      <vt:lpstr>Han Great Wall and Mauryan Elephant brigades</vt:lpstr>
      <vt:lpstr>Classical Age Empire Commonalities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II: Classical Civilizations and Interregional Contacts</dc:title>
  <dc:creator>Kris</dc:creator>
  <cp:lastModifiedBy>Kris Rhinehart</cp:lastModifiedBy>
  <cp:revision>300</cp:revision>
  <cp:lastPrinted>2017-07-20T18:27:16Z</cp:lastPrinted>
  <dcterms:created xsi:type="dcterms:W3CDTF">2014-06-17T13:09:58Z</dcterms:created>
  <dcterms:modified xsi:type="dcterms:W3CDTF">2017-07-20T18:48:38Z</dcterms:modified>
</cp:coreProperties>
</file>