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0"/>
  </p:handoutMasterIdLst>
  <p:sldIdLst>
    <p:sldId id="256" r:id="rId2"/>
    <p:sldId id="257" r:id="rId3"/>
    <p:sldId id="267" r:id="rId4"/>
    <p:sldId id="268" r:id="rId5"/>
    <p:sldId id="269" r:id="rId6"/>
    <p:sldId id="258" r:id="rId7"/>
    <p:sldId id="260" r:id="rId8"/>
    <p:sldId id="261" r:id="rId9"/>
    <p:sldId id="264" r:id="rId10"/>
    <p:sldId id="263" r:id="rId11"/>
    <p:sldId id="262" r:id="rId12"/>
    <p:sldId id="266" r:id="rId13"/>
    <p:sldId id="272" r:id="rId14"/>
    <p:sldId id="270" r:id="rId15"/>
    <p:sldId id="273" r:id="rId16"/>
    <p:sldId id="271" r:id="rId17"/>
    <p:sldId id="275" r:id="rId18"/>
    <p:sldId id="276" r:id="rId19"/>
    <p:sldId id="277" r:id="rId20"/>
    <p:sldId id="278" r:id="rId21"/>
    <p:sldId id="279" r:id="rId22"/>
    <p:sldId id="259" r:id="rId23"/>
    <p:sldId id="314" r:id="rId24"/>
    <p:sldId id="280" r:id="rId25"/>
    <p:sldId id="281" r:id="rId26"/>
    <p:sldId id="283" r:id="rId27"/>
    <p:sldId id="282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12" r:id="rId40"/>
    <p:sldId id="303" r:id="rId41"/>
    <p:sldId id="295" r:id="rId42"/>
    <p:sldId id="296" r:id="rId43"/>
    <p:sldId id="313" r:id="rId44"/>
    <p:sldId id="297" r:id="rId45"/>
    <p:sldId id="298" r:id="rId46"/>
    <p:sldId id="300" r:id="rId47"/>
    <p:sldId id="304" r:id="rId48"/>
    <p:sldId id="299" r:id="rId49"/>
    <p:sldId id="301" r:id="rId50"/>
    <p:sldId id="302" r:id="rId51"/>
    <p:sldId id="305" r:id="rId52"/>
    <p:sldId id="306" r:id="rId53"/>
    <p:sldId id="307" r:id="rId54"/>
    <p:sldId id="308" r:id="rId55"/>
    <p:sldId id="310" r:id="rId56"/>
    <p:sldId id="309" r:id="rId57"/>
    <p:sldId id="311" r:id="rId58"/>
    <p:sldId id="265" r:id="rId59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English</c:v>
                </c:pt>
                <c:pt idx="1">
                  <c:v>French</c:v>
                </c:pt>
                <c:pt idx="2">
                  <c:v>Dutch</c:v>
                </c:pt>
                <c:pt idx="3">
                  <c:v>Spanish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260000</c:v>
                </c:pt>
                <c:pt idx="1">
                  <c:v>6000</c:v>
                </c:pt>
                <c:pt idx="2">
                  <c:v>5000</c:v>
                </c:pt>
                <c:pt idx="3">
                  <c:v>8000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English</c:v>
                </c:pt>
                <c:pt idx="1">
                  <c:v>French</c:v>
                </c:pt>
                <c:pt idx="2">
                  <c:v>Dutch</c:v>
                </c:pt>
                <c:pt idx="3">
                  <c:v>Spanish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English</c:v>
                </c:pt>
                <c:pt idx="1">
                  <c:v>French</c:v>
                </c:pt>
                <c:pt idx="2">
                  <c:v>Dutch</c:v>
                </c:pt>
                <c:pt idx="3">
                  <c:v>Spanish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865600"/>
        <c:axId val="451867392"/>
      </c:barChart>
      <c:catAx>
        <c:axId val="451865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strike="noStrike" baseline="0"/>
            </a:pPr>
            <a:endParaRPr lang="en-US"/>
          </a:p>
        </c:txPr>
        <c:crossAx val="451867392"/>
        <c:crosses val="autoZero"/>
        <c:auto val="1"/>
        <c:lblAlgn val="ctr"/>
        <c:lblOffset val="100"/>
        <c:noMultiLvlLbl val="0"/>
      </c:catAx>
      <c:valAx>
        <c:axId val="45186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86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Huron Confederacy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1630</c:v>
                </c:pt>
                <c:pt idx="1">
                  <c:v>1640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40000</c:v>
                </c:pt>
                <c:pt idx="1">
                  <c:v>12000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1630</c:v>
                </c:pt>
                <c:pt idx="1">
                  <c:v>1640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1630</c:v>
                </c:pt>
                <c:pt idx="1">
                  <c:v>1640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6887680"/>
        <c:axId val="456889472"/>
      </c:barChart>
      <c:catAx>
        <c:axId val="45688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6889472"/>
        <c:crosses val="autoZero"/>
        <c:auto val="1"/>
        <c:lblAlgn val="ctr"/>
        <c:lblOffset val="100"/>
        <c:noMultiLvlLbl val="0"/>
      </c:catAx>
      <c:valAx>
        <c:axId val="45688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688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D6F58-6CBE-445E-9754-B13C77A1EB6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A1EA3-E7AE-4741-9A32-92557F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52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48-19CA-42A5-8A5E-4FBC5F1EE3E0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62D-0E0E-4369-870A-A0066BF98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6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48-19CA-42A5-8A5E-4FBC5F1EE3E0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62D-0E0E-4369-870A-A0066BF98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48-19CA-42A5-8A5E-4FBC5F1EE3E0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62D-0E0E-4369-870A-A0066BF98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48-19CA-42A5-8A5E-4FBC5F1EE3E0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62D-0E0E-4369-870A-A0066BF98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9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48-19CA-42A5-8A5E-4FBC5F1EE3E0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62D-0E0E-4369-870A-A0066BF98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9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48-19CA-42A5-8A5E-4FBC5F1EE3E0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62D-0E0E-4369-870A-A0066BF98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48-19CA-42A5-8A5E-4FBC5F1EE3E0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62D-0E0E-4369-870A-A0066BF98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48-19CA-42A5-8A5E-4FBC5F1EE3E0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62D-0E0E-4369-870A-A0066BF98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48-19CA-42A5-8A5E-4FBC5F1EE3E0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62D-0E0E-4369-870A-A0066BF98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48-19CA-42A5-8A5E-4FBC5F1EE3E0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62D-0E0E-4369-870A-A0066BF98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6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48-19CA-42A5-8A5E-4FBC5F1EE3E0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62D-0E0E-4369-870A-A0066BF98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9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A448-19CA-42A5-8A5E-4FBC5F1EE3E0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B062D-0E0E-4369-870A-A0066BF98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Unit II: The North American Colonial Period (1607 to 1754)</a:t>
            </a:r>
            <a:endParaRPr lang="en-US" b="1" u="sng" dirty="0"/>
          </a:p>
        </p:txBody>
      </p:sp>
      <p:pic>
        <p:nvPicPr>
          <p:cNvPr id="1028" name="Picture 4" descr="http://www.postalmuseum.si.edu/museum/1d_Jamestow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0086"/>
            <a:ext cx="73152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1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Beaver Fur hats </a:t>
            </a:r>
            <a:r>
              <a:rPr lang="en-US" dirty="0" smtClean="0"/>
              <a:t>– hats of the 1600 and 1700’s for both men and women were made of beaver furs (desired for warmth, style, softness and color)</a:t>
            </a:r>
            <a:endParaRPr lang="en-US" dirty="0"/>
          </a:p>
        </p:txBody>
      </p:sp>
      <p:pic>
        <p:nvPicPr>
          <p:cNvPr id="5124" name="Picture 4" descr="http://www.uppercanadahistory.ca/finna/que2p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4038600" cy="64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6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VA House of Burgesses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638800"/>
            <a:ext cx="89154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The VA House of Burgesses originally met once a year and could make laws and acts to govern the colony of VA.  It was dominated by wealthy landowners, but did have representatives from all classes of society.</a:t>
            </a:r>
            <a:endParaRPr lang="en-US" sz="2300" dirty="0"/>
          </a:p>
        </p:txBody>
      </p:sp>
      <p:pic>
        <p:nvPicPr>
          <p:cNvPr id="3074" name="Picture 2" descr="http://www.socialstudiesforkids.com/graphics/houseofburgess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8077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2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9" y="152400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Approximate number of settlers in North American colonies (1700)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571454"/>
              </p:ext>
            </p:extLst>
          </p:nvPr>
        </p:nvGraphicFramePr>
        <p:xfrm>
          <a:off x="228600" y="1143000"/>
          <a:ext cx="8534400" cy="551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82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Labor Systems in British North America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6172200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/>
              <a:t>In the 1600’s, as settlement in North America increased &amp;Natives were pushed off of farmland, colonists needed a reliable labor force</a:t>
            </a:r>
          </a:p>
          <a:p>
            <a:pPr marL="400050" lvl="1" indent="0">
              <a:buNone/>
            </a:pPr>
            <a:r>
              <a:rPr lang="en-US" sz="2300" b="1" u="sng" dirty="0" smtClean="0"/>
              <a:t>Option #1</a:t>
            </a:r>
            <a:r>
              <a:rPr lang="en-US" sz="2300" dirty="0" smtClean="0"/>
              <a:t>: </a:t>
            </a:r>
            <a:r>
              <a:rPr lang="en-US" sz="2300" dirty="0" smtClean="0"/>
              <a:t>_______________=&gt; </a:t>
            </a:r>
            <a:r>
              <a:rPr lang="en-US" sz="2300" dirty="0" smtClean="0"/>
              <a:t>due to religion, death due to disease and lack of a system (i.e. </a:t>
            </a:r>
            <a:r>
              <a:rPr lang="en-US" sz="2300" dirty="0" err="1" smtClean="0"/>
              <a:t>encomienda</a:t>
            </a:r>
            <a:r>
              <a:rPr lang="en-US" sz="2300" dirty="0" smtClean="0"/>
              <a:t>) Native labor was not used</a:t>
            </a:r>
          </a:p>
          <a:p>
            <a:pPr marL="400050" lvl="1" indent="0">
              <a:buNone/>
            </a:pPr>
            <a:r>
              <a:rPr lang="en-US" sz="2300" b="1" u="sng" dirty="0" smtClean="0"/>
              <a:t>Option #2</a:t>
            </a:r>
            <a:r>
              <a:rPr lang="en-US" sz="2300" dirty="0" smtClean="0"/>
              <a:t>: </a:t>
            </a:r>
            <a:r>
              <a:rPr lang="en-US" sz="2300" dirty="0" smtClean="0"/>
              <a:t>_________________=&gt; </a:t>
            </a:r>
            <a:r>
              <a:rPr lang="en-US" sz="2300" dirty="0" smtClean="0"/>
              <a:t>originally </a:t>
            </a:r>
            <a:r>
              <a:rPr lang="en-US" sz="2300" dirty="0" smtClean="0"/>
              <a:t>_________________was </a:t>
            </a:r>
            <a:r>
              <a:rPr lang="en-US" sz="2300" dirty="0" smtClean="0"/>
              <a:t>used to encourage colonization in VA and other colonies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b="1" i="1" dirty="0" err="1" smtClean="0"/>
              <a:t>Headright</a:t>
            </a:r>
            <a:r>
              <a:rPr lang="en-US" sz="2300" dirty="0" smtClean="0"/>
              <a:t> = grant of land (50 – 350 acres) given to individuals for migration to colonies (or if one paid for passage of a colonist)</a:t>
            </a:r>
          </a:p>
          <a:p>
            <a:pPr marL="40005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</a:t>
            </a:r>
            <a:r>
              <a:rPr lang="en-US" sz="2300" dirty="0" err="1" smtClean="0"/>
              <a:t>Headrights</a:t>
            </a:r>
            <a:r>
              <a:rPr lang="en-US" sz="2300" dirty="0" smtClean="0"/>
              <a:t> were given to heads of household for all who 	traveled (encouraged familial migration &amp; indentured servitude)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b="1" i="1" dirty="0" smtClean="0"/>
              <a:t>Indentured Servants </a:t>
            </a:r>
            <a:r>
              <a:rPr lang="en-US" sz="2300" dirty="0" smtClean="0"/>
              <a:t>= persons who promised to labor for 7 years in return for passage to New World (in 7 years get 50% of </a:t>
            </a:r>
            <a:r>
              <a:rPr lang="en-US" sz="2300" dirty="0" err="1" smtClean="0"/>
              <a:t>headright</a:t>
            </a:r>
            <a:r>
              <a:rPr lang="en-US" sz="2300" dirty="0" smtClean="0"/>
              <a:t>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By 1700 there were too many landless poor in VA &amp; other colonies =&gt; disenfranchised by wealthy planters and became a threat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________________(</a:t>
            </a:r>
            <a:r>
              <a:rPr lang="en-US" sz="2300" dirty="0" smtClean="0"/>
              <a:t>1676) =&gt; 29 old former indentured servant kills frontier natives, takes over capital &amp; burns wealthy planter homes</a:t>
            </a:r>
          </a:p>
          <a:p>
            <a:pPr marL="40005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Planters look for alternate labor source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83609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English Colonial Class System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43600"/>
            <a:ext cx="8229600" cy="792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Class in British Colonial North America was based on wealth and Race</a:t>
            </a:r>
            <a:endParaRPr lang="en-US" dirty="0"/>
          </a:p>
        </p:txBody>
      </p:sp>
      <p:pic>
        <p:nvPicPr>
          <p:cNvPr id="5" name="Picture 4" descr="http://www.troyduanesmith.com/f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140065" cy="5105400"/>
          </a:xfrm>
          <a:prstGeom prst="rect">
            <a:avLst/>
          </a:prstGeom>
          <a:noFill/>
          <a:ex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34864" y="914400"/>
            <a:ext cx="2552700" cy="520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Aristocrats</a:t>
            </a: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 (Landowners, Lawyers, Clergy, Officials)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2000" y="2133600"/>
            <a:ext cx="24257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White Indentured Servants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76400" y="2516414"/>
            <a:ext cx="13589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14521" y="2217964"/>
            <a:ext cx="1841500" cy="66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Yeoman Farmers</a:t>
            </a:r>
            <a:r>
              <a:rPr lang="en-US" sz="110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400">
                <a:effectLst/>
                <a:latin typeface="Calibri"/>
                <a:ea typeface="Calibri"/>
                <a:cs typeface="Times New Roman"/>
              </a:rPr>
              <a:t>(own small amt of land)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35300" y="2968171"/>
            <a:ext cx="2457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4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/>
              <a:t>In the 1600’s there were very African slaves in British North America =&gt; 20 Africans brought to Jamestown in 1619 (1670 only 2000 slaves in VA)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Originally blacks were indentured servants who could earn their freedom =&gt; many free blacks in 1600’s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In the mid 1680’s </a:t>
            </a:r>
            <a:r>
              <a:rPr lang="en-US" sz="2300" b="1" i="1" dirty="0" smtClean="0"/>
              <a:t>black slaves </a:t>
            </a:r>
            <a:r>
              <a:rPr lang="en-US" sz="2300" dirty="0" smtClean="0"/>
              <a:t>outnumbered indentured servants =&gt; wages in Europe increased and discouraged migration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By 1750, blacks were 50% of population of VA and 66% in SC</a:t>
            </a:r>
          </a:p>
          <a:p>
            <a:r>
              <a:rPr lang="en-US" sz="2300" dirty="0" smtClean="0"/>
              <a:t>African slaves were part of the </a:t>
            </a:r>
            <a:r>
              <a:rPr lang="en-US" sz="2300" dirty="0" smtClean="0"/>
              <a:t>________________in </a:t>
            </a:r>
            <a:r>
              <a:rPr lang="en-US" sz="2300" dirty="0" smtClean="0"/>
              <a:t>1700’s =&gt; linkage between African, European and American economies (*</a:t>
            </a:r>
            <a:r>
              <a:rPr lang="en-US" sz="2300" b="1" i="1" dirty="0" smtClean="0"/>
              <a:t>GW Activity*</a:t>
            </a:r>
            <a:r>
              <a:rPr lang="en-US" sz="2300" dirty="0" smtClean="0"/>
              <a:t>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West Africa supplied most slaves to North America =&gt; traded in markets upon arrival by merchants (Rhode Islanders = #1 colony)</a:t>
            </a:r>
          </a:p>
          <a:p>
            <a:r>
              <a:rPr lang="en-US" sz="2300" dirty="0" smtClean="0"/>
              <a:t>In the early 1700’s many southern colonies established harsh slave codes modeled after the </a:t>
            </a:r>
            <a:r>
              <a:rPr lang="en-US" sz="2300" dirty="0" smtClean="0"/>
              <a:t>____________________________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Created</a:t>
            </a:r>
            <a:r>
              <a:rPr lang="en-US" sz="2300" b="1" i="1" dirty="0" smtClean="0"/>
              <a:t> </a:t>
            </a:r>
            <a:r>
              <a:rPr lang="en-US" sz="2300" dirty="0" smtClean="0"/>
              <a:t>absolute, chattel slavery (i.e. slaves are property) in perpetuity for Africans (Africans and children were slaves forever)</a:t>
            </a:r>
          </a:p>
          <a:p>
            <a:pPr marL="45720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Some colonies (i.e. SC) made it a crime to teach slaves to read; 	conversion to Christianity did not improve slave lifestyle</a:t>
            </a:r>
          </a:p>
          <a:p>
            <a:endParaRPr lang="en-US" sz="2300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609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Labor Systems in British North America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6682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ps.ablongman.com/wps/media/objects/1483/1518969/DIVI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68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The “Middle Passage</a:t>
            </a:r>
            <a:r>
              <a:rPr lang="en-US" b="1" i="1" dirty="0" smtClean="0"/>
              <a:t>”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4" name="Picture 4" descr="http://www.itzcaribbean.com/images/rod_brown_middle_passage_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8392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98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faculty.lacitycollege.edu/moonmc/html/slavery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24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9038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fasttrackteaching.com/Population_Colonies_300g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1515"/>
            <a:ext cx="6599842" cy="54863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566855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Chattel Slavery in British North America was very popular in the Chesapeake and Deep Southern colonies =&gt; not as useful in Middle and NE colonies </a:t>
            </a:r>
            <a:r>
              <a:rPr lang="en-US" sz="2600" b="1" dirty="0" smtClean="0"/>
              <a:t>*Q: WHY?*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9938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8302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Unit Big Questions and Periodization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66114"/>
          </a:xfrm>
        </p:spPr>
        <p:txBody>
          <a:bodyPr>
            <a:normAutofit lnSpcReduction="10000"/>
          </a:bodyPr>
          <a:lstStyle/>
          <a:p>
            <a:r>
              <a:rPr lang="en-US" sz="2300" b="1" i="1" dirty="0" smtClean="0"/>
              <a:t>Periodization</a:t>
            </a:r>
            <a:r>
              <a:rPr lang="en-US" sz="2300" dirty="0" smtClean="0"/>
              <a:t> =&gt; Why 1607? Why 1754? 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In </a:t>
            </a:r>
            <a:r>
              <a:rPr lang="en-US" sz="2300" dirty="0" smtClean="0"/>
              <a:t>1607_________________ was </a:t>
            </a:r>
            <a:r>
              <a:rPr lang="en-US" sz="2300" dirty="0" smtClean="0"/>
              <a:t>founded by the VA Company =&gt; first permanent English settlement in North America</a:t>
            </a:r>
          </a:p>
          <a:p>
            <a:pPr marL="40005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</a:t>
            </a:r>
            <a:r>
              <a:rPr lang="en-US" sz="2300" dirty="0" smtClean="0"/>
              <a:t>______% </a:t>
            </a:r>
            <a:r>
              <a:rPr lang="en-US" sz="2300" dirty="0" smtClean="0"/>
              <a:t>of English settlers who set out for New World pre 1620 </a:t>
            </a:r>
            <a:r>
              <a:rPr lang="en-US" sz="2300" dirty="0" smtClean="0"/>
              <a:t>	were </a:t>
            </a:r>
            <a:r>
              <a:rPr lang="en-US" sz="2300" dirty="0" smtClean="0"/>
              <a:t>dead </a:t>
            </a:r>
            <a:r>
              <a:rPr lang="en-US" sz="2300" dirty="0" smtClean="0"/>
              <a:t>w/in </a:t>
            </a:r>
            <a:r>
              <a:rPr lang="en-US" sz="2300" dirty="0" smtClean="0"/>
              <a:t>a year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In 1754 the </a:t>
            </a:r>
            <a:r>
              <a:rPr lang="en-US" sz="2300" dirty="0" smtClean="0"/>
              <a:t>________________________started </a:t>
            </a:r>
            <a:r>
              <a:rPr lang="en-US" sz="2300" dirty="0" smtClean="0"/>
              <a:t>=&gt; France and Britain battle for N. American colonial supremacy</a:t>
            </a:r>
          </a:p>
          <a:p>
            <a:r>
              <a:rPr lang="en-US" sz="2300" dirty="0" smtClean="0"/>
              <a:t>Unit Essential Questions . . .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300" dirty="0" smtClean="0"/>
              <a:t>By 1754 were the English colonies in North America better characterized as 1 nation or 3 separate and distinct regions? Why?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300" dirty="0" smtClean="0"/>
              <a:t>In what ways did the ideas and values held by Puritans influence the social, political and economic development of the New England colonies from 1630 through the 1660’s? 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300" dirty="0" smtClean="0"/>
              <a:t>How did North America fit into the Triangular Trade system of the 17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and 18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centuries?  What effect did European mercantilist attitudes have on colonial labor systems and colonial economies? 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300" dirty="0" smtClean="0"/>
              <a:t>How did the 3 distinct English colonial regions differ economically, socially and politically?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691185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Rice Plantation in the Colonial South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10200"/>
            <a:ext cx="8839199" cy="140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Slave Labor in the South was used for two main crops =&gt; </a:t>
            </a:r>
            <a:r>
              <a:rPr lang="en-US" sz="2300" b="1" i="1" dirty="0" smtClean="0"/>
              <a:t>tobacco </a:t>
            </a:r>
            <a:r>
              <a:rPr lang="en-US" sz="2300" dirty="0" smtClean="0"/>
              <a:t>and </a:t>
            </a:r>
            <a:r>
              <a:rPr lang="en-US" sz="2300" b="1" i="1" dirty="0" smtClean="0"/>
              <a:t>sugar</a:t>
            </a:r>
            <a:r>
              <a:rPr lang="en-US" sz="2300" dirty="0" smtClean="0"/>
              <a:t>; tobacco was known as “the poor man’s crop” while sugar was known as “the rich man’s crop”) </a:t>
            </a:r>
            <a:r>
              <a:rPr lang="en-US" sz="2300" b="1" i="1" dirty="0" smtClean="0"/>
              <a:t>** WHY?**</a:t>
            </a:r>
            <a:endParaRPr lang="en-US" sz="2300" b="1" i="1" dirty="0"/>
          </a:p>
        </p:txBody>
      </p:sp>
      <p:pic>
        <p:nvPicPr>
          <p:cNvPr id="14338" name="Picture 2" descr="http://curriculumoffice.com/sandbox/rpritchard/new_skin_demo/a/unit01/resources/images/APUSHistory_Unit1E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1"/>
            <a:ext cx="82295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6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4953000" cy="2133600"/>
          </a:xfrm>
        </p:spPr>
        <p:txBody>
          <a:bodyPr>
            <a:normAutofit/>
          </a:bodyPr>
          <a:lstStyle/>
          <a:p>
            <a:pPr algn="l"/>
            <a:r>
              <a:rPr lang="en-US" sz="2600" b="1" u="sng" dirty="0" smtClean="0"/>
              <a:t>North American Slave Codes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Slave codes in many British colonies made slaves perpetual property of </a:t>
            </a:r>
            <a:r>
              <a:rPr lang="en-US" sz="2300" dirty="0" err="1" smtClean="0"/>
              <a:t>slaveowners</a:t>
            </a:r>
            <a:r>
              <a:rPr lang="en-US" sz="2300" dirty="0" smtClean="0"/>
              <a:t> and did not impose any restrictions on slave treatment</a:t>
            </a:r>
            <a:endParaRPr lang="en-US" sz="2300" dirty="0"/>
          </a:p>
        </p:txBody>
      </p:sp>
      <p:pic>
        <p:nvPicPr>
          <p:cNvPr id="15362" name="Picture 2" descr="http://m.interactivetimeline.com/551/the-underground-railroad-timeline/a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288409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s1.hubimg.com/u/8800312_f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88" y="228600"/>
            <a:ext cx="3709477" cy="61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6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2286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Impact of African Slave system on Blacks &amp; culture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62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Life in British North American colonies was harsh for blacks compared to other colonial empires and thus had many impacts on life for blacks . . 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Racial Relations &amp; Hierarchy </a:t>
            </a:r>
            <a:r>
              <a:rPr lang="en-US" sz="2400" dirty="0" smtClean="0"/>
              <a:t>=&gt; Spanish and French believed in racial gradations (racial intermixing possible) and limited rights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Spanish castas = </a:t>
            </a:r>
            <a:r>
              <a:rPr lang="en-US" b="1" i="1" dirty="0" smtClean="0"/>
              <a:t>mestizos, </a:t>
            </a:r>
            <a:r>
              <a:rPr lang="en-US" b="1" i="1" dirty="0" err="1" smtClean="0"/>
              <a:t>mullatos</a:t>
            </a:r>
            <a:r>
              <a:rPr lang="en-US" dirty="0" smtClean="0"/>
              <a:t>; French = </a:t>
            </a:r>
            <a:r>
              <a:rPr lang="en-US" b="1" i="1" dirty="0" err="1" smtClean="0"/>
              <a:t>met’is</a:t>
            </a:r>
            <a:r>
              <a:rPr lang="en-US" dirty="0" smtClean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British were more disconnected from Natives and Blacks and thus preserved ideas of </a:t>
            </a:r>
            <a:r>
              <a:rPr lang="en-US" b="1" i="1" dirty="0" smtClean="0"/>
              <a:t>cultural superiority</a:t>
            </a:r>
          </a:p>
          <a:p>
            <a:pPr marL="1371600" lvl="3" indent="0">
              <a:buNone/>
            </a:pPr>
            <a:r>
              <a:rPr lang="en-US" sz="2400" dirty="0" smtClean="0"/>
              <a:t>-- Based on diet, religion, color of skin, culture, etc….</a:t>
            </a:r>
          </a:p>
          <a:p>
            <a:pPr marL="1371600" lvl="3" indent="0">
              <a:buNone/>
            </a:pPr>
            <a:r>
              <a:rPr lang="en-US" sz="2400" dirty="0" smtClean="0"/>
              <a:t>-- This led to a legacy of racism associated w/ skin color in US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African American gender and kinship relations </a:t>
            </a:r>
            <a:r>
              <a:rPr lang="en-US" sz="2400" dirty="0" smtClean="0"/>
              <a:t>=&gt; gender and familial relations depended on the locations &amp; conditions of slavery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Southern </a:t>
            </a:r>
            <a:r>
              <a:rPr lang="en-US" dirty="0" smtClean="0"/>
              <a:t>____________________plantations </a:t>
            </a:r>
            <a:r>
              <a:rPr lang="en-US" dirty="0" smtClean="0"/>
              <a:t>were extremely harsh and isolated =&gt; few women, short lifespans and no interactions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Chesapeake </a:t>
            </a:r>
            <a:r>
              <a:rPr lang="en-US" dirty="0" smtClean="0"/>
              <a:t>__________plantations </a:t>
            </a:r>
            <a:r>
              <a:rPr lang="en-US" dirty="0" smtClean="0"/>
              <a:t>featured more women, more interactions (closer together) and encouraged family relationships</a:t>
            </a:r>
          </a:p>
          <a:p>
            <a:pPr marL="1371600" lvl="3" indent="0">
              <a:buNone/>
            </a:pPr>
            <a:r>
              <a:rPr lang="en-US" sz="2400" dirty="0" smtClean="0"/>
              <a:t>-- VA plantations slave populations were self sustaining and actually grew (one of only instances in world history)</a:t>
            </a:r>
          </a:p>
          <a:p>
            <a:pPr marL="514350" lvl="1" indent="0">
              <a:buNone/>
            </a:pPr>
            <a:r>
              <a:rPr lang="en-US" sz="2500" dirty="0" smtClean="0"/>
              <a:t>* Slave families had no stability though =&gt; could be broken up &amp; sold *</a:t>
            </a:r>
          </a:p>
          <a:p>
            <a:pPr marL="971550" lvl="1" indent="-457200"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 marL="971550" lvl="1" indent="-457200"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 marL="457200" lvl="1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99868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fasttrackteaching.com/Population_Colonies_300g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001000" cy="6651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6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British Colonial America Regions</a:t>
            </a:r>
            <a:endParaRPr lang="en-US" b="1" u="sng" dirty="0"/>
          </a:p>
        </p:txBody>
      </p:sp>
      <p:pic>
        <p:nvPicPr>
          <p:cNvPr id="4" name="Picture 2" descr="http://ih.constantcontact.com/fs155/1108762609255/img/11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799"/>
            <a:ext cx="7391400" cy="59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55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324600"/>
          </a:xfrm>
        </p:spPr>
        <p:txBody>
          <a:bodyPr>
            <a:normAutofit/>
          </a:bodyPr>
          <a:lstStyle/>
          <a:p>
            <a:r>
              <a:rPr lang="en-US" sz="2250" b="1" i="1" dirty="0" smtClean="0"/>
              <a:t>African Culture</a:t>
            </a:r>
            <a:r>
              <a:rPr lang="en-US" sz="2250" dirty="0" smtClean="0"/>
              <a:t> =&gt; native born Africans created their own unique culture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50" dirty="0" smtClean="0"/>
              <a:t>Combination of diverse African elements (i.e. Ibo, Yoruba, Hausa) and European practices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en-US" sz="2250" dirty="0" smtClean="0"/>
              <a:t>Language </a:t>
            </a:r>
            <a:r>
              <a:rPr lang="en-US" sz="2250" dirty="0" smtClean="0"/>
              <a:t>(________</a:t>
            </a:r>
            <a:r>
              <a:rPr lang="en-US" sz="2250" b="1" i="1" dirty="0" smtClean="0"/>
              <a:t>)</a:t>
            </a:r>
            <a:r>
              <a:rPr lang="en-US" sz="2250" dirty="0" smtClean="0"/>
              <a:t> </a:t>
            </a:r>
            <a:r>
              <a:rPr lang="en-US" sz="2250" dirty="0" smtClean="0"/>
              <a:t>=&gt; words goober (peanut) &amp; voodoo </a:t>
            </a:r>
            <a:r>
              <a:rPr lang="en-US" sz="2250" dirty="0"/>
              <a:t>(</a:t>
            </a:r>
            <a:r>
              <a:rPr lang="en-US" sz="2250" dirty="0" smtClean="0"/>
              <a:t>witchcraft) 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en-US" sz="2250" dirty="0" smtClean="0"/>
              <a:t> Religion =&gt; combo of tribal elements (circle dance) &amp; Christianity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en-US" sz="2250" dirty="0" smtClean="0"/>
              <a:t>Music =&gt; combo of African tribal elements &amp; European (Jazz &amp; Blues)</a:t>
            </a:r>
          </a:p>
          <a:p>
            <a:r>
              <a:rPr lang="en-US" sz="2250" dirty="0" smtClean="0"/>
              <a:t>African slaves also rebelled various times against their masters unsuccessfully =&gt; led to stricter laws and codes</a:t>
            </a:r>
            <a:endParaRPr lang="en-US" sz="2250" b="1" i="1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250" dirty="0" smtClean="0"/>
              <a:t>___________________=&gt; </a:t>
            </a:r>
            <a:r>
              <a:rPr lang="en-US" sz="2250" dirty="0" smtClean="0"/>
              <a:t>1739 SC rebellion where slaves killed masters and tried to march to Florida; intercepted and killed</a:t>
            </a:r>
            <a:endParaRPr lang="en-US" sz="2300" dirty="0" smtClean="0"/>
          </a:p>
          <a:p>
            <a:pPr marL="800100" lvl="2" indent="0">
              <a:buNone/>
            </a:pPr>
            <a:r>
              <a:rPr lang="en-US" sz="1850" dirty="0" smtClean="0"/>
              <a:t>-- </a:t>
            </a:r>
            <a:r>
              <a:rPr lang="en-US" sz="2250" dirty="0" smtClean="0"/>
              <a:t>Resulted in a stricter slave code =&gt; punishments for cruel behavior by masters to slaves, restrictions on slave education/assembly/travel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50" b="1" i="1" dirty="0" smtClean="0"/>
              <a:t>____________________=&gt; </a:t>
            </a:r>
            <a:r>
              <a:rPr lang="en-US" sz="2250" dirty="0" smtClean="0"/>
              <a:t>1831 rebellion in VA, 55+ whites killed before it was suppressed (Nat Turner hid in swamp for 2+ months)</a:t>
            </a:r>
          </a:p>
          <a:p>
            <a:pPr marL="400050" lvl="1" indent="0">
              <a:buNone/>
            </a:pPr>
            <a:r>
              <a:rPr lang="en-US" sz="2250" dirty="0"/>
              <a:t>	</a:t>
            </a:r>
            <a:r>
              <a:rPr lang="en-US" sz="2250" dirty="0" smtClean="0"/>
              <a:t>-- Led to stricter laws regulating black education and religious 	services (i.e. white ministers must attend)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2286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Impact of African Slave system on Blacks &amp; culture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627183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/>
              <a:t>Stono</a:t>
            </a:r>
            <a:r>
              <a:rPr lang="en-US" b="1" u="sng" dirty="0" smtClean="0"/>
              <a:t> Rebellion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40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The </a:t>
            </a:r>
            <a:r>
              <a:rPr lang="en-US" sz="2300" dirty="0" err="1" smtClean="0"/>
              <a:t>Stono</a:t>
            </a:r>
            <a:r>
              <a:rPr lang="en-US" sz="2300" dirty="0" smtClean="0"/>
              <a:t> Rebellion was led by an educated </a:t>
            </a:r>
            <a:r>
              <a:rPr lang="en-US" sz="2300" dirty="0" err="1" smtClean="0"/>
              <a:t>Kongolese</a:t>
            </a:r>
            <a:r>
              <a:rPr lang="en-US" sz="2300" dirty="0" smtClean="0"/>
              <a:t> slave named </a:t>
            </a:r>
            <a:r>
              <a:rPr lang="en-US" sz="2300" dirty="0" err="1" smtClean="0"/>
              <a:t>Jemmy</a:t>
            </a:r>
            <a:r>
              <a:rPr lang="en-US" sz="2300" dirty="0" smtClean="0"/>
              <a:t> =&gt; although initially successful, it ended in disaster when SC militia caught up with the rebels and massacred them</a:t>
            </a:r>
            <a:endParaRPr lang="en-US" sz="2300" dirty="0"/>
          </a:p>
        </p:txBody>
      </p:sp>
      <p:pic>
        <p:nvPicPr>
          <p:cNvPr id="19458" name="Picture 2" descr="http://i201.photobucket.com/albums/aa114/aprilneo/blackhistorystono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1"/>
            <a:ext cx="7162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41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Nat Turner Rebellion advertisement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82056"/>
            <a:ext cx="8915400" cy="953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Q: Given the manner in which this was drawn, what perspective/POV does this represent as far as the Nat Turner rebellion is concerned? Why? </a:t>
            </a:r>
            <a:endParaRPr lang="en-US" sz="2300" dirty="0"/>
          </a:p>
        </p:txBody>
      </p:sp>
      <p:pic>
        <p:nvPicPr>
          <p:cNvPr id="16386" name="Picture 2" descr="http://historymatters.gmu.edu/mpimages/mp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096000" cy="50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18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Anglicization of Colonial America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991600" cy="6477000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/>
              <a:t>Over the 17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century, the English colonies became Anglicized in many different ways as they became integrated into the Atlantic World . . . </a:t>
            </a:r>
          </a:p>
          <a:p>
            <a:pPr marL="0" indent="0">
              <a:buNone/>
            </a:pPr>
            <a:r>
              <a:rPr lang="en-US" sz="2300" dirty="0" smtClean="0"/>
              <a:t>#1: </a:t>
            </a:r>
            <a:r>
              <a:rPr lang="en-US" sz="2300" b="1" u="sng" dirty="0" smtClean="0"/>
              <a:t>Commercial Ties </a:t>
            </a:r>
            <a:r>
              <a:rPr lang="en-US" sz="2300" dirty="0" smtClean="0"/>
              <a:t>=&gt; English colonies became tied to the Triangular Trade network linking Africa, New World and England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English colonies had a dual role =&gt; a market for English manufactured goods and a supplier of raw materials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English colonies supplied timber, built ships, supplied tobacco, rum, rice, indigo and sugar</a:t>
            </a:r>
          </a:p>
          <a:p>
            <a:pPr marL="0" indent="0">
              <a:buNone/>
            </a:pPr>
            <a:r>
              <a:rPr lang="en-US" sz="2700" dirty="0"/>
              <a:t>	</a:t>
            </a:r>
            <a:r>
              <a:rPr lang="en-US" sz="2300" dirty="0" smtClean="0"/>
              <a:t>-- British encouraged naval production (i.e. pitch, tar, ships, etc..) 	by</a:t>
            </a:r>
            <a:r>
              <a:rPr lang="en-US" sz="2300" dirty="0"/>
              <a:t> </a:t>
            </a:r>
            <a:r>
              <a:rPr lang="en-US" sz="2300" dirty="0" smtClean="0"/>
              <a:t>bounties &amp; gave colonies a monopoly on tobacco production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English colonies were expected to buy British manufactured goods (i.e. iron and metal products, beaver fur hats, textiles)</a:t>
            </a:r>
          </a:p>
          <a:p>
            <a:pPr marL="1257300" lvl="3" indent="0">
              <a:buNone/>
            </a:pPr>
            <a:r>
              <a:rPr lang="en-US" sz="2300" dirty="0" smtClean="0"/>
              <a:t>-- English colonists disobeyed restrictive laws (Navigation Acts) &amp; started their own industries (i.e. iron forges, hat companies)</a:t>
            </a:r>
          </a:p>
          <a:p>
            <a:pPr marL="0" indent="0">
              <a:buNone/>
            </a:pPr>
            <a:r>
              <a:rPr lang="en-US" sz="2300" dirty="0" smtClean="0"/>
              <a:t>#2: </a:t>
            </a:r>
            <a:r>
              <a:rPr lang="en-US" sz="2300" b="1" u="sng" dirty="0" smtClean="0"/>
              <a:t>Trans-Atlantic Print culture </a:t>
            </a:r>
            <a:r>
              <a:rPr lang="en-US" sz="2300" dirty="0" smtClean="0"/>
              <a:t>=&gt; majority of Americans did not own books or but newspapers but a thriving print culture did exist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By 1754 over 40 colonial newspapers were in print =&gt; source of local and foreign news</a:t>
            </a:r>
          </a:p>
          <a:p>
            <a:pPr marL="800100" lvl="2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287638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Triangular Trade – Detailed Map</a:t>
            </a:r>
            <a:endParaRPr lang="en-US" b="1" i="1" u="sng" dirty="0"/>
          </a:p>
        </p:txBody>
      </p:sp>
      <p:pic>
        <p:nvPicPr>
          <p:cNvPr id="49154" name="Picture 2" descr="http://members.tripod.com/lylesj/trade/rou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610600" cy="6167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7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639762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Types of North American Colonial Settlements</a:t>
            </a:r>
            <a:endParaRPr lang="en-US" sz="3600" b="1" u="sng" dirty="0"/>
          </a:p>
        </p:txBody>
      </p:sp>
      <p:pic>
        <p:nvPicPr>
          <p:cNvPr id="9218" name="Picture 2" descr="http://image.slidesharecdn.com/spanishfrenchandenglishcolonies-120721114252-phpapp01/95/spanish-french-and-english-colonies-51-728.jpg?cb=1342889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01000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6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220200" cy="6629400"/>
          </a:xfrm>
        </p:spPr>
        <p:txBody>
          <a:bodyPr>
            <a:noAutofit/>
          </a:bodyPr>
          <a:lstStyle/>
          <a:p>
            <a:pPr lvl="2" indent="-342900">
              <a:buFont typeface="Wingdings" panose="05000000000000000000" pitchFamily="2" charset="2"/>
              <a:buChar char="§"/>
            </a:pPr>
            <a:r>
              <a:rPr lang="en-US" sz="2250" dirty="0" smtClean="0"/>
              <a:t>Newspapers were a unifying force =&gt; </a:t>
            </a:r>
            <a:r>
              <a:rPr lang="en-US" sz="2250" dirty="0" smtClean="0"/>
              <a:t>_______________decision </a:t>
            </a:r>
            <a:endParaRPr lang="en-US" sz="2250" dirty="0" smtClean="0"/>
          </a:p>
          <a:p>
            <a:pPr marL="800100" lvl="2" indent="0">
              <a:buNone/>
            </a:pPr>
            <a:r>
              <a:rPr lang="en-US" sz="2250" dirty="0"/>
              <a:t>	</a:t>
            </a:r>
            <a:r>
              <a:rPr lang="en-US" sz="2250" dirty="0" smtClean="0"/>
              <a:t>-- Encouraged freedom of Press by allowing newspaper editor to 	criticize British governor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sz="2250" dirty="0" smtClean="0"/>
              <a:t>Books led to the spread of </a:t>
            </a:r>
            <a:r>
              <a:rPr lang="en-US" sz="2250" b="1" i="1" dirty="0" smtClean="0"/>
              <a:t>Enlightenment ideas </a:t>
            </a:r>
            <a:r>
              <a:rPr lang="en-US" sz="2250" dirty="0" smtClean="0"/>
              <a:t>in the 18</a:t>
            </a:r>
            <a:r>
              <a:rPr lang="en-US" sz="2250" baseline="30000" dirty="0" smtClean="0"/>
              <a:t>th</a:t>
            </a:r>
            <a:r>
              <a:rPr lang="en-US" sz="2250" dirty="0" smtClean="0"/>
              <a:t> century =&gt; i.e. Locke’s </a:t>
            </a:r>
            <a:r>
              <a:rPr lang="en-US" sz="2250" b="1" i="1" dirty="0" smtClean="0"/>
              <a:t>Social Contract theory </a:t>
            </a:r>
            <a:r>
              <a:rPr lang="en-US" sz="2250" dirty="0" smtClean="0"/>
              <a:t>&amp; </a:t>
            </a:r>
            <a:r>
              <a:rPr lang="en-US" sz="2250" b="1" i="1" dirty="0" smtClean="0"/>
              <a:t>Montesquieu’s</a:t>
            </a:r>
            <a:r>
              <a:rPr lang="en-US" sz="2250" dirty="0" smtClean="0"/>
              <a:t> divided </a:t>
            </a:r>
            <a:r>
              <a:rPr lang="en-US" sz="2250" dirty="0" err="1" smtClean="0"/>
              <a:t>Govt</a:t>
            </a:r>
            <a:endParaRPr lang="en-US" sz="2250" dirty="0" smtClean="0"/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sz="2250" dirty="0" smtClean="0"/>
              <a:t>Most news, though was obtained in local taverns (located along main roads) and thus tavern keepers were politically powerful</a:t>
            </a:r>
          </a:p>
          <a:p>
            <a:pPr marL="800100" lvl="2" indent="0">
              <a:buNone/>
            </a:pPr>
            <a:r>
              <a:rPr lang="en-US" sz="2250" dirty="0"/>
              <a:t>	</a:t>
            </a:r>
            <a:r>
              <a:rPr lang="en-US" sz="2250" dirty="0" smtClean="0"/>
              <a:t>-- Colonial America, like England, also had a </a:t>
            </a:r>
            <a:r>
              <a:rPr lang="en-US" sz="2250" b="1" i="1" dirty="0" smtClean="0"/>
              <a:t>postal system </a:t>
            </a:r>
            <a:r>
              <a:rPr lang="en-US" sz="2250" dirty="0" smtClean="0"/>
              <a:t>=&gt; delivery times were lengthy and secrecy was an issue</a:t>
            </a:r>
          </a:p>
          <a:p>
            <a:pPr marL="0" indent="0">
              <a:buNone/>
            </a:pPr>
            <a:r>
              <a:rPr lang="en-US" sz="2250" dirty="0" smtClean="0"/>
              <a:t>#3: </a:t>
            </a:r>
            <a:r>
              <a:rPr lang="en-US" sz="2250" b="1" u="sng" dirty="0" smtClean="0"/>
              <a:t>Religious Toleration </a:t>
            </a:r>
            <a:r>
              <a:rPr lang="en-US" sz="2250" dirty="0" smtClean="0"/>
              <a:t>=&gt; many people came to America to escape persecution and most colonies tolerated different religions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50" dirty="0" smtClean="0"/>
              <a:t>James I persecuted religious dissenters b/c he was afraid they would become political dissenters (Church of England led by King)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50" dirty="0" smtClean="0"/>
              <a:t>Puritans, Quakers, Separatists all fled and established colonies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250" dirty="0" smtClean="0"/>
              <a:t>_________was </a:t>
            </a:r>
            <a:r>
              <a:rPr lang="en-US" sz="2250" dirty="0" smtClean="0"/>
              <a:t>a model of religious toleration =&gt; founded by W Penn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250" dirty="0" smtClean="0"/>
              <a:t>Secured by Penn from King to pay a debt, he advertised his colony in Europe to all nationalities and religions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Anglicization of Colonial America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27889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William Penn Walking Treaty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858334"/>
            <a:ext cx="8839200" cy="9536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300" dirty="0" smtClean="0"/>
              <a:t>William Penn and Quakers did not believe in violence and negotiated treaties with Natives to buy land =&gt; led to peaceful relations in PA (until Scot-Irish immigrants broke the peace and started violent attacks)</a:t>
            </a:r>
            <a:endParaRPr lang="en-US" sz="2300" dirty="0"/>
          </a:p>
        </p:txBody>
      </p:sp>
      <p:pic>
        <p:nvPicPr>
          <p:cNvPr id="4" name="Picture 4" descr="http://www.tudo.co.uk/quakers_craw/shell/contents/quakers/images_quakers/william_penn_1644_1718/william_penn_and_the_indians_of_pennsylvania_scr703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848600" cy="5172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820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457200"/>
            <a:ext cx="9296400" cy="6477000"/>
          </a:xfrm>
        </p:spPr>
        <p:txBody>
          <a:bodyPr>
            <a:normAutofit fontScale="92500" lnSpcReduction="10000"/>
          </a:bodyPr>
          <a:lstStyle/>
          <a:p>
            <a:pPr marL="1371600" lvl="3" indent="0">
              <a:buNone/>
            </a:pPr>
            <a:r>
              <a:rPr lang="en-US" sz="2250" dirty="0" smtClean="0"/>
              <a:t>-- </a:t>
            </a:r>
            <a:r>
              <a:rPr lang="en-US" sz="2250" dirty="0"/>
              <a:t>All religion tolerated (Catholics/Jews could not vote/hold office</a:t>
            </a:r>
            <a:r>
              <a:rPr lang="en-US" sz="2250" dirty="0" smtClean="0"/>
              <a:t>)</a:t>
            </a:r>
          </a:p>
          <a:p>
            <a:pPr marL="1371600" lvl="3" indent="0">
              <a:buNone/>
            </a:pPr>
            <a:r>
              <a:rPr lang="en-US" sz="2250" dirty="0" smtClean="0"/>
              <a:t>-- PA had good native relations due to Quaker non-violence and Penn’s insistence on paid treaties for Native lands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250" dirty="0" smtClean="0"/>
              <a:t>Lord Baltimore &amp; MD also passed the </a:t>
            </a:r>
            <a:r>
              <a:rPr lang="en-US" sz="2250" dirty="0" smtClean="0"/>
              <a:t>__________________=&gt; </a:t>
            </a:r>
            <a:r>
              <a:rPr lang="en-US" sz="2250" dirty="0" smtClean="0"/>
              <a:t>toleration to all Christians but death for those who denied divinity of Jesus</a:t>
            </a:r>
          </a:p>
          <a:p>
            <a:pPr marL="0" indent="0">
              <a:buNone/>
            </a:pPr>
            <a:r>
              <a:rPr lang="en-US" sz="2250" dirty="0" smtClean="0"/>
              <a:t>#4: </a:t>
            </a:r>
            <a:r>
              <a:rPr lang="en-US" sz="2250" b="1" u="sng" dirty="0" smtClean="0"/>
              <a:t>Protestant Evangelism </a:t>
            </a:r>
            <a:r>
              <a:rPr lang="en-US" sz="2250" dirty="0" smtClean="0"/>
              <a:t>=&gt; begun in the 1730’s &amp; 40’s in English </a:t>
            </a:r>
            <a:r>
              <a:rPr lang="en-US" sz="2250" dirty="0" smtClean="0"/>
              <a:t>“___________ __________”; </a:t>
            </a:r>
            <a:r>
              <a:rPr lang="en-US" sz="2250" dirty="0" smtClean="0"/>
              <a:t>exported to America by </a:t>
            </a:r>
            <a:r>
              <a:rPr lang="en-US" sz="2250" dirty="0" smtClean="0"/>
              <a:t>________________(</a:t>
            </a:r>
            <a:r>
              <a:rPr lang="en-US" sz="2250" dirty="0" smtClean="0"/>
              <a:t>Trans-Atlantic exchange)</a:t>
            </a:r>
            <a:endParaRPr lang="en-US" sz="2250" b="1" i="1" dirty="0" smtClean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50" dirty="0" smtClean="0"/>
              <a:t>Mainly focused on church members and sought to “revive” religious fervor by focusing on direct, spiritual contact w/ GOD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sz="2250" dirty="0" smtClean="0"/>
              <a:t>Led to </a:t>
            </a:r>
            <a:r>
              <a:rPr lang="en-US" sz="2250" b="1" i="1" dirty="0" smtClean="0"/>
              <a:t>Half-Way Covenant </a:t>
            </a:r>
            <a:r>
              <a:rPr lang="en-US" sz="2250" dirty="0" smtClean="0"/>
              <a:t>=&gt; church membership not dependent on religious conversion experience</a:t>
            </a:r>
            <a:endParaRPr lang="en-US" dirty="0" smtClean="0"/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sz="2250" dirty="0" smtClean="0"/>
              <a:t>Ministers like Whitefield and </a:t>
            </a:r>
            <a:r>
              <a:rPr lang="en-US" sz="2250" dirty="0" smtClean="0"/>
              <a:t>__________________held </a:t>
            </a:r>
            <a:r>
              <a:rPr lang="en-US" sz="2250" dirty="0" smtClean="0"/>
              <a:t>revival meetings in open fields and encouraged conversion experiences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sz="2250" dirty="0" smtClean="0"/>
              <a:t>Caused divisions and challenged authority in American churches with “Old Light” preachers =&gt; stressed good works, ritual and education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sz="2250" dirty="0"/>
              <a:t>L</a:t>
            </a:r>
            <a:r>
              <a:rPr lang="en-US" sz="2250" dirty="0" smtClean="0"/>
              <a:t>ed to evangelism among blacks &amp; Natives and founding of new colleges =&gt; Brown, Rutgers, Princeton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sz="2250" dirty="0" smtClean="0"/>
              <a:t>Also a major force for colonial unity =&gt; </a:t>
            </a:r>
            <a:r>
              <a:rPr lang="en-US" sz="2250" dirty="0"/>
              <a:t>b</a:t>
            </a:r>
            <a:r>
              <a:rPr lang="en-US" sz="2250" dirty="0" smtClean="0"/>
              <a:t>roke down sectional barriers and was a national movement that gave colonials a common belief set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endParaRPr lang="en-US" sz="2250" dirty="0" smtClean="0"/>
          </a:p>
          <a:p>
            <a:pPr marL="914400" lvl="2" indent="0">
              <a:buNone/>
            </a:pPr>
            <a:endParaRPr lang="en-US" sz="2250" dirty="0"/>
          </a:p>
          <a:p>
            <a:pPr marL="1371600" lvl="3" indent="0">
              <a:buNone/>
            </a:pPr>
            <a:endParaRPr lang="en-US" sz="23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Anglicization of Colonial America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58275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657"/>
            <a:ext cx="8839200" cy="57694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George Whitefield &amp; Jonathan Edwards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1200"/>
            <a:ext cx="9144000" cy="106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300" dirty="0" smtClean="0"/>
              <a:t>George Whitefield preaching to a crowd – religious conversion experiences that Whitefield induced were said to have included rolling in snow, fainting, speaking in tongues, healing, etc…. </a:t>
            </a:r>
            <a:r>
              <a:rPr lang="en-US" sz="2800" b="1" i="1" dirty="0" smtClean="0"/>
              <a:t>Q: What do you notice about Whitefield’s crowd???</a:t>
            </a:r>
            <a:endParaRPr lang="en-US" sz="2800" b="1" i="1" dirty="0"/>
          </a:p>
        </p:txBody>
      </p:sp>
      <p:pic>
        <p:nvPicPr>
          <p:cNvPr id="1026" name="Picture 2" descr="http://static.squarespace.com/static/53598ca1e4b0c3ad73847168/537a92e5e4b0cb63d6fcd7c5/537a9330e4b0fca9449df57e/1400542001988/George%20Whitefie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0"/>
            <a:ext cx="5867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spirationalchristians.org/images/Jonathan-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9718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479243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Jonathan Edwards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225673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629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300" dirty="0" smtClean="0"/>
              <a:t>#5: </a:t>
            </a:r>
            <a:r>
              <a:rPr lang="en-US" sz="2300" b="1" u="sng" dirty="0" smtClean="0"/>
              <a:t>English governmental styles and legal systems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Legal systems =&gt; majority of British colonies were at some level autonomous politically but </a:t>
            </a:r>
            <a:r>
              <a:rPr lang="en-US" sz="2300" dirty="0" err="1" smtClean="0"/>
              <a:t>govts</a:t>
            </a:r>
            <a:r>
              <a:rPr lang="en-US" sz="2300" dirty="0" smtClean="0"/>
              <a:t> were based on British models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Colonial governance was based on elected assemblies (i.e. Parliament) and governors (i.e. Kings)</a:t>
            </a:r>
          </a:p>
          <a:p>
            <a:pPr marL="1371600" lvl="3" indent="0">
              <a:buNone/>
            </a:pPr>
            <a:r>
              <a:rPr lang="en-US" sz="1850" dirty="0" smtClean="0"/>
              <a:t>--</a:t>
            </a:r>
            <a:r>
              <a:rPr lang="en-US" dirty="0" smtClean="0"/>
              <a:t> 8 </a:t>
            </a:r>
            <a:r>
              <a:rPr lang="en-US" dirty="0"/>
              <a:t>Colonies were </a:t>
            </a:r>
            <a:r>
              <a:rPr lang="en-US" b="1" i="1" dirty="0"/>
              <a:t>Royal Colonies: </a:t>
            </a:r>
            <a:r>
              <a:rPr lang="en-US" dirty="0"/>
              <a:t>King selects Governor &amp; Upper House; Voters elect Lower </a:t>
            </a:r>
            <a:r>
              <a:rPr lang="en-US" dirty="0" smtClean="0"/>
              <a:t>House (</a:t>
            </a:r>
            <a:r>
              <a:rPr lang="en-US" b="1" i="1" dirty="0" smtClean="0"/>
              <a:t>VA</a:t>
            </a:r>
            <a:r>
              <a:rPr lang="en-US" b="1" i="1" dirty="0"/>
              <a:t>, MA, N/SA Carolina, GA, NJ, NY, </a:t>
            </a:r>
            <a:r>
              <a:rPr lang="en-US" b="1" i="1" dirty="0" smtClean="0"/>
              <a:t>NH)</a:t>
            </a:r>
          </a:p>
          <a:p>
            <a:pPr marL="1371600" lvl="3" indent="0">
              <a:buNone/>
            </a:pPr>
            <a:r>
              <a:rPr lang="en-US" b="1" i="1" dirty="0" smtClean="0"/>
              <a:t>-- </a:t>
            </a:r>
            <a:r>
              <a:rPr lang="en-US" dirty="0" smtClean="0"/>
              <a:t>3 </a:t>
            </a:r>
            <a:r>
              <a:rPr lang="en-US" b="1" i="1" dirty="0"/>
              <a:t>Proprietary Colonies </a:t>
            </a:r>
            <a:r>
              <a:rPr lang="en-US" dirty="0"/>
              <a:t>=&gt; Proprietor selected Governor; Voters elect </a:t>
            </a:r>
            <a:r>
              <a:rPr lang="en-US" dirty="0" smtClean="0"/>
              <a:t>Assembly (DE</a:t>
            </a:r>
            <a:r>
              <a:rPr lang="en-US" dirty="0"/>
              <a:t>, MD, </a:t>
            </a:r>
            <a:r>
              <a:rPr lang="en-US" dirty="0" smtClean="0"/>
              <a:t>PA)</a:t>
            </a:r>
            <a:endParaRPr lang="en-US" dirty="0"/>
          </a:p>
          <a:p>
            <a:pPr marL="1371600" lvl="3" indent="0">
              <a:buNone/>
            </a:pPr>
            <a:r>
              <a:rPr lang="en-US" dirty="0" smtClean="0"/>
              <a:t>-- 2  </a:t>
            </a:r>
            <a:r>
              <a:rPr lang="en-US" b="1" i="1" dirty="0"/>
              <a:t>Self-Governing Colonies </a:t>
            </a:r>
            <a:r>
              <a:rPr lang="en-US" dirty="0"/>
              <a:t> </a:t>
            </a:r>
            <a:r>
              <a:rPr lang="en-US" dirty="0" smtClean="0"/>
              <a:t>=&gt; Voters </a:t>
            </a:r>
            <a:r>
              <a:rPr lang="en-US" dirty="0"/>
              <a:t>elect governor &amp;</a:t>
            </a:r>
            <a:r>
              <a:rPr lang="en-US" dirty="0" smtClean="0"/>
              <a:t> Assemblies (RI, CT)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Colonial society also had a burgeoning court system and large number of lawyers by 1754 (</a:t>
            </a:r>
            <a:r>
              <a:rPr lang="en-US" sz="2300" b="1" i="1" dirty="0" smtClean="0"/>
              <a:t>Patrick Henry, John Adams</a:t>
            </a:r>
            <a:r>
              <a:rPr lang="en-US" sz="2300" dirty="0" smtClean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 smtClean="0"/>
              <a:t>Colonials adopted </a:t>
            </a:r>
            <a:r>
              <a:rPr lang="en-US" sz="2300" b="1" i="1" dirty="0" smtClean="0"/>
              <a:t>common law </a:t>
            </a:r>
            <a:r>
              <a:rPr lang="en-US" sz="2300" dirty="0" smtClean="0"/>
              <a:t>system =&gt; based law on legal precedents and set of interpreted rules/codes</a:t>
            </a:r>
          </a:p>
          <a:p>
            <a:pPr marL="1371600" lvl="3" indent="0">
              <a:buNone/>
            </a:pPr>
            <a:r>
              <a:rPr lang="en-US" sz="2300" dirty="0" smtClean="0"/>
              <a:t>-- Local magistrates gave decisions after evidence presented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 smtClean="0"/>
              <a:t>Influenced by religion =&gt; Puritan legal code (lack of church attendance a crime) &amp; PA </a:t>
            </a:r>
            <a:r>
              <a:rPr lang="en-US" sz="2300" dirty="0" smtClean="0"/>
              <a:t>______________(</a:t>
            </a:r>
            <a:r>
              <a:rPr lang="en-US" sz="2300" dirty="0" smtClean="0"/>
              <a:t>no gambling, drinking, work on Sunday)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 smtClean="0"/>
              <a:t>Inherited a passion for English style oratory </a:t>
            </a:r>
          </a:p>
          <a:p>
            <a:pPr>
              <a:buNone/>
            </a:pPr>
            <a:endParaRPr lang="en-US" sz="2250" dirty="0"/>
          </a:p>
          <a:p>
            <a:pPr lvl="2" indent="-342900">
              <a:buFont typeface="Wingdings" panose="05000000000000000000" pitchFamily="2" charset="2"/>
              <a:buChar char="§"/>
            </a:pPr>
            <a:endParaRPr lang="en-US" sz="23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Anglicization of Colonial America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06991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44009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Colonial Courts and Orators/Lawyers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693230"/>
            <a:ext cx="8991600" cy="10425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300" dirty="0" smtClean="0"/>
              <a:t>Colonial courts were based on the English model which uses adversarial lawyers to uncover the truth. Judgments were handed down by judge only (usually a religious or political authority). Confessions were sought to bring order back to society. </a:t>
            </a:r>
            <a:endParaRPr lang="en-US" sz="2300" dirty="0"/>
          </a:p>
        </p:txBody>
      </p:sp>
      <p:pic>
        <p:nvPicPr>
          <p:cNvPr id="2050" name="Picture 2" descr="http://score.rims.k12.ca.us/score_lessons/colonial_court/media/magist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8829"/>
            <a:ext cx="450351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shistory.org/declaration/related/images/henry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03464"/>
            <a:ext cx="3352800" cy="47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34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Socio-Economic Differences in the 3 Colonial Sections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09600"/>
            <a:ext cx="92202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/>
              <a:t>Climate, geography and differences in natural resources contributed to widely varying socio-economic systems in the 3 colonial sections</a:t>
            </a:r>
          </a:p>
          <a:p>
            <a:pPr marL="0" indent="0">
              <a:buNone/>
            </a:pPr>
            <a:r>
              <a:rPr lang="en-US" sz="2300" b="1" u="sng" dirty="0" smtClean="0"/>
              <a:t>New England Colonies</a:t>
            </a:r>
            <a:r>
              <a:rPr lang="en-US" sz="2300" dirty="0" smtClean="0"/>
              <a:t> (RI, MA, CT, </a:t>
            </a:r>
            <a:endParaRPr lang="en-US" sz="2300" b="1" u="sng" dirty="0" smtClean="0"/>
          </a:p>
          <a:p>
            <a:r>
              <a:rPr lang="en-US" sz="2300" dirty="0" smtClean="0"/>
              <a:t>Geographically good natural harbors, rocky, uneven soil and shorter growing seasons led to a society with a mixed economy 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Trade fostered with English Atlantic system =&gt; exported timber, ships, whale oil, iron, rum, fishing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Agriculture was based on self-sufficient food production</a:t>
            </a:r>
          </a:p>
          <a:p>
            <a:r>
              <a:rPr lang="en-US" sz="2300" dirty="0" smtClean="0"/>
              <a:t>NE society deeply influenced by religion =&gt;  </a:t>
            </a:r>
            <a:r>
              <a:rPr lang="en-US" sz="2300" b="1" i="1" dirty="0" smtClean="0"/>
              <a:t>Puritans</a:t>
            </a:r>
            <a:r>
              <a:rPr lang="en-US" sz="2300" dirty="0" smtClean="0"/>
              <a:t> &amp;</a:t>
            </a:r>
            <a:r>
              <a:rPr lang="en-US" sz="2300" dirty="0"/>
              <a:t> </a:t>
            </a:r>
            <a:r>
              <a:rPr lang="en-US" sz="2300" b="1" i="1" dirty="0" smtClean="0"/>
              <a:t>Separatists </a:t>
            </a:r>
            <a:r>
              <a:rPr lang="en-US" sz="2300" dirty="0" smtClean="0"/>
              <a:t>(Calvinists)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Puritans form Massachusetts Bay Company to flee persecution by Charles I (John White = head; John Winthrop 1</a:t>
            </a:r>
            <a:r>
              <a:rPr lang="en-US" sz="2300" baseline="30000" dirty="0" smtClean="0"/>
              <a:t>st</a:t>
            </a:r>
            <a:r>
              <a:rPr lang="en-US" sz="2300" dirty="0" smtClean="0"/>
              <a:t> Governor)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b="1" i="1" dirty="0" smtClean="0"/>
              <a:t>Bible Commonwealth </a:t>
            </a:r>
            <a:r>
              <a:rPr lang="en-US" sz="2300" dirty="0" smtClean="0"/>
              <a:t>=&gt; only church members could vote &amp; hold office; laws based on religion, religious authorities = civil authorities</a:t>
            </a:r>
          </a:p>
          <a:p>
            <a:pPr marL="40005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</a:t>
            </a:r>
            <a:r>
              <a:rPr lang="en-US" sz="2300" b="1" i="1" dirty="0" smtClean="0"/>
              <a:t>Blue Laws </a:t>
            </a:r>
            <a:r>
              <a:rPr lang="en-US" sz="2300" dirty="0" smtClean="0"/>
              <a:t>=&gt; laws based on religion (i.e. mandatory church </a:t>
            </a:r>
            <a:r>
              <a:rPr lang="en-US" sz="2300" dirty="0" err="1" smtClean="0"/>
              <a:t>attendence</a:t>
            </a:r>
            <a:r>
              <a:rPr lang="en-US" sz="2300" dirty="0" smtClean="0"/>
              <a:t>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Calvinist doctrines =&gt; believed in predestination and church of only elect members w/ conversion experience</a:t>
            </a:r>
          </a:p>
          <a:p>
            <a:pPr marL="40005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Stressed good works =&gt; </a:t>
            </a:r>
            <a:r>
              <a:rPr lang="en-US" sz="2300" b="1" i="1" dirty="0" smtClean="0"/>
              <a:t>“_______________________________”</a:t>
            </a:r>
            <a:endParaRPr lang="en-US" sz="2300" b="1" i="1" dirty="0" smtClean="0"/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Massachusetts would be a </a:t>
            </a:r>
            <a:r>
              <a:rPr lang="en-US" sz="2300" b="1" i="1" dirty="0" smtClean="0"/>
              <a:t>“___________________” </a:t>
            </a:r>
            <a:r>
              <a:rPr lang="en-US" sz="2300" dirty="0" smtClean="0"/>
              <a:t>=&gt; pure civilization that would be special &amp; an inspiration to world (</a:t>
            </a:r>
            <a:r>
              <a:rPr lang="en-US" sz="2300" b="1" i="1" dirty="0" smtClean="0"/>
              <a:t>Am. </a:t>
            </a:r>
            <a:r>
              <a:rPr lang="en-US" sz="2300" b="1" i="1" dirty="0" err="1" smtClean="0"/>
              <a:t>Exceptionalism</a:t>
            </a:r>
            <a:r>
              <a:rPr lang="en-US" sz="2300" dirty="0" smtClean="0"/>
              <a:t>)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5069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John Winthrop and Massachusetts Bay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914400"/>
            <a:ext cx="5105400" cy="5821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Lord will be our God and delight to dwell among us, as his </a:t>
            </a:r>
            <a:r>
              <a:rPr lang="en-US" sz="2400" dirty="0" err="1"/>
              <a:t>owne</a:t>
            </a:r>
            <a:r>
              <a:rPr lang="en-US" sz="2400" dirty="0"/>
              <a:t> people and will </a:t>
            </a:r>
            <a:r>
              <a:rPr lang="en-US" sz="2400" dirty="0" err="1"/>
              <a:t>commaund</a:t>
            </a:r>
            <a:r>
              <a:rPr lang="en-US" sz="2400" dirty="0"/>
              <a:t> a blessing upon us in all our </a:t>
            </a:r>
            <a:r>
              <a:rPr lang="en-US" sz="2400" dirty="0" err="1"/>
              <a:t>wayes</a:t>
            </a:r>
            <a:r>
              <a:rPr lang="en-US" sz="2400" dirty="0"/>
              <a:t>, </a:t>
            </a:r>
            <a:r>
              <a:rPr lang="en-US" sz="2400" dirty="0" err="1"/>
              <a:t>soe</a:t>
            </a:r>
            <a:r>
              <a:rPr lang="en-US" sz="2400" dirty="0"/>
              <a:t> that wee shall see much more of his </a:t>
            </a:r>
            <a:r>
              <a:rPr lang="en-US" sz="2400" dirty="0" err="1"/>
              <a:t>wisdome</a:t>
            </a:r>
            <a:r>
              <a:rPr lang="en-US" sz="2400" dirty="0"/>
              <a:t> power </a:t>
            </a:r>
            <a:r>
              <a:rPr lang="en-US" sz="2400" dirty="0" err="1"/>
              <a:t>goodnes</a:t>
            </a:r>
            <a:r>
              <a:rPr lang="en-US" sz="2400" dirty="0"/>
              <a:t> and </a:t>
            </a:r>
            <a:r>
              <a:rPr lang="en-US" sz="2400" dirty="0" err="1"/>
              <a:t>truthe</a:t>
            </a:r>
            <a:r>
              <a:rPr lang="en-US" sz="2400" dirty="0"/>
              <a:t> then formerly wee have </a:t>
            </a:r>
            <a:r>
              <a:rPr lang="en-US" sz="2400" dirty="0" err="1"/>
              <a:t>beene</a:t>
            </a:r>
            <a:r>
              <a:rPr lang="en-US" sz="2400" dirty="0"/>
              <a:t> acquainted with, wee shall </a:t>
            </a:r>
            <a:r>
              <a:rPr lang="en-US" sz="2400" dirty="0" err="1"/>
              <a:t>finde</a:t>
            </a:r>
            <a:r>
              <a:rPr lang="en-US" sz="2400" dirty="0"/>
              <a:t> that the God of </a:t>
            </a:r>
            <a:r>
              <a:rPr lang="en-US" sz="2400" dirty="0" err="1"/>
              <a:t>Israell</a:t>
            </a:r>
            <a:r>
              <a:rPr lang="en-US" sz="2400" dirty="0"/>
              <a:t> is among us, when </a:t>
            </a:r>
            <a:r>
              <a:rPr lang="en-US" sz="2400" dirty="0" err="1"/>
              <a:t>tenn</a:t>
            </a:r>
            <a:r>
              <a:rPr lang="en-US" sz="2400" dirty="0"/>
              <a:t> of us shall be able to resist a thousand of our enemies, when </a:t>
            </a:r>
            <a:r>
              <a:rPr lang="en-US" sz="2400" dirty="0" err="1"/>
              <a:t>hee</a:t>
            </a:r>
            <a:r>
              <a:rPr lang="en-US" sz="2400" dirty="0"/>
              <a:t> shall make us a </a:t>
            </a:r>
            <a:r>
              <a:rPr lang="en-US" sz="2400" dirty="0" err="1"/>
              <a:t>prayse</a:t>
            </a:r>
            <a:r>
              <a:rPr lang="en-US" sz="2400" dirty="0"/>
              <a:t> and glory, that men shall say of succeeding </a:t>
            </a:r>
            <a:r>
              <a:rPr lang="en-US" sz="2400" dirty="0" err="1"/>
              <a:t>plantacions</a:t>
            </a:r>
            <a:r>
              <a:rPr lang="en-US" sz="2400" dirty="0"/>
              <a:t>: the lord make it like that of New England: for wee must Consider that wee shall be as a </a:t>
            </a:r>
            <a:r>
              <a:rPr lang="en-US" sz="2400" dirty="0" err="1"/>
              <a:t>Citty</a:t>
            </a:r>
            <a:r>
              <a:rPr lang="en-US" sz="2400" dirty="0"/>
              <a:t> upon a Hill, the </a:t>
            </a:r>
            <a:r>
              <a:rPr lang="en-US" sz="2400" dirty="0" err="1"/>
              <a:t>eies</a:t>
            </a:r>
            <a:r>
              <a:rPr lang="en-US" sz="2400" dirty="0"/>
              <a:t> of all people are </a:t>
            </a:r>
            <a:r>
              <a:rPr lang="en-US" sz="2400" dirty="0" err="1"/>
              <a:t>uppon</a:t>
            </a:r>
            <a:r>
              <a:rPr lang="en-US" sz="2400" dirty="0"/>
              <a:t> </a:t>
            </a:r>
            <a:r>
              <a:rPr lang="en-US" sz="2400" dirty="0" smtClean="0"/>
              <a:t>us.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-- John Winthrop, City on a Hill Sermon (1630)</a:t>
            </a:r>
            <a:endParaRPr lang="en-US" sz="2300" dirty="0"/>
          </a:p>
        </p:txBody>
      </p:sp>
      <p:pic>
        <p:nvPicPr>
          <p:cNvPr id="4" name="Picture 2" descr="http://www.pragmatism.org/american/winth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9" y="762000"/>
            <a:ext cx="3733800" cy="5636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276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553200"/>
          </a:xfrm>
        </p:spPr>
        <p:txBody>
          <a:bodyPr>
            <a:normAutofit lnSpcReduction="10000"/>
          </a:bodyPr>
          <a:lstStyle/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__________________are </a:t>
            </a:r>
            <a:r>
              <a:rPr lang="en-US" sz="2300" dirty="0" smtClean="0"/>
              <a:t>an ex of influence =&gt; 20 young women accused of witchcraft &amp; executed as power of rural elites waned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Dissenters like Roger Williams and Anne Hutchinson founded colony of Rhode Island for religious rebels</a:t>
            </a:r>
          </a:p>
          <a:p>
            <a:pPr marL="457200" indent="-457200"/>
            <a:r>
              <a:rPr lang="en-US" sz="2300" dirty="0" smtClean="0"/>
              <a:t>New England was less ethnically diverse (mostly English) and more urbanized =&gt; large professional class (lawyers, doctors, clergy)</a:t>
            </a:r>
          </a:p>
          <a:p>
            <a:pPr marL="457200" indent="-457200"/>
            <a:r>
              <a:rPr lang="en-US" sz="2300" dirty="0" smtClean="0"/>
              <a:t>NE organized into series of settled towns and villages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/>
              <a:t>Village commons = land for militia drilling and common area for </a:t>
            </a:r>
            <a:r>
              <a:rPr lang="en-US" sz="2300" dirty="0" smtClean="0"/>
              <a:t>town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b="1" i="1" dirty="0" smtClean="0"/>
              <a:t>Mass School Laws </a:t>
            </a:r>
            <a:r>
              <a:rPr lang="en-US" sz="2300" dirty="0" smtClean="0"/>
              <a:t>(1647; </a:t>
            </a:r>
            <a:r>
              <a:rPr lang="en-US" sz="2300" b="1" i="1" dirty="0" smtClean="0"/>
              <a:t>“__________________”) </a:t>
            </a:r>
            <a:r>
              <a:rPr lang="en-US" sz="2300" dirty="0" smtClean="0"/>
              <a:t>=&gt; NE towns of 50 + had to provide public education (i.e. read bible); mainly males</a:t>
            </a:r>
          </a:p>
          <a:p>
            <a:pPr marL="40005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</a:t>
            </a:r>
            <a:r>
              <a:rPr lang="en-US" sz="2300" dirty="0"/>
              <a:t>L</a:t>
            </a:r>
            <a:r>
              <a:rPr lang="en-US" sz="2300" dirty="0" smtClean="0"/>
              <a:t>ed to est. of universities </a:t>
            </a:r>
            <a:r>
              <a:rPr lang="en-US" sz="2300" dirty="0" smtClean="0"/>
              <a:t>(_________=&gt; </a:t>
            </a:r>
            <a:r>
              <a:rPr lang="en-US" sz="2300" dirty="0" smtClean="0"/>
              <a:t>education of ministers)</a:t>
            </a:r>
          </a:p>
          <a:p>
            <a:pPr marL="40005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Curriculum based around </a:t>
            </a:r>
            <a:r>
              <a:rPr lang="en-US" sz="2300" b="1" i="1" dirty="0" smtClean="0"/>
              <a:t>NE Primer </a:t>
            </a:r>
            <a:r>
              <a:rPr lang="en-US" sz="2300" dirty="0" smtClean="0"/>
              <a:t>=&gt; religious tracts &amp; ideas</a:t>
            </a:r>
          </a:p>
          <a:p>
            <a:r>
              <a:rPr lang="en-US" sz="2300" dirty="0"/>
              <a:t>New England also very democratic =&gt; New England town hall style meetings for governance (direct democracy</a:t>
            </a:r>
            <a:r>
              <a:rPr lang="en-US" sz="2300" dirty="0" smtClean="0"/>
              <a:t>)</a:t>
            </a:r>
          </a:p>
          <a:p>
            <a:pPr marL="0" indent="0">
              <a:buNone/>
            </a:pPr>
            <a:r>
              <a:rPr lang="en-US" sz="2300" b="1" u="sng" dirty="0" smtClean="0"/>
              <a:t>Middle Colonies</a:t>
            </a:r>
            <a:r>
              <a:rPr lang="en-US" sz="2300" dirty="0" smtClean="0"/>
              <a:t> (NY, NJ, PA, DE)</a:t>
            </a:r>
            <a:endParaRPr lang="en-US" sz="2300" b="1" u="sng" dirty="0" smtClean="0"/>
          </a:p>
          <a:p>
            <a:r>
              <a:rPr lang="en-US" sz="2700" dirty="0" smtClean="0"/>
              <a:t> </a:t>
            </a:r>
            <a:r>
              <a:rPr lang="en-US" sz="2300" dirty="0"/>
              <a:t>T</a:t>
            </a:r>
            <a:r>
              <a:rPr lang="en-US" sz="2300" dirty="0" smtClean="0"/>
              <a:t>he Middle Colonies were blessed with excellent soil, deep harbors and good rivers =&gt; became the Breadbasket and largest cities of colonies</a:t>
            </a:r>
            <a:endParaRPr lang="en-US" sz="23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381000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Socio-Economic Differences in the 3 Colonial Sections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481365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New England Primer page (ca1680)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38800"/>
            <a:ext cx="9067800" cy="109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The NE primer dominated education in colonial times =&gt; focused on a Puritan and religious worldview (respect for parents, sin, salvation)</a:t>
            </a:r>
            <a:endParaRPr lang="en-US" sz="2300" dirty="0"/>
          </a:p>
        </p:txBody>
      </p:sp>
      <p:pic>
        <p:nvPicPr>
          <p:cNvPr id="6146" name="Picture 2" descr="http://upload.wikimedia.org/wikipedia/en/7/71/NewEnglandPrimerA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38200"/>
            <a:ext cx="86375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9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slidesharecdn.com/spanishfrenchandenglishcolonies-120721114252-phpapp01/95/spanish-french-and-english-colonies-52-728.jpg?cb=1342889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94657"/>
            <a:ext cx="79248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639762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Types of North American Colonial Settlements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311718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Organization of NE Town (ca 1650)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71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Q: What do you notice about the organization and structures within a NE colonial town? </a:t>
            </a:r>
            <a:endParaRPr lang="en-US" b="1" i="1" dirty="0"/>
          </a:p>
        </p:txBody>
      </p:sp>
      <p:pic>
        <p:nvPicPr>
          <p:cNvPr id="1026" name="Picture 2" descr="http://claver.gprep.org/fac/sjochs/Images/puritan-6-t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0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68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3/4 English Colonial sections</a:t>
            </a:r>
            <a:endParaRPr lang="en-US" b="1" u="sng" dirty="0"/>
          </a:p>
        </p:txBody>
      </p:sp>
      <p:pic>
        <p:nvPicPr>
          <p:cNvPr id="4" name="Picture 2" descr="http://ih.constantcontact.com/fs155/1108762609255/img/11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11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220200" cy="670560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New York and Philadelphia became largest cities in colonies =&gt; Philadelphia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planned city (25,000 pop)</a:t>
            </a:r>
          </a:p>
          <a:p>
            <a:r>
              <a:rPr lang="en-US" sz="2400" dirty="0" smtClean="0"/>
              <a:t>Middle colonies were very ethnically (German, English, Dutch, Swedish, Scot-Irish) and religiously (Congregational, Presbyterian, Quaker) mixed</a:t>
            </a:r>
          </a:p>
          <a:p>
            <a:r>
              <a:rPr lang="en-US" sz="2400" dirty="0" smtClean="0"/>
              <a:t>Middle Colonies had most democratic society =&gt; land ownership more evenly split and govt. more locally controlled</a:t>
            </a:r>
          </a:p>
          <a:p>
            <a:pPr marL="0" indent="0">
              <a:buNone/>
            </a:pPr>
            <a:r>
              <a:rPr lang="en-US" sz="2400" b="1" u="sng" dirty="0" smtClean="0"/>
              <a:t>Southern Colonies</a:t>
            </a:r>
            <a:r>
              <a:rPr lang="en-US" sz="2400" dirty="0" smtClean="0"/>
              <a:t> (VA, MD, NC, SC, GA, Barbados)</a:t>
            </a:r>
            <a:endParaRPr lang="en-US" sz="2400" b="1" u="sng" dirty="0" smtClean="0"/>
          </a:p>
          <a:p>
            <a:r>
              <a:rPr lang="en-US" sz="2400" dirty="0" smtClean="0"/>
              <a:t>Southern colonies were geographically flat, well watered and warm =&gt; led to an agricultural economy (</a:t>
            </a:r>
            <a:r>
              <a:rPr lang="en-US" sz="2400" b="1" i="1" dirty="0" smtClean="0"/>
              <a:t>tobacco</a:t>
            </a:r>
            <a:r>
              <a:rPr lang="en-US" sz="2400" dirty="0" smtClean="0"/>
              <a:t>, rice, indigo, sugar)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Based on the cultivation of large plantations (land not equally distributed) by indentured and slave labor</a:t>
            </a:r>
          </a:p>
          <a:p>
            <a:pPr marL="40005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-- Encouraged by </a:t>
            </a:r>
            <a:r>
              <a:rPr lang="en-US" sz="2400" b="1" i="1" dirty="0" smtClean="0"/>
              <a:t>head-right system </a:t>
            </a:r>
            <a:r>
              <a:rPr lang="en-US" sz="2400" dirty="0" smtClean="0"/>
              <a:t>(50 acres for providing passage)</a:t>
            </a:r>
          </a:p>
          <a:p>
            <a:r>
              <a:rPr lang="en-US" sz="2400" dirty="0" smtClean="0"/>
              <a:t>Southern society was very hierarchal =&gt; based on land, race and status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Ex: VA ruled by </a:t>
            </a:r>
            <a:r>
              <a:rPr lang="en-US" sz="2400" dirty="0" smtClean="0"/>
              <a:t>______(“_______________”) </a:t>
            </a:r>
            <a:r>
              <a:rPr lang="en-US" sz="2400" dirty="0" smtClean="0"/>
              <a:t>due to large coastal estates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70 % of House of Burgesses were wealthy coastal planters (1-2% of pop)</a:t>
            </a:r>
          </a:p>
          <a:p>
            <a:r>
              <a:rPr lang="en-US" sz="2400" dirty="0" smtClean="0"/>
              <a:t>Due to plantations South was very rural with high degree of social isolation and small professional class (i.e. lawyers, doctors, clergy)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Very poor roads </a:t>
            </a:r>
            <a:r>
              <a:rPr lang="en-US" sz="2400" dirty="0"/>
              <a:t>&amp;</a:t>
            </a:r>
            <a:r>
              <a:rPr lang="en-US" sz="2400" dirty="0" smtClean="0"/>
              <a:t> waterways in South also</a:t>
            </a:r>
          </a:p>
          <a:p>
            <a:pPr marL="400050" lvl="1" indent="0">
              <a:buNone/>
            </a:pPr>
            <a:endParaRPr lang="en-US" sz="23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52400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Socio-Economic Differences in the 3 Colonial Sections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825284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asttrackteaching.com/Exports_Leading_300g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6500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2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Ethnic Groups in Colonial America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762001"/>
            <a:ext cx="4114800" cy="167639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Q: What patterns do you see in ethnicity in Colonial America? </a:t>
            </a:r>
            <a:endParaRPr lang="en-US" b="1" i="1" dirty="0"/>
          </a:p>
        </p:txBody>
      </p:sp>
      <p:pic>
        <p:nvPicPr>
          <p:cNvPr id="3074" name="Picture 2" descr="http://www.oocities.org/tonyball96/americanhistory/garrv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599"/>
            <a:ext cx="4800600" cy="606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2590800"/>
            <a:ext cx="419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Estimated Population elements (ca 1785</a:t>
            </a:r>
            <a:r>
              <a:rPr lang="en-US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English and Welsh: 66%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Scottish: 6%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German: 4.5%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Dutch: 2%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Irish: 1.5%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French: .5%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African: 20%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07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304800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Competition and Conflict in Colonial America – Natives 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381001"/>
            <a:ext cx="9296400" cy="6629400"/>
          </a:xfrm>
        </p:spPr>
        <p:txBody>
          <a:bodyPr>
            <a:noAutofit/>
          </a:bodyPr>
          <a:lstStyle/>
          <a:p>
            <a:r>
              <a:rPr lang="en-US" sz="2250" dirty="0" smtClean="0"/>
              <a:t>As Natives and colonists came into increasing contact, clashes between the two groups caused changes in both Native and colonial societies</a:t>
            </a:r>
          </a:p>
          <a:p>
            <a:r>
              <a:rPr lang="en-US" sz="2250" dirty="0" smtClean="0"/>
              <a:t>Spanish colonists adopted the </a:t>
            </a:r>
            <a:r>
              <a:rPr lang="en-US" sz="2250" b="1" i="1" dirty="0" err="1" smtClean="0"/>
              <a:t>accomodation</a:t>
            </a:r>
            <a:r>
              <a:rPr lang="en-US" sz="2250" dirty="0" smtClean="0"/>
              <a:t> model, allowing Natives to keep many aspects of their culture (especially after Pueblo revolt)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250" dirty="0" smtClean="0"/>
              <a:t>Mission system converted Natives to Catholicism, but intermarriage led to intermixing of Native and European cultures</a:t>
            </a:r>
          </a:p>
          <a:p>
            <a:r>
              <a:rPr lang="en-US" sz="2250" dirty="0" smtClean="0"/>
              <a:t>English colonists rejected this model &amp; instead traded alcohol and firearms with Natives to secure land and furs =&gt; detrimental impact on Natives</a:t>
            </a:r>
          </a:p>
          <a:p>
            <a:pPr marL="0" indent="0">
              <a:buNone/>
            </a:pPr>
            <a:r>
              <a:rPr lang="en-US" sz="2250" b="1" i="1" dirty="0" smtClean="0"/>
              <a:t>#1: Population Decline</a:t>
            </a:r>
          </a:p>
          <a:p>
            <a:r>
              <a:rPr lang="en-US" sz="2250" b="1" i="1" dirty="0" smtClean="0"/>
              <a:t>Wampanoag</a:t>
            </a:r>
            <a:r>
              <a:rPr lang="en-US" sz="2250" dirty="0" smtClean="0"/>
              <a:t> Natives in NE lost 75-80% of population after English arrival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50" dirty="0" smtClean="0"/>
              <a:t>Could not defend themselves and formed alliances w/ English =&gt; aided them in 1</a:t>
            </a:r>
            <a:r>
              <a:rPr lang="en-US" sz="2250" baseline="30000" dirty="0" smtClean="0"/>
              <a:t>st</a:t>
            </a:r>
            <a:r>
              <a:rPr lang="en-US" sz="2250" dirty="0" smtClean="0"/>
              <a:t> winter (Thanksgiving)</a:t>
            </a:r>
          </a:p>
          <a:p>
            <a:r>
              <a:rPr lang="en-US" sz="2250" dirty="0" smtClean="0"/>
              <a:t>French </a:t>
            </a:r>
            <a:r>
              <a:rPr lang="en-US" sz="2250" dirty="0"/>
              <a:t>followed a similar pattern with </a:t>
            </a:r>
            <a:r>
              <a:rPr lang="en-US" sz="2250" dirty="0" smtClean="0"/>
              <a:t>_____________________=&gt; </a:t>
            </a:r>
            <a:r>
              <a:rPr lang="en-US" sz="2250" dirty="0"/>
              <a:t>smallpox </a:t>
            </a:r>
            <a:r>
              <a:rPr lang="en-US" sz="2250" dirty="0" smtClean="0"/>
              <a:t>&amp; measles epidemics </a:t>
            </a:r>
            <a:r>
              <a:rPr lang="en-US" sz="2250" dirty="0"/>
              <a:t>killed 50-66% of population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50" dirty="0"/>
              <a:t>Led to Huron dispersal as they could no longer maintain fur rich </a:t>
            </a:r>
            <a:r>
              <a:rPr lang="en-US" sz="2250" dirty="0" smtClean="0"/>
              <a:t>lands through warfare w/ other Native tribes and Europeans</a:t>
            </a:r>
            <a:endParaRPr lang="en-US" sz="2250" dirty="0"/>
          </a:p>
          <a:p>
            <a:endParaRPr lang="en-US" sz="2250" dirty="0" smtClean="0"/>
          </a:p>
        </p:txBody>
      </p:sp>
    </p:spTree>
    <p:extLst>
      <p:ext uri="{BB962C8B-B14F-4D97-AF65-F5344CB8AC3E}">
        <p14:creationId xmlns:p14="http://schemas.microsoft.com/office/powerpoint/2010/main" val="929384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457200"/>
            <a:ext cx="9035143" cy="6400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250" b="1" i="1" dirty="0" smtClean="0"/>
              <a:t>#</a:t>
            </a:r>
            <a:r>
              <a:rPr lang="en-US" sz="3000" b="1" i="1" dirty="0" smtClean="0"/>
              <a:t>2: Cultural Loss </a:t>
            </a:r>
          </a:p>
          <a:p>
            <a:r>
              <a:rPr lang="en-US" sz="3000" dirty="0" smtClean="0"/>
              <a:t>Spanish &amp; English colonists embarked on programs to “civilize” Natives 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3000" dirty="0" smtClean="0"/>
              <a:t>Spanish had missions system where they encouraged conversion of Natives to Catholicism and adoption of Spanish language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3000" dirty="0" smtClean="0"/>
              <a:t>Puritans had </a:t>
            </a:r>
            <a:r>
              <a:rPr lang="en-US" sz="3000" b="1" i="1" dirty="0" smtClean="0"/>
              <a:t>“_______________________” </a:t>
            </a:r>
            <a:r>
              <a:rPr lang="en-US" sz="3000" dirty="0" smtClean="0"/>
              <a:t>of Natives that were taught Christianity and English culture</a:t>
            </a:r>
          </a:p>
          <a:p>
            <a:r>
              <a:rPr lang="en-US" sz="3000" dirty="0" smtClean="0"/>
              <a:t>Europeans also traded large quantities of alcohol (i.e. rum) with Natives for land and furs =&gt; led to alcoholism among Natives</a:t>
            </a:r>
          </a:p>
          <a:p>
            <a:pPr marL="0" indent="0">
              <a:buNone/>
            </a:pPr>
            <a:r>
              <a:rPr lang="en-US" sz="3000" b="1" i="1" dirty="0" smtClean="0"/>
              <a:t>#3: Warfare</a:t>
            </a:r>
          </a:p>
          <a:p>
            <a:r>
              <a:rPr lang="en-US" sz="3000" dirty="0" smtClean="0"/>
              <a:t>European and Native styles of warfare were vastly different in 1630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smtClean="0"/>
              <a:t>Natives saw warfare as “sport” =&gt; fought for dominance, resource rights, etc…. not domination and destruction</a:t>
            </a:r>
          </a:p>
          <a:p>
            <a:pPr marL="457200" lvl="1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-- Target warriors on battlefield &amp; take captives as ST slaves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smtClean="0"/>
              <a:t>Europeans saw warfare as a tool for domination =&gt; targeted entire population and goal was destruction and killing</a:t>
            </a:r>
          </a:p>
          <a:p>
            <a:r>
              <a:rPr lang="en-US" sz="3000" dirty="0" smtClean="0"/>
              <a:t>European weapons (i.e. guns) and style of warfare made Native warfare (vs each other and Europeans) more destructive and deadly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900" dirty="0" smtClean="0"/>
              <a:t>Europeans also sought alliances w/ Natives and encouraged warfare vs other Native tribes w/ rum &amp; guns </a:t>
            </a:r>
            <a:r>
              <a:rPr lang="en-US" sz="2900" dirty="0" smtClean="0"/>
              <a:t>(_____________________)</a:t>
            </a:r>
            <a:endParaRPr lang="en-US" sz="2900" dirty="0" smtClean="0"/>
          </a:p>
          <a:p>
            <a:pPr marL="457200" lvl="1" indent="0">
              <a:buNone/>
            </a:pPr>
            <a:endParaRPr lang="en-US" sz="2250" dirty="0" smtClean="0"/>
          </a:p>
          <a:p>
            <a:pPr marL="457200" lvl="1" indent="0">
              <a:buNone/>
            </a:pPr>
            <a:endParaRPr lang="en-US" sz="2250" dirty="0"/>
          </a:p>
          <a:p>
            <a:pPr marL="457200" lvl="1" indent="0">
              <a:buNone/>
            </a:pPr>
            <a:endParaRPr lang="en-US" sz="2250" dirty="0" smtClean="0"/>
          </a:p>
          <a:p>
            <a:endParaRPr lang="en-US" sz="2250" b="1" i="1" dirty="0" smtClean="0"/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 smtClean="0"/>
          </a:p>
          <a:p>
            <a:pPr marL="400050" lvl="1" indent="0">
              <a:buNone/>
            </a:pPr>
            <a:endParaRPr lang="en-US" sz="225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304800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Competition and Conflict in Colonial America – Natives 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1458539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Puritan Praying Towns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86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Although never as extensive as Spanish mission system, Puritans did try to convert Natives on a small scale</a:t>
            </a:r>
            <a:endParaRPr lang="en-US" sz="2400" dirty="0"/>
          </a:p>
        </p:txBody>
      </p:sp>
      <p:pic>
        <p:nvPicPr>
          <p:cNvPr id="2050" name="Picture 2" descr="http://www.nativetech.org/Nipmuc/placenames/map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07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52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Population Decline in Huron Confederacy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324478"/>
              </p:ext>
            </p:extLst>
          </p:nvPr>
        </p:nvGraphicFramePr>
        <p:xfrm>
          <a:off x="381000" y="838200"/>
          <a:ext cx="8305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5626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1634 to 1640 the Huron Confederacy was decimated by diseases such as smallpox and measles, to which they had no immunity =&gt; this led to the dispersal of the Huron, as they no longer had the strength to fight to maintain their position in fur rich 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60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457200"/>
            <a:ext cx="9046029" cy="6400800"/>
          </a:xfrm>
        </p:spPr>
        <p:txBody>
          <a:bodyPr>
            <a:normAutofit lnSpcReduction="10000"/>
          </a:bodyPr>
          <a:lstStyle/>
          <a:p>
            <a:r>
              <a:rPr lang="en-US" sz="2250" dirty="0" smtClean="0"/>
              <a:t>Examples of Native/Colonial Warfare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b="1" i="1" dirty="0" smtClean="0"/>
              <a:t>King Philips War (NE, 1640’s) </a:t>
            </a:r>
            <a:r>
              <a:rPr lang="en-US" sz="2300" dirty="0" smtClean="0"/>
              <a:t>=&gt; NE </a:t>
            </a:r>
            <a:r>
              <a:rPr lang="en-US" sz="2300" dirty="0"/>
              <a:t>tribes organized alliance under </a:t>
            </a:r>
            <a:r>
              <a:rPr lang="en-US" sz="2300" b="1" i="1" dirty="0" err="1"/>
              <a:t>Metacom</a:t>
            </a:r>
            <a:r>
              <a:rPr lang="en-US" sz="2300" dirty="0"/>
              <a:t> to resist English territorial &amp; cultural </a:t>
            </a:r>
            <a:r>
              <a:rPr lang="en-US" sz="2300" dirty="0" smtClean="0"/>
              <a:t>incursions</a:t>
            </a:r>
          </a:p>
          <a:p>
            <a:pPr marL="45720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Attacked </a:t>
            </a:r>
            <a:r>
              <a:rPr lang="en-US" sz="2300" dirty="0"/>
              <a:t>52 Puritan towns in European style</a:t>
            </a:r>
          </a:p>
          <a:p>
            <a:pPr marL="800100" lvl="2" indent="0">
              <a:buNone/>
            </a:pPr>
            <a:r>
              <a:rPr lang="en-US" sz="2250" dirty="0"/>
              <a:t>-- War ended w/Native defeat </a:t>
            </a:r>
            <a:r>
              <a:rPr lang="en-US" sz="2250" dirty="0" smtClean="0"/>
              <a:t>(Philip beheaded &amp; family sold into slavery) &amp; </a:t>
            </a:r>
            <a:r>
              <a:rPr lang="en-US" sz="2250" dirty="0"/>
              <a:t>assumptions by English of military and cultural </a:t>
            </a:r>
            <a:r>
              <a:rPr lang="en-US" sz="2250" dirty="0" smtClean="0"/>
              <a:t>superiority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250" b="1" i="1" dirty="0" smtClean="0"/>
              <a:t>Powhatan Wars </a:t>
            </a:r>
            <a:r>
              <a:rPr lang="en-US" sz="2250" dirty="0" smtClean="0"/>
              <a:t>(VA &amp; Chesapeake)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50" b="1" i="1" dirty="0" smtClean="0"/>
              <a:t>1</a:t>
            </a:r>
            <a:r>
              <a:rPr lang="en-US" sz="2250" b="1" i="1" baseline="30000" dirty="0" smtClean="0"/>
              <a:t>st</a:t>
            </a:r>
            <a:r>
              <a:rPr lang="en-US" sz="2250" b="1" i="1" dirty="0" smtClean="0"/>
              <a:t> Powhatan </a:t>
            </a:r>
            <a:r>
              <a:rPr lang="en-US" sz="2250" b="1" i="1" dirty="0"/>
              <a:t>War </a:t>
            </a:r>
            <a:r>
              <a:rPr lang="en-US" sz="2250" dirty="0"/>
              <a:t>(1614) – small </a:t>
            </a:r>
            <a:r>
              <a:rPr lang="en-US" sz="2250" dirty="0" smtClean="0"/>
              <a:t>skirmishes </a:t>
            </a:r>
            <a:r>
              <a:rPr lang="en-US" sz="2250" dirty="0"/>
              <a:t>over land </a:t>
            </a:r>
            <a:r>
              <a:rPr lang="en-US" sz="2250" dirty="0" smtClean="0"/>
              <a:t>in VA </a:t>
            </a:r>
            <a:endParaRPr lang="en-US" sz="2250" dirty="0"/>
          </a:p>
          <a:p>
            <a:pPr>
              <a:buNone/>
            </a:pPr>
            <a:r>
              <a:rPr lang="en-US" sz="2100" dirty="0"/>
              <a:t>		(</a:t>
            </a:r>
            <a:r>
              <a:rPr lang="en-US" sz="2100" dirty="0" smtClean="0"/>
              <a:t>Ends </a:t>
            </a:r>
            <a:r>
              <a:rPr lang="en-US" sz="2100" dirty="0"/>
              <a:t>w/ </a:t>
            </a:r>
            <a:r>
              <a:rPr lang="en-US" sz="2100" b="1" i="1" dirty="0"/>
              <a:t>Pocahontas</a:t>
            </a:r>
            <a:r>
              <a:rPr lang="en-US" sz="2100" dirty="0"/>
              <a:t>/Rolfe </a:t>
            </a:r>
            <a:r>
              <a:rPr lang="en-US" sz="2100" dirty="0" smtClean="0"/>
              <a:t>marriage)</a:t>
            </a:r>
            <a:endParaRPr lang="en-US" sz="21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50" b="1" i="1" dirty="0" smtClean="0"/>
              <a:t>2</a:t>
            </a:r>
            <a:r>
              <a:rPr lang="en-US" sz="2250" b="1" i="1" baseline="30000" dirty="0" smtClean="0"/>
              <a:t>nd</a:t>
            </a:r>
            <a:r>
              <a:rPr lang="en-US" sz="2250" b="1" i="1" dirty="0" smtClean="0"/>
              <a:t> Powhatan </a:t>
            </a:r>
            <a:r>
              <a:rPr lang="en-US" sz="2250" b="1" i="1" dirty="0"/>
              <a:t>War  (1644) – </a:t>
            </a:r>
            <a:r>
              <a:rPr lang="en-US" sz="2250" dirty="0"/>
              <a:t>Natives </a:t>
            </a:r>
            <a:r>
              <a:rPr lang="en-US" sz="2250" dirty="0" smtClean="0"/>
              <a:t>attempt </a:t>
            </a:r>
            <a:r>
              <a:rPr lang="en-US" sz="2250" dirty="0"/>
              <a:t>to remove colonists </a:t>
            </a:r>
          </a:p>
          <a:p>
            <a:pPr lvl="2">
              <a:buNone/>
            </a:pPr>
            <a:r>
              <a:rPr lang="en-US" sz="1300" b="1" i="1" dirty="0"/>
              <a:t>	</a:t>
            </a:r>
            <a:r>
              <a:rPr lang="en-US" sz="2250" b="1" i="1" dirty="0" smtClean="0"/>
              <a:t>-- </a:t>
            </a:r>
            <a:r>
              <a:rPr lang="en-US" sz="2250" dirty="0" smtClean="0"/>
              <a:t>Natives </a:t>
            </a:r>
            <a:r>
              <a:rPr lang="en-US" sz="2250" dirty="0"/>
              <a:t>lose in bloody battles =&gt; </a:t>
            </a:r>
            <a:r>
              <a:rPr lang="en-US" sz="2250" dirty="0" smtClean="0"/>
              <a:t>1646 </a:t>
            </a:r>
            <a:r>
              <a:rPr lang="en-US" sz="2250" dirty="0"/>
              <a:t>peace treaty bans Natives form 	VA and creates 1</a:t>
            </a:r>
            <a:r>
              <a:rPr lang="en-US" sz="2250" baseline="30000" dirty="0"/>
              <a:t>st</a:t>
            </a:r>
            <a:r>
              <a:rPr lang="en-US" sz="2250" dirty="0"/>
              <a:t> </a:t>
            </a:r>
            <a:r>
              <a:rPr lang="en-US" sz="2250" b="1" i="1" dirty="0"/>
              <a:t>‘reservation’ </a:t>
            </a:r>
            <a:r>
              <a:rPr lang="en-US" sz="2250" dirty="0"/>
              <a:t>in </a:t>
            </a:r>
            <a:r>
              <a:rPr lang="en-US" sz="2250" dirty="0" smtClean="0"/>
              <a:t>West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50" b="1" i="1" dirty="0" smtClean="0"/>
              <a:t>Beaver Wars </a:t>
            </a:r>
            <a:r>
              <a:rPr lang="en-US" sz="2250" dirty="0" smtClean="0"/>
              <a:t>(NW Territory; 1670’s) =&gt; Iroquois &amp; Huron Confederacy</a:t>
            </a:r>
          </a:p>
          <a:p>
            <a:pPr marL="1200150" lvl="2" indent="-342900">
              <a:buFont typeface="Courier New" panose="02070309020205020404" pitchFamily="49" charset="0"/>
              <a:buChar char="o"/>
            </a:pPr>
            <a:r>
              <a:rPr lang="en-US" sz="2250" dirty="0" smtClean="0"/>
              <a:t>Iroquois were armed by Dutch and English and encouraged to expand their land (furs) at expense of French allied Huron</a:t>
            </a:r>
          </a:p>
          <a:p>
            <a:pPr marL="1200150" lvl="2" indent="-342900">
              <a:buFont typeface="Courier New" panose="02070309020205020404" pitchFamily="49" charset="0"/>
              <a:buChar char="o"/>
            </a:pPr>
            <a:r>
              <a:rPr lang="en-US" sz="2250" dirty="0" smtClean="0"/>
              <a:t>Led to defeat and dispersal of Huron, Shawnee &amp; </a:t>
            </a:r>
            <a:r>
              <a:rPr lang="en-US" sz="2250" dirty="0" err="1" smtClean="0"/>
              <a:t>Susquehannock</a:t>
            </a:r>
            <a:r>
              <a:rPr lang="en-US" sz="2250" dirty="0" smtClean="0"/>
              <a:t> tribes =&gt; loss of tribal life and way of life </a:t>
            </a:r>
          </a:p>
          <a:p>
            <a:pPr marL="457200" lvl="1" indent="0">
              <a:buNone/>
            </a:pPr>
            <a:endParaRPr lang="en-US" sz="2650" dirty="0"/>
          </a:p>
          <a:p>
            <a:pPr lvl="1" indent="-342900">
              <a:buFont typeface="Wingdings" panose="05000000000000000000" pitchFamily="2" charset="2"/>
              <a:buChar char="§"/>
            </a:pPr>
            <a:endParaRPr lang="en-US" sz="225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304800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Competition and Conflict in Colonial America – Natives 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26531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Spain vs English vs French Colonies</a:t>
            </a:r>
            <a:endParaRPr lang="en-US" b="1" u="sng" dirty="0"/>
          </a:p>
        </p:txBody>
      </p:sp>
      <p:pic>
        <p:nvPicPr>
          <p:cNvPr id="11266" name="Picture 2" descr="http://image.slidesharecdn.com/spanishfrenchandenglishcolonies-120721114252-phpapp01/95/spanish-french-and-english-colonies-54-728.jpg?cb=1342889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458200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825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4724400" cy="6248400"/>
          </a:xfrm>
        </p:spPr>
        <p:txBody>
          <a:bodyPr>
            <a:normAutofit/>
          </a:bodyPr>
          <a:lstStyle/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b="1" i="1" dirty="0" smtClean="0"/>
              <a:t>Chickasaw Wars </a:t>
            </a:r>
            <a:r>
              <a:rPr lang="en-US" sz="2300" dirty="0" smtClean="0"/>
              <a:t>(1730’s &amp; 40’s; Tennessee)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US" sz="2300" dirty="0" smtClean="0"/>
              <a:t>Choctaw &amp; Illini tribes were encouraged/aided by </a:t>
            </a:r>
            <a:r>
              <a:rPr lang="en-US" sz="2300" dirty="0"/>
              <a:t>F</a:t>
            </a:r>
            <a:r>
              <a:rPr lang="en-US" sz="2300" dirty="0" smtClean="0"/>
              <a:t>rench to attack Chickasaw tribe </a:t>
            </a:r>
            <a:r>
              <a:rPr lang="en-US" sz="2300" dirty="0"/>
              <a:t>(</a:t>
            </a:r>
            <a:r>
              <a:rPr lang="en-US" sz="2300" dirty="0" smtClean="0"/>
              <a:t>French expand control of MS river)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US" sz="2300" dirty="0" smtClean="0"/>
              <a:t>British organized Chickasaw into heavily fortified villages =&gt; repelled attacks but lost large #’s &amp; disrupted culture</a:t>
            </a:r>
            <a:endParaRPr lang="en-US" sz="23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304800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Competition and Conflict in Colonial America – Natives </a:t>
            </a:r>
            <a:endParaRPr lang="en-US" sz="3200" b="1" u="sng" dirty="0"/>
          </a:p>
        </p:txBody>
      </p:sp>
      <p:pic>
        <p:nvPicPr>
          <p:cNvPr id="5" name="Picture 2" descr="http://www.scarborough.k12.me.us/wis/teachers/dtewhey/webquest/colonial/images/Pocahon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609600"/>
            <a:ext cx="3810000" cy="57439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57800" y="636853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depictions of Pocahontas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99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Beaver Wars &amp; Native Tribal Alliances</a:t>
            </a:r>
            <a:endParaRPr lang="en-US" b="1" u="sng" dirty="0"/>
          </a:p>
        </p:txBody>
      </p:sp>
      <p:pic>
        <p:nvPicPr>
          <p:cNvPr id="3074" name="Picture 2" descr="http://www.sjsapush.com/resources/20081116003533!Beaver_wars_map.jpg.opt424x245o0,0s424x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562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ache.eb.com/eb/image?id=93186&amp;rendTypeId=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762000"/>
            <a:ext cx="3429000" cy="541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47244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Q: What do you notice about the # of Native tribes (even by 1670)? Why would the English deal so harshly w/ natives like </a:t>
            </a:r>
            <a:r>
              <a:rPr lang="en-US" sz="2400" dirty="0" err="1" smtClean="0"/>
              <a:t>Metacom</a:t>
            </a:r>
            <a:r>
              <a:rPr lang="en-US" sz="2400" dirty="0" smtClean="0"/>
              <a:t> who attempted native alliances?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3100" y="624616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King Philip (</a:t>
            </a:r>
            <a:r>
              <a:rPr lang="en-US" sz="2400" b="1" i="1" dirty="0" err="1" smtClean="0"/>
              <a:t>Metacom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37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304800"/>
          </a:xfrm>
        </p:spPr>
        <p:txBody>
          <a:bodyPr>
            <a:noAutofit/>
          </a:bodyPr>
          <a:lstStyle/>
          <a:p>
            <a:r>
              <a:rPr lang="en-US" sz="3000" b="1" u="sng" dirty="0" smtClean="0"/>
              <a:t>Competition &amp; Conflict in Colonial America – Europeans</a:t>
            </a:r>
            <a:endParaRPr lang="en-US" sz="3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22229" cy="6553200"/>
          </a:xfrm>
        </p:spPr>
        <p:txBody>
          <a:bodyPr>
            <a:normAutofit fontScale="92500"/>
          </a:bodyPr>
          <a:lstStyle/>
          <a:p>
            <a:r>
              <a:rPr lang="en-US" sz="2300" dirty="0" smtClean="0"/>
              <a:t>As the 17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and 18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centuries progressed in Colonial America English colonial resistance and resentment developed around 3 main issues</a:t>
            </a:r>
          </a:p>
          <a:p>
            <a:pPr marL="0" indent="0">
              <a:buNone/>
            </a:pPr>
            <a:r>
              <a:rPr lang="en-US" sz="2300" dirty="0" smtClean="0"/>
              <a:t>#1: </a:t>
            </a:r>
            <a:r>
              <a:rPr lang="en-US" sz="2300" b="1" u="sng" dirty="0" smtClean="0"/>
              <a:t>Mercantilism</a:t>
            </a:r>
            <a:r>
              <a:rPr lang="en-US" sz="2300" dirty="0" smtClean="0"/>
              <a:t> =&gt; economic philosophy that colonies should benefit the mother country economically (dominant philosophy of time)</a:t>
            </a:r>
          </a:p>
          <a:p>
            <a:r>
              <a:rPr lang="en-US" sz="2300" dirty="0" smtClean="0"/>
              <a:t>British government tried to institutionalize mercantilist philosophy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________________: </a:t>
            </a:r>
            <a:r>
              <a:rPr lang="en-US" sz="2300" dirty="0" smtClean="0"/>
              <a:t>all colonial trade must be carried on British ships</a:t>
            </a:r>
            <a:r>
              <a:rPr lang="en-US" sz="1900" dirty="0" smtClean="0"/>
              <a:t> 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______________________: </a:t>
            </a:r>
            <a:r>
              <a:rPr lang="en-US" sz="2300" dirty="0" smtClean="0"/>
              <a:t>6 pence tax on molasses imported from other nations (i.e. French and Dutch sugar colonies)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_______________________: </a:t>
            </a:r>
            <a:r>
              <a:rPr lang="en-US" sz="2300" dirty="0" smtClean="0"/>
              <a:t>colonials forbidden to export wool, yarn or woolen products (lack of competition w/ Britain)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_____________________: </a:t>
            </a:r>
            <a:r>
              <a:rPr lang="en-US" sz="2300" dirty="0" smtClean="0"/>
              <a:t>colonials forbidden to export beaver fur hats</a:t>
            </a:r>
          </a:p>
          <a:p>
            <a:r>
              <a:rPr lang="en-US" sz="2300" dirty="0" smtClean="0"/>
              <a:t>Benefits =&gt; colonies enjoy protection of British navy and army; colonies have a monopoly on British tobacco market; England pays bounties for ship building products</a:t>
            </a:r>
          </a:p>
          <a:p>
            <a:r>
              <a:rPr lang="en-US" sz="2300" dirty="0" err="1" smtClean="0"/>
              <a:t>Disadvs</a:t>
            </a:r>
            <a:r>
              <a:rPr lang="en-US" sz="2300" dirty="0" smtClean="0"/>
              <a:t> =&gt; lack of economic development; taxation; lack of free trade; higher prices for many goods</a:t>
            </a:r>
          </a:p>
          <a:p>
            <a:pPr marL="0" indent="0">
              <a:buNone/>
            </a:pPr>
            <a:r>
              <a:rPr lang="en-US" sz="2300" dirty="0" smtClean="0"/>
              <a:t>** Overall colonials enjoyed abundance &amp; prosperity that was higher than England and most of world =&gt; were </a:t>
            </a:r>
            <a:r>
              <a:rPr lang="en-US" sz="2300" dirty="0" smtClean="0"/>
              <a:t>____% </a:t>
            </a:r>
            <a:r>
              <a:rPr lang="en-US" sz="2300" dirty="0" smtClean="0"/>
              <a:t>wealthier &amp; paid </a:t>
            </a:r>
            <a:r>
              <a:rPr lang="en-US" sz="2300" dirty="0" smtClean="0"/>
              <a:t>____of </a:t>
            </a:r>
            <a:r>
              <a:rPr lang="en-US" sz="2300" dirty="0" smtClean="0"/>
              <a:t>taxes of Englishmen**</a:t>
            </a:r>
          </a:p>
          <a:p>
            <a:pPr marL="0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84939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upload.wikimedia.org/wikipedia/commons/4/49/GROWTH1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21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60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770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Reaction of colonials??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Colonials responded by ignoring many of the laws =&gt; </a:t>
            </a:r>
          </a:p>
          <a:p>
            <a:pPr marL="40005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Smuggled molasses from French Indies (80% of rum)</a:t>
            </a:r>
          </a:p>
          <a:p>
            <a:pPr marL="40005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Exported hats, wool and created iron forges (i.e. Valley Forge)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Colonials bribed British collection officials =&gt; saw British as corrupt </a:t>
            </a:r>
          </a:p>
          <a:p>
            <a:pPr marL="0" indent="0">
              <a:buNone/>
            </a:pPr>
            <a:r>
              <a:rPr lang="en-US" sz="2300" b="1" u="sng" dirty="0" smtClean="0"/>
              <a:t>#2: British Imperial Government control</a:t>
            </a:r>
          </a:p>
          <a:p>
            <a:r>
              <a:rPr lang="en-US" sz="2300" dirty="0" smtClean="0"/>
              <a:t>At the end of 17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century Charles II &amp; British wanted to reign in control of North American colonies =&gt; created </a:t>
            </a:r>
            <a:r>
              <a:rPr lang="en-US" sz="2300" dirty="0" smtClean="0"/>
              <a:t>_______________________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Dominion </a:t>
            </a:r>
            <a:r>
              <a:rPr lang="en-US" sz="2300" dirty="0" smtClean="0"/>
              <a:t>was to provide Royal </a:t>
            </a:r>
            <a:r>
              <a:rPr lang="en-US" sz="2300" dirty="0" err="1" smtClean="0"/>
              <a:t>Govt</a:t>
            </a:r>
            <a:r>
              <a:rPr lang="en-US" sz="2300" dirty="0" smtClean="0"/>
              <a:t>, enforce Navigation Laws and collect taxes, &amp; organize protection in case of Native attacks</a:t>
            </a:r>
          </a:p>
          <a:p>
            <a:pPr marL="40005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English colonists reacted harshly against Dominion due to 	enlightenment ideals of </a:t>
            </a:r>
            <a:r>
              <a:rPr lang="en-US" sz="2300" dirty="0" smtClean="0"/>
              <a:t>_______________(</a:t>
            </a:r>
            <a:r>
              <a:rPr lang="en-US" sz="2300" dirty="0" smtClean="0"/>
              <a:t>rule by elected officials)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During the </a:t>
            </a:r>
            <a:r>
              <a:rPr lang="en-US" sz="2300" b="1" i="1" dirty="0" smtClean="0"/>
              <a:t>Glorious Revolution </a:t>
            </a:r>
            <a:r>
              <a:rPr lang="en-US" sz="2300" dirty="0" smtClean="0"/>
              <a:t>(James II deposed)in England Edmund Andros was deposed and Dominion of NE evaporated</a:t>
            </a:r>
          </a:p>
          <a:p>
            <a:pPr marL="40005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Subsequent British monarchs relaxed enforcement of Navigation 	Laws &amp; taxes in a period of </a:t>
            </a:r>
            <a:r>
              <a:rPr lang="en-US" sz="2300" dirty="0" smtClean="0"/>
              <a:t>______________________(</a:t>
            </a:r>
            <a:r>
              <a:rPr lang="en-US" sz="2300" dirty="0" smtClean="0"/>
              <a:t>1700-1763)</a:t>
            </a:r>
          </a:p>
          <a:p>
            <a:pPr marL="400050" lvl="1" indent="0">
              <a:buNone/>
            </a:pPr>
            <a:endParaRPr lang="en-US" sz="2300" b="1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304800"/>
          </a:xfrm>
        </p:spPr>
        <p:txBody>
          <a:bodyPr>
            <a:noAutofit/>
          </a:bodyPr>
          <a:lstStyle/>
          <a:p>
            <a:r>
              <a:rPr lang="en-US" sz="3000" b="1" u="sng" dirty="0" smtClean="0"/>
              <a:t>Competition &amp; Conflict in Colonial America – Europeans</a:t>
            </a:r>
            <a:endParaRPr lang="en-US" sz="3000" b="1" u="sng" dirty="0"/>
          </a:p>
        </p:txBody>
      </p:sp>
    </p:spTree>
    <p:extLst>
      <p:ext uri="{BB962C8B-B14F-4D97-AF65-F5344CB8AC3E}">
        <p14:creationId xmlns:p14="http://schemas.microsoft.com/office/powerpoint/2010/main" val="32385944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Dominion of New England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4953000"/>
            <a:ext cx="4495800" cy="1782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300" dirty="0" smtClean="0"/>
              <a:t>The dominion of NE was very unpopular due to the actions of Edmund Andros =&gt; restricted press, courts and town meetings, instituted new taxes and enforced Navigations Laws strictly</a:t>
            </a:r>
            <a:endParaRPr lang="en-US" sz="2300" dirty="0"/>
          </a:p>
        </p:txBody>
      </p:sp>
      <p:pic>
        <p:nvPicPr>
          <p:cNvPr id="4098" name="Picture 2" descr="http://flashmedia.glynn.k12.ga.us/webpages/mkuenlen/photos/51394/The%20Dominion%20of%20New%20England,%201686-1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228"/>
            <a:ext cx="4648200" cy="59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7/7d/AndrosByMaryBe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51113"/>
            <a:ext cx="3352800" cy="41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30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220200" cy="655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300" b="1" u="sng" dirty="0" smtClean="0"/>
              <a:t>#3: Lack of Frontier Security </a:t>
            </a:r>
          </a:p>
          <a:p>
            <a:r>
              <a:rPr lang="en-US" sz="2300" dirty="0" smtClean="0"/>
              <a:t>Colonials were constantly subject to attack on the frontier =&gt; believed that Britain did not do enough to protect settlers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b="1" i="1" dirty="0" smtClean="0"/>
              <a:t>Bacon’s Rebellion (1680’s)</a:t>
            </a:r>
            <a:r>
              <a:rPr lang="en-US" sz="2300" dirty="0" smtClean="0"/>
              <a:t>=&gt; partly due to complaints that the Royal Governor (Berkeley) sided with Natives vs settlers (fur trade </a:t>
            </a:r>
            <a:r>
              <a:rPr lang="en-US" sz="2300" dirty="0" err="1" smtClean="0"/>
              <a:t>advs</a:t>
            </a:r>
            <a:r>
              <a:rPr lang="en-US" sz="2300" dirty="0" smtClean="0"/>
              <a:t>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300" b="1" i="1" dirty="0" smtClean="0"/>
              <a:t>__________(</a:t>
            </a:r>
            <a:r>
              <a:rPr lang="en-US" sz="2300" b="1" i="1" dirty="0" smtClean="0"/>
              <a:t>1763) </a:t>
            </a:r>
            <a:r>
              <a:rPr lang="en-US" sz="2300" dirty="0" smtClean="0"/>
              <a:t>=&gt; group of Scotch-Irish settlers who massacred </a:t>
            </a:r>
            <a:r>
              <a:rPr lang="en-US" sz="2300" dirty="0" err="1" smtClean="0"/>
              <a:t>Susquehannock</a:t>
            </a:r>
            <a:r>
              <a:rPr lang="en-US" sz="2300" dirty="0" smtClean="0"/>
              <a:t> Natives after attacks &amp; tried to march on Philadelphia</a:t>
            </a:r>
          </a:p>
          <a:p>
            <a:pPr marL="40005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-- Desired to expand land holdings of colonists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300" dirty="0" smtClean="0"/>
              <a:t>In general colonists resisted English Imperial attempts at control due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b="1" i="1" dirty="0" smtClean="0"/>
              <a:t>Experience w/ self government </a:t>
            </a:r>
            <a:r>
              <a:rPr lang="en-US" sz="2300" dirty="0" smtClean="0"/>
              <a:t>(i.e.  House of Burgesses, NE town meetings, PA charter)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b="1" i="1" dirty="0" smtClean="0"/>
              <a:t>Evolving ideas of liberty </a:t>
            </a:r>
            <a:r>
              <a:rPr lang="en-US" sz="2300" dirty="0" smtClean="0"/>
              <a:t>=&gt; based on enlightenment writings of Locke (social contract and republicanism)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b="1" i="1" dirty="0" smtClean="0"/>
              <a:t>Religious independence and diversity </a:t>
            </a:r>
            <a:r>
              <a:rPr lang="en-US" sz="2300" dirty="0" smtClean="0"/>
              <a:t>=&gt; Great Awakening challenge to religious authority, diverse religions (Congregational, Presbyterian, Quaker, Methodist, Baptist, Lutheran)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b="1" i="1" dirty="0" smtClean="0"/>
              <a:t>Corruption of Imperial System </a:t>
            </a:r>
            <a:r>
              <a:rPr lang="en-US" sz="2300" dirty="0" smtClean="0"/>
              <a:t>=&gt; tax collectors accepted bribes, officials appointed (i.e.. Governors) based on connections</a:t>
            </a:r>
            <a:endParaRPr lang="en-US" sz="23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>
            <a:noAutofit/>
          </a:bodyPr>
          <a:lstStyle/>
          <a:p>
            <a:r>
              <a:rPr lang="en-US" sz="3000" b="1" u="sng" dirty="0" smtClean="0"/>
              <a:t>Competition &amp; Conflict in Colonial America – Europeans</a:t>
            </a:r>
            <a:endParaRPr lang="en-US" sz="3000" b="1" u="sng" dirty="0"/>
          </a:p>
        </p:txBody>
      </p:sp>
    </p:spTree>
    <p:extLst>
      <p:ext uri="{BB962C8B-B14F-4D97-AF65-F5344CB8AC3E}">
        <p14:creationId xmlns:p14="http://schemas.microsoft.com/office/powerpoint/2010/main" val="33055717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381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Religious Diversity in Colonial America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085" y="609600"/>
            <a:ext cx="4484915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Est. number of Various religious adherents (1775)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Congregationalist</a:t>
            </a:r>
            <a:r>
              <a:rPr lang="en-US" sz="2400" dirty="0" smtClean="0"/>
              <a:t>: 575,000(NE)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Anglican</a:t>
            </a:r>
            <a:r>
              <a:rPr lang="en-US" sz="2400" dirty="0" smtClean="0"/>
              <a:t>: 500,000 (NY, South)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Presbyterian</a:t>
            </a:r>
            <a:r>
              <a:rPr lang="en-US" sz="2400" dirty="0" smtClean="0"/>
              <a:t>: 410,000 (frontier)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Lutheran</a:t>
            </a:r>
            <a:r>
              <a:rPr lang="en-US" sz="2400" dirty="0" smtClean="0"/>
              <a:t>: 200,000 (PA)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Dutch Reformed</a:t>
            </a:r>
            <a:r>
              <a:rPr lang="en-US" sz="2400" dirty="0" smtClean="0"/>
              <a:t>: 75,000 (NY/NJ)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Quakers</a:t>
            </a:r>
            <a:r>
              <a:rPr lang="en-US" sz="2400" dirty="0" smtClean="0"/>
              <a:t>: 40,000 (PA, DE)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Catholic</a:t>
            </a:r>
            <a:r>
              <a:rPr lang="en-US" sz="2400" dirty="0" smtClean="0"/>
              <a:t>: 25,000 (MD)</a:t>
            </a:r>
            <a:endParaRPr lang="en-US" sz="2400" dirty="0"/>
          </a:p>
        </p:txBody>
      </p:sp>
      <p:pic>
        <p:nvPicPr>
          <p:cNvPr id="5122" name="Picture 2" descr="http://www.fofweb.com/Electronic_Images/Maps/EAH2-24-RlgDvs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609600"/>
            <a:ext cx="4637314" cy="610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626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ih.constantcontact.com/fs155/1108762609255/img/11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54102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c.gc.ca/~/media/lhn-nhs/qc/lachine/f-r/gi_62bgvert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3526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75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533400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The Four North American Colonial Powers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1"/>
            <a:ext cx="8991600" cy="14478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In the 1600’s, 4 European powers established significant settlements and colonies in North America – the </a:t>
            </a:r>
            <a:r>
              <a:rPr lang="en-US" sz="2300" b="1" i="1" dirty="0" smtClean="0"/>
              <a:t>Dutch, English, French </a:t>
            </a:r>
            <a:r>
              <a:rPr lang="en-US" sz="2300" dirty="0"/>
              <a:t>&amp;</a:t>
            </a:r>
            <a:r>
              <a:rPr lang="en-US" sz="2300" dirty="0" smtClean="0"/>
              <a:t> </a:t>
            </a:r>
            <a:r>
              <a:rPr lang="en-US" sz="2300" b="1" i="1" dirty="0" smtClean="0"/>
              <a:t>Spanish</a:t>
            </a:r>
          </a:p>
          <a:p>
            <a:pPr marL="0" indent="0" algn="ctr">
              <a:buNone/>
            </a:pPr>
            <a:r>
              <a:rPr lang="en-US" sz="2300" b="1" i="1" dirty="0" smtClean="0"/>
              <a:t>** GW: 4 Colonial Powers Charts ** </a:t>
            </a:r>
          </a:p>
          <a:p>
            <a:pPr marL="0" indent="0">
              <a:buNone/>
            </a:pPr>
            <a:endParaRPr lang="en-US" sz="2300" dirty="0"/>
          </a:p>
        </p:txBody>
      </p:sp>
      <p:pic>
        <p:nvPicPr>
          <p:cNvPr id="4098" name="Picture 2" descr="http://homepage.usask.ca/~schmutz/165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2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&amp; 17</a:t>
            </a:r>
            <a:r>
              <a:rPr lang="en-US" baseline="30000" dirty="0" smtClean="0"/>
              <a:t>th</a:t>
            </a:r>
            <a:r>
              <a:rPr lang="en-US" dirty="0" smtClean="0"/>
              <a:t> Century Spanish Empire</a:t>
            </a:r>
            <a:endParaRPr lang="en-US" dirty="0"/>
          </a:p>
        </p:txBody>
      </p:sp>
      <p:pic>
        <p:nvPicPr>
          <p:cNvPr id="7170" name="Picture 2" descr="http://i1245.photobucket.com/albums/gg585/JPGM22/Spanish_Empire_Anachronous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Spanish Missions in N. America</a:t>
            </a:r>
            <a:endParaRPr lang="en-US" b="1" u="sng" dirty="0"/>
          </a:p>
        </p:txBody>
      </p:sp>
      <p:pic>
        <p:nvPicPr>
          <p:cNvPr id="9218" name="Picture 2" descr="http://media.web.britannica.com/eb-media/77/89977-004-0A11D76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15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North American Colonial Powers 1754</a:t>
            </a:r>
            <a:endParaRPr lang="en-US" b="1" u="sng" dirty="0"/>
          </a:p>
        </p:txBody>
      </p:sp>
      <p:pic>
        <p:nvPicPr>
          <p:cNvPr id="4" name="Picture 2" descr="http://ns1763.ca/remem/map-new-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6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10453</TotalTime>
  <Words>3182</Words>
  <Application>Microsoft Office PowerPoint</Application>
  <PresentationFormat>On-screen Show (4:3)</PresentationFormat>
  <Paragraphs>293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Unit II: The North American Colonial Period (1607 to 1754)</vt:lpstr>
      <vt:lpstr>Unit Big Questions and Periodization</vt:lpstr>
      <vt:lpstr>Types of North American Colonial Settlements</vt:lpstr>
      <vt:lpstr>Types of North American Colonial Settlements</vt:lpstr>
      <vt:lpstr>Spain vs English vs French Colonies</vt:lpstr>
      <vt:lpstr>The Four North American Colonial Powers</vt:lpstr>
      <vt:lpstr>16th &amp; 17th Century Spanish Empire</vt:lpstr>
      <vt:lpstr>Spanish Missions in N. America</vt:lpstr>
      <vt:lpstr>North American Colonial Powers 1754</vt:lpstr>
      <vt:lpstr>PowerPoint Presentation</vt:lpstr>
      <vt:lpstr>VA House of Burgesses</vt:lpstr>
      <vt:lpstr>Approximate number of settlers in North American colonies (1700)</vt:lpstr>
      <vt:lpstr>Labor Systems in British North America</vt:lpstr>
      <vt:lpstr>English Colonial Class System</vt:lpstr>
      <vt:lpstr>Labor Systems in British North America</vt:lpstr>
      <vt:lpstr>PowerPoint Presentation</vt:lpstr>
      <vt:lpstr>The “Middle Passage”</vt:lpstr>
      <vt:lpstr>PowerPoint Presentation</vt:lpstr>
      <vt:lpstr>PowerPoint Presentation</vt:lpstr>
      <vt:lpstr>Rice Plantation in the Colonial South</vt:lpstr>
      <vt:lpstr>North American Slave Codes Slave codes in many British colonies made slaves perpetual property of slaveowners and did not impose any restrictions on slave treatment</vt:lpstr>
      <vt:lpstr>Impact of African Slave system on Blacks &amp; culture</vt:lpstr>
      <vt:lpstr>PowerPoint Presentation</vt:lpstr>
      <vt:lpstr>British Colonial America Regions</vt:lpstr>
      <vt:lpstr>Impact of African Slave system on Blacks &amp; culture</vt:lpstr>
      <vt:lpstr>Stono Rebellion</vt:lpstr>
      <vt:lpstr>Nat Turner Rebellion advertisement</vt:lpstr>
      <vt:lpstr>Anglicization of Colonial America</vt:lpstr>
      <vt:lpstr>Triangular Trade – Detailed Map</vt:lpstr>
      <vt:lpstr>Anglicization of Colonial America</vt:lpstr>
      <vt:lpstr>William Penn Walking Treaty</vt:lpstr>
      <vt:lpstr>Anglicization of Colonial America</vt:lpstr>
      <vt:lpstr>George Whitefield &amp; Jonathan Edwards</vt:lpstr>
      <vt:lpstr>Anglicization of Colonial America</vt:lpstr>
      <vt:lpstr>Colonial Courts and Orators/Lawyers</vt:lpstr>
      <vt:lpstr>Socio-Economic Differences in the 3 Colonial Sections</vt:lpstr>
      <vt:lpstr>John Winthrop and Massachusetts Bay</vt:lpstr>
      <vt:lpstr>Socio-Economic Differences in the 3 Colonial Sections</vt:lpstr>
      <vt:lpstr>New England Primer page (ca1680)</vt:lpstr>
      <vt:lpstr>Organization of NE Town (ca 1650)</vt:lpstr>
      <vt:lpstr>3/4 English Colonial sections</vt:lpstr>
      <vt:lpstr>Socio-Economic Differences in the 3 Colonial Sections</vt:lpstr>
      <vt:lpstr>PowerPoint Presentation</vt:lpstr>
      <vt:lpstr>Ethnic Groups in Colonial America</vt:lpstr>
      <vt:lpstr>Competition and Conflict in Colonial America – Natives </vt:lpstr>
      <vt:lpstr>Competition and Conflict in Colonial America – Natives </vt:lpstr>
      <vt:lpstr>Puritan Praying Towns</vt:lpstr>
      <vt:lpstr>Population Decline in Huron Confederacy</vt:lpstr>
      <vt:lpstr>Competition and Conflict in Colonial America – Natives </vt:lpstr>
      <vt:lpstr>Competition and Conflict in Colonial America – Natives </vt:lpstr>
      <vt:lpstr>Beaver Wars &amp; Native Tribal Alliances</vt:lpstr>
      <vt:lpstr>Competition &amp; Conflict in Colonial America – Europeans</vt:lpstr>
      <vt:lpstr>PowerPoint Presentation</vt:lpstr>
      <vt:lpstr>Competition &amp; Conflict in Colonial America – Europeans</vt:lpstr>
      <vt:lpstr>Dominion of New England</vt:lpstr>
      <vt:lpstr>Competition &amp; Conflict in Colonial America – Europeans</vt:lpstr>
      <vt:lpstr>Religious Diversity in Colonial America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</dc:creator>
  <cp:lastModifiedBy>Kris</cp:lastModifiedBy>
  <cp:revision>77</cp:revision>
  <cp:lastPrinted>2014-08-14T12:10:19Z</cp:lastPrinted>
  <dcterms:created xsi:type="dcterms:W3CDTF">2014-07-07T19:41:34Z</dcterms:created>
  <dcterms:modified xsi:type="dcterms:W3CDTF">2014-08-14T19:21:35Z</dcterms:modified>
</cp:coreProperties>
</file>