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0"/>
  </p:notesMasterIdLst>
  <p:handoutMasterIdLst>
    <p:handoutMasterId r:id="rId61"/>
  </p:handoutMasterIdLst>
  <p:sldIdLst>
    <p:sldId id="256" r:id="rId7"/>
    <p:sldId id="324" r:id="rId8"/>
    <p:sldId id="257" r:id="rId9"/>
    <p:sldId id="326" r:id="rId10"/>
    <p:sldId id="258" r:id="rId11"/>
    <p:sldId id="260" r:id="rId12"/>
    <p:sldId id="261" r:id="rId13"/>
    <p:sldId id="262" r:id="rId14"/>
    <p:sldId id="263" r:id="rId15"/>
    <p:sldId id="323" r:id="rId16"/>
    <p:sldId id="268" r:id="rId17"/>
    <p:sldId id="327" r:id="rId18"/>
    <p:sldId id="328" r:id="rId19"/>
    <p:sldId id="267" r:id="rId20"/>
    <p:sldId id="270" r:id="rId21"/>
    <p:sldId id="271" r:id="rId22"/>
    <p:sldId id="279" r:id="rId23"/>
    <p:sldId id="272" r:id="rId24"/>
    <p:sldId id="274" r:id="rId25"/>
    <p:sldId id="276" r:id="rId26"/>
    <p:sldId id="277" r:id="rId27"/>
    <p:sldId id="280" r:id="rId28"/>
    <p:sldId id="281" r:id="rId29"/>
    <p:sldId id="282" r:id="rId30"/>
    <p:sldId id="289" r:id="rId31"/>
    <p:sldId id="290" r:id="rId32"/>
    <p:sldId id="291" r:id="rId33"/>
    <p:sldId id="292" r:id="rId34"/>
    <p:sldId id="293" r:id="rId35"/>
    <p:sldId id="294" r:id="rId36"/>
    <p:sldId id="295" r:id="rId37"/>
    <p:sldId id="296" r:id="rId38"/>
    <p:sldId id="297" r:id="rId39"/>
    <p:sldId id="329" r:id="rId40"/>
    <p:sldId id="298" r:id="rId41"/>
    <p:sldId id="299" r:id="rId42"/>
    <p:sldId id="300" r:id="rId43"/>
    <p:sldId id="301" r:id="rId44"/>
    <p:sldId id="302" r:id="rId45"/>
    <p:sldId id="303" r:id="rId46"/>
    <p:sldId id="305" r:id="rId47"/>
    <p:sldId id="308" r:id="rId48"/>
    <p:sldId id="309" r:id="rId49"/>
    <p:sldId id="310" r:id="rId50"/>
    <p:sldId id="312" r:id="rId51"/>
    <p:sldId id="313" r:id="rId52"/>
    <p:sldId id="314" r:id="rId53"/>
    <p:sldId id="315" r:id="rId54"/>
    <p:sldId id="317" r:id="rId55"/>
    <p:sldId id="318" r:id="rId56"/>
    <p:sldId id="320" r:id="rId57"/>
    <p:sldId id="321" r:id="rId58"/>
    <p:sldId id="322" r:id="rId5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9900"/>
    <a:srgbClr val="808000"/>
    <a:srgbClr val="FFFFCC"/>
    <a:srgbClr val="9900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Est. World Population</c:v>
                </c:pt>
              </c:strCache>
            </c:strRef>
          </c:tx>
          <c:spPr>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Sheet1!$A$2:$A$16</c:f>
              <c:strCache>
                <c:ptCount val="15"/>
                <c:pt idx="0">
                  <c:v>100,000 BCE</c:v>
                </c:pt>
                <c:pt idx="1">
                  <c:v>30,000 BCE</c:v>
                </c:pt>
                <c:pt idx="2">
                  <c:v>8000 BCE</c:v>
                </c:pt>
                <c:pt idx="3">
                  <c:v>3000 BCE</c:v>
                </c:pt>
                <c:pt idx="4">
                  <c:v>1000 BCE</c:v>
                </c:pt>
                <c:pt idx="5">
                  <c:v>0 CE</c:v>
                </c:pt>
                <c:pt idx="6">
                  <c:v>1000 CE</c:v>
                </c:pt>
                <c:pt idx="7">
                  <c:v>1200 CE</c:v>
                </c:pt>
                <c:pt idx="8">
                  <c:v>1400 CE</c:v>
                </c:pt>
                <c:pt idx="9">
                  <c:v>1600 CE</c:v>
                </c:pt>
                <c:pt idx="10">
                  <c:v>1700 CE</c:v>
                </c:pt>
                <c:pt idx="11">
                  <c:v>1800 CE</c:v>
                </c:pt>
                <c:pt idx="12">
                  <c:v>1900 CE</c:v>
                </c:pt>
                <c:pt idx="13">
                  <c:v>1950 CE</c:v>
                </c:pt>
                <c:pt idx="14">
                  <c:v>2000 CE</c:v>
                </c:pt>
              </c:strCache>
            </c:strRef>
          </c:cat>
          <c:val>
            <c:numRef>
              <c:f>Sheet1!$B$2:$B$16</c:f>
              <c:numCache>
                <c:formatCode>General</c:formatCode>
                <c:ptCount val="15"/>
                <c:pt idx="0" formatCode="#,##0">
                  <c:v>10000</c:v>
                </c:pt>
                <c:pt idx="1">
                  <c:v>500000</c:v>
                </c:pt>
                <c:pt idx="2">
                  <c:v>6000000</c:v>
                </c:pt>
                <c:pt idx="3">
                  <c:v>50000000</c:v>
                </c:pt>
                <c:pt idx="4">
                  <c:v>120000000</c:v>
                </c:pt>
                <c:pt idx="5">
                  <c:v>250000000</c:v>
                </c:pt>
                <c:pt idx="6">
                  <c:v>250000000</c:v>
                </c:pt>
                <c:pt idx="7">
                  <c:v>400000000</c:v>
                </c:pt>
                <c:pt idx="8">
                  <c:v>375000000</c:v>
                </c:pt>
                <c:pt idx="9">
                  <c:v>578000000</c:v>
                </c:pt>
                <c:pt idx="10">
                  <c:v>680000000</c:v>
                </c:pt>
                <c:pt idx="11">
                  <c:v>954000000</c:v>
                </c:pt>
                <c:pt idx="12">
                  <c:v>1634000000</c:v>
                </c:pt>
                <c:pt idx="13">
                  <c:v>2530000000</c:v>
                </c:pt>
                <c:pt idx="14">
                  <c:v>6000000000</c:v>
                </c:pt>
              </c:numCache>
            </c:numRef>
          </c:val>
          <c:extLst>
            <c:ext xmlns:c16="http://schemas.microsoft.com/office/drawing/2014/chart" uri="{C3380CC4-5D6E-409C-BE32-E72D297353CC}">
              <c16:uniqueId val="{00000000-E0F4-405B-B7B0-A6A17BD62E81}"/>
            </c:ext>
          </c:extLst>
        </c:ser>
        <c:ser>
          <c:idx val="1"/>
          <c:order val="1"/>
          <c:tx>
            <c:strRef>
              <c:f>Sheet1!$C$1</c:f>
              <c:strCache>
                <c:ptCount val="1"/>
                <c:pt idx="0">
                  <c:v>Column1</c:v>
                </c:pt>
              </c:strCache>
            </c:strRef>
          </c:tx>
          <c:invertIfNegative val="0"/>
          <c:cat>
            <c:strRef>
              <c:f>Sheet1!$A$2:$A$16</c:f>
              <c:strCache>
                <c:ptCount val="15"/>
                <c:pt idx="0">
                  <c:v>100,000 BCE</c:v>
                </c:pt>
                <c:pt idx="1">
                  <c:v>30,000 BCE</c:v>
                </c:pt>
                <c:pt idx="2">
                  <c:v>8000 BCE</c:v>
                </c:pt>
                <c:pt idx="3">
                  <c:v>3000 BCE</c:v>
                </c:pt>
                <c:pt idx="4">
                  <c:v>1000 BCE</c:v>
                </c:pt>
                <c:pt idx="5">
                  <c:v>0 CE</c:v>
                </c:pt>
                <c:pt idx="6">
                  <c:v>1000 CE</c:v>
                </c:pt>
                <c:pt idx="7">
                  <c:v>1200 CE</c:v>
                </c:pt>
                <c:pt idx="8">
                  <c:v>1400 CE</c:v>
                </c:pt>
                <c:pt idx="9">
                  <c:v>1600 CE</c:v>
                </c:pt>
                <c:pt idx="10">
                  <c:v>1700 CE</c:v>
                </c:pt>
                <c:pt idx="11">
                  <c:v>1800 CE</c:v>
                </c:pt>
                <c:pt idx="12">
                  <c:v>1900 CE</c:v>
                </c:pt>
                <c:pt idx="13">
                  <c:v>1950 CE</c:v>
                </c:pt>
                <c:pt idx="14">
                  <c:v>2000 CE</c:v>
                </c:pt>
              </c:strCache>
            </c:strRef>
          </c:cat>
          <c:val>
            <c:numRef>
              <c:f>Sheet1!$C$2:$C$16</c:f>
              <c:numCache>
                <c:formatCode>General</c:formatCode>
                <c:ptCount val="15"/>
              </c:numCache>
            </c:numRef>
          </c:val>
          <c:extLst>
            <c:ext xmlns:c16="http://schemas.microsoft.com/office/drawing/2014/chart" uri="{C3380CC4-5D6E-409C-BE32-E72D297353CC}">
              <c16:uniqueId val="{00000001-E0F4-405B-B7B0-A6A17BD62E81}"/>
            </c:ext>
          </c:extLst>
        </c:ser>
        <c:ser>
          <c:idx val="2"/>
          <c:order val="2"/>
          <c:tx>
            <c:strRef>
              <c:f>Sheet1!$D$1</c:f>
              <c:strCache>
                <c:ptCount val="1"/>
                <c:pt idx="0">
                  <c:v>Column2</c:v>
                </c:pt>
              </c:strCache>
            </c:strRef>
          </c:tx>
          <c:invertIfNegative val="0"/>
          <c:cat>
            <c:strRef>
              <c:f>Sheet1!$A$2:$A$16</c:f>
              <c:strCache>
                <c:ptCount val="15"/>
                <c:pt idx="0">
                  <c:v>100,000 BCE</c:v>
                </c:pt>
                <c:pt idx="1">
                  <c:v>30,000 BCE</c:v>
                </c:pt>
                <c:pt idx="2">
                  <c:v>8000 BCE</c:v>
                </c:pt>
                <c:pt idx="3">
                  <c:v>3000 BCE</c:v>
                </c:pt>
                <c:pt idx="4">
                  <c:v>1000 BCE</c:v>
                </c:pt>
                <c:pt idx="5">
                  <c:v>0 CE</c:v>
                </c:pt>
                <c:pt idx="6">
                  <c:v>1000 CE</c:v>
                </c:pt>
                <c:pt idx="7">
                  <c:v>1200 CE</c:v>
                </c:pt>
                <c:pt idx="8">
                  <c:v>1400 CE</c:v>
                </c:pt>
                <c:pt idx="9">
                  <c:v>1600 CE</c:v>
                </c:pt>
                <c:pt idx="10">
                  <c:v>1700 CE</c:v>
                </c:pt>
                <c:pt idx="11">
                  <c:v>1800 CE</c:v>
                </c:pt>
                <c:pt idx="12">
                  <c:v>1900 CE</c:v>
                </c:pt>
                <c:pt idx="13">
                  <c:v>1950 CE</c:v>
                </c:pt>
                <c:pt idx="14">
                  <c:v>2000 CE</c:v>
                </c:pt>
              </c:strCache>
            </c:strRef>
          </c:cat>
          <c:val>
            <c:numRef>
              <c:f>Sheet1!$D$2:$D$16</c:f>
              <c:numCache>
                <c:formatCode>General</c:formatCode>
                <c:ptCount val="15"/>
              </c:numCache>
            </c:numRef>
          </c:val>
          <c:extLst>
            <c:ext xmlns:c16="http://schemas.microsoft.com/office/drawing/2014/chart" uri="{C3380CC4-5D6E-409C-BE32-E72D297353CC}">
              <c16:uniqueId val="{00000002-E0F4-405B-B7B0-A6A17BD62E81}"/>
            </c:ext>
          </c:extLst>
        </c:ser>
        <c:dLbls>
          <c:showLegendKey val="0"/>
          <c:showVal val="0"/>
          <c:showCatName val="0"/>
          <c:showSerName val="0"/>
          <c:showPercent val="0"/>
          <c:showBubbleSize val="0"/>
        </c:dLbls>
        <c:gapWidth val="100"/>
        <c:axId val="195146880"/>
        <c:axId val="195148416"/>
      </c:barChart>
      <c:catAx>
        <c:axId val="195146880"/>
        <c:scaling>
          <c:orientation val="minMax"/>
        </c:scaling>
        <c:delete val="0"/>
        <c:axPos val="b"/>
        <c:numFmt formatCode="General" sourceLinked="0"/>
        <c:majorTickMark val="out"/>
        <c:minorTickMark val="none"/>
        <c:tickLblPos val="nextTo"/>
        <c:crossAx val="195148416"/>
        <c:crosses val="autoZero"/>
        <c:auto val="1"/>
        <c:lblAlgn val="ctr"/>
        <c:lblOffset val="100"/>
        <c:noMultiLvlLbl val="0"/>
      </c:catAx>
      <c:valAx>
        <c:axId val="195148416"/>
        <c:scaling>
          <c:orientation val="minMax"/>
        </c:scaling>
        <c:delete val="0"/>
        <c:axPos val="l"/>
        <c:majorGridlines/>
        <c:numFmt formatCode="#,##0" sourceLinked="1"/>
        <c:majorTickMark val="out"/>
        <c:minorTickMark val="none"/>
        <c:tickLblPos val="nextTo"/>
        <c:crossAx val="195146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66E0E6DB-DEB2-40FF-8A73-01F1742CFB4E}" type="datetimeFigureOut">
              <a:rPr lang="en-US" smtClean="0"/>
              <a:t>6/15/2017</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1440" tIns="45720" rIns="91440" bIns="45720" rtlCol="0" anchor="b"/>
          <a:lstStyle>
            <a:lvl1pPr algn="r">
              <a:defRPr sz="1200"/>
            </a:lvl1pPr>
          </a:lstStyle>
          <a:p>
            <a:fld id="{8F4B553D-04AC-4332-8AC0-629184C092B2}" type="slidenum">
              <a:rPr lang="en-US" smtClean="0"/>
              <a:t>‹#›</a:t>
            </a:fld>
            <a:endParaRPr lang="en-US"/>
          </a:p>
        </p:txBody>
      </p:sp>
    </p:spTree>
    <p:extLst>
      <p:ext uri="{BB962C8B-B14F-4D97-AF65-F5344CB8AC3E}">
        <p14:creationId xmlns:p14="http://schemas.microsoft.com/office/powerpoint/2010/main" val="424555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A90D7205-59E2-455E-8A8E-A462788A0B95}" type="datetimeFigureOut">
              <a:rPr lang="en-US" smtClean="0"/>
              <a:t>6/15/2017</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454152BC-2538-444C-AC12-CC58271394F2}" type="slidenum">
              <a:rPr lang="en-US" smtClean="0"/>
              <a:t>‹#›</a:t>
            </a:fld>
            <a:endParaRPr lang="en-US"/>
          </a:p>
        </p:txBody>
      </p:sp>
    </p:spTree>
    <p:extLst>
      <p:ext uri="{BB962C8B-B14F-4D97-AF65-F5344CB8AC3E}">
        <p14:creationId xmlns:p14="http://schemas.microsoft.com/office/powerpoint/2010/main" val="95491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6C863-37AC-4FD2-BFD5-A1D5CB8445B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5058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138B4-475E-4233-BD32-966E1DEC9B9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18668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149572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202227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26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7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752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59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3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607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4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60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330409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37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2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60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43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348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82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008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73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30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91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138B4-475E-4233-BD32-966E1DEC9B9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620661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582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31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973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451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023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943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524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85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189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8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138B4-475E-4233-BD32-966E1DEC9B94}"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3706863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012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061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19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324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249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86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977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18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689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7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138B4-475E-4233-BD32-966E1DEC9B94}"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3007713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930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604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06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830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77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33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76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456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930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55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138B4-475E-4233-BD32-966E1DEC9B94}"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36476661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212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744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68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178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30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85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8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138B4-475E-4233-BD32-966E1DEC9B94}"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397518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391594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138B4-475E-4233-BD32-966E1DEC9B94}"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C4BEE-806E-4F6E-B587-DA1CDC845DBA}" type="slidenum">
              <a:rPr lang="en-US" smtClean="0"/>
              <a:t>‹#›</a:t>
            </a:fld>
            <a:endParaRPr lang="en-US"/>
          </a:p>
        </p:txBody>
      </p:sp>
    </p:spTree>
    <p:extLst>
      <p:ext uri="{BB962C8B-B14F-4D97-AF65-F5344CB8AC3E}">
        <p14:creationId xmlns:p14="http://schemas.microsoft.com/office/powerpoint/2010/main" val="52572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38B4-475E-4233-BD32-966E1DEC9B94}" type="datetimeFigureOut">
              <a:rPr lang="en-US" smtClean="0"/>
              <a:t>6/15/2017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4BEE-806E-4F6E-B587-DA1CDC845DBA}" type="slidenum">
              <a:rPr lang="en-US" smtClean="0"/>
              <a:t>‹#›</a:t>
            </a:fld>
            <a:endParaRPr lang="en-US"/>
          </a:p>
        </p:txBody>
      </p:sp>
    </p:spTree>
    <p:extLst>
      <p:ext uri="{BB962C8B-B14F-4D97-AF65-F5344CB8AC3E}">
        <p14:creationId xmlns:p14="http://schemas.microsoft.com/office/powerpoint/2010/main" val="187260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16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061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516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100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138B4-475E-4233-BD32-966E1DEC9B94}" type="datetimeFigureOut">
              <a:rPr lang="en-US"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4BEE-806E-4F6E-B587-DA1CDC845D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4043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Big_Ba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80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2657"/>
            <a:ext cx="8839200" cy="1219200"/>
          </a:xfrm>
        </p:spPr>
        <p:txBody>
          <a:bodyPr>
            <a:normAutofit fontScale="90000"/>
          </a:bodyPr>
          <a:lstStyle/>
          <a:p>
            <a:r>
              <a:rPr lang="en-US" dirty="0"/>
              <a:t>Unit I – Neolithic Revolution &amp; the Birth of Civilization (8000 BCE to 600 BCE)</a:t>
            </a:r>
          </a:p>
        </p:txBody>
      </p:sp>
      <p:pic>
        <p:nvPicPr>
          <p:cNvPr id="1026" name="Picture 2" descr="http://www2.uncp.edu/home/rwb/Lascaux_Hor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1219200"/>
            <a:ext cx="7239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6270954"/>
            <a:ext cx="7620000" cy="461665"/>
          </a:xfrm>
          <a:prstGeom prst="rect">
            <a:avLst/>
          </a:prstGeom>
          <a:noFill/>
        </p:spPr>
        <p:txBody>
          <a:bodyPr wrap="square" rtlCol="0">
            <a:spAutoFit/>
          </a:bodyPr>
          <a:lstStyle/>
          <a:p>
            <a:r>
              <a:rPr lang="en-US" sz="2400" b="1" i="1" dirty="0" err="1"/>
              <a:t>Lascaeux</a:t>
            </a:r>
            <a:r>
              <a:rPr lang="en-US" sz="2400" b="1" i="1" dirty="0"/>
              <a:t> Cave Painting </a:t>
            </a:r>
            <a:r>
              <a:rPr lang="en-US" sz="2400" dirty="0"/>
              <a:t>– Southern France (Paleolithic era)</a:t>
            </a:r>
          </a:p>
        </p:txBody>
      </p:sp>
    </p:spTree>
    <p:extLst>
      <p:ext uri="{BB962C8B-B14F-4D97-AF65-F5344CB8AC3E}">
        <p14:creationId xmlns:p14="http://schemas.microsoft.com/office/powerpoint/2010/main" val="990011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8000">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457200"/>
          </a:xfrm>
        </p:spPr>
        <p:txBody>
          <a:bodyPr>
            <a:normAutofit fontScale="90000"/>
          </a:bodyPr>
          <a:lstStyle/>
          <a:p>
            <a:r>
              <a:rPr lang="en-US" sz="3600" b="1" u="sng" dirty="0"/>
              <a:t>Big Geography &amp; Peopling of the Earth</a:t>
            </a:r>
          </a:p>
        </p:txBody>
      </p:sp>
      <p:sp>
        <p:nvSpPr>
          <p:cNvPr id="3" name="Content Placeholder 2"/>
          <p:cNvSpPr>
            <a:spLocks noGrp="1"/>
          </p:cNvSpPr>
          <p:nvPr>
            <p:ph idx="1"/>
          </p:nvPr>
        </p:nvSpPr>
        <p:spPr>
          <a:xfrm>
            <a:off x="76200" y="457200"/>
            <a:ext cx="8991600" cy="6324600"/>
          </a:xfrm>
        </p:spPr>
        <p:txBody>
          <a:bodyPr>
            <a:normAutofit/>
          </a:bodyPr>
          <a:lstStyle/>
          <a:p>
            <a:r>
              <a:rPr lang="en-US" sz="2300" dirty="0"/>
              <a:t>Modern humans emerged in the ______________(2.5 M – 10,000 BCE)</a:t>
            </a:r>
          </a:p>
          <a:p>
            <a:pPr lvl="1" indent="-342900">
              <a:buFont typeface="Wingdings" panose="05000000000000000000" pitchFamily="2" charset="2"/>
              <a:buChar char="§"/>
            </a:pPr>
            <a:r>
              <a:rPr lang="en-US" sz="2300" dirty="0"/>
              <a:t>BCE = Before the Common Era (similar to BC)</a:t>
            </a:r>
          </a:p>
          <a:p>
            <a:pPr lvl="1" indent="-342900">
              <a:buFont typeface="Wingdings" panose="05000000000000000000" pitchFamily="2" charset="2"/>
              <a:buChar char="§"/>
            </a:pPr>
            <a:r>
              <a:rPr lang="en-US" sz="2300" dirty="0"/>
              <a:t>During this time humans evolved from a hominid ancestor =&gt;  favored bipedal walking &amp; larger brains (</a:t>
            </a:r>
            <a:r>
              <a:rPr lang="en-US" sz="2300" b="1" i="1" dirty="0"/>
              <a:t>Natural Selection</a:t>
            </a:r>
            <a:r>
              <a:rPr lang="en-US" sz="2300" dirty="0"/>
              <a:t>) </a:t>
            </a:r>
          </a:p>
          <a:p>
            <a:pPr marL="400050" lvl="1" indent="0">
              <a:buNone/>
            </a:pPr>
            <a:r>
              <a:rPr lang="en-US" sz="2300" dirty="0"/>
              <a:t>	-- Other varieties of hominids including </a:t>
            </a:r>
            <a:r>
              <a:rPr lang="en-US" sz="2300" b="1" i="1" dirty="0"/>
              <a:t>Homo Erectus</a:t>
            </a:r>
          </a:p>
          <a:p>
            <a:r>
              <a:rPr lang="en-US" sz="2300" dirty="0"/>
              <a:t>~ 200,000 years ago modern humans (Homo Sapiens) originated in W. Africa =&gt; </a:t>
            </a:r>
            <a:r>
              <a:rPr lang="en-US" sz="2300" b="1" i="1" dirty="0"/>
              <a:t>_____________________________</a:t>
            </a:r>
          </a:p>
          <a:p>
            <a:pPr lvl="1">
              <a:buFont typeface="Wingdings" panose="05000000000000000000" pitchFamily="2" charset="2"/>
              <a:buChar char="§"/>
            </a:pPr>
            <a:r>
              <a:rPr lang="en-US" sz="2300" dirty="0"/>
              <a:t>These humans were organized into ________________________of approximately 20-30 individuals (</a:t>
            </a:r>
            <a:r>
              <a:rPr lang="en-US" sz="2300" b="1" dirty="0"/>
              <a:t>____________ based</a:t>
            </a:r>
            <a:r>
              <a:rPr lang="en-US" sz="2300" dirty="0"/>
              <a:t>)</a:t>
            </a:r>
          </a:p>
          <a:p>
            <a:pPr lvl="1">
              <a:buFont typeface="Wingdings" panose="05000000000000000000" pitchFamily="2" charset="2"/>
              <a:buChar char="§"/>
            </a:pPr>
            <a:r>
              <a:rPr lang="en-US" sz="2300" dirty="0"/>
              <a:t>They relied on </a:t>
            </a:r>
            <a:r>
              <a:rPr lang="en-US" sz="2300" b="1" dirty="0"/>
              <a:t>hunting</a:t>
            </a:r>
            <a:r>
              <a:rPr lang="en-US" sz="2300" dirty="0"/>
              <a:t> (buffalo, horses, bison, fish, reindeer) and </a:t>
            </a:r>
            <a:r>
              <a:rPr lang="en-US" sz="2300" b="1" dirty="0"/>
              <a:t>foraging</a:t>
            </a:r>
            <a:r>
              <a:rPr lang="en-US" sz="2300" dirty="0"/>
              <a:t> (nuts, berries, grains, green plants) for their diet</a:t>
            </a:r>
          </a:p>
          <a:p>
            <a:pPr lvl="1">
              <a:buFont typeface="Wingdings" panose="05000000000000000000" pitchFamily="2" charset="2"/>
              <a:buChar char="§"/>
            </a:pPr>
            <a:r>
              <a:rPr lang="en-US" sz="2300" dirty="0"/>
              <a:t>Foraging bands ___________________(2-3 miles/year) to maintain diet and variety of food =&gt; over 150,000 years populates the earth</a:t>
            </a:r>
          </a:p>
          <a:p>
            <a:pPr marL="457200" lvl="1" indent="0">
              <a:buNone/>
            </a:pPr>
            <a:r>
              <a:rPr lang="en-US" sz="2300" dirty="0"/>
              <a:t>	-- Left Africa ~ 80,000 years ago</a:t>
            </a:r>
          </a:p>
          <a:p>
            <a:pPr marL="457200" lvl="1" indent="0">
              <a:buNone/>
            </a:pPr>
            <a:r>
              <a:rPr lang="en-US" sz="2300" dirty="0"/>
              <a:t>	-- Humans were </a:t>
            </a:r>
            <a:r>
              <a:rPr lang="en-US" sz="2300" i="1" dirty="0"/>
              <a:t>behaviorally modern </a:t>
            </a:r>
            <a:r>
              <a:rPr lang="en-US" sz="2300" dirty="0"/>
              <a:t>before migration</a:t>
            </a:r>
          </a:p>
          <a:p>
            <a:pPr marL="0" indent="0">
              <a:buNone/>
            </a:pPr>
            <a:endParaRPr lang="en-US" sz="2200" dirty="0"/>
          </a:p>
        </p:txBody>
      </p:sp>
    </p:spTree>
    <p:extLst>
      <p:ext uri="{BB962C8B-B14F-4D97-AF65-F5344CB8AC3E}">
        <p14:creationId xmlns:p14="http://schemas.microsoft.com/office/powerpoint/2010/main" val="283537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8000">
            <a:alpha val="1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Paleolithic Age Human Migrations</a:t>
            </a:r>
          </a:p>
        </p:txBody>
      </p:sp>
      <p:pic>
        <p:nvPicPr>
          <p:cNvPr id="7170" name="Picture 2" descr="http://www.scs.sk.ca/bjm/LIBRARY/subjects/Social%2090%20Course/Unit%201/Early-human-migration-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914400"/>
            <a:ext cx="885994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35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a:t>Paleolithic Adaptations</a:t>
            </a:r>
          </a:p>
        </p:txBody>
      </p:sp>
      <p:sp>
        <p:nvSpPr>
          <p:cNvPr id="3" name="Content Placeholder 2"/>
          <p:cNvSpPr>
            <a:spLocks noGrp="1"/>
          </p:cNvSpPr>
          <p:nvPr>
            <p:ph idx="1"/>
          </p:nvPr>
        </p:nvSpPr>
        <p:spPr>
          <a:xfrm>
            <a:off x="0" y="533400"/>
            <a:ext cx="6477000" cy="6324600"/>
          </a:xfrm>
        </p:spPr>
        <p:txBody>
          <a:bodyPr>
            <a:normAutofit fontScale="92500" lnSpcReduction="10000"/>
          </a:bodyPr>
          <a:lstStyle/>
          <a:p>
            <a:pPr marL="400050"/>
            <a:r>
              <a:rPr lang="en-US" sz="2200" dirty="0"/>
              <a:t>Foraging bands adapted to their environment (i.e. deserts, forests, tundra) in various ways . . .</a:t>
            </a:r>
          </a:p>
          <a:p>
            <a:pPr marL="57150" indent="0">
              <a:buNone/>
            </a:pPr>
            <a:r>
              <a:rPr lang="en-US" sz="2200" b="1" i="1" dirty="0"/>
              <a:t>#1: Use of __________ </a:t>
            </a:r>
            <a:r>
              <a:rPr lang="en-US" sz="2200" dirty="0"/>
              <a:t>(#1 invention of Paleolithic Era)</a:t>
            </a:r>
          </a:p>
          <a:p>
            <a:pPr marL="800100" lvl="1">
              <a:buFont typeface="Wingdings" panose="05000000000000000000" pitchFamily="2" charset="2"/>
              <a:buChar char="§"/>
            </a:pPr>
            <a:r>
              <a:rPr lang="en-US" sz="2200" b="1" i="1" dirty="0"/>
              <a:t>Controlled</a:t>
            </a:r>
            <a:r>
              <a:rPr lang="en-US" sz="2200" dirty="0"/>
              <a:t> use of fire dates vary (500,000 years ago to 1.7M)</a:t>
            </a:r>
          </a:p>
          <a:p>
            <a:pPr marL="457200" lvl="1" indent="0">
              <a:buNone/>
            </a:pPr>
            <a:r>
              <a:rPr lang="en-US" sz="2200" dirty="0"/>
              <a:t>	-- Widespread use of fire ~ 125,000 years ago</a:t>
            </a:r>
          </a:p>
          <a:p>
            <a:pPr marL="457200" lvl="1" indent="0">
              <a:buNone/>
            </a:pPr>
            <a:r>
              <a:rPr lang="en-US" sz="2200" dirty="0"/>
              <a:t>	-- Earliest site = Israel ~ 800,000 years ago</a:t>
            </a:r>
          </a:p>
          <a:p>
            <a:pPr marL="457200" lvl="1" indent="0">
              <a:buNone/>
            </a:pPr>
            <a:r>
              <a:rPr lang="en-US" sz="2200" dirty="0"/>
              <a:t>	-- Fire sites have evidence of different ______(birds 	to rhinos) &amp; </a:t>
            </a:r>
            <a:r>
              <a:rPr lang="en-US" sz="2200" b="1" i="1" dirty="0"/>
              <a:t>_______</a:t>
            </a:r>
            <a:r>
              <a:rPr lang="en-US" sz="2200" dirty="0"/>
              <a:t> (oats to grapes) that humans 	used fire to cook</a:t>
            </a:r>
          </a:p>
          <a:p>
            <a:pPr lvl="1">
              <a:buFont typeface="Wingdings" panose="05000000000000000000" pitchFamily="2" charset="2"/>
              <a:buChar char="§"/>
            </a:pPr>
            <a:r>
              <a:rPr lang="en-US" sz="2200" dirty="0"/>
              <a:t>Fire use allowed humans to rapidly adapt to wide range of _____________________</a:t>
            </a:r>
            <a:r>
              <a:rPr lang="en-US" sz="2200" b="1" i="1" dirty="0"/>
              <a:t>=&gt; </a:t>
            </a:r>
            <a:r>
              <a:rPr lang="en-US" sz="2200" dirty="0"/>
              <a:t>protection, warmth, hunting, food preparation </a:t>
            </a:r>
            <a:endParaRPr lang="en-US" sz="2200" b="1" i="1" dirty="0"/>
          </a:p>
          <a:p>
            <a:pPr marL="57150" indent="0">
              <a:buNone/>
            </a:pPr>
            <a:r>
              <a:rPr lang="en-US" sz="2200" b="1" i="1" dirty="0"/>
              <a:t>#2: Use of ______________</a:t>
            </a:r>
          </a:p>
          <a:p>
            <a:pPr lvl="1">
              <a:buFont typeface="Wingdings" panose="05000000000000000000" pitchFamily="2" charset="2"/>
              <a:buChar char="§"/>
            </a:pPr>
            <a:r>
              <a:rPr lang="en-US" sz="2100" dirty="0"/>
              <a:t>1</a:t>
            </a:r>
            <a:r>
              <a:rPr lang="en-US" sz="2100" baseline="30000" dirty="0"/>
              <a:t>st</a:t>
            </a:r>
            <a:r>
              <a:rPr lang="en-US" sz="2100" dirty="0"/>
              <a:t> tool using hominids were </a:t>
            </a:r>
            <a:r>
              <a:rPr lang="en-US" sz="2100" b="1" i="1" dirty="0"/>
              <a:t>Australopithecus Afarensis =&gt; </a:t>
            </a:r>
            <a:r>
              <a:rPr lang="en-US" sz="2300" dirty="0"/>
              <a:t>used pieces of stone to carve meat off of carcasses and crack open bones for marrow</a:t>
            </a:r>
          </a:p>
          <a:p>
            <a:pPr marL="457200" lvl="1" indent="0">
              <a:buNone/>
            </a:pPr>
            <a:r>
              <a:rPr lang="en-US" sz="2300" dirty="0"/>
              <a:t>	-- ___________evolved =&gt; spears, bows &amp; arrows</a:t>
            </a:r>
          </a:p>
          <a:p>
            <a:pPr marL="457200" lvl="1" indent="0">
              <a:buNone/>
            </a:pPr>
            <a:r>
              <a:rPr lang="en-US" sz="2300" dirty="0"/>
              <a:t>	-- _________ also developed =&gt; hooks, harpoons</a:t>
            </a:r>
          </a:p>
          <a:p>
            <a:endParaRPr lang="en-US" sz="2200" dirty="0"/>
          </a:p>
        </p:txBody>
      </p:sp>
      <p:pic>
        <p:nvPicPr>
          <p:cNvPr id="4" name="Picture 2" descr="http://anthonyalvaradoanthonyalvarado.files.wordpress.com/2013/12/06_hunting-scene-on-the-cave-painting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143000"/>
            <a:ext cx="2593974" cy="489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5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00FF">
            <a:alpha val="1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563562"/>
          </a:xfrm>
        </p:spPr>
        <p:txBody>
          <a:bodyPr>
            <a:normAutofit fontScale="90000"/>
          </a:bodyPr>
          <a:lstStyle/>
          <a:p>
            <a:r>
              <a:rPr lang="en-US" b="1" u="sng" dirty="0"/>
              <a:t>Life during the Paleolithic Age</a:t>
            </a:r>
          </a:p>
        </p:txBody>
      </p:sp>
      <p:sp>
        <p:nvSpPr>
          <p:cNvPr id="3" name="Content Placeholder 2"/>
          <p:cNvSpPr>
            <a:spLocks noGrp="1"/>
          </p:cNvSpPr>
          <p:nvPr>
            <p:ph idx="1"/>
          </p:nvPr>
        </p:nvSpPr>
        <p:spPr>
          <a:xfrm>
            <a:off x="0" y="609600"/>
            <a:ext cx="9067799" cy="6400800"/>
          </a:xfrm>
        </p:spPr>
        <p:txBody>
          <a:bodyPr>
            <a:normAutofit lnSpcReduction="10000"/>
          </a:bodyPr>
          <a:lstStyle/>
          <a:p>
            <a:r>
              <a:rPr lang="en-US" sz="2100" dirty="0"/>
              <a:t>Life expectancy was very short =&gt; ~ 30-35 w/ 50% of children dying before the age of 10 (upper respiratory illnesses)</a:t>
            </a:r>
          </a:p>
          <a:p>
            <a:r>
              <a:rPr lang="en-US" sz="2100" b="1" i="1" dirty="0"/>
              <a:t>MYTH =&gt; Men hunt, women forage</a:t>
            </a:r>
            <a:r>
              <a:rPr lang="en-US" sz="2100" dirty="0"/>
              <a:t> . . .</a:t>
            </a:r>
          </a:p>
          <a:p>
            <a:pPr marL="685800" lvl="1">
              <a:buFont typeface="Wingdings" panose="05000000000000000000" pitchFamily="2" charset="2"/>
              <a:buChar char="§"/>
            </a:pPr>
            <a:r>
              <a:rPr lang="en-US" sz="2100" dirty="0"/>
              <a:t>H/G society was _________=&gt; men &amp; women shared in hunting &amp; foraging</a:t>
            </a:r>
          </a:p>
          <a:p>
            <a:pPr marL="685800" lvl="1">
              <a:buFont typeface="Wingdings" panose="05000000000000000000" pitchFamily="2" charset="2"/>
              <a:buChar char="§"/>
            </a:pPr>
            <a:r>
              <a:rPr lang="en-US" sz="2100" dirty="0"/>
              <a:t>Majority of time would be spent foraging for food =&gt; 6+ hours/day</a:t>
            </a:r>
          </a:p>
          <a:p>
            <a:pPr marL="400050" lvl="1" indent="0">
              <a:buNone/>
            </a:pPr>
            <a:r>
              <a:rPr lang="en-US" sz="2100" dirty="0"/>
              <a:t>	-- All members of society needed for food production =&gt; _______ __________________________(no full time leaders, bureaucrats, artisans)</a:t>
            </a:r>
          </a:p>
          <a:p>
            <a:pPr lvl="1">
              <a:buFont typeface="Wingdings" panose="05000000000000000000" pitchFamily="2" charset="2"/>
              <a:buChar char="§"/>
            </a:pPr>
            <a:r>
              <a:rPr lang="en-US" sz="2100" dirty="0"/>
              <a:t>_________________________speculates that H/G lived much easier lives than we do today (i.e. more free time and less work in general)</a:t>
            </a:r>
          </a:p>
          <a:p>
            <a:r>
              <a:rPr lang="en-US" sz="2100" dirty="0"/>
              <a:t>Communication done via language (new development), cave paintings &amp; smoke signals</a:t>
            </a:r>
          </a:p>
          <a:p>
            <a:pPr lvl="1" indent="-342900">
              <a:buFont typeface="Wingdings" panose="05000000000000000000" pitchFamily="2" charset="2"/>
              <a:buChar char="§"/>
            </a:pPr>
            <a:r>
              <a:rPr lang="en-US" sz="2100" dirty="0"/>
              <a:t> Allows humans to pass down knowledge and thus adapt to environment</a:t>
            </a:r>
          </a:p>
          <a:p>
            <a:r>
              <a:rPr lang="en-US" sz="2100" dirty="0"/>
              <a:t>Dwellings were caves or small tents made of wood &amp; animal hide</a:t>
            </a:r>
          </a:p>
          <a:p>
            <a:pPr marL="400050"/>
            <a:r>
              <a:rPr lang="en-US" sz="2100" dirty="0"/>
              <a:t>Religious beliefs were </a:t>
            </a:r>
            <a:r>
              <a:rPr lang="en-US" sz="2100" b="1" i="1" dirty="0"/>
              <a:t>_____________________________ </a:t>
            </a:r>
          </a:p>
          <a:p>
            <a:pPr lvl="1">
              <a:buFont typeface="Wingdings" panose="05000000000000000000" pitchFamily="2" charset="2"/>
              <a:buChar char="§"/>
            </a:pPr>
            <a:r>
              <a:rPr lang="en-US" sz="2100" dirty="0"/>
              <a:t>Belief that people &amp; gods could embodied __________________(i.e. stubborn as a rock or graceful as a river)</a:t>
            </a:r>
          </a:p>
          <a:p>
            <a:pPr lvl="1">
              <a:buFont typeface="Wingdings" panose="05000000000000000000" pitchFamily="2" charset="2"/>
              <a:buChar char="§"/>
            </a:pPr>
            <a:r>
              <a:rPr lang="en-US" sz="2100" dirty="0"/>
              <a:t>No separation between spiritual and earthly spheres</a:t>
            </a:r>
          </a:p>
          <a:p>
            <a:r>
              <a:rPr lang="en-US" sz="2100" dirty="0"/>
              <a:t>Population growth rates ___________________=&gt; doubling time ~ 9000 </a:t>
            </a:r>
            <a:r>
              <a:rPr lang="en-US" sz="2100" dirty="0" err="1"/>
              <a:t>yrs</a:t>
            </a:r>
            <a:r>
              <a:rPr lang="en-US" sz="2100" dirty="0"/>
              <a:t>!</a:t>
            </a:r>
          </a:p>
        </p:txBody>
      </p:sp>
    </p:spTree>
    <p:extLst>
      <p:ext uri="{BB962C8B-B14F-4D97-AF65-F5344CB8AC3E}">
        <p14:creationId xmlns:p14="http://schemas.microsoft.com/office/powerpoint/2010/main" val="10427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The Neolithic Revolution</a:t>
            </a:r>
          </a:p>
        </p:txBody>
      </p:sp>
      <p:sp>
        <p:nvSpPr>
          <p:cNvPr id="3" name="Content Placeholder 2"/>
          <p:cNvSpPr>
            <a:spLocks noGrp="1"/>
          </p:cNvSpPr>
          <p:nvPr>
            <p:ph idx="1"/>
          </p:nvPr>
        </p:nvSpPr>
        <p:spPr>
          <a:xfrm>
            <a:off x="32656" y="609600"/>
            <a:ext cx="9035143" cy="6248400"/>
          </a:xfrm>
        </p:spPr>
        <p:txBody>
          <a:bodyPr>
            <a:normAutofit fontScale="92500" lnSpcReduction="20000"/>
          </a:bodyPr>
          <a:lstStyle/>
          <a:p>
            <a:r>
              <a:rPr lang="en-US" sz="2300" dirty="0"/>
              <a:t>Partly due to climate change (i.e. end of the last Ice Age ~10,000 BCE) a revolution in human life occurred =&gt;  </a:t>
            </a:r>
            <a:r>
              <a:rPr lang="en-US" sz="2300" b="1" i="1" dirty="0"/>
              <a:t>the Agricultural Revolution</a:t>
            </a:r>
          </a:p>
          <a:p>
            <a:r>
              <a:rPr lang="en-US" sz="2400" dirty="0"/>
              <a:t>Humans developed ____________________slowly over a period of 1000’s of years independently in different geographic areas</a:t>
            </a:r>
          </a:p>
          <a:p>
            <a:pPr lvl="1">
              <a:buFont typeface="Wingdings" panose="05000000000000000000" pitchFamily="2" charset="2"/>
              <a:buChar char="§"/>
            </a:pPr>
            <a:r>
              <a:rPr lang="en-US" sz="2400" b="1" dirty="0"/>
              <a:t>Middle East/Fertile Crescent </a:t>
            </a:r>
            <a:r>
              <a:rPr lang="en-US" sz="2400" dirty="0"/>
              <a:t>(8000 BCE) =&gt; wheat, barley; goats, sheep, pigs and cattle (spread to Europe)</a:t>
            </a:r>
          </a:p>
          <a:p>
            <a:pPr lvl="1">
              <a:buFont typeface="Wingdings" panose="05000000000000000000" pitchFamily="2" charset="2"/>
              <a:buChar char="§"/>
            </a:pPr>
            <a:r>
              <a:rPr lang="en-US" sz="2400" b="1" dirty="0"/>
              <a:t>Egypt &amp; Nubia</a:t>
            </a:r>
            <a:r>
              <a:rPr lang="en-US" sz="2400" dirty="0"/>
              <a:t> (6000 BCE) =&gt; wheat, barley </a:t>
            </a:r>
          </a:p>
          <a:p>
            <a:pPr lvl="1">
              <a:buFont typeface="Wingdings" panose="05000000000000000000" pitchFamily="2" charset="2"/>
              <a:buChar char="§"/>
            </a:pPr>
            <a:r>
              <a:rPr lang="en-US" sz="2400" b="1" dirty="0"/>
              <a:t>West Africa </a:t>
            </a:r>
            <a:r>
              <a:rPr lang="en-US" sz="2400" dirty="0"/>
              <a:t>(4000 BCE) =&gt; yams, millet</a:t>
            </a:r>
          </a:p>
          <a:p>
            <a:pPr lvl="1">
              <a:buFont typeface="Wingdings" panose="05000000000000000000" pitchFamily="2" charset="2"/>
              <a:buChar char="§"/>
            </a:pPr>
            <a:r>
              <a:rPr lang="en-US" sz="2400" b="1" dirty="0"/>
              <a:t>India, SE Asia &amp; China </a:t>
            </a:r>
            <a:r>
              <a:rPr lang="en-US" sz="2400" dirty="0"/>
              <a:t>(6000 BCE) =&gt; rice, millet, bananas; dogs, pigs &amp; horses</a:t>
            </a:r>
          </a:p>
          <a:p>
            <a:pPr lvl="1">
              <a:buFont typeface="Wingdings" panose="05000000000000000000" pitchFamily="2" charset="2"/>
              <a:buChar char="§"/>
            </a:pPr>
            <a:r>
              <a:rPr lang="en-US" sz="2400" b="1" dirty="0"/>
              <a:t>Mesoamerica</a:t>
            </a:r>
            <a:r>
              <a:rPr lang="en-US" sz="2400" dirty="0"/>
              <a:t> (7000 BCE) =&gt; beans, squash, maize; dogs, fowl</a:t>
            </a:r>
          </a:p>
          <a:p>
            <a:pPr lvl="1">
              <a:buFont typeface="Wingdings" panose="05000000000000000000" pitchFamily="2" charset="2"/>
              <a:buChar char="§"/>
            </a:pPr>
            <a:r>
              <a:rPr lang="en-US" sz="2400" b="1" dirty="0"/>
              <a:t>Andes</a:t>
            </a:r>
            <a:r>
              <a:rPr lang="en-US" sz="2400" dirty="0"/>
              <a:t> (5000 BCE) =&gt; beans, potatoes; llamas/alpacas</a:t>
            </a:r>
          </a:p>
          <a:p>
            <a:r>
              <a:rPr lang="en-US" sz="2400" dirty="0"/>
              <a:t>____________________________in World History =&gt; huge change that impacts multiple elements of social, economic and political life</a:t>
            </a:r>
          </a:p>
          <a:p>
            <a:pPr lvl="1" indent="-342900">
              <a:buFont typeface="Wingdings" panose="05000000000000000000" pitchFamily="2" charset="2"/>
              <a:buChar char="§"/>
            </a:pPr>
            <a:r>
              <a:rPr lang="en-US" sz="2400" dirty="0"/>
              <a:t>Starts historical process of constant change and evolution =&gt; advance of technology and human “progress”</a:t>
            </a:r>
            <a:endParaRPr lang="en-US" sz="2200" dirty="0"/>
          </a:p>
          <a:p>
            <a:r>
              <a:rPr lang="en-US" sz="2400" dirty="0"/>
              <a:t>Communities had to work cooperatively to clear land for agriculture and create water control systems (i.e.______________________________)</a:t>
            </a:r>
          </a:p>
          <a:p>
            <a:pPr marL="742950" lvl="2" indent="-342900">
              <a:buFont typeface="Wingdings" panose="05000000000000000000" pitchFamily="2" charset="2"/>
              <a:buChar char="§"/>
            </a:pPr>
            <a:r>
              <a:rPr lang="en-US" dirty="0"/>
              <a:t>Some communities relied on </a:t>
            </a:r>
            <a:r>
              <a:rPr lang="en-US" b="1" i="1" dirty="0"/>
              <a:t>slash and burn agriculture</a:t>
            </a:r>
            <a:endParaRPr lang="en-US" sz="2400" b="1" i="1" dirty="0"/>
          </a:p>
        </p:txBody>
      </p:sp>
    </p:spTree>
    <p:extLst>
      <p:ext uri="{BB962C8B-B14F-4D97-AF65-F5344CB8AC3E}">
        <p14:creationId xmlns:p14="http://schemas.microsoft.com/office/powerpoint/2010/main" val="275439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6633">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400" b="1" u="sng" dirty="0"/>
              <a:t>Neolithic Revolution – Centers of Food Production</a:t>
            </a:r>
          </a:p>
        </p:txBody>
      </p:sp>
      <p:pic>
        <p:nvPicPr>
          <p:cNvPr id="10242" name="Picture 2" descr="http://www.nature.com/nature/journal/v418/n6898/images/nature01019-f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7" y="838200"/>
            <a:ext cx="863329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19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99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b="1" u="sng" dirty="0"/>
              <a:t>Consequences of Neolithic Revolution</a:t>
            </a:r>
          </a:p>
        </p:txBody>
      </p:sp>
      <p:sp>
        <p:nvSpPr>
          <p:cNvPr id="3" name="Content Placeholder 2"/>
          <p:cNvSpPr>
            <a:spLocks noGrp="1"/>
          </p:cNvSpPr>
          <p:nvPr>
            <p:ph idx="1"/>
          </p:nvPr>
        </p:nvSpPr>
        <p:spPr>
          <a:xfrm>
            <a:off x="21770" y="533400"/>
            <a:ext cx="9046029" cy="6400800"/>
          </a:xfrm>
        </p:spPr>
        <p:txBody>
          <a:bodyPr>
            <a:normAutofit fontScale="92500"/>
          </a:bodyPr>
          <a:lstStyle/>
          <a:p>
            <a:r>
              <a:rPr lang="en-US" sz="2200" dirty="0"/>
              <a:t>The Neolithic Revolution had huge impacts on human society . . .</a:t>
            </a:r>
          </a:p>
          <a:p>
            <a:pPr marL="0" indent="0">
              <a:buNone/>
            </a:pPr>
            <a:r>
              <a:rPr lang="en-US" sz="2200" dirty="0"/>
              <a:t>#1: _________________________=&gt; more reliable food supply &amp; localized production led to stable societies (8000 BCE = 6M; 3000 BCE = 50 M)</a:t>
            </a:r>
          </a:p>
          <a:p>
            <a:pPr lvl="1">
              <a:buFont typeface="Wingdings" panose="05000000000000000000" pitchFamily="2" charset="2"/>
              <a:buChar char="§"/>
            </a:pPr>
            <a:r>
              <a:rPr lang="en-US" sz="2300" dirty="0"/>
              <a:t>Villages and pastoralism also led to disease (smallpox, measles, influenza)</a:t>
            </a:r>
          </a:p>
          <a:p>
            <a:pPr marL="0" indent="0">
              <a:buNone/>
            </a:pPr>
            <a:r>
              <a:rPr lang="en-US" sz="2200" dirty="0"/>
              <a:t>#2: _________________________________=&gt; surpluses of food led to new classes developing (i.e. warriors, artisans, elites and rulers)</a:t>
            </a:r>
          </a:p>
          <a:p>
            <a:pPr lvl="1">
              <a:buFont typeface="Wingdings" panose="05000000000000000000" pitchFamily="2" charset="2"/>
              <a:buChar char="§"/>
            </a:pPr>
            <a:r>
              <a:rPr lang="en-US" sz="2300" dirty="0"/>
              <a:t>Forced labor systems also develop (i.e. slavery)</a:t>
            </a:r>
          </a:p>
          <a:p>
            <a:pPr marL="0" indent="0">
              <a:buNone/>
            </a:pPr>
            <a:r>
              <a:rPr lang="en-US" sz="2200" dirty="0"/>
              <a:t>#3: ________________________=&gt; elite men developed hierarchal social structures that started with “big men” in villages and moved on to cities ruled by kings</a:t>
            </a:r>
          </a:p>
          <a:p>
            <a:pPr lvl="1">
              <a:buFont typeface="Wingdings" panose="05000000000000000000" pitchFamily="2" charset="2"/>
              <a:buChar char="§"/>
            </a:pPr>
            <a:r>
              <a:rPr lang="en-US" sz="2300" dirty="0"/>
              <a:t>Separation of spheres =&gt; women in home, men in fields</a:t>
            </a:r>
          </a:p>
          <a:p>
            <a:pPr lvl="1">
              <a:buFont typeface="Wingdings" panose="05000000000000000000" pitchFamily="2" charset="2"/>
              <a:buChar char="§"/>
            </a:pPr>
            <a:r>
              <a:rPr lang="en-US" sz="2300" dirty="0"/>
              <a:t>End of kinship based societies =&gt; replaced by villages and cities (largest = 	</a:t>
            </a:r>
            <a:r>
              <a:rPr lang="en-US" sz="2300" b="1" i="1" dirty="0" err="1"/>
              <a:t>Catal</a:t>
            </a:r>
            <a:r>
              <a:rPr lang="en-US" sz="2300" b="1" i="1" dirty="0"/>
              <a:t> </a:t>
            </a:r>
            <a:r>
              <a:rPr lang="en-US" sz="2300" b="1" i="1" dirty="0" err="1"/>
              <a:t>Huyek</a:t>
            </a:r>
            <a:r>
              <a:rPr lang="en-US" sz="2300" b="1" i="1" dirty="0"/>
              <a:t> </a:t>
            </a:r>
            <a:r>
              <a:rPr lang="en-US" sz="2300" dirty="0"/>
              <a:t>~ 6000 people)</a:t>
            </a:r>
          </a:p>
          <a:p>
            <a:pPr marL="0" indent="0">
              <a:buNone/>
            </a:pPr>
            <a:r>
              <a:rPr lang="en-US" sz="2200" dirty="0"/>
              <a:t>#4: ___________________________=&gt; agricultural &amp; pastoral practices changed the environment through the selection of crops, grazing, land clearing &amp; irrigation</a:t>
            </a:r>
          </a:p>
          <a:p>
            <a:pPr lvl="1">
              <a:buFont typeface="Wingdings" panose="05000000000000000000" pitchFamily="2" charset="2"/>
              <a:buChar char="§"/>
            </a:pPr>
            <a:r>
              <a:rPr lang="en-US" sz="2300" dirty="0"/>
              <a:t>Could lead to soil depletion &amp; erosion</a:t>
            </a:r>
          </a:p>
          <a:p>
            <a:pPr marL="0" indent="0">
              <a:buNone/>
            </a:pPr>
            <a:r>
              <a:rPr lang="en-US" sz="2200" dirty="0"/>
              <a:t>#5: ______________________=&gt; due to technological innovations and stable locations trade ensued between agricultural and pastoral villages</a:t>
            </a:r>
          </a:p>
          <a:p>
            <a:pPr lvl="1">
              <a:buFont typeface="Wingdings" panose="05000000000000000000" pitchFamily="2" charset="2"/>
              <a:buChar char="§"/>
            </a:pPr>
            <a:r>
              <a:rPr lang="en-US" sz="2300" dirty="0" err="1"/>
              <a:t>Exs</a:t>
            </a:r>
            <a:r>
              <a:rPr lang="en-US" sz="2300" dirty="0"/>
              <a:t>: shells, flint, semiprecious stones, weapons, tools</a:t>
            </a:r>
          </a:p>
        </p:txBody>
      </p:sp>
    </p:spTree>
    <p:extLst>
      <p:ext uri="{BB962C8B-B14F-4D97-AF65-F5344CB8AC3E}">
        <p14:creationId xmlns:p14="http://schemas.microsoft.com/office/powerpoint/2010/main" val="250832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99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fontScale="90000"/>
          </a:bodyPr>
          <a:lstStyle/>
          <a:p>
            <a:r>
              <a:rPr lang="en-US" b="1" u="sng" dirty="0" err="1"/>
              <a:t>Catal</a:t>
            </a:r>
            <a:r>
              <a:rPr lang="en-US" b="1" u="sng" dirty="0"/>
              <a:t> </a:t>
            </a:r>
            <a:r>
              <a:rPr lang="en-US" b="1" u="sng" dirty="0" err="1"/>
              <a:t>Huyek</a:t>
            </a:r>
            <a:r>
              <a:rPr lang="en-US" b="1" u="sng" dirty="0"/>
              <a:t> ca 6000 BCE(i.e. Turkey)</a:t>
            </a:r>
          </a:p>
        </p:txBody>
      </p:sp>
      <p:pic>
        <p:nvPicPr>
          <p:cNvPr id="17410" name="Picture 2" descr="http://leavingbabylon.files.wordpress.com/2010/09/cat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79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39762"/>
          </a:xfrm>
        </p:spPr>
        <p:txBody>
          <a:bodyPr>
            <a:normAutofit fontScale="90000"/>
          </a:bodyPr>
          <a:lstStyle/>
          <a:p>
            <a:r>
              <a:rPr lang="en-US" b="1" u="sng" dirty="0"/>
              <a:t>Growth of Agriculture and Pastoralism</a:t>
            </a:r>
          </a:p>
        </p:txBody>
      </p:sp>
      <p:pic>
        <p:nvPicPr>
          <p:cNvPr id="11266" name="Picture 2" descr="http://worldhistoryforusall.sdsu.edu/images/bigeras/era3/population_grow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599"/>
            <a:ext cx="6858000" cy="4343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429" y="5334000"/>
            <a:ext cx="8458200" cy="1384995"/>
          </a:xfrm>
          <a:prstGeom prst="rect">
            <a:avLst/>
          </a:prstGeom>
          <a:noFill/>
        </p:spPr>
        <p:txBody>
          <a:bodyPr wrap="square" rtlCol="0">
            <a:spAutoFit/>
          </a:bodyPr>
          <a:lstStyle/>
          <a:p>
            <a:r>
              <a:rPr lang="en-US" sz="2800" b="1" i="1" dirty="0"/>
              <a:t>Q: What happens when a society begins to use agriculture and pastoralism?  Can the civilization “go back” to foraging? Why?</a:t>
            </a:r>
          </a:p>
        </p:txBody>
      </p:sp>
    </p:spTree>
    <p:extLst>
      <p:ext uri="{BB962C8B-B14F-4D97-AF65-F5344CB8AC3E}">
        <p14:creationId xmlns:p14="http://schemas.microsoft.com/office/powerpoint/2010/main" val="259504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8000">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b="1" u="sng" dirty="0"/>
              <a:t>Neolithic Technological Improvements</a:t>
            </a:r>
          </a:p>
        </p:txBody>
      </p:sp>
      <p:sp>
        <p:nvSpPr>
          <p:cNvPr id="3" name="Content Placeholder 2"/>
          <p:cNvSpPr>
            <a:spLocks noGrp="1"/>
          </p:cNvSpPr>
          <p:nvPr>
            <p:ph idx="1"/>
          </p:nvPr>
        </p:nvSpPr>
        <p:spPr>
          <a:xfrm>
            <a:off x="21770" y="685800"/>
            <a:ext cx="9046029" cy="6248400"/>
          </a:xfrm>
        </p:spPr>
        <p:txBody>
          <a:bodyPr>
            <a:normAutofit lnSpcReduction="10000"/>
          </a:bodyPr>
          <a:lstStyle/>
          <a:p>
            <a:r>
              <a:rPr lang="en-US" sz="2400" dirty="0"/>
              <a:t>Technological innovations during the early Neolithic age led to improvements in agriculture, trade and transportation</a:t>
            </a:r>
          </a:p>
          <a:p>
            <a:pPr lvl="1" indent="-342900">
              <a:buFont typeface="Wingdings" panose="05000000000000000000" pitchFamily="2" charset="2"/>
              <a:buChar char="§"/>
            </a:pPr>
            <a:r>
              <a:rPr lang="en-US" sz="2400" b="1" i="1" dirty="0"/>
              <a:t>__________________ </a:t>
            </a:r>
            <a:r>
              <a:rPr lang="en-US" sz="2400" dirty="0"/>
              <a:t> =&gt; used for storage of grain and beverages (i.e. beer) as well as trade (artisans)</a:t>
            </a:r>
          </a:p>
          <a:p>
            <a:pPr lvl="1" indent="-342900">
              <a:buFont typeface="Wingdings" panose="05000000000000000000" pitchFamily="2" charset="2"/>
              <a:buChar char="§"/>
            </a:pPr>
            <a:r>
              <a:rPr lang="en-US" sz="2400" dirty="0"/>
              <a:t>_______________________=&gt; made from stone, copper and bronze these tools increased farming capacity (artisans)</a:t>
            </a:r>
          </a:p>
          <a:p>
            <a:pPr lvl="1" indent="-342900">
              <a:buFont typeface="Wingdings" panose="05000000000000000000" pitchFamily="2" charset="2"/>
              <a:buChar char="§"/>
            </a:pPr>
            <a:r>
              <a:rPr lang="en-US" sz="2400" dirty="0"/>
              <a:t>_________________________=&gt; flax and cotton were used to weave textiles with more modern types of tools (artisans)</a:t>
            </a:r>
          </a:p>
          <a:p>
            <a:pPr lvl="1" indent="-342900">
              <a:buFont typeface="Wingdings" panose="05000000000000000000" pitchFamily="2" charset="2"/>
              <a:buChar char="§"/>
            </a:pPr>
            <a:r>
              <a:rPr lang="en-US" sz="2400" dirty="0"/>
              <a:t>_____________________=&gt; wheels made of stone &amp; later iron enabled transportation of goods and war technologies (artisans)</a:t>
            </a:r>
          </a:p>
          <a:p>
            <a:pPr lvl="1" indent="-342900">
              <a:buFont typeface="Wingdings" panose="05000000000000000000" pitchFamily="2" charset="2"/>
              <a:buChar char="§"/>
            </a:pPr>
            <a:r>
              <a:rPr lang="en-US" sz="2400" dirty="0"/>
              <a:t>__________________=&gt; developed first in the Middle East and spread from there, use of metals in rocks to forge tools &amp; weapons (artisans)</a:t>
            </a:r>
          </a:p>
          <a:p>
            <a:pPr marL="0" indent="0">
              <a:buNone/>
            </a:pPr>
            <a:r>
              <a:rPr lang="en-US" sz="2400" dirty="0"/>
              <a:t>	-- Improvements led to the </a:t>
            </a:r>
            <a:r>
              <a:rPr lang="en-US" sz="2400" b="1" i="1" dirty="0"/>
              <a:t>Copper</a:t>
            </a:r>
            <a:r>
              <a:rPr lang="en-US" sz="2400" dirty="0"/>
              <a:t>, </a:t>
            </a:r>
            <a:r>
              <a:rPr lang="en-US" sz="2400" b="1" i="1" dirty="0"/>
              <a:t>Bronze</a:t>
            </a:r>
            <a:r>
              <a:rPr lang="en-US" sz="2400" dirty="0"/>
              <a:t> and later </a:t>
            </a:r>
            <a:r>
              <a:rPr lang="en-US" sz="2400" b="1" i="1" dirty="0"/>
              <a:t>Iron</a:t>
            </a:r>
            <a:r>
              <a:rPr lang="en-US" sz="2400" dirty="0"/>
              <a:t> Ages</a:t>
            </a:r>
          </a:p>
          <a:p>
            <a:pPr marL="0" lvl="0" indent="0">
              <a:buNone/>
            </a:pPr>
            <a:r>
              <a:rPr lang="en-US" sz="2400" dirty="0">
                <a:solidFill>
                  <a:prstClr val="black"/>
                </a:solidFill>
              </a:rPr>
              <a:t>	-- Assess to materials (i.e. iron) led to some civilizations 	becoming more advanced</a:t>
            </a:r>
          </a:p>
          <a:p>
            <a:pPr marL="400050" lvl="1" indent="0">
              <a:buNone/>
            </a:pPr>
            <a:endParaRPr lang="en-US" sz="2400" dirty="0"/>
          </a:p>
        </p:txBody>
      </p:sp>
    </p:spTree>
    <p:extLst>
      <p:ext uri="{BB962C8B-B14F-4D97-AF65-F5344CB8AC3E}">
        <p14:creationId xmlns:p14="http://schemas.microsoft.com/office/powerpoint/2010/main" val="4462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b="1" u="sng" dirty="0"/>
              <a:t>What is World History? </a:t>
            </a:r>
          </a:p>
        </p:txBody>
      </p:sp>
      <p:sp>
        <p:nvSpPr>
          <p:cNvPr id="3" name="Content Placeholder 2"/>
          <p:cNvSpPr>
            <a:spLocks noGrp="1"/>
          </p:cNvSpPr>
          <p:nvPr>
            <p:ph idx="1"/>
          </p:nvPr>
        </p:nvSpPr>
        <p:spPr>
          <a:xfrm>
            <a:off x="0" y="609600"/>
            <a:ext cx="9144000" cy="6248400"/>
          </a:xfrm>
        </p:spPr>
        <p:txBody>
          <a:bodyPr>
            <a:normAutofit/>
          </a:bodyPr>
          <a:lstStyle/>
          <a:p>
            <a:r>
              <a:rPr lang="en-US" sz="2100" b="1" i="1" dirty="0"/>
              <a:t>Urban Dictionary Def </a:t>
            </a:r>
            <a:r>
              <a:rPr lang="en-US" sz="2100" dirty="0"/>
              <a:t>=&gt; 1. An impossible class that results in sleepless nights, ruined GPAs, failing grades. Death. But it will teach you more about history, economics, culture, social hierarchy, politics and you guessed it ... history than any other class - if u make it out alive. Usually taken by sophomores who don't know how hard AP classes are, but honestly the first AP is always hell so it's usually better just to get it over with. </a:t>
            </a:r>
          </a:p>
          <a:p>
            <a:r>
              <a:rPr lang="en-US" sz="2400" b="1" i="1" dirty="0"/>
              <a:t>World History is NOT </a:t>
            </a:r>
            <a:r>
              <a:rPr lang="en-US" sz="2400" dirty="0"/>
              <a:t>. . .</a:t>
            </a:r>
          </a:p>
          <a:p>
            <a:pPr lvl="1" indent="-342900">
              <a:buFont typeface="Wingdings" panose="05000000000000000000" pitchFamily="2" charset="2"/>
              <a:buChar char="§"/>
            </a:pPr>
            <a:r>
              <a:rPr lang="en-US" sz="2200" dirty="0"/>
              <a:t>_____________________________________________=&gt;  -- </a:t>
            </a:r>
            <a:r>
              <a:rPr lang="en-US" sz="2100" dirty="0"/>
              <a:t>“We don’t study the history of each separate state to understand American history . . . Rather we study national experiences &amp; developments to understand the history of the United States.” (Heidi </a:t>
            </a:r>
            <a:r>
              <a:rPr lang="en-US" sz="2100" dirty="0" err="1"/>
              <a:t>Roupp</a:t>
            </a:r>
            <a:r>
              <a:rPr lang="en-US" sz="2100" dirty="0"/>
              <a:t>)</a:t>
            </a:r>
          </a:p>
          <a:p>
            <a:r>
              <a:rPr lang="en-US" sz="2300" b="1" i="1" dirty="0"/>
              <a:t>World History IS </a:t>
            </a:r>
            <a:r>
              <a:rPr lang="en-US" sz="2300" dirty="0"/>
              <a:t>. . .</a:t>
            </a:r>
          </a:p>
          <a:p>
            <a:pPr lvl="1" indent="-342900">
              <a:buFont typeface="Wingdings" panose="05000000000000000000" pitchFamily="2" charset="2"/>
              <a:buChar char="§"/>
            </a:pPr>
            <a:r>
              <a:rPr lang="en-US" sz="2100" b="1" i="1" dirty="0"/>
              <a:t>The study of ___________________________over time</a:t>
            </a:r>
          </a:p>
          <a:p>
            <a:pPr lvl="1" indent="-342900">
              <a:buFont typeface="Wingdings" panose="05000000000000000000" pitchFamily="2" charset="2"/>
              <a:buChar char="§"/>
            </a:pPr>
            <a:r>
              <a:rPr lang="en-US" sz="2100" b="1" i="1" dirty="0"/>
              <a:t>The study of factors, events and processes that lead to _________ __________________________between states and regions</a:t>
            </a:r>
          </a:p>
          <a:p>
            <a:pPr lvl="1" indent="-342900">
              <a:buFont typeface="Wingdings" panose="05000000000000000000" pitchFamily="2" charset="2"/>
              <a:buChar char="§"/>
            </a:pPr>
            <a:r>
              <a:rPr lang="en-US" sz="2100" b="1" i="1" dirty="0"/>
              <a:t>The comparison of _______________________________across cultural and geographic boundaries</a:t>
            </a:r>
          </a:p>
          <a:p>
            <a:pPr marL="400050" lvl="1" indent="0">
              <a:buNone/>
            </a:pPr>
            <a:endParaRPr lang="en-US" sz="2100" dirty="0"/>
          </a:p>
          <a:p>
            <a:pPr lvl="1" indent="-342900">
              <a:buFont typeface="Wingdings" panose="05000000000000000000" pitchFamily="2" charset="2"/>
              <a:buChar char="§"/>
            </a:pPr>
            <a:endParaRPr lang="en-US" sz="2200" dirty="0"/>
          </a:p>
        </p:txBody>
      </p:sp>
    </p:spTree>
    <p:extLst>
      <p:ext uri="{BB962C8B-B14F-4D97-AF65-F5344CB8AC3E}">
        <p14:creationId xmlns:p14="http://schemas.microsoft.com/office/powerpoint/2010/main" val="22890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9900">
            <a:alpha val="2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u="sng" dirty="0"/>
              <a:t>Early Neolithic Plows</a:t>
            </a:r>
          </a:p>
        </p:txBody>
      </p:sp>
      <p:pic>
        <p:nvPicPr>
          <p:cNvPr id="14338" name="Picture 2" descr="http://www.touregypt.net/images/touregypt/catt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0446"/>
            <a:ext cx="8305800" cy="348509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cpat.org.uk/educate/leaflets/food/ard-01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36903"/>
            <a:ext cx="57150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1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9900">
            <a:alpha val="1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39762"/>
          </a:xfrm>
        </p:spPr>
        <p:txBody>
          <a:bodyPr>
            <a:normAutofit fontScale="90000"/>
          </a:bodyPr>
          <a:lstStyle/>
          <a:p>
            <a:r>
              <a:rPr lang="en-US" b="1" u="sng" dirty="0"/>
              <a:t>Neolithic Woven Textiles</a:t>
            </a:r>
          </a:p>
        </p:txBody>
      </p:sp>
      <p:pic>
        <p:nvPicPr>
          <p:cNvPr id="4" name="Picture 8" descr="22-l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57800" y="838200"/>
            <a:ext cx="3656470" cy="5410200"/>
          </a:xfrm>
          <a:prstGeom prst="rect">
            <a:avLst/>
          </a:prstGeom>
          <a:extLst>
            <a:ext uri="{909E8E84-426E-40DD-AFC4-6F175D3DCCD1}">
              <a14:hiddenFill xmlns:a14="http://schemas.microsoft.com/office/drawing/2010/main">
                <a:solidFill>
                  <a:srgbClr val="FFFFFF"/>
                </a:solidFill>
              </a14:hiddenFill>
            </a:ext>
          </a:extLst>
        </p:spPr>
      </p:pic>
      <p:pic>
        <p:nvPicPr>
          <p:cNvPr id="15362" name="Picture 2" descr="http://www.digitalegypt.ucl.ac.uk/textil/archive/uc7277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38300"/>
            <a:ext cx="4724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32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9900">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u="sng" dirty="0"/>
              <a:t>Hittite Chariot</a:t>
            </a:r>
          </a:p>
        </p:txBody>
      </p:sp>
      <p:pic>
        <p:nvPicPr>
          <p:cNvPr id="18434" name="Picture 2" descr="http://worksofchivalry.com/wp-content/uploads/2012/12/Neo-Hittite-war-chariot-Museum-of-Anatolian-Civiliz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334000" cy="582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6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6633">
            <a:alpha val="1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b="1" u="sng" dirty="0"/>
              <a:t>Jared Diamond’s Continental Axis theory</a:t>
            </a:r>
          </a:p>
        </p:txBody>
      </p:sp>
      <p:pic>
        <p:nvPicPr>
          <p:cNvPr id="19458" name="Picture 2" descr="http://yanko.lib.ru/books/natural/diamond_jared=guns_germs_and_steel-en-a.files/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990600"/>
            <a:ext cx="8797976"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5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8000">
            <a:alpha val="3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u="sng" dirty="0"/>
              <a:t>6 Foundational Civilizations</a:t>
            </a:r>
          </a:p>
        </p:txBody>
      </p:sp>
      <p:pic>
        <p:nvPicPr>
          <p:cNvPr id="1026" name="Picture 2" descr="http://dustinjohnsonapwh.weebly.com/uploads/2/4/6/5/24658888/4176866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90600"/>
            <a:ext cx="88815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2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99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a:t>The founding of the 1</a:t>
            </a:r>
            <a:r>
              <a:rPr lang="en-US" b="1" u="sng" baseline="30000" dirty="0"/>
              <a:t>st</a:t>
            </a:r>
            <a:r>
              <a:rPr lang="en-US" b="1" u="sng" dirty="0"/>
              <a:t> Civilizations</a:t>
            </a:r>
          </a:p>
        </p:txBody>
      </p:sp>
      <p:sp>
        <p:nvSpPr>
          <p:cNvPr id="3" name="Content Placeholder 2"/>
          <p:cNvSpPr>
            <a:spLocks noGrp="1"/>
          </p:cNvSpPr>
          <p:nvPr>
            <p:ph idx="1"/>
          </p:nvPr>
        </p:nvSpPr>
        <p:spPr>
          <a:xfrm>
            <a:off x="76200" y="685800"/>
            <a:ext cx="8991600" cy="6096000"/>
          </a:xfrm>
        </p:spPr>
        <p:txBody>
          <a:bodyPr>
            <a:normAutofit/>
          </a:bodyPr>
          <a:lstStyle/>
          <a:p>
            <a:r>
              <a:rPr lang="en-US" sz="2400" dirty="0"/>
              <a:t>About 5000 years ago (~3000 BCE) the first urban societies developed which gave rise to the 1</a:t>
            </a:r>
            <a:r>
              <a:rPr lang="en-US" sz="2400" baseline="30000" dirty="0"/>
              <a:t>st</a:t>
            </a:r>
            <a:r>
              <a:rPr lang="en-US" sz="2400" dirty="0"/>
              <a:t> </a:t>
            </a:r>
            <a:r>
              <a:rPr lang="en-US" sz="2400" b="1" i="1" dirty="0"/>
              <a:t>civilizations</a:t>
            </a:r>
          </a:p>
          <a:p>
            <a:pPr lvl="1">
              <a:buFont typeface="Wingdings" panose="05000000000000000000" pitchFamily="2" charset="2"/>
              <a:buChar char="§"/>
            </a:pPr>
            <a:r>
              <a:rPr lang="en-US" sz="2400" dirty="0"/>
              <a:t>1</a:t>
            </a:r>
            <a:r>
              <a:rPr lang="en-US" sz="2400" baseline="30000" dirty="0"/>
              <a:t>st</a:t>
            </a:r>
            <a:r>
              <a:rPr lang="en-US" sz="2400" dirty="0"/>
              <a:t> 6 foundational civilizations differed significantly, but shared some common features which define “civilizations”</a:t>
            </a:r>
          </a:p>
          <a:p>
            <a:pPr marL="0" indent="0">
              <a:buNone/>
            </a:pPr>
            <a:r>
              <a:rPr lang="en-US" sz="2400" dirty="0"/>
              <a:t>#1: </a:t>
            </a:r>
            <a:r>
              <a:rPr lang="en-US" sz="2400" b="1" dirty="0"/>
              <a:t>___________________________ </a:t>
            </a:r>
            <a:r>
              <a:rPr lang="en-US" sz="2400" dirty="0"/>
              <a:t>=&gt; allow specialization of labor and artistic expression and led to trade with other areas</a:t>
            </a:r>
          </a:p>
          <a:p>
            <a:pPr marL="0" indent="0">
              <a:buNone/>
            </a:pPr>
            <a:r>
              <a:rPr lang="en-US" sz="2400" dirty="0"/>
              <a:t>#2: </a:t>
            </a:r>
            <a:r>
              <a:rPr lang="en-US" sz="2400" b="1" dirty="0"/>
              <a:t>______________</a:t>
            </a:r>
            <a:r>
              <a:rPr lang="en-US" sz="2400" dirty="0"/>
              <a:t> =&gt; urban centers gave rise to complex institutions</a:t>
            </a:r>
          </a:p>
          <a:p>
            <a:pPr marL="0" indent="0">
              <a:buNone/>
            </a:pPr>
            <a:r>
              <a:rPr lang="en-US" sz="2400" dirty="0"/>
              <a:t>#3: </a:t>
            </a:r>
            <a:r>
              <a:rPr lang="en-US" sz="2400" b="1" dirty="0"/>
              <a:t>______________________ </a:t>
            </a:r>
            <a:r>
              <a:rPr lang="en-US" sz="2400" dirty="0"/>
              <a:t>=&gt; social structures based on economic power (kings &amp; elites at top, artisans in the middle &amp; slaves at bottom)</a:t>
            </a:r>
          </a:p>
          <a:p>
            <a:pPr marL="0" indent="0">
              <a:buNone/>
            </a:pPr>
            <a:r>
              <a:rPr lang="en-US" sz="2400" dirty="0"/>
              <a:t>#4: </a:t>
            </a:r>
            <a:r>
              <a:rPr lang="en-US" sz="2400" b="1" dirty="0"/>
              <a:t>New _____________________________ </a:t>
            </a:r>
            <a:r>
              <a:rPr lang="en-US" sz="2400" dirty="0"/>
              <a:t>=&gt; organized government bureaucracy grew &amp; armies were created for expansion and defense</a:t>
            </a:r>
          </a:p>
          <a:p>
            <a:pPr marL="0" indent="0">
              <a:buNone/>
            </a:pPr>
            <a:r>
              <a:rPr lang="en-US" sz="2400" dirty="0"/>
              <a:t>#5: __________</a:t>
            </a:r>
            <a:r>
              <a:rPr lang="en-US" sz="2400" b="1" dirty="0"/>
              <a:t>structures </a:t>
            </a:r>
            <a:r>
              <a:rPr lang="en-US" sz="2400" dirty="0"/>
              <a:t>=&gt; gods were deemed crucial for communal survival  (priests and temples were created to worship them)</a:t>
            </a:r>
          </a:p>
          <a:p>
            <a:pPr marL="0" indent="0">
              <a:buNone/>
            </a:pPr>
            <a:r>
              <a:rPr lang="en-US" sz="2400" dirty="0"/>
              <a:t>#6: </a:t>
            </a:r>
            <a:r>
              <a:rPr lang="en-US" sz="2400" b="1" dirty="0"/>
              <a:t>_______________________________ </a:t>
            </a:r>
            <a:r>
              <a:rPr lang="en-US" sz="2400" dirty="0"/>
              <a:t>=&gt; originally designed for record keeping it later served artistic functions</a:t>
            </a:r>
          </a:p>
        </p:txBody>
      </p:sp>
    </p:spTree>
    <p:extLst>
      <p:ext uri="{BB962C8B-B14F-4D97-AF65-F5344CB8AC3E}">
        <p14:creationId xmlns:p14="http://schemas.microsoft.com/office/powerpoint/2010/main" val="102743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99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u="sng" dirty="0"/>
              <a:t>Why Civilization?</a:t>
            </a:r>
          </a:p>
        </p:txBody>
      </p:sp>
      <p:sp>
        <p:nvSpPr>
          <p:cNvPr id="3" name="Content Placeholder 2"/>
          <p:cNvSpPr>
            <a:spLocks noGrp="1"/>
          </p:cNvSpPr>
          <p:nvPr>
            <p:ph idx="1"/>
          </p:nvPr>
        </p:nvSpPr>
        <p:spPr>
          <a:xfrm>
            <a:off x="152400" y="838200"/>
            <a:ext cx="8839200" cy="2486024"/>
          </a:xfrm>
        </p:spPr>
        <p:txBody>
          <a:bodyPr>
            <a:normAutofit fontScale="92500" lnSpcReduction="20000"/>
          </a:bodyPr>
          <a:lstStyle/>
          <a:p>
            <a:r>
              <a:rPr lang="en-US" sz="2400" dirty="0"/>
              <a:t>Historians are still debating what caused the rise of civilization</a:t>
            </a:r>
          </a:p>
          <a:p>
            <a:pPr lvl="1" indent="-342900">
              <a:buFont typeface="Wingdings" panose="05000000000000000000" pitchFamily="2" charset="2"/>
              <a:buChar char="§"/>
            </a:pPr>
            <a:r>
              <a:rPr lang="en-US" sz="2400" b="1" dirty="0"/>
              <a:t>Challenge and response </a:t>
            </a:r>
            <a:r>
              <a:rPr lang="en-US" sz="2400" dirty="0"/>
              <a:t>=&gt; civilization developed as a response to food problems and the need for defense(i.e. war leaders developed and needed paid in booty; only way to get booty = go to war; wars lead to development of large population centers)</a:t>
            </a:r>
          </a:p>
          <a:p>
            <a:pPr lvl="1" indent="-342900">
              <a:buFont typeface="Wingdings" panose="05000000000000000000" pitchFamily="2" charset="2"/>
              <a:buChar char="§"/>
            </a:pPr>
            <a:r>
              <a:rPr lang="en-US" sz="2400" b="1" dirty="0"/>
              <a:t>Materialism</a:t>
            </a:r>
            <a:r>
              <a:rPr lang="en-US" sz="2400" dirty="0"/>
              <a:t> =&gt; civilization developed out of agricultural food surpluses and led to other bureaucratic structures</a:t>
            </a:r>
          </a:p>
          <a:p>
            <a:pPr lvl="1" indent="-342900">
              <a:buFont typeface="Wingdings" panose="05000000000000000000" pitchFamily="2" charset="2"/>
              <a:buChar char="§"/>
            </a:pPr>
            <a:r>
              <a:rPr lang="en-US" sz="2400" b="1" dirty="0"/>
              <a:t>Religion</a:t>
            </a:r>
            <a:r>
              <a:rPr lang="en-US" sz="2400" dirty="0"/>
              <a:t> =&gt; provided the unity and purpose needed for civilization</a:t>
            </a:r>
          </a:p>
        </p:txBody>
      </p:sp>
      <p:pic>
        <p:nvPicPr>
          <p:cNvPr id="7170" name="Picture 2" descr="http://st-listas.20minutos.es/images/2012-07/336034/3604705_640px.jpg?13413553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24224"/>
            <a:ext cx="57912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4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alpha val="4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762000"/>
          </a:xfrm>
        </p:spPr>
        <p:txBody>
          <a:bodyPr>
            <a:normAutofit/>
          </a:bodyPr>
          <a:lstStyle/>
          <a:p>
            <a:r>
              <a:rPr lang="en-US" sz="3600" b="1" u="sng" dirty="0"/>
              <a:t>Civilization</a:t>
            </a:r>
            <a:r>
              <a:rPr lang="en-US" sz="3600" dirty="0"/>
              <a:t> – </a:t>
            </a:r>
            <a:r>
              <a:rPr lang="en-US" sz="3600" i="1" dirty="0"/>
              <a:t>Mesopotamian</a:t>
            </a:r>
            <a:r>
              <a:rPr lang="en-US" sz="3600" dirty="0"/>
              <a:t> Case study</a:t>
            </a:r>
          </a:p>
        </p:txBody>
      </p:sp>
      <p:sp>
        <p:nvSpPr>
          <p:cNvPr id="3" name="Content Placeholder 2"/>
          <p:cNvSpPr>
            <a:spLocks noGrp="1"/>
          </p:cNvSpPr>
          <p:nvPr>
            <p:ph idx="1"/>
          </p:nvPr>
        </p:nvSpPr>
        <p:spPr>
          <a:xfrm>
            <a:off x="152400" y="685800"/>
            <a:ext cx="8915400" cy="6172200"/>
          </a:xfrm>
        </p:spPr>
        <p:txBody>
          <a:bodyPr>
            <a:normAutofit fontScale="92500" lnSpcReduction="10000"/>
          </a:bodyPr>
          <a:lstStyle/>
          <a:p>
            <a:r>
              <a:rPr lang="en-US" sz="2300" dirty="0"/>
              <a:t>Tigris &amp; Euphrates civilization 1</a:t>
            </a:r>
            <a:r>
              <a:rPr lang="en-US" sz="2300" baseline="30000" dirty="0"/>
              <a:t>st</a:t>
            </a:r>
            <a:r>
              <a:rPr lang="en-US" sz="2300" dirty="0"/>
              <a:t> emerged in ~3000 BCE by the </a:t>
            </a:r>
            <a:r>
              <a:rPr lang="en-US" sz="2300" b="1" i="1" dirty="0"/>
              <a:t>______________</a:t>
            </a:r>
            <a:r>
              <a:rPr lang="en-US" sz="2300" dirty="0"/>
              <a:t> who developed independent city states (</a:t>
            </a:r>
            <a:r>
              <a:rPr lang="en-US" sz="2300" b="1" i="1" dirty="0"/>
              <a:t>Ur, </a:t>
            </a:r>
            <a:r>
              <a:rPr lang="en-US" sz="2300" b="1" i="1" dirty="0" err="1"/>
              <a:t>Uruk</a:t>
            </a:r>
            <a:r>
              <a:rPr lang="en-US" sz="2300" b="1" i="1" dirty="0"/>
              <a:t>, Babylon</a:t>
            </a:r>
            <a:r>
              <a:rPr lang="en-US" sz="2300" dirty="0"/>
              <a:t>)</a:t>
            </a:r>
          </a:p>
          <a:p>
            <a:pPr lvl="1">
              <a:buFont typeface="Wingdings" panose="05000000000000000000" pitchFamily="2" charset="2"/>
              <a:buChar char="§"/>
            </a:pPr>
            <a:r>
              <a:rPr lang="en-US" sz="2400" dirty="0"/>
              <a:t>Civilization depended upon the yearly flooding of the rivers &amp; the development of an elaborate irrigation system </a:t>
            </a:r>
          </a:p>
          <a:p>
            <a:r>
              <a:rPr lang="en-US" sz="2400" dirty="0"/>
              <a:t>Sumerian city states were ruled by </a:t>
            </a:r>
            <a:r>
              <a:rPr lang="en-US" sz="2400" b="1" i="1" dirty="0"/>
              <a:t>Kings</a:t>
            </a:r>
            <a:r>
              <a:rPr lang="en-US" sz="2400" dirty="0"/>
              <a:t> who claimed the divine right to rule =&gt; kingship was passed down based on heredity</a:t>
            </a:r>
          </a:p>
          <a:p>
            <a:pPr lvl="1" indent="-342900">
              <a:buFont typeface="Wingdings" panose="05000000000000000000" pitchFamily="2" charset="2"/>
              <a:buChar char="§"/>
            </a:pPr>
            <a:r>
              <a:rPr lang="en-US" sz="2400" dirty="0"/>
              <a:t>Government structure was a mixture of absolute monarchy and </a:t>
            </a:r>
            <a:r>
              <a:rPr lang="en-US" sz="2400" b="1" i="1" dirty="0"/>
              <a:t>_____________</a:t>
            </a:r>
            <a:r>
              <a:rPr lang="en-US" sz="2400" dirty="0"/>
              <a:t> due to the power and influence of priests</a:t>
            </a:r>
          </a:p>
          <a:p>
            <a:pPr lvl="1" indent="-342900">
              <a:buFont typeface="Wingdings" panose="05000000000000000000" pitchFamily="2" charset="2"/>
              <a:buChar char="§"/>
            </a:pPr>
            <a:r>
              <a:rPr lang="en-US" sz="2400" dirty="0"/>
              <a:t>Sumerian king </a:t>
            </a:r>
            <a:r>
              <a:rPr lang="en-US" sz="2400" b="1" i="1" dirty="0"/>
              <a:t>Hammurabi</a:t>
            </a:r>
            <a:r>
              <a:rPr lang="en-US" sz="2400" dirty="0"/>
              <a:t> developed and codified a system of laws that gave state power over its subjects</a:t>
            </a:r>
          </a:p>
          <a:p>
            <a:pPr marL="400050" lvl="1" indent="0">
              <a:buNone/>
            </a:pPr>
            <a:r>
              <a:rPr lang="en-US" sz="2400" dirty="0"/>
              <a:t>	-- Known as ___________________________(282 laws)</a:t>
            </a:r>
            <a:r>
              <a:rPr lang="en-US" sz="2400" b="1" i="1" dirty="0"/>
              <a:t> </a:t>
            </a:r>
            <a:r>
              <a:rPr lang="en-US" sz="2400" dirty="0"/>
              <a:t>=&gt; prescribed 	punishments and defined the social order (</a:t>
            </a:r>
            <a:r>
              <a:rPr lang="en-US" sz="2400" b="1" i="1" dirty="0"/>
              <a:t>_____________</a:t>
            </a:r>
            <a:r>
              <a:rPr lang="en-US" sz="2400" dirty="0"/>
              <a:t>)</a:t>
            </a:r>
          </a:p>
          <a:p>
            <a:r>
              <a:rPr lang="en-US" sz="2400" dirty="0"/>
              <a:t>Sumerian city were well organized and built of mud-bricks</a:t>
            </a:r>
          </a:p>
          <a:p>
            <a:pPr lvl="1">
              <a:buFont typeface="Wingdings" panose="05000000000000000000" pitchFamily="2" charset="2"/>
              <a:buChar char="§"/>
            </a:pPr>
            <a:r>
              <a:rPr lang="en-US" sz="2400" dirty="0"/>
              <a:t>Sumerians constructed defensive walls around their cities =&gt; </a:t>
            </a:r>
            <a:r>
              <a:rPr lang="en-US" sz="2400" b="1" i="1" dirty="0" err="1"/>
              <a:t>Uruk</a:t>
            </a:r>
            <a:r>
              <a:rPr lang="en-US" sz="2400" dirty="0"/>
              <a:t> had 6 miles of walls w/ defensive towers every 30 feet</a:t>
            </a:r>
          </a:p>
          <a:p>
            <a:pPr lvl="1">
              <a:buFont typeface="Wingdings" panose="05000000000000000000" pitchFamily="2" charset="2"/>
              <a:buChar char="§"/>
            </a:pPr>
            <a:r>
              <a:rPr lang="en-US" sz="2400" dirty="0"/>
              <a:t>Sumerian cities also had </a:t>
            </a:r>
            <a:r>
              <a:rPr lang="en-US" sz="2400" b="1" i="1" dirty="0"/>
              <a:t>___________ (monumental architecture)</a:t>
            </a:r>
            <a:r>
              <a:rPr lang="en-US" sz="2400" dirty="0"/>
              <a:t> =&gt; massive </a:t>
            </a:r>
            <a:r>
              <a:rPr lang="en-US" sz="2400" dirty="0" err="1"/>
              <a:t>steptowers</a:t>
            </a:r>
            <a:r>
              <a:rPr lang="en-US" sz="2400" dirty="0"/>
              <a:t> used for worshipping the gods and housing priests</a:t>
            </a:r>
          </a:p>
          <a:p>
            <a:pPr marL="457200" lvl="1" indent="0">
              <a:buNone/>
            </a:pPr>
            <a:r>
              <a:rPr lang="en-US" sz="2400" dirty="0"/>
              <a:t>	-- Also a sign of wealth, power and prosperity</a:t>
            </a:r>
          </a:p>
        </p:txBody>
      </p:sp>
    </p:spTree>
    <p:extLst>
      <p:ext uri="{BB962C8B-B14F-4D97-AF65-F5344CB8AC3E}">
        <p14:creationId xmlns:p14="http://schemas.microsoft.com/office/powerpoint/2010/main" val="123855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alpha val="4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u="sng" dirty="0"/>
              <a:t>Sumerian City States</a:t>
            </a:r>
          </a:p>
        </p:txBody>
      </p:sp>
      <p:pic>
        <p:nvPicPr>
          <p:cNvPr id="17410" name="Picture 2" descr="http://sumerianshakespeare.com/media/2bb5ecf2c805583affff80b5ffffe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73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8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6699">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u="sng" dirty="0"/>
              <a:t>Sumer and the </a:t>
            </a:r>
            <a:r>
              <a:rPr lang="en-US" b="1" u="sng" dirty="0" err="1"/>
              <a:t>Akkadian</a:t>
            </a:r>
            <a:r>
              <a:rPr lang="en-US" b="1" u="sng" dirty="0"/>
              <a:t> Empire</a:t>
            </a:r>
          </a:p>
        </p:txBody>
      </p:sp>
      <p:pic>
        <p:nvPicPr>
          <p:cNvPr id="18434" name="Picture 2" descr="http://www.hyperhistory.com/online_n2/images_n2/sum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1"/>
            <a:ext cx="8686800" cy="575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3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086"/>
            <a:ext cx="9144000" cy="696686"/>
          </a:xfrm>
        </p:spPr>
        <p:txBody>
          <a:bodyPr>
            <a:noAutofit/>
          </a:bodyPr>
          <a:lstStyle/>
          <a:p>
            <a:r>
              <a:rPr lang="en-US" sz="3200" i="1" dirty="0"/>
              <a:t>The Myth of Continents </a:t>
            </a:r>
            <a:r>
              <a:rPr lang="en-US" sz="3200" dirty="0"/>
              <a:t>– a new regional framework</a:t>
            </a:r>
          </a:p>
        </p:txBody>
      </p:sp>
      <p:pic>
        <p:nvPicPr>
          <p:cNvPr id="5" name="Picture 2" descr="http://img.docstoccdn.com/thumb/orig/1218137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201" cy="600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5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8000">
            <a:alpha val="3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u="sng" dirty="0"/>
              <a:t>Code of Hammurabi</a:t>
            </a:r>
          </a:p>
        </p:txBody>
      </p:sp>
      <p:sp>
        <p:nvSpPr>
          <p:cNvPr id="3" name="Content Placeholder 2"/>
          <p:cNvSpPr>
            <a:spLocks noGrp="1"/>
          </p:cNvSpPr>
          <p:nvPr>
            <p:ph idx="1"/>
          </p:nvPr>
        </p:nvSpPr>
        <p:spPr>
          <a:xfrm>
            <a:off x="3505201" y="838200"/>
            <a:ext cx="5562600" cy="5867400"/>
          </a:xfrm>
        </p:spPr>
        <p:txBody>
          <a:bodyPr>
            <a:normAutofit/>
          </a:bodyPr>
          <a:lstStyle/>
          <a:p>
            <a:pPr marL="0" indent="0">
              <a:buNone/>
            </a:pPr>
            <a:r>
              <a:rPr lang="en-US" sz="2300" dirty="0"/>
              <a:t>The </a:t>
            </a:r>
            <a:r>
              <a:rPr lang="en-US" sz="2300" b="1" i="1" dirty="0"/>
              <a:t>Code of Hammurabi </a:t>
            </a:r>
            <a:r>
              <a:rPr lang="en-US" sz="2300" dirty="0"/>
              <a:t>was 282 laws written in cuneiform on tablets</a:t>
            </a:r>
          </a:p>
          <a:p>
            <a:r>
              <a:rPr lang="en-US" sz="2300" dirty="0"/>
              <a:t>Code was designed to effectively administer a large population</a:t>
            </a:r>
          </a:p>
          <a:p>
            <a:r>
              <a:rPr lang="en-US" sz="2300" dirty="0"/>
              <a:t>Code also served to formalize the system of </a:t>
            </a:r>
            <a:r>
              <a:rPr lang="en-US" sz="2300" b="1" i="1" dirty="0"/>
              <a:t>patriarchy</a:t>
            </a:r>
            <a:r>
              <a:rPr lang="en-US" sz="2300" dirty="0"/>
              <a:t> that developed</a:t>
            </a:r>
          </a:p>
          <a:p>
            <a:pPr lvl="1">
              <a:buFont typeface="Wingdings" panose="05000000000000000000" pitchFamily="2" charset="2"/>
              <a:buChar char="§"/>
            </a:pPr>
            <a:r>
              <a:rPr lang="en-US" sz="2300" dirty="0"/>
              <a:t>Women possessed fewer rights &amp; privileges; women were expected to be at home &amp; maintain fidelity (men could have multiple sexual partners)</a:t>
            </a:r>
          </a:p>
          <a:p>
            <a:pPr marL="457200" lvl="1" indent="0">
              <a:buNone/>
            </a:pPr>
            <a:r>
              <a:rPr lang="en-US" sz="2300" dirty="0"/>
              <a:t>	-- Men could divorce wife for not 	having children</a:t>
            </a:r>
          </a:p>
          <a:p>
            <a:pPr lvl="1">
              <a:buFont typeface="Wingdings" panose="05000000000000000000" pitchFamily="2" charset="2"/>
              <a:buChar char="§"/>
            </a:pPr>
            <a:r>
              <a:rPr lang="en-US" sz="2300" dirty="0"/>
              <a:t>Fathers ruled over children as well =&gt; could disinherit sons for offenses; cut off hands for striking</a:t>
            </a:r>
          </a:p>
          <a:p>
            <a:endParaRPr lang="en-US" sz="2400" dirty="0"/>
          </a:p>
        </p:txBody>
      </p:sp>
      <p:pic>
        <p:nvPicPr>
          <p:cNvPr id="5124" name="Picture 4" descr="https://lh4.googleusercontent.com/-MKzyoSdS2CY/TQ-jgNgs45I/AAAAAAAAAvw/zUhU59bQg5k/s640/The%2520Code%2520of%2520Hammurabi%2520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921327"/>
            <a:ext cx="3477491" cy="569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5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alpha val="4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Royal Standard of Ur</a:t>
            </a:r>
          </a:p>
        </p:txBody>
      </p:sp>
      <p:sp>
        <p:nvSpPr>
          <p:cNvPr id="3" name="Content Placeholder 2"/>
          <p:cNvSpPr>
            <a:spLocks noGrp="1"/>
          </p:cNvSpPr>
          <p:nvPr>
            <p:ph idx="1"/>
          </p:nvPr>
        </p:nvSpPr>
        <p:spPr>
          <a:xfrm>
            <a:off x="0" y="6019800"/>
            <a:ext cx="8991600" cy="639763"/>
          </a:xfrm>
        </p:spPr>
        <p:txBody>
          <a:bodyPr>
            <a:normAutofit fontScale="92500" lnSpcReduction="20000"/>
          </a:bodyPr>
          <a:lstStyle/>
          <a:p>
            <a:pPr marL="0" indent="0">
              <a:buNone/>
            </a:pPr>
            <a:r>
              <a:rPr lang="en-US" sz="2400" b="1" i="1" dirty="0"/>
              <a:t>Q: What does the Royal standard show about the power structure, technology and activities in Sumerian city states? </a:t>
            </a:r>
          </a:p>
        </p:txBody>
      </p:sp>
      <p:pic>
        <p:nvPicPr>
          <p:cNvPr id="8194" name="Picture 2" descr="http://upload.wikimedia.org/wikipedia/commons/f/f9/Standard_of_Ur_-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62000"/>
            <a:ext cx="891222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3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6699">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729343"/>
          </a:xfrm>
        </p:spPr>
        <p:txBody>
          <a:bodyPr>
            <a:normAutofit fontScale="90000"/>
          </a:bodyPr>
          <a:lstStyle/>
          <a:p>
            <a:r>
              <a:rPr lang="en-US" b="1" u="sng" dirty="0"/>
              <a:t>Sumerian Ziggurat</a:t>
            </a:r>
          </a:p>
        </p:txBody>
      </p:sp>
      <p:sp>
        <p:nvSpPr>
          <p:cNvPr id="3" name="Content Placeholder 2"/>
          <p:cNvSpPr>
            <a:spLocks noGrp="1"/>
          </p:cNvSpPr>
          <p:nvPr>
            <p:ph idx="1"/>
          </p:nvPr>
        </p:nvSpPr>
        <p:spPr>
          <a:xfrm>
            <a:off x="152400" y="5943600"/>
            <a:ext cx="8991600" cy="762000"/>
          </a:xfrm>
        </p:spPr>
        <p:txBody>
          <a:bodyPr>
            <a:normAutofit lnSpcReduction="10000"/>
          </a:bodyPr>
          <a:lstStyle/>
          <a:p>
            <a:pPr marL="0" indent="0">
              <a:buNone/>
            </a:pPr>
            <a:r>
              <a:rPr lang="en-US" sz="2400" b="1" i="1" dirty="0"/>
              <a:t>Q: What were ziggurats used for?  What were they built of? What does their existence show about Sumerian civilization? </a:t>
            </a:r>
          </a:p>
        </p:txBody>
      </p:sp>
      <p:pic>
        <p:nvPicPr>
          <p:cNvPr id="9218" name="Picture 2" descr="https://www.utexas.edu/courses/cc302k/NE/NE_images/0110240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25531"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03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2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715962"/>
          </a:xfrm>
        </p:spPr>
        <p:txBody>
          <a:bodyPr>
            <a:normAutofit/>
          </a:bodyPr>
          <a:lstStyle/>
          <a:p>
            <a:r>
              <a:rPr lang="en-US" sz="3600" b="1" u="sng" dirty="0"/>
              <a:t>Mesopotamian economics</a:t>
            </a:r>
          </a:p>
        </p:txBody>
      </p:sp>
      <p:sp>
        <p:nvSpPr>
          <p:cNvPr id="3" name="Content Placeholder 2"/>
          <p:cNvSpPr>
            <a:spLocks noGrp="1"/>
          </p:cNvSpPr>
          <p:nvPr>
            <p:ph idx="1"/>
          </p:nvPr>
        </p:nvSpPr>
        <p:spPr>
          <a:xfrm>
            <a:off x="76200" y="609600"/>
            <a:ext cx="8991600" cy="6248400"/>
          </a:xfrm>
        </p:spPr>
        <p:txBody>
          <a:bodyPr>
            <a:normAutofit lnSpcReduction="10000"/>
          </a:bodyPr>
          <a:lstStyle/>
          <a:p>
            <a:r>
              <a:rPr lang="en-US" sz="2300" dirty="0"/>
              <a:t>The Sumerian economy was primarily agricultural but also included industrial activity (i.e. wool textiles, pottery, metalwork)</a:t>
            </a:r>
          </a:p>
          <a:p>
            <a:pPr lvl="1">
              <a:buFont typeface="Wingdings" panose="05000000000000000000" pitchFamily="2" charset="2"/>
              <a:buChar char="§"/>
            </a:pPr>
            <a:r>
              <a:rPr lang="en-US" sz="2300" dirty="0"/>
              <a:t>Trade also occurred =&gt; wheeled carts (borrowed from Indo-Europeans) led to eastern Mediterranean trade &amp; ships sailed to Indus valley and Egyptian coast</a:t>
            </a:r>
          </a:p>
          <a:p>
            <a:pPr lvl="2">
              <a:buFont typeface="Wingdings" panose="05000000000000000000" pitchFamily="2" charset="2"/>
              <a:buChar char="v"/>
            </a:pPr>
            <a:r>
              <a:rPr lang="en-US" sz="2300" dirty="0" err="1"/>
              <a:t>Exs</a:t>
            </a:r>
            <a:r>
              <a:rPr lang="en-US" sz="2300" dirty="0"/>
              <a:t>: luxury items such as metals (silver), spices, textiles</a:t>
            </a:r>
          </a:p>
          <a:p>
            <a:pPr lvl="2">
              <a:buFont typeface="Wingdings" panose="05000000000000000000" pitchFamily="2" charset="2"/>
              <a:buChar char="v"/>
            </a:pPr>
            <a:r>
              <a:rPr lang="en-US" sz="2300" dirty="0"/>
              <a:t>Development of trade was also aided by migrations of peoples =&gt; i.e. </a:t>
            </a:r>
            <a:r>
              <a:rPr lang="en-US" sz="2300" b="1" i="1" dirty="0"/>
              <a:t>Indo-Europeans or Bantus</a:t>
            </a:r>
            <a:endParaRPr lang="en-US" sz="2300" dirty="0"/>
          </a:p>
          <a:p>
            <a:pPr lvl="1">
              <a:buFont typeface="Wingdings" panose="05000000000000000000" pitchFamily="2" charset="2"/>
              <a:buChar char="§"/>
            </a:pPr>
            <a:r>
              <a:rPr lang="en-US" sz="2300" dirty="0"/>
              <a:t>	Sumerian society was stratified based on economic pursuits</a:t>
            </a:r>
          </a:p>
          <a:p>
            <a:pPr marL="57150" indent="0">
              <a:buNone/>
            </a:pPr>
            <a:r>
              <a:rPr lang="en-US" sz="2300" dirty="0"/>
              <a:t>	-- </a:t>
            </a:r>
            <a:r>
              <a:rPr lang="en-US" sz="2300" b="1" dirty="0"/>
              <a:t>Elites</a:t>
            </a:r>
            <a:r>
              <a:rPr lang="en-US" sz="2300" dirty="0"/>
              <a:t>: King and others (landowners, priests, royal officials)</a:t>
            </a:r>
          </a:p>
          <a:p>
            <a:pPr marL="57150" indent="0">
              <a:buNone/>
            </a:pPr>
            <a:r>
              <a:rPr lang="en-US" sz="2300" dirty="0"/>
              <a:t>	-- </a:t>
            </a:r>
            <a:r>
              <a:rPr lang="en-US" sz="2300" b="1" dirty="0"/>
              <a:t>Dependent commoners: </a:t>
            </a:r>
            <a:r>
              <a:rPr lang="en-US" sz="2300" dirty="0"/>
              <a:t>elite clients (scribes and overseers)</a:t>
            </a:r>
          </a:p>
          <a:p>
            <a:pPr marL="57150" indent="0">
              <a:buNone/>
            </a:pPr>
            <a:r>
              <a:rPr lang="en-US" sz="2300" dirty="0"/>
              <a:t>	-- </a:t>
            </a:r>
            <a:r>
              <a:rPr lang="en-US" sz="2300" b="1" dirty="0"/>
              <a:t>Free commoners</a:t>
            </a:r>
            <a:r>
              <a:rPr lang="en-US" sz="2300" dirty="0"/>
              <a:t>: farmers, merchants, fishermen, artisans</a:t>
            </a:r>
          </a:p>
          <a:p>
            <a:pPr marL="57150" indent="0">
              <a:buNone/>
            </a:pPr>
            <a:r>
              <a:rPr lang="en-US" sz="2300" dirty="0"/>
              <a:t>	-- </a:t>
            </a:r>
            <a:r>
              <a:rPr lang="en-US" sz="2300" b="1" dirty="0"/>
              <a:t>Slaves</a:t>
            </a:r>
            <a:r>
              <a:rPr lang="en-US" sz="2300" dirty="0"/>
              <a:t>: workers (palace projects), weavers (temples), 	agricultural workers (elites)</a:t>
            </a:r>
          </a:p>
          <a:p>
            <a:pPr marL="800100" lvl="1">
              <a:buFont typeface="Wingdings" panose="05000000000000000000" pitchFamily="2" charset="2"/>
              <a:buChar char="§"/>
            </a:pPr>
            <a:r>
              <a:rPr lang="en-US" sz="2300" dirty="0"/>
              <a:t>_____% + of people were farmers, supporting the elites</a:t>
            </a:r>
          </a:p>
          <a:p>
            <a:pPr marL="800100" lvl="1">
              <a:buFont typeface="Wingdings" panose="05000000000000000000" pitchFamily="2" charset="2"/>
              <a:buChar char="§"/>
            </a:pPr>
            <a:r>
              <a:rPr lang="en-US" sz="2300" dirty="0"/>
              <a:t>Elites used wealth to promote arts =&gt; i.e. </a:t>
            </a:r>
            <a:r>
              <a:rPr lang="en-US" sz="2300" b="1" i="1" dirty="0"/>
              <a:t>wall painting, sculpture, weaving </a:t>
            </a:r>
            <a:r>
              <a:rPr lang="en-US" sz="2300" dirty="0"/>
              <a:t>(religious, prestige and artistic purposes)</a:t>
            </a:r>
          </a:p>
          <a:p>
            <a:pPr marL="800100" lvl="1">
              <a:buFont typeface="Wingdings" panose="05000000000000000000" pitchFamily="2" charset="2"/>
              <a:buChar char="§"/>
            </a:pPr>
            <a:endParaRPr lang="en-US" sz="2400" dirty="0"/>
          </a:p>
        </p:txBody>
      </p:sp>
    </p:spTree>
    <p:extLst>
      <p:ext uri="{BB962C8B-B14F-4D97-AF65-F5344CB8AC3E}">
        <p14:creationId xmlns:p14="http://schemas.microsoft.com/office/powerpoint/2010/main" val="2418001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EB48-F5E7-4835-9BBB-564A6FDB11B7}"/>
              </a:ext>
            </a:extLst>
          </p:cNvPr>
          <p:cNvSpPr>
            <a:spLocks noGrp="1"/>
          </p:cNvSpPr>
          <p:nvPr>
            <p:ph type="title"/>
          </p:nvPr>
        </p:nvSpPr>
        <p:spPr>
          <a:xfrm>
            <a:off x="457200" y="152400"/>
            <a:ext cx="8229600" cy="533400"/>
          </a:xfrm>
        </p:spPr>
        <p:txBody>
          <a:bodyPr>
            <a:normAutofit fontScale="90000"/>
          </a:bodyPr>
          <a:lstStyle/>
          <a:p>
            <a:r>
              <a:rPr lang="en-US" b="1" u="sng" dirty="0"/>
              <a:t>Indo European Migrations</a:t>
            </a:r>
          </a:p>
        </p:txBody>
      </p:sp>
      <p:sp>
        <p:nvSpPr>
          <p:cNvPr id="3" name="Content Placeholder 2">
            <a:extLst>
              <a:ext uri="{FF2B5EF4-FFF2-40B4-BE49-F238E27FC236}">
                <a16:creationId xmlns:a16="http://schemas.microsoft.com/office/drawing/2014/main" id="{8E319AC4-9C60-41E8-9A48-F38A396F0DCF}"/>
              </a:ext>
            </a:extLst>
          </p:cNvPr>
          <p:cNvSpPr>
            <a:spLocks noGrp="1"/>
          </p:cNvSpPr>
          <p:nvPr>
            <p:ph idx="1"/>
          </p:nvPr>
        </p:nvSpPr>
        <p:spPr>
          <a:xfrm>
            <a:off x="6705600" y="990600"/>
            <a:ext cx="2362200" cy="5105400"/>
          </a:xfrm>
        </p:spPr>
        <p:txBody>
          <a:bodyPr>
            <a:normAutofit/>
          </a:bodyPr>
          <a:lstStyle/>
          <a:p>
            <a:pPr marL="0" indent="0">
              <a:buNone/>
            </a:pPr>
            <a:r>
              <a:rPr lang="en-US" sz="2800" dirty="0"/>
              <a:t>Trade was aided by migrations due to new contacts established, knowledge of other groups and language similarities</a:t>
            </a:r>
          </a:p>
        </p:txBody>
      </p:sp>
      <p:pic>
        <p:nvPicPr>
          <p:cNvPr id="1026" name="Picture 2" descr="Image result for indo european migrations">
            <a:extLst>
              <a:ext uri="{FF2B5EF4-FFF2-40B4-BE49-F238E27FC236}">
                <a16:creationId xmlns:a16="http://schemas.microsoft.com/office/drawing/2014/main" id="{49863EBD-ED28-4834-9DC4-9FADF392E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72844"/>
            <a:ext cx="6620374" cy="458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6699">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u="sng" dirty="0"/>
              <a:t>Sumerian Sculpture</a:t>
            </a:r>
          </a:p>
        </p:txBody>
      </p:sp>
      <p:pic>
        <p:nvPicPr>
          <p:cNvPr id="12290" name="Picture 2" descr="http://classconnection.s3.amazonaws.com/680/flashcards/1840680/jpg/janson_chapter_2-0513475199849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76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8458200" cy="769441"/>
          </a:xfrm>
          <a:prstGeom prst="rect">
            <a:avLst/>
          </a:prstGeom>
          <a:noFill/>
        </p:spPr>
        <p:txBody>
          <a:bodyPr wrap="square" rtlCol="0">
            <a:spAutoFit/>
          </a:bodyPr>
          <a:lstStyle/>
          <a:p>
            <a:r>
              <a:rPr lang="en-US" sz="2200" i="1" dirty="0">
                <a:solidFill>
                  <a:prstClr val="black"/>
                </a:solidFill>
              </a:rPr>
              <a:t>Sumerian sculpture gives special prominence to the eyes (huge eyebrows and eyes) which reflects the importance of “seeing” in Sumerian culture</a:t>
            </a:r>
          </a:p>
        </p:txBody>
      </p:sp>
    </p:spTree>
    <p:extLst>
      <p:ext uri="{BB962C8B-B14F-4D97-AF65-F5344CB8AC3E}">
        <p14:creationId xmlns:p14="http://schemas.microsoft.com/office/powerpoint/2010/main" val="272712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6699">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u="sng" dirty="0"/>
              <a:t>Ancient Egyptian Wall Art</a:t>
            </a:r>
          </a:p>
        </p:txBody>
      </p:sp>
      <p:sp>
        <p:nvSpPr>
          <p:cNvPr id="3" name="Content Placeholder 2"/>
          <p:cNvSpPr>
            <a:spLocks noGrp="1"/>
          </p:cNvSpPr>
          <p:nvPr>
            <p:ph idx="1"/>
          </p:nvPr>
        </p:nvSpPr>
        <p:spPr>
          <a:xfrm>
            <a:off x="111144" y="4953000"/>
            <a:ext cx="8839200" cy="1401763"/>
          </a:xfrm>
        </p:spPr>
        <p:txBody>
          <a:bodyPr>
            <a:noAutofit/>
          </a:bodyPr>
          <a:lstStyle/>
          <a:p>
            <a:pPr marL="0" indent="0">
              <a:buNone/>
            </a:pPr>
            <a:r>
              <a:rPr lang="en-US" sz="2800" dirty="0"/>
              <a:t>Illustration from </a:t>
            </a:r>
            <a:r>
              <a:rPr lang="en-US" sz="2800" b="1" i="1" dirty="0"/>
              <a:t>The Book of the Dead (weighing of the heart)</a:t>
            </a:r>
            <a:r>
              <a:rPr lang="en-US" sz="2800" dirty="0"/>
              <a:t>: Wall art often focused on religious ceremonies(rituals) or instructions to the dead for use in the afterlife</a:t>
            </a:r>
          </a:p>
        </p:txBody>
      </p:sp>
      <p:pic>
        <p:nvPicPr>
          <p:cNvPr id="13316" name="Picture 4" descr="http://classconnection.s3.amazonaws.com/166/flashcards/1999166/jpg/weighing_of_the_heart_5b1_5d1348962584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8" y="838200"/>
            <a:ext cx="884217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6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2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791200"/>
            <a:ext cx="8839200" cy="731838"/>
          </a:xfrm>
        </p:spPr>
        <p:txBody>
          <a:bodyPr>
            <a:noAutofit/>
          </a:bodyPr>
          <a:lstStyle/>
          <a:p>
            <a:r>
              <a:rPr lang="en-US" sz="2400" b="1" i="1" dirty="0"/>
              <a:t>Ptolemy V offering to Horus</a:t>
            </a:r>
            <a:r>
              <a:rPr lang="en-US" sz="2400" i="1" dirty="0"/>
              <a:t>: Egyptian art had specific “rules” concerning form (i.e. combine profile, semi-profile and frontal views) and presentation (i.e. physically accurate)</a:t>
            </a:r>
          </a:p>
        </p:txBody>
      </p:sp>
      <p:pic>
        <p:nvPicPr>
          <p:cNvPr id="14338" name="Picture 2" descr="http://classicartreplicas.com/images/ptolemyv_offering_horus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3500"/>
            <a:ext cx="847347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8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2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Sumerian social hierarchy</a:t>
            </a:r>
          </a:p>
        </p:txBody>
      </p:sp>
      <p:pic>
        <p:nvPicPr>
          <p:cNvPr id="11266" name="Picture 2" descr="http://www.mrstpierre.com/uploads/1/0/4/5/10450517/1836315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268" y="762000"/>
            <a:ext cx="5611132" cy="593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90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6600">
            <a:alpha val="25882"/>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u="sng" dirty="0"/>
              <a:t>Mesopotamian society and culture</a:t>
            </a:r>
          </a:p>
        </p:txBody>
      </p:sp>
      <p:sp>
        <p:nvSpPr>
          <p:cNvPr id="3" name="Content Placeholder 2"/>
          <p:cNvSpPr>
            <a:spLocks noGrp="1"/>
          </p:cNvSpPr>
          <p:nvPr>
            <p:ph idx="1"/>
          </p:nvPr>
        </p:nvSpPr>
        <p:spPr>
          <a:xfrm>
            <a:off x="76200" y="762000"/>
            <a:ext cx="8991600" cy="5943600"/>
          </a:xfrm>
        </p:spPr>
        <p:txBody>
          <a:bodyPr>
            <a:normAutofit/>
          </a:bodyPr>
          <a:lstStyle/>
          <a:p>
            <a:r>
              <a:rPr lang="en-US" sz="2400" dirty="0"/>
              <a:t>Religion was very important in Sumerian and other early societies </a:t>
            </a:r>
          </a:p>
          <a:p>
            <a:pPr lvl="1" indent="-342900">
              <a:buFont typeface="Wingdings" panose="05000000000000000000" pitchFamily="2" charset="2"/>
              <a:buChar char="§"/>
            </a:pPr>
            <a:r>
              <a:rPr lang="en-US" sz="2400" dirty="0"/>
              <a:t>Religion was used by early societies to understand the natural world and place cosmic events within human context</a:t>
            </a:r>
          </a:p>
          <a:p>
            <a:r>
              <a:rPr lang="en-US" sz="2400" dirty="0"/>
              <a:t>Sumerian religion (like Egyptian) had a close connection to the physical environment and cosmic forces</a:t>
            </a:r>
          </a:p>
          <a:p>
            <a:pPr lvl="1" indent="-342900">
              <a:buFont typeface="Wingdings" panose="05000000000000000000" pitchFamily="2" charset="2"/>
              <a:buChar char="§"/>
            </a:pPr>
            <a:r>
              <a:rPr lang="en-US" sz="2400" dirty="0"/>
              <a:t>Sumerian religion was ______________=&gt; 4 main gods were </a:t>
            </a:r>
            <a:r>
              <a:rPr lang="en-US" sz="2400" b="1" i="1" dirty="0"/>
              <a:t>An</a:t>
            </a:r>
            <a:r>
              <a:rPr lang="en-US" sz="2400" dirty="0"/>
              <a:t> (sky and sun), </a:t>
            </a:r>
            <a:r>
              <a:rPr lang="en-US" sz="2400" b="1" i="1" dirty="0"/>
              <a:t>Enlil</a:t>
            </a:r>
            <a:r>
              <a:rPr lang="en-US" sz="2400" dirty="0"/>
              <a:t> (wind), </a:t>
            </a:r>
            <a:r>
              <a:rPr lang="en-US" sz="2400" b="1" i="1" dirty="0"/>
              <a:t>Enki</a:t>
            </a:r>
            <a:r>
              <a:rPr lang="en-US" sz="2400" dirty="0"/>
              <a:t> (rivers, canals, crafts, inventions) &amp; </a:t>
            </a:r>
            <a:r>
              <a:rPr lang="en-US" sz="2400" b="1" i="1" dirty="0" err="1"/>
              <a:t>Ninhursaga</a:t>
            </a:r>
            <a:r>
              <a:rPr lang="en-US" sz="2400" dirty="0"/>
              <a:t> (goddess, soil, mountains, vegetation)</a:t>
            </a:r>
          </a:p>
          <a:p>
            <a:pPr lvl="1" indent="-342900">
              <a:buFont typeface="Wingdings" panose="05000000000000000000" pitchFamily="2" charset="2"/>
              <a:buChar char="§"/>
            </a:pPr>
            <a:r>
              <a:rPr lang="en-US" sz="2400" dirty="0"/>
              <a:t>Sumerians believed that ______________________must be performed to appease the gods (i.e. control floods, etc…)</a:t>
            </a:r>
          </a:p>
          <a:p>
            <a:pPr lvl="1" indent="-342900">
              <a:buFont typeface="Wingdings" panose="05000000000000000000" pitchFamily="2" charset="2"/>
              <a:buChar char="§"/>
            </a:pPr>
            <a:r>
              <a:rPr lang="en-US" sz="2400" dirty="0"/>
              <a:t>Sumerians also believed in _________________=&gt; ceremonies performed to discern the will of the gods</a:t>
            </a:r>
          </a:p>
          <a:p>
            <a:pPr marL="800100" lvl="2" indent="0">
              <a:buNone/>
            </a:pPr>
            <a:r>
              <a:rPr lang="en-US" sz="2300" b="1" i="1" dirty="0"/>
              <a:t>-- Ex: kill oxen and look at the shape of organs =&gt; organ shaped in an X means successful military campaign, Y = failure </a:t>
            </a:r>
          </a:p>
        </p:txBody>
      </p:sp>
    </p:spTree>
    <p:extLst>
      <p:ext uri="{BB962C8B-B14F-4D97-AF65-F5344CB8AC3E}">
        <p14:creationId xmlns:p14="http://schemas.microsoft.com/office/powerpoint/2010/main" val="163475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3200" b="1" u="sng" dirty="0"/>
              <a:t>AP World History Major Themes</a:t>
            </a:r>
          </a:p>
        </p:txBody>
      </p:sp>
      <p:sp>
        <p:nvSpPr>
          <p:cNvPr id="3" name="Content Placeholder 2"/>
          <p:cNvSpPr>
            <a:spLocks noGrp="1"/>
          </p:cNvSpPr>
          <p:nvPr>
            <p:ph idx="1"/>
          </p:nvPr>
        </p:nvSpPr>
        <p:spPr>
          <a:xfrm>
            <a:off x="152400" y="381000"/>
            <a:ext cx="8991600" cy="6477000"/>
          </a:xfrm>
        </p:spPr>
        <p:txBody>
          <a:bodyPr>
            <a:noAutofit/>
          </a:bodyPr>
          <a:lstStyle/>
          <a:p>
            <a:pPr marL="0" indent="0">
              <a:spcBef>
                <a:spcPts val="200"/>
              </a:spcBef>
              <a:buNone/>
            </a:pPr>
            <a:r>
              <a:rPr lang="en-US" sz="1600" b="1" dirty="0"/>
              <a:t>Social: Development and transformation of social structures</a:t>
            </a:r>
            <a:endParaRPr lang="en-US" sz="1600" dirty="0"/>
          </a:p>
          <a:p>
            <a:pPr lvl="1">
              <a:spcBef>
                <a:spcPts val="200"/>
              </a:spcBef>
              <a:buFont typeface="Wingdings" panose="05000000000000000000" pitchFamily="2" charset="2"/>
              <a:buChar char="§"/>
            </a:pPr>
            <a:r>
              <a:rPr lang="en-US" sz="1300" dirty="0"/>
              <a:t>Gender roles and relations</a:t>
            </a:r>
          </a:p>
          <a:p>
            <a:pPr lvl="1">
              <a:spcBef>
                <a:spcPts val="200"/>
              </a:spcBef>
              <a:buFont typeface="Wingdings" panose="05000000000000000000" pitchFamily="2" charset="2"/>
              <a:buChar char="§"/>
            </a:pPr>
            <a:r>
              <a:rPr lang="en-US" sz="1300" dirty="0"/>
              <a:t>Family and Kinship</a:t>
            </a:r>
          </a:p>
          <a:p>
            <a:pPr lvl="1">
              <a:spcBef>
                <a:spcPts val="200"/>
              </a:spcBef>
              <a:buFont typeface="Wingdings" panose="05000000000000000000" pitchFamily="2" charset="2"/>
              <a:buChar char="§"/>
            </a:pPr>
            <a:r>
              <a:rPr lang="en-US" sz="1300" dirty="0"/>
              <a:t>Racial and ethnic constructions</a:t>
            </a:r>
          </a:p>
          <a:p>
            <a:pPr lvl="1">
              <a:spcBef>
                <a:spcPts val="200"/>
              </a:spcBef>
              <a:buFont typeface="Wingdings" panose="05000000000000000000" pitchFamily="2" charset="2"/>
              <a:buChar char="§"/>
            </a:pPr>
            <a:r>
              <a:rPr lang="en-US" sz="1300" dirty="0"/>
              <a:t>Social and Economic classes</a:t>
            </a:r>
          </a:p>
          <a:p>
            <a:pPr marL="0" indent="0">
              <a:spcBef>
                <a:spcPts val="200"/>
              </a:spcBef>
              <a:buNone/>
            </a:pPr>
            <a:r>
              <a:rPr lang="en-US" sz="1600" b="1" dirty="0"/>
              <a:t>Political: State building, expansion and conflict</a:t>
            </a:r>
            <a:endParaRPr lang="en-US" sz="1600" dirty="0"/>
          </a:p>
          <a:p>
            <a:pPr lvl="1">
              <a:spcBef>
                <a:spcPts val="200"/>
              </a:spcBef>
              <a:buFont typeface="Wingdings" panose="05000000000000000000" pitchFamily="2" charset="2"/>
              <a:buChar char="§"/>
            </a:pPr>
            <a:r>
              <a:rPr lang="en-US" sz="1300" dirty="0"/>
              <a:t>Political structures and forms of governance</a:t>
            </a:r>
          </a:p>
          <a:p>
            <a:pPr lvl="1">
              <a:spcBef>
                <a:spcPts val="200"/>
              </a:spcBef>
              <a:buFont typeface="Wingdings" panose="05000000000000000000" pitchFamily="2" charset="2"/>
              <a:buChar char="§"/>
            </a:pPr>
            <a:r>
              <a:rPr lang="en-US" sz="1300" dirty="0"/>
              <a:t>Empires</a:t>
            </a:r>
          </a:p>
          <a:p>
            <a:pPr lvl="1">
              <a:spcBef>
                <a:spcPts val="200"/>
              </a:spcBef>
              <a:buFont typeface="Wingdings" panose="05000000000000000000" pitchFamily="2" charset="2"/>
              <a:buChar char="§"/>
            </a:pPr>
            <a:r>
              <a:rPr lang="en-US" sz="1300" dirty="0"/>
              <a:t>Nations and Nationalism</a:t>
            </a:r>
          </a:p>
          <a:p>
            <a:pPr lvl="1">
              <a:spcBef>
                <a:spcPts val="200"/>
              </a:spcBef>
              <a:buFont typeface="Wingdings" panose="05000000000000000000" pitchFamily="2" charset="2"/>
              <a:buChar char="§"/>
            </a:pPr>
            <a:r>
              <a:rPr lang="en-US" sz="1300" dirty="0"/>
              <a:t>Revolts and revolutions</a:t>
            </a:r>
          </a:p>
          <a:p>
            <a:pPr lvl="1">
              <a:spcBef>
                <a:spcPts val="200"/>
              </a:spcBef>
              <a:buFont typeface="Wingdings" panose="05000000000000000000" pitchFamily="2" charset="2"/>
              <a:buChar char="§"/>
            </a:pPr>
            <a:r>
              <a:rPr lang="en-US" sz="1300" dirty="0"/>
              <a:t>Regional, trans-regional and global structures and organizations</a:t>
            </a:r>
          </a:p>
          <a:p>
            <a:pPr marL="0" indent="0">
              <a:spcBef>
                <a:spcPts val="200"/>
              </a:spcBef>
              <a:buNone/>
            </a:pPr>
            <a:r>
              <a:rPr lang="en-US" sz="1600" b="1" dirty="0"/>
              <a:t>Interaction between humans and the environment</a:t>
            </a:r>
            <a:endParaRPr lang="en-US" sz="1600" dirty="0"/>
          </a:p>
          <a:p>
            <a:pPr lvl="1">
              <a:spcBef>
                <a:spcPts val="200"/>
              </a:spcBef>
              <a:buFont typeface="Wingdings" panose="05000000000000000000" pitchFamily="2" charset="2"/>
              <a:buChar char="§"/>
            </a:pPr>
            <a:r>
              <a:rPr lang="en-US" sz="1300" dirty="0"/>
              <a:t>Demography and disease</a:t>
            </a:r>
          </a:p>
          <a:p>
            <a:pPr lvl="1">
              <a:spcBef>
                <a:spcPts val="200"/>
              </a:spcBef>
              <a:buFont typeface="Wingdings" panose="05000000000000000000" pitchFamily="2" charset="2"/>
              <a:buChar char="§"/>
            </a:pPr>
            <a:r>
              <a:rPr lang="en-US" sz="1300" dirty="0"/>
              <a:t>Migration</a:t>
            </a:r>
          </a:p>
          <a:p>
            <a:pPr lvl="1">
              <a:spcBef>
                <a:spcPts val="200"/>
              </a:spcBef>
              <a:buFont typeface="Wingdings" panose="05000000000000000000" pitchFamily="2" charset="2"/>
              <a:buChar char="§"/>
            </a:pPr>
            <a:r>
              <a:rPr lang="en-US" sz="1300" dirty="0"/>
              <a:t>Patterns of settlement</a:t>
            </a:r>
          </a:p>
          <a:p>
            <a:pPr lvl="1">
              <a:spcBef>
                <a:spcPts val="200"/>
              </a:spcBef>
              <a:buFont typeface="Wingdings" panose="05000000000000000000" pitchFamily="2" charset="2"/>
              <a:buChar char="§"/>
            </a:pPr>
            <a:r>
              <a:rPr lang="en-US" sz="1300" dirty="0"/>
              <a:t>Technology</a:t>
            </a:r>
          </a:p>
          <a:p>
            <a:pPr marL="0" indent="0">
              <a:spcBef>
                <a:spcPts val="200"/>
              </a:spcBef>
              <a:buNone/>
            </a:pPr>
            <a:r>
              <a:rPr lang="en-US" sz="1600" b="1" dirty="0"/>
              <a:t>Cultural: Development and interaction of cultures</a:t>
            </a:r>
            <a:endParaRPr lang="en-US" sz="1600" dirty="0"/>
          </a:p>
          <a:p>
            <a:pPr lvl="1">
              <a:spcBef>
                <a:spcPts val="200"/>
              </a:spcBef>
              <a:buFont typeface="Wingdings" panose="05000000000000000000" pitchFamily="2" charset="2"/>
              <a:buChar char="§"/>
            </a:pPr>
            <a:r>
              <a:rPr lang="en-US" sz="1300" dirty="0"/>
              <a:t>Religions</a:t>
            </a:r>
          </a:p>
          <a:p>
            <a:pPr lvl="1">
              <a:spcBef>
                <a:spcPts val="200"/>
              </a:spcBef>
              <a:buFont typeface="Wingdings" panose="05000000000000000000" pitchFamily="2" charset="2"/>
              <a:buChar char="§"/>
            </a:pPr>
            <a:r>
              <a:rPr lang="en-US" sz="1300" dirty="0"/>
              <a:t>Belief systems, philosophies and ideologies</a:t>
            </a:r>
          </a:p>
          <a:p>
            <a:pPr lvl="1">
              <a:spcBef>
                <a:spcPts val="200"/>
              </a:spcBef>
              <a:buFont typeface="Wingdings" panose="05000000000000000000" pitchFamily="2" charset="2"/>
              <a:buChar char="§"/>
            </a:pPr>
            <a:r>
              <a:rPr lang="en-US" sz="1300" dirty="0"/>
              <a:t>Science and technology</a:t>
            </a:r>
          </a:p>
          <a:p>
            <a:pPr lvl="1">
              <a:spcBef>
                <a:spcPts val="200"/>
              </a:spcBef>
              <a:buFont typeface="Wingdings" panose="05000000000000000000" pitchFamily="2" charset="2"/>
              <a:buChar char="§"/>
            </a:pPr>
            <a:r>
              <a:rPr lang="en-US" sz="1300" dirty="0"/>
              <a:t>The arts and architecture</a:t>
            </a:r>
          </a:p>
          <a:p>
            <a:pPr marL="0" indent="0">
              <a:spcBef>
                <a:spcPts val="200"/>
              </a:spcBef>
              <a:buNone/>
            </a:pPr>
            <a:r>
              <a:rPr lang="en-US" sz="1600" b="1" dirty="0"/>
              <a:t>Economic – Creation, expansion and interaction of economic systems</a:t>
            </a:r>
            <a:endParaRPr lang="en-US" sz="1600" dirty="0"/>
          </a:p>
          <a:p>
            <a:pPr lvl="1">
              <a:spcBef>
                <a:spcPts val="200"/>
              </a:spcBef>
              <a:buFont typeface="Wingdings" panose="05000000000000000000" pitchFamily="2" charset="2"/>
              <a:buChar char="§"/>
            </a:pPr>
            <a:r>
              <a:rPr lang="en-US" sz="1300" dirty="0"/>
              <a:t>Agricultural and pastoral societies</a:t>
            </a:r>
          </a:p>
          <a:p>
            <a:pPr lvl="1">
              <a:spcBef>
                <a:spcPts val="200"/>
              </a:spcBef>
              <a:buFont typeface="Wingdings" panose="05000000000000000000" pitchFamily="2" charset="2"/>
              <a:buChar char="§"/>
            </a:pPr>
            <a:r>
              <a:rPr lang="en-US" sz="1300" dirty="0"/>
              <a:t>Trade and commerce</a:t>
            </a:r>
          </a:p>
          <a:p>
            <a:pPr lvl="1">
              <a:spcBef>
                <a:spcPts val="200"/>
              </a:spcBef>
              <a:buFont typeface="Wingdings" panose="05000000000000000000" pitchFamily="2" charset="2"/>
              <a:buChar char="§"/>
            </a:pPr>
            <a:r>
              <a:rPr lang="en-US" sz="1300" dirty="0"/>
              <a:t>Labor systems</a:t>
            </a:r>
          </a:p>
          <a:p>
            <a:pPr lvl="1">
              <a:spcBef>
                <a:spcPts val="200"/>
              </a:spcBef>
              <a:buFont typeface="Wingdings" panose="05000000000000000000" pitchFamily="2" charset="2"/>
              <a:buChar char="§"/>
            </a:pPr>
            <a:r>
              <a:rPr lang="en-US" sz="1300" dirty="0"/>
              <a:t>Industrialization</a:t>
            </a:r>
          </a:p>
          <a:p>
            <a:pPr lvl="1">
              <a:spcBef>
                <a:spcPts val="200"/>
              </a:spcBef>
              <a:buFont typeface="Wingdings" panose="05000000000000000000" pitchFamily="2" charset="2"/>
              <a:buChar char="§"/>
            </a:pPr>
            <a:r>
              <a:rPr lang="en-US" sz="1300" dirty="0"/>
              <a:t>Capitalism and Socialism</a:t>
            </a:r>
          </a:p>
          <a:p>
            <a:pPr marL="0" indent="0">
              <a:buNone/>
            </a:pPr>
            <a:endParaRPr lang="en-US" dirty="0"/>
          </a:p>
        </p:txBody>
      </p:sp>
    </p:spTree>
    <p:extLst>
      <p:ext uri="{BB962C8B-B14F-4D97-AF65-F5344CB8AC3E}">
        <p14:creationId xmlns:p14="http://schemas.microsoft.com/office/powerpoint/2010/main" val="324166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2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Development of writing</a:t>
            </a:r>
          </a:p>
        </p:txBody>
      </p:sp>
      <p:sp>
        <p:nvSpPr>
          <p:cNvPr id="3" name="Content Placeholder 2"/>
          <p:cNvSpPr>
            <a:spLocks noGrp="1"/>
          </p:cNvSpPr>
          <p:nvPr>
            <p:ph idx="1"/>
          </p:nvPr>
        </p:nvSpPr>
        <p:spPr>
          <a:xfrm>
            <a:off x="152400" y="609600"/>
            <a:ext cx="8915400" cy="3581400"/>
          </a:xfrm>
        </p:spPr>
        <p:txBody>
          <a:bodyPr>
            <a:noAutofit/>
          </a:bodyPr>
          <a:lstStyle/>
          <a:p>
            <a:r>
              <a:rPr lang="en-US" sz="2200" dirty="0"/>
              <a:t>Early </a:t>
            </a:r>
            <a:r>
              <a:rPr lang="en-US" sz="2200" b="1" i="1" dirty="0"/>
              <a:t>cuneiform</a:t>
            </a:r>
            <a:r>
              <a:rPr lang="en-US" sz="2200" dirty="0"/>
              <a:t> (wedge shaped) writing was developed around 3000 BCE and primarily used for record keeping (i.e. taxes, population, etc…)</a:t>
            </a:r>
          </a:p>
          <a:p>
            <a:r>
              <a:rPr lang="en-US" sz="2200" dirty="0"/>
              <a:t>Cuneiform tablets were created from baked clay by scribes</a:t>
            </a:r>
          </a:p>
          <a:p>
            <a:r>
              <a:rPr lang="en-US" sz="2200" dirty="0"/>
              <a:t>Cuneiform eventually developed into a written alphabet (i.e. Phoenicians) =&gt; some writing did not, though (i.e. </a:t>
            </a:r>
            <a:r>
              <a:rPr lang="en-US" sz="2200" b="1" i="1" dirty="0"/>
              <a:t>Egyptian hieroglyphs</a:t>
            </a:r>
            <a:r>
              <a:rPr lang="en-US" sz="2200" dirty="0"/>
              <a:t>)</a:t>
            </a:r>
          </a:p>
          <a:p>
            <a:r>
              <a:rPr lang="en-US" sz="2200" dirty="0"/>
              <a:t>Written language led to the development of </a:t>
            </a:r>
            <a:r>
              <a:rPr lang="en-US" sz="2200" b="1" i="1" dirty="0"/>
              <a:t>_______________</a:t>
            </a:r>
            <a:r>
              <a:rPr lang="en-US" sz="2200" dirty="0"/>
              <a:t> (i.e.____ ________________________________________) and cultural exchange</a:t>
            </a:r>
          </a:p>
          <a:p>
            <a:pPr lvl="1">
              <a:buFont typeface="Wingdings" panose="05000000000000000000" pitchFamily="2" charset="2"/>
              <a:buChar char="§"/>
            </a:pPr>
            <a:r>
              <a:rPr lang="en-US" sz="2000" dirty="0"/>
              <a:t>Literature reflected cultural practices =&gt; i.e. </a:t>
            </a:r>
            <a:r>
              <a:rPr lang="en-US" sz="2000" b="1" i="1" dirty="0"/>
              <a:t>Epic of Gilgamesh 	</a:t>
            </a:r>
            <a:r>
              <a:rPr lang="en-US" sz="2000" dirty="0"/>
              <a:t>deals with a king’s quest for immortality which he concludes is only for Gods</a:t>
            </a:r>
          </a:p>
        </p:txBody>
      </p:sp>
      <p:pic>
        <p:nvPicPr>
          <p:cNvPr id="16386" name="Picture 2" descr="http://forces.si.edu/soils/images/media/library_038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14800"/>
            <a:ext cx="4267200" cy="2560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 y="5394960"/>
            <a:ext cx="3733800" cy="1200329"/>
          </a:xfrm>
          <a:prstGeom prst="rect">
            <a:avLst/>
          </a:prstGeom>
          <a:noFill/>
        </p:spPr>
        <p:txBody>
          <a:bodyPr wrap="square" rtlCol="0">
            <a:spAutoFit/>
          </a:bodyPr>
          <a:lstStyle/>
          <a:p>
            <a:r>
              <a:rPr lang="en-US" sz="2400" b="1" i="1" dirty="0">
                <a:solidFill>
                  <a:prstClr val="black"/>
                </a:solidFill>
              </a:rPr>
              <a:t>Sumerian cuneiform tablet </a:t>
            </a:r>
            <a:r>
              <a:rPr lang="en-US" sz="2400" dirty="0">
                <a:solidFill>
                  <a:prstClr val="black"/>
                </a:solidFill>
              </a:rPr>
              <a:t>– list of herders and cattle in goddess </a:t>
            </a:r>
            <a:r>
              <a:rPr lang="en-US" sz="2400" dirty="0" err="1">
                <a:solidFill>
                  <a:prstClr val="black"/>
                </a:solidFill>
              </a:rPr>
              <a:t>Inana’s</a:t>
            </a:r>
            <a:r>
              <a:rPr lang="en-US" sz="2400" dirty="0">
                <a:solidFill>
                  <a:prstClr val="black"/>
                </a:solidFill>
              </a:rPr>
              <a:t> fields</a:t>
            </a:r>
          </a:p>
        </p:txBody>
      </p:sp>
    </p:spTree>
    <p:extLst>
      <p:ext uri="{BB962C8B-B14F-4D97-AF65-F5344CB8AC3E}">
        <p14:creationId xmlns:p14="http://schemas.microsoft.com/office/powerpoint/2010/main" val="1730144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6600">
            <a:alpha val="25882"/>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a:t>Sumerian Cuneiform alphabet</a:t>
            </a:r>
          </a:p>
        </p:txBody>
      </p:sp>
      <p:pic>
        <p:nvPicPr>
          <p:cNvPr id="15362" name="Picture 2" descr="http://thumbs.dreamstime.com/z/sumerian-cuneiform-alphabet-ancient-antique-31114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315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65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a:t>State Expansion and Empire building</a:t>
            </a:r>
          </a:p>
        </p:txBody>
      </p:sp>
      <p:sp>
        <p:nvSpPr>
          <p:cNvPr id="3" name="Content Placeholder 2"/>
          <p:cNvSpPr>
            <a:spLocks noGrp="1"/>
          </p:cNvSpPr>
          <p:nvPr>
            <p:ph idx="1"/>
          </p:nvPr>
        </p:nvSpPr>
        <p:spPr>
          <a:xfrm>
            <a:off x="34636" y="685800"/>
            <a:ext cx="9033164" cy="6019800"/>
          </a:xfrm>
        </p:spPr>
        <p:txBody>
          <a:bodyPr>
            <a:normAutofit/>
          </a:bodyPr>
          <a:lstStyle/>
          <a:p>
            <a:r>
              <a:rPr lang="en-US" sz="2200" dirty="0"/>
              <a:t>The most powerful, well situated &amp; resource rich civilizations employed powerful military machines to conquer and administer vast empires</a:t>
            </a:r>
          </a:p>
          <a:p>
            <a:pPr marL="0" indent="0">
              <a:buNone/>
            </a:pPr>
            <a:r>
              <a:rPr lang="en-US" sz="2200" b="1" u="sng" dirty="0"/>
              <a:t>Mesopotamia/Babylon</a:t>
            </a:r>
          </a:p>
          <a:p>
            <a:r>
              <a:rPr lang="en-US" sz="2200" b="1" i="1" dirty="0"/>
              <a:t>______________________Empire (</a:t>
            </a:r>
            <a:r>
              <a:rPr lang="en-US" sz="2200" b="1" i="1" dirty="0" err="1"/>
              <a:t>Saragon</a:t>
            </a:r>
            <a:r>
              <a:rPr lang="en-US" sz="2200" b="1" i="1" dirty="0"/>
              <a:t>; </a:t>
            </a:r>
            <a:r>
              <a:rPr lang="en-US" sz="2200" dirty="0"/>
              <a:t>2350 BCE</a:t>
            </a:r>
            <a:r>
              <a:rPr lang="en-US" sz="2200" b="1" i="1" dirty="0"/>
              <a:t>)</a:t>
            </a:r>
            <a:r>
              <a:rPr lang="en-US" sz="2200" dirty="0"/>
              <a:t> was the 1</a:t>
            </a:r>
            <a:r>
              <a:rPr lang="en-US" sz="2200" baseline="30000" dirty="0"/>
              <a:t>st</a:t>
            </a:r>
            <a:r>
              <a:rPr lang="en-US" sz="2200" dirty="0"/>
              <a:t> Mesopotamian empire</a:t>
            </a:r>
          </a:p>
          <a:p>
            <a:pPr marL="914400" lvl="1" indent="-457200">
              <a:buFont typeface="Wingdings" panose="05000000000000000000" pitchFamily="2" charset="2"/>
              <a:buChar char="§"/>
            </a:pPr>
            <a:r>
              <a:rPr lang="en-US" sz="2200" dirty="0"/>
              <a:t>Used powerful military (standing army of 5400) to establish a dynastic empire; used former rulers as governors</a:t>
            </a:r>
          </a:p>
          <a:p>
            <a:pPr lvl="1">
              <a:buFont typeface="Wingdings" panose="05000000000000000000" pitchFamily="2" charset="2"/>
              <a:buChar char="§"/>
            </a:pPr>
            <a:r>
              <a:rPr lang="en-US" sz="2200" b="1" i="1" dirty="0"/>
              <a:t>Hammurabi, Babylonians</a:t>
            </a:r>
            <a:r>
              <a:rPr lang="en-US" sz="2200" dirty="0"/>
              <a:t> and others followed the example of </a:t>
            </a:r>
            <a:r>
              <a:rPr lang="en-US" sz="2200" dirty="0" err="1"/>
              <a:t>Saragon</a:t>
            </a:r>
            <a:r>
              <a:rPr lang="en-US" sz="2200" dirty="0"/>
              <a:t> and established empires in the Mesopotamian area</a:t>
            </a:r>
          </a:p>
          <a:p>
            <a:r>
              <a:rPr lang="en-US" sz="2200" dirty="0"/>
              <a:t>Empires culminated with the  </a:t>
            </a:r>
            <a:r>
              <a:rPr lang="en-US" sz="2200" b="1" i="1" dirty="0"/>
              <a:t>Hittites</a:t>
            </a:r>
            <a:r>
              <a:rPr lang="en-US" sz="2200" dirty="0"/>
              <a:t> &amp; </a:t>
            </a:r>
            <a:r>
              <a:rPr lang="en-US" sz="2200" b="1" i="1" dirty="0"/>
              <a:t>Assyrians =&gt; </a:t>
            </a:r>
            <a:r>
              <a:rPr lang="en-US" sz="2200" dirty="0"/>
              <a:t>pastoralists who used _________________________________________to change warfare</a:t>
            </a:r>
            <a:endParaRPr lang="en-US" sz="2200" b="1" i="1" dirty="0"/>
          </a:p>
          <a:p>
            <a:pPr lvl="1">
              <a:buFont typeface="Wingdings" panose="05000000000000000000" pitchFamily="2" charset="2"/>
              <a:buChar char="§"/>
            </a:pPr>
            <a:r>
              <a:rPr lang="en-US" sz="2200" b="1" i="1" dirty="0"/>
              <a:t>Hittites</a:t>
            </a:r>
            <a:r>
              <a:rPr lang="en-US" sz="2200" dirty="0"/>
              <a:t> (ca 1750 BCE) were a group of pastoralists who introduced ___ ____________ (cheaper, easier to forge) &amp; </a:t>
            </a:r>
            <a:r>
              <a:rPr lang="en-US" sz="2200" b="1" i="1" dirty="0"/>
              <a:t>compound bows </a:t>
            </a:r>
            <a:r>
              <a:rPr lang="en-US" sz="2200" dirty="0"/>
              <a:t>(shorter)</a:t>
            </a:r>
            <a:endParaRPr lang="en-US" sz="2200" b="1" i="1" dirty="0"/>
          </a:p>
          <a:p>
            <a:pPr lvl="1">
              <a:buFont typeface="Wingdings" panose="05000000000000000000" pitchFamily="2" charset="2"/>
              <a:buChar char="§"/>
            </a:pPr>
            <a:r>
              <a:rPr lang="en-US" sz="2200" b="1" i="1" dirty="0"/>
              <a:t>Assyrians</a:t>
            </a:r>
            <a:r>
              <a:rPr lang="en-US" sz="2200" dirty="0"/>
              <a:t> (ca 700 BCE) were able to establish the largest empire due to their military tactics, use of horses to carry messages &amp; brutality</a:t>
            </a:r>
          </a:p>
          <a:p>
            <a:pPr lvl="1">
              <a:buFont typeface="Wingdings" panose="05000000000000000000" pitchFamily="2" charset="2"/>
              <a:buChar char="§"/>
            </a:pPr>
            <a:endParaRPr lang="en-US" sz="2300" dirty="0"/>
          </a:p>
        </p:txBody>
      </p:sp>
    </p:spTree>
    <p:extLst>
      <p:ext uri="{BB962C8B-B14F-4D97-AF65-F5344CB8AC3E}">
        <p14:creationId xmlns:p14="http://schemas.microsoft.com/office/powerpoint/2010/main" val="163789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u="sng" dirty="0"/>
              <a:t>Hittite Chariot</a:t>
            </a:r>
          </a:p>
        </p:txBody>
      </p:sp>
      <p:pic>
        <p:nvPicPr>
          <p:cNvPr id="18434" name="Picture 2" descr="http://worksofchivalry.com/wp-content/uploads/2012/12/Neo-Hittite-war-chariot-Museum-of-Anatolian-Civiliz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334000" cy="582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22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715962"/>
          </a:xfrm>
        </p:spPr>
        <p:txBody>
          <a:bodyPr>
            <a:normAutofit fontScale="90000"/>
          </a:bodyPr>
          <a:lstStyle/>
          <a:p>
            <a:r>
              <a:rPr lang="en-US" b="1" u="sng" dirty="0"/>
              <a:t>Assyrian Compound Bows &amp; war tactics</a:t>
            </a:r>
          </a:p>
        </p:txBody>
      </p:sp>
      <p:sp>
        <p:nvSpPr>
          <p:cNvPr id="3" name="Content Placeholder 2"/>
          <p:cNvSpPr>
            <a:spLocks noGrp="1"/>
          </p:cNvSpPr>
          <p:nvPr>
            <p:ph idx="1"/>
          </p:nvPr>
        </p:nvSpPr>
        <p:spPr>
          <a:xfrm>
            <a:off x="3429000" y="838200"/>
            <a:ext cx="5638800" cy="3581400"/>
          </a:xfrm>
        </p:spPr>
        <p:txBody>
          <a:bodyPr>
            <a:normAutofit/>
          </a:bodyPr>
          <a:lstStyle/>
          <a:p>
            <a:pPr marL="0" indent="0">
              <a:buNone/>
            </a:pPr>
            <a:r>
              <a:rPr lang="en-US" sz="2400" dirty="0"/>
              <a:t>Account of </a:t>
            </a:r>
            <a:r>
              <a:rPr lang="en-US" sz="2400" b="1" i="1" dirty="0"/>
              <a:t>King </a:t>
            </a:r>
            <a:r>
              <a:rPr lang="en-US" sz="2400" b="1" i="1" dirty="0" err="1"/>
              <a:t>Ashurnasipal’s</a:t>
            </a:r>
            <a:r>
              <a:rPr lang="en-US" sz="2400" dirty="0"/>
              <a:t> treatment of Assyrian war prisoners =&gt; </a:t>
            </a:r>
          </a:p>
          <a:p>
            <a:pPr marL="0" indent="0">
              <a:buNone/>
            </a:pPr>
            <a:r>
              <a:rPr lang="en-US" sz="2400" dirty="0"/>
              <a:t>“3000 of their combat troops I felled with weapons . . . Many of the captives taken from them I burned in a fire. Many I took alive, from some of these I cut off their hands to the wrist, form others I cut off their noses, ears and fingers . . . I burned their young men and women to death”</a:t>
            </a:r>
          </a:p>
        </p:txBody>
      </p:sp>
      <p:pic>
        <p:nvPicPr>
          <p:cNvPr id="3074" name="Picture 2" descr="http://img.ehowcdn.com/article-new-thumbnail/ehow/images/a04/cp/0v/assyrian-composite-bow-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3352799"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782" y="4572000"/>
            <a:ext cx="8458200" cy="1938992"/>
          </a:xfrm>
          <a:prstGeom prst="rect">
            <a:avLst/>
          </a:prstGeom>
          <a:noFill/>
        </p:spPr>
        <p:txBody>
          <a:bodyPr wrap="square" rtlCol="0">
            <a:spAutoFit/>
          </a:bodyPr>
          <a:lstStyle/>
          <a:p>
            <a:r>
              <a:rPr lang="en-US" sz="2400" b="1" i="1" dirty="0">
                <a:solidFill>
                  <a:prstClr val="black"/>
                </a:solidFill>
              </a:rPr>
              <a:t>** This type of treatment was reserved for those peoples that rebelled against Assyrian rule ** </a:t>
            </a:r>
          </a:p>
          <a:p>
            <a:endParaRPr lang="en-US" sz="2400" b="1" i="1" dirty="0">
              <a:solidFill>
                <a:prstClr val="black"/>
              </a:solidFill>
            </a:endParaRPr>
          </a:p>
          <a:p>
            <a:r>
              <a:rPr lang="en-US" sz="2400" b="1" i="1" dirty="0">
                <a:solidFill>
                  <a:prstClr val="black"/>
                </a:solidFill>
              </a:rPr>
              <a:t>Q: How would these types of actions help the Assyrians rule a large geographic empire?</a:t>
            </a:r>
          </a:p>
        </p:txBody>
      </p:sp>
    </p:spTree>
    <p:extLst>
      <p:ext uri="{BB962C8B-B14F-4D97-AF65-F5344CB8AC3E}">
        <p14:creationId xmlns:p14="http://schemas.microsoft.com/office/powerpoint/2010/main" val="4230807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Hittite Empire </a:t>
            </a:r>
            <a:r>
              <a:rPr lang="en-US" dirty="0"/>
              <a:t>(ca 1750)</a:t>
            </a:r>
          </a:p>
        </p:txBody>
      </p:sp>
      <p:sp>
        <p:nvSpPr>
          <p:cNvPr id="3" name="Content Placeholder 2"/>
          <p:cNvSpPr>
            <a:spLocks noGrp="1"/>
          </p:cNvSpPr>
          <p:nvPr>
            <p:ph idx="1"/>
          </p:nvPr>
        </p:nvSpPr>
        <p:spPr>
          <a:xfrm>
            <a:off x="0" y="5486400"/>
            <a:ext cx="9144000" cy="1173163"/>
          </a:xfrm>
        </p:spPr>
        <p:txBody>
          <a:bodyPr>
            <a:noAutofit/>
          </a:bodyPr>
          <a:lstStyle/>
          <a:p>
            <a:pPr marL="0" indent="0">
              <a:buNone/>
            </a:pPr>
            <a:r>
              <a:rPr lang="en-US" sz="2200" dirty="0"/>
              <a:t>The Hittites were the first group of nomadic pastoralists to establish an empire =&gt; afterwards there were many conflicts between these groups and agrarian societies (pastoralists/barbarians often developed more efficient military technologies and disseminated them to agrarian societies)</a:t>
            </a:r>
          </a:p>
        </p:txBody>
      </p:sp>
      <p:pic>
        <p:nvPicPr>
          <p:cNvPr id="2050" name="Picture 2" descr="http://web.clark.edu/afisher/maps/Egypt_Hittite_Empires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43" y="685800"/>
            <a:ext cx="7584057" cy="465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31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15962"/>
          </a:xfrm>
        </p:spPr>
        <p:txBody>
          <a:bodyPr>
            <a:normAutofit fontScale="90000"/>
          </a:bodyPr>
          <a:lstStyle/>
          <a:p>
            <a:r>
              <a:rPr lang="en-US" b="1" u="sng" dirty="0"/>
              <a:t>Assyrian Empire </a:t>
            </a:r>
            <a:r>
              <a:rPr lang="en-US" dirty="0"/>
              <a:t>(ca 700 BCE)</a:t>
            </a:r>
          </a:p>
        </p:txBody>
      </p:sp>
      <p:pic>
        <p:nvPicPr>
          <p:cNvPr id="4" name="Picture 6" descr="http://history-world.org/assyria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7720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172200"/>
            <a:ext cx="8686800" cy="461665"/>
          </a:xfrm>
          <a:prstGeom prst="rect">
            <a:avLst/>
          </a:prstGeom>
          <a:noFill/>
        </p:spPr>
        <p:txBody>
          <a:bodyPr wrap="square" rtlCol="0">
            <a:spAutoFit/>
          </a:bodyPr>
          <a:lstStyle/>
          <a:p>
            <a:r>
              <a:rPr lang="en-US" sz="2400" b="1" i="1" dirty="0">
                <a:solidFill>
                  <a:prstClr val="black"/>
                </a:solidFill>
              </a:rPr>
              <a:t>Q: What would be the challenges of ruling such a large empire?</a:t>
            </a:r>
          </a:p>
        </p:txBody>
      </p:sp>
    </p:spTree>
    <p:extLst>
      <p:ext uri="{BB962C8B-B14F-4D97-AF65-F5344CB8AC3E}">
        <p14:creationId xmlns:p14="http://schemas.microsoft.com/office/powerpoint/2010/main" val="3449779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966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Autofit/>
          </a:bodyPr>
          <a:lstStyle/>
          <a:p>
            <a:r>
              <a:rPr lang="en-US" sz="3600" b="1" u="sng" dirty="0"/>
              <a:t>State Expansion and Empire building (</a:t>
            </a:r>
            <a:r>
              <a:rPr lang="en-US" sz="3600" b="1" u="sng" dirty="0" err="1"/>
              <a:t>Cont</a:t>
            </a:r>
            <a:r>
              <a:rPr lang="en-US" sz="3600" b="1" u="sng" dirty="0"/>
              <a:t>)</a:t>
            </a:r>
            <a:endParaRPr lang="en-US" sz="3600" dirty="0"/>
          </a:p>
        </p:txBody>
      </p:sp>
      <p:sp>
        <p:nvSpPr>
          <p:cNvPr id="3" name="Content Placeholder 2"/>
          <p:cNvSpPr>
            <a:spLocks noGrp="1"/>
          </p:cNvSpPr>
          <p:nvPr>
            <p:ph idx="1"/>
          </p:nvPr>
        </p:nvSpPr>
        <p:spPr>
          <a:xfrm>
            <a:off x="76200" y="685800"/>
            <a:ext cx="8991600" cy="6096000"/>
          </a:xfrm>
        </p:spPr>
        <p:txBody>
          <a:bodyPr>
            <a:normAutofit fontScale="92500"/>
          </a:bodyPr>
          <a:lstStyle/>
          <a:p>
            <a:pPr marL="0" indent="0">
              <a:buNone/>
            </a:pPr>
            <a:r>
              <a:rPr lang="en-US" sz="2400" b="1" u="sng" dirty="0"/>
              <a:t>Egyptian Empire</a:t>
            </a:r>
          </a:p>
          <a:p>
            <a:r>
              <a:rPr lang="en-US" sz="2300" dirty="0"/>
              <a:t>Unlike the Fertile Crescent (i.e. flat land w/ no natural boundaries), Egypt’s geography made conquest difficult</a:t>
            </a:r>
          </a:p>
          <a:p>
            <a:pPr lvl="1">
              <a:buFont typeface="Wingdings" panose="05000000000000000000" pitchFamily="2" charset="2"/>
              <a:buChar char="§"/>
            </a:pPr>
            <a:r>
              <a:rPr lang="en-US" sz="2300" dirty="0"/>
              <a:t>Deserts to the East &amp; West, Mediterranean Sea to North and Nile cataracts (rapids) to the South (security and continuity)</a:t>
            </a:r>
          </a:p>
          <a:p>
            <a:r>
              <a:rPr lang="en-US" sz="2300" dirty="0"/>
              <a:t>Egyptian civilization was divided into three periods</a:t>
            </a:r>
          </a:p>
          <a:p>
            <a:pPr lvl="1">
              <a:buFont typeface="Wingdings" panose="05000000000000000000" pitchFamily="2" charset="2"/>
              <a:buChar char="§"/>
            </a:pPr>
            <a:r>
              <a:rPr lang="en-US" sz="2300" b="1" i="1" dirty="0"/>
              <a:t>Old &amp; Middle Kingdoms </a:t>
            </a:r>
            <a:r>
              <a:rPr lang="en-US" sz="2300" dirty="0"/>
              <a:t>(ca 3100 BCE – 1650 BCE) =&gt; period of stability &amp; domestic splendor (pyramids, Egyptian religion focused on </a:t>
            </a:r>
            <a:r>
              <a:rPr lang="en-US" sz="2300" b="1" i="1" dirty="0"/>
              <a:t>Sun God RA</a:t>
            </a:r>
            <a:r>
              <a:rPr lang="en-US" sz="2300" dirty="0"/>
              <a:t>, cultivation of wall art &amp; hieroglyphics)</a:t>
            </a:r>
          </a:p>
          <a:p>
            <a:pPr marL="457200" lvl="1" indent="0">
              <a:buNone/>
            </a:pPr>
            <a:r>
              <a:rPr lang="en-US" sz="2300" dirty="0"/>
              <a:t>	-- Brought to an end by the invasion of the </a:t>
            </a:r>
            <a:r>
              <a:rPr lang="en-US" sz="2300" b="1" i="1" dirty="0"/>
              <a:t>Hyksos</a:t>
            </a:r>
            <a:r>
              <a:rPr lang="en-US" sz="2300" dirty="0"/>
              <a:t> =&gt; pastoral 	people who brought bronze weapons &amp; wheeled chariots</a:t>
            </a:r>
          </a:p>
          <a:p>
            <a:pPr lvl="1">
              <a:buFont typeface="Wingdings" panose="05000000000000000000" pitchFamily="2" charset="2"/>
              <a:buChar char="§"/>
            </a:pPr>
            <a:r>
              <a:rPr lang="en-US" sz="2300" b="1" i="1" dirty="0"/>
              <a:t>New Kingdom </a:t>
            </a:r>
            <a:r>
              <a:rPr lang="en-US" sz="2300" dirty="0"/>
              <a:t>(ca 1550 – 1000 BCE) =&gt; after defeating the Hyksos, pharaohs used new military skills to establish a massive empire</a:t>
            </a:r>
          </a:p>
          <a:p>
            <a:pPr marL="857250" lvl="2" indent="0">
              <a:buNone/>
            </a:pPr>
            <a:r>
              <a:rPr lang="en-US" sz="2300" dirty="0"/>
              <a:t>-- Conquered Canaan, Phoenicia and parts of Babylonian empire</a:t>
            </a:r>
          </a:p>
          <a:p>
            <a:pPr marL="457200" lvl="1" indent="0">
              <a:buNone/>
            </a:pPr>
            <a:r>
              <a:rPr lang="en-US" sz="2300" dirty="0"/>
              <a:t>	-- Cultivated trade with____________</a:t>
            </a:r>
            <a:r>
              <a:rPr lang="en-US" sz="2300" b="1" i="1" dirty="0"/>
              <a:t>_</a:t>
            </a:r>
            <a:r>
              <a:rPr lang="en-US" sz="2300" dirty="0"/>
              <a:t>, Fertile Crescent &amp; Mediterranean =&gt; _________became a tributary state (ivory, leopard skins, ebony, gold) and adopted many Egyptian practices (i.e. art, religion, </a:t>
            </a:r>
            <a:r>
              <a:rPr lang="en-US" sz="2300" dirty="0" err="1"/>
              <a:t>govt</a:t>
            </a:r>
            <a:r>
              <a:rPr lang="en-US" sz="2300" dirty="0"/>
              <a:t>)</a:t>
            </a:r>
          </a:p>
          <a:p>
            <a:endParaRPr lang="en-US" sz="2400" b="1" u="sng" dirty="0"/>
          </a:p>
        </p:txBody>
      </p:sp>
    </p:spTree>
    <p:extLst>
      <p:ext uri="{BB962C8B-B14F-4D97-AF65-F5344CB8AC3E}">
        <p14:creationId xmlns:p14="http://schemas.microsoft.com/office/powerpoint/2010/main" val="1805374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96600">
            <a:alpha val="28000"/>
          </a:srgbClr>
        </a:solidFill>
        <a:effectLst/>
      </p:bgPr>
    </p:bg>
    <p:spTree>
      <p:nvGrpSpPr>
        <p:cNvPr id="1" name=""/>
        <p:cNvGrpSpPr/>
        <p:nvPr/>
      </p:nvGrpSpPr>
      <p:grpSpPr>
        <a:xfrm>
          <a:off x="0" y="0"/>
          <a:ext cx="0" cy="0"/>
          <a:chOff x="0" y="0"/>
          <a:chExt cx="0" cy="0"/>
        </a:xfrm>
      </p:grpSpPr>
      <p:pic>
        <p:nvPicPr>
          <p:cNvPr id="4" name="Picture 4" descr="http://my.fit.edu/~rosiene/egyp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1" y="152400"/>
            <a:ext cx="4029075" cy="6580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03976" y="272534"/>
            <a:ext cx="4811424" cy="4339650"/>
          </a:xfrm>
          <a:prstGeom prst="rect">
            <a:avLst/>
          </a:prstGeom>
          <a:noFill/>
        </p:spPr>
        <p:txBody>
          <a:bodyPr wrap="square" rtlCol="0">
            <a:spAutoFit/>
          </a:bodyPr>
          <a:lstStyle/>
          <a:p>
            <a:pPr algn="ctr"/>
            <a:r>
              <a:rPr lang="en-US" sz="3600" b="1" u="sng" dirty="0">
                <a:solidFill>
                  <a:prstClr val="black"/>
                </a:solidFill>
              </a:rPr>
              <a:t>Egyptian Resources</a:t>
            </a:r>
          </a:p>
          <a:p>
            <a:pPr marL="342900" indent="-342900">
              <a:buFont typeface="Arial" panose="020B0604020202020204" pitchFamily="34" charset="0"/>
              <a:buChar char="•"/>
            </a:pPr>
            <a:r>
              <a:rPr lang="en-US" sz="2400" dirty="0">
                <a:solidFill>
                  <a:prstClr val="black"/>
                </a:solidFill>
              </a:rPr>
              <a:t>Egypt was very rich in many resources that were valuable for trade and the development of civilization</a:t>
            </a:r>
          </a:p>
          <a:p>
            <a:pPr marL="800100" lvl="1" indent="-342900">
              <a:buFont typeface="Wingdings" panose="05000000000000000000" pitchFamily="2" charset="2"/>
              <a:buChar char="§"/>
            </a:pPr>
            <a:r>
              <a:rPr lang="en-US" sz="2400" dirty="0">
                <a:solidFill>
                  <a:prstClr val="black"/>
                </a:solidFill>
              </a:rPr>
              <a:t>Gold, Copper, granite, alabaster, emeralds, etc…</a:t>
            </a:r>
          </a:p>
          <a:p>
            <a:pPr marL="800100" lvl="1" indent="-342900">
              <a:buFont typeface="Wingdings" panose="05000000000000000000" pitchFamily="2" charset="2"/>
              <a:buChar char="§"/>
            </a:pPr>
            <a:r>
              <a:rPr lang="en-US" sz="2400" dirty="0">
                <a:solidFill>
                  <a:prstClr val="black"/>
                </a:solidFill>
              </a:rPr>
              <a:t>Nile River flooding (very predictable mostly) also provided Egypt with stable agricultural base</a:t>
            </a:r>
          </a:p>
        </p:txBody>
      </p:sp>
    </p:spTree>
    <p:extLst>
      <p:ext uri="{BB962C8B-B14F-4D97-AF65-F5344CB8AC3E}">
        <p14:creationId xmlns:p14="http://schemas.microsoft.com/office/powerpoint/2010/main" val="2309194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96600">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Ancient Religion</a:t>
            </a:r>
          </a:p>
        </p:txBody>
      </p:sp>
      <p:sp>
        <p:nvSpPr>
          <p:cNvPr id="3" name="Content Placeholder 2"/>
          <p:cNvSpPr>
            <a:spLocks noGrp="1"/>
          </p:cNvSpPr>
          <p:nvPr>
            <p:ph idx="1"/>
          </p:nvPr>
        </p:nvSpPr>
        <p:spPr>
          <a:xfrm>
            <a:off x="76200" y="685800"/>
            <a:ext cx="8991600" cy="6096000"/>
          </a:xfrm>
        </p:spPr>
        <p:txBody>
          <a:bodyPr>
            <a:normAutofit fontScale="92500" lnSpcReduction="10000"/>
          </a:bodyPr>
          <a:lstStyle/>
          <a:p>
            <a:r>
              <a:rPr lang="en-US" sz="2400" dirty="0"/>
              <a:t>Early religious beliefs were primarily animistic and sought to make meaning of natural events (i.e. Egyptian and Sumerian) </a:t>
            </a:r>
          </a:p>
          <a:p>
            <a:pPr lvl="1">
              <a:buFont typeface="Wingdings" panose="05000000000000000000" pitchFamily="2" charset="2"/>
              <a:buChar char="§"/>
            </a:pPr>
            <a:r>
              <a:rPr lang="en-US" sz="2400" dirty="0"/>
              <a:t>3 new belief structures were fundamentally different &amp; provided the basis for later religious ideas and religions</a:t>
            </a:r>
          </a:p>
          <a:p>
            <a:pPr marL="0" indent="0">
              <a:buNone/>
            </a:pPr>
            <a:r>
              <a:rPr lang="en-US" sz="2400" dirty="0"/>
              <a:t>#1: </a:t>
            </a:r>
            <a:r>
              <a:rPr lang="en-US" sz="2400" b="1" u="sng" dirty="0"/>
              <a:t>Hebrew Monotheism</a:t>
            </a:r>
          </a:p>
          <a:p>
            <a:r>
              <a:rPr lang="en-US" sz="2400" dirty="0"/>
              <a:t>Semitic speaking people (i.e. Aramaic, Arabic, Hebrew) who originally worshipped nature spirits and many Gods</a:t>
            </a:r>
          </a:p>
          <a:p>
            <a:pPr lvl="1" indent="-342900">
              <a:buFont typeface="Wingdings" panose="05000000000000000000" pitchFamily="2" charset="2"/>
              <a:buChar char="§"/>
            </a:pPr>
            <a:r>
              <a:rPr lang="en-US" sz="2400" dirty="0"/>
              <a:t>Post Babylonian exile (ca 600 BCE) </a:t>
            </a:r>
            <a:r>
              <a:rPr lang="en-US" sz="2400" b="1" i="1" dirty="0"/>
              <a:t>Yahweh</a:t>
            </a:r>
            <a:r>
              <a:rPr lang="en-US" sz="2400" dirty="0"/>
              <a:t> = only GOD </a:t>
            </a:r>
          </a:p>
          <a:p>
            <a:pPr lvl="1" indent="-342900">
              <a:buFont typeface="Wingdings" panose="05000000000000000000" pitchFamily="2" charset="2"/>
              <a:buChar char="§"/>
            </a:pPr>
            <a:r>
              <a:rPr lang="en-US" sz="2400" dirty="0"/>
              <a:t>3 tenets of Hebrew tradition =&gt; covenant, law and prophets</a:t>
            </a:r>
          </a:p>
          <a:p>
            <a:pPr marL="400050" lvl="1" indent="0">
              <a:buNone/>
            </a:pPr>
            <a:r>
              <a:rPr lang="en-US" sz="2400" dirty="0"/>
              <a:t>	-- __________________=&gt; established between GOD and Moses, 	Hebrews were God’s chosen people &amp; received promised land</a:t>
            </a:r>
          </a:p>
          <a:p>
            <a:pPr marL="400050" lvl="1" indent="0">
              <a:buNone/>
            </a:pPr>
            <a:r>
              <a:rPr lang="en-US" sz="2400" dirty="0"/>
              <a:t>	-- ___________=&gt; GOD gave Moses 10 commandments (moral code) 	which must be obeyed (if not evil and suffering follow)</a:t>
            </a:r>
          </a:p>
          <a:p>
            <a:pPr marL="400050" lvl="1" indent="0">
              <a:buNone/>
            </a:pPr>
            <a:r>
              <a:rPr lang="en-US" sz="2400" dirty="0"/>
              <a:t>	-- _______________=&gt; GOD sends teachers to serve as his voice to 	Israelites and they talk of </a:t>
            </a:r>
            <a:r>
              <a:rPr lang="en-US" sz="2400" b="1" i="1" dirty="0"/>
              <a:t>universalism </a:t>
            </a:r>
            <a:r>
              <a:rPr lang="en-US" sz="2400" dirty="0"/>
              <a:t>(all worship GOD)</a:t>
            </a:r>
          </a:p>
          <a:p>
            <a:pPr lvl="1" indent="-342900">
              <a:buFont typeface="Wingdings" panose="05000000000000000000" pitchFamily="2" charset="2"/>
              <a:buChar char="§"/>
            </a:pPr>
            <a:r>
              <a:rPr lang="en-US" sz="2400" dirty="0"/>
              <a:t>Later leads to </a:t>
            </a:r>
            <a:r>
              <a:rPr lang="en-US" sz="2400" b="1" i="1" dirty="0"/>
              <a:t>Judaism </a:t>
            </a:r>
            <a:r>
              <a:rPr lang="en-US" sz="2400" dirty="0"/>
              <a:t>and influences other Monotheistic religions (i.e. Christianity and Islam)</a:t>
            </a:r>
            <a:endParaRPr lang="en-US" sz="2400" b="1" i="1" dirty="0"/>
          </a:p>
        </p:txBody>
      </p:sp>
    </p:spTree>
    <p:extLst>
      <p:ext uri="{BB962C8B-B14F-4D97-AF65-F5344CB8AC3E}">
        <p14:creationId xmlns:p14="http://schemas.microsoft.com/office/powerpoint/2010/main" val="167397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alpha val="7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u="sng" dirty="0"/>
              <a:t>Intro to “Big History”</a:t>
            </a:r>
          </a:p>
        </p:txBody>
      </p:sp>
      <p:sp>
        <p:nvSpPr>
          <p:cNvPr id="3" name="Content Placeholder 2"/>
          <p:cNvSpPr>
            <a:spLocks noGrp="1"/>
          </p:cNvSpPr>
          <p:nvPr>
            <p:ph idx="1"/>
          </p:nvPr>
        </p:nvSpPr>
        <p:spPr>
          <a:xfrm>
            <a:off x="76200" y="762000"/>
            <a:ext cx="8991600" cy="6019800"/>
          </a:xfrm>
        </p:spPr>
        <p:txBody>
          <a:bodyPr>
            <a:normAutofit/>
          </a:bodyPr>
          <a:lstStyle/>
          <a:p>
            <a:r>
              <a:rPr lang="en-US" sz="2400" dirty="0"/>
              <a:t>What is </a:t>
            </a:r>
            <a:r>
              <a:rPr lang="en-US" sz="2400" b="1" i="1" dirty="0"/>
              <a:t>“Big History”? </a:t>
            </a:r>
          </a:p>
          <a:p>
            <a:pPr lvl="1">
              <a:buFont typeface="Wingdings" panose="05000000000000000000" pitchFamily="2" charset="2"/>
              <a:buChar char="§"/>
            </a:pPr>
            <a:r>
              <a:rPr lang="en-US" sz="2400" dirty="0"/>
              <a:t>A multidisciplinary approach to historical study that examines the whole of history from the Big Bang to the modern world</a:t>
            </a:r>
          </a:p>
          <a:p>
            <a:pPr lvl="1">
              <a:buFont typeface="Wingdings" panose="05000000000000000000" pitchFamily="2" charset="2"/>
              <a:buChar char="§"/>
            </a:pPr>
            <a:r>
              <a:rPr lang="en-US" sz="2400" b="1" dirty="0"/>
              <a:t>Big History </a:t>
            </a:r>
            <a:r>
              <a:rPr lang="en-US" sz="2400" dirty="0"/>
              <a:t>seeks to understand the history of the universe and how humanity fits into this framework</a:t>
            </a:r>
          </a:p>
          <a:p>
            <a:pPr marL="457200" lvl="1" indent="0">
              <a:buNone/>
            </a:pPr>
            <a:r>
              <a:rPr lang="en-US" sz="2400" dirty="0"/>
              <a:t>	-- </a:t>
            </a:r>
            <a:r>
              <a:rPr lang="en-US" sz="2400" b="1" dirty="0"/>
              <a:t>Big History </a:t>
            </a:r>
            <a:r>
              <a:rPr lang="en-US" sz="2400" dirty="0"/>
              <a:t>seeks to understand how humans developed 	within the world using common themes on multiple time scales</a:t>
            </a:r>
          </a:p>
          <a:p>
            <a:pPr marL="457200" lvl="1" indent="0">
              <a:buNone/>
            </a:pPr>
            <a:r>
              <a:rPr lang="en-US" sz="2400" dirty="0"/>
              <a:t>	-- </a:t>
            </a:r>
            <a:r>
              <a:rPr lang="en-US" sz="2400" b="1" dirty="0"/>
              <a:t>Big History </a:t>
            </a:r>
            <a:r>
              <a:rPr lang="en-US" sz="2400" dirty="0"/>
              <a:t>sees the transition to civilization as gradual, 	occurring over a long time period, with many causes &amp; effects</a:t>
            </a:r>
          </a:p>
          <a:p>
            <a:pPr marL="457200" lvl="1" indent="0">
              <a:buNone/>
            </a:pPr>
            <a:r>
              <a:rPr lang="en-US" sz="2400" dirty="0"/>
              <a:t>	-- </a:t>
            </a:r>
            <a:r>
              <a:rPr lang="en-US" sz="2400" b="1" dirty="0"/>
              <a:t>Big History </a:t>
            </a:r>
            <a:r>
              <a:rPr lang="en-US" sz="2400" dirty="0"/>
              <a:t>also uses more types of historical evidence =&gt; 	geological data, archeological records, carbon dating, fossils, 	ecological records, etc….</a:t>
            </a:r>
          </a:p>
        </p:txBody>
      </p:sp>
    </p:spTree>
    <p:extLst>
      <p:ext uri="{BB962C8B-B14F-4D97-AF65-F5344CB8AC3E}">
        <p14:creationId xmlns:p14="http://schemas.microsoft.com/office/powerpoint/2010/main" val="1831840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96600">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a:t>Hebrew Monotheism</a:t>
            </a:r>
          </a:p>
        </p:txBody>
      </p:sp>
      <p:sp>
        <p:nvSpPr>
          <p:cNvPr id="3" name="Content Placeholder 2"/>
          <p:cNvSpPr>
            <a:spLocks noGrp="1"/>
          </p:cNvSpPr>
          <p:nvPr>
            <p:ph idx="1"/>
          </p:nvPr>
        </p:nvSpPr>
        <p:spPr>
          <a:xfrm>
            <a:off x="381000" y="5943600"/>
            <a:ext cx="8229600" cy="792163"/>
          </a:xfrm>
        </p:spPr>
        <p:txBody>
          <a:bodyPr>
            <a:normAutofit lnSpcReduction="10000"/>
          </a:bodyPr>
          <a:lstStyle/>
          <a:p>
            <a:pPr marL="0" indent="0">
              <a:buNone/>
            </a:pPr>
            <a:r>
              <a:rPr lang="en-US" sz="2400" b="1" i="1" dirty="0"/>
              <a:t>Ten Commandments are written about in the Hebrew Bible (Old testament) in the books of Exodus and Deuteronomy</a:t>
            </a:r>
          </a:p>
        </p:txBody>
      </p:sp>
      <p:pic>
        <p:nvPicPr>
          <p:cNvPr id="1026" name="Picture 2" descr="http://s3.amazonaws.com/rapgenius/10-God-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93" y="990600"/>
            <a:ext cx="539115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reationwiki.org/pool/images/thumb/4/40/Moses_receiving_the_tablets_of_the_law.jpg/300px-Moses_receiving_the_tablets_of_the_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838200"/>
            <a:ext cx="338666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77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96600">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533400"/>
          </a:xfrm>
        </p:spPr>
        <p:txBody>
          <a:bodyPr>
            <a:normAutofit fontScale="90000"/>
          </a:bodyPr>
          <a:lstStyle/>
          <a:p>
            <a:r>
              <a:rPr lang="en-US" b="1" u="sng" dirty="0"/>
              <a:t>Ancient Religion </a:t>
            </a:r>
            <a:r>
              <a:rPr lang="en-US" dirty="0"/>
              <a:t>(</a:t>
            </a:r>
            <a:r>
              <a:rPr lang="en-US" dirty="0" err="1"/>
              <a:t>Cont</a:t>
            </a:r>
            <a:r>
              <a:rPr lang="en-US" dirty="0"/>
              <a:t>)</a:t>
            </a:r>
          </a:p>
        </p:txBody>
      </p:sp>
      <p:sp>
        <p:nvSpPr>
          <p:cNvPr id="3" name="Content Placeholder 2"/>
          <p:cNvSpPr>
            <a:spLocks noGrp="1"/>
          </p:cNvSpPr>
          <p:nvPr>
            <p:ph idx="1"/>
          </p:nvPr>
        </p:nvSpPr>
        <p:spPr>
          <a:xfrm>
            <a:off x="76199" y="609600"/>
            <a:ext cx="8991601" cy="6172200"/>
          </a:xfrm>
        </p:spPr>
        <p:txBody>
          <a:bodyPr>
            <a:normAutofit/>
          </a:bodyPr>
          <a:lstStyle/>
          <a:p>
            <a:pPr marL="0" indent="0">
              <a:buNone/>
            </a:pPr>
            <a:r>
              <a:rPr lang="en-US" sz="2400" b="1" u="sng" dirty="0"/>
              <a:t>#2: Zoroastrianism</a:t>
            </a:r>
          </a:p>
          <a:p>
            <a:r>
              <a:rPr lang="en-US" sz="2300" dirty="0"/>
              <a:t>Zoroastrianism was the main religion of the Persian Empire and was based on the teachings of </a:t>
            </a:r>
            <a:r>
              <a:rPr lang="en-US" sz="2300" b="1" i="1" dirty="0"/>
              <a:t>Zoroaster </a:t>
            </a:r>
            <a:r>
              <a:rPr lang="en-US" sz="2300" dirty="0"/>
              <a:t>in the book </a:t>
            </a:r>
            <a:r>
              <a:rPr lang="en-US" sz="2300" b="1" i="1" dirty="0" err="1"/>
              <a:t>Zend</a:t>
            </a:r>
            <a:r>
              <a:rPr lang="en-US" sz="2300" b="1" i="1" dirty="0"/>
              <a:t> </a:t>
            </a:r>
            <a:r>
              <a:rPr lang="en-US" sz="2300" b="1" i="1" dirty="0" err="1"/>
              <a:t>Avesta</a:t>
            </a:r>
            <a:endParaRPr lang="en-US" sz="2300" b="1" i="1" dirty="0"/>
          </a:p>
          <a:p>
            <a:pPr lvl="1">
              <a:buFont typeface="Wingdings" panose="05000000000000000000" pitchFamily="2" charset="2"/>
              <a:buChar char="§"/>
            </a:pPr>
            <a:r>
              <a:rPr lang="en-US" sz="2300" dirty="0"/>
              <a:t>After wandering he experienced a series of revelations about what was the “true and only religion”</a:t>
            </a:r>
          </a:p>
          <a:p>
            <a:pPr lvl="1">
              <a:buFont typeface="Wingdings" panose="05000000000000000000" pitchFamily="2" charset="2"/>
              <a:buChar char="§"/>
            </a:pPr>
            <a:r>
              <a:rPr lang="en-US" sz="2300" dirty="0"/>
              <a:t>In the beginning there was one God, </a:t>
            </a:r>
            <a:r>
              <a:rPr lang="en-US" sz="2300" b="1" i="1" dirty="0" err="1"/>
              <a:t>Ahuramazda</a:t>
            </a:r>
            <a:r>
              <a:rPr lang="en-US" sz="2300" b="1" i="1" dirty="0"/>
              <a:t> </a:t>
            </a:r>
            <a:r>
              <a:rPr lang="en-US" sz="2300" dirty="0"/>
              <a:t>=&gt; embodiment of good (wise, pious, kind, etc…)</a:t>
            </a:r>
          </a:p>
          <a:p>
            <a:pPr marL="457200" lvl="1" indent="0">
              <a:buNone/>
            </a:pPr>
            <a:r>
              <a:rPr lang="en-US" sz="2300" b="1" i="1" dirty="0"/>
              <a:t>	-- </a:t>
            </a:r>
            <a:r>
              <a:rPr lang="en-US" sz="2300" dirty="0"/>
              <a:t>He was opposed by </a:t>
            </a:r>
            <a:r>
              <a:rPr lang="en-US" sz="2300" b="1" i="1" dirty="0"/>
              <a:t>Ahriman</a:t>
            </a:r>
            <a:r>
              <a:rPr lang="en-US" sz="2300" dirty="0"/>
              <a:t> who was the embodiment of evil</a:t>
            </a:r>
          </a:p>
          <a:p>
            <a:pPr lvl="1">
              <a:buFont typeface="Wingdings" panose="05000000000000000000" pitchFamily="2" charset="2"/>
              <a:buChar char="§"/>
            </a:pPr>
            <a:r>
              <a:rPr lang="en-US" sz="2300" dirty="0"/>
              <a:t>Their battle played out among humans (free will) who must choose the path of good or evil </a:t>
            </a:r>
          </a:p>
          <a:p>
            <a:pPr marL="857250" lvl="2" indent="0">
              <a:buNone/>
            </a:pPr>
            <a:r>
              <a:rPr lang="en-US" sz="2300" dirty="0"/>
              <a:t>-- At the end of the world there would be a judgment and “good” go to paradise; “evil” thrown into abyss of torment</a:t>
            </a:r>
          </a:p>
          <a:p>
            <a:pPr marL="514350" indent="-457200"/>
            <a:r>
              <a:rPr lang="en-US" sz="2400" dirty="0"/>
              <a:t>_________________________(good vs evil) and a last judgment later influences Christianity, Islam and other major religions</a:t>
            </a:r>
          </a:p>
        </p:txBody>
      </p:sp>
    </p:spTree>
    <p:extLst>
      <p:ext uri="{BB962C8B-B14F-4D97-AF65-F5344CB8AC3E}">
        <p14:creationId xmlns:p14="http://schemas.microsoft.com/office/powerpoint/2010/main" val="956779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96600">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Zoroastrianism</a:t>
            </a:r>
          </a:p>
        </p:txBody>
      </p:sp>
      <p:sp>
        <p:nvSpPr>
          <p:cNvPr id="3" name="Content Placeholder 2"/>
          <p:cNvSpPr>
            <a:spLocks noGrp="1"/>
          </p:cNvSpPr>
          <p:nvPr>
            <p:ph idx="1"/>
          </p:nvPr>
        </p:nvSpPr>
        <p:spPr>
          <a:xfrm>
            <a:off x="152399" y="5867400"/>
            <a:ext cx="8883361" cy="868363"/>
          </a:xfrm>
        </p:spPr>
        <p:txBody>
          <a:bodyPr>
            <a:normAutofit/>
          </a:bodyPr>
          <a:lstStyle/>
          <a:p>
            <a:pPr marL="0" indent="0">
              <a:buNone/>
            </a:pPr>
            <a:r>
              <a:rPr lang="en-US" sz="2400" b="1" i="1" dirty="0"/>
              <a:t>Zoroaster, </a:t>
            </a:r>
            <a:r>
              <a:rPr lang="en-US" sz="2400" dirty="0"/>
              <a:t>founder of Zoroastrianism &amp; the main symbol of the religion, </a:t>
            </a:r>
            <a:r>
              <a:rPr lang="en-US" sz="2400" b="1" i="1" dirty="0" err="1"/>
              <a:t>Faravahar</a:t>
            </a:r>
            <a:r>
              <a:rPr lang="en-US" sz="2400" dirty="0"/>
              <a:t> (symbol of divine mandate that Persian kings had)</a:t>
            </a:r>
          </a:p>
        </p:txBody>
      </p:sp>
      <p:pic>
        <p:nvPicPr>
          <p:cNvPr id="3074" name="Picture 2" descr="http://islamichouseofisrael.com/wp-content/uploads/2013/10/zoroastrias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445423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llempires.com/Uploads/Zoroas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36" y="1066799"/>
            <a:ext cx="4429125"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75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966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15962"/>
          </a:xfrm>
        </p:spPr>
        <p:txBody>
          <a:bodyPr>
            <a:normAutofit fontScale="90000"/>
          </a:bodyPr>
          <a:lstStyle/>
          <a:p>
            <a:r>
              <a:rPr lang="en-US" b="1" u="sng" dirty="0"/>
              <a:t>Ancient Religion </a:t>
            </a:r>
            <a:r>
              <a:rPr lang="en-US" dirty="0"/>
              <a:t>(</a:t>
            </a:r>
            <a:r>
              <a:rPr lang="en-US" dirty="0" err="1"/>
              <a:t>Cont</a:t>
            </a:r>
            <a:r>
              <a:rPr lang="en-US" dirty="0"/>
              <a:t>)</a:t>
            </a:r>
          </a:p>
        </p:txBody>
      </p:sp>
      <p:sp>
        <p:nvSpPr>
          <p:cNvPr id="3" name="Content Placeholder 2"/>
          <p:cNvSpPr>
            <a:spLocks noGrp="1"/>
          </p:cNvSpPr>
          <p:nvPr>
            <p:ph idx="1"/>
          </p:nvPr>
        </p:nvSpPr>
        <p:spPr>
          <a:xfrm>
            <a:off x="76200" y="685800"/>
            <a:ext cx="8991600" cy="6096000"/>
          </a:xfrm>
        </p:spPr>
        <p:txBody>
          <a:bodyPr>
            <a:normAutofit lnSpcReduction="10000"/>
          </a:bodyPr>
          <a:lstStyle/>
          <a:p>
            <a:pPr marL="0" indent="0">
              <a:buNone/>
            </a:pPr>
            <a:r>
              <a:rPr lang="en-US" sz="2400" b="1" u="sng" dirty="0"/>
              <a:t>#3: Vedic religion (Brahmanism)</a:t>
            </a:r>
          </a:p>
          <a:p>
            <a:r>
              <a:rPr lang="en-US" sz="2300" dirty="0"/>
              <a:t>The Vedic religion was a combination of Indo-Aryan religious beliefs and Indus Valley beliefs that coalesced from ~ 1500 – 500 BCE</a:t>
            </a:r>
          </a:p>
          <a:p>
            <a:pPr lvl="1" indent="-342900">
              <a:buFont typeface="Wingdings" panose="05000000000000000000" pitchFamily="2" charset="2"/>
              <a:buChar char="§"/>
            </a:pPr>
            <a:r>
              <a:rPr lang="en-US" sz="2300" dirty="0"/>
              <a:t>Vedic religion was based on ________=&gt; collection of hymns and rituals transmitted orally for 1000’s of years (written ca 1500 BCE)</a:t>
            </a:r>
          </a:p>
          <a:p>
            <a:pPr lvl="1" indent="-342900">
              <a:buFont typeface="Wingdings" panose="05000000000000000000" pitchFamily="2" charset="2"/>
              <a:buChar char="§"/>
            </a:pPr>
            <a:r>
              <a:rPr lang="en-US" sz="2300" dirty="0"/>
              <a:t>Early Vedic beliefs were based on a pantheon of Gods (i.e. Greeks) that represented natural forces (i.e. fire, water, thunder, fertility)</a:t>
            </a:r>
          </a:p>
          <a:p>
            <a:pPr marL="400050" lvl="1" indent="0">
              <a:buNone/>
            </a:pPr>
            <a:r>
              <a:rPr lang="en-US" sz="2300" dirty="0"/>
              <a:t>	-- The most powerful and important of these Gods was </a:t>
            </a:r>
            <a:r>
              <a:rPr lang="en-US" sz="2300" b="1" i="1" dirty="0" err="1"/>
              <a:t>Indra</a:t>
            </a:r>
            <a:r>
              <a:rPr lang="en-US" sz="2300" dirty="0"/>
              <a:t> 	(Thunder god or God of War)</a:t>
            </a:r>
          </a:p>
          <a:p>
            <a:pPr lvl="1" indent="-342900">
              <a:buFont typeface="Wingdings" panose="05000000000000000000" pitchFamily="2" charset="2"/>
              <a:buChar char="§"/>
            </a:pPr>
            <a:r>
              <a:rPr lang="en-US" sz="2300" dirty="0"/>
              <a:t>Vedic religion was administered by the</a:t>
            </a:r>
            <a:r>
              <a:rPr lang="en-US" sz="2300" b="1" i="1" dirty="0"/>
              <a:t> Brahmin </a:t>
            </a:r>
            <a:r>
              <a:rPr lang="en-US" sz="2300" dirty="0"/>
              <a:t>class of priests</a:t>
            </a:r>
          </a:p>
          <a:p>
            <a:pPr marL="400050" lvl="1" indent="0">
              <a:buNone/>
            </a:pPr>
            <a:r>
              <a:rPr lang="en-US" sz="2300" dirty="0"/>
              <a:t>	-- They performed ritual sacrifices to the Gods and chanted hymns</a:t>
            </a:r>
          </a:p>
          <a:p>
            <a:pPr marL="400050" lvl="1" indent="0">
              <a:buNone/>
            </a:pPr>
            <a:r>
              <a:rPr lang="en-US" sz="2300" dirty="0"/>
              <a:t>	-- They were also practiced ___________=&gt; denial of worldly pleasures to pursue spiritual goals (i.e. meditation, closeness to GOD)</a:t>
            </a:r>
          </a:p>
          <a:p>
            <a:r>
              <a:rPr lang="en-US" sz="2400" dirty="0"/>
              <a:t>Vedic religious practices influenced the later development of </a:t>
            </a:r>
            <a:r>
              <a:rPr lang="en-US" sz="2400" b="1" dirty="0"/>
              <a:t>Hinduism</a:t>
            </a:r>
            <a:r>
              <a:rPr lang="en-US" sz="2400" dirty="0"/>
              <a:t> (pantheon of Gods), </a:t>
            </a:r>
            <a:r>
              <a:rPr lang="en-US" sz="2400" b="1" dirty="0"/>
              <a:t>Buddhism, Jainism, Sikhism, Christianity and Islam </a:t>
            </a:r>
            <a:r>
              <a:rPr lang="en-US" sz="2400" dirty="0"/>
              <a:t>(</a:t>
            </a:r>
            <a:r>
              <a:rPr lang="en-US" sz="2400" b="1" i="1" dirty="0"/>
              <a:t>asceticism</a:t>
            </a:r>
            <a:r>
              <a:rPr lang="en-US" sz="2400" dirty="0"/>
              <a:t>)</a:t>
            </a:r>
          </a:p>
        </p:txBody>
      </p:sp>
    </p:spTree>
    <p:extLst>
      <p:ext uri="{BB962C8B-B14F-4D97-AF65-F5344CB8AC3E}">
        <p14:creationId xmlns:p14="http://schemas.microsoft.com/office/powerpoint/2010/main" val="305336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u="sng" dirty="0"/>
              <a:t>Big History vs Traditional 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2027042"/>
              </p:ext>
            </p:extLst>
          </p:nvPr>
        </p:nvGraphicFramePr>
        <p:xfrm>
          <a:off x="152400" y="990600"/>
          <a:ext cx="8839200" cy="5486401"/>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83476">
                <a:tc>
                  <a:txBody>
                    <a:bodyPr/>
                    <a:lstStyle/>
                    <a:p>
                      <a:pPr algn="ctr"/>
                      <a:r>
                        <a:rPr lang="en-US" b="1" dirty="0"/>
                        <a:t>Conventional history</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en-US" b="1" dirty="0"/>
                        <a:t>Big History</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83476">
                <a:tc>
                  <a:txBody>
                    <a:bodyPr/>
                    <a:lstStyle/>
                    <a:p>
                      <a:r>
                        <a:rPr lang="en-US" dirty="0"/>
                        <a:t>5000 BCE to present</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u="none" strike="noStrike" dirty="0">
                          <a:solidFill>
                            <a:schemeClr val="tx1"/>
                          </a:solidFill>
                          <a:effectLst/>
                          <a:hlinkClick r:id="rId2" tooltip="Big Bang"/>
                        </a:rPr>
                        <a:t>Big Bang</a:t>
                      </a:r>
                      <a:r>
                        <a:rPr lang="en-US" dirty="0"/>
                        <a:t> to present</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3476">
                <a:tc>
                  <a:txBody>
                    <a:bodyPr/>
                    <a:lstStyle/>
                    <a:p>
                      <a:r>
                        <a:rPr lang="en-US"/>
                        <a:t>7,000-10,000 years</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dirty="0"/>
                        <a:t>13.8 billion years</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3476">
                <a:tc>
                  <a:txBody>
                    <a:bodyPr/>
                    <a:lstStyle/>
                    <a:p>
                      <a:r>
                        <a:rPr lang="en-US"/>
                        <a:t>Compartmentalized fields of study</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t>Interdisciplinary approach</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1848">
                <a:tc>
                  <a:txBody>
                    <a:bodyPr/>
                    <a:lstStyle/>
                    <a:p>
                      <a:r>
                        <a:rPr lang="en-US"/>
                        <a:t>Focus on human civilization</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t>Focus on how humankind fits within the universe</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3476">
                <a:tc>
                  <a:txBody>
                    <a:bodyPr/>
                    <a:lstStyle/>
                    <a:p>
                      <a:r>
                        <a:rPr lang="en-US"/>
                        <a:t>Taught mostly with books</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dirty="0"/>
                        <a:t>Interactive Internet </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3476">
                <a:tc>
                  <a:txBody>
                    <a:bodyPr/>
                    <a:lstStyle/>
                    <a:p>
                      <a:r>
                        <a:rPr lang="en-US"/>
                        <a:t>Microhistory</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t>Macrohistory</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83476">
                <a:tc>
                  <a:txBody>
                    <a:bodyPr/>
                    <a:lstStyle/>
                    <a:p>
                      <a:r>
                        <a:rPr lang="en-US"/>
                        <a:t>Focus on trends, processes</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t>Focus on analogy, metaphor</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40221">
                <a:tc>
                  <a:txBody>
                    <a:bodyPr/>
                    <a:lstStyle/>
                    <a:p>
                      <a:r>
                        <a:rPr lang="en-US"/>
                        <a:t>Based on a variety of documents, including written records and material artifacts</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dirty="0"/>
                        <a:t>Based on current knowledge about phenomena such as fossils, ecological changes, genetic analysis, telescope data</a:t>
                      </a:r>
                    </a:p>
                  </a:txBody>
                  <a:tcPr marL="38100" marR="38100" marT="38100" marB="3810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189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6699">
            <a:alpha val="22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1"/>
            <a:ext cx="8991600" cy="4114800"/>
          </a:xfrm>
        </p:spPr>
        <p:txBody>
          <a:bodyPr>
            <a:normAutofit fontScale="77500" lnSpcReduction="20000"/>
          </a:bodyPr>
          <a:lstStyle/>
          <a:p>
            <a:pPr marL="0" indent="0">
              <a:buNone/>
            </a:pPr>
            <a:r>
              <a:rPr lang="en-US" sz="3100" dirty="0"/>
              <a:t>Early humans were slump-shouldered, slope-browed, hairy brutes. They hunkered over campfires and ate scorched meat. Sometimes they carried spears. Once in a while they scratched pictures of antelopes on the walls of their caves. That's what I learned during elementary school, anyway. History didn't start with the first humans - they were cavemen! The Stone Age wasn't history; the Stone Age was a preamble to history, a dystopian era of stasis before the happy onset of civilization, and the arrival of nifty developments like chariot wheels, gunpowder, and Google. History started with agriculture, nation-states, and written documents. History began in Mesopotamia's fertile crescent, somewhere around 4000 BC. It began when we finally overcame our savage legacy, and culture surpassed biology.</a:t>
            </a:r>
          </a:p>
          <a:p>
            <a:pPr marL="0" indent="0">
              <a:buNone/>
            </a:pPr>
            <a:r>
              <a:rPr lang="en-US" dirty="0"/>
              <a:t>	—Anthony </a:t>
            </a:r>
            <a:r>
              <a:rPr lang="en-US" dirty="0" err="1"/>
              <a:t>Doerr</a:t>
            </a:r>
            <a:r>
              <a:rPr lang="en-US" dirty="0"/>
              <a:t> reviewing </a:t>
            </a:r>
            <a:r>
              <a:rPr lang="en-US" i="1" dirty="0"/>
              <a:t>On Deep History and the Brain</a:t>
            </a:r>
            <a:r>
              <a:rPr lang="en-US" dirty="0"/>
              <a:t> </a:t>
            </a:r>
          </a:p>
          <a:p>
            <a:pPr marL="0" indent="0">
              <a:buNone/>
            </a:pPr>
            <a:endParaRPr lang="en-US" dirty="0"/>
          </a:p>
        </p:txBody>
      </p:sp>
      <p:pic>
        <p:nvPicPr>
          <p:cNvPr id="4098" name="Picture 2" descr="http://ericwedwards.files.wordpress.com/2013/07/23neanderthal-1-superjumb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267200"/>
            <a:ext cx="51054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6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533400"/>
          </a:xfrm>
        </p:spPr>
        <p:txBody>
          <a:bodyPr>
            <a:normAutofit fontScale="90000"/>
          </a:bodyPr>
          <a:lstStyle/>
          <a:p>
            <a:r>
              <a:rPr lang="en-US" b="1" u="sng" dirty="0"/>
              <a:t>World Population through 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0619872"/>
              </p:ext>
            </p:extLst>
          </p:nvPr>
        </p:nvGraphicFramePr>
        <p:xfrm>
          <a:off x="457200" y="762000"/>
          <a:ext cx="8229600" cy="5867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544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alpha val="15000"/>
          </a:srgb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9945304"/>
              </p:ext>
            </p:extLst>
          </p:nvPr>
        </p:nvGraphicFramePr>
        <p:xfrm>
          <a:off x="152399" y="228607"/>
          <a:ext cx="8763001" cy="6569385"/>
        </p:xfrm>
        <a:graphic>
          <a:graphicData uri="http://schemas.openxmlformats.org/drawingml/2006/table">
            <a:tbl>
              <a:tblPr/>
              <a:tblGrid>
                <a:gridCol w="1971375">
                  <a:extLst>
                    <a:ext uri="{9D8B030D-6E8A-4147-A177-3AD203B41FA5}">
                      <a16:colId xmlns:a16="http://schemas.microsoft.com/office/drawing/2014/main" val="20000"/>
                    </a:ext>
                  </a:extLst>
                </a:gridCol>
                <a:gridCol w="3891418">
                  <a:extLst>
                    <a:ext uri="{9D8B030D-6E8A-4147-A177-3AD203B41FA5}">
                      <a16:colId xmlns:a16="http://schemas.microsoft.com/office/drawing/2014/main" val="20001"/>
                    </a:ext>
                  </a:extLst>
                </a:gridCol>
                <a:gridCol w="2900208">
                  <a:extLst>
                    <a:ext uri="{9D8B030D-6E8A-4147-A177-3AD203B41FA5}">
                      <a16:colId xmlns:a16="http://schemas.microsoft.com/office/drawing/2014/main" val="20002"/>
                    </a:ext>
                  </a:extLst>
                </a:gridCol>
              </a:tblGrid>
              <a:tr h="404812">
                <a:tc>
                  <a:txBody>
                    <a:bodyPr/>
                    <a:lstStyle/>
                    <a:p>
                      <a:pPr algn="ctr" fontAlgn="b"/>
                      <a:r>
                        <a:rPr lang="en-US" sz="3200" b="1" i="0" u="sng" strike="noStrike" dirty="0">
                          <a:solidFill>
                            <a:srgbClr val="000000"/>
                          </a:solidFill>
                          <a:effectLst/>
                          <a:latin typeface="Calibri"/>
                        </a:rPr>
                        <a:t> Year</a:t>
                      </a:r>
                    </a:p>
                  </a:txBody>
                  <a:tcPr marL="9525" marR="9525" marT="9525" marB="0" anchor="b">
                    <a:lnL w="6350" cap="flat" cmpd="sng" algn="ctr">
                      <a:solidFill>
                        <a:srgbClr val="0000FF"/>
                      </a:solidFill>
                      <a:prstDash val="solid"/>
                      <a:round/>
                      <a:headEnd type="none" w="med" len="med"/>
                      <a:tailEnd type="none" w="med" len="med"/>
                    </a:lnL>
                    <a:lnR>
                      <a:noFill/>
                    </a:lnR>
                    <a:lnT w="6350" cap="flat" cmpd="sng" algn="ctr">
                      <a:solidFill>
                        <a:srgbClr val="0000FF"/>
                      </a:solidFill>
                      <a:prstDash val="solid"/>
                      <a:round/>
                      <a:headEnd type="none" w="med" len="med"/>
                      <a:tailEnd type="none" w="med" len="med"/>
                    </a:lnT>
                    <a:lnB>
                      <a:noFill/>
                    </a:lnB>
                  </a:tcPr>
                </a:tc>
                <a:tc>
                  <a:txBody>
                    <a:bodyPr/>
                    <a:lstStyle/>
                    <a:p>
                      <a:pPr algn="ctr" fontAlgn="b"/>
                      <a:r>
                        <a:rPr lang="en-US" sz="3200" b="1" i="0" u="sng" strike="noStrike" dirty="0">
                          <a:solidFill>
                            <a:srgbClr val="000000"/>
                          </a:solidFill>
                          <a:effectLst/>
                          <a:latin typeface="Calibri"/>
                        </a:rPr>
                        <a:t>Est. World Population</a:t>
                      </a:r>
                    </a:p>
                  </a:txBody>
                  <a:tcPr marL="9525" marR="9525" marT="9525" marB="0" anchor="b">
                    <a:lnL>
                      <a:noFill/>
                    </a:lnL>
                    <a:lnR>
                      <a:noFill/>
                    </a:lnR>
                    <a:lnT w="6350" cap="flat" cmpd="sng" algn="ctr">
                      <a:solidFill>
                        <a:srgbClr val="0000FF"/>
                      </a:solidFill>
                      <a:prstDash val="solid"/>
                      <a:round/>
                      <a:headEnd type="none" w="med" len="med"/>
                      <a:tailEnd type="none" w="med" len="med"/>
                    </a:lnT>
                    <a:lnB>
                      <a:noFill/>
                    </a:lnB>
                  </a:tcPr>
                </a:tc>
                <a:tc>
                  <a:txBody>
                    <a:bodyPr/>
                    <a:lstStyle/>
                    <a:p>
                      <a:pPr algn="ctr" fontAlgn="b"/>
                      <a:r>
                        <a:rPr lang="en-US" sz="3200" b="1" i="0" u="sng" strike="noStrike" dirty="0">
                          <a:solidFill>
                            <a:srgbClr val="000000"/>
                          </a:solidFill>
                          <a:effectLst/>
                          <a:latin typeface="Calibri"/>
                        </a:rPr>
                        <a:t>Growth Rate</a:t>
                      </a:r>
                    </a:p>
                  </a:txBody>
                  <a:tcPr marL="9525" marR="9525" marT="9525" marB="0" anchor="b">
                    <a:lnL>
                      <a:noFill/>
                    </a:lnL>
                    <a:lnR>
                      <a:noFill/>
                    </a:lnR>
                    <a:lnT w="6350" cap="flat" cmpd="sng" algn="ctr">
                      <a:solidFill>
                        <a:srgbClr val="0000FF"/>
                      </a:solidFill>
                      <a:prstDash val="solid"/>
                      <a:round/>
                      <a:headEnd type="none" w="med" len="med"/>
                      <a:tailEnd type="none" w="med" len="med"/>
                    </a:lnT>
                    <a:lnB>
                      <a:noFill/>
                    </a:lnB>
                  </a:tcPr>
                </a:tc>
                <a:extLst>
                  <a:ext uri="{0D108BD9-81ED-4DB2-BD59-A6C34878D82A}">
                    <a16:rowId xmlns:a16="http://schemas.microsoft.com/office/drawing/2014/main" val="10000"/>
                  </a:ext>
                </a:extLst>
              </a:tr>
              <a:tr h="404812">
                <a:tc>
                  <a:txBody>
                    <a:bodyPr/>
                    <a:lstStyle/>
                    <a:p>
                      <a:pPr algn="ctr" fontAlgn="b"/>
                      <a:r>
                        <a:rPr lang="en-US" sz="2400" b="0" i="0" u="none" strike="noStrike" dirty="0">
                          <a:solidFill>
                            <a:srgbClr val="000000"/>
                          </a:solidFill>
                          <a:effectLst/>
                          <a:latin typeface="Calibri"/>
                        </a:rPr>
                        <a:t>100,000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10,000</a:t>
                      </a:r>
                    </a:p>
                  </a:txBody>
                  <a:tcPr marL="9525" marR="9525" marT="9525"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404812">
                <a:tc>
                  <a:txBody>
                    <a:bodyPr/>
                    <a:lstStyle/>
                    <a:p>
                      <a:pPr algn="ctr" fontAlgn="b"/>
                      <a:r>
                        <a:rPr lang="en-US" sz="2400" b="0" i="0" u="none" strike="noStrike" dirty="0">
                          <a:solidFill>
                            <a:srgbClr val="000000"/>
                          </a:solidFill>
                          <a:effectLst/>
                          <a:latin typeface="Calibri"/>
                        </a:rPr>
                        <a:t>30,000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500,000</a:t>
                      </a: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0.56%</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04812">
                <a:tc>
                  <a:txBody>
                    <a:bodyPr/>
                    <a:lstStyle/>
                    <a:p>
                      <a:pPr algn="ctr" fontAlgn="b"/>
                      <a:r>
                        <a:rPr lang="en-US" sz="2400" b="0" i="0" u="none" strike="noStrike">
                          <a:solidFill>
                            <a:srgbClr val="000000"/>
                          </a:solidFill>
                          <a:effectLst/>
                          <a:latin typeface="Calibri"/>
                        </a:rPr>
                        <a:t>8000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6</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1.25%</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404812">
                <a:tc>
                  <a:txBody>
                    <a:bodyPr/>
                    <a:lstStyle/>
                    <a:p>
                      <a:pPr algn="ctr" fontAlgn="b"/>
                      <a:r>
                        <a:rPr lang="en-US" sz="2400" b="0" i="0" u="none" strike="noStrike">
                          <a:solidFill>
                            <a:srgbClr val="000000"/>
                          </a:solidFill>
                          <a:effectLst/>
                          <a:latin typeface="Calibri"/>
                        </a:rPr>
                        <a:t>3000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50</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4.33%</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404812">
                <a:tc>
                  <a:txBody>
                    <a:bodyPr/>
                    <a:lstStyle/>
                    <a:p>
                      <a:pPr algn="ctr" fontAlgn="b"/>
                      <a:r>
                        <a:rPr lang="en-US" sz="2400" b="0" i="0" u="none" strike="noStrike">
                          <a:solidFill>
                            <a:srgbClr val="000000"/>
                          </a:solidFill>
                          <a:effectLst/>
                          <a:latin typeface="Calibri"/>
                        </a:rPr>
                        <a:t>1000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120</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4.47%</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404812">
                <a:tc>
                  <a:txBody>
                    <a:bodyPr/>
                    <a:lstStyle/>
                    <a:p>
                      <a:pPr algn="ctr" fontAlgn="b"/>
                      <a:r>
                        <a:rPr lang="en-US" sz="2400" b="0" i="0" u="none" strike="noStrike">
                          <a:solidFill>
                            <a:srgbClr val="000000"/>
                          </a:solidFill>
                          <a:effectLst/>
                          <a:latin typeface="Calibri"/>
                        </a:rPr>
                        <a:t>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250</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7.62%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404812">
                <a:tc>
                  <a:txBody>
                    <a:bodyPr/>
                    <a:lstStyle/>
                    <a:p>
                      <a:pPr algn="ctr" fontAlgn="b"/>
                      <a:r>
                        <a:rPr lang="en-US" sz="2400" b="0" i="0" u="none" strike="noStrike">
                          <a:solidFill>
                            <a:srgbClr val="000000"/>
                          </a:solidFill>
                          <a:effectLst/>
                          <a:latin typeface="Calibri"/>
                        </a:rPr>
                        <a:t>1000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250</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404812">
                <a:tc>
                  <a:txBody>
                    <a:bodyPr/>
                    <a:lstStyle/>
                    <a:p>
                      <a:pPr algn="ctr" fontAlgn="b"/>
                      <a:r>
                        <a:rPr lang="en-US" sz="2400" b="0" i="0" u="none" strike="noStrike">
                          <a:solidFill>
                            <a:srgbClr val="000000"/>
                          </a:solidFill>
                          <a:effectLst/>
                          <a:latin typeface="Calibri"/>
                        </a:rPr>
                        <a:t>1200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400</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26.49%</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404812">
                <a:tc>
                  <a:txBody>
                    <a:bodyPr/>
                    <a:lstStyle/>
                    <a:p>
                      <a:pPr algn="ctr" fontAlgn="b"/>
                      <a:r>
                        <a:rPr lang="en-US" sz="2400" b="0" i="0" u="none" strike="noStrike">
                          <a:solidFill>
                            <a:srgbClr val="000000"/>
                          </a:solidFill>
                          <a:effectLst/>
                          <a:latin typeface="Calibri"/>
                        </a:rPr>
                        <a:t>1400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375</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-3.18%</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404812">
                <a:tc>
                  <a:txBody>
                    <a:bodyPr/>
                    <a:lstStyle/>
                    <a:p>
                      <a:pPr algn="ctr" fontAlgn="b"/>
                      <a:r>
                        <a:rPr lang="en-US" sz="2400" b="0" i="0" u="none" strike="noStrike">
                          <a:solidFill>
                            <a:srgbClr val="000000"/>
                          </a:solidFill>
                          <a:effectLst/>
                          <a:latin typeface="Calibri"/>
                        </a:rPr>
                        <a:t>1600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578</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24.15%</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404812">
                <a:tc>
                  <a:txBody>
                    <a:bodyPr/>
                    <a:lstStyle/>
                    <a:p>
                      <a:pPr algn="ctr" fontAlgn="b"/>
                      <a:r>
                        <a:rPr lang="en-US" sz="2400" b="0" i="0" u="none" strike="noStrike">
                          <a:solidFill>
                            <a:srgbClr val="000000"/>
                          </a:solidFill>
                          <a:effectLst/>
                          <a:latin typeface="Calibri"/>
                        </a:rPr>
                        <a:t>1700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680</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17.65%</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404812">
                <a:tc>
                  <a:txBody>
                    <a:bodyPr/>
                    <a:lstStyle/>
                    <a:p>
                      <a:pPr algn="ctr" fontAlgn="b"/>
                      <a:r>
                        <a:rPr lang="en-US" sz="2400" b="0" i="0" u="none" strike="noStrike">
                          <a:solidFill>
                            <a:srgbClr val="000000"/>
                          </a:solidFill>
                          <a:effectLst/>
                          <a:latin typeface="Calibri"/>
                        </a:rPr>
                        <a:t>1800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954</a:t>
                      </a:r>
                      <a:r>
                        <a:rPr lang="en-US" sz="2400" b="0" i="0" u="none" strike="noStrike" baseline="0" dirty="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40.29%</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404812">
                <a:tc>
                  <a:txBody>
                    <a:bodyPr/>
                    <a:lstStyle/>
                    <a:p>
                      <a:pPr algn="ctr" fontAlgn="b"/>
                      <a:r>
                        <a:rPr lang="en-US" sz="2400" b="0" i="0" u="none" strike="noStrike">
                          <a:solidFill>
                            <a:srgbClr val="000000"/>
                          </a:solidFill>
                          <a:effectLst/>
                          <a:latin typeface="Calibri"/>
                        </a:rPr>
                        <a:t>1900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1.6</a:t>
                      </a:r>
                      <a:r>
                        <a:rPr lang="en-US" sz="2400" b="0" i="0" u="none" strike="noStrike" baseline="0" dirty="0">
                          <a:solidFill>
                            <a:srgbClr val="000000"/>
                          </a:solidFill>
                          <a:effectLst/>
                          <a:latin typeface="Calibri"/>
                        </a:rPr>
                        <a:t> Billion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71.28%</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404812">
                <a:tc>
                  <a:txBody>
                    <a:bodyPr/>
                    <a:lstStyle/>
                    <a:p>
                      <a:pPr algn="ctr" fontAlgn="b"/>
                      <a:r>
                        <a:rPr lang="en-US" sz="2400" b="0" i="0" u="none" strike="noStrike">
                          <a:solidFill>
                            <a:srgbClr val="000000"/>
                          </a:solidFill>
                          <a:effectLst/>
                          <a:latin typeface="Calibri"/>
                        </a:rPr>
                        <a:t>1950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2.5</a:t>
                      </a:r>
                      <a:r>
                        <a:rPr lang="en-US" sz="2400" b="0" i="0" u="none" strike="noStrike" baseline="0" dirty="0">
                          <a:solidFill>
                            <a:srgbClr val="000000"/>
                          </a:solidFill>
                          <a:effectLst/>
                          <a:latin typeface="Calibri"/>
                        </a:rPr>
                        <a:t> Billion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139.74%</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404812">
                <a:tc>
                  <a:txBody>
                    <a:bodyPr/>
                    <a:lstStyle/>
                    <a:p>
                      <a:pPr algn="ctr" fontAlgn="b"/>
                      <a:r>
                        <a:rPr lang="en-US" sz="2400" b="0" i="0" u="none" strike="noStrike">
                          <a:solidFill>
                            <a:srgbClr val="000000"/>
                          </a:solidFill>
                          <a:effectLst/>
                          <a:latin typeface="Calibri"/>
                        </a:rPr>
                        <a:t>2000 CE</a:t>
                      </a:r>
                    </a:p>
                  </a:txBody>
                  <a:tcPr marL="9525" marR="9525" marT="9525" marB="0" anchor="b">
                    <a:lnL w="6350" cap="flat" cmpd="sng" algn="ctr">
                      <a:solidFill>
                        <a:srgbClr val="0000FF"/>
                      </a:solidFill>
                      <a:prstDash val="solid"/>
                      <a:round/>
                      <a:headEnd type="none" w="med" len="med"/>
                      <a:tailEnd type="none" w="med" len="med"/>
                    </a:lnL>
                    <a:lnR>
                      <a:noFill/>
                    </a:lnR>
                    <a:lnT>
                      <a:noFill/>
                    </a:lnT>
                    <a:lnB w="6350" cap="flat" cmpd="sng" algn="ctr">
                      <a:solidFill>
                        <a:srgbClr val="0000FF"/>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6</a:t>
                      </a:r>
                      <a:r>
                        <a:rPr lang="en-US" sz="2400" b="0" i="0" u="none" strike="noStrike" baseline="0" dirty="0">
                          <a:solidFill>
                            <a:srgbClr val="000000"/>
                          </a:solidFill>
                          <a:effectLst/>
                          <a:latin typeface="Calibri"/>
                        </a:rPr>
                        <a:t> Billion</a:t>
                      </a:r>
                      <a:endParaRPr lang="en-US" sz="2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FF"/>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462.42%</a:t>
                      </a:r>
                    </a:p>
                  </a:txBody>
                  <a:tcPr marL="9525" marR="9525" marT="9525" marB="0" anchor="b">
                    <a:lnL>
                      <a:noFill/>
                    </a:lnL>
                    <a:lnR>
                      <a:noFill/>
                    </a:lnR>
                    <a:lnT>
                      <a:noFill/>
                    </a:lnT>
                    <a:lnB w="635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88278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3066</Words>
  <Application>Microsoft Office PowerPoint</Application>
  <PresentationFormat>On-screen Show (4:3)</PresentationFormat>
  <Paragraphs>340</Paragraphs>
  <Slides>53</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53</vt:i4>
      </vt:variant>
    </vt:vector>
  </HeadingPairs>
  <TitlesOfParts>
    <vt:vector size="62" baseType="lpstr">
      <vt:lpstr>Arial</vt:lpstr>
      <vt:lpstr>Calibri</vt:lpstr>
      <vt:lpstr>Wingdings</vt:lpstr>
      <vt:lpstr>Office Theme</vt:lpstr>
      <vt:lpstr>1_Office Theme</vt:lpstr>
      <vt:lpstr>2_Office Theme</vt:lpstr>
      <vt:lpstr>3_Office Theme</vt:lpstr>
      <vt:lpstr>4_Office Theme</vt:lpstr>
      <vt:lpstr>5_Office Theme</vt:lpstr>
      <vt:lpstr>Unit I – Neolithic Revolution &amp; the Birth of Civilization (8000 BCE to 600 BCE)</vt:lpstr>
      <vt:lpstr>What is World History? </vt:lpstr>
      <vt:lpstr>The Myth of Continents – a new regional framework</vt:lpstr>
      <vt:lpstr>AP World History Major Themes</vt:lpstr>
      <vt:lpstr>Intro to “Big History”</vt:lpstr>
      <vt:lpstr>Big History vs Traditional History</vt:lpstr>
      <vt:lpstr>PowerPoint Presentation</vt:lpstr>
      <vt:lpstr>World Population through History</vt:lpstr>
      <vt:lpstr>PowerPoint Presentation</vt:lpstr>
      <vt:lpstr>Big Geography &amp; Peopling of the Earth</vt:lpstr>
      <vt:lpstr>Paleolithic Age Human Migrations</vt:lpstr>
      <vt:lpstr>Paleolithic Adaptations</vt:lpstr>
      <vt:lpstr>Life during the Paleolithic Age</vt:lpstr>
      <vt:lpstr>The Neolithic Revolution</vt:lpstr>
      <vt:lpstr>Neolithic Revolution – Centers of Food Production</vt:lpstr>
      <vt:lpstr>Consequences of Neolithic Revolution</vt:lpstr>
      <vt:lpstr>Catal Huyek ca 6000 BCE(i.e. Turkey)</vt:lpstr>
      <vt:lpstr>Growth of Agriculture and Pastoralism</vt:lpstr>
      <vt:lpstr>Neolithic Technological Improvements</vt:lpstr>
      <vt:lpstr>Early Neolithic Plows</vt:lpstr>
      <vt:lpstr>Neolithic Woven Textiles</vt:lpstr>
      <vt:lpstr>Hittite Chariot</vt:lpstr>
      <vt:lpstr>Jared Diamond’s Continental Axis theory</vt:lpstr>
      <vt:lpstr>6 Foundational Civilizations</vt:lpstr>
      <vt:lpstr>The founding of the 1st Civilizations</vt:lpstr>
      <vt:lpstr>Why Civilization?</vt:lpstr>
      <vt:lpstr>Civilization – Mesopotamian Case study</vt:lpstr>
      <vt:lpstr>Sumerian City States</vt:lpstr>
      <vt:lpstr>Sumer and the Akkadian Empire</vt:lpstr>
      <vt:lpstr>Code of Hammurabi</vt:lpstr>
      <vt:lpstr>Royal Standard of Ur</vt:lpstr>
      <vt:lpstr>Sumerian Ziggurat</vt:lpstr>
      <vt:lpstr>Mesopotamian economics</vt:lpstr>
      <vt:lpstr>Indo European Migrations</vt:lpstr>
      <vt:lpstr>Sumerian Sculpture</vt:lpstr>
      <vt:lpstr>Ancient Egyptian Wall Art</vt:lpstr>
      <vt:lpstr>Ptolemy V offering to Horus: Egyptian art had specific “rules” concerning form (i.e. combine profile, semi-profile and frontal views) and presentation (i.e. physically accurate)</vt:lpstr>
      <vt:lpstr>Sumerian social hierarchy</vt:lpstr>
      <vt:lpstr>Mesopotamian society and culture</vt:lpstr>
      <vt:lpstr>Development of writing</vt:lpstr>
      <vt:lpstr>Sumerian Cuneiform alphabet</vt:lpstr>
      <vt:lpstr>State Expansion and Empire building</vt:lpstr>
      <vt:lpstr>Hittite Chariot</vt:lpstr>
      <vt:lpstr>Assyrian Compound Bows &amp; war tactics</vt:lpstr>
      <vt:lpstr>Hittite Empire (ca 1750)</vt:lpstr>
      <vt:lpstr>Assyrian Empire (ca 700 BCE)</vt:lpstr>
      <vt:lpstr>State Expansion and Empire building (Cont)</vt:lpstr>
      <vt:lpstr>PowerPoint Presentation</vt:lpstr>
      <vt:lpstr>Ancient Religion</vt:lpstr>
      <vt:lpstr>Hebrew Monotheism</vt:lpstr>
      <vt:lpstr>Ancient Religion (Cont)</vt:lpstr>
      <vt:lpstr>Zoroastrianism</vt:lpstr>
      <vt:lpstr>Ancient Religion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Kris Rhinehart</cp:lastModifiedBy>
  <cp:revision>39</cp:revision>
  <cp:lastPrinted>2017-06-15T17:09:15Z</cp:lastPrinted>
  <dcterms:created xsi:type="dcterms:W3CDTF">2014-05-25T11:24:08Z</dcterms:created>
  <dcterms:modified xsi:type="dcterms:W3CDTF">2017-06-15T17:19:51Z</dcterms:modified>
</cp:coreProperties>
</file>