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72" r:id="rId14"/>
    <p:sldId id="271" r:id="rId15"/>
    <p:sldId id="270" r:id="rId16"/>
    <p:sldId id="273" r:id="rId17"/>
    <p:sldId id="274" r:id="rId18"/>
    <p:sldId id="275" r:id="rId19"/>
    <p:sldId id="278" r:id="rId20"/>
    <p:sldId id="277" r:id="rId21"/>
    <p:sldId id="276" r:id="rId22"/>
    <p:sldId id="279" r:id="rId23"/>
    <p:sldId id="282" r:id="rId24"/>
    <p:sldId id="281" r:id="rId25"/>
    <p:sldId id="280" r:id="rId26"/>
    <p:sldId id="283" r:id="rId27"/>
    <p:sldId id="266" r:id="rId28"/>
    <p:sldId id="285" r:id="rId29"/>
    <p:sldId id="286" r:id="rId30"/>
    <p:sldId id="287" r:id="rId31"/>
    <p:sldId id="288" r:id="rId32"/>
    <p:sldId id="292" r:id="rId33"/>
    <p:sldId id="289" r:id="rId34"/>
    <p:sldId id="290" r:id="rId35"/>
    <p:sldId id="291" r:id="rId36"/>
    <p:sldId id="293" r:id="rId37"/>
    <p:sldId id="294" r:id="rId38"/>
    <p:sldId id="295" r:id="rId39"/>
    <p:sldId id="296" r:id="rId40"/>
    <p:sldId id="297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10" r:id="rId51"/>
    <p:sldId id="308" r:id="rId52"/>
    <p:sldId id="309" r:id="rId53"/>
    <p:sldId id="311" r:id="rId54"/>
    <p:sldId id="312" r:id="rId55"/>
    <p:sldId id="313" r:id="rId56"/>
    <p:sldId id="316" r:id="rId57"/>
    <p:sldId id="317" r:id="rId58"/>
    <p:sldId id="314" r:id="rId59"/>
    <p:sldId id="315" r:id="rId60"/>
    <p:sldId id="318" r:id="rId61"/>
    <p:sldId id="319" r:id="rId62"/>
    <p:sldId id="324" r:id="rId63"/>
    <p:sldId id="321" r:id="rId64"/>
    <p:sldId id="320" r:id="rId65"/>
    <p:sldId id="323" r:id="rId66"/>
    <p:sldId id="322" r:id="rId67"/>
    <p:sldId id="325" r:id="rId68"/>
    <p:sldId id="326" r:id="rId69"/>
    <p:sldId id="327" r:id="rId70"/>
    <p:sldId id="328" r:id="rId71"/>
    <p:sldId id="298" r:id="rId72"/>
  </p:sldIdLst>
  <p:sldSz cx="9144000" cy="6858000" type="screen4x3"/>
  <p:notesSz cx="6858000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1A65E-0B5C-421D-8DB7-7F8F7BAA1742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51EE4-C071-4554-B746-0CAACE7F2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53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7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6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8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6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5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0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82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9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9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86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51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26E7-C24B-48B8-A783-4A437388A994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B191-5A4C-4DC9-BF51-D032F1F36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9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1630"/>
            <a:ext cx="8686800" cy="806570"/>
          </a:xfrm>
        </p:spPr>
        <p:txBody>
          <a:bodyPr>
            <a:noAutofit/>
          </a:bodyPr>
          <a:lstStyle/>
          <a:p>
            <a:r>
              <a:rPr lang="en-US" sz="2800" b="1" u="sng" dirty="0" smtClean="0"/>
              <a:t>Unit IX: Rise of 1980’s Conservatism &amp; the Modern Era</a:t>
            </a:r>
            <a:endParaRPr lang="en-US" sz="28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2100" y="6172200"/>
            <a:ext cx="35814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1980 to Present</a:t>
            </a:r>
            <a:endParaRPr lang="en-US" dirty="0"/>
          </a:p>
        </p:txBody>
      </p:sp>
      <p:pic>
        <p:nvPicPr>
          <p:cNvPr id="1028" name="Picture 4" descr="https://i.ytimg.com/vi/OCrxD19DHA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5580185" cy="313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1/16/Official_Portrait_of_President_Reagan_1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276600" cy="40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ississippiconservativedaily.files.wordpress.com/2016/02/occupy-wallstreet-socialism-doesnt-work-previe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445246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87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fixthedebt.org/uploads/images/Who%20owns%20the%20debt%201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780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2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Iranian Hostage Release – Day of Reagan’s Inauguration</a:t>
            </a:r>
            <a:endParaRPr lang="en-US" b="1" u="sng" dirty="0"/>
          </a:p>
        </p:txBody>
      </p:sp>
      <p:pic>
        <p:nvPicPr>
          <p:cNvPr id="2050" name="Picture 2" descr="http://media.jrn.com/images/b99655671z.1_20160120210510_000_g0se6ajs.1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5019675" cy="313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newsbusters.org/styles/blog_body-50/s3/images/NYTiranHostagesFreeJan2119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1219200"/>
            <a:ext cx="459554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173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Domestic Policy Debates of Modern Era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400800"/>
          </a:xfrm>
        </p:spPr>
        <p:txBody>
          <a:bodyPr>
            <a:normAutofit fontScale="92500"/>
          </a:bodyPr>
          <a:lstStyle/>
          <a:p>
            <a:r>
              <a:rPr lang="en-US" sz="2100" dirty="0" smtClean="0"/>
              <a:t>During the nineties and early 21</a:t>
            </a:r>
            <a:r>
              <a:rPr lang="en-US" sz="2100" baseline="30000" dirty="0" smtClean="0"/>
              <a:t>st</a:t>
            </a:r>
            <a:r>
              <a:rPr lang="en-US" sz="2100" dirty="0" smtClean="0"/>
              <a:t> century Conservatives continued to push their new agenda &amp; liberals continued to promote theirs  . . .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100" dirty="0" smtClean="0"/>
              <a:t>The result was a continuing disagreement over many issues between the two parties =&gt; increasing amounts of “partisanship”</a:t>
            </a:r>
          </a:p>
          <a:p>
            <a:pPr marL="0" indent="0">
              <a:buNone/>
            </a:pPr>
            <a:r>
              <a:rPr lang="en-US" sz="2100" dirty="0" smtClean="0"/>
              <a:t>#1: </a:t>
            </a:r>
            <a:r>
              <a:rPr lang="en-US" sz="2100" b="1" i="1" dirty="0" smtClean="0"/>
              <a:t>Promotion </a:t>
            </a:r>
            <a:r>
              <a:rPr lang="en-US" sz="2100" b="1" i="1" dirty="0"/>
              <a:t>of </a:t>
            </a:r>
            <a:r>
              <a:rPr lang="en-US" sz="2100" b="1" i="1" dirty="0" smtClean="0"/>
              <a:t>_______________________=&gt; </a:t>
            </a:r>
            <a:r>
              <a:rPr lang="en-US" sz="2100" dirty="0"/>
              <a:t>Bush &amp; </a:t>
            </a:r>
            <a:r>
              <a:rPr lang="en-US" sz="2100" dirty="0" smtClean="0"/>
              <a:t>Clinton </a:t>
            </a:r>
            <a:r>
              <a:rPr lang="en-US" sz="2100" dirty="0"/>
              <a:t>passed </a:t>
            </a:r>
            <a:r>
              <a:rPr lang="en-US" sz="2100" dirty="0" smtClean="0"/>
              <a:t>_________ N</a:t>
            </a:r>
            <a:r>
              <a:rPr lang="en-US" sz="2100" dirty="0" smtClean="0"/>
              <a:t>. </a:t>
            </a:r>
            <a:r>
              <a:rPr lang="en-US" sz="2100" dirty="0"/>
              <a:t>American Free Trade Agreement eliminated Mexican &amp; Canadian </a:t>
            </a:r>
            <a:r>
              <a:rPr lang="en-US" sz="2100" dirty="0" smtClean="0"/>
              <a:t>tariffs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en-US" sz="2100" dirty="0" smtClean="0"/>
              <a:t>Conservatives tout this as economic progress, many liberals believe it has promoted cos moving overseas (esp. manufacturing)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en-US" sz="2100" dirty="0" smtClean="0"/>
              <a:t>Current disagreement over the </a:t>
            </a:r>
            <a:r>
              <a:rPr lang="en-US" sz="2100" b="1" i="1" dirty="0" smtClean="0"/>
              <a:t>CAFTA</a:t>
            </a:r>
            <a:r>
              <a:rPr lang="en-US" sz="2100" dirty="0" smtClean="0"/>
              <a:t> deal (expansion of NAFTA to C. America) &amp; </a:t>
            </a:r>
            <a:r>
              <a:rPr lang="en-US" sz="2100" b="1" i="1" dirty="0" smtClean="0"/>
              <a:t>TPP</a:t>
            </a:r>
            <a:r>
              <a:rPr lang="en-US" sz="2100" dirty="0" smtClean="0"/>
              <a:t> (Trans Pacific Partnership)</a:t>
            </a:r>
          </a:p>
          <a:p>
            <a:pPr marL="171450" indent="0">
              <a:buNone/>
            </a:pPr>
            <a:r>
              <a:rPr lang="en-US" sz="2100" dirty="0" smtClean="0"/>
              <a:t>#2: </a:t>
            </a:r>
            <a:r>
              <a:rPr lang="en-US" sz="2100" b="1" i="1" dirty="0" smtClean="0"/>
              <a:t>Size &amp; Scope of government safety net </a:t>
            </a:r>
            <a:r>
              <a:rPr lang="en-US" sz="2100" dirty="0" smtClean="0"/>
              <a:t>=&gt; Reagan and conservatives during the 80’s attempted to slash $35B from welfare programs in 1981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en-US" sz="2100" dirty="0"/>
              <a:t>Cut Welfare benefits in 80’s, Welfare reform in 1996 led to </a:t>
            </a:r>
            <a:r>
              <a:rPr lang="en-US" sz="2100" b="1" i="1" dirty="0" smtClean="0"/>
              <a:t>“______________” </a:t>
            </a:r>
            <a:r>
              <a:rPr lang="en-US" sz="2100" b="1" i="1" dirty="0" smtClean="0"/>
              <a:t>=&gt; </a:t>
            </a:r>
            <a:r>
              <a:rPr lang="en-US" sz="2100" dirty="0" smtClean="0"/>
              <a:t>look for work, limit years on benefits, restrict immigrant access</a:t>
            </a:r>
          </a:p>
          <a:p>
            <a:pPr marL="857250" lvl="1">
              <a:buFont typeface="Wingdings" panose="05000000000000000000" pitchFamily="2" charset="2"/>
              <a:buChar char="§"/>
            </a:pPr>
            <a:r>
              <a:rPr lang="en-US" sz="2100" dirty="0" smtClean="0"/>
              <a:t>However, despite rapidly increasing spending welfare programs remained popular &amp; were impossible to eliminate =&gt; reform efforts difficult</a:t>
            </a:r>
          </a:p>
          <a:p>
            <a:pPr marL="5715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-- GW Bush added </a:t>
            </a:r>
            <a:r>
              <a:rPr lang="en-US" sz="2100" b="1" i="1" dirty="0" smtClean="0"/>
              <a:t>prescriptions drugs </a:t>
            </a:r>
            <a:r>
              <a:rPr lang="en-US" sz="2100" dirty="0" smtClean="0"/>
              <a:t>to Medicare in 2006</a:t>
            </a:r>
          </a:p>
          <a:p>
            <a:pPr marL="914400" lvl="1" indent="-342900">
              <a:buFont typeface="Wingdings" panose="05000000000000000000" pitchFamily="2" charset="2"/>
              <a:buChar char="§"/>
            </a:pPr>
            <a:r>
              <a:rPr lang="en-US" sz="2100" dirty="0" smtClean="0"/>
              <a:t>Costs skyrocket with </a:t>
            </a:r>
            <a:r>
              <a:rPr lang="en-US" sz="2100" dirty="0" smtClean="0"/>
              <a:t>“_____________________” </a:t>
            </a:r>
            <a:r>
              <a:rPr lang="en-US" sz="2100" dirty="0" smtClean="0"/>
              <a:t>=&gt; leads to need for reform but lack of political compromise needed to ensure it</a:t>
            </a:r>
            <a:endParaRPr lang="en-US" sz="2100" dirty="0"/>
          </a:p>
          <a:p>
            <a:pPr marL="857250" lvl="1">
              <a:buFont typeface="Wingdings" panose="05000000000000000000" pitchFamily="2" charset="2"/>
              <a:buChar char="§"/>
            </a:pP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6777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NAFTA’s Impact on Mexican Exports</a:t>
            </a:r>
            <a:endParaRPr lang="en-US" b="1" u="sng" dirty="0"/>
          </a:p>
        </p:txBody>
      </p:sp>
      <p:pic>
        <p:nvPicPr>
          <p:cNvPr id="5122" name="Picture 2" descr="http://www.imf.org/external/pubs/ft/fandd/2005/12/images/schipke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698902"/>
            <a:ext cx="7181850" cy="61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249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33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CAFTA nations</a:t>
            </a:r>
            <a:endParaRPr lang="en-US" b="1" u="sng" dirty="0"/>
          </a:p>
        </p:txBody>
      </p:sp>
      <p:pic>
        <p:nvPicPr>
          <p:cNvPr id="6148" name="Picture 4" descr="http://revistaindustria.com/wp-content/uploads/2014/06/DR-CAFTA-_opt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33" y="762000"/>
            <a:ext cx="7806182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1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Trans-Pacific Partnership</a:t>
            </a:r>
            <a:endParaRPr lang="en-US" b="1" u="sng" dirty="0"/>
          </a:p>
        </p:txBody>
      </p:sp>
      <p:pic>
        <p:nvPicPr>
          <p:cNvPr id="3076" name="Picture 4" descr="https://tax.thomsonreuters.com/wp-content/uploads/2015/10/The-TP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82656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698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Growing Entitlement Spending</a:t>
            </a:r>
            <a:endParaRPr lang="en-US" b="1" u="sng" dirty="0"/>
          </a:p>
        </p:txBody>
      </p:sp>
      <p:pic>
        <p:nvPicPr>
          <p:cNvPr id="7170" name="Picture 2" descr="http://www.pgpf.org/sites/default/files/07242015_medicare_explainer_chart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15962"/>
            <a:ext cx="8229600" cy="59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35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Rising Costs of Entitlement Programs</a:t>
            </a:r>
            <a:endParaRPr lang="en-US" b="1" u="sng" dirty="0"/>
          </a:p>
        </p:txBody>
      </p:sp>
      <p:pic>
        <p:nvPicPr>
          <p:cNvPr id="8194" name="Picture 2" descr="http://d35brb9zkkbdsd.cloudfront.net/wp-content/uploads/2010/01/challenges26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" y="868362"/>
            <a:ext cx="8642446" cy="57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98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15400" cy="74780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Demographic Trend in the 21</a:t>
            </a:r>
            <a:r>
              <a:rPr lang="en-US" b="1" u="sng" baseline="30000" dirty="0" smtClean="0"/>
              <a:t>st</a:t>
            </a:r>
            <a:r>
              <a:rPr lang="en-US" b="1" u="sng" dirty="0" smtClean="0"/>
              <a:t> Century – “Graying of America”</a:t>
            </a:r>
            <a:endParaRPr lang="en-US" b="1" u="sng" dirty="0"/>
          </a:p>
        </p:txBody>
      </p:sp>
      <p:pic>
        <p:nvPicPr>
          <p:cNvPr id="9218" name="Picture 2" descr="https://www.cbo.gov/sites/default/files/cbofiles/images/pubs-images/45xxx/45543-land-Population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10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Social Security Deficits – 2013 to 2023</a:t>
            </a:r>
            <a:endParaRPr lang="en-US" b="1" u="sng" dirty="0"/>
          </a:p>
        </p:txBody>
      </p:sp>
      <p:pic>
        <p:nvPicPr>
          <p:cNvPr id="12290" name="Picture 2" descr="http://www.heritage.org/~/media/images/reports/2013/05/ib3952_chart1_825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45616"/>
            <a:ext cx="8229600" cy="574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060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Unit Questions and Periodization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59436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Periodization =&gt; Why 1980? Why Present?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1980 </a:t>
            </a:r>
            <a:r>
              <a:rPr lang="en-US" sz="2200" dirty="0" smtClean="0"/>
              <a:t>=____________________________________</a:t>
            </a: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Present = No more history to study . . . </a:t>
            </a:r>
          </a:p>
          <a:p>
            <a:pPr marL="400050"/>
            <a:r>
              <a:rPr lang="en-US" sz="2200" dirty="0" smtClean="0"/>
              <a:t>Unit Essential Questions . . .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Analyze the rise of the modern conservative movement in the 1980’s by evaluating the extent to which it was a reaction to liberalism in the 1960’s and 70.s.  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How did US Cold War policies led to the fall of the Soviet Union in 1989?  What role did Ronald Reagan play?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What social &amp; cultural trends influenced the Am. public from 1980 to the present?  How did these changes impact the US economy?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Evaluate the US government’s response the terrorist attacks on 9/11, did the US overreach in foreign policy or become too </a:t>
            </a:r>
            <a:r>
              <a:rPr lang="en-US" sz="2200" dirty="0" err="1" smtClean="0"/>
              <a:t>restictive</a:t>
            </a:r>
            <a:r>
              <a:rPr lang="en-US" sz="2200" dirty="0" smtClean="0"/>
              <a:t> domestically? 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How did US immigration policy change post 1965 and what impacts did it have on migration in the post 1980 time period? </a:t>
            </a:r>
          </a:p>
          <a:p>
            <a:pPr marL="857250" lvl="1" indent="-342900">
              <a:buFont typeface="Courier New" panose="02070309020205020404" pitchFamily="49" charset="0"/>
              <a:buChar char="o"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23250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Social Security Trust Fund Balance</a:t>
            </a:r>
            <a:endParaRPr lang="en-US" b="1" u="sng" dirty="0"/>
          </a:p>
        </p:txBody>
      </p:sp>
      <p:pic>
        <p:nvPicPr>
          <p:cNvPr id="11266" name="Picture 2" descr="http://mikegaudini.com/diniverse/wp-content/uploads/2013/12/Social-Security-Trust-Fund-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18" y="801261"/>
            <a:ext cx="8414982" cy="576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97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1845"/>
            <a:ext cx="8610600" cy="61122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Eroding Popular Trust in Social Security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content.gallup.com/origin/gallupinc/GallupSpaces/Production/Cms/POLL/jubnamyf2uw1pqsqetdmu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763000" cy="5392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770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8392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Domestic Policy Debates of Modern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#3: </a:t>
            </a:r>
            <a:r>
              <a:rPr lang="en-US" sz="2200" dirty="0" smtClean="0"/>
              <a:t>___________________=&gt; </a:t>
            </a:r>
            <a:r>
              <a:rPr lang="en-US" sz="2200" dirty="0" smtClean="0"/>
              <a:t>regulatory framework set up in 1930’s (Glass Steagall) was torn up by 1980’s deregulation . . . Banks invest in riskier items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Size of banks grows very large (i.e. Chase, Citi, WF, Bank of America, Bancorp control 50% of all assets; $15T) =&gt; “too big to fail”</a:t>
            </a:r>
          </a:p>
          <a:p>
            <a:pPr marL="45720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Huge bank bailouts in 2008 mortgage crisis leads to calls for reform</a:t>
            </a:r>
          </a:p>
          <a:p>
            <a:pPr marL="57150" indent="0">
              <a:buNone/>
            </a:pPr>
            <a:r>
              <a:rPr lang="en-US" sz="2200" dirty="0" smtClean="0"/>
              <a:t>#4: </a:t>
            </a:r>
            <a:r>
              <a:rPr lang="en-US" sz="2200" b="1" i="1" dirty="0" smtClean="0"/>
              <a:t>Issues involving </a:t>
            </a:r>
            <a:r>
              <a:rPr lang="en-US" sz="2200" b="1" i="1" dirty="0" smtClean="0"/>
              <a:t>__________________</a:t>
            </a:r>
            <a:r>
              <a:rPr lang="en-US" sz="2200" dirty="0" smtClean="0"/>
              <a:t>=&gt; </a:t>
            </a:r>
            <a:r>
              <a:rPr lang="en-US" sz="2200" dirty="0" smtClean="0"/>
              <a:t>political parties tended to develop different constituencies and therefore attitudes about minority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Republicans = middle aged and elderly, white, Christian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Democrats = younger, black &amp; Latino, more secular</a:t>
            </a:r>
          </a:p>
          <a:p>
            <a:r>
              <a:rPr lang="en-US" sz="2200" dirty="0" smtClean="0"/>
              <a:t>Affirmative action became a hot button issue =&gt; </a:t>
            </a:r>
            <a:r>
              <a:rPr lang="en-US" sz="2200" dirty="0" smtClean="0"/>
              <a:t>__________________ ___________case </a:t>
            </a:r>
            <a:r>
              <a:rPr lang="en-US" sz="2200" dirty="0" smtClean="0"/>
              <a:t>ruled racial quotas in college admissions unconstitutional</a:t>
            </a:r>
          </a:p>
          <a:p>
            <a:r>
              <a:rPr lang="en-US" sz="2200" dirty="0" smtClean="0"/>
              <a:t>Policing of black neighborhoods also became controversial at various points  =&gt; “War on Drugs” = war on black neighborhoods?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_______________(</a:t>
            </a:r>
            <a:r>
              <a:rPr lang="en-US" sz="2200" dirty="0" smtClean="0"/>
              <a:t>LA) led many to question the racial makeup of police forces &amp; other cases reinforced this (____________________________)</a:t>
            </a:r>
          </a:p>
          <a:p>
            <a:pPr marL="514350" indent="-457200"/>
            <a:r>
              <a:rPr lang="en-US" sz="2200" dirty="0" smtClean="0"/>
              <a:t>Calls for greater gun control also met mixed results =&gt; </a:t>
            </a:r>
            <a:r>
              <a:rPr lang="en-US" sz="2200" dirty="0" smtClean="0"/>
              <a:t>__________banned </a:t>
            </a:r>
            <a:r>
              <a:rPr lang="en-US" sz="2200" dirty="0" smtClean="0"/>
              <a:t>assault weapons, but rejected in recent years after school shootings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Columbine, Sandy Hook, </a:t>
            </a:r>
            <a:r>
              <a:rPr lang="en-US" sz="2200" dirty="0" err="1" smtClean="0"/>
              <a:t>etc</a:t>
            </a:r>
            <a:r>
              <a:rPr lang="en-US" sz="2200" dirty="0" smtClean="0"/>
              <a:t>……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31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lsr.org/wp-content/uploads/2015/04/Bank-Assets-Pie-19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62"/>
            <a:ext cx="7772400" cy="68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378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lsr.org/wp-content/uploads/2015/04/Bank-Assets-Pie-2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7239000" cy="660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41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lsr.org/wp-content/uploads/2015/04/Bank-Assets-Pie-20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581"/>
            <a:ext cx="7772400" cy="675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495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Rodney King Case (1991)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943600"/>
            <a:ext cx="8839200" cy="71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 smtClean="0"/>
              <a:t>The acquittal of four white LAPD officers in the beating of Rodney King in 1992 caused rioting throughout LA that left 25 dead &amp; over 1000 properties burned</a:t>
            </a:r>
            <a:endParaRPr lang="en-US" sz="2400" dirty="0"/>
          </a:p>
        </p:txBody>
      </p:sp>
      <p:pic>
        <p:nvPicPr>
          <p:cNvPr id="4098" name="Picture 2" descr="http://bloximages.newyork1.vip.townnews.com/dallasweekly.com/content/tncms/assets/v3/editorial/6/b7/6b7545d8-7783-11e1-9d60-0019bb30f31a/4f70d4af986e1.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5524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2.cdn.turner.com/cnnnext/dam/assets/120617042618-la-riots-15-horizontal-large-galle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9960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5347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Racial Disparities in crime statistics</a:t>
            </a:r>
            <a:endParaRPr lang="en-US" b="1" u="sng" dirty="0"/>
          </a:p>
        </p:txBody>
      </p:sp>
      <p:pic>
        <p:nvPicPr>
          <p:cNvPr id="7170" name="Picture 2" descr="http://1.bp.blogspot.com/--0f4YewA5B0/UeK-UJiLZyI/AAAAAAAABmw/pVjraC58cgM/s1600/racial-disparity-between-us-and-incarcerated-population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24" y="714784"/>
            <a:ext cx="7577351" cy="568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53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Domestic Policy Debates of Modern 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#5: </a:t>
            </a:r>
            <a:r>
              <a:rPr lang="en-US" sz="2200" b="1" i="1" dirty="0" smtClean="0"/>
              <a:t>Gender Roles, Gender Issues and Family structures </a:t>
            </a:r>
          </a:p>
          <a:p>
            <a:r>
              <a:rPr lang="en-US" sz="2200" dirty="0" smtClean="0"/>
              <a:t>Access to abortion services continued to be a controversial issue =&gt; Democrats desired a </a:t>
            </a:r>
            <a:r>
              <a:rPr lang="en-US" sz="2200" b="1" i="1" dirty="0" smtClean="0"/>
              <a:t>right to choose</a:t>
            </a:r>
            <a:r>
              <a:rPr lang="en-US" sz="2200" dirty="0" smtClean="0"/>
              <a:t>, Republicans</a:t>
            </a:r>
            <a:r>
              <a:rPr lang="en-US" sz="2200" b="1" i="1" dirty="0" smtClean="0"/>
              <a:t> pro-life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Since Roe v Wade conservatives have fought to restrict abortion rights</a:t>
            </a:r>
          </a:p>
          <a:p>
            <a:pPr marL="457200" lvl="1" indent="0">
              <a:buNone/>
            </a:pPr>
            <a:r>
              <a:rPr lang="en-US" sz="2200" b="1" i="1" dirty="0"/>
              <a:t>	</a:t>
            </a:r>
            <a:r>
              <a:rPr lang="en-US" sz="2200" b="1" i="1" dirty="0" smtClean="0"/>
              <a:t>-- </a:t>
            </a:r>
            <a:r>
              <a:rPr lang="en-US" sz="2200" b="1" i="1" dirty="0" smtClean="0"/>
              <a:t>_________________________</a:t>
            </a:r>
            <a:r>
              <a:rPr lang="en-US" sz="2200" dirty="0" smtClean="0"/>
              <a:t>decision </a:t>
            </a:r>
            <a:r>
              <a:rPr lang="en-US" sz="2200" dirty="0" smtClean="0"/>
              <a:t>said states could restrict 	access to abortion if it did not “unduly burden women”</a:t>
            </a:r>
          </a:p>
          <a:p>
            <a:r>
              <a:rPr lang="en-US" sz="2200" dirty="0"/>
              <a:t>P</a:t>
            </a:r>
            <a:r>
              <a:rPr lang="en-US" sz="2200" dirty="0" smtClean="0"/>
              <a:t>ost 1980 the ideology of the Cult of Domesticity significantly weakened =&gt; more egalitarian familial roles promoted (“Stay at home dads”)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Many Christian groups lamented the decline of family values as divorce rates increased =&gt; </a:t>
            </a:r>
            <a:r>
              <a:rPr lang="en-US" sz="2200" dirty="0" smtClean="0"/>
              <a:t>_______________________(</a:t>
            </a:r>
            <a:r>
              <a:rPr lang="en-US" sz="2200" dirty="0" smtClean="0"/>
              <a:t>James Dobson)</a:t>
            </a:r>
            <a:endParaRPr lang="en-US" sz="2600" dirty="0" smtClean="0"/>
          </a:p>
          <a:p>
            <a:r>
              <a:rPr lang="en-US" sz="2200" dirty="0" smtClean="0"/>
              <a:t>The issue of same sex marriage also became increasingly controversial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Same sex couples claimed they had the right to marry =&gt; equal rights, access to medical benefits, raising families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Christian groups generally opposed same sex marriage =&gt; biblical definition of marriage, domestic partnerships option . . .</a:t>
            </a:r>
            <a:endParaRPr lang="en-US" sz="2200" dirty="0"/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1990’s </a:t>
            </a:r>
            <a:r>
              <a:rPr lang="en-US" sz="2200" b="1" i="1" dirty="0" smtClean="0"/>
              <a:t>“Don’t Ask, Don’t Tell Policy” </a:t>
            </a:r>
            <a:r>
              <a:rPr lang="en-US" sz="2200" dirty="0" smtClean="0"/>
              <a:t>left federal position very </a:t>
            </a:r>
            <a:r>
              <a:rPr lang="en-US" sz="2200" dirty="0" err="1" smtClean="0"/>
              <a:t>ambigious</a:t>
            </a:r>
            <a:endParaRPr lang="en-US" sz="2200" dirty="0" smtClean="0"/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______________________legalized </a:t>
            </a:r>
            <a:r>
              <a:rPr lang="en-US" sz="2200" dirty="0" smtClean="0"/>
              <a:t>same sex marriage in US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572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US Divorce Rate – 1955 through 2010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1.bp.blogspot.com/-MOD6l3ww-lE/UQ6zQt7TytI/AAAAAAAADzU/iGMbuu4wTw0/s1600/divo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066800"/>
            <a:ext cx="9020175" cy="55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15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Rise of the Conservative Movement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991600" cy="60198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The election of Ronald Reagan in 1980 signaled the rise of the modern conservative movement =&gt; reaction to liberalism of 60’s and 70’s</a:t>
            </a:r>
          </a:p>
          <a:p>
            <a:pPr marL="0" indent="0">
              <a:buNone/>
            </a:pPr>
            <a:r>
              <a:rPr lang="en-US" sz="2200" b="1" i="1" dirty="0" smtClean="0"/>
              <a:t>Q: What issues were central to the 1980’s conservative platform???</a:t>
            </a:r>
          </a:p>
          <a:p>
            <a:pPr marL="0" indent="0">
              <a:buNone/>
            </a:pPr>
            <a:r>
              <a:rPr lang="en-US" sz="2200" dirty="0" smtClean="0"/>
              <a:t>#1: </a:t>
            </a:r>
            <a:r>
              <a:rPr lang="en-US" sz="2200" b="1" u="sng" dirty="0" smtClean="0"/>
              <a:t>Belief in </a:t>
            </a:r>
            <a:r>
              <a:rPr lang="en-US" sz="2200" b="1" u="sng" dirty="0" smtClean="0"/>
              <a:t>_______________________</a:t>
            </a:r>
            <a:r>
              <a:rPr lang="en-US" sz="2200" dirty="0" smtClean="0"/>
              <a:t>=&gt; </a:t>
            </a:r>
            <a:r>
              <a:rPr lang="en-US" sz="2200" dirty="0" smtClean="0"/>
              <a:t>reaction against the liberal programs dating back to FDR &amp; LBJ (i.e. welfare, food stamps, Medicare, </a:t>
            </a:r>
            <a:r>
              <a:rPr lang="en-US" sz="2200" dirty="0" err="1" smtClean="0"/>
              <a:t>etc</a:t>
            </a:r>
            <a:r>
              <a:rPr lang="en-US" sz="2200" dirty="0" smtClean="0"/>
              <a:t>…)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_________________________________economic </a:t>
            </a:r>
            <a:r>
              <a:rPr lang="en-US" sz="2200" dirty="0" smtClean="0"/>
              <a:t>philosophy =&gt; return to prosperity by cutting taxes and de-regulation (Laissez Faire)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Reagan fashioned “big government” as the foe of the common man, much as FDR had fashioned “big business” as enemy of common man in 1930’s</a:t>
            </a:r>
          </a:p>
          <a:p>
            <a:pPr marL="0" indent="0">
              <a:buNone/>
            </a:pPr>
            <a:r>
              <a:rPr lang="en-US" sz="2200" dirty="0" smtClean="0"/>
              <a:t>#2: </a:t>
            </a:r>
            <a:r>
              <a:rPr lang="en-US" sz="2200" b="1" u="sng" dirty="0" smtClean="0"/>
              <a:t>Reassertion of </a:t>
            </a:r>
            <a:r>
              <a:rPr lang="en-US" sz="2200" b="1" u="sng" dirty="0" smtClean="0"/>
              <a:t>“________________________________________</a:t>
            </a:r>
            <a:r>
              <a:rPr lang="en-US" sz="2200" dirty="0" smtClean="0"/>
              <a:t>=&gt; </a:t>
            </a:r>
            <a:r>
              <a:rPr lang="en-US" sz="2200" dirty="0" smtClean="0"/>
              <a:t>reaction against abortion, pornography, television culture, homosexuality, feminism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Values such as hard work, respect for authority &amp; sanctity of Am family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Advocated by Fundamentalist leaders such as </a:t>
            </a:r>
            <a:r>
              <a:rPr lang="en-US" sz="2200" dirty="0" smtClean="0"/>
              <a:t>________________</a:t>
            </a:r>
            <a:r>
              <a:rPr lang="en-US" sz="2200" b="1" i="1" dirty="0" smtClean="0"/>
              <a:t>(</a:t>
            </a:r>
            <a:r>
              <a:rPr lang="en-US" sz="2200" b="1" i="1" dirty="0" smtClean="0"/>
              <a:t>Liberty U)</a:t>
            </a:r>
            <a:r>
              <a:rPr lang="en-US" sz="2200" dirty="0" smtClean="0"/>
              <a:t> =&gt; founded the </a:t>
            </a:r>
            <a:r>
              <a:rPr lang="en-US" sz="2200" dirty="0" smtClean="0"/>
              <a:t>_____________________to </a:t>
            </a:r>
            <a:r>
              <a:rPr lang="en-US" sz="2200" dirty="0" smtClean="0"/>
              <a:t>advance religious goals in govt.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Support conservative candidates w/ $$ and voter outreach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Agenda included things like prayer in schools, restricted access to abortion</a:t>
            </a:r>
          </a:p>
          <a:p>
            <a:pPr marL="0" indent="0">
              <a:buNone/>
            </a:pPr>
            <a:r>
              <a:rPr lang="en-US" sz="2200" dirty="0" smtClean="0"/>
              <a:t>#3: </a:t>
            </a:r>
            <a:r>
              <a:rPr lang="en-US" sz="2200" b="1" u="sng" dirty="0" smtClean="0"/>
              <a:t>Promotion of American democracy in foreign policy </a:t>
            </a:r>
            <a:r>
              <a:rPr lang="en-US" sz="2200" dirty="0" smtClean="0"/>
              <a:t>=&gt; reaction against détente and perceived weakness of Carter (Iran hostage crisis; Vietnam)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Desired </a:t>
            </a:r>
            <a:r>
              <a:rPr lang="en-US" sz="2200" dirty="0" smtClean="0"/>
              <a:t>_______________________________=&gt; </a:t>
            </a:r>
            <a:r>
              <a:rPr lang="en-US" sz="2200" dirty="0" smtClean="0"/>
              <a:t>confront USSR directly</a:t>
            </a:r>
          </a:p>
          <a:p>
            <a:pPr marL="685800" lvl="1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marL="0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64738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533400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Abortions in the US per year – 1973 to present</a:t>
            </a:r>
            <a:endParaRPr lang="en-US" sz="3600" b="1" u="sng" dirty="0"/>
          </a:p>
        </p:txBody>
      </p:sp>
      <p:pic>
        <p:nvPicPr>
          <p:cNvPr id="6146" name="Picture 2" descr="http://www.mccl.org/image/resources/Stats-US-2014-lo-res4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02" y="914400"/>
            <a:ext cx="847019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8897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5334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Technological, Economic &amp; Demographic changes</a:t>
            </a:r>
            <a:endParaRPr lang="en-US" sz="36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553200"/>
          </a:xfrm>
        </p:spPr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In the late 20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and early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the US experienced significant technological, economic and demographic changes .  . .</a:t>
            </a:r>
          </a:p>
          <a:p>
            <a:pPr marL="0" indent="0">
              <a:buNone/>
            </a:pPr>
            <a:r>
              <a:rPr lang="en-US" sz="2200" b="1" u="sng" dirty="0" smtClean="0"/>
              <a:t>#1: Technological Changes</a:t>
            </a:r>
          </a:p>
          <a:p>
            <a:r>
              <a:rPr lang="en-US" sz="2200" dirty="0" smtClean="0"/>
              <a:t>__________________________=&gt; </a:t>
            </a:r>
            <a:r>
              <a:rPr lang="en-US" sz="2200" dirty="0" smtClean="0"/>
              <a:t>first modern computers were created during WWII as code breaking machines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After WWII US </a:t>
            </a:r>
            <a:r>
              <a:rPr lang="en-US" sz="2200" dirty="0" err="1" smtClean="0"/>
              <a:t>Govt</a:t>
            </a:r>
            <a:r>
              <a:rPr lang="en-US" sz="2200" dirty="0" smtClean="0"/>
              <a:t> funded </a:t>
            </a:r>
            <a:r>
              <a:rPr lang="en-US" sz="2200" dirty="0" err="1" smtClean="0"/>
              <a:t>reaserch</a:t>
            </a:r>
            <a:r>
              <a:rPr lang="en-US" sz="2200" dirty="0" smtClean="0"/>
              <a:t> at Universities into digital computer development (reducing size, increasing </a:t>
            </a:r>
            <a:r>
              <a:rPr lang="en-US" sz="2200" dirty="0" err="1" smtClean="0"/>
              <a:t>calcualtions</a:t>
            </a:r>
            <a:r>
              <a:rPr lang="en-US" sz="2200" dirty="0" smtClean="0"/>
              <a:t>, military applications)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By the 1980’s computers like Apple II and IBM had become usable by average user =&gt; 1990’s saw invention of email communication</a:t>
            </a:r>
            <a:endParaRPr lang="en-US" sz="2400" dirty="0" smtClean="0"/>
          </a:p>
          <a:p>
            <a:r>
              <a:rPr lang="en-US" sz="2200" dirty="0" smtClean="0"/>
              <a:t>“</a:t>
            </a:r>
            <a:r>
              <a:rPr lang="en-US" sz="2200" b="1" i="1" dirty="0" smtClean="0"/>
              <a:t>__________________</a:t>
            </a:r>
            <a:r>
              <a:rPr lang="en-US" sz="2200" dirty="0" smtClean="0"/>
              <a:t>” </a:t>
            </a:r>
            <a:r>
              <a:rPr lang="en-US" sz="2200" dirty="0" smtClean="0"/>
              <a:t>=&gt; started as a US </a:t>
            </a:r>
            <a:r>
              <a:rPr lang="en-US" sz="2200" dirty="0" err="1" smtClean="0"/>
              <a:t>Govt</a:t>
            </a:r>
            <a:r>
              <a:rPr lang="en-US" sz="2200" dirty="0" smtClean="0"/>
              <a:t> program (1960’s) to communicate via computer in case of a Soviet missile attack that disabled phones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By 1980’s programmers had invented languages and protocols that allowed international communication (TCP/IP)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</a:t>
            </a:r>
            <a:r>
              <a:rPr lang="en-US" sz="2200" dirty="0" smtClean="0"/>
              <a:t>_______________________browser </a:t>
            </a:r>
            <a:r>
              <a:rPr lang="en-US" sz="2200" dirty="0" smtClean="0"/>
              <a:t>made internet accessible to </a:t>
            </a:r>
            <a:r>
              <a:rPr lang="en-US" sz="2200" dirty="0" smtClean="0"/>
              <a:t>	commoners </a:t>
            </a:r>
            <a:r>
              <a:rPr lang="en-US" sz="2200" dirty="0" smtClean="0"/>
              <a:t>&amp; US </a:t>
            </a:r>
            <a:r>
              <a:rPr lang="en-US" sz="2200" dirty="0" err="1" smtClean="0"/>
              <a:t>Govt</a:t>
            </a:r>
            <a:r>
              <a:rPr lang="en-US" sz="2200" dirty="0" smtClean="0"/>
              <a:t> </a:t>
            </a:r>
            <a:r>
              <a:rPr lang="en-US" sz="2200" dirty="0" smtClean="0"/>
              <a:t>in 1991 promoted internet commerce</a:t>
            </a:r>
          </a:p>
          <a:p>
            <a:r>
              <a:rPr lang="en-US" sz="2200" dirty="0" smtClean="0"/>
              <a:t>___________________________=&gt; </a:t>
            </a:r>
            <a:r>
              <a:rPr lang="en-US" sz="2200" dirty="0" smtClean="0"/>
              <a:t>the first cell phones came out in the 1980’s but cost $1,000’s and had poor performance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1990’s = 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commercially accessible cell phones (Nokia &amp; Motorola)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2003 </a:t>
            </a:r>
            <a:r>
              <a:rPr lang="en-US" sz="2200" b="1" i="1" dirty="0" smtClean="0"/>
              <a:t>Apple </a:t>
            </a:r>
            <a:r>
              <a:rPr lang="en-US" sz="2200" b="1" i="1" dirty="0" err="1" smtClean="0"/>
              <a:t>Iphone</a:t>
            </a:r>
            <a:r>
              <a:rPr lang="en-US" sz="2200" b="1" i="1" dirty="0" smtClean="0"/>
              <a:t> </a:t>
            </a:r>
            <a:r>
              <a:rPr lang="en-US" sz="2200" dirty="0" smtClean="0"/>
              <a:t>gave consumers access to internet, email communication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/>
              <a:t>By 2015 the access and scope of digital communications networks expanded =&gt; over </a:t>
            </a:r>
            <a:r>
              <a:rPr lang="en-US" sz="2400" dirty="0" smtClean="0"/>
              <a:t>______% </a:t>
            </a:r>
            <a:r>
              <a:rPr lang="en-US" sz="2400" dirty="0" smtClean="0"/>
              <a:t>of Americans have cell phones, access to internet &amp; personal computer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792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Mobile Phone history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638800"/>
            <a:ext cx="8915400" cy="121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600" dirty="0" smtClean="0"/>
              <a:t>The world’s 1</a:t>
            </a:r>
            <a:r>
              <a:rPr lang="en-US" sz="2600" baseline="30000" dirty="0" smtClean="0"/>
              <a:t>st</a:t>
            </a:r>
            <a:r>
              <a:rPr lang="en-US" sz="2600" dirty="0" smtClean="0"/>
              <a:t> mobile phone was the Motorola </a:t>
            </a:r>
            <a:r>
              <a:rPr lang="en-US" sz="2600" dirty="0" err="1" smtClean="0"/>
              <a:t>DynaTEC</a:t>
            </a:r>
            <a:r>
              <a:rPr lang="en-US" sz="2600" dirty="0" smtClean="0"/>
              <a:t> 8000X =&gt; weighed about 3 pounds, required 6 hours to charge and had 30 minutes of talk time.  It cost $6,000. </a:t>
            </a:r>
            <a:endParaRPr lang="en-US" sz="2600" dirty="0"/>
          </a:p>
        </p:txBody>
      </p:sp>
      <p:pic>
        <p:nvPicPr>
          <p:cNvPr id="4098" name="Picture 2" descr="http://www.idafrica.ng/wp-content/uploads/2015/04/17wmt-superJumbo-v2.jpg?e115b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09625"/>
            <a:ext cx="32003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echlomedia.in/wp-content/uploads/2015/04/Screen-Shot-2015-04-03-at-3.17.21-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981199"/>
            <a:ext cx="570547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691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Internet Usage in the United States</a:t>
            </a:r>
            <a:endParaRPr lang="en-US" b="1" u="sng" dirty="0"/>
          </a:p>
        </p:txBody>
      </p:sp>
      <p:pic>
        <p:nvPicPr>
          <p:cNvPr id="1026" name="Picture 2" descr="http://www.pewinternet.org/files/2014/02/11-internet-use-over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553200" cy="61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74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2756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Internet Usage based on income level</a:t>
            </a:r>
            <a:endParaRPr lang="en-US" b="1" u="sng" dirty="0"/>
          </a:p>
        </p:txBody>
      </p:sp>
      <p:pic>
        <p:nvPicPr>
          <p:cNvPr id="2050" name="Picture 2" descr="https://img.washingtonpost.com/wp-apps/imrs.php?src=https://img.washingtonpost.com/blogs/the-switch/files/2013/08/internet-income.jpg&amp;w=14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772400" cy="593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2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Cell Phone ownership in US</a:t>
            </a:r>
            <a:endParaRPr lang="en-US" b="1" u="sng" dirty="0"/>
          </a:p>
        </p:txBody>
      </p:sp>
      <p:pic>
        <p:nvPicPr>
          <p:cNvPr id="3074" name="Picture 2" descr="http://www.pewinternet.org/files/2014/02/07-cell-phone-ownership-over-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705600" cy="58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922" y="152400"/>
            <a:ext cx="9144000" cy="381000"/>
          </a:xfrm>
        </p:spPr>
        <p:txBody>
          <a:bodyPr>
            <a:noAutofit/>
          </a:bodyPr>
          <a:lstStyle/>
          <a:p>
            <a:r>
              <a:rPr lang="en-US" sz="3200" b="1" u="sng" dirty="0"/>
              <a:t>Technological, Economic &amp; Demographic changes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28078" cy="63246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In the period post 1980 technological changes continue to have significant impacts on the American economy, social behavior and cultural trends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Socially the ubiquity of cell phones and the internet have increased the forms &amp; rapidity of communication =&gt; email, texts, facetime . . .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Internet has also given rise to social networks such </a:t>
            </a:r>
            <a:r>
              <a:rPr lang="en-US" sz="2200" dirty="0" smtClean="0"/>
              <a:t>as_________________</a:t>
            </a:r>
            <a:r>
              <a:rPr lang="en-US" sz="2200" b="1" i="1" dirty="0" smtClean="0"/>
              <a:t>, </a:t>
            </a:r>
            <a:r>
              <a:rPr lang="en-US" sz="2200" b="1" i="1" dirty="0" smtClean="0"/>
              <a:t>	Twitter, Snapchat, Instagram </a:t>
            </a:r>
            <a:r>
              <a:rPr lang="en-US" sz="2200" dirty="0" smtClean="0"/>
              <a:t>=&gt; message and photo sharing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Economically, the Internet has led to mass commerce on a global scale 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Sites like </a:t>
            </a:r>
            <a:r>
              <a:rPr lang="en-US" sz="2200" b="1" i="1" dirty="0" smtClean="0"/>
              <a:t>Amazon, </a:t>
            </a:r>
            <a:r>
              <a:rPr lang="en-US" sz="2200" b="1" i="1" dirty="0" err="1" smtClean="0"/>
              <a:t>Ebay</a:t>
            </a:r>
            <a:r>
              <a:rPr lang="en-US" sz="2200" b="1" i="1" dirty="0" smtClean="0"/>
              <a:t> &amp; </a:t>
            </a:r>
            <a:r>
              <a:rPr lang="en-US" sz="2200" b="1" i="1" dirty="0" err="1" smtClean="0"/>
              <a:t>Paypal</a:t>
            </a:r>
            <a:r>
              <a:rPr lang="en-US" sz="2200" b="1" i="1" dirty="0" smtClean="0"/>
              <a:t> </a:t>
            </a:r>
            <a:r>
              <a:rPr lang="en-US" sz="2200" dirty="0" smtClean="0"/>
              <a:t>allow the instantaneous transfer of $$ around the globe between </a:t>
            </a:r>
            <a:r>
              <a:rPr lang="en-US" sz="2200" b="1" i="1" dirty="0" smtClean="0"/>
              <a:t>consumers</a:t>
            </a:r>
          </a:p>
          <a:p>
            <a:pPr lvl="2" indent="-342900">
              <a:buFont typeface="Courier New" panose="02070309020205020404" pitchFamily="49" charset="0"/>
              <a:buChar char="o"/>
            </a:pPr>
            <a:r>
              <a:rPr lang="en-US" sz="2200" dirty="0" smtClean="0"/>
              <a:t>GDP share of US economy is ~ </a:t>
            </a:r>
            <a:r>
              <a:rPr lang="en-US" sz="2200" dirty="0" smtClean="0"/>
              <a:t>_____% </a:t>
            </a:r>
            <a:r>
              <a:rPr lang="en-US" sz="2200" dirty="0" smtClean="0"/>
              <a:t>and growing (3M jobs)=&gt; size of global internet economy is over $5T 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Internet services like </a:t>
            </a:r>
            <a:r>
              <a:rPr lang="en-US" sz="2200" dirty="0" smtClean="0"/>
              <a:t>_____________________have </a:t>
            </a:r>
            <a:r>
              <a:rPr lang="en-US" sz="2200" dirty="0" smtClean="0"/>
              <a:t>also changed US entertainment industry =&gt; digital &amp; streaming content &gt; TV content</a:t>
            </a:r>
          </a:p>
          <a:p>
            <a:pPr marL="0" indent="0">
              <a:buNone/>
            </a:pPr>
            <a:r>
              <a:rPr lang="en-US" sz="2200" b="1" u="sng" dirty="0" smtClean="0"/>
              <a:t>#2: Economic Changes </a:t>
            </a:r>
            <a:r>
              <a:rPr lang="en-US" sz="2200" dirty="0" smtClean="0"/>
              <a:t>=&gt; Post 1970 the US economy has shifted from </a:t>
            </a:r>
            <a:r>
              <a:rPr lang="en-US" sz="2200" dirty="0" smtClean="0"/>
              <a:t>___________ __________________________</a:t>
            </a:r>
          </a:p>
          <a:p>
            <a:r>
              <a:rPr lang="en-US" sz="2200" dirty="0" smtClean="0"/>
              <a:t>Why</a:t>
            </a:r>
            <a:r>
              <a:rPr lang="en-US" sz="2200" dirty="0" smtClean="0"/>
              <a:t>? =&gt; Manufacturing jobs have declined due to a variety of factors and service employment has increased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Manufacturing decline =&gt; Outsourcing, technological losses (i.e. machines)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Service increase =&gt; growth of service sector industries (i.e. government, healthcare, retail stores, technology, education . . .)</a:t>
            </a:r>
          </a:p>
          <a:p>
            <a:pPr marL="0" indent="0">
              <a:buNone/>
            </a:pPr>
            <a:endParaRPr lang="en-US" sz="2200" b="1" u="sng" dirty="0"/>
          </a:p>
        </p:txBody>
      </p:sp>
    </p:spTree>
    <p:extLst>
      <p:ext uri="{BB962C8B-B14F-4D97-AF65-F5344CB8AC3E}">
        <p14:creationId xmlns:p14="http://schemas.microsoft.com/office/powerpoint/2010/main" val="9378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122" y="1524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Service vs Manufacturing Jobs in US</a:t>
            </a:r>
            <a:endParaRPr lang="en-US" b="1" u="sng" dirty="0"/>
          </a:p>
        </p:txBody>
      </p:sp>
      <p:pic>
        <p:nvPicPr>
          <p:cNvPr id="1026" name="Picture 2" descr="http://static3.businessinsider.com/image/4e64e9eaeab8eaf27a00000d/ch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3" y="609600"/>
            <a:ext cx="79248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1" y="6064675"/>
            <a:ext cx="89153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In 1945 Manufacturing accounted for 4 times as many jobs as service sector jobs; by 2000 that ratio was reversed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11806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39762"/>
          </a:xfrm>
        </p:spPr>
        <p:txBody>
          <a:bodyPr>
            <a:noAutofit/>
          </a:bodyPr>
          <a:lstStyle/>
          <a:p>
            <a:r>
              <a:rPr lang="en-US" sz="3400" b="1" u="sng" dirty="0"/>
              <a:t>Technological, Economic &amp; Demographic changes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46669"/>
            <a:ext cx="9144000" cy="6111331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 smtClean="0"/>
              <a:t>Exs</a:t>
            </a:r>
            <a:r>
              <a:rPr lang="en-US" sz="2200" dirty="0" smtClean="0"/>
              <a:t> of manufacturing decline can be seen in the US auto industry and US steel industry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Shift to service sector employment has required more education for average American worker </a:t>
            </a:r>
          </a:p>
          <a:p>
            <a:r>
              <a:rPr lang="en-US" sz="2200" dirty="0" smtClean="0"/>
              <a:t>Due to the decline in manufacturing Union membership in the US has declined significantly and the power of Union labor has decreased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Most of the decline can be seen in manufacturing Unions (i.e. United Auto Workers) =&gt; public perception of Union leaders turned negative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Union leaders like </a:t>
            </a:r>
            <a:r>
              <a:rPr lang="en-US" sz="2200" b="1" i="1" dirty="0" smtClean="0"/>
              <a:t>Jimmy Hoffa </a:t>
            </a:r>
            <a:r>
              <a:rPr lang="en-US" sz="2200" dirty="0" smtClean="0"/>
              <a:t>were rumored to have ties to Mafia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Corporations developed anti-Union attitudes =&gt; i.e. Walmart</a:t>
            </a:r>
          </a:p>
          <a:p>
            <a:r>
              <a:rPr lang="en-US" sz="2200" dirty="0" smtClean="0"/>
              <a:t>Due to the shift to service sector employment and decline of Unions, since 1980 the real wage of American workers has </a:t>
            </a:r>
            <a:r>
              <a:rPr lang="en-US" sz="2200" b="1" i="1" dirty="0" smtClean="0"/>
              <a:t>stagnated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Rising costs in education, healthcare &amp; energy have further hurt workers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________________________is </a:t>
            </a:r>
            <a:r>
              <a:rPr lang="en-US" sz="2200" dirty="0" smtClean="0"/>
              <a:t>nearly at an all time American high =&gt; wealthiest 1% control over 50% of American wealth</a:t>
            </a:r>
          </a:p>
          <a:p>
            <a:pPr marL="685800" lvl="1">
              <a:buFont typeface="Wingdings" panose="05000000000000000000" pitchFamily="2" charset="2"/>
              <a:buChar char="§"/>
            </a:pP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0250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ei.org/wp-content/uploads/2012/12/12.11.12-Union-Membersh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05800" cy="645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133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New Right – The Moral Majority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62" y="5257801"/>
            <a:ext cx="3867038" cy="381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Jerry Falwell – Founder of Moral Majority</a:t>
            </a:r>
            <a:endParaRPr lang="en-US" sz="2400" dirty="0"/>
          </a:p>
        </p:txBody>
      </p:sp>
      <p:pic>
        <p:nvPicPr>
          <p:cNvPr id="2054" name="Picture 6" descr="https://bgcdn.s3.amazonaws.com/wp-content/uploads/2012/10/five-bibli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000725" cy="426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3.amazonaws.com/isnapsocial/banner_client_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115300"/>
            <a:ext cx="5095336" cy="1626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teletubbies.com/img/carousel-new-web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990600"/>
            <a:ext cx="4038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1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39762"/>
          </a:xfrm>
        </p:spPr>
        <p:txBody>
          <a:bodyPr>
            <a:noAutofit/>
          </a:bodyPr>
          <a:lstStyle/>
          <a:p>
            <a:r>
              <a:rPr lang="en-US" sz="3600" b="1" u="sng" dirty="0" smtClean="0"/>
              <a:t>Real Wage of American Worker since 1964</a:t>
            </a:r>
            <a:endParaRPr lang="en-US" sz="3600" b="1" u="sng" dirty="0"/>
          </a:p>
        </p:txBody>
      </p:sp>
      <p:pic>
        <p:nvPicPr>
          <p:cNvPr id="4098" name="Picture 2" descr="http://www.pewresearch.org/files/2014/10/Wage_stag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722009" cy="515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1295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slate.com/content/dam/slate/archive/2010/09/1_123125_2265681_2266033_100902_gd_part1_pikettysaezfig1.gif.CROP.original-origi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7848600" cy="66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786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beforeitsnews.com/mediadrop/uploads/2013/39/53a980fc1afbfac0eed8fab3180ffd26cbfff0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8305800" cy="637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3305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411162"/>
          </a:xfrm>
        </p:spPr>
        <p:txBody>
          <a:bodyPr>
            <a:noAutofit/>
          </a:bodyPr>
          <a:lstStyle/>
          <a:p>
            <a:r>
              <a:rPr lang="en-US" sz="3400" b="1" u="sng" dirty="0"/>
              <a:t>Technological, Economic &amp; Demographic changes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u="sng" dirty="0" smtClean="0"/>
              <a:t>#3: Demographic Changes</a:t>
            </a:r>
            <a:r>
              <a:rPr lang="en-US" sz="2200" dirty="0" smtClean="0"/>
              <a:t> =&gt; migration &amp; Immigration continued to occur post 1980, but in somewhat different ways . . .</a:t>
            </a:r>
          </a:p>
          <a:p>
            <a:r>
              <a:rPr lang="en-US" sz="2200" dirty="0" smtClean="0"/>
              <a:t>Internal migration to the </a:t>
            </a:r>
            <a:r>
              <a:rPr lang="en-US" sz="2200" dirty="0" smtClean="0"/>
              <a:t>____________________________continued </a:t>
            </a:r>
            <a:r>
              <a:rPr lang="en-US" sz="2200" dirty="0" smtClean="0"/>
              <a:t>to occur =&gt; </a:t>
            </a:r>
            <a:r>
              <a:rPr lang="en-US" sz="2200" b="1" i="1" dirty="0" smtClean="0"/>
              <a:t>Q: Why??? </a:t>
            </a:r>
            <a:r>
              <a:rPr lang="en-US" sz="2200" dirty="0" smtClean="0"/>
              <a:t>(Graying of America, technology industry)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Political =&gt; all Presidents since 1964 have come from Sunbelt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Cultural =&gt; growth of population leads to SW cultural influence in America (i.e. food =&gt; Chipotle)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Economic =&gt; growth of technology sector centered in </a:t>
            </a:r>
            <a:r>
              <a:rPr lang="en-US" sz="2200" b="1" i="1" dirty="0" smtClean="0"/>
              <a:t>Silicon Valley</a:t>
            </a:r>
            <a:endParaRPr lang="en-US" sz="2200" b="1" i="1" dirty="0"/>
          </a:p>
          <a:p>
            <a:r>
              <a:rPr lang="en-US" sz="2200" dirty="0" smtClean="0"/>
              <a:t>Post 1965 immigration from Latin America and Asia increased significantly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_____________________________________eliminates </a:t>
            </a:r>
            <a:r>
              <a:rPr lang="en-US" sz="2200" dirty="0" smtClean="0"/>
              <a:t>quota system </a:t>
            </a:r>
            <a:r>
              <a:rPr lang="en-US" sz="2200" b="1" i="1" dirty="0" smtClean="0"/>
              <a:t>&amp; </a:t>
            </a:r>
            <a:r>
              <a:rPr lang="en-US" sz="2200" dirty="0" smtClean="0"/>
              <a:t>gives preference to  reuniting families &amp; educated professionals 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Educated Chinese, Indians &amp; Filipinos immigrate in high numbers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____________________________reformed </a:t>
            </a:r>
            <a:r>
              <a:rPr lang="en-US" sz="2200" dirty="0" smtClean="0"/>
              <a:t>immigration law in following ways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Required employers to attest to immigration status of employees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Made it illegal to recruit illegal immigrants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Legalized certain seasonal illegal immigrants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Legalized illegal immigrants who lived in the US prior to 1982 IF they paid back taxes, admitted guilt, paid a fine &amp; proved they were not guilty of crimes (4M)</a:t>
            </a:r>
          </a:p>
          <a:p>
            <a:pPr marL="400050" lvl="1" indent="0">
              <a:buNone/>
            </a:pP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93686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991600" cy="411162"/>
          </a:xfrm>
        </p:spPr>
        <p:txBody>
          <a:bodyPr>
            <a:noAutofit/>
          </a:bodyPr>
          <a:lstStyle/>
          <a:p>
            <a:r>
              <a:rPr lang="en-US" sz="3400" b="1" u="sng" dirty="0"/>
              <a:t>Technological, Economic &amp; Demographic changes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pPr marL="514350" indent="-457200"/>
            <a:r>
              <a:rPr lang="en-US" sz="2200" dirty="0" smtClean="0"/>
              <a:t>New immigration policies led to the mass migration of many Latin American peoples to the US (esp. Mexican)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b="1" i="1" dirty="0" smtClean="0"/>
              <a:t>Q: Why? </a:t>
            </a:r>
            <a:r>
              <a:rPr lang="en-US" sz="2200" dirty="0" smtClean="0"/>
              <a:t>=&gt; job opportunities, drug related violence in Mexico and unstable Central American governments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Immigrants are a vital part of the US labor force (20% total) &amp; are highly represented </a:t>
            </a:r>
            <a:r>
              <a:rPr lang="en-US" sz="2200" dirty="0" smtClean="0"/>
              <a:t>in______________________________________________</a:t>
            </a:r>
            <a:endParaRPr lang="en-US" sz="2200" b="1" i="1" dirty="0" smtClean="0"/>
          </a:p>
          <a:p>
            <a:pPr marL="457200" lvl="1" indent="0">
              <a:buNone/>
            </a:pPr>
            <a:r>
              <a:rPr lang="en-US" sz="2200" b="1" i="1" dirty="0"/>
              <a:t>	</a:t>
            </a:r>
            <a:r>
              <a:rPr lang="en-US" sz="2200" b="1" i="1" dirty="0" smtClean="0"/>
              <a:t>-- </a:t>
            </a:r>
            <a:r>
              <a:rPr lang="en-US" sz="2200" dirty="0" smtClean="0"/>
              <a:t>Many immigrants also work in the healthcare, technology and life 	sciences industries =&gt; advanced degrees</a:t>
            </a:r>
            <a:endParaRPr lang="en-US" sz="2200" b="1" i="1" dirty="0" smtClean="0"/>
          </a:p>
          <a:p>
            <a:pPr marL="514350" indent="-457200"/>
            <a:r>
              <a:rPr lang="en-US" sz="2200" dirty="0" smtClean="0"/>
              <a:t>However, the state of US immigration policy and the high number of undocumented immigrants have created contentious policy debates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Some favor a guest worker program for immigrants workers &amp; a path to legalization (fines, taxes, </a:t>
            </a:r>
            <a:r>
              <a:rPr lang="en-US" sz="2200" dirty="0" err="1" smtClean="0"/>
              <a:t>etc</a:t>
            </a:r>
            <a:r>
              <a:rPr lang="en-US" sz="2200" dirty="0" smtClean="0"/>
              <a:t>…) for ~ 15M illegals living in the US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Others want a far stricter immigration policy =&gt; aggressive border control (Wall???) &amp; deportation for illegals in the US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376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0.nrostatic.com/sites/default/files/CIS%20ch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70" y="21566"/>
            <a:ext cx="8512834" cy="627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7419" y="6107250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US immigrant population has doubled since 1990 and tripled since 1980 =&gt; 2000-2010 is the highest decade of immigration in US history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11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381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Mexican Born Population in the US</a:t>
            </a:r>
            <a:endParaRPr lang="en-US" b="1" u="sng" dirty="0"/>
          </a:p>
        </p:txBody>
      </p:sp>
      <p:pic>
        <p:nvPicPr>
          <p:cNvPr id="2050" name="Picture 2" descr="http://www.pewhispanic.org/files/2011/08/2008-mexican-immigrants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05928"/>
            <a:ext cx="7162800" cy="606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92" y="76200"/>
            <a:ext cx="8991600" cy="533400"/>
          </a:xfrm>
        </p:spPr>
        <p:txBody>
          <a:bodyPr>
            <a:noAutofit/>
          </a:bodyPr>
          <a:lstStyle/>
          <a:p>
            <a:r>
              <a:rPr lang="en-US" sz="3000" b="1" u="sng" dirty="0" smtClean="0"/>
              <a:t>Estimated Undocumented Illegal Immigrants 1980-2010</a:t>
            </a:r>
            <a:endParaRPr lang="en-US" sz="3000" b="1" u="sng" dirty="0"/>
          </a:p>
        </p:txBody>
      </p:sp>
      <p:pic>
        <p:nvPicPr>
          <p:cNvPr id="3074" name="Picture 2" descr="https://upload.wikimedia.org/wikipedia/commons/9/9a/Undocumented_Immigrants_Entrees_in_US_between_1980-2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798"/>
            <a:ext cx="8610600" cy="601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99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US Public Opinion on Immigration Policy</a:t>
            </a:r>
            <a:endParaRPr lang="en-US" b="1" u="sng" dirty="0"/>
          </a:p>
        </p:txBody>
      </p:sp>
      <p:pic>
        <p:nvPicPr>
          <p:cNvPr id="4098" name="Picture 2" descr="http://content.gallup.com/origin/gallupinc/GallupSpaces/Production/Cms/POLL/r1glemm69eelxosdc43l9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754506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Foreign Policy of the 1980’s and 90’s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Reagan promoted an interventionist foreign policy =&gt; goal to end Cold War</a:t>
            </a:r>
          </a:p>
          <a:p>
            <a:pPr marL="0" indent="0">
              <a:buNone/>
            </a:pPr>
            <a:r>
              <a:rPr lang="en-US" sz="2200" dirty="0" smtClean="0"/>
              <a:t>#1: </a:t>
            </a:r>
            <a:r>
              <a:rPr lang="en-US" sz="2200" dirty="0" smtClean="0"/>
              <a:t>____________________</a:t>
            </a:r>
            <a:r>
              <a:rPr lang="en-US" sz="2200" b="1" u="sng" dirty="0" smtClean="0"/>
              <a:t>speech </a:t>
            </a:r>
            <a:r>
              <a:rPr lang="en-US" sz="2200" dirty="0" smtClean="0"/>
              <a:t>=&gt; ended years of Détente &amp; negotiation w/ USSR in 1983 by referring to the USSR as “Evil Empire”</a:t>
            </a:r>
          </a:p>
          <a:p>
            <a:pPr marL="0" indent="0">
              <a:buNone/>
            </a:pPr>
            <a:r>
              <a:rPr lang="en-US" sz="2200" dirty="0" smtClean="0"/>
              <a:t>#2: </a:t>
            </a:r>
            <a:r>
              <a:rPr lang="en-US" sz="2200" b="1" u="sng" dirty="0" smtClean="0"/>
              <a:t>Limited Military interventions </a:t>
            </a:r>
            <a:r>
              <a:rPr lang="en-US" sz="2200" dirty="0" smtClean="0"/>
              <a:t>=&gt; supported anticommunist groups in Latin America &amp; Afghanistan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Supported right wing guerillas named </a:t>
            </a:r>
            <a:r>
              <a:rPr lang="en-US" sz="2200" dirty="0" smtClean="0"/>
              <a:t>________________in </a:t>
            </a:r>
            <a:r>
              <a:rPr lang="en-US" sz="2200" dirty="0" smtClean="0"/>
              <a:t>Nicaragua in their attempt to overthrow Sandinista government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Ignored congressional acts to forbid it =&gt; led to </a:t>
            </a:r>
            <a:r>
              <a:rPr lang="en-US" sz="2200" b="1" i="1" dirty="0" smtClean="0"/>
              <a:t>Iran Contra scandal</a:t>
            </a:r>
            <a:r>
              <a:rPr lang="en-US" sz="1800" b="1" i="1" dirty="0" smtClean="0"/>
              <a:t>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CIA supported ($$, arms) the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mujahideen</a:t>
            </a:r>
            <a:r>
              <a:rPr lang="en-US" sz="2200" b="1" i="1" dirty="0" smtClean="0"/>
              <a:t> </a:t>
            </a:r>
            <a:r>
              <a:rPr lang="en-US" sz="2200" dirty="0" smtClean="0"/>
              <a:t>in their war against the USSR in Afghanistan =&gt; </a:t>
            </a:r>
            <a:r>
              <a:rPr lang="en-US" sz="2200" dirty="0"/>
              <a:t>b</a:t>
            </a:r>
            <a:r>
              <a:rPr lang="en-US" sz="2200" dirty="0" smtClean="0"/>
              <a:t>ecame </a:t>
            </a:r>
            <a:r>
              <a:rPr lang="en-US" sz="2200" dirty="0" smtClean="0"/>
              <a:t>__________________________(</a:t>
            </a:r>
            <a:r>
              <a:rPr lang="en-US" sz="2200" dirty="0" smtClean="0"/>
              <a:t>Osama Bin Laden)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Sent troops into </a:t>
            </a:r>
            <a:r>
              <a:rPr lang="en-US" sz="2200" b="1" i="1" dirty="0" smtClean="0"/>
              <a:t>Lebanon</a:t>
            </a:r>
            <a:r>
              <a:rPr lang="en-US" sz="2200" dirty="0" smtClean="0"/>
              <a:t> to keep the peace</a:t>
            </a:r>
          </a:p>
          <a:p>
            <a:pPr marL="0" indent="0">
              <a:buNone/>
            </a:pPr>
            <a:r>
              <a:rPr lang="en-US" sz="2200" dirty="0" smtClean="0"/>
              <a:t>#3: </a:t>
            </a:r>
            <a:r>
              <a:rPr lang="en-US" sz="2200" b="1" u="sng" dirty="0" smtClean="0"/>
              <a:t>Military Buildup </a:t>
            </a:r>
            <a:r>
              <a:rPr lang="en-US" sz="2200" dirty="0" smtClean="0"/>
              <a:t>=&gt; Reagan believed the USSR was economically weak, cheating on SALT &amp; wanted to cause their collapse w/ a new arms buildup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Increased military budget by 40% &amp; poured $$ into new research =&gt; initiated </a:t>
            </a:r>
            <a:r>
              <a:rPr lang="en-US" sz="2200" dirty="0" smtClean="0"/>
              <a:t>____________________________________________________program</a:t>
            </a:r>
            <a:endParaRPr lang="en-US" sz="2200" dirty="0" smtClean="0"/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Laser anti-missile system that threatened MAD balance of power</a:t>
            </a:r>
          </a:p>
          <a:p>
            <a:pPr marL="0" indent="0">
              <a:buNone/>
            </a:pPr>
            <a:r>
              <a:rPr lang="en-US" sz="2200" dirty="0" smtClean="0"/>
              <a:t>#4: </a:t>
            </a:r>
            <a:r>
              <a:rPr lang="en-US" sz="2200" b="1" u="sng" dirty="0" smtClean="0"/>
              <a:t>Diplomacy</a:t>
            </a:r>
            <a:r>
              <a:rPr lang="en-US" sz="2200" dirty="0" smtClean="0"/>
              <a:t> =&gt; initiated a new round of arms talks in 1982 called </a:t>
            </a:r>
            <a:r>
              <a:rPr lang="en-US" sz="2200" b="1" i="1" dirty="0" smtClean="0"/>
              <a:t>__________</a:t>
            </a:r>
            <a:endParaRPr lang="en-US" sz="2200" b="1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Goal = reduce the size of nuclear stockpiles</a:t>
            </a:r>
          </a:p>
        </p:txBody>
      </p:sp>
    </p:spTree>
    <p:extLst>
      <p:ext uri="{BB962C8B-B14F-4D97-AF65-F5344CB8AC3E}">
        <p14:creationId xmlns:p14="http://schemas.microsoft.com/office/powerpoint/2010/main" val="18785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281" y="990600"/>
            <a:ext cx="3024719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“Government is not the solution to your problems, government is the problem.”</a:t>
            </a:r>
          </a:p>
          <a:p>
            <a:pPr marL="0" indent="0">
              <a:buNone/>
            </a:pPr>
            <a:r>
              <a:rPr lang="en-US" dirty="0" smtClean="0"/>
              <a:t>-- Ronald Reagan</a:t>
            </a:r>
            <a:endParaRPr lang="en-US" dirty="0"/>
          </a:p>
        </p:txBody>
      </p:sp>
      <p:pic>
        <p:nvPicPr>
          <p:cNvPr id="1026" name="Picture 2" descr="https://upload.wikimedia.org/wikipedia/commons/1/16/President_Reagan_speaking_in_Minneapolis_19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596688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6540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Defense Spending During the Cold War</a:t>
            </a:r>
            <a:endParaRPr lang="en-US" b="1" u="sng" dirty="0"/>
          </a:p>
        </p:txBody>
      </p:sp>
      <p:pic>
        <p:nvPicPr>
          <p:cNvPr id="3074" name="Picture 2" descr="https://cdn.americanprogress.org/wp-content/uploads/issues/2011/07/img/defense_budge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4079"/>
            <a:ext cx="7467600" cy="590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1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0678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Strategic Defense Initiative – Star Wars</a:t>
            </a:r>
            <a:endParaRPr lang="en-US" b="1" u="sng" dirty="0"/>
          </a:p>
        </p:txBody>
      </p:sp>
      <p:pic>
        <p:nvPicPr>
          <p:cNvPr id="2050" name="Picture 2" descr="http://adst.org/wp-content/uploads/2015/11/Reagan_SDI_Diagr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9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2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1980’s “Freedom Fighters”</a:t>
            </a:r>
            <a:endParaRPr lang="en-US" b="1" u="sng" dirty="0"/>
          </a:p>
        </p:txBody>
      </p:sp>
      <p:pic>
        <p:nvPicPr>
          <p:cNvPr id="1026" name="Picture 2" descr="http://www.seniorreligion.com/contras-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54673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.jacobinmag.com/2015/01/modjakhedy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5178425" cy="349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19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Foreign Policy of the 1980’s and 90’s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172200"/>
          </a:xfrm>
        </p:spPr>
        <p:txBody>
          <a:bodyPr>
            <a:normAutofit lnSpcReduction="10000"/>
          </a:bodyPr>
          <a:lstStyle/>
          <a:p>
            <a:r>
              <a:rPr lang="en-US" sz="2100" dirty="0" smtClean="0"/>
              <a:t>Due to the cost of the new arms buildup, the war in Afghanistan &amp; the military presence in E. Europe the USSR started to collapse in the mid 80’s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Mikhail Gorbachev becomes USSR leader in 1985 =&gt; institutes </a:t>
            </a:r>
            <a:r>
              <a:rPr lang="en-US" sz="2100" dirty="0" smtClean="0"/>
              <a:t>_________ __________________________(</a:t>
            </a:r>
            <a:r>
              <a:rPr lang="en-US" sz="2100" dirty="0" err="1" smtClean="0"/>
              <a:t>openess</a:t>
            </a:r>
            <a:r>
              <a:rPr lang="en-US" sz="2100" dirty="0" smtClean="0"/>
              <a:t> in economy and politics)</a:t>
            </a:r>
          </a:p>
          <a:p>
            <a:pPr marL="4572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-- Soviet republics start to break away from USSR (Lithuania &amp; 	Ukraine), others elect non-Communist leaders (Poland, Czechoslovakia)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_____________________torn </a:t>
            </a:r>
            <a:r>
              <a:rPr lang="en-US" sz="2100" dirty="0" smtClean="0"/>
              <a:t>down in 1989 as USSR abandons E Europe =&gt; USSR ceases to exist in 1989</a:t>
            </a:r>
          </a:p>
          <a:p>
            <a:pPr marL="400050"/>
            <a:r>
              <a:rPr lang="en-US" sz="2100" dirty="0" smtClean="0"/>
              <a:t>Post Cold War the US grapples with new foreign policy paradigms =&gt; downsizing US military? Continued interventionism?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Some military downsizing occurs </a:t>
            </a:r>
            <a:r>
              <a:rPr lang="en-US" sz="2100" dirty="0" smtClean="0"/>
              <a:t>(_________________________=&gt; </a:t>
            </a:r>
            <a:r>
              <a:rPr lang="en-US" sz="2100" dirty="0" smtClean="0"/>
              <a:t>base closures) but MIC is hard to eliminate entirely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100" dirty="0" smtClean="0"/>
              <a:t>During 1990’s US continues to intervene in peacekeeping missions to protect US interests &amp; stop genocide</a:t>
            </a:r>
          </a:p>
          <a:p>
            <a:pPr marL="4572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-- </a:t>
            </a:r>
            <a:r>
              <a:rPr lang="en-US" sz="2100" dirty="0" smtClean="0"/>
              <a:t>_____________________</a:t>
            </a:r>
            <a:r>
              <a:rPr lang="en-US" sz="2100" b="1" i="1" dirty="0" smtClean="0"/>
              <a:t>(</a:t>
            </a:r>
            <a:r>
              <a:rPr lang="en-US" sz="2100" b="1" i="1" dirty="0" smtClean="0"/>
              <a:t>1991) </a:t>
            </a:r>
            <a:r>
              <a:rPr lang="en-US" sz="2100" dirty="0" smtClean="0"/>
              <a:t>=&gt; evict Saddam Hussein from Kuwait </a:t>
            </a:r>
            <a:r>
              <a:rPr lang="en-US" sz="2100" dirty="0" smtClean="0"/>
              <a:t>	and </a:t>
            </a:r>
            <a:r>
              <a:rPr lang="en-US" sz="2100" dirty="0" smtClean="0"/>
              <a:t>preserve </a:t>
            </a:r>
            <a:r>
              <a:rPr lang="en-US" sz="2100" dirty="0" smtClean="0"/>
              <a:t>access </a:t>
            </a:r>
            <a:r>
              <a:rPr lang="en-US" sz="2100" dirty="0" smtClean="0"/>
              <a:t>to oil (does not eliminate Saddam from power)</a:t>
            </a:r>
          </a:p>
          <a:p>
            <a:pPr marL="4572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-- US commits troops to </a:t>
            </a:r>
            <a:r>
              <a:rPr lang="en-US" sz="2100" dirty="0" smtClean="0"/>
              <a:t>________________________________=&gt; </a:t>
            </a:r>
            <a:r>
              <a:rPr lang="en-US" sz="2100" dirty="0" smtClean="0"/>
              <a:t>stop 	genocide, civil wars and reduce casualties (some UN efforts) </a:t>
            </a:r>
          </a:p>
          <a:p>
            <a:pPr marL="457200" lvl="1" indent="0">
              <a:buNone/>
            </a:pPr>
            <a:r>
              <a:rPr lang="en-US" sz="2100" dirty="0"/>
              <a:t>	</a:t>
            </a:r>
            <a:r>
              <a:rPr lang="en-US" sz="2100" dirty="0" smtClean="0"/>
              <a:t>-- US DID NOT intervene in </a:t>
            </a:r>
            <a:r>
              <a:rPr lang="en-US" sz="2100" b="1" i="1" dirty="0" smtClean="0"/>
              <a:t>Rwandan genocide </a:t>
            </a:r>
            <a:r>
              <a:rPr lang="en-US" sz="2100" dirty="0" smtClean="0"/>
              <a:t>prompting criticism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3640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Dissolution of the USSR</a:t>
            </a:r>
            <a:endParaRPr lang="en-US" b="1" u="sng" dirty="0"/>
          </a:p>
        </p:txBody>
      </p:sp>
      <p:pic>
        <p:nvPicPr>
          <p:cNvPr id="1026" name="Picture 2" descr="https://upload.wikimedia.org/wikipedia/commons/d/d0/USSR_Republics_Numbered_Alphabetical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88569" cy="560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0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US War on Terrorism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On Sept 11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2001 (9/11) Islamic terrorists (Al Qaeda) under the leadership of Osama Bin Laden hijacked commercial airliners and flew them into the World Trade Center (NYC) and the Pentagon 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After this the US declared war on terrorist networks and started a broad effort to weaken terrorist networks and sympathetic states</a:t>
            </a:r>
          </a:p>
          <a:p>
            <a:pPr marL="0" indent="0">
              <a:buNone/>
            </a:pPr>
            <a:r>
              <a:rPr lang="en-US" sz="2200" b="1" u="sng" dirty="0" smtClean="0"/>
              <a:t>#1: </a:t>
            </a:r>
            <a:r>
              <a:rPr lang="en-US" sz="2200" b="1" u="sng" dirty="0" smtClean="0"/>
              <a:t>_____________________</a:t>
            </a:r>
            <a:r>
              <a:rPr lang="en-US" sz="2200" dirty="0" smtClean="0"/>
              <a:t>=&gt; </a:t>
            </a:r>
            <a:r>
              <a:rPr lang="en-US" sz="2200" dirty="0" smtClean="0"/>
              <a:t>GW Bush identified Iran, Iraq and N Korea as a new “</a:t>
            </a:r>
            <a:r>
              <a:rPr lang="en-US" sz="2200" b="1" i="1" dirty="0" smtClean="0"/>
              <a:t>Axis of Evil</a:t>
            </a:r>
            <a:r>
              <a:rPr lang="en-US" sz="2200" dirty="0" smtClean="0"/>
              <a:t>” and vowed to eliminate or weaken terror supporting states</a:t>
            </a:r>
          </a:p>
          <a:p>
            <a:r>
              <a:rPr lang="en-US" sz="2200" dirty="0" smtClean="0"/>
              <a:t>Economic sanctions against Iran &amp; N Korea =&gt; weaken oil exports</a:t>
            </a:r>
          </a:p>
          <a:p>
            <a:r>
              <a:rPr lang="en-US" sz="2200" dirty="0" smtClean="0"/>
              <a:t>____________________________(</a:t>
            </a:r>
            <a:r>
              <a:rPr lang="en-US" sz="2200" dirty="0" smtClean="0"/>
              <a:t>2002-present) =&gt; US deposed Taliban and took away terrorist training grounds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Terrorists migrated to Pakistan and Afghan mountains =&gt; difficult to track down and eliminate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Afghan government remained unstable and weak</a:t>
            </a:r>
          </a:p>
          <a:p>
            <a:r>
              <a:rPr lang="en-US" sz="2200" b="1" i="1" dirty="0" smtClean="0"/>
              <a:t>_________________ </a:t>
            </a:r>
            <a:r>
              <a:rPr lang="en-US" sz="2200" dirty="0" smtClean="0"/>
              <a:t>(2003-2011) =&gt; Bush argued that Iraq was </a:t>
            </a:r>
            <a:r>
              <a:rPr lang="en-US" sz="2200" dirty="0" smtClean="0"/>
              <a:t>developing ______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Invaded </a:t>
            </a:r>
            <a:r>
              <a:rPr lang="en-US" sz="2400" dirty="0" smtClean="0"/>
              <a:t>in 2003 and deposed Saddam Hussein (executed) =&gt; US attempted to install and develop democratic </a:t>
            </a:r>
            <a:r>
              <a:rPr lang="en-US" sz="2400" dirty="0" err="1" smtClean="0"/>
              <a:t>govt</a:t>
            </a:r>
            <a:r>
              <a:rPr lang="en-US" sz="2400" dirty="0" smtClean="0"/>
              <a:t> in Iraq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US got bogged down in Iraqi civil strife between Sunni and Shia groups =&gt; Al Qaeda, ISIS and other terrorist groups prevented stability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/>
              <a:t>War efforts became lengthy, costly and unpopular on the </a:t>
            </a:r>
            <a:r>
              <a:rPr lang="en-US" sz="2200" dirty="0" err="1" smtClean="0"/>
              <a:t>homefront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30916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973593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September 11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2001</a:t>
            </a:r>
            <a:endParaRPr lang="en-US" b="1" u="sng" dirty="0"/>
          </a:p>
        </p:txBody>
      </p:sp>
      <p:pic>
        <p:nvPicPr>
          <p:cNvPr id="4098" name="Picture 2" descr="http://news.nationalgeographic.com/content/dam/news/2015/09/11/sept11gallery/03sept11gallery.ngsversion.1441978916613.adapt.768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227294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resources0.news.com.au/images/2013/09/11/1226717/184396-4bf31d46-1aa9-11e3-b47b-9923c5873c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86200"/>
            <a:ext cx="4857708" cy="27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i.huffpost.com/gen/1345003/thumbs/o-51775832-570.jpg?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975"/>
            <a:ext cx="2603538" cy="383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1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Weapons of Mass Destruction??</a:t>
            </a:r>
            <a:endParaRPr lang="en-US" b="1" u="sng" dirty="0"/>
          </a:p>
        </p:txBody>
      </p:sp>
      <p:pic>
        <p:nvPicPr>
          <p:cNvPr id="5122" name="Picture 2" descr="http://www.hermes-press.com/WMD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540727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hermes-press.com/bush_lied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49884"/>
            <a:ext cx="3766484" cy="27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s-images.forbes.com/niallmccarthy/files/2015/02/20150203_Terror_F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9684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6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akpotpourri2.files.wordpress.com/2011/06/graphic_6188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004"/>
            <a:ext cx="8077200" cy="669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6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Election of Ronald Reagan -- 1980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324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Regan was a former actor from California and 69 when elected =&gt; very charismatic and well liked among public (esp. common man)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000" dirty="0" smtClean="0"/>
              <a:t>Reagan courted the support of the New Right =&gt; defeated Carter due to high inflation, Iranian hostage crisis, OPEC embargo &amp; lack of charisma</a:t>
            </a:r>
          </a:p>
          <a:p>
            <a:r>
              <a:rPr lang="en-US" sz="2000" dirty="0" smtClean="0"/>
              <a:t>Once elected Reagan &amp; Republicans pursued Conservative policies on the Natl level </a:t>
            </a:r>
          </a:p>
          <a:p>
            <a:pPr marL="0" indent="0">
              <a:buNone/>
            </a:pPr>
            <a:r>
              <a:rPr lang="en-US" sz="2000" dirty="0" smtClean="0"/>
              <a:t>#1: </a:t>
            </a:r>
            <a:r>
              <a:rPr lang="en-US" sz="2000" dirty="0" smtClean="0"/>
              <a:t>______________________in </a:t>
            </a:r>
            <a:r>
              <a:rPr lang="en-US" sz="2000" dirty="0" smtClean="0"/>
              <a:t>1981 by almost 25% and business taxes by 40% =&gt; belief that economic growth would make up lost revenue (“Reaganomics”)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000" dirty="0" smtClean="0"/>
              <a:t>Led to massive budget deficits by the mid 80’s =&gt; Reagan responded by raising taxes at least 6 times (still decreased taxes though)</a:t>
            </a:r>
          </a:p>
          <a:p>
            <a:pPr marL="0" indent="0">
              <a:buNone/>
            </a:pPr>
            <a:r>
              <a:rPr lang="en-US" sz="2000" dirty="0" smtClean="0"/>
              <a:t>#2: </a:t>
            </a:r>
            <a:r>
              <a:rPr lang="en-US" sz="2000" b="1" i="1" dirty="0" smtClean="0"/>
              <a:t>“__________________________” </a:t>
            </a:r>
            <a:r>
              <a:rPr lang="en-US" sz="2000" dirty="0" smtClean="0"/>
              <a:t>=&gt; Reagan (w/ aid of First Lady Nancy), increased penalties for drug dealers, use of CIA to pursue </a:t>
            </a:r>
            <a:r>
              <a:rPr lang="en-US" sz="2000" dirty="0" err="1" smtClean="0"/>
              <a:t>intl</a:t>
            </a:r>
            <a:r>
              <a:rPr lang="en-US" sz="2000" dirty="0" smtClean="0"/>
              <a:t> dealers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Drug arrests increased over 125% from 1980 to 1990</a:t>
            </a:r>
          </a:p>
          <a:p>
            <a:pPr marL="57150" indent="0">
              <a:buNone/>
            </a:pPr>
            <a:r>
              <a:rPr lang="en-US" sz="2000" dirty="0" smtClean="0"/>
              <a:t>#3: </a:t>
            </a:r>
            <a:r>
              <a:rPr lang="en-US" sz="2000" dirty="0" smtClean="0"/>
              <a:t>______________________=&gt; </a:t>
            </a:r>
            <a:r>
              <a:rPr lang="en-US" sz="2000" dirty="0" smtClean="0"/>
              <a:t>regulations in transportation (increase competition &amp; promote entry), energy (price competition between suppliers), communications (decrease rules on mergers) and finance (allow banks more investment alternatives)</a:t>
            </a:r>
          </a:p>
          <a:p>
            <a:pPr marL="800100" lvl="1">
              <a:buFont typeface="Wingdings" panose="05000000000000000000" pitchFamily="2" charset="2"/>
              <a:buChar char="§"/>
            </a:pPr>
            <a:r>
              <a:rPr lang="en-US" sz="2000" dirty="0" smtClean="0"/>
              <a:t>Many efforts led to economic growth, but some led to economic problems =&gt; i.e. Credit default swaps, ARM mortgages (Recession of 2008)</a:t>
            </a:r>
          </a:p>
          <a:p>
            <a:pPr marL="114300" indent="0">
              <a:buNone/>
            </a:pPr>
            <a:r>
              <a:rPr lang="en-US" sz="2000" dirty="0" smtClean="0"/>
              <a:t>#4: </a:t>
            </a:r>
            <a:r>
              <a:rPr lang="en-US" sz="2000" b="1" i="1" dirty="0" smtClean="0"/>
              <a:t>Cuts to </a:t>
            </a:r>
            <a:r>
              <a:rPr lang="en-US" sz="2000" b="1" i="1" dirty="0" smtClean="0"/>
              <a:t>______________Programs </a:t>
            </a:r>
            <a:r>
              <a:rPr lang="en-US" sz="2000" dirty="0" smtClean="0"/>
              <a:t>=&gt; Reagan argued that the social welfare programs of the 60’s and 70’s were ineffective at reducing poverty &amp; cost $$$$</a:t>
            </a:r>
          </a:p>
        </p:txBody>
      </p:sp>
    </p:spTree>
    <p:extLst>
      <p:ext uri="{BB962C8B-B14F-4D97-AF65-F5344CB8AC3E}">
        <p14:creationId xmlns:p14="http://schemas.microsoft.com/office/powerpoint/2010/main" val="155542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/>
              <a:t>US War on Terrorism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248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b="1" u="sng" dirty="0" smtClean="0"/>
              <a:t>#2: Domestic Efforts </a:t>
            </a:r>
            <a:r>
              <a:rPr lang="en-US" sz="2200" dirty="0" smtClean="0"/>
              <a:t>=&gt; US moved post 9/11 to shore up security and prevent another terrorist attack; </a:t>
            </a:r>
            <a:r>
              <a:rPr lang="en-US" sz="2200" dirty="0" smtClean="0"/>
              <a:t>________________________established</a:t>
            </a:r>
            <a:endParaRPr lang="en-US" sz="2200" dirty="0" smtClean="0"/>
          </a:p>
          <a:p>
            <a:r>
              <a:rPr lang="en-US" sz="2200" dirty="0" smtClean="0"/>
              <a:t>Formation of </a:t>
            </a:r>
            <a:r>
              <a:rPr lang="en-US" sz="2200" dirty="0" smtClean="0"/>
              <a:t>_____(</a:t>
            </a:r>
            <a:r>
              <a:rPr lang="en-US" sz="2200" dirty="0" smtClean="0"/>
              <a:t>Transportation Safety </a:t>
            </a:r>
            <a:r>
              <a:rPr lang="en-US" sz="2200" dirty="0" err="1" smtClean="0"/>
              <a:t>Adm</a:t>
            </a:r>
            <a:r>
              <a:rPr lang="en-US" sz="2200" dirty="0" smtClean="0"/>
              <a:t>) =&gt; inspect passengers boarding planes (metal detectors, body scanners), Air Marshalls</a:t>
            </a:r>
          </a:p>
          <a:p>
            <a:r>
              <a:rPr lang="en-US" sz="2200" dirty="0" smtClean="0"/>
              <a:t>Passage of </a:t>
            </a:r>
            <a:r>
              <a:rPr lang="en-US" sz="2200" dirty="0" smtClean="0"/>
              <a:t>________________</a:t>
            </a:r>
            <a:r>
              <a:rPr lang="en-US" sz="2200" b="1" i="1" dirty="0" smtClean="0"/>
              <a:t>=&gt;</a:t>
            </a:r>
            <a:r>
              <a:rPr lang="en-US" sz="2200" dirty="0" smtClean="0"/>
              <a:t> </a:t>
            </a:r>
            <a:r>
              <a:rPr lang="en-US" sz="2200" dirty="0" smtClean="0"/>
              <a:t>act which expands authority of NSA, FBI </a:t>
            </a:r>
            <a:endParaRPr lang="en-US" sz="2200" dirty="0"/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b="1" i="1" dirty="0" smtClean="0"/>
              <a:t>Search and seizures of property </a:t>
            </a:r>
            <a:r>
              <a:rPr lang="en-US" sz="2200" dirty="0" smtClean="0"/>
              <a:t>w/o knowledge (delayed S&amp;S)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Ability to </a:t>
            </a:r>
            <a:r>
              <a:rPr lang="en-US" sz="2200" b="1" i="1" dirty="0" smtClean="0"/>
              <a:t>freeze assets </a:t>
            </a:r>
            <a:r>
              <a:rPr lang="en-US" sz="2200" dirty="0" smtClean="0"/>
              <a:t>of terrorists or suspected terrorists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_________________=&gt; </a:t>
            </a:r>
            <a:r>
              <a:rPr lang="en-US" sz="2200" dirty="0" smtClean="0"/>
              <a:t>allows NSA to listen to wide range of phone calls w/o warrants, collect records of individuals &amp; create phone database </a:t>
            </a:r>
          </a:p>
          <a:p>
            <a:r>
              <a:rPr lang="en-US" sz="2200" dirty="0" smtClean="0"/>
              <a:t>Detention and “enhanced interrogation” of suspected terrorists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b="1" i="1" dirty="0" smtClean="0"/>
              <a:t>Guantanamo Bay Cuba </a:t>
            </a:r>
            <a:r>
              <a:rPr lang="en-US" sz="2200" dirty="0" smtClean="0"/>
              <a:t>and “black sites” were used to </a:t>
            </a:r>
            <a:r>
              <a:rPr lang="en-US" sz="2200" dirty="0" smtClean="0"/>
              <a:t>____________ suspected </a:t>
            </a:r>
            <a:r>
              <a:rPr lang="en-US" sz="2200" dirty="0" smtClean="0"/>
              <a:t>terrorists and obtain info to prevent attacks &amp; find terrorists</a:t>
            </a:r>
          </a:p>
          <a:p>
            <a:pPr marL="400050" lvl="1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-- </a:t>
            </a:r>
            <a:r>
              <a:rPr lang="en-US" sz="2200" b="1" i="1" dirty="0" smtClean="0"/>
              <a:t>Abu </a:t>
            </a:r>
            <a:r>
              <a:rPr lang="en-US" sz="2200" b="1" i="1" dirty="0" err="1" smtClean="0"/>
              <a:t>Ghirab</a:t>
            </a:r>
            <a:r>
              <a:rPr lang="en-US" sz="2200" b="1" i="1" dirty="0" smtClean="0"/>
              <a:t> </a:t>
            </a:r>
            <a:r>
              <a:rPr lang="en-US" sz="2200" dirty="0" smtClean="0"/>
              <a:t>prison scandal in Iraq exposed </a:t>
            </a:r>
            <a:r>
              <a:rPr lang="en-US" sz="2200" dirty="0" err="1" smtClean="0"/>
              <a:t>tortorous</a:t>
            </a:r>
            <a:r>
              <a:rPr lang="en-US" sz="2200" dirty="0" smtClean="0"/>
              <a:t> behavior of US 	prison personnel in Iraq</a:t>
            </a:r>
          </a:p>
          <a:p>
            <a:r>
              <a:rPr lang="en-US" sz="2200" dirty="0" smtClean="0"/>
              <a:t>Many in the US questioned the legality of the Patriot Act provisions and various CIA &amp; NSA statements were proven inaccurate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Waterboarding extent, domestic wiretapping =&gt; much exposed by rogue analysts </a:t>
            </a:r>
            <a:r>
              <a:rPr lang="en-US" sz="2200" dirty="0" smtClean="0"/>
              <a:t>like______________________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0380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800" y="685800"/>
            <a:ext cx="3048000" cy="3124200"/>
          </a:xfrm>
        </p:spPr>
        <p:txBody>
          <a:bodyPr>
            <a:normAutofit fontScale="90000"/>
          </a:bodyPr>
          <a:lstStyle/>
          <a:p>
            <a:r>
              <a:rPr lang="en-US" sz="3600" b="1" u="sng" dirty="0" smtClean="0"/>
              <a:t>Waterboarding</a:t>
            </a:r>
            <a:br>
              <a:rPr lang="en-US" sz="3600" b="1" u="sng" dirty="0" smtClean="0"/>
            </a:br>
            <a:r>
              <a:rPr lang="en-US" sz="3200" dirty="0" smtClean="0"/>
              <a:t>Some prisoners like Khalid </a:t>
            </a:r>
            <a:r>
              <a:rPr lang="en-US" sz="3200" dirty="0" err="1" smtClean="0"/>
              <a:t>Shiekh</a:t>
            </a:r>
            <a:r>
              <a:rPr lang="en-US" sz="3200" dirty="0" smtClean="0"/>
              <a:t> Mohammad (KSM) were </a:t>
            </a:r>
            <a:r>
              <a:rPr lang="en-US" sz="3200" dirty="0" err="1" smtClean="0"/>
              <a:t>waterboarded</a:t>
            </a:r>
            <a:r>
              <a:rPr lang="en-US" sz="3200" dirty="0" smtClean="0"/>
              <a:t> over 183 times</a:t>
            </a:r>
            <a:endParaRPr lang="en-US" sz="3200" dirty="0"/>
          </a:p>
        </p:txBody>
      </p:sp>
      <p:pic>
        <p:nvPicPr>
          <p:cNvPr id="6146" name="Picture 2" descr="https://katiebeaches.files.wordpress.com/2013/11/waterboard-standalone-prod_affiliate-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0"/>
            <a:ext cx="54864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4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Homeland Security Terror Alert System</a:t>
            </a:r>
            <a:endParaRPr lang="en-US" b="1" u="sng" dirty="0"/>
          </a:p>
        </p:txBody>
      </p:sp>
      <p:pic>
        <p:nvPicPr>
          <p:cNvPr id="11266" name="Picture 2" descr="https://upload.wikimedia.org/wikipedia/commons/thumb/1/10/Hsas-chart_with_header.svg/2000px-Hsas-chart_with_header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4" y="762000"/>
            <a:ext cx="3905791" cy="584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26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4</a:t>
            </a:r>
            <a:r>
              <a:rPr lang="en-US" b="1" u="sng" baseline="30000" dirty="0" smtClean="0"/>
              <a:t>th</a:t>
            </a:r>
            <a:r>
              <a:rPr lang="en-US" b="1" u="sng" dirty="0" smtClean="0"/>
              <a:t> Amendment to US Constitution</a:t>
            </a:r>
            <a:endParaRPr lang="en-US" b="1" u="sng" dirty="0"/>
          </a:p>
        </p:txBody>
      </p:sp>
      <p:pic>
        <p:nvPicPr>
          <p:cNvPr id="8194" name="Picture 2" descr="https://eastchestermhs.wikispaces.com/file/view/4_amendment.jpg/32296751/4_amend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231941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0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Patriot Act Sneak Peek program</a:t>
            </a:r>
            <a:endParaRPr lang="en-US" b="1" u="sng" dirty="0"/>
          </a:p>
        </p:txBody>
      </p:sp>
      <p:pic>
        <p:nvPicPr>
          <p:cNvPr id="7170" name="Picture 2" descr="http://www.wired.com/images_blogs/threatlevel/2011/10/Screen-Shot-2011-10-25-at-3.05.52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848600" cy="549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9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Abu </a:t>
            </a:r>
            <a:r>
              <a:rPr lang="en-US" b="1" u="sng" dirty="0" err="1" smtClean="0"/>
              <a:t>Gharaib</a:t>
            </a:r>
            <a:r>
              <a:rPr lang="en-US" b="1" u="sng" dirty="0" smtClean="0"/>
              <a:t> Prison Scandal</a:t>
            </a:r>
            <a:endParaRPr lang="en-US" b="1" u="sng" dirty="0"/>
          </a:p>
        </p:txBody>
      </p:sp>
      <p:pic>
        <p:nvPicPr>
          <p:cNvPr id="10242" name="Picture 2" descr="http://www.trbimg.com/img-5507a9c8/turbine/la-apphoto-mideast-the-debate-in-islam-jpg-20150316/650/650x3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47" y="609600"/>
            <a:ext cx="5407025" cy="304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ssets.nydailynews.com/polopoly_fs/1.2040530.1418234563!/img/httpImage/image.jpg_gen/derivatives/article_635/ye-iraq-prisoner-abu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71800"/>
            <a:ext cx="4495800" cy="37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abc.net.au/news/image/1973672-3x2-940x6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028503" cy="2687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Edward Snowden </a:t>
            </a:r>
            <a:r>
              <a:rPr lang="en-US" dirty="0" smtClean="0"/>
              <a:t>– Patriot or Traitor?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762000"/>
            <a:ext cx="3657600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In 2013 Snowden left his NSA contracting job in Hawaii and fled to China and Russia =&gt; he had copied 1000’s of pages of classified documents revealing the extent of the US’s counter-terrorism program &amp; leaked the info to various news outlets over the next years</a:t>
            </a:r>
          </a:p>
          <a:p>
            <a:r>
              <a:rPr lang="en-US" dirty="0" smtClean="0"/>
              <a:t>Implicated the US government in conducting undisclosed domestic wiretapping</a:t>
            </a:r>
          </a:p>
          <a:p>
            <a:r>
              <a:rPr lang="en-US" dirty="0" smtClean="0"/>
              <a:t>Implicated telecomm cos in complying with </a:t>
            </a:r>
            <a:r>
              <a:rPr lang="en-US" dirty="0" err="1" smtClean="0"/>
              <a:t>govt</a:t>
            </a:r>
            <a:r>
              <a:rPr lang="en-US" dirty="0" smtClean="0"/>
              <a:t> programs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https://upload.wikimedia.org/wikipedia/commons/6/60/Edward_Snowde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4869772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09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Fossil Fuel Debates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In the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many in the US became concerned about Americans dependence on fossil fuels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The Iraq war and climate scientists warnings about global warming concerned many =&gt; 2014 &amp; 15 warmest years ever recorded</a:t>
            </a:r>
          </a:p>
          <a:p>
            <a:r>
              <a:rPr lang="en-US" sz="2200" dirty="0" smtClean="0"/>
              <a:t>The government and commercial response was significant and sometimes contentious . . .</a:t>
            </a:r>
          </a:p>
          <a:p>
            <a:pPr marL="0" indent="0">
              <a:buNone/>
            </a:pPr>
            <a:r>
              <a:rPr lang="en-US" sz="2200" b="1" i="1" dirty="0" smtClean="0"/>
              <a:t>#1: Involvement in International treaties </a:t>
            </a:r>
          </a:p>
          <a:p>
            <a:r>
              <a:rPr lang="en-US" sz="2200" dirty="0" smtClean="0"/>
              <a:t>The US helped to negotiate </a:t>
            </a:r>
            <a:r>
              <a:rPr lang="en-US" sz="2200" dirty="0" smtClean="0"/>
              <a:t>_______________________in </a:t>
            </a:r>
            <a:r>
              <a:rPr lang="en-US" sz="2200" dirty="0" smtClean="0"/>
              <a:t>1997 but Congress refused to ratify it (US one of 3 nations =&gt; Afghanistan, Sudan)</a:t>
            </a:r>
          </a:p>
          <a:p>
            <a:pPr marL="685800" lvl="1">
              <a:buFont typeface="Wingdings" panose="05000000000000000000" pitchFamily="2" charset="2"/>
              <a:buChar char="§"/>
            </a:pPr>
            <a:r>
              <a:rPr lang="en-US" sz="2200" dirty="0" smtClean="0"/>
              <a:t>Many were concerned it would slow US economic growth &amp; that developing nations would not be bound to the same provisions</a:t>
            </a:r>
          </a:p>
          <a:p>
            <a:pPr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US did sign the Paris climate change protocol in 2015</a:t>
            </a:r>
          </a:p>
          <a:p>
            <a:pPr marL="0" indent="0">
              <a:buNone/>
            </a:pPr>
            <a:r>
              <a:rPr lang="en-US" sz="2200" dirty="0" smtClean="0"/>
              <a:t>#2: </a:t>
            </a:r>
            <a:r>
              <a:rPr lang="en-US" sz="2200" b="1" i="1" dirty="0" smtClean="0"/>
              <a:t>Improved fuel standards for US automobiles</a:t>
            </a:r>
          </a:p>
          <a:p>
            <a:r>
              <a:rPr lang="en-US" sz="2200" dirty="0" smtClean="0"/>
              <a:t>Obama </a:t>
            </a:r>
            <a:r>
              <a:rPr lang="en-US" sz="2200" dirty="0" err="1" smtClean="0"/>
              <a:t>adm</a:t>
            </a:r>
            <a:r>
              <a:rPr lang="en-US" sz="2200" dirty="0" smtClean="0"/>
              <a:t> passed emissions standards that set fleet averages to 54.5 mpg in 2025 =&gt; 12 B barrels of oil saved </a:t>
            </a:r>
          </a:p>
          <a:p>
            <a:pPr marL="0" indent="0">
              <a:buNone/>
            </a:pPr>
            <a:r>
              <a:rPr lang="en-US" sz="2200" dirty="0" smtClean="0"/>
              <a:t>#3: </a:t>
            </a:r>
            <a:r>
              <a:rPr lang="en-US" sz="2200" dirty="0" smtClean="0"/>
              <a:t>_____________________________=&gt; </a:t>
            </a:r>
            <a:r>
              <a:rPr lang="en-US" sz="2200" dirty="0" smtClean="0"/>
              <a:t>vehicles capable of using electricity became popular and marketed by many auto companies</a:t>
            </a:r>
          </a:p>
          <a:p>
            <a:r>
              <a:rPr lang="en-US" sz="2200" dirty="0" err="1" smtClean="0"/>
              <a:t>Exs</a:t>
            </a:r>
            <a:r>
              <a:rPr lang="en-US" sz="2200" dirty="0" smtClean="0"/>
              <a:t>: Toyota Prius, Chevy Volt, Tesla</a:t>
            </a:r>
          </a:p>
          <a:p>
            <a:endParaRPr lang="en-US" sz="2200" dirty="0" smtClean="0"/>
          </a:p>
          <a:p>
            <a:pPr marL="0" indent="0">
              <a:buNone/>
            </a:pP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3355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Federal Fuel Standards – fleet averages</a:t>
            </a:r>
            <a:endParaRPr lang="en-US" b="1" u="sng" dirty="0"/>
          </a:p>
        </p:txBody>
      </p:sp>
      <p:pic>
        <p:nvPicPr>
          <p:cNvPr id="1026" name="Picture 2" descr="http://www.c2es.org/docUploads/figure1_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2482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94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www.whitehouse.gov/sites/default/files/infographic_fuel_economy_final_pri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04800"/>
            <a:ext cx="8845421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304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Election of 1980</a:t>
            </a:r>
            <a:endParaRPr lang="en-US" b="1" u="sng" dirty="0"/>
          </a:p>
        </p:txBody>
      </p:sp>
      <p:pic>
        <p:nvPicPr>
          <p:cNvPr id="3074" name="Picture 2" descr="https://kcjohnson.files.wordpress.com/2012/07/1980-presidential-election-map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20" y="990600"/>
            <a:ext cx="893134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1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592317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The US in the future????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1"/>
            <a:ext cx="9144000" cy="8382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In the 21</a:t>
            </a:r>
            <a:r>
              <a:rPr lang="en-US" sz="2200" baseline="30000" dirty="0" smtClean="0"/>
              <a:t>st</a:t>
            </a:r>
            <a:r>
              <a:rPr lang="en-US" sz="2200" dirty="0" smtClean="0"/>
              <a:t> century the US has already faced very significant challenges, but remains the world’s leading superpower . . .</a:t>
            </a:r>
            <a:endParaRPr lang="en-US" sz="2200" dirty="0"/>
          </a:p>
        </p:txBody>
      </p:sp>
      <p:pic>
        <p:nvPicPr>
          <p:cNvPr id="3074" name="Picture 2" descr="http://www.euclidlibrary.org/images/tickle-your-brain/o-american-flag-facebook.jp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7" y="2133600"/>
            <a:ext cx="89915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77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 Military Interventions since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gamatiasz.files.wordpress.com/2013/09/usa_intervention_bleu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53219"/>
            <a:ext cx="8839200" cy="570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4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US National Debt</a:t>
            </a:r>
            <a:r>
              <a:rPr lang="en-US" dirty="0" smtClean="0"/>
              <a:t> – 1970 to Present</a:t>
            </a:r>
            <a:endParaRPr lang="en-US" dirty="0"/>
          </a:p>
        </p:txBody>
      </p:sp>
      <p:pic>
        <p:nvPicPr>
          <p:cNvPr id="4100" name="Picture 4" descr="http://m6.i.pbase.com/g9/10/152510/2/152953276.6Bn3se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58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28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Presidents &amp; Federal Debt</a:t>
            </a:r>
            <a:endParaRPr lang="en-US" b="1" u="sng" dirty="0"/>
          </a:p>
        </p:txBody>
      </p:sp>
      <p:pic>
        <p:nvPicPr>
          <p:cNvPr id="5122" name="Picture 2" descr="http://occupybanksters.com/images/graphs/assorted-graphs/national-debt-by-president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3" y="1143000"/>
            <a:ext cx="8889726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12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</TotalTime>
  <Words>2420</Words>
  <Application>Microsoft Office PowerPoint</Application>
  <PresentationFormat>On-screen Show (4:3)</PresentationFormat>
  <Paragraphs>241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Unit IX: Rise of 1980’s Conservatism &amp; the Modern Era</vt:lpstr>
      <vt:lpstr>Unit Questions and Periodization</vt:lpstr>
      <vt:lpstr>The Rise of the Conservative Movement</vt:lpstr>
      <vt:lpstr>The New Right – The Moral Majority</vt:lpstr>
      <vt:lpstr>PowerPoint Presentation</vt:lpstr>
      <vt:lpstr>Election of Ronald Reagan -- 1980</vt:lpstr>
      <vt:lpstr>Election of 1980</vt:lpstr>
      <vt:lpstr>US National Debt – 1970 to Present</vt:lpstr>
      <vt:lpstr>Presidents &amp; Federal Debt</vt:lpstr>
      <vt:lpstr>PowerPoint Presentation</vt:lpstr>
      <vt:lpstr>Iranian Hostage Release – Day of Reagan’s Inauguration</vt:lpstr>
      <vt:lpstr>Domestic Policy Debates of Modern Era</vt:lpstr>
      <vt:lpstr>NAFTA’s Impact on Mexican Exports</vt:lpstr>
      <vt:lpstr>CAFTA nations</vt:lpstr>
      <vt:lpstr>Trans-Pacific Partnership</vt:lpstr>
      <vt:lpstr>Growing Entitlement Spending</vt:lpstr>
      <vt:lpstr>Rising Costs of Entitlement Programs</vt:lpstr>
      <vt:lpstr>Demographic Trend in the 21st Century – “Graying of America”</vt:lpstr>
      <vt:lpstr>Social Security Deficits – 2013 to 2023</vt:lpstr>
      <vt:lpstr>Social Security Trust Fund Balance</vt:lpstr>
      <vt:lpstr>Eroding Popular Trust in Social Security</vt:lpstr>
      <vt:lpstr>Domestic Policy Debates of Modern Era</vt:lpstr>
      <vt:lpstr>PowerPoint Presentation</vt:lpstr>
      <vt:lpstr>PowerPoint Presentation</vt:lpstr>
      <vt:lpstr>PowerPoint Presentation</vt:lpstr>
      <vt:lpstr>Rodney King Case (1991)</vt:lpstr>
      <vt:lpstr>Racial Disparities in crime statistics</vt:lpstr>
      <vt:lpstr>Domestic Policy Debates of Modern Era</vt:lpstr>
      <vt:lpstr>US Divorce Rate – 1955 through 2010</vt:lpstr>
      <vt:lpstr>Abortions in the US per year – 1973 to present</vt:lpstr>
      <vt:lpstr>Technological, Economic &amp; Demographic changes</vt:lpstr>
      <vt:lpstr>Mobile Phone history</vt:lpstr>
      <vt:lpstr>Internet Usage in the United States</vt:lpstr>
      <vt:lpstr>Internet Usage based on income level</vt:lpstr>
      <vt:lpstr>Cell Phone ownership in US</vt:lpstr>
      <vt:lpstr>Technological, Economic &amp; Demographic changes</vt:lpstr>
      <vt:lpstr>Service vs Manufacturing Jobs in US</vt:lpstr>
      <vt:lpstr>Technological, Economic &amp; Demographic changes</vt:lpstr>
      <vt:lpstr>PowerPoint Presentation</vt:lpstr>
      <vt:lpstr>Real Wage of American Worker since 1964</vt:lpstr>
      <vt:lpstr>PowerPoint Presentation</vt:lpstr>
      <vt:lpstr>PowerPoint Presentation</vt:lpstr>
      <vt:lpstr>Technological, Economic &amp; Demographic changes</vt:lpstr>
      <vt:lpstr>Technological, Economic &amp; Demographic changes</vt:lpstr>
      <vt:lpstr>PowerPoint Presentation</vt:lpstr>
      <vt:lpstr>Mexican Born Population in the US</vt:lpstr>
      <vt:lpstr>Estimated Undocumented Illegal Immigrants 1980-2010</vt:lpstr>
      <vt:lpstr>US Public Opinion on Immigration Policy</vt:lpstr>
      <vt:lpstr>Foreign Policy of the 1980’s and 90’s</vt:lpstr>
      <vt:lpstr>Defense Spending During the Cold War</vt:lpstr>
      <vt:lpstr>Strategic Defense Initiative – Star Wars</vt:lpstr>
      <vt:lpstr>1980’s “Freedom Fighters”</vt:lpstr>
      <vt:lpstr>Foreign Policy of the 1980’s and 90’s</vt:lpstr>
      <vt:lpstr>Dissolution of the USSR</vt:lpstr>
      <vt:lpstr>US War on Terrorism</vt:lpstr>
      <vt:lpstr>September 11th 2001</vt:lpstr>
      <vt:lpstr>Weapons of Mass Destruction??</vt:lpstr>
      <vt:lpstr>PowerPoint Presentation</vt:lpstr>
      <vt:lpstr>PowerPoint Presentation</vt:lpstr>
      <vt:lpstr>US War on Terrorism</vt:lpstr>
      <vt:lpstr>Waterboarding Some prisoners like Khalid Shiekh Mohammad (KSM) were waterboarded over 183 times</vt:lpstr>
      <vt:lpstr>Homeland Security Terror Alert System</vt:lpstr>
      <vt:lpstr>4th Amendment to US Constitution</vt:lpstr>
      <vt:lpstr>Patriot Act Sneak Peek program</vt:lpstr>
      <vt:lpstr>Abu Gharaib Prison Scandal</vt:lpstr>
      <vt:lpstr>Edward Snowden – Patriot or Traitor?</vt:lpstr>
      <vt:lpstr>Fossil Fuel Debates</vt:lpstr>
      <vt:lpstr>Federal Fuel Standards – fleet averages</vt:lpstr>
      <vt:lpstr>PowerPoint Presentation</vt:lpstr>
      <vt:lpstr>The US in the future????</vt:lpstr>
      <vt:lpstr>US Military Interventions since WWII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</dc:creator>
  <cp:lastModifiedBy>Kris</cp:lastModifiedBy>
  <cp:revision>67</cp:revision>
  <cp:lastPrinted>2016-04-17T12:03:11Z</cp:lastPrinted>
  <dcterms:created xsi:type="dcterms:W3CDTF">2016-04-09T18:57:10Z</dcterms:created>
  <dcterms:modified xsi:type="dcterms:W3CDTF">2016-04-17T12:03:13Z</dcterms:modified>
</cp:coreProperties>
</file>