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91"/>
  </p:handoutMasterIdLst>
  <p:sldIdLst>
    <p:sldId id="256" r:id="rId2"/>
    <p:sldId id="257" r:id="rId3"/>
    <p:sldId id="258" r:id="rId4"/>
    <p:sldId id="259" r:id="rId5"/>
    <p:sldId id="260" r:id="rId6"/>
    <p:sldId id="261" r:id="rId7"/>
    <p:sldId id="262" r:id="rId8"/>
    <p:sldId id="263" r:id="rId9"/>
    <p:sldId id="264" r:id="rId10"/>
    <p:sldId id="265" r:id="rId11"/>
    <p:sldId id="266" r:id="rId12"/>
    <p:sldId id="270" r:id="rId13"/>
    <p:sldId id="276" r:id="rId14"/>
    <p:sldId id="273" r:id="rId15"/>
    <p:sldId id="280" r:id="rId16"/>
    <p:sldId id="281" r:id="rId17"/>
    <p:sldId id="285" r:id="rId18"/>
    <p:sldId id="286" r:id="rId19"/>
    <p:sldId id="288" r:id="rId20"/>
    <p:sldId id="289" r:id="rId21"/>
    <p:sldId id="291" r:id="rId22"/>
    <p:sldId id="292" r:id="rId23"/>
    <p:sldId id="293" r:id="rId24"/>
    <p:sldId id="295" r:id="rId25"/>
    <p:sldId id="296" r:id="rId26"/>
    <p:sldId id="297" r:id="rId27"/>
    <p:sldId id="301" r:id="rId28"/>
    <p:sldId id="299" r:id="rId29"/>
    <p:sldId id="300" r:id="rId30"/>
    <p:sldId id="334" r:id="rId31"/>
    <p:sldId id="338" r:id="rId32"/>
    <p:sldId id="337" r:id="rId33"/>
    <p:sldId id="302" r:id="rId34"/>
    <p:sldId id="304" r:id="rId35"/>
    <p:sldId id="339" r:id="rId36"/>
    <p:sldId id="340" r:id="rId37"/>
    <p:sldId id="317" r:id="rId38"/>
    <p:sldId id="341" r:id="rId39"/>
    <p:sldId id="344" r:id="rId40"/>
    <p:sldId id="342" r:id="rId41"/>
    <p:sldId id="343" r:id="rId42"/>
    <p:sldId id="319" r:id="rId43"/>
    <p:sldId id="348" r:id="rId44"/>
    <p:sldId id="345" r:id="rId45"/>
    <p:sldId id="346" r:id="rId46"/>
    <p:sldId id="328" r:id="rId47"/>
    <p:sldId id="331" r:id="rId48"/>
    <p:sldId id="347" r:id="rId49"/>
    <p:sldId id="312" r:id="rId50"/>
    <p:sldId id="380" r:id="rId51"/>
    <p:sldId id="358" r:id="rId52"/>
    <p:sldId id="361" r:id="rId53"/>
    <p:sldId id="367" r:id="rId54"/>
    <p:sldId id="365" r:id="rId55"/>
    <p:sldId id="363" r:id="rId56"/>
    <p:sldId id="370" r:id="rId57"/>
    <p:sldId id="372" r:id="rId58"/>
    <p:sldId id="371" r:id="rId59"/>
    <p:sldId id="376" r:id="rId60"/>
    <p:sldId id="373" r:id="rId61"/>
    <p:sldId id="374" r:id="rId62"/>
    <p:sldId id="378" r:id="rId63"/>
    <p:sldId id="350" r:id="rId64"/>
    <p:sldId id="379" r:id="rId65"/>
    <p:sldId id="387" r:id="rId66"/>
    <p:sldId id="356" r:id="rId67"/>
    <p:sldId id="357" r:id="rId68"/>
    <p:sldId id="389" r:id="rId69"/>
    <p:sldId id="391" r:id="rId70"/>
    <p:sldId id="392" r:id="rId71"/>
    <p:sldId id="393" r:id="rId72"/>
    <p:sldId id="394" r:id="rId73"/>
    <p:sldId id="395" r:id="rId74"/>
    <p:sldId id="382" r:id="rId75"/>
    <p:sldId id="386" r:id="rId76"/>
    <p:sldId id="400" r:id="rId77"/>
    <p:sldId id="405" r:id="rId78"/>
    <p:sldId id="406" r:id="rId79"/>
    <p:sldId id="407" r:id="rId80"/>
    <p:sldId id="408" r:id="rId81"/>
    <p:sldId id="409" r:id="rId82"/>
    <p:sldId id="411" r:id="rId83"/>
    <p:sldId id="398" r:id="rId84"/>
    <p:sldId id="399" r:id="rId85"/>
    <p:sldId id="415" r:id="rId86"/>
    <p:sldId id="419" r:id="rId87"/>
    <p:sldId id="421" r:id="rId88"/>
    <p:sldId id="422" r:id="rId89"/>
    <p:sldId id="416" r:id="rId90"/>
    <p:sldId id="425" r:id="rId91"/>
    <p:sldId id="426" r:id="rId92"/>
    <p:sldId id="427" r:id="rId93"/>
    <p:sldId id="428" r:id="rId94"/>
    <p:sldId id="430" r:id="rId95"/>
    <p:sldId id="431" r:id="rId96"/>
    <p:sldId id="432" r:id="rId97"/>
    <p:sldId id="440" r:id="rId98"/>
    <p:sldId id="439" r:id="rId99"/>
    <p:sldId id="441" r:id="rId100"/>
    <p:sldId id="444" r:id="rId101"/>
    <p:sldId id="447" r:id="rId102"/>
    <p:sldId id="448" r:id="rId103"/>
    <p:sldId id="449" r:id="rId104"/>
    <p:sldId id="451" r:id="rId105"/>
    <p:sldId id="456" r:id="rId106"/>
    <p:sldId id="458" r:id="rId107"/>
    <p:sldId id="459" r:id="rId108"/>
    <p:sldId id="460" r:id="rId109"/>
    <p:sldId id="464" r:id="rId110"/>
    <p:sldId id="465" r:id="rId111"/>
    <p:sldId id="466" r:id="rId112"/>
    <p:sldId id="467" r:id="rId113"/>
    <p:sldId id="468" r:id="rId114"/>
    <p:sldId id="469" r:id="rId115"/>
    <p:sldId id="476" r:id="rId116"/>
    <p:sldId id="477" r:id="rId117"/>
    <p:sldId id="479" r:id="rId118"/>
    <p:sldId id="480" r:id="rId119"/>
    <p:sldId id="481" r:id="rId120"/>
    <p:sldId id="482" r:id="rId121"/>
    <p:sldId id="483" r:id="rId122"/>
    <p:sldId id="484" r:id="rId123"/>
    <p:sldId id="485" r:id="rId124"/>
    <p:sldId id="490" r:id="rId125"/>
    <p:sldId id="492" r:id="rId126"/>
    <p:sldId id="494" r:id="rId127"/>
    <p:sldId id="493" r:id="rId128"/>
    <p:sldId id="495" r:id="rId129"/>
    <p:sldId id="497" r:id="rId130"/>
    <p:sldId id="496" r:id="rId131"/>
    <p:sldId id="498" r:id="rId132"/>
    <p:sldId id="499" r:id="rId133"/>
    <p:sldId id="502" r:id="rId134"/>
    <p:sldId id="503" r:id="rId135"/>
    <p:sldId id="504" r:id="rId136"/>
    <p:sldId id="505" r:id="rId137"/>
    <p:sldId id="506" r:id="rId138"/>
    <p:sldId id="514" r:id="rId139"/>
    <p:sldId id="515" r:id="rId140"/>
    <p:sldId id="516" r:id="rId141"/>
    <p:sldId id="517" r:id="rId142"/>
    <p:sldId id="518" r:id="rId143"/>
    <p:sldId id="519" r:id="rId144"/>
    <p:sldId id="520" r:id="rId145"/>
    <p:sldId id="521" r:id="rId146"/>
    <p:sldId id="522" r:id="rId147"/>
    <p:sldId id="523" r:id="rId148"/>
    <p:sldId id="524" r:id="rId149"/>
    <p:sldId id="525" r:id="rId150"/>
    <p:sldId id="526" r:id="rId151"/>
    <p:sldId id="527" r:id="rId152"/>
    <p:sldId id="528" r:id="rId153"/>
    <p:sldId id="529" r:id="rId154"/>
    <p:sldId id="530" r:id="rId155"/>
    <p:sldId id="531" r:id="rId156"/>
    <p:sldId id="532" r:id="rId157"/>
    <p:sldId id="533" r:id="rId158"/>
    <p:sldId id="534" r:id="rId159"/>
    <p:sldId id="535" r:id="rId160"/>
    <p:sldId id="536" r:id="rId161"/>
    <p:sldId id="537" r:id="rId162"/>
    <p:sldId id="538" r:id="rId163"/>
    <p:sldId id="539" r:id="rId164"/>
    <p:sldId id="540" r:id="rId165"/>
    <p:sldId id="541" r:id="rId166"/>
    <p:sldId id="542" r:id="rId167"/>
    <p:sldId id="543" r:id="rId168"/>
    <p:sldId id="544" r:id="rId169"/>
    <p:sldId id="545" r:id="rId170"/>
    <p:sldId id="546" r:id="rId171"/>
    <p:sldId id="547" r:id="rId172"/>
    <p:sldId id="548" r:id="rId173"/>
    <p:sldId id="549" r:id="rId174"/>
    <p:sldId id="550" r:id="rId175"/>
    <p:sldId id="551" r:id="rId176"/>
    <p:sldId id="552" r:id="rId177"/>
    <p:sldId id="553" r:id="rId178"/>
    <p:sldId id="554" r:id="rId179"/>
    <p:sldId id="555" r:id="rId180"/>
    <p:sldId id="556" r:id="rId181"/>
    <p:sldId id="501" r:id="rId182"/>
    <p:sldId id="500" r:id="rId183"/>
    <p:sldId id="507" r:id="rId184"/>
    <p:sldId id="508" r:id="rId185"/>
    <p:sldId id="509" r:id="rId186"/>
    <p:sldId id="510" r:id="rId187"/>
    <p:sldId id="511" r:id="rId188"/>
    <p:sldId id="512" r:id="rId189"/>
    <p:sldId id="271" r:id="rId190"/>
  </p:sldIdLst>
  <p:sldSz cx="9144000" cy="6858000" type="screen4x3"/>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990033"/>
    <a:srgbClr val="CC33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170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handoutMaster" Target="handoutMasters/handoutMaster1.xml"/><Relationship Id="rId196" Type="http://schemas.microsoft.com/office/2015/10/relationships/revisionInfo" Target="revisionInfo.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tableStyles" Target="tableStyles.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Est. World Population</c:v>
                </c:pt>
              </c:strCache>
            </c:strRef>
          </c:tx>
          <c:spPr>
            <a:ln w="2540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invertIfNegative val="0"/>
          <c:cat>
            <c:strRef>
              <c:f>Sheet1!$A$2:$A$16</c:f>
              <c:strCache>
                <c:ptCount val="15"/>
                <c:pt idx="0">
                  <c:v>100,000 BCE</c:v>
                </c:pt>
                <c:pt idx="1">
                  <c:v>30,000 BCE</c:v>
                </c:pt>
                <c:pt idx="2">
                  <c:v>8000 BCE</c:v>
                </c:pt>
                <c:pt idx="3">
                  <c:v>3000 BCE</c:v>
                </c:pt>
                <c:pt idx="4">
                  <c:v>1000 BCE</c:v>
                </c:pt>
                <c:pt idx="5">
                  <c:v>0 CE</c:v>
                </c:pt>
                <c:pt idx="6">
                  <c:v>1000 CE</c:v>
                </c:pt>
                <c:pt idx="7">
                  <c:v>1200 CE</c:v>
                </c:pt>
                <c:pt idx="8">
                  <c:v>1400 CE</c:v>
                </c:pt>
                <c:pt idx="9">
                  <c:v>1600 CE</c:v>
                </c:pt>
                <c:pt idx="10">
                  <c:v>1700 CE</c:v>
                </c:pt>
                <c:pt idx="11">
                  <c:v>1800 CE</c:v>
                </c:pt>
                <c:pt idx="12">
                  <c:v>1900 CE</c:v>
                </c:pt>
                <c:pt idx="13">
                  <c:v>1950 CE</c:v>
                </c:pt>
                <c:pt idx="14">
                  <c:v>2000 CE</c:v>
                </c:pt>
              </c:strCache>
            </c:strRef>
          </c:cat>
          <c:val>
            <c:numRef>
              <c:f>Sheet1!$B$2:$B$16</c:f>
              <c:numCache>
                <c:formatCode>General</c:formatCode>
                <c:ptCount val="15"/>
                <c:pt idx="0" formatCode="#,##0">
                  <c:v>10000</c:v>
                </c:pt>
                <c:pt idx="1">
                  <c:v>500000</c:v>
                </c:pt>
                <c:pt idx="2">
                  <c:v>6000000</c:v>
                </c:pt>
                <c:pt idx="3">
                  <c:v>50000000</c:v>
                </c:pt>
                <c:pt idx="4">
                  <c:v>120000000</c:v>
                </c:pt>
                <c:pt idx="5">
                  <c:v>250000000</c:v>
                </c:pt>
                <c:pt idx="6">
                  <c:v>250000000</c:v>
                </c:pt>
                <c:pt idx="7">
                  <c:v>400000000</c:v>
                </c:pt>
                <c:pt idx="8">
                  <c:v>375000000</c:v>
                </c:pt>
                <c:pt idx="9">
                  <c:v>578000000</c:v>
                </c:pt>
                <c:pt idx="10">
                  <c:v>680000000</c:v>
                </c:pt>
                <c:pt idx="11">
                  <c:v>954000000</c:v>
                </c:pt>
                <c:pt idx="12">
                  <c:v>1634000000</c:v>
                </c:pt>
                <c:pt idx="13">
                  <c:v>2530000000</c:v>
                </c:pt>
                <c:pt idx="14">
                  <c:v>6000000000</c:v>
                </c:pt>
              </c:numCache>
            </c:numRef>
          </c:val>
          <c:extLst>
            <c:ext xmlns:c16="http://schemas.microsoft.com/office/drawing/2014/chart" uri="{C3380CC4-5D6E-409C-BE32-E72D297353CC}">
              <c16:uniqueId val="{00000000-6347-4FBD-A38E-D735D8E099F1}"/>
            </c:ext>
          </c:extLst>
        </c:ser>
        <c:ser>
          <c:idx val="1"/>
          <c:order val="1"/>
          <c:tx>
            <c:strRef>
              <c:f>Sheet1!$C$1</c:f>
              <c:strCache>
                <c:ptCount val="1"/>
                <c:pt idx="0">
                  <c:v>Column1</c:v>
                </c:pt>
              </c:strCache>
            </c:strRef>
          </c:tx>
          <c:invertIfNegative val="0"/>
          <c:cat>
            <c:strRef>
              <c:f>Sheet1!$A$2:$A$16</c:f>
              <c:strCache>
                <c:ptCount val="15"/>
                <c:pt idx="0">
                  <c:v>100,000 BCE</c:v>
                </c:pt>
                <c:pt idx="1">
                  <c:v>30,000 BCE</c:v>
                </c:pt>
                <c:pt idx="2">
                  <c:v>8000 BCE</c:v>
                </c:pt>
                <c:pt idx="3">
                  <c:v>3000 BCE</c:v>
                </c:pt>
                <c:pt idx="4">
                  <c:v>1000 BCE</c:v>
                </c:pt>
                <c:pt idx="5">
                  <c:v>0 CE</c:v>
                </c:pt>
                <c:pt idx="6">
                  <c:v>1000 CE</c:v>
                </c:pt>
                <c:pt idx="7">
                  <c:v>1200 CE</c:v>
                </c:pt>
                <c:pt idx="8">
                  <c:v>1400 CE</c:v>
                </c:pt>
                <c:pt idx="9">
                  <c:v>1600 CE</c:v>
                </c:pt>
                <c:pt idx="10">
                  <c:v>1700 CE</c:v>
                </c:pt>
                <c:pt idx="11">
                  <c:v>1800 CE</c:v>
                </c:pt>
                <c:pt idx="12">
                  <c:v>1900 CE</c:v>
                </c:pt>
                <c:pt idx="13">
                  <c:v>1950 CE</c:v>
                </c:pt>
                <c:pt idx="14">
                  <c:v>2000 CE</c:v>
                </c:pt>
              </c:strCache>
            </c:strRef>
          </c:cat>
          <c:val>
            <c:numRef>
              <c:f>Sheet1!$C$2:$C$16</c:f>
              <c:numCache>
                <c:formatCode>General</c:formatCode>
                <c:ptCount val="15"/>
              </c:numCache>
            </c:numRef>
          </c:val>
          <c:extLst>
            <c:ext xmlns:c16="http://schemas.microsoft.com/office/drawing/2014/chart" uri="{C3380CC4-5D6E-409C-BE32-E72D297353CC}">
              <c16:uniqueId val="{00000001-6347-4FBD-A38E-D735D8E099F1}"/>
            </c:ext>
          </c:extLst>
        </c:ser>
        <c:ser>
          <c:idx val="2"/>
          <c:order val="2"/>
          <c:tx>
            <c:strRef>
              <c:f>Sheet1!$D$1</c:f>
              <c:strCache>
                <c:ptCount val="1"/>
                <c:pt idx="0">
                  <c:v>Column2</c:v>
                </c:pt>
              </c:strCache>
            </c:strRef>
          </c:tx>
          <c:invertIfNegative val="0"/>
          <c:cat>
            <c:strRef>
              <c:f>Sheet1!$A$2:$A$16</c:f>
              <c:strCache>
                <c:ptCount val="15"/>
                <c:pt idx="0">
                  <c:v>100,000 BCE</c:v>
                </c:pt>
                <c:pt idx="1">
                  <c:v>30,000 BCE</c:v>
                </c:pt>
                <c:pt idx="2">
                  <c:v>8000 BCE</c:v>
                </c:pt>
                <c:pt idx="3">
                  <c:v>3000 BCE</c:v>
                </c:pt>
                <c:pt idx="4">
                  <c:v>1000 BCE</c:v>
                </c:pt>
                <c:pt idx="5">
                  <c:v>0 CE</c:v>
                </c:pt>
                <c:pt idx="6">
                  <c:v>1000 CE</c:v>
                </c:pt>
                <c:pt idx="7">
                  <c:v>1200 CE</c:v>
                </c:pt>
                <c:pt idx="8">
                  <c:v>1400 CE</c:v>
                </c:pt>
                <c:pt idx="9">
                  <c:v>1600 CE</c:v>
                </c:pt>
                <c:pt idx="10">
                  <c:v>1700 CE</c:v>
                </c:pt>
                <c:pt idx="11">
                  <c:v>1800 CE</c:v>
                </c:pt>
                <c:pt idx="12">
                  <c:v>1900 CE</c:v>
                </c:pt>
                <c:pt idx="13">
                  <c:v>1950 CE</c:v>
                </c:pt>
                <c:pt idx="14">
                  <c:v>2000 CE</c:v>
                </c:pt>
              </c:strCache>
            </c:strRef>
          </c:cat>
          <c:val>
            <c:numRef>
              <c:f>Sheet1!$D$2:$D$16</c:f>
              <c:numCache>
                <c:formatCode>General</c:formatCode>
                <c:ptCount val="15"/>
              </c:numCache>
            </c:numRef>
          </c:val>
          <c:extLst>
            <c:ext xmlns:c16="http://schemas.microsoft.com/office/drawing/2014/chart" uri="{C3380CC4-5D6E-409C-BE32-E72D297353CC}">
              <c16:uniqueId val="{00000002-6347-4FBD-A38E-D735D8E099F1}"/>
            </c:ext>
          </c:extLst>
        </c:ser>
        <c:dLbls>
          <c:showLegendKey val="0"/>
          <c:showVal val="0"/>
          <c:showCatName val="0"/>
          <c:showSerName val="0"/>
          <c:showPercent val="0"/>
          <c:showBubbleSize val="0"/>
        </c:dLbls>
        <c:gapWidth val="100"/>
        <c:axId val="262271512"/>
        <c:axId val="179400304"/>
      </c:barChart>
      <c:catAx>
        <c:axId val="262271512"/>
        <c:scaling>
          <c:orientation val="minMax"/>
        </c:scaling>
        <c:delete val="0"/>
        <c:axPos val="b"/>
        <c:numFmt formatCode="General" sourceLinked="0"/>
        <c:majorTickMark val="out"/>
        <c:minorTickMark val="none"/>
        <c:tickLblPos val="nextTo"/>
        <c:crossAx val="179400304"/>
        <c:crosses val="autoZero"/>
        <c:auto val="1"/>
        <c:lblAlgn val="ctr"/>
        <c:lblOffset val="100"/>
        <c:noMultiLvlLbl val="0"/>
      </c:catAx>
      <c:valAx>
        <c:axId val="179400304"/>
        <c:scaling>
          <c:orientation val="minMax"/>
        </c:scaling>
        <c:delete val="0"/>
        <c:axPos val="l"/>
        <c:majorGridlines/>
        <c:numFmt formatCode="#,##0" sourceLinked="1"/>
        <c:majorTickMark val="out"/>
        <c:minorTickMark val="none"/>
        <c:tickLblPos val="nextTo"/>
        <c:crossAx val="26227151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Series 1</c:v>
                </c:pt>
              </c:strCache>
            </c:strRef>
          </c:tx>
          <c:invertIfNegative val="0"/>
          <c:cat>
            <c:strRef>
              <c:f>Sheet1!$A$2:$A$5</c:f>
              <c:strCache>
                <c:ptCount val="4"/>
                <c:pt idx="0">
                  <c:v>Britain</c:v>
                </c:pt>
                <c:pt idx="1">
                  <c:v>Germany</c:v>
                </c:pt>
                <c:pt idx="2">
                  <c:v>Australia</c:v>
                </c:pt>
                <c:pt idx="3">
                  <c:v>US</c:v>
                </c:pt>
              </c:strCache>
            </c:strRef>
          </c:cat>
          <c:val>
            <c:numRef>
              <c:f>Sheet1!$B$2:$B$5</c:f>
              <c:numCache>
                <c:formatCode>0%</c:formatCode>
                <c:ptCount val="4"/>
                <c:pt idx="0">
                  <c:v>0.25</c:v>
                </c:pt>
                <c:pt idx="1">
                  <c:v>0.4</c:v>
                </c:pt>
                <c:pt idx="2">
                  <c:v>0.32</c:v>
                </c:pt>
                <c:pt idx="3">
                  <c:v>0.33</c:v>
                </c:pt>
              </c:numCache>
            </c:numRef>
          </c:val>
          <c:extLst>
            <c:ext xmlns:c16="http://schemas.microsoft.com/office/drawing/2014/chart" uri="{C3380CC4-5D6E-409C-BE32-E72D297353CC}">
              <c16:uniqueId val="{00000000-A85E-4EC1-ACC9-8BAEA61053D5}"/>
            </c:ext>
          </c:extLst>
        </c:ser>
        <c:ser>
          <c:idx val="1"/>
          <c:order val="1"/>
          <c:tx>
            <c:strRef>
              <c:f>Sheet1!$C$1</c:f>
              <c:strCache>
                <c:ptCount val="1"/>
                <c:pt idx="0">
                  <c:v>Column1</c:v>
                </c:pt>
              </c:strCache>
            </c:strRef>
          </c:tx>
          <c:invertIfNegative val="0"/>
          <c:cat>
            <c:strRef>
              <c:f>Sheet1!$A$2:$A$5</c:f>
              <c:strCache>
                <c:ptCount val="4"/>
                <c:pt idx="0">
                  <c:v>Britain</c:v>
                </c:pt>
                <c:pt idx="1">
                  <c:v>Germany</c:v>
                </c:pt>
                <c:pt idx="2">
                  <c:v>Australia</c:v>
                </c:pt>
                <c:pt idx="3">
                  <c:v>US</c:v>
                </c:pt>
              </c:strCache>
            </c:strRef>
          </c:cat>
          <c:val>
            <c:numRef>
              <c:f>Sheet1!$C$2:$C$5</c:f>
              <c:numCache>
                <c:formatCode>General</c:formatCode>
                <c:ptCount val="4"/>
              </c:numCache>
            </c:numRef>
          </c:val>
          <c:extLst>
            <c:ext xmlns:c16="http://schemas.microsoft.com/office/drawing/2014/chart" uri="{C3380CC4-5D6E-409C-BE32-E72D297353CC}">
              <c16:uniqueId val="{00000001-A85E-4EC1-ACC9-8BAEA61053D5}"/>
            </c:ext>
          </c:extLst>
        </c:ser>
        <c:ser>
          <c:idx val="2"/>
          <c:order val="2"/>
          <c:tx>
            <c:strRef>
              <c:f>Sheet1!$D$1</c:f>
              <c:strCache>
                <c:ptCount val="1"/>
                <c:pt idx="0">
                  <c:v>Column2</c:v>
                </c:pt>
              </c:strCache>
            </c:strRef>
          </c:tx>
          <c:invertIfNegative val="0"/>
          <c:cat>
            <c:strRef>
              <c:f>Sheet1!$A$2:$A$5</c:f>
              <c:strCache>
                <c:ptCount val="4"/>
                <c:pt idx="0">
                  <c:v>Britain</c:v>
                </c:pt>
                <c:pt idx="1">
                  <c:v>Germany</c:v>
                </c:pt>
                <c:pt idx="2">
                  <c:v>Australia</c:v>
                </c:pt>
                <c:pt idx="3">
                  <c:v>US</c:v>
                </c:pt>
              </c:strCache>
            </c:strRef>
          </c:cat>
          <c:val>
            <c:numRef>
              <c:f>Sheet1!$D$2:$D$5</c:f>
              <c:numCache>
                <c:formatCode>General</c:formatCode>
                <c:ptCount val="4"/>
              </c:numCache>
            </c:numRef>
          </c:val>
          <c:extLst>
            <c:ext xmlns:c16="http://schemas.microsoft.com/office/drawing/2014/chart" uri="{C3380CC4-5D6E-409C-BE32-E72D297353CC}">
              <c16:uniqueId val="{00000002-A85E-4EC1-ACC9-8BAEA61053D5}"/>
            </c:ext>
          </c:extLst>
        </c:ser>
        <c:dLbls>
          <c:showLegendKey val="0"/>
          <c:showVal val="0"/>
          <c:showCatName val="0"/>
          <c:showSerName val="0"/>
          <c:showPercent val="0"/>
          <c:showBubbleSize val="0"/>
        </c:dLbls>
        <c:gapWidth val="150"/>
        <c:overlap val="100"/>
        <c:axId val="256689208"/>
        <c:axId val="256689600"/>
      </c:barChart>
      <c:catAx>
        <c:axId val="256689208"/>
        <c:scaling>
          <c:orientation val="minMax"/>
        </c:scaling>
        <c:delete val="0"/>
        <c:axPos val="b"/>
        <c:numFmt formatCode="General" sourceLinked="0"/>
        <c:majorTickMark val="out"/>
        <c:minorTickMark val="none"/>
        <c:tickLblPos val="nextTo"/>
        <c:crossAx val="256689600"/>
        <c:crosses val="autoZero"/>
        <c:auto val="1"/>
        <c:lblAlgn val="ctr"/>
        <c:lblOffset val="100"/>
        <c:noMultiLvlLbl val="0"/>
      </c:catAx>
      <c:valAx>
        <c:axId val="256689600"/>
        <c:scaling>
          <c:orientation val="minMax"/>
        </c:scaling>
        <c:delete val="0"/>
        <c:axPos val="l"/>
        <c:majorGridlines/>
        <c:numFmt formatCode="0%" sourceLinked="1"/>
        <c:majorTickMark val="out"/>
        <c:minorTickMark val="none"/>
        <c:tickLblPos val="nextTo"/>
        <c:crossAx val="25668920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2738" tIns="46369" rIns="92738" bIns="46369"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5693"/>
          </a:xfrm>
          <a:prstGeom prst="rect">
            <a:avLst/>
          </a:prstGeom>
        </p:spPr>
        <p:txBody>
          <a:bodyPr vert="horz" lIns="92738" tIns="46369" rIns="92738" bIns="46369" rtlCol="0"/>
          <a:lstStyle>
            <a:lvl1pPr algn="r">
              <a:defRPr sz="1200"/>
            </a:lvl1pPr>
          </a:lstStyle>
          <a:p>
            <a:fld id="{BC0806B8-6BFC-4368-A85D-F1BA47EF571F}" type="datetimeFigureOut">
              <a:rPr lang="en-US" smtClean="0"/>
              <a:t>3/30/2018</a:t>
            </a:fld>
            <a:endParaRPr lang="en-US"/>
          </a:p>
        </p:txBody>
      </p:sp>
      <p:sp>
        <p:nvSpPr>
          <p:cNvPr id="4" name="Footer Placeholder 3"/>
          <p:cNvSpPr>
            <a:spLocks noGrp="1"/>
          </p:cNvSpPr>
          <p:nvPr>
            <p:ph type="ftr" sz="quarter" idx="2"/>
          </p:nvPr>
        </p:nvSpPr>
        <p:spPr>
          <a:xfrm>
            <a:off x="0" y="8846554"/>
            <a:ext cx="2971800" cy="465693"/>
          </a:xfrm>
          <a:prstGeom prst="rect">
            <a:avLst/>
          </a:prstGeom>
        </p:spPr>
        <p:txBody>
          <a:bodyPr vert="horz" lIns="92738" tIns="46369" rIns="92738" bIns="46369"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46554"/>
            <a:ext cx="2971800" cy="465693"/>
          </a:xfrm>
          <a:prstGeom prst="rect">
            <a:avLst/>
          </a:prstGeom>
        </p:spPr>
        <p:txBody>
          <a:bodyPr vert="horz" lIns="92738" tIns="46369" rIns="92738" bIns="46369" rtlCol="0" anchor="b"/>
          <a:lstStyle>
            <a:lvl1pPr algn="r">
              <a:defRPr sz="1200"/>
            </a:lvl1pPr>
          </a:lstStyle>
          <a:p>
            <a:fld id="{C56CF20E-F3BD-4E2D-A5BB-2BAE9F4FD0D0}" type="slidenum">
              <a:rPr lang="en-US" smtClean="0"/>
              <a:t>‹#›</a:t>
            </a:fld>
            <a:endParaRPr lang="en-US"/>
          </a:p>
        </p:txBody>
      </p:sp>
    </p:spTree>
    <p:extLst>
      <p:ext uri="{BB962C8B-B14F-4D97-AF65-F5344CB8AC3E}">
        <p14:creationId xmlns:p14="http://schemas.microsoft.com/office/powerpoint/2010/main" val="174015410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21540AC-0CBA-477A-8347-20AFDC0B9882}" type="datetimeFigureOut">
              <a:rPr lang="en-US" smtClean="0"/>
              <a:t>3/30/2018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19BED4-9B3C-44A5-B4A3-3A26667D6019}" type="slidenum">
              <a:rPr lang="en-US" smtClean="0"/>
              <a:t>‹#›</a:t>
            </a:fld>
            <a:endParaRPr lang="en-US"/>
          </a:p>
        </p:txBody>
      </p:sp>
    </p:spTree>
    <p:extLst>
      <p:ext uri="{BB962C8B-B14F-4D97-AF65-F5344CB8AC3E}">
        <p14:creationId xmlns:p14="http://schemas.microsoft.com/office/powerpoint/2010/main" val="2005477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1540AC-0CBA-477A-8347-20AFDC0B9882}" type="datetimeFigureOut">
              <a:rPr lang="en-US" smtClean="0"/>
              <a:t>3/30/2018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19BED4-9B3C-44A5-B4A3-3A26667D6019}" type="slidenum">
              <a:rPr lang="en-US" smtClean="0"/>
              <a:t>‹#›</a:t>
            </a:fld>
            <a:endParaRPr lang="en-US"/>
          </a:p>
        </p:txBody>
      </p:sp>
    </p:spTree>
    <p:extLst>
      <p:ext uri="{BB962C8B-B14F-4D97-AF65-F5344CB8AC3E}">
        <p14:creationId xmlns:p14="http://schemas.microsoft.com/office/powerpoint/2010/main" val="1556295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1540AC-0CBA-477A-8347-20AFDC0B9882}" type="datetimeFigureOut">
              <a:rPr lang="en-US" smtClean="0"/>
              <a:t>3/30/2018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19BED4-9B3C-44A5-B4A3-3A26667D6019}" type="slidenum">
              <a:rPr lang="en-US" smtClean="0"/>
              <a:t>‹#›</a:t>
            </a:fld>
            <a:endParaRPr lang="en-US"/>
          </a:p>
        </p:txBody>
      </p:sp>
    </p:spTree>
    <p:extLst>
      <p:ext uri="{BB962C8B-B14F-4D97-AF65-F5344CB8AC3E}">
        <p14:creationId xmlns:p14="http://schemas.microsoft.com/office/powerpoint/2010/main" val="4240549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1540AC-0CBA-477A-8347-20AFDC0B9882}" type="datetimeFigureOut">
              <a:rPr lang="en-US" smtClean="0"/>
              <a:t>3/30/2018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19BED4-9B3C-44A5-B4A3-3A26667D6019}" type="slidenum">
              <a:rPr lang="en-US" smtClean="0"/>
              <a:t>‹#›</a:t>
            </a:fld>
            <a:endParaRPr lang="en-US"/>
          </a:p>
        </p:txBody>
      </p:sp>
    </p:spTree>
    <p:extLst>
      <p:ext uri="{BB962C8B-B14F-4D97-AF65-F5344CB8AC3E}">
        <p14:creationId xmlns:p14="http://schemas.microsoft.com/office/powerpoint/2010/main" val="2727315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1540AC-0CBA-477A-8347-20AFDC0B9882}" type="datetimeFigureOut">
              <a:rPr lang="en-US" smtClean="0"/>
              <a:t>3/30/2018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19BED4-9B3C-44A5-B4A3-3A26667D6019}" type="slidenum">
              <a:rPr lang="en-US" smtClean="0"/>
              <a:t>‹#›</a:t>
            </a:fld>
            <a:endParaRPr lang="en-US"/>
          </a:p>
        </p:txBody>
      </p:sp>
    </p:spTree>
    <p:extLst>
      <p:ext uri="{BB962C8B-B14F-4D97-AF65-F5344CB8AC3E}">
        <p14:creationId xmlns:p14="http://schemas.microsoft.com/office/powerpoint/2010/main" val="500706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1540AC-0CBA-477A-8347-20AFDC0B9882}" type="datetimeFigureOut">
              <a:rPr lang="en-US" smtClean="0"/>
              <a:t>3/30/2018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19BED4-9B3C-44A5-B4A3-3A26667D6019}" type="slidenum">
              <a:rPr lang="en-US" smtClean="0"/>
              <a:t>‹#›</a:t>
            </a:fld>
            <a:endParaRPr lang="en-US"/>
          </a:p>
        </p:txBody>
      </p:sp>
    </p:spTree>
    <p:extLst>
      <p:ext uri="{BB962C8B-B14F-4D97-AF65-F5344CB8AC3E}">
        <p14:creationId xmlns:p14="http://schemas.microsoft.com/office/powerpoint/2010/main" val="2188842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1540AC-0CBA-477A-8347-20AFDC0B9882}" type="datetimeFigureOut">
              <a:rPr lang="en-US" smtClean="0"/>
              <a:t>3/30/2018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19BED4-9B3C-44A5-B4A3-3A26667D6019}" type="slidenum">
              <a:rPr lang="en-US" smtClean="0"/>
              <a:t>‹#›</a:t>
            </a:fld>
            <a:endParaRPr lang="en-US"/>
          </a:p>
        </p:txBody>
      </p:sp>
    </p:spTree>
    <p:extLst>
      <p:ext uri="{BB962C8B-B14F-4D97-AF65-F5344CB8AC3E}">
        <p14:creationId xmlns:p14="http://schemas.microsoft.com/office/powerpoint/2010/main" val="1179147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1540AC-0CBA-477A-8347-20AFDC0B9882}" type="datetimeFigureOut">
              <a:rPr lang="en-US" smtClean="0"/>
              <a:t>3/30/2018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19BED4-9B3C-44A5-B4A3-3A26667D6019}" type="slidenum">
              <a:rPr lang="en-US" smtClean="0"/>
              <a:t>‹#›</a:t>
            </a:fld>
            <a:endParaRPr lang="en-US"/>
          </a:p>
        </p:txBody>
      </p:sp>
    </p:spTree>
    <p:extLst>
      <p:ext uri="{BB962C8B-B14F-4D97-AF65-F5344CB8AC3E}">
        <p14:creationId xmlns:p14="http://schemas.microsoft.com/office/powerpoint/2010/main" val="2241106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540AC-0CBA-477A-8347-20AFDC0B9882}" type="datetimeFigureOut">
              <a:rPr lang="en-US" smtClean="0"/>
              <a:t>3/30/2018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19BED4-9B3C-44A5-B4A3-3A26667D6019}" type="slidenum">
              <a:rPr lang="en-US" smtClean="0"/>
              <a:t>‹#›</a:t>
            </a:fld>
            <a:endParaRPr lang="en-US"/>
          </a:p>
        </p:txBody>
      </p:sp>
    </p:spTree>
    <p:extLst>
      <p:ext uri="{BB962C8B-B14F-4D97-AF65-F5344CB8AC3E}">
        <p14:creationId xmlns:p14="http://schemas.microsoft.com/office/powerpoint/2010/main" val="3931159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1540AC-0CBA-477A-8347-20AFDC0B9882}" type="datetimeFigureOut">
              <a:rPr lang="en-US" smtClean="0"/>
              <a:t>3/30/2018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19BED4-9B3C-44A5-B4A3-3A26667D6019}" type="slidenum">
              <a:rPr lang="en-US" smtClean="0"/>
              <a:t>‹#›</a:t>
            </a:fld>
            <a:endParaRPr lang="en-US"/>
          </a:p>
        </p:txBody>
      </p:sp>
    </p:spTree>
    <p:extLst>
      <p:ext uri="{BB962C8B-B14F-4D97-AF65-F5344CB8AC3E}">
        <p14:creationId xmlns:p14="http://schemas.microsoft.com/office/powerpoint/2010/main" val="3637667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1540AC-0CBA-477A-8347-20AFDC0B9882}" type="datetimeFigureOut">
              <a:rPr lang="en-US" smtClean="0"/>
              <a:t>3/30/2018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19BED4-9B3C-44A5-B4A3-3A26667D6019}" type="slidenum">
              <a:rPr lang="en-US" smtClean="0"/>
              <a:t>‹#›</a:t>
            </a:fld>
            <a:endParaRPr lang="en-US"/>
          </a:p>
        </p:txBody>
      </p:sp>
    </p:spTree>
    <p:extLst>
      <p:ext uri="{BB962C8B-B14F-4D97-AF65-F5344CB8AC3E}">
        <p14:creationId xmlns:p14="http://schemas.microsoft.com/office/powerpoint/2010/main" val="749967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1540AC-0CBA-477A-8347-20AFDC0B9882}" type="datetimeFigureOut">
              <a:rPr lang="en-US" smtClean="0"/>
              <a:t>3/30/2018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19BED4-9B3C-44A5-B4A3-3A26667D6019}" type="slidenum">
              <a:rPr lang="en-US" smtClean="0"/>
              <a:t>‹#›</a:t>
            </a:fld>
            <a:endParaRPr lang="en-US"/>
          </a:p>
        </p:txBody>
      </p:sp>
    </p:spTree>
    <p:extLst>
      <p:ext uri="{BB962C8B-B14F-4D97-AF65-F5344CB8AC3E}">
        <p14:creationId xmlns:p14="http://schemas.microsoft.com/office/powerpoint/2010/main" val="302801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06.gif"/><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hyperlink" Target="http://www.google.com/url?sa=i&amp;rct=j&amp;q=congo+civil+war+map&amp;source=images&amp;cd=&amp;cad=rja&amp;docid=OIULc_bM_nA6SM&amp;tbnid=yUMo3xSqtKtAnM:&amp;ved=0CAUQjRw&amp;url=http://thecrackshotcrackpot.blogspot.com/2011/01/riveting-dialogue-oraround-world-in-30.html&amp;ei=Q0VvUfSMBvbF4APU04D4DA&amp;psig=AFQjCNFnjhm7SJHizPaHlX4-h0Yj9oUq8Q&amp;ust=1366333116231536" TargetMode="Externa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hyperlink" Target="http://www.google.com/url?sa=i&amp;rct=j&amp;q=robert%20Mugabe&amp;source=images&amp;cd=&amp;cad=rja&amp;docid=8jZPvUy2_BkMJM&amp;tbnid=R99C6WPQ0eO2BM:&amp;ved=0CAUQjRw&amp;url=http://www.acn.com.ve/portal/internacional/item/47788-mugabe-asegura-que-celebrar%C3%A1-sin-falta-elecciones-este-a%C3%B1o&amp;ei=o0dvUZOnN_HE4AOXm4DAAQ&amp;psig=AFQjCNFSWu3OGVdmoyK8lGHnmRj0_6gsaw&amp;ust=1366333729404885" TargetMode="Externa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25.gif"/><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26.gif"/><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31.gif"/><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34.gif"/><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40.gif"/><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gif"/><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hyperlink" Target="http://www.google.com/url?sa=i&amp;rct=j&amp;q=wwi+western+front+map&amp;source=images&amp;cd=&amp;cad=rja&amp;docid=8-KjjCKWivz5BM&amp;tbnid=WQ3sz1uS9j0ZbM:&amp;ved=0CAUQjRw&amp;url=http://www.wall-maps.com/Classroom/HISTORY/World/World-War-I-Western.asp&amp;ei=HR6ZUc3kEK3C0AHOw4HwDw&amp;bvm=bv.46751780,d.dmQ&amp;psig=AFQjCNGlW4CnRMSoEWBoUF1XqGnmTMn17A&amp;ust=1369075604615536"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hyperlink" Target="http://www.google.com/url?sa=i&amp;rct=j&amp;q=mustard+gas+injury&amp;source=images&amp;cd=&amp;cad=rja&amp;docid=c4-Z3JEKnZbnzM&amp;tbnid=zambnGB0dyZAZM:&amp;ved=0CAUQjRw&amp;url=http://sites.google.com/a/adamscott.ca/world-war-i-museum-feb-2010/illness-and-disease-medicine-room-for-the-first-world-war&amp;ei=Mx-ZUfr2F4_C0AGo14HIBA&amp;bvm=bv.46751780,d.dmQ&amp;psig=AFQjCNEpdNHUQWjASnZUP4z2sWYWR6m3wA&amp;ust=1369075878461513" TargetMode="Externa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hyperlink" Target="http://www.google.com/url?sa=i&amp;rct=j&amp;q=wwi+doughboy+outfit&amp;source=images&amp;cd=&amp;cad=rja&amp;docid=inAa4aGqlq2mlM&amp;tbnid=7B-fb1eZTQto4M:&amp;ved=0CAUQjRw&amp;url=http://website.lineone.net/~hollis_wood/doughweb/frameset.html&amp;ei=jh-ZUfmkEIiW0QHGjYCIDA&amp;bvm=bv.46751780,d.dmQ&amp;psig=AFQjCNE1EdYfsEpJ9hZBQp9Ogw3vw1BPVQ&amp;ust=1369075950826520"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themetapicture.com/if-wwi-was-a-bar-fight/"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google.com/url?sa=i&amp;rct=j&amp;q=assassination+of+archduke+franz+ferdinand&amp;source=images&amp;cd=&amp;cad=rja&amp;docid=MuAHhmpAWp8EuM&amp;tbnid=Em4AeFVC6OWusM:&amp;ved=0CAUQjRw&amp;url=http://blogs.smithsonianmag.com/history/2013/04/curses-archduke-franz-ferdinand-and-his-astounding-death-car/&amp;ei=wauSUb6zJ--I0QH_soD4Dg&amp;bvm=bv.46471029,d.dmQ&amp;psig=AFQjCNGNfmaHxG344ny1Q-MPnrveCA8VYQ&amp;ust=1368653024075205" TargetMode="External"/><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hyperlink" Target="http://www.google.com/url?sa=i&amp;rct=j&amp;q=european+map+1919&amp;source=images&amp;cd=&amp;cad=rja&amp;docid=h0v-KHUS2CzVXM&amp;tbnid=ahdjq8GBOiPzHM:&amp;ved=0CAUQjRw&amp;url=http://pandahunters.com/worldhistory2/assignpages%2004/WWI%20map%20effects.htm&amp;ei=QH6bUb_5NeT-0gGWgIHQCQ&amp;psig=AFQjCNE85Ct02O7IVZFaXFqz8uChb-hVeg&amp;ust=1369230941111556"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s://www.youtube.com/watch?v=LLCF7vPanrY"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41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76201"/>
            <a:ext cx="9144000" cy="609600"/>
          </a:xfrm>
        </p:spPr>
        <p:txBody>
          <a:bodyPr>
            <a:noAutofit/>
          </a:bodyPr>
          <a:lstStyle/>
          <a:p>
            <a:r>
              <a:rPr lang="en-US" sz="3600" b="1" u="sng" dirty="0"/>
              <a:t>AP World History Unit VI – the Modern World</a:t>
            </a:r>
          </a:p>
        </p:txBody>
      </p:sp>
      <p:sp>
        <p:nvSpPr>
          <p:cNvPr id="3" name="Subtitle 2"/>
          <p:cNvSpPr>
            <a:spLocks noGrp="1"/>
          </p:cNvSpPr>
          <p:nvPr>
            <p:ph type="subTitle" idx="1"/>
          </p:nvPr>
        </p:nvSpPr>
        <p:spPr>
          <a:xfrm>
            <a:off x="1447800" y="6172200"/>
            <a:ext cx="6400800" cy="609600"/>
          </a:xfrm>
        </p:spPr>
        <p:txBody>
          <a:bodyPr/>
          <a:lstStyle/>
          <a:p>
            <a:r>
              <a:rPr lang="en-US" dirty="0">
                <a:solidFill>
                  <a:schemeClr val="tx1"/>
                </a:solidFill>
              </a:rPr>
              <a:t>1900 to Present Day</a:t>
            </a:r>
          </a:p>
        </p:txBody>
      </p:sp>
      <p:pic>
        <p:nvPicPr>
          <p:cNvPr id="1026" name="Picture 2" descr="http://www.thepotomacpost.com/wp-content/uploads/2014/03/globalization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762000"/>
            <a:ext cx="54864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86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a:t>Scientific Advances &amp; their Impact</a:t>
            </a:r>
          </a:p>
        </p:txBody>
      </p:sp>
      <p:sp>
        <p:nvSpPr>
          <p:cNvPr id="3" name="Content Placeholder 2"/>
          <p:cNvSpPr>
            <a:spLocks noGrp="1"/>
          </p:cNvSpPr>
          <p:nvPr>
            <p:ph idx="1"/>
          </p:nvPr>
        </p:nvSpPr>
        <p:spPr>
          <a:xfrm>
            <a:off x="0" y="685800"/>
            <a:ext cx="9144000" cy="6248400"/>
          </a:xfrm>
        </p:spPr>
        <p:txBody>
          <a:bodyPr>
            <a:normAutofit/>
          </a:bodyPr>
          <a:lstStyle/>
          <a:p>
            <a:r>
              <a:rPr lang="en-US" sz="2200" dirty="0"/>
              <a:t>Scientific advancements had far-reaching effects on many aspects of 20</a:t>
            </a:r>
            <a:r>
              <a:rPr lang="en-US" sz="2200" baseline="30000" dirty="0"/>
              <a:t>th</a:t>
            </a:r>
            <a:r>
              <a:rPr lang="en-US" sz="2200" dirty="0"/>
              <a:t> century life . . .</a:t>
            </a:r>
          </a:p>
          <a:p>
            <a:pPr marL="0" indent="0">
              <a:buNone/>
            </a:pPr>
            <a:r>
              <a:rPr lang="en-US" sz="2200" u="sng" dirty="0"/>
              <a:t>#1: </a:t>
            </a:r>
            <a:r>
              <a:rPr lang="en-US" sz="2200" b="1" i="1" u="sng" dirty="0"/>
              <a:t>Understandings of the universe</a:t>
            </a:r>
            <a:r>
              <a:rPr lang="en-US" sz="2200" u="sng" dirty="0"/>
              <a:t> </a:t>
            </a:r>
            <a:r>
              <a:rPr lang="en-US" sz="2200" dirty="0"/>
              <a:t>=&gt; theorists created new paradigms that explained the creation &amp;organization of the universe; human behavior</a:t>
            </a:r>
          </a:p>
          <a:p>
            <a:r>
              <a:rPr lang="en-US" sz="2200" b="1" i="1" dirty="0"/>
              <a:t>________________(Edwin Hubble, Stephen Hawking) =&gt; </a:t>
            </a:r>
            <a:r>
              <a:rPr lang="en-US" sz="2200" dirty="0"/>
              <a:t>universe created out of a “Big Bang” explosion some 15B years ago; expanding ever since</a:t>
            </a:r>
          </a:p>
          <a:p>
            <a:r>
              <a:rPr lang="en-US" sz="2200" b="1" i="1" dirty="0"/>
              <a:t>Einstein’s ____________________</a:t>
            </a:r>
            <a:r>
              <a:rPr lang="en-US" sz="2200" dirty="0"/>
              <a:t>=&gt; time, space, energy and mass are relative, not fixed . . . (explains large movement in universe)</a:t>
            </a:r>
          </a:p>
          <a:p>
            <a:r>
              <a:rPr lang="en-US" sz="2200" b="1" i="1" dirty="0"/>
              <a:t>Max Planck’s __________________</a:t>
            </a:r>
            <a:r>
              <a:rPr lang="en-US" sz="2200" dirty="0"/>
              <a:t>=&gt; atoms emit or absorb energy in discrete small particles (explains motion and behavior of small particles)</a:t>
            </a:r>
          </a:p>
          <a:p>
            <a:r>
              <a:rPr lang="en-US" sz="2200" b="1" i="1" dirty="0"/>
              <a:t>Psychology &amp; Sociology </a:t>
            </a:r>
            <a:r>
              <a:rPr lang="en-US" sz="2200" dirty="0"/>
              <a:t>=&gt; theorists like </a:t>
            </a:r>
            <a:r>
              <a:rPr lang="en-US" sz="2200" b="1" i="1" dirty="0"/>
              <a:t>Sigmund Freud </a:t>
            </a:r>
            <a:r>
              <a:rPr lang="en-US" sz="2200" dirty="0"/>
              <a:t>offered rational explanations for human behavior based on sexual desires &amp; learning</a:t>
            </a:r>
          </a:p>
          <a:p>
            <a:pPr marL="685800" lvl="1">
              <a:buFont typeface="Wingdings" panose="05000000000000000000" pitchFamily="2" charset="2"/>
              <a:buChar char="§"/>
            </a:pPr>
            <a:r>
              <a:rPr lang="en-US" sz="2100" b="1" i="1" dirty="0"/>
              <a:t>Emile Durkheim </a:t>
            </a:r>
            <a:r>
              <a:rPr lang="en-US" sz="2100" dirty="0"/>
              <a:t>argued “there are no religions that are false. All are true after their own fashion” =&gt; led to _________________(Europe not superior)</a:t>
            </a:r>
          </a:p>
        </p:txBody>
      </p:sp>
    </p:spTree>
    <p:extLst>
      <p:ext uri="{BB962C8B-B14F-4D97-AF65-F5344CB8AC3E}">
        <p14:creationId xmlns:p14="http://schemas.microsoft.com/office/powerpoint/2010/main" val="344868144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53355" y="609600"/>
            <a:ext cx="3810000" cy="792162"/>
          </a:xfrm>
        </p:spPr>
        <p:txBody>
          <a:bodyPr>
            <a:noAutofit/>
          </a:bodyPr>
          <a:lstStyle/>
          <a:p>
            <a:r>
              <a:rPr lang="en-US" sz="2400" dirty="0"/>
              <a:t>Hannah Hoch, </a:t>
            </a:r>
            <a:r>
              <a:rPr lang="en-US" sz="2400" b="1" i="1" dirty="0"/>
              <a:t>Cut with a Kitchen Knife Dada through the last Weimer Beer Belly Cultural Epoch of Germany</a:t>
            </a:r>
          </a:p>
        </p:txBody>
      </p:sp>
      <p:sp>
        <p:nvSpPr>
          <p:cNvPr id="3" name="Content Placeholder 2"/>
          <p:cNvSpPr>
            <a:spLocks noGrp="1"/>
          </p:cNvSpPr>
          <p:nvPr>
            <p:ph idx="1"/>
          </p:nvPr>
        </p:nvSpPr>
        <p:spPr>
          <a:xfrm>
            <a:off x="5410200" y="2286000"/>
            <a:ext cx="3581400" cy="4373563"/>
          </a:xfrm>
        </p:spPr>
        <p:txBody>
          <a:bodyPr>
            <a:normAutofit fontScale="92500"/>
          </a:bodyPr>
          <a:lstStyle/>
          <a:p>
            <a:r>
              <a:rPr lang="en-US" sz="2400" dirty="0"/>
              <a:t>Hoch collage is a critique of modern culture created by slicing apart pieces of modern magazines and reassembling it into vivid, disjointed, emotional depictions of modern life.  In this collage Hoch pits man against machine.  The title refers to the decadence of pre WWI German culture</a:t>
            </a:r>
          </a:p>
        </p:txBody>
      </p:sp>
      <p:pic>
        <p:nvPicPr>
          <p:cNvPr id="3074" name="Picture 2" descr="https://artforus.files.wordpress.com/2012/11/tumblr_mbn5wdykup1qzup1oo1_12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5070475" cy="6469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04109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4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44000" cy="6400800"/>
          </a:xfrm>
        </p:spPr>
        <p:txBody>
          <a:bodyPr>
            <a:normAutofit/>
          </a:bodyPr>
          <a:lstStyle/>
          <a:p>
            <a:pPr marL="0" indent="0">
              <a:buNone/>
            </a:pPr>
            <a:r>
              <a:rPr lang="en-US" sz="2100" b="1" i="1" dirty="0"/>
              <a:t>#2: Self Immolation of ______________</a:t>
            </a:r>
            <a:r>
              <a:rPr lang="en-US" sz="2100" dirty="0"/>
              <a:t>=&gt; Vietnamese Buddhist monk protested the anti-communist regime of Diem &amp; Vietnam conflict by self-immolation</a:t>
            </a:r>
          </a:p>
          <a:p>
            <a:r>
              <a:rPr lang="en-US" sz="2100" dirty="0"/>
              <a:t>Monk was protesting lack of religious freedom and increasing levels of violence and US escalation of conflict in Cold War proxy fight</a:t>
            </a:r>
          </a:p>
          <a:p>
            <a:r>
              <a:rPr lang="en-US" sz="2100" dirty="0" err="1"/>
              <a:t>Duc</a:t>
            </a:r>
            <a:r>
              <a:rPr lang="en-US" sz="2100" dirty="0"/>
              <a:t> following ex of Gandhi in </a:t>
            </a:r>
            <a:r>
              <a:rPr lang="en-US" sz="2100" b="1" i="1" dirty="0" err="1"/>
              <a:t>satyagraha</a:t>
            </a:r>
            <a:r>
              <a:rPr lang="en-US" sz="2100" dirty="0"/>
              <a:t> =&gt; self sacrifice &amp; civil disobedience </a:t>
            </a:r>
          </a:p>
          <a:p>
            <a:pPr marL="0" indent="0">
              <a:buNone/>
            </a:pPr>
            <a:r>
              <a:rPr lang="en-US" sz="2100" b="1" i="1" dirty="0"/>
              <a:t>#3: _____________Movement</a:t>
            </a:r>
            <a:r>
              <a:rPr lang="en-US" sz="2100" dirty="0"/>
              <a:t> =&gt; the escalation of nuclear arms in 50’s, the Cuban Missile crisis &amp; nuclear power produced a growing anti-nuclear movement</a:t>
            </a:r>
          </a:p>
          <a:p>
            <a:r>
              <a:rPr lang="en-US" sz="2100" dirty="0"/>
              <a:t>By 1960’s international nuclear non-proliferation movement began </a:t>
            </a:r>
          </a:p>
          <a:p>
            <a:pPr marL="685800" lvl="1">
              <a:buFont typeface="Wingdings" panose="05000000000000000000" pitchFamily="2" charset="2"/>
              <a:buChar char="§"/>
            </a:pPr>
            <a:r>
              <a:rPr lang="en-US" sz="2100" dirty="0"/>
              <a:t>_______________________=&gt; banned nuclear tests in atmosphere, space and underwater (reduce danger of radioactive fallout)</a:t>
            </a:r>
          </a:p>
          <a:p>
            <a:pPr marL="685800" lvl="1">
              <a:buFont typeface="Wingdings" panose="05000000000000000000" pitchFamily="2" charset="2"/>
              <a:buChar char="§"/>
            </a:pPr>
            <a:r>
              <a:rPr lang="en-US" sz="2100" dirty="0"/>
              <a:t>Founding of direct action groups, social advocacy groups and scientific groups to limit the proliferation of nuclear arms and use of nuclear power</a:t>
            </a:r>
          </a:p>
          <a:p>
            <a:pPr marL="400050" lvl="1" indent="0">
              <a:buNone/>
            </a:pPr>
            <a:r>
              <a:rPr lang="en-US" sz="2100" dirty="0"/>
              <a:t>	-- </a:t>
            </a:r>
            <a:r>
              <a:rPr lang="en-US" sz="2100" dirty="0" err="1"/>
              <a:t>Exs</a:t>
            </a:r>
            <a:r>
              <a:rPr lang="en-US" sz="2100" dirty="0"/>
              <a:t>: Campaign for Nuclear Disarmament, Greenpeace, Intl Physicians for 	Prevention of Nuclear War</a:t>
            </a:r>
          </a:p>
          <a:p>
            <a:pPr marL="400050" lvl="1" indent="0">
              <a:buNone/>
            </a:pPr>
            <a:r>
              <a:rPr lang="en-US" sz="2100" dirty="0"/>
              <a:t>	-- Advocate the use of windmills, solar power and other energy sources 	rather than nuclear due to accidents (TMI, Fukushima)</a:t>
            </a:r>
          </a:p>
          <a:p>
            <a:pPr marL="400050" lvl="1" indent="0">
              <a:buNone/>
            </a:pPr>
            <a:r>
              <a:rPr lang="en-US" sz="2100" dirty="0"/>
              <a:t>	** </a:t>
            </a:r>
            <a:r>
              <a:rPr lang="en-US" sz="2100" b="1" i="1" dirty="0"/>
              <a:t>Since 1979 more nuclear plants have closed than opened</a:t>
            </a:r>
            <a:r>
              <a:rPr lang="en-US" sz="2100" dirty="0"/>
              <a:t>**</a:t>
            </a:r>
          </a:p>
        </p:txBody>
      </p:sp>
      <p:sp>
        <p:nvSpPr>
          <p:cNvPr id="4" name="Title 1"/>
          <p:cNvSpPr>
            <a:spLocks noGrp="1"/>
          </p:cNvSpPr>
          <p:nvPr>
            <p:ph type="title"/>
          </p:nvPr>
        </p:nvSpPr>
        <p:spPr>
          <a:xfrm>
            <a:off x="457200" y="76200"/>
            <a:ext cx="8229600" cy="381000"/>
          </a:xfrm>
        </p:spPr>
        <p:txBody>
          <a:bodyPr>
            <a:normAutofit fontScale="90000"/>
          </a:bodyPr>
          <a:lstStyle/>
          <a:p>
            <a:r>
              <a:rPr lang="en-US" b="1" u="sng" dirty="0"/>
              <a:t>Challenges to Global Conflict</a:t>
            </a:r>
          </a:p>
        </p:txBody>
      </p:sp>
    </p:spTree>
    <p:extLst>
      <p:ext uri="{BB962C8B-B14F-4D97-AF65-F5344CB8AC3E}">
        <p14:creationId xmlns:p14="http://schemas.microsoft.com/office/powerpoint/2010/main" val="20887790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4000"/>
          </a:schemeClr>
        </a:solidFill>
        <a:effectLst/>
      </p:bgPr>
    </p:bg>
    <p:spTree>
      <p:nvGrpSpPr>
        <p:cNvPr id="1" name=""/>
        <p:cNvGrpSpPr/>
        <p:nvPr/>
      </p:nvGrpSpPr>
      <p:grpSpPr>
        <a:xfrm>
          <a:off x="0" y="0"/>
          <a:ext cx="0" cy="0"/>
          <a:chOff x="0" y="0"/>
          <a:chExt cx="0" cy="0"/>
        </a:xfrm>
      </p:grpSpPr>
      <p:sp>
        <p:nvSpPr>
          <p:cNvPr id="33794" name="Rectangle 5"/>
          <p:cNvSpPr>
            <a:spLocks noGrp="1" noChangeArrowheads="1"/>
          </p:cNvSpPr>
          <p:nvPr>
            <p:ph type="title"/>
          </p:nvPr>
        </p:nvSpPr>
        <p:spPr>
          <a:xfrm>
            <a:off x="457200" y="274638"/>
            <a:ext cx="8229600" cy="563562"/>
          </a:xfrm>
        </p:spPr>
        <p:txBody>
          <a:bodyPr>
            <a:normAutofit fontScale="90000"/>
          </a:bodyPr>
          <a:lstStyle/>
          <a:p>
            <a:pPr eaLnBrk="1" hangingPunct="1"/>
            <a:r>
              <a:rPr lang="en-US" altLang="en-US" sz="4000" b="1" u="sng"/>
              <a:t>Buddhist Protests against Diem</a:t>
            </a:r>
            <a:r>
              <a:rPr lang="en-US" altLang="en-US" sz="4000"/>
              <a:t> </a:t>
            </a:r>
          </a:p>
        </p:txBody>
      </p:sp>
      <p:pic>
        <p:nvPicPr>
          <p:cNvPr id="33795" name="Picture 4" descr="immolationBhuddistMonkQuicVanDocVietnam196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1143000"/>
            <a:ext cx="8382000" cy="5503863"/>
          </a:xfrm>
          <a:noFill/>
        </p:spPr>
      </p:pic>
    </p:spTree>
    <p:extLst>
      <p:ext uri="{BB962C8B-B14F-4D97-AF65-F5344CB8AC3E}">
        <p14:creationId xmlns:p14="http://schemas.microsoft.com/office/powerpoint/2010/main" val="179183619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4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00742"/>
            <a:ext cx="9144000" cy="6662058"/>
          </a:xfrm>
        </p:spPr>
        <p:txBody>
          <a:bodyPr>
            <a:normAutofit fontScale="85000" lnSpcReduction="20000"/>
          </a:bodyPr>
          <a:lstStyle/>
          <a:p>
            <a:pPr marL="0" indent="0">
              <a:buNone/>
            </a:pPr>
            <a:r>
              <a:rPr lang="en-US" sz="2100" b="1" i="1" dirty="0"/>
              <a:t>#4: Use of _______________________</a:t>
            </a:r>
            <a:r>
              <a:rPr lang="en-US" sz="2100" dirty="0"/>
              <a:t>=&gt; pioneered by Mohandas Gandhi in India’s nationalist campaign for independence from Britain</a:t>
            </a:r>
          </a:p>
          <a:p>
            <a:r>
              <a:rPr lang="en-US" sz="2100" dirty="0"/>
              <a:t>Denounced the use of violence as a western response, instead advocating the virtues of </a:t>
            </a:r>
            <a:r>
              <a:rPr lang="en-US" sz="2100" b="1" i="1" dirty="0"/>
              <a:t>ahimsa (non-violence)</a:t>
            </a:r>
            <a:r>
              <a:rPr lang="en-US" sz="2100" dirty="0"/>
              <a:t> and Hindu aestheticism</a:t>
            </a:r>
          </a:p>
          <a:p>
            <a:pPr lvl="1">
              <a:buFont typeface="Wingdings" panose="05000000000000000000" pitchFamily="2" charset="2"/>
              <a:buChar char="§"/>
            </a:pPr>
            <a:r>
              <a:rPr lang="en-US" sz="2100" dirty="0"/>
              <a:t>As head of Hindu Indian National Congress (an elite Nationalist org) he advocated non-violent protests in response to British policies</a:t>
            </a:r>
          </a:p>
          <a:p>
            <a:pPr marL="457200" lvl="1" indent="0">
              <a:buNone/>
            </a:pPr>
            <a:r>
              <a:rPr lang="en-US" sz="2100" dirty="0"/>
              <a:t>	-- _______________</a:t>
            </a:r>
            <a:r>
              <a:rPr lang="en-US" sz="2100" b="1" i="1" dirty="0"/>
              <a:t>and Indian homespun </a:t>
            </a:r>
            <a:r>
              <a:rPr lang="en-US" sz="2100" dirty="0"/>
              <a:t>(</a:t>
            </a:r>
            <a:r>
              <a:rPr lang="en-US" sz="2100" dirty="0" err="1"/>
              <a:t>Swadeshi</a:t>
            </a:r>
            <a:r>
              <a:rPr lang="en-US" sz="2100" dirty="0"/>
              <a:t>) =&gt; Gandhi advocated re-	industrialization of India’s textile industry &amp; boycott of British textiles</a:t>
            </a:r>
          </a:p>
          <a:p>
            <a:pPr marL="457200" lvl="1" indent="0">
              <a:buNone/>
            </a:pPr>
            <a:r>
              <a:rPr lang="en-US" sz="2100" dirty="0"/>
              <a:t>	-- _________________=&gt; in protest of Britain’s ban on salt production, Gandhi 	&amp; followers produced salt from seawater at Indian Ocean (60,000 arrested)</a:t>
            </a:r>
          </a:p>
          <a:p>
            <a:pPr marL="457200" lvl="1" indent="0">
              <a:buNone/>
            </a:pPr>
            <a:r>
              <a:rPr lang="en-US" sz="2100" dirty="0"/>
              <a:t>	-- </a:t>
            </a:r>
            <a:r>
              <a:rPr lang="en-US" sz="2100" b="1" i="1" dirty="0"/>
              <a:t>Fasting</a:t>
            </a:r>
            <a:r>
              <a:rPr lang="en-US" sz="2100" dirty="0"/>
              <a:t> =&gt; Gandhi organized mass large fasts to protest violence between 	Indians and British; Hindus &amp; Muslims (almost starved to death)</a:t>
            </a:r>
          </a:p>
          <a:p>
            <a:pPr lvl="1">
              <a:buFont typeface="Wingdings" panose="05000000000000000000" pitchFamily="2" charset="2"/>
              <a:buChar char="§"/>
            </a:pPr>
            <a:r>
              <a:rPr lang="en-US" sz="2100" dirty="0"/>
              <a:t>Although Gandhi was repeatedly jailed (6 </a:t>
            </a:r>
            <a:r>
              <a:rPr lang="en-US" sz="2100" dirty="0" err="1"/>
              <a:t>yrs</a:t>
            </a:r>
            <a:r>
              <a:rPr lang="en-US" sz="2100" dirty="0"/>
              <a:t> in jail) his style of protest was successful in recruiting massive numbers of followers from lower classes</a:t>
            </a:r>
          </a:p>
          <a:p>
            <a:pPr marL="457200" lvl="1" indent="0">
              <a:buNone/>
            </a:pPr>
            <a:r>
              <a:rPr lang="en-US" sz="2100" dirty="0"/>
              <a:t>	-- Gandhi ___________________________________________(patriarchy), instead 	focusing on anti-colonialism and nationalism</a:t>
            </a:r>
          </a:p>
          <a:p>
            <a:pPr marL="457200" lvl="1" indent="0">
              <a:buNone/>
            </a:pPr>
            <a:r>
              <a:rPr lang="en-US" sz="2100" dirty="0"/>
              <a:t>	-- Indian Nationalism became a movement of popular participation =&gt; wore 	traditional peasant garb, spoke to outcasts</a:t>
            </a:r>
          </a:p>
          <a:p>
            <a:pPr marL="457200" lvl="1" indent="0">
              <a:buNone/>
            </a:pPr>
            <a:r>
              <a:rPr lang="en-US" sz="2100" dirty="0"/>
              <a:t>	-- Turned cause of Indian Nationalism into “morally superior cause”</a:t>
            </a:r>
          </a:p>
          <a:p>
            <a:pPr marL="400050"/>
            <a:r>
              <a:rPr lang="en-US" sz="2500" dirty="0"/>
              <a:t> </a:t>
            </a:r>
            <a:r>
              <a:rPr lang="en-US" sz="2300" dirty="0"/>
              <a:t>Non –violence became a cause used by many popular protest movements </a:t>
            </a:r>
          </a:p>
          <a:p>
            <a:pPr lvl="1">
              <a:buFont typeface="Wingdings" panose="05000000000000000000" pitchFamily="2" charset="2"/>
              <a:buChar char="§"/>
            </a:pPr>
            <a:r>
              <a:rPr lang="en-US" sz="2100" dirty="0"/>
              <a:t>Used by __________________in 1950’s &amp; 60’s in </a:t>
            </a:r>
            <a:r>
              <a:rPr lang="en-US" sz="2100" dirty="0" err="1"/>
              <a:t>Af</a:t>
            </a:r>
            <a:r>
              <a:rPr lang="en-US" sz="2100" dirty="0"/>
              <a:t>. American fight for Civil Rights </a:t>
            </a:r>
          </a:p>
          <a:p>
            <a:pPr marL="457200" lvl="1" indent="0">
              <a:buNone/>
            </a:pPr>
            <a:r>
              <a:rPr lang="en-US" sz="2100" dirty="0"/>
              <a:t>	-- </a:t>
            </a:r>
            <a:r>
              <a:rPr lang="en-US" sz="2100" dirty="0" err="1"/>
              <a:t>Exs</a:t>
            </a:r>
            <a:r>
              <a:rPr lang="en-US" sz="2100" dirty="0"/>
              <a:t>: </a:t>
            </a:r>
            <a:r>
              <a:rPr lang="en-US" sz="2100" b="1" i="1" dirty="0"/>
              <a:t>Montgomery Bus Boycott</a:t>
            </a:r>
            <a:r>
              <a:rPr lang="en-US" sz="2100" dirty="0"/>
              <a:t>, </a:t>
            </a:r>
            <a:r>
              <a:rPr lang="en-US" sz="2100" b="1" i="1" dirty="0"/>
              <a:t>March on Washington</a:t>
            </a:r>
            <a:r>
              <a:rPr lang="en-US" sz="2100" dirty="0"/>
              <a:t>, </a:t>
            </a:r>
            <a:r>
              <a:rPr lang="en-US" sz="2100" b="1" i="1" dirty="0"/>
              <a:t>Greensboro Sit-ins, 	Freedom Rides </a:t>
            </a:r>
            <a:r>
              <a:rPr lang="en-US" sz="2100" dirty="0"/>
              <a:t>through south</a:t>
            </a:r>
          </a:p>
          <a:p>
            <a:pPr marL="457200" lvl="1" indent="0">
              <a:buNone/>
            </a:pPr>
            <a:r>
              <a:rPr lang="en-US" sz="2100" dirty="0"/>
              <a:t>	-- Resulted in political laws like </a:t>
            </a:r>
            <a:r>
              <a:rPr lang="en-US" sz="2100" b="1" i="1" dirty="0"/>
              <a:t>Civil Rights Act of 1964 </a:t>
            </a:r>
            <a:r>
              <a:rPr lang="en-US" sz="2100" dirty="0"/>
              <a:t>(banned racial 	discrimination) and </a:t>
            </a:r>
            <a:r>
              <a:rPr lang="en-US" sz="2100" b="1" i="1" dirty="0"/>
              <a:t>Voting Rights Act of 1965</a:t>
            </a:r>
            <a:r>
              <a:rPr lang="en-US" sz="2100" dirty="0"/>
              <a:t> (banned voting discrimination)</a:t>
            </a:r>
          </a:p>
        </p:txBody>
      </p:sp>
      <p:sp>
        <p:nvSpPr>
          <p:cNvPr id="4" name="Title 1"/>
          <p:cNvSpPr>
            <a:spLocks noGrp="1"/>
          </p:cNvSpPr>
          <p:nvPr>
            <p:ph type="title"/>
          </p:nvPr>
        </p:nvSpPr>
        <p:spPr>
          <a:xfrm>
            <a:off x="457200" y="76200"/>
            <a:ext cx="8229600" cy="304800"/>
          </a:xfrm>
        </p:spPr>
        <p:txBody>
          <a:bodyPr>
            <a:normAutofit fontScale="90000"/>
          </a:bodyPr>
          <a:lstStyle/>
          <a:p>
            <a:r>
              <a:rPr lang="en-US" b="1" u="sng" dirty="0"/>
              <a:t>Challenges to Global Conflict</a:t>
            </a:r>
          </a:p>
        </p:txBody>
      </p:sp>
    </p:spTree>
    <p:extLst>
      <p:ext uri="{BB962C8B-B14F-4D97-AF65-F5344CB8AC3E}">
        <p14:creationId xmlns:p14="http://schemas.microsoft.com/office/powerpoint/2010/main" val="2110593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57200"/>
          </a:xfrm>
        </p:spPr>
        <p:txBody>
          <a:bodyPr>
            <a:normAutofit fontScale="90000"/>
          </a:bodyPr>
          <a:lstStyle/>
          <a:p>
            <a:r>
              <a:rPr lang="en-US" b="1" u="sng" dirty="0"/>
              <a:t>Gandhi’s changing clothing styles</a:t>
            </a:r>
          </a:p>
        </p:txBody>
      </p:sp>
      <p:sp>
        <p:nvSpPr>
          <p:cNvPr id="3" name="Content Placeholder 2"/>
          <p:cNvSpPr>
            <a:spLocks noGrp="1"/>
          </p:cNvSpPr>
          <p:nvPr>
            <p:ph idx="1"/>
          </p:nvPr>
        </p:nvSpPr>
        <p:spPr>
          <a:xfrm>
            <a:off x="533400" y="6172200"/>
            <a:ext cx="8229600" cy="563563"/>
          </a:xfrm>
        </p:spPr>
        <p:txBody>
          <a:bodyPr>
            <a:normAutofit fontScale="77500" lnSpcReduction="20000"/>
          </a:bodyPr>
          <a:lstStyle/>
          <a:p>
            <a:pPr marL="0" indent="0">
              <a:buNone/>
            </a:pPr>
            <a:r>
              <a:rPr lang="en-US" sz="2400" dirty="0"/>
              <a:t>Gandhi in South Africa as a British trained lawyer vs Gandhi in the 1930’s as an Indian Nationalist leader</a:t>
            </a:r>
          </a:p>
        </p:txBody>
      </p:sp>
      <p:pic>
        <p:nvPicPr>
          <p:cNvPr id="7170" name="Picture 2" descr="http://qph.is.quoracdn.net/main-qimg-8793f7da847ac1bf7aa0fe902b8057ac?convert_to_webp=tr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38200"/>
            <a:ext cx="7620000" cy="5137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2462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63562"/>
          </a:xfrm>
        </p:spPr>
        <p:txBody>
          <a:bodyPr>
            <a:normAutofit fontScale="90000"/>
          </a:bodyPr>
          <a:lstStyle/>
          <a:p>
            <a:r>
              <a:rPr lang="en-US" b="1" u="sng" dirty="0"/>
              <a:t>Freedom Rides -- 1963</a:t>
            </a:r>
          </a:p>
        </p:txBody>
      </p:sp>
      <p:pic>
        <p:nvPicPr>
          <p:cNvPr id="5122" name="Picture 2" descr="http://smithsonianconference.org/freedomrides/wp-content/uploads/2010/12/freedom-rides-burning-bu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066800"/>
            <a:ext cx="7166671"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57710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CC9900">
            <a:alpha val="1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57200"/>
          </a:xfrm>
        </p:spPr>
        <p:txBody>
          <a:bodyPr>
            <a:normAutofit fontScale="90000"/>
          </a:bodyPr>
          <a:lstStyle/>
          <a:p>
            <a:r>
              <a:rPr lang="en-US" b="1" u="sng" dirty="0"/>
              <a:t>Promotion of Alternate World Visions</a:t>
            </a:r>
          </a:p>
        </p:txBody>
      </p:sp>
      <p:sp>
        <p:nvSpPr>
          <p:cNvPr id="3" name="Content Placeholder 2"/>
          <p:cNvSpPr>
            <a:spLocks noGrp="1"/>
          </p:cNvSpPr>
          <p:nvPr>
            <p:ph idx="1"/>
          </p:nvPr>
        </p:nvSpPr>
        <p:spPr>
          <a:xfrm>
            <a:off x="0" y="685800"/>
            <a:ext cx="9144000" cy="6248400"/>
          </a:xfrm>
        </p:spPr>
        <p:txBody>
          <a:bodyPr>
            <a:normAutofit fontScale="92500" lnSpcReduction="10000"/>
          </a:bodyPr>
          <a:lstStyle/>
          <a:p>
            <a:r>
              <a:rPr lang="en-US" sz="2100" dirty="0"/>
              <a:t>Post World War II many groups also promoted alternate visions to the existing social, political and economic order</a:t>
            </a:r>
          </a:p>
          <a:p>
            <a:pPr marL="0" indent="0">
              <a:buNone/>
            </a:pPr>
            <a:r>
              <a:rPr lang="en-US" sz="2100" b="1" i="1" dirty="0"/>
              <a:t>** Q: What was the dominant social, political &amp; economic order after WWII? **  </a:t>
            </a:r>
          </a:p>
          <a:p>
            <a:pPr marL="0" indent="0">
              <a:buNone/>
            </a:pPr>
            <a:r>
              <a:rPr lang="en-US" sz="2100" b="1" i="1" dirty="0"/>
              <a:t>#1: Communist leaders like _______________________________________in USSR</a:t>
            </a:r>
            <a:r>
              <a:rPr lang="en-US" sz="2100" dirty="0"/>
              <a:t> =&gt; both offered alternatives to capitalism and consumerism </a:t>
            </a:r>
          </a:p>
          <a:p>
            <a:r>
              <a:rPr lang="en-US" sz="2100" dirty="0"/>
              <a:t>Appealed to many Nationalist leaders in developing nations like Cuba (</a:t>
            </a:r>
            <a:r>
              <a:rPr lang="en-US" sz="2100" b="1" i="1" dirty="0"/>
              <a:t>Fidel Castro</a:t>
            </a:r>
            <a:r>
              <a:rPr lang="en-US" sz="2100" dirty="0"/>
              <a:t>), Vietnam (</a:t>
            </a:r>
            <a:r>
              <a:rPr lang="en-US" sz="2100" b="1" i="1" dirty="0"/>
              <a:t>Ho Chi Minh</a:t>
            </a:r>
            <a:r>
              <a:rPr lang="en-US" sz="2100" dirty="0"/>
              <a:t>) and Chile (</a:t>
            </a:r>
            <a:r>
              <a:rPr lang="en-US" sz="2100" b="1" i="1" dirty="0"/>
              <a:t>Salvador Allende</a:t>
            </a:r>
            <a:r>
              <a:rPr lang="en-US" sz="2100" dirty="0"/>
              <a:t>)</a:t>
            </a:r>
          </a:p>
          <a:p>
            <a:r>
              <a:rPr lang="en-US" sz="2100" dirty="0"/>
              <a:t>Communists tried to make their appeal more universal by promoting ideas of economic equality among classes and _________________________________</a:t>
            </a:r>
          </a:p>
          <a:p>
            <a:pPr marL="0" indent="0">
              <a:buNone/>
            </a:pPr>
            <a:r>
              <a:rPr lang="en-US" sz="2100" b="1" i="1" dirty="0"/>
              <a:t>#2: The __________________________</a:t>
            </a:r>
            <a:r>
              <a:rPr lang="en-US" sz="2100" dirty="0"/>
              <a:t>(NAM) =&gt; movement of new emergent developing nations during the Cold War that refused to take formal sides</a:t>
            </a:r>
          </a:p>
          <a:p>
            <a:r>
              <a:rPr lang="en-US" sz="2100" dirty="0"/>
              <a:t>Movement called for abstention from the use of “collective defense arrangements that serve the needs of world powers” </a:t>
            </a:r>
          </a:p>
          <a:p>
            <a:r>
              <a:rPr lang="en-US" sz="2100" dirty="0"/>
              <a:t>Nations instead focused on promoting colonial independence and economic development =&gt; </a:t>
            </a:r>
            <a:r>
              <a:rPr lang="en-US" sz="2100" dirty="0" err="1"/>
              <a:t>exs</a:t>
            </a:r>
            <a:r>
              <a:rPr lang="en-US" sz="2100" dirty="0"/>
              <a:t>: Indonesia, Egypt, India, Ghana</a:t>
            </a:r>
          </a:p>
          <a:p>
            <a:pPr marL="685800" lvl="1">
              <a:buFont typeface="Wingdings" panose="05000000000000000000" pitchFamily="2" charset="2"/>
              <a:buChar char="§"/>
            </a:pPr>
            <a:r>
              <a:rPr lang="en-US" sz="2100" dirty="0"/>
              <a:t>Founded at the 1955 </a:t>
            </a:r>
            <a:r>
              <a:rPr lang="en-US" sz="2100" b="1" i="1" dirty="0"/>
              <a:t>Bandung Conference </a:t>
            </a:r>
            <a:r>
              <a:rPr lang="en-US" sz="2100" dirty="0"/>
              <a:t>in Indonesia =&gt; currently movement has over 100 member nations</a:t>
            </a:r>
          </a:p>
          <a:p>
            <a:r>
              <a:rPr lang="en-US" sz="2100" dirty="0"/>
              <a:t>Leaders like Egypt’s </a:t>
            </a:r>
            <a:r>
              <a:rPr lang="en-US" sz="2100" b="1" i="1" dirty="0"/>
              <a:t>Gamal al-Nassir </a:t>
            </a:r>
            <a:r>
              <a:rPr lang="en-US" sz="2100" dirty="0"/>
              <a:t>and </a:t>
            </a:r>
            <a:r>
              <a:rPr lang="en-US" sz="2100" b="1" i="1" dirty="0"/>
              <a:t>Anwar Sadat </a:t>
            </a:r>
            <a:r>
              <a:rPr lang="en-US" sz="2100" dirty="0"/>
              <a:t>often used status as non-aligned to court support from different world powers </a:t>
            </a:r>
          </a:p>
          <a:p>
            <a:pPr marL="685800" lvl="1">
              <a:buFont typeface="Wingdings" panose="05000000000000000000" pitchFamily="2" charset="2"/>
              <a:buChar char="§"/>
            </a:pPr>
            <a:r>
              <a:rPr lang="en-US" sz="2100" dirty="0"/>
              <a:t>Nasser’s use of USSR support in 50’s to </a:t>
            </a:r>
            <a:r>
              <a:rPr lang="en-US" sz="2100" b="1" i="1" dirty="0"/>
              <a:t>nationalize Suez canal </a:t>
            </a:r>
            <a:r>
              <a:rPr lang="en-US" sz="2100" dirty="0"/>
              <a:t>&amp; secure $$ to build </a:t>
            </a:r>
            <a:r>
              <a:rPr lang="en-US" sz="2100" b="1" i="1" dirty="0"/>
              <a:t>Aswan Dam</a:t>
            </a:r>
            <a:r>
              <a:rPr lang="en-US" sz="2100" dirty="0"/>
              <a:t>; later in 1970’s he courted US support to secure peace treaty with Israel</a:t>
            </a:r>
          </a:p>
        </p:txBody>
      </p:sp>
    </p:spTree>
    <p:extLst>
      <p:ext uri="{BB962C8B-B14F-4D97-AF65-F5344CB8AC3E}">
        <p14:creationId xmlns:p14="http://schemas.microsoft.com/office/powerpoint/2010/main" val="12903372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CC9900">
            <a:alpha val="1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399"/>
            <a:ext cx="8229600" cy="457201"/>
          </a:xfrm>
        </p:spPr>
        <p:txBody>
          <a:bodyPr>
            <a:normAutofit fontScale="90000"/>
          </a:bodyPr>
          <a:lstStyle/>
          <a:p>
            <a:r>
              <a:rPr lang="en-US" b="1" u="sng" dirty="0"/>
              <a:t>Non-Aligned Movement</a:t>
            </a:r>
          </a:p>
        </p:txBody>
      </p:sp>
      <p:pic>
        <p:nvPicPr>
          <p:cNvPr id="14338" name="Picture 2" descr="http://orientalreview.org/wp-content/uploads/2015/01/nam-memb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838200"/>
            <a:ext cx="8793059"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23253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CC9900">
            <a:alpha val="18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85800"/>
            <a:ext cx="9144000" cy="6248400"/>
          </a:xfrm>
        </p:spPr>
        <p:txBody>
          <a:bodyPr>
            <a:normAutofit lnSpcReduction="10000"/>
          </a:bodyPr>
          <a:lstStyle/>
          <a:p>
            <a:pPr marL="0" indent="0">
              <a:buNone/>
            </a:pPr>
            <a:r>
              <a:rPr lang="en-US" sz="2100" b="1" i="1" dirty="0"/>
              <a:t>#3: __________________________Movement in South Africa</a:t>
            </a:r>
          </a:p>
          <a:p>
            <a:r>
              <a:rPr lang="en-US" sz="2100" b="1" i="1" dirty="0"/>
              <a:t>Q: What was apartheid?</a:t>
            </a:r>
            <a:r>
              <a:rPr lang="en-US" sz="2100" dirty="0"/>
              <a:t> =&gt; system of racial segregation and discrimination against black settlers in South African government after independence</a:t>
            </a:r>
          </a:p>
          <a:p>
            <a:r>
              <a:rPr lang="en-US" sz="2100" dirty="0"/>
              <a:t>In reaction to forced resettlement on barren </a:t>
            </a:r>
            <a:r>
              <a:rPr lang="en-US" sz="2100" b="1" i="1" dirty="0"/>
              <a:t>Bantustans</a:t>
            </a:r>
            <a:r>
              <a:rPr lang="en-US" sz="2100" dirty="0"/>
              <a:t> black South Africans formed the _____________________</a:t>
            </a:r>
            <a:r>
              <a:rPr lang="en-US" sz="2100" b="1" i="1" dirty="0"/>
              <a:t>(ANC) </a:t>
            </a:r>
            <a:r>
              <a:rPr lang="en-US" sz="2100" dirty="0"/>
              <a:t>to protest white rule in S Africa</a:t>
            </a:r>
          </a:p>
          <a:p>
            <a:pPr marL="685800" lvl="1">
              <a:buFont typeface="Wingdings" panose="05000000000000000000" pitchFamily="2" charset="2"/>
              <a:buChar char="§"/>
            </a:pPr>
            <a:r>
              <a:rPr lang="en-US" sz="2100" dirty="0"/>
              <a:t>Engaged in peaceful protests against government passes, organized mine-workers strikes to protest unequal pay</a:t>
            </a:r>
          </a:p>
          <a:p>
            <a:pPr marL="400050" lvl="1" indent="0">
              <a:buNone/>
            </a:pPr>
            <a:r>
              <a:rPr lang="en-US" sz="2100" dirty="0"/>
              <a:t>	-- During the 1950’s the groups developed ties to South African 	Communist parties =&gt; leaders arrested for being members of party</a:t>
            </a:r>
          </a:p>
          <a:p>
            <a:pPr marL="685800" lvl="1">
              <a:buFont typeface="Wingdings" panose="05000000000000000000" pitchFamily="2" charset="2"/>
              <a:buChar char="§"/>
            </a:pPr>
            <a:r>
              <a:rPr lang="en-US" sz="2100" dirty="0"/>
              <a:t>After the </a:t>
            </a:r>
            <a:r>
              <a:rPr lang="en-US" sz="2100" b="1" i="1" dirty="0"/>
              <a:t>Sharpsville Massacre </a:t>
            </a:r>
            <a:r>
              <a:rPr lang="en-US" sz="2100" dirty="0"/>
              <a:t>in 1961, where S. African troops fired on peaceful protestors, peaceful protest was outlawed</a:t>
            </a:r>
          </a:p>
          <a:p>
            <a:pPr marL="400050" lvl="1" indent="0">
              <a:buNone/>
            </a:pPr>
            <a:r>
              <a:rPr lang="en-US" sz="2100" dirty="0"/>
              <a:t>	-- The ANC formed MK (Spear of the Nation) movement, led by _______ ____________________engaged in terroristic acts of violence in retaliation </a:t>
            </a:r>
          </a:p>
          <a:p>
            <a:pPr marL="400050" lvl="1" indent="0">
              <a:buNone/>
            </a:pPr>
            <a:r>
              <a:rPr lang="en-US" sz="2100" dirty="0"/>
              <a:t>	-- Mandela was sentenced to prison for over 25 years</a:t>
            </a:r>
          </a:p>
          <a:p>
            <a:pPr lvl="1" indent="-342900">
              <a:buFont typeface="Wingdings" panose="05000000000000000000" pitchFamily="2" charset="2"/>
              <a:buChar char="§"/>
            </a:pPr>
            <a:r>
              <a:rPr lang="en-US" sz="2100" dirty="0"/>
              <a:t>By 1990’s Intl pressure mounted on the white ruled </a:t>
            </a:r>
            <a:r>
              <a:rPr lang="en-US" sz="2100" dirty="0" err="1"/>
              <a:t>govt</a:t>
            </a:r>
            <a:r>
              <a:rPr lang="en-US" sz="2100" dirty="0"/>
              <a:t> of South Africa to end apartheid =&gt; Mandela released from prison &amp; became President</a:t>
            </a:r>
          </a:p>
          <a:p>
            <a:pPr marL="400050" lvl="1" indent="0">
              <a:buNone/>
            </a:pPr>
            <a:r>
              <a:rPr lang="en-US" sz="2100" dirty="0"/>
              <a:t>	-- Ne Constitution granted equal rights and political participation =&gt; black 	elites now ¼ of households (9% in 1991)</a:t>
            </a:r>
          </a:p>
        </p:txBody>
      </p:sp>
      <p:sp>
        <p:nvSpPr>
          <p:cNvPr id="4" name="Title 1"/>
          <p:cNvSpPr>
            <a:spLocks noGrp="1"/>
          </p:cNvSpPr>
          <p:nvPr>
            <p:ph type="title"/>
          </p:nvPr>
        </p:nvSpPr>
        <p:spPr>
          <a:xfrm>
            <a:off x="457200" y="152400"/>
            <a:ext cx="8229600" cy="381000"/>
          </a:xfrm>
        </p:spPr>
        <p:txBody>
          <a:bodyPr>
            <a:normAutofit fontScale="90000"/>
          </a:bodyPr>
          <a:lstStyle/>
          <a:p>
            <a:r>
              <a:rPr lang="en-US" b="1" u="sng" dirty="0"/>
              <a:t>Promotion of Alternate World Visions</a:t>
            </a:r>
          </a:p>
        </p:txBody>
      </p:sp>
    </p:spTree>
    <p:extLst>
      <p:ext uri="{BB962C8B-B14F-4D97-AF65-F5344CB8AC3E}">
        <p14:creationId xmlns:p14="http://schemas.microsoft.com/office/powerpoint/2010/main" val="337165117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CC9900">
            <a:alpha val="1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381000"/>
          </a:xfrm>
        </p:spPr>
        <p:txBody>
          <a:bodyPr>
            <a:normAutofit fontScale="90000"/>
          </a:bodyPr>
          <a:lstStyle/>
          <a:p>
            <a:r>
              <a:rPr lang="en-US" b="1" u="sng" dirty="0"/>
              <a:t>Nelson Mandela &amp; ANC</a:t>
            </a:r>
          </a:p>
        </p:txBody>
      </p:sp>
      <p:pic>
        <p:nvPicPr>
          <p:cNvPr id="15362" name="Picture 2" descr="http://media-2.web.britannica.com/eb-media/67/75567-004-6585DB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762000"/>
            <a:ext cx="4446185" cy="58674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www.crwflags.com/fotw/images/z/za%7Danc.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399" y="1605642"/>
            <a:ext cx="4335235" cy="2890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436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709"/>
            <a:ext cx="4495800" cy="581891"/>
          </a:xfrm>
        </p:spPr>
        <p:txBody>
          <a:bodyPr>
            <a:normAutofit fontScale="90000"/>
          </a:bodyPr>
          <a:lstStyle/>
          <a:p>
            <a:r>
              <a:rPr lang="en-US" b="1" u="sng" dirty="0"/>
              <a:t>Theory of Relativity</a:t>
            </a:r>
          </a:p>
        </p:txBody>
      </p:sp>
      <p:pic>
        <p:nvPicPr>
          <p:cNvPr id="4098" name="Picture 2" descr="https://thescienceclassroom.wikispaces.com/file/view/General_Relativity.png/225848950/321x379/General_Relativit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02" y="685800"/>
            <a:ext cx="5098563" cy="6019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86400" y="20782"/>
            <a:ext cx="3581400" cy="3277820"/>
          </a:xfrm>
          <a:prstGeom prst="rect">
            <a:avLst/>
          </a:prstGeom>
          <a:noFill/>
        </p:spPr>
        <p:txBody>
          <a:bodyPr wrap="square" rtlCol="0">
            <a:spAutoFit/>
          </a:bodyPr>
          <a:lstStyle/>
          <a:p>
            <a:r>
              <a:rPr lang="en-US" sz="2300" dirty="0"/>
              <a:t>Albert Einstein created his Theory of Relativity in his spare time while a patent clerk with the Swiss government =&gt; it explained the movement of large bodies and particles</a:t>
            </a:r>
          </a:p>
          <a:p>
            <a:pPr marL="342900" indent="-342900">
              <a:buFont typeface="Arial" panose="020B0604020202020204" pitchFamily="34" charset="0"/>
              <a:buChar char="•"/>
            </a:pPr>
            <a:r>
              <a:rPr lang="en-US" sz="2300" dirty="0"/>
              <a:t>He won the </a:t>
            </a:r>
            <a:r>
              <a:rPr lang="en-US" sz="2300" b="1" i="1" dirty="0"/>
              <a:t>Nobel Prize</a:t>
            </a:r>
            <a:r>
              <a:rPr lang="en-US" sz="2300" dirty="0"/>
              <a:t> for Physics in 1921</a:t>
            </a:r>
          </a:p>
        </p:txBody>
      </p:sp>
      <p:pic>
        <p:nvPicPr>
          <p:cNvPr id="4100" name="Picture 4" descr="http://www.nobelprize.org/nobel_prizes/physics/laureates/1921/einstein_postc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3013" y="3298602"/>
            <a:ext cx="2408987" cy="3406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15418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533400"/>
          </a:xfrm>
        </p:spPr>
        <p:txBody>
          <a:bodyPr>
            <a:noAutofit/>
          </a:bodyPr>
          <a:lstStyle/>
          <a:p>
            <a:r>
              <a:rPr lang="en-US" sz="3600" b="1" u="sng" dirty="0"/>
              <a:t>Promotion of Increased Violence</a:t>
            </a:r>
          </a:p>
        </p:txBody>
      </p:sp>
      <p:sp>
        <p:nvSpPr>
          <p:cNvPr id="3" name="Content Placeholder 2"/>
          <p:cNvSpPr>
            <a:spLocks noGrp="1"/>
          </p:cNvSpPr>
          <p:nvPr>
            <p:ph idx="1"/>
          </p:nvPr>
        </p:nvSpPr>
        <p:spPr>
          <a:xfrm>
            <a:off x="0" y="685800"/>
            <a:ext cx="9144000" cy="6324600"/>
          </a:xfrm>
        </p:spPr>
        <p:txBody>
          <a:bodyPr>
            <a:normAutofit fontScale="92500" lnSpcReduction="10000"/>
          </a:bodyPr>
          <a:lstStyle/>
          <a:p>
            <a:r>
              <a:rPr lang="en-US" sz="2100" dirty="0"/>
              <a:t>Militarized states, for their own purposes, responded to many conflicts by the promotion of military dictatorships in various nations . . .</a:t>
            </a:r>
          </a:p>
          <a:p>
            <a:pPr marL="0" indent="0">
              <a:buNone/>
            </a:pPr>
            <a:r>
              <a:rPr lang="en-US" sz="2200" b="1" i="1" dirty="0"/>
              <a:t>#1: ______________________</a:t>
            </a:r>
            <a:r>
              <a:rPr lang="en-US" sz="2200" dirty="0"/>
              <a:t>=&gt; CIA ousted the leftist government of </a:t>
            </a:r>
            <a:r>
              <a:rPr lang="en-US" sz="2200" b="1" i="1" dirty="0" err="1"/>
              <a:t>Jacobo</a:t>
            </a:r>
            <a:r>
              <a:rPr lang="en-US" sz="2200" b="1" i="1" dirty="0"/>
              <a:t> </a:t>
            </a:r>
            <a:r>
              <a:rPr lang="en-US" sz="2200" b="1" i="1" dirty="0" err="1"/>
              <a:t>Arbenz</a:t>
            </a:r>
            <a:r>
              <a:rPr lang="en-US" sz="2200" b="1" i="1" dirty="0"/>
              <a:t> </a:t>
            </a:r>
            <a:r>
              <a:rPr lang="en-US" sz="2200" dirty="0"/>
              <a:t>in Guatemala in 1954 and installed military dictator </a:t>
            </a:r>
            <a:r>
              <a:rPr lang="en-US" sz="2200" b="1" i="1" dirty="0"/>
              <a:t>Carlos </a:t>
            </a:r>
            <a:r>
              <a:rPr lang="en-US" sz="2200" b="1" i="1" dirty="0" err="1"/>
              <a:t>Armas</a:t>
            </a:r>
            <a:endParaRPr lang="en-US" sz="2200" b="1" i="1" dirty="0"/>
          </a:p>
          <a:p>
            <a:r>
              <a:rPr lang="en-US" sz="2100" dirty="0" err="1"/>
              <a:t>Arbenz</a:t>
            </a:r>
            <a:r>
              <a:rPr lang="en-US" sz="2100" dirty="0"/>
              <a:t> was 1</a:t>
            </a:r>
            <a:r>
              <a:rPr lang="en-US" sz="2100" baseline="30000" dirty="0"/>
              <a:t>st</a:t>
            </a:r>
            <a:r>
              <a:rPr lang="en-US" sz="2100" dirty="0"/>
              <a:t> democratic leader after overthrow of repressive regime of Jorge </a:t>
            </a:r>
            <a:r>
              <a:rPr lang="en-US" sz="2100" dirty="0" err="1"/>
              <a:t>Ubico</a:t>
            </a:r>
            <a:r>
              <a:rPr lang="en-US" sz="2100" dirty="0"/>
              <a:t> =&gt; wanted to redistribute land of United Fruit Co</a:t>
            </a:r>
          </a:p>
          <a:p>
            <a:r>
              <a:rPr lang="en-US" sz="2100" dirty="0"/>
              <a:t>US feared Communist takeover of American state and also wanted to promote US business interests in Guatemala </a:t>
            </a:r>
          </a:p>
          <a:p>
            <a:pPr marL="0" indent="0">
              <a:buNone/>
            </a:pPr>
            <a:r>
              <a:rPr lang="en-US" sz="2100" b="1" i="1" dirty="0"/>
              <a:t>#2: ____________</a:t>
            </a:r>
            <a:r>
              <a:rPr lang="en-US" sz="2100" dirty="0"/>
              <a:t>=&gt; CIA also spent millions behind the scenes to prevent ____________ __________________from coming to power in Chile =&gt; eventually won election in 1970</a:t>
            </a:r>
          </a:p>
          <a:p>
            <a:r>
              <a:rPr lang="en-US" sz="2100" dirty="0"/>
              <a:t>CIA orchestrated the 1973 coup that resulted in Allende’s assassination and installation of </a:t>
            </a:r>
            <a:r>
              <a:rPr lang="en-US" sz="2100" b="1" i="1" dirty="0"/>
              <a:t>Augusto Pinochet =&gt; </a:t>
            </a:r>
            <a:r>
              <a:rPr lang="en-US" sz="2100" dirty="0"/>
              <a:t>strict anti-communist; tortured opponents &amp; executed 80,000</a:t>
            </a:r>
          </a:p>
          <a:p>
            <a:pPr marL="0" indent="0">
              <a:buNone/>
            </a:pPr>
            <a:r>
              <a:rPr lang="en-US" sz="2100" b="1" i="1" dirty="0"/>
              <a:t>** Pattern repeated throughout Latin America =&gt; Cuba, Argentina, Mexico all ruled by repressive military dictatorships (massacre civilians, control economy)** </a:t>
            </a:r>
          </a:p>
          <a:p>
            <a:pPr marL="0" indent="0">
              <a:buNone/>
            </a:pPr>
            <a:r>
              <a:rPr lang="en-US" sz="2100" b="1" i="1" dirty="0"/>
              <a:t>#3: ________________=&gt; </a:t>
            </a:r>
            <a:r>
              <a:rPr lang="en-US" sz="2100" dirty="0"/>
              <a:t>brutal military coup and dictatorship of </a:t>
            </a:r>
            <a:r>
              <a:rPr lang="en-US" sz="2100" b="1" i="1" dirty="0"/>
              <a:t>_____________ (1971-1979) </a:t>
            </a:r>
            <a:r>
              <a:rPr lang="en-US" sz="2100" dirty="0"/>
              <a:t>was supported by Britain and Israel initially with arms, advisors and aid</a:t>
            </a:r>
          </a:p>
          <a:p>
            <a:r>
              <a:rPr lang="en-US" sz="2100" dirty="0"/>
              <a:t>Both states wanted to prolong ethnic violence in Sudan which destabilized ME states like Egypt and also halt nationalization programs of </a:t>
            </a:r>
            <a:r>
              <a:rPr lang="en-US" sz="2100" dirty="0" err="1"/>
              <a:t>Obote</a:t>
            </a:r>
            <a:endParaRPr lang="en-US" sz="2100" dirty="0"/>
          </a:p>
          <a:p>
            <a:pPr marL="685800" lvl="1">
              <a:buFont typeface="Wingdings" panose="05000000000000000000" pitchFamily="2" charset="2"/>
              <a:buChar char="§"/>
            </a:pPr>
            <a:r>
              <a:rPr lang="en-US" sz="2100" dirty="0"/>
              <a:t>Once in power Amin repressed ethnic minorities, &amp; executed over 100,000 political opponents using “</a:t>
            </a:r>
            <a:r>
              <a:rPr lang="en-US" sz="2100" b="1" i="1" dirty="0"/>
              <a:t>killer squads</a:t>
            </a:r>
            <a:r>
              <a:rPr lang="en-US" sz="2100" dirty="0"/>
              <a:t>”=&gt; also invaded Tanzania in 1979</a:t>
            </a:r>
          </a:p>
          <a:p>
            <a:pPr marL="685800" lvl="1">
              <a:buFont typeface="Wingdings" panose="05000000000000000000" pitchFamily="2" charset="2"/>
              <a:buChar char="§"/>
            </a:pPr>
            <a:r>
              <a:rPr lang="en-US" sz="2100" dirty="0"/>
              <a:t>Later in his regime Libya and the USSR aided Amin with arms and $$</a:t>
            </a:r>
          </a:p>
          <a:p>
            <a:endParaRPr lang="en-US" sz="2100" dirty="0"/>
          </a:p>
        </p:txBody>
      </p:sp>
    </p:spTree>
    <p:extLst>
      <p:ext uri="{BB962C8B-B14F-4D97-AF65-F5344CB8AC3E}">
        <p14:creationId xmlns:p14="http://schemas.microsoft.com/office/powerpoint/2010/main" val="846224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a:t>1973 Chilean Coup</a:t>
            </a:r>
          </a:p>
        </p:txBody>
      </p:sp>
      <p:pic>
        <p:nvPicPr>
          <p:cNvPr id="15362" name="Picture 2" descr="https://mundabor.files.wordpress.com/2014/10/salvador_allen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0"/>
            <a:ext cx="4169229" cy="5586768"/>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media-3.web.britannica.com/eb-media/75/92975-004-161CFD5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762000"/>
            <a:ext cx="3733800" cy="56194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0" y="6418105"/>
            <a:ext cx="3886200" cy="461665"/>
          </a:xfrm>
          <a:prstGeom prst="rect">
            <a:avLst/>
          </a:prstGeom>
          <a:noFill/>
        </p:spPr>
        <p:txBody>
          <a:bodyPr wrap="square" rtlCol="0">
            <a:spAutoFit/>
          </a:bodyPr>
          <a:lstStyle/>
          <a:p>
            <a:pPr algn="ctr"/>
            <a:r>
              <a:rPr lang="en-US" sz="2400" b="1" i="1" dirty="0"/>
              <a:t>Salvador Allende</a:t>
            </a:r>
          </a:p>
        </p:txBody>
      </p:sp>
      <p:sp>
        <p:nvSpPr>
          <p:cNvPr id="5" name="TextBox 4"/>
          <p:cNvSpPr txBox="1"/>
          <p:nvPr/>
        </p:nvSpPr>
        <p:spPr>
          <a:xfrm>
            <a:off x="4800600" y="6436667"/>
            <a:ext cx="3657600" cy="461665"/>
          </a:xfrm>
          <a:prstGeom prst="rect">
            <a:avLst/>
          </a:prstGeom>
          <a:noFill/>
        </p:spPr>
        <p:txBody>
          <a:bodyPr wrap="square" rtlCol="0">
            <a:spAutoFit/>
          </a:bodyPr>
          <a:lstStyle/>
          <a:p>
            <a:pPr algn="ctr"/>
            <a:r>
              <a:rPr lang="en-US" sz="2400" b="1" i="1" dirty="0"/>
              <a:t>Augusto Pinochet</a:t>
            </a:r>
          </a:p>
        </p:txBody>
      </p:sp>
    </p:spTree>
    <p:extLst>
      <p:ext uri="{BB962C8B-B14F-4D97-AF65-F5344CB8AC3E}">
        <p14:creationId xmlns:p14="http://schemas.microsoft.com/office/powerpoint/2010/main" val="371238972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2"/>
          </a:xfrm>
        </p:spPr>
        <p:txBody>
          <a:bodyPr>
            <a:normAutofit fontScale="90000"/>
          </a:bodyPr>
          <a:lstStyle/>
          <a:p>
            <a:r>
              <a:rPr lang="en-US" b="1" u="sng" dirty="0"/>
              <a:t>Cuban Revolution</a:t>
            </a:r>
          </a:p>
        </p:txBody>
      </p:sp>
      <p:pic>
        <p:nvPicPr>
          <p:cNvPr id="16386" name="Picture 2" descr="http://samlib.ru/img/m/mihail_kozhemjakin/batista/fulgencio_batista_president_of_cuba_19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92" y="762000"/>
            <a:ext cx="4114618" cy="5562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 y="6427113"/>
            <a:ext cx="3886200" cy="430887"/>
          </a:xfrm>
          <a:prstGeom prst="rect">
            <a:avLst/>
          </a:prstGeom>
          <a:noFill/>
        </p:spPr>
        <p:txBody>
          <a:bodyPr wrap="square" rtlCol="0">
            <a:spAutoFit/>
          </a:bodyPr>
          <a:lstStyle/>
          <a:p>
            <a:pPr algn="ctr"/>
            <a:r>
              <a:rPr lang="en-US" sz="2200" b="1" i="1" dirty="0" err="1"/>
              <a:t>Fulgencio</a:t>
            </a:r>
            <a:r>
              <a:rPr lang="en-US" sz="2200" b="1" i="1" dirty="0"/>
              <a:t> Batista</a:t>
            </a:r>
          </a:p>
        </p:txBody>
      </p:sp>
      <p:pic>
        <p:nvPicPr>
          <p:cNvPr id="16388" name="Picture 4" descr="http://vignette3.wikia.nocookie.net/godfather/images/4/4d/Fidel_Castro.jpg/revision/latest?cb=201004150529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733424"/>
            <a:ext cx="4219575" cy="56197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24400" y="6427113"/>
            <a:ext cx="3990975" cy="461665"/>
          </a:xfrm>
          <a:prstGeom prst="rect">
            <a:avLst/>
          </a:prstGeom>
          <a:noFill/>
        </p:spPr>
        <p:txBody>
          <a:bodyPr wrap="square" rtlCol="0">
            <a:spAutoFit/>
          </a:bodyPr>
          <a:lstStyle/>
          <a:p>
            <a:pPr algn="ctr"/>
            <a:r>
              <a:rPr lang="en-US" sz="2400" b="1" i="1" dirty="0"/>
              <a:t>Fidel Castro</a:t>
            </a:r>
          </a:p>
        </p:txBody>
      </p:sp>
    </p:spTree>
    <p:extLst>
      <p:ext uri="{BB962C8B-B14F-4D97-AF65-F5344CB8AC3E}">
        <p14:creationId xmlns:p14="http://schemas.microsoft.com/office/powerpoint/2010/main" val="512364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normAutofit fontScale="90000"/>
          </a:bodyPr>
          <a:lstStyle/>
          <a:p>
            <a:r>
              <a:rPr lang="en-US" b="1" u="sng" dirty="0"/>
              <a:t>Ugandan Military Dictatorship</a:t>
            </a:r>
          </a:p>
        </p:txBody>
      </p:sp>
      <p:sp>
        <p:nvSpPr>
          <p:cNvPr id="3" name="Content Placeholder 2"/>
          <p:cNvSpPr>
            <a:spLocks noGrp="1"/>
          </p:cNvSpPr>
          <p:nvPr>
            <p:ph idx="1"/>
          </p:nvPr>
        </p:nvSpPr>
        <p:spPr>
          <a:xfrm>
            <a:off x="457200" y="5410200"/>
            <a:ext cx="8229600" cy="563563"/>
          </a:xfrm>
        </p:spPr>
        <p:txBody>
          <a:bodyPr>
            <a:noAutofit/>
          </a:bodyPr>
          <a:lstStyle/>
          <a:p>
            <a:pPr marL="0" indent="0" algn="ctr">
              <a:buNone/>
            </a:pPr>
            <a:r>
              <a:rPr lang="en-US" sz="3800" b="1" i="1" dirty="0"/>
              <a:t>Milton </a:t>
            </a:r>
            <a:r>
              <a:rPr lang="en-US" sz="3800" b="1" i="1" dirty="0" err="1"/>
              <a:t>Obote</a:t>
            </a:r>
            <a:r>
              <a:rPr lang="en-US" sz="3800" b="1" i="1" dirty="0"/>
              <a:t> vs Idi Amin</a:t>
            </a:r>
          </a:p>
        </p:txBody>
      </p:sp>
      <p:pic>
        <p:nvPicPr>
          <p:cNvPr id="1026" name="Picture 2" descr="http://upload.wikimedia.org/wikipedia/en/3/33/Idi_Am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371600"/>
            <a:ext cx="5715000" cy="34930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media-2.web.britannica.com/eb-media/46/85246-004-E0C016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6" y="974987"/>
            <a:ext cx="31623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06702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6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5410200" cy="6324600"/>
          </a:xfrm>
        </p:spPr>
        <p:txBody>
          <a:bodyPr>
            <a:normAutofit/>
          </a:bodyPr>
          <a:lstStyle/>
          <a:p>
            <a:pPr marL="0" indent="0">
              <a:buNone/>
            </a:pPr>
            <a:r>
              <a:rPr lang="en-US" sz="2100" b="1" i="1" dirty="0"/>
              <a:t>#4: ______________ </a:t>
            </a:r>
            <a:r>
              <a:rPr lang="en-US" sz="2100" dirty="0"/>
              <a:t>=&gt; regime of ultranationalist dictator ______________was supported by Adolf Hitler &amp; Nazi’s in 1930’s during the </a:t>
            </a:r>
            <a:r>
              <a:rPr lang="en-US" sz="2100" b="1" i="1" dirty="0"/>
              <a:t>Spanish Civil War</a:t>
            </a:r>
          </a:p>
          <a:p>
            <a:r>
              <a:rPr lang="en-US" sz="2100" dirty="0"/>
              <a:t>During WWII Spain remained neutral but after the war the US and European nations supported regime of Franco</a:t>
            </a:r>
          </a:p>
          <a:p>
            <a:pPr lvl="1" indent="-342900">
              <a:buFont typeface="Wingdings" panose="05000000000000000000" pitchFamily="2" charset="2"/>
              <a:buChar char="§"/>
            </a:pPr>
            <a:r>
              <a:rPr lang="en-US" sz="2100" dirty="0"/>
              <a:t>Franco was a staunch anti-communist =&gt; signed trade agreements with US and provided US military bases in Spain </a:t>
            </a:r>
          </a:p>
          <a:p>
            <a:pPr marL="685800" lvl="1">
              <a:buFont typeface="Wingdings" panose="05000000000000000000" pitchFamily="2" charset="2"/>
              <a:buChar char="§"/>
            </a:pPr>
            <a:r>
              <a:rPr lang="en-US" sz="2100" dirty="0"/>
              <a:t>Sold him arms, gave financial aid and offered him protection of NATO and admittance into UN in 1955</a:t>
            </a:r>
          </a:p>
          <a:p>
            <a:pPr marL="685800" lvl="1">
              <a:buFont typeface="Wingdings" panose="05000000000000000000" pitchFamily="2" charset="2"/>
              <a:buChar char="§"/>
            </a:pPr>
            <a:r>
              <a:rPr lang="en-US" sz="2100" dirty="0"/>
              <a:t>Franco was also a brutally oppressive dictator =&gt; utilized concentration camps against political opponents (killed in excess of 250,000)</a:t>
            </a:r>
          </a:p>
        </p:txBody>
      </p:sp>
      <p:pic>
        <p:nvPicPr>
          <p:cNvPr id="2050" name="Picture 2" descr="http://kaifranciscofranco.weebly.com/uploads/1/0/0/9/10095966/1768039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143000"/>
            <a:ext cx="3581400" cy="49507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486400" y="6248400"/>
            <a:ext cx="3429000" cy="461665"/>
          </a:xfrm>
          <a:prstGeom prst="rect">
            <a:avLst/>
          </a:prstGeom>
          <a:noFill/>
        </p:spPr>
        <p:txBody>
          <a:bodyPr wrap="square" rtlCol="0">
            <a:spAutoFit/>
          </a:bodyPr>
          <a:lstStyle/>
          <a:p>
            <a:pPr algn="ctr"/>
            <a:r>
              <a:rPr lang="en-US" sz="2400" b="1" i="1" dirty="0"/>
              <a:t>Francisco Franco</a:t>
            </a:r>
          </a:p>
        </p:txBody>
      </p:sp>
      <p:sp>
        <p:nvSpPr>
          <p:cNvPr id="7" name="Title 1"/>
          <p:cNvSpPr>
            <a:spLocks noGrp="1"/>
          </p:cNvSpPr>
          <p:nvPr>
            <p:ph type="title"/>
          </p:nvPr>
        </p:nvSpPr>
        <p:spPr>
          <a:xfrm>
            <a:off x="76200" y="76200"/>
            <a:ext cx="8991600" cy="533400"/>
          </a:xfrm>
        </p:spPr>
        <p:txBody>
          <a:bodyPr>
            <a:noAutofit/>
          </a:bodyPr>
          <a:lstStyle/>
          <a:p>
            <a:r>
              <a:rPr lang="en-US" sz="3600" b="1" u="sng" dirty="0"/>
              <a:t>Promotion of Increased Violence</a:t>
            </a:r>
          </a:p>
        </p:txBody>
      </p:sp>
    </p:spTree>
    <p:extLst>
      <p:ext uri="{BB962C8B-B14F-4D97-AF65-F5344CB8AC3E}">
        <p14:creationId xmlns:p14="http://schemas.microsoft.com/office/powerpoint/2010/main" val="376892226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6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85800"/>
            <a:ext cx="9144000" cy="6248400"/>
          </a:xfrm>
        </p:spPr>
        <p:txBody>
          <a:bodyPr>
            <a:normAutofit lnSpcReduction="10000"/>
          </a:bodyPr>
          <a:lstStyle/>
          <a:p>
            <a:r>
              <a:rPr lang="en-US" sz="2100" dirty="0"/>
              <a:t>Proliferation of Global violence to achieve political goals indirectly encouraged growth of terrorist groups and use of violence against civilians </a:t>
            </a:r>
          </a:p>
          <a:p>
            <a:pPr marL="0" indent="0">
              <a:buNone/>
            </a:pPr>
            <a:r>
              <a:rPr lang="en-US" sz="2100" dirty="0"/>
              <a:t>#1: ________________________</a:t>
            </a:r>
            <a:r>
              <a:rPr lang="en-US" sz="2100" b="1" i="1" dirty="0"/>
              <a:t>(IRA) </a:t>
            </a:r>
            <a:r>
              <a:rPr lang="en-US" sz="2100" dirty="0"/>
              <a:t>=&gt; Irish nationalist group that sought to force British withdrawal from N. Ireland (Catholics vs Protestants)</a:t>
            </a:r>
          </a:p>
          <a:p>
            <a:r>
              <a:rPr lang="en-US" sz="2100" dirty="0"/>
              <a:t>Active from 1969 to 2005 =&gt; engaged in bombings against government buildings, British troops (usually sent warnings via telephone calls)</a:t>
            </a:r>
          </a:p>
          <a:p>
            <a:pPr marL="0" indent="0">
              <a:buNone/>
            </a:pPr>
            <a:r>
              <a:rPr lang="en-US" sz="2100" dirty="0"/>
              <a:t>	-- Total of 3,500 killed in terroristic violence</a:t>
            </a:r>
          </a:p>
          <a:p>
            <a:r>
              <a:rPr lang="en-US" sz="2100" dirty="0"/>
              <a:t>Supplied with arms from Libya and sympathetic supporters in US</a:t>
            </a:r>
          </a:p>
          <a:p>
            <a:r>
              <a:rPr lang="en-US" sz="2100" dirty="0"/>
              <a:t>Eventually did get British to allow greater home rule and provisions for re-unification referendums =&gt; </a:t>
            </a:r>
            <a:r>
              <a:rPr lang="en-US" sz="2100" b="1" i="1" dirty="0"/>
              <a:t>1998 Belfast Agreement</a:t>
            </a:r>
          </a:p>
          <a:p>
            <a:pPr marL="0" indent="0">
              <a:buNone/>
            </a:pPr>
            <a:r>
              <a:rPr lang="en-US" sz="2100" b="1" i="1" dirty="0"/>
              <a:t>#2: _____(Basque Country and Freedom) =&gt; </a:t>
            </a:r>
            <a:r>
              <a:rPr lang="en-US" sz="2100" dirty="0"/>
              <a:t>Basque nationalists who use violence against Spanish and French governments to gain independence for Basque region</a:t>
            </a:r>
          </a:p>
          <a:p>
            <a:r>
              <a:rPr lang="en-US" sz="2100" dirty="0"/>
              <a:t>Over 1000 killed in terroristic attacks against civilian targets and </a:t>
            </a:r>
            <a:r>
              <a:rPr lang="en-US" sz="2100" dirty="0" err="1"/>
              <a:t>govt</a:t>
            </a:r>
            <a:r>
              <a:rPr lang="en-US" sz="2100" dirty="0"/>
              <a:t> buildings =&gt; 400+ imprisoned for ETA activities in France and Spain</a:t>
            </a:r>
          </a:p>
          <a:p>
            <a:pPr marL="0" indent="0">
              <a:buNone/>
            </a:pPr>
            <a:r>
              <a:rPr lang="en-US" sz="2100" b="1" i="1" dirty="0"/>
              <a:t>#3: _________</a:t>
            </a:r>
            <a:r>
              <a:rPr lang="en-US" sz="2100" dirty="0"/>
              <a:t>=&gt; Islamic terrorist organization that opposes US intervention in the Middle East aiding Israel, US wars in Iraq and trade agreements w/ Saudi Arabia</a:t>
            </a:r>
          </a:p>
          <a:p>
            <a:r>
              <a:rPr lang="en-US" sz="2100" dirty="0"/>
              <a:t>Part of history of Arab terrorism =&gt; Palestinian groups opposing Israeli state have been active since the 1970’s </a:t>
            </a:r>
          </a:p>
        </p:txBody>
      </p:sp>
      <p:sp>
        <p:nvSpPr>
          <p:cNvPr id="5" name="Title 1"/>
          <p:cNvSpPr>
            <a:spLocks noGrp="1"/>
          </p:cNvSpPr>
          <p:nvPr>
            <p:ph type="title"/>
          </p:nvPr>
        </p:nvSpPr>
        <p:spPr>
          <a:xfrm>
            <a:off x="76200" y="76200"/>
            <a:ext cx="8991600" cy="533400"/>
          </a:xfrm>
        </p:spPr>
        <p:txBody>
          <a:bodyPr>
            <a:noAutofit/>
          </a:bodyPr>
          <a:lstStyle/>
          <a:p>
            <a:r>
              <a:rPr lang="en-US" sz="3600" b="1" u="sng" dirty="0"/>
              <a:t>Promotion of Increased Violence</a:t>
            </a:r>
          </a:p>
        </p:txBody>
      </p:sp>
    </p:spTree>
    <p:extLst>
      <p:ext uri="{BB962C8B-B14F-4D97-AF65-F5344CB8AC3E}">
        <p14:creationId xmlns:p14="http://schemas.microsoft.com/office/powerpoint/2010/main" val="292211719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381000"/>
          </a:xfrm>
        </p:spPr>
        <p:txBody>
          <a:bodyPr>
            <a:normAutofit fontScale="90000"/>
          </a:bodyPr>
          <a:lstStyle/>
          <a:p>
            <a:r>
              <a:rPr lang="en-US" b="1" u="sng" dirty="0"/>
              <a:t>Irish Republican Army</a:t>
            </a:r>
          </a:p>
        </p:txBody>
      </p:sp>
      <p:pic>
        <p:nvPicPr>
          <p:cNvPr id="5122" name="Picture 2" descr="http://cf.broadsheet.ie/wp-content/uploads/2012/10/300510023197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181" y="685800"/>
            <a:ext cx="8165007"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99397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6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85800"/>
            <a:ext cx="9144000" cy="6324599"/>
          </a:xfrm>
        </p:spPr>
        <p:txBody>
          <a:bodyPr>
            <a:normAutofit/>
          </a:bodyPr>
          <a:lstStyle/>
          <a:p>
            <a:pPr marL="685800" lvl="2" indent="-285750">
              <a:buFont typeface="Wingdings" panose="05000000000000000000" pitchFamily="2" charset="2"/>
              <a:buChar char="§"/>
            </a:pPr>
            <a:r>
              <a:rPr lang="en-US" sz="2100" dirty="0"/>
              <a:t>Hijacked flights (Pan Am flight 103 in 1988 killed 259) and killed 11 Israeli Olympic athletes at 1972 Munich games</a:t>
            </a:r>
          </a:p>
          <a:p>
            <a:pPr marL="685800" lvl="2" indent="-285750">
              <a:buFont typeface="Wingdings" panose="05000000000000000000" pitchFamily="2" charset="2"/>
              <a:buChar char="§"/>
            </a:pPr>
            <a:r>
              <a:rPr lang="en-US" sz="2100" dirty="0"/>
              <a:t>Palestinian and other terrorist groups have traditionally been aided by militant and allied states =&gt; i.e. Syria, Iraq and Libya</a:t>
            </a:r>
          </a:p>
          <a:p>
            <a:pPr marL="342900" lvl="1" indent="-342900">
              <a:buFont typeface="Arial" panose="020B0604020202020204" pitchFamily="34" charset="0"/>
              <a:buChar char="•"/>
            </a:pPr>
            <a:r>
              <a:rPr lang="en-US" sz="2100" dirty="0"/>
              <a:t>Al Qaeda, led by Osama Bin Laden has expanded terrorist activities </a:t>
            </a:r>
          </a:p>
          <a:p>
            <a:pPr marL="685800" lvl="2" indent="-285750">
              <a:buFont typeface="Wingdings" panose="05000000000000000000" pitchFamily="2" charset="2"/>
              <a:buChar char="§"/>
            </a:pPr>
            <a:r>
              <a:rPr lang="en-US" sz="1700" dirty="0"/>
              <a:t> </a:t>
            </a:r>
            <a:r>
              <a:rPr lang="en-US" sz="2100" dirty="0"/>
              <a:t>Bin Laden used personal fortune to set up terrorist training grounds in Afghanistan during the early 2000’s</a:t>
            </a:r>
          </a:p>
          <a:p>
            <a:pPr marL="685800" lvl="2" indent="-285750">
              <a:buFont typeface="Wingdings" panose="05000000000000000000" pitchFamily="2" charset="2"/>
              <a:buChar char="§"/>
            </a:pPr>
            <a:r>
              <a:rPr lang="en-US" sz="2100" dirty="0"/>
              <a:t>Upset by Iraq War in 1991, US military presence in ME and aid to Israel =&gt; bombed US embassies and attacked military bases</a:t>
            </a:r>
          </a:p>
          <a:p>
            <a:pPr marL="400050" lvl="2" indent="0">
              <a:buNone/>
            </a:pPr>
            <a:r>
              <a:rPr lang="en-US" sz="2100" dirty="0"/>
              <a:t>	-- Declaration of </a:t>
            </a:r>
            <a:r>
              <a:rPr lang="en-US" sz="2100" b="1" i="1" dirty="0"/>
              <a:t>Jihad</a:t>
            </a:r>
            <a:r>
              <a:rPr lang="en-US" sz="2100" dirty="0"/>
              <a:t> against US and allies</a:t>
            </a:r>
          </a:p>
          <a:p>
            <a:pPr marL="685800" lvl="2" indent="-285750">
              <a:buFont typeface="Wingdings" panose="05000000000000000000" pitchFamily="2" charset="2"/>
              <a:buChar char="§"/>
            </a:pPr>
            <a:r>
              <a:rPr lang="en-US" sz="2100" dirty="0"/>
              <a:t>Conducted ______________________________against US =&gt; killed 3000 and destroyed sections of US Pentagon and Twin Towers</a:t>
            </a:r>
          </a:p>
          <a:p>
            <a:pPr marL="0" lvl="1" indent="0">
              <a:buNone/>
            </a:pPr>
            <a:endParaRPr lang="en-US" sz="2100" dirty="0"/>
          </a:p>
          <a:p>
            <a:endParaRPr lang="en-US" dirty="0"/>
          </a:p>
        </p:txBody>
      </p:sp>
      <p:sp>
        <p:nvSpPr>
          <p:cNvPr id="5" name="Title 1"/>
          <p:cNvSpPr>
            <a:spLocks noGrp="1"/>
          </p:cNvSpPr>
          <p:nvPr>
            <p:ph type="title"/>
          </p:nvPr>
        </p:nvSpPr>
        <p:spPr>
          <a:xfrm>
            <a:off x="76200" y="76200"/>
            <a:ext cx="8991600" cy="533400"/>
          </a:xfrm>
        </p:spPr>
        <p:txBody>
          <a:bodyPr>
            <a:noAutofit/>
          </a:bodyPr>
          <a:lstStyle/>
          <a:p>
            <a:r>
              <a:rPr lang="en-US" sz="3600" b="1" u="sng" dirty="0"/>
              <a:t>Promotion of Increased Violence</a:t>
            </a:r>
          </a:p>
        </p:txBody>
      </p:sp>
    </p:spTree>
    <p:extLst>
      <p:ext uri="{BB962C8B-B14F-4D97-AF65-F5344CB8AC3E}">
        <p14:creationId xmlns:p14="http://schemas.microsoft.com/office/powerpoint/2010/main" val="1366046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63562"/>
          </a:xfrm>
        </p:spPr>
        <p:txBody>
          <a:bodyPr>
            <a:normAutofit fontScale="90000"/>
          </a:bodyPr>
          <a:lstStyle/>
          <a:p>
            <a:r>
              <a:rPr lang="en-US" b="1" u="sng" dirty="0"/>
              <a:t>Al Qaeda Terrorism – 9/11</a:t>
            </a:r>
          </a:p>
        </p:txBody>
      </p:sp>
      <p:pic>
        <p:nvPicPr>
          <p:cNvPr id="8194" name="Picture 2" descr="http://cbsnews2.cbsistatic.com/hub/i/r/2012/09/12/bc8ff982-c446-11e2-a43e-02911869d855/resize/620x465/e2aeb7a846dc232763c66f3fef230291/14-Unforgettable911Attack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36" y="1524000"/>
            <a:ext cx="5703166" cy="397382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media-3.web.britannica.com/eb-media/54/91454-004-898101C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9523" y="1600200"/>
            <a:ext cx="325755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79146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81000"/>
          </a:xfrm>
        </p:spPr>
        <p:txBody>
          <a:bodyPr>
            <a:normAutofit fontScale="90000"/>
          </a:bodyPr>
          <a:lstStyle/>
          <a:p>
            <a:r>
              <a:rPr lang="en-US" b="1" u="sng" dirty="0"/>
              <a:t>Impact of Violence on Pop Culture</a:t>
            </a:r>
          </a:p>
        </p:txBody>
      </p:sp>
      <p:sp>
        <p:nvSpPr>
          <p:cNvPr id="3" name="Content Placeholder 2"/>
          <p:cNvSpPr>
            <a:spLocks noGrp="1"/>
          </p:cNvSpPr>
          <p:nvPr>
            <p:ph idx="1"/>
          </p:nvPr>
        </p:nvSpPr>
        <p:spPr>
          <a:xfrm>
            <a:off x="0" y="533400"/>
            <a:ext cx="9144000" cy="6400800"/>
          </a:xfrm>
        </p:spPr>
        <p:txBody>
          <a:bodyPr>
            <a:normAutofit/>
          </a:bodyPr>
          <a:lstStyle/>
          <a:p>
            <a:r>
              <a:rPr lang="en-US" sz="2100" dirty="0"/>
              <a:t>Proliferation of global violence and conflict has had significant impacts on popular culture in many nations . . .</a:t>
            </a:r>
          </a:p>
          <a:p>
            <a:pPr marL="0" indent="0">
              <a:buNone/>
            </a:pPr>
            <a:r>
              <a:rPr lang="en-US" sz="2100" b="1" i="1" dirty="0"/>
              <a:t>#1: Dada Art</a:t>
            </a:r>
            <a:r>
              <a:rPr lang="en-US" sz="2100" dirty="0"/>
              <a:t> =&gt; conceived of as a reaction against violence and disorder of WWI</a:t>
            </a:r>
          </a:p>
          <a:p>
            <a:pPr marL="0" indent="0">
              <a:buNone/>
            </a:pPr>
            <a:r>
              <a:rPr lang="en-US" sz="2100" b="1" i="1" dirty="0"/>
              <a:t>#2: ______________________and other popular movies =&gt; </a:t>
            </a:r>
            <a:r>
              <a:rPr lang="en-US" sz="2100" dirty="0"/>
              <a:t>movie plots center around spy organizations (</a:t>
            </a:r>
            <a:r>
              <a:rPr lang="en-US" sz="2100" b="1" i="1" dirty="0"/>
              <a:t>Mission Impossible, James Bond</a:t>
            </a:r>
            <a:r>
              <a:rPr lang="en-US" sz="2100" dirty="0"/>
              <a:t>), World wars (</a:t>
            </a:r>
            <a:r>
              <a:rPr lang="en-US" sz="2100" b="1" i="1" dirty="0"/>
              <a:t>Saving Private Ryan</a:t>
            </a:r>
            <a:r>
              <a:rPr lang="en-US" sz="2100" dirty="0"/>
              <a:t>) or martial arts violence (</a:t>
            </a:r>
            <a:r>
              <a:rPr lang="en-US" sz="2100" b="1" i="1" dirty="0"/>
              <a:t>Matrix</a:t>
            </a:r>
            <a:r>
              <a:rPr lang="en-US" sz="2100" dirty="0"/>
              <a:t>)</a:t>
            </a:r>
          </a:p>
          <a:p>
            <a:pPr marL="0" indent="0">
              <a:buNone/>
            </a:pPr>
            <a:r>
              <a:rPr lang="en-US" sz="2100" b="1" i="1" dirty="0"/>
              <a:t>#3: _______________=&gt; </a:t>
            </a:r>
            <a:r>
              <a:rPr lang="en-US" sz="2100" dirty="0"/>
              <a:t>form of art that depicts socialist struggles of </a:t>
            </a:r>
            <a:r>
              <a:rPr lang="en-US" sz="2100" dirty="0" err="1"/>
              <a:t>proletairet</a:t>
            </a:r>
            <a:r>
              <a:rPr lang="en-US" sz="2100" dirty="0"/>
              <a:t> in idealized forms; use of bright colors and idealistic portrayal of communism</a:t>
            </a:r>
          </a:p>
          <a:p>
            <a:r>
              <a:rPr lang="en-US" sz="2100" dirty="0"/>
              <a:t>Popular in USSR from 1920’s until 1960’s; promoted in other Communist states as well (Eastern Europe, China)</a:t>
            </a:r>
          </a:p>
          <a:p>
            <a:pPr marL="0" indent="0">
              <a:buNone/>
            </a:pPr>
            <a:r>
              <a:rPr lang="en-US" sz="2100" b="1" i="1" dirty="0"/>
              <a:t>#4: Video Games </a:t>
            </a:r>
            <a:r>
              <a:rPr lang="en-US" sz="2100" dirty="0"/>
              <a:t>=&gt; Popular video game franchises also use backdrop of global conflicts for storylines and feature graphic violence</a:t>
            </a:r>
          </a:p>
          <a:p>
            <a:r>
              <a:rPr lang="en-US" sz="2100" b="1" i="1" dirty="0"/>
              <a:t>Examples =&gt; Call of Duty, Fallout </a:t>
            </a:r>
            <a:r>
              <a:rPr lang="en-US" sz="2100" dirty="0"/>
              <a:t>(post apocalypse; nuclear weapons??), </a:t>
            </a:r>
            <a:r>
              <a:rPr lang="en-US" sz="2100" b="1" i="1" dirty="0"/>
              <a:t>Elder Scrolls </a:t>
            </a:r>
            <a:r>
              <a:rPr lang="en-US" sz="2100" dirty="0"/>
              <a:t>(medieval violence), </a:t>
            </a:r>
            <a:r>
              <a:rPr lang="en-US" sz="2100" b="1" i="1" dirty="0"/>
              <a:t>Assassins Creed </a:t>
            </a:r>
            <a:r>
              <a:rPr lang="en-US" sz="2100" dirty="0"/>
              <a:t>(Am Revolution)</a:t>
            </a:r>
          </a:p>
        </p:txBody>
      </p:sp>
    </p:spTree>
    <p:extLst>
      <p:ext uri="{BB962C8B-B14F-4D97-AF65-F5344CB8AC3E}">
        <p14:creationId xmlns:p14="http://schemas.microsoft.com/office/powerpoint/2010/main" val="1118594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9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44000" cy="6324600"/>
          </a:xfrm>
        </p:spPr>
        <p:txBody>
          <a:bodyPr>
            <a:normAutofit fontScale="92500" lnSpcReduction="10000"/>
          </a:bodyPr>
          <a:lstStyle/>
          <a:p>
            <a:pPr marL="0" indent="0">
              <a:buNone/>
            </a:pPr>
            <a:r>
              <a:rPr lang="en-US" sz="2100" b="1" i="1" u="sng" dirty="0"/>
              <a:t>#2: Communication and Transportation</a:t>
            </a:r>
            <a:r>
              <a:rPr lang="en-US" sz="2100" dirty="0"/>
              <a:t>=&gt; new modes of communication and transportation virtually eliminate the problem of distance</a:t>
            </a:r>
          </a:p>
          <a:p>
            <a:r>
              <a:rPr lang="en-US" sz="2100" dirty="0"/>
              <a:t>New communication technologies included radios, televisions, telephones, computers and the internet</a:t>
            </a:r>
          </a:p>
          <a:p>
            <a:pPr marL="685800" lvl="1">
              <a:buFont typeface="Wingdings" panose="05000000000000000000" pitchFamily="2" charset="2"/>
              <a:buChar char="§"/>
            </a:pPr>
            <a:r>
              <a:rPr lang="en-US" sz="2100" dirty="0"/>
              <a:t>By 2000 over _________________were in use =&gt; communication instantaneous</a:t>
            </a:r>
          </a:p>
          <a:p>
            <a:pPr marL="400050" lvl="1" indent="0">
              <a:buNone/>
            </a:pPr>
            <a:r>
              <a:rPr lang="en-US" sz="2100" dirty="0"/>
              <a:t>	-- Now use of internet, email and video chats (Skype) make personal 	communication even more diverse</a:t>
            </a:r>
          </a:p>
          <a:p>
            <a:pPr lvl="1" indent="-342900">
              <a:buFont typeface="Wingdings" panose="05000000000000000000" pitchFamily="2" charset="2"/>
              <a:buChar char="§"/>
            </a:pPr>
            <a:r>
              <a:rPr lang="en-US" sz="2100" dirty="0"/>
              <a:t>_________________________allow the proliferation of mass culture across space =&gt; leaders can use radios and TV’s to promote agendas (propaganda)</a:t>
            </a:r>
          </a:p>
          <a:p>
            <a:pPr marL="400050" lvl="1" indent="0">
              <a:buNone/>
            </a:pPr>
            <a:r>
              <a:rPr lang="en-US" sz="2100" dirty="0"/>
              <a:t>	-- Hollywood becomes center of film industry =&gt; exports American culture 	&amp; values around world (blurs line between popular and elite culture)</a:t>
            </a:r>
          </a:p>
          <a:p>
            <a:pPr lvl="1" indent="-342900">
              <a:buFont typeface="Wingdings" panose="05000000000000000000" pitchFamily="2" charset="2"/>
              <a:buChar char="§"/>
            </a:pPr>
            <a:r>
              <a:rPr lang="en-US" sz="2100" dirty="0"/>
              <a:t>_____________________________also make vast amounts of information readily available to people =&gt; leads to democratization of information</a:t>
            </a:r>
          </a:p>
          <a:p>
            <a:r>
              <a:rPr lang="en-US" sz="2100" dirty="0"/>
              <a:t>New transportation technologies allowed more rapid migration between areas of world and for work like never before</a:t>
            </a:r>
          </a:p>
          <a:p>
            <a:pPr marL="685800" lvl="1">
              <a:buFont typeface="Wingdings" panose="05000000000000000000" pitchFamily="2" charset="2"/>
              <a:buChar char="§"/>
            </a:pPr>
            <a:r>
              <a:rPr lang="en-US" sz="2100" dirty="0"/>
              <a:t>Proliferation of cars led to growth of roads and highways =&gt; </a:t>
            </a:r>
            <a:r>
              <a:rPr lang="en-US" sz="2100" b="1" i="1" dirty="0"/>
              <a:t>German autobahn</a:t>
            </a:r>
            <a:r>
              <a:rPr lang="en-US" sz="2100" dirty="0"/>
              <a:t>; </a:t>
            </a:r>
            <a:r>
              <a:rPr lang="en-US" sz="2100" b="1" i="1" dirty="0"/>
              <a:t>American Interstates </a:t>
            </a:r>
            <a:r>
              <a:rPr lang="en-US" sz="2100" dirty="0"/>
              <a:t>(commute to work, vacation, travel)</a:t>
            </a:r>
          </a:p>
          <a:p>
            <a:pPr marL="400050" lvl="1" indent="0">
              <a:buNone/>
            </a:pPr>
            <a:r>
              <a:rPr lang="en-US" sz="2100" b="1" i="1" dirty="0"/>
              <a:t>	-- </a:t>
            </a:r>
            <a:r>
              <a:rPr lang="en-US" sz="2100" dirty="0"/>
              <a:t>Mass production of automobiles made them affordable to all </a:t>
            </a:r>
            <a:r>
              <a:rPr lang="en-US" sz="2100" b="1" i="1" dirty="0"/>
              <a:t>(Model T) </a:t>
            </a:r>
          </a:p>
          <a:p>
            <a:pPr lvl="1" indent="-342900">
              <a:buFont typeface="Wingdings" panose="05000000000000000000" pitchFamily="2" charset="2"/>
              <a:buChar char="§"/>
            </a:pPr>
            <a:r>
              <a:rPr lang="en-US" sz="2100" dirty="0"/>
              <a:t>_______________________led to increase in worldwide trade &amp; travel</a:t>
            </a:r>
          </a:p>
          <a:p>
            <a:pPr marL="400050" lvl="1" indent="0">
              <a:buNone/>
            </a:pPr>
            <a:r>
              <a:rPr lang="en-US" sz="2100" dirty="0"/>
              <a:t>	-- National airlines like </a:t>
            </a:r>
            <a:r>
              <a:rPr lang="en-US" sz="2100" b="1" i="1" dirty="0"/>
              <a:t>KLM Royal Dutch Airlines (1920)</a:t>
            </a:r>
            <a:r>
              <a:rPr lang="en-US" sz="2100" dirty="0"/>
              <a:t> linked areas of world</a:t>
            </a:r>
          </a:p>
          <a:p>
            <a:pPr marL="0" indent="0">
              <a:buNone/>
            </a:pPr>
            <a:endParaRPr lang="en-US" sz="2100" dirty="0"/>
          </a:p>
        </p:txBody>
      </p:sp>
      <p:sp>
        <p:nvSpPr>
          <p:cNvPr id="4" name="Title 1"/>
          <p:cNvSpPr>
            <a:spLocks noGrp="1"/>
          </p:cNvSpPr>
          <p:nvPr>
            <p:ph type="title"/>
          </p:nvPr>
        </p:nvSpPr>
        <p:spPr>
          <a:xfrm>
            <a:off x="457200" y="76200"/>
            <a:ext cx="8229600" cy="381000"/>
          </a:xfrm>
        </p:spPr>
        <p:txBody>
          <a:bodyPr>
            <a:normAutofit fontScale="90000"/>
          </a:bodyPr>
          <a:lstStyle/>
          <a:p>
            <a:r>
              <a:rPr lang="en-US" b="1" u="sng" dirty="0"/>
              <a:t>Scientific Advances &amp; their Impact</a:t>
            </a:r>
          </a:p>
        </p:txBody>
      </p:sp>
    </p:spTree>
    <p:extLst>
      <p:ext uri="{BB962C8B-B14F-4D97-AF65-F5344CB8AC3E}">
        <p14:creationId xmlns:p14="http://schemas.microsoft.com/office/powerpoint/2010/main" val="38506047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normAutofit fontScale="90000"/>
          </a:bodyPr>
          <a:lstStyle/>
          <a:p>
            <a:r>
              <a:rPr lang="en-US" b="1" u="sng" dirty="0"/>
              <a:t>Socialist Realism</a:t>
            </a:r>
          </a:p>
        </p:txBody>
      </p:sp>
      <p:sp>
        <p:nvSpPr>
          <p:cNvPr id="3" name="Content Placeholder 2"/>
          <p:cNvSpPr>
            <a:spLocks noGrp="1"/>
          </p:cNvSpPr>
          <p:nvPr>
            <p:ph idx="1"/>
          </p:nvPr>
        </p:nvSpPr>
        <p:spPr>
          <a:xfrm>
            <a:off x="456389" y="5562600"/>
            <a:ext cx="8229600" cy="715963"/>
          </a:xfrm>
        </p:spPr>
        <p:txBody>
          <a:bodyPr/>
          <a:lstStyle/>
          <a:p>
            <a:pPr marL="0" indent="0" algn="ctr">
              <a:buNone/>
            </a:pPr>
            <a:r>
              <a:rPr lang="en-US" b="1" i="1" dirty="0"/>
              <a:t>The Struggle for Freedom and Liberty</a:t>
            </a:r>
          </a:p>
        </p:txBody>
      </p:sp>
      <p:pic>
        <p:nvPicPr>
          <p:cNvPr id="10242" name="Picture 2" descr="http://uploads7.wikiart.org/images/jules-perahim/fighting-for-peace-19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38200"/>
            <a:ext cx="8837578"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24635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0375" y="188047"/>
            <a:ext cx="8229600" cy="639762"/>
          </a:xfrm>
        </p:spPr>
        <p:txBody>
          <a:bodyPr>
            <a:normAutofit fontScale="90000"/>
          </a:bodyPr>
          <a:lstStyle/>
          <a:p>
            <a:r>
              <a:rPr lang="en-US" b="1" u="sng" dirty="0"/>
              <a:t>Socialist Realism in China</a:t>
            </a:r>
          </a:p>
        </p:txBody>
      </p:sp>
      <p:sp>
        <p:nvSpPr>
          <p:cNvPr id="4" name="AutoShape 2" descr="data:image/jpeg;base64,/9j/4AAQSkZJRgABAQAAAQABAAD/2wCEAAkGBxQTEhQUExQWFhQXGBoYGBgYGRwXHBgYGhocFhgcGhgYHCggGholHBcYITEhJSkrLi4uFx8zODMsNygtLiwBCgoKDg0OGhAQGzIkICQvLSwsLywsLCwsLCwsLCwsLCwsLCwsLCwsLCwsLCwsLCwsLCwsLCwsLCwsLCwsLCwsLP/AABEIAL4BCQMBIgACEQEDEQH/xAAbAAACAwEBAQAAAAAAAAAAAAAEBQIDBgEHAP/EAEcQAAECBAMFBQUEBwYFBQAAAAECEQADBCESMUEFBlFhcRMigZGhMkKx0fAUUsHhByNTcpLS8RYzYoKishVzg8LTQ1Vkk6P/xAAaAQACAwEBAAAAAAAAAAAAAAACAwABBAUG/8QALREAAgIBBAEDBAEDBQAAAAAAAQIAEQMEEiExQRMiUQUUMmFxI7HRFTNCkcH/2gAMAwEAAhEDEQA/ANRX7UmImKSlmBtb8dYt2fttajhWz6WgLbkkiao6E28oASI8/kyPuIBnaTDjZBxNb9rVyhftPak6WQU4cJ5ZesV0FXiDH2h6wTOlBQIORhAz5AezErjVW5EWneKbwR5H5w3o9qFaQbc+sZWrkFCik+B4iLtm1JQr/Cc4Y2bJXDTU+nxlbUTSVdbMCSUYXHEO/rCQ7zT+CPI/OHLPGd2tSYFuPZVcddYBNRk8mK06YydrCP8AZu2FzEOcLixbjH20tpzUIxJCbZuCbecIdjT8C20Vbx0jQTZYUkg5ENFNnyg/lKyYkR+ooTvLO1CPI/OHqdoqIBtGSXIIJB0LQ72Wp0AcLRH1GT5jM2HHttRPq7bc1C2AS3Q/OJUG2pi1MrDloPzgba8r2VeEDbNLTBziDUZCO5QxIU4EdVm0VpSSGcXuOf8AWFR3hnf4PI/ODqpPcV0MZyCTM/zJhxIR1NYKtVjb5wo2htuamYoDCwNrfnDABwPCM/WJeYrrEGbJ8wcONNxsR/svaUxaSVYc2sCLMPnFm0dqTEAYWc8Rp59IG2Kn9WOpija57yRoB+P5RPWyX3K9NDk6l1PtucpaUulib201hwKpXH0hFsaV3ieA+P5PDKtXhQTrp1imy5Ce4ObGm8ACLqnbE7EcKmDsO6k28RBWya2cvEVrcCwGFIv4CEpEaOikYEBPn11iNlyV3GZlRVquZ2qqVISVPl0+UZ87Xn/f/wBKf5YP23NdkDqfwhdTUuNQT59Pr4xBlcDuFgxoFthGuy6icpJUtZL5WA8bCCKmqKUklRtFyUABhkIz+2arErCMk+phXqOx7i1QZH4lC9qTnJ7RQ5PlBFFUzpim7RbC5LnygKRLKlBLO8aOmpggMIN8hA7mjLsQUBJmYrifOF20a8p7qVF+PD84v2hU4Bb2jlCJSdTAIWPJMThxA8mQE9bpdajce8eMb3COJjD01KVrAGhDnheN8xjZhN3JqioIEW7SlAkg5Rn6iSUFjloY0FbNHaKTqln8QD+MDzpQWGOUZsrEZDF4XKgRAJjXBvDyiqwscFDMfWkI6uQqWWOWhjlNOKSFD+sURYmtkDrYj2tpAsc9ISGW1jpGjp5gWkEQFtWltjHj84FT4icWTadpnNl1TjCcxlzEEV1P2iCNRcdYRS1lJBGYMaKmmYkgiKI5sSZV2ncJmQhvONHQTcaAdcjAG1KZlOMj8Y7siaysJ1+MERcPJ70ufbTpmU/H4iO7KLEjj+EM62TiQeIvC2RZQPCIVi1fclQvaEp0HleFEssoHnGlXKcEcYzNdMTKSpa1BKU5k/WbwYTwJWF+CI2qFJSklZCUgXKiAB1JyjF1W36dCX7QK5I7x+QjL70byLq1vdMtNkIfzJ0xH0YQjKrZ6/KN+LRCvdM/3BTgT02g3+plKCVpWgcSMQ/0l/SDUT0TCVS1BSSSxBceceRy5wSX4eD8ng3ZO11SJomIsm2NOik6jrwPECDfRCvbJjzheTPbdmy+6kQNtBLzD4CGGz1BSEKSXBSCDxBAIPjaBpiHJPEkxzyKjUb3Ey3ZMlkk8T8IjtfIJ8YZUstkgQBVpdR8vKIyyla3uA0NLiWLWF4cTVYQSY5RyWD6mK9omwT4mBqRm3tUSTCVEk6wz2bT4Q5zPwiqmpcSuWsM12HKAb4h5H42iBbSqMKWHtHLlGfXLvDOf3iT9NFtBSXxHTKBHtEbjIxrO7MosAcjvH0HCCKqeEJJP9YtmzAkEmM7W1BmKvloPrWAHuMFFOQ2ZTOmlaiox9IklZwp/oIlT05WrCPyHWNDSUiUJYeJ1JhjNQjsmQIKEhR0wQABxueMaDD9WhFUVIQxOpAA4mH7CH6UEgmc7KGJuZPbyimoUQb93/aIvo6oLHA8I5vJKPaFWhA+AEKQoguM4mdQXM141DYxHk+QFghQt9ZQkqaUoUxy0MNaGsxWNlfHpBM+UFBjGdSRKVzjMUUE8oPFJzH1rD1JCg+hhHPklJY+cX7PqsJY+yfT8osi4WRdw3CUbRpcCreycuXKLNk1OE4T7J9DDidJCwxyMIZskpUQdPoQUiPvXaY+nysSSIS4SlXAgw42dNxJY5iOV1OPa84PbxcSj7CVMKkrxJBhdOksoj6aC9nnTxEXz5WsHt3LA3bWg1XXokyFTZpZCBfndgANSSQBHi28e3plYsqLplv3UA2HM/eVnfmY1/6Vq4pRIkg2UVLUOOEBKfC5PlHms1Za1sgW16uc+LW5CN+mx2u6Z8jkGhOlYuBkNY5KpyoAgFXP66RbsumMxQSzJDE2+Jjcy5aWYAMBxbpeHZcwT2iP02k9Qbj1MJNopmoIHRhA4lkG/wBflGqRXlSjLR2ahqxc2zIeA6+cVBQCUpH7wBJFvZOofPnEXMxNER2TSIFtTH/6Nd55vbilWrHKKVdnZygpDgAj3GBDcwxAsfTZUlyIx/6Nt1+xlCpmKCpk1IUgZ4EKAPtEPiIzGQ9Y3slEZdQFbJxMakqOZ3KA+yciDZgjsuXC2SzLDVOBDQvnpcvDOdk0UIlXgHTxLVq5lNPJwjrAtet7DxhjPLCFhluecIdajENmzB5MjEeWsMAABE0SgkNANdO90eMIYQ73moFXzsdhl8YDlyCosIMTJJLCGVLTBAYeJiroTRvCChI0dKJYYeJ4mO1VQEC+eg4xGrqQjL2tPzhXMUTc5wIFnmKVSxsyiYsqmJJ4jwvG6wmMbSUxWsNkCHPi/nG1bnHR0gsGBqTyAIp2mO94CEdTs9u8m44fKGe2qzBNYju4Rfhn5x9JUCHBcQjUWuQy8RKqDEIHnDOiq3srPjx/OLaqhCrix+PWFplsWIvC7uPtcgjmbKCgxhRUyCgsf6wbRVfuq8D84PnSApLHz4RAIsMcZowHZdX7ivA/hBtXShQfUfTQrXTFKmMN6Ka4Y5j1hqjmjByce5YJSnCoQ1whQ5GKZ0gO8XU/CHIhBoxDtfMHRKYwY1oqrJyUJxLUEgZkxktr764QRKS3+JVz4J+flDAAnELFhyZj7RKP0n7AM+QmahscnF3bd5CmxAPqCAW4OBciPLdnUmNZCskgE3w5sTfNhfLgI1FdtybNPeUSeKj8BkIUylIRMK1sMbBZ+Dw7FlIUrU3n6Uy07H+ZPZ1MJTs7FiHzbnDeRhWhSSwOY1Dji9oAq5gJcKCgdRkdIHxHSFNbG5vxooShC9kYUzioupZBD5sLPFO0qRBWpIwsbvYkcRENnrl4FCYHUo6AvbQN9XgCehKJgwBSWLEKs1/g0Gqm7iGIHjibvd7e7spMuSpKVCWAgFyklKbJ9GHhGood7ZKvaCk6P7Q8039I8kkqcE8/yi5CyMjytbV/wgG3Ax3+m4sihhxc9vp6yXMDoUlXQvzy0gpMeI020VpIvlloR4iNZsbfRYtM7w52PgrXxiBvJnPz/SsiC05m/VE0hhAezNpS5w7qr6pNiPCDFxY6uctlKmjBZ5ePpUlr6xelEfTVNlCWTyYQaAVk1rDP4QuEoktDCZKcxbKkYesZCLMcrBRKJMgJHPWKKuqCbDP4ROtqGsnPXl0haoQuuYxFvkylRcuc4LpaMquqw9TF9JRAXVnw4fODCWEUzeIT5PAnJaAMIGQItDh4zR2g60pTliAJ8dI1GAcBG7RKaMy5lIIuZfeVB7QFrFIHqYXSJikG3lpGp2gASxGkJ5+ztUeXyMDqD/UImjBkGwKZdS1QVbI8PlxidRTBYvnxhUZZHWGFJVHJV+fzhNS2WuVgcymKc/6wbQzmscvhDAoChxEDro8NxlB7D2IBybhRhC6cKHwiqXIKTFlMoi2kFFLxpVAwiSxHEgguIS7d3gl0zgMqYzhLsBzUdOmcAb17ydi8qUe/7yvuPoP8Xwjzirq1LJJOd76nieMHOjo/p5ye9+ow2tt6ZOW6lYjpwH7o06wpUXLnOIiOxU9CmNMYpeJJKohNmJDFfsuH8/X8oqmVaRq55QBU1JUQ9uEPx4ie5zNd9Qx41KobaOaimwgYfZN0kFwQ92OsCy6hrGApE9UvI90lyNCfnzzg5ZCtGVwP4HX0ME2Opi0+q9QfFRrJqUdjhC2PBvrjCaaQlQIOI3AszEhvrpA9QRrn8Is2eA982cdDygVTaCY8OHcKYahLAD65mJARwmOiEHudwChQkkx0x8I4YuVDaPaS5ZDEsMr3HQ6Rv93d7kzGTNPIL/mH4j848zETlTSkuLGBqupk1Okx5hyOZ7ulQYEX6RSsPGC3W3oKQELunzKX1HEcRHoUoggEEEG4OnnBfnxPM6jTPp2oytKGgeoXoPOCpkUdk8IyL4EUp8xWZBJsIJk0gTzMGdkBAdTPayfOMxWu44OW4EhUTkpF8+AhTVVJXnYcIsmocxfI2aTdVhw1/KAqo9QqDmAUiSZiGD95PxEbaFNNJCWCQBcQ4jdozamZdRk3EUIi21VlEwZNh/ExGnq0q5Hh9Zx9t+kUpYIvbLxMKkSiM7QGoH9QxuNEbGI8XKCsxAq6MjK4iqnnqHMc4ZSZwMLCg8SjuSU0xKekHoWDHOxBj5KGjQiFYljcl2PCEG9e3fs6MCD+sUP4U5YuvD8ob7U2imRKVMVpkOKtBHkG2a9U6YpSi5Jc/Ichwhx46m36fpDma2/EQOonlZc9fmesUGJREGKE9OBQ4kJswJDmFVXVlVtOEXbSLkD6+rQIqVaNWFBVmea+qax2ynEDQE5KUIumJtFUsch8vrjE0zNDGiceVrJ08oMk16TZYb4QKq7+cQAcF/rnAlQe47BqGxfjDNoTWCQ7jndhqQcwOTtfi0crUYUpKVXGup8vq8BpcWct6cvxiZlk5k2yEVtIqaG1StuO3k9fqXSNpLFj3h6wzp6pK8rHgYUITEzLLPkRlpAPiVuhGaf6lmxEAmx+49EfGF9BWEnCrPQ/OGDRkZCpoz0un1CZ13LPo5HUxJQ4QMdPkKIIILERu9zN42aWs9w/6Dx/dP1rGDMW004oUCP6iKPEz6nTrmTaZ7oBHV2jPbobZE1GAl1JDpJ1T8xl4iH6hB8FeJ5LLiONyrQWoU8CimKunGGIlCOTFARlbF5MtWrgQWXTBOWfH6yj6ZMCc4rnTicrCBVg84QRGAX3OmrJUlrBxDtzCZFGSQTa4MPGEa9JwDByECqgW0FDEByyikygcw8L95tpiXNSkpJdILgjiRr0gKVt+WMxMSOYceh+nis/+4ZSEbeI4NENI6JRGkcpK9KxiSQoctOo0g6XMBiKqmWXMhJWYJBERCIE2zV9jJXM1A7v7xsn1PpGhQQIsDcwAmI372vjmdmk9yXbqvJR8Bbz4xjFQRWTcSi/1xgdcBd8z1+mwjEgUSCogYnESYsR8XVYdYFhlc5ZxQpUSqmKlfXWK0mNqilE8Xq23ZmP7kTFesE4RrFa0B4YDM8+SOsRAiyXZ9ecdWQYnUGVKD56ZfXGLlADNxZw/NiPT4xTiGhiQGfWIYQliUaR9EcRsfCOeJgZcgU6c/QXhzRzsSeYzhMqzRot3cJCk9niKiAVH2U2GuYOdhxzhWf8bnR+m5jjy/o9zkSA5w47rlMmWhZGalJxB9bk3iurol4STKQkjvEosw1twjFu5qejGoBMVR9H0fExcfHG7m0DLmpIzBdPDmDyIePX6SoTMQlaclBx9cRHhKFMXEeobhbRxyyg6d5PQ2UPP/dFoaM4v1bTgr6gmnmGKDLeCimIktBMl9zggwYU3GJCUBkGiNVWJQnEohKeKiwv+MZqr3rBJEtJU2psD0GevKMzBRD3HzNKsgEeEG4Dwjzqp3gnEgApTcXSm/R1E8dOEelYIfpwaJiywmH3yDz5YCXUUBh1UQPWBpOyXAMwhJ1HtEDS7s/1yhjvNPQisklbNgZz7pKiElutvGJTEFJ48M8zYDFYjL08Yz6wkPxG4lBHMWo2MUOuVNZYfC1n1wqLtoeUaDZ2MoHaAY8i2R58rQCnjb8vXhyz1i+VNbJ+n5RlXMfMb6ddRvKJEZX9IVcyUSxzWfBwn8Yt2xX1Ke8iYkS3HupxOxLFx7JbrGU2iuZPWMasayyR3QDxFhreN65ARwZNO6Y8oZ/EQHN4gYZT9iT0pKuzVhBY2vfJhmRzHGAp9HMSSFIUGDlwbA5EnhBWJ6nDqMeRdwMHMRMdMcwwQMcSoFkxTUAhRHOKwW0hjW0iicWEnjbJrwrmLjbjYMBPGapQuVgPmXhTiK1y3vlEwCpkpuTwgxGypp91upA82eC3ATPRi1AUmLSHDs8MJtAse0nqRcC0ArAS4Btn/Tzi9wPUlQdSbR0ZwV2ShZlA4Sq4IOFvaZvZ55XisTbxN0qqkFpJDNEFU6tCYPpaaZM9lJI8gPEwSNizjdk9HhfqgQu4soNnzJqwlu6D3lDQa+Mayrp0IlpBVgQLWzI1vxL3ivd6RgSvGClWI58GH5wVXVk1KQUS0KSqwxK9rgAnU8g+YtGTLlLPQ8TsaREx4957Mol1YWnBJSycu0WWA6CKBRLTZK0rSxPcVpmXTw+uEcmrqZo72GWn7ozDdIDqdjLDGWq7l74TfmM3L2+cRVHzLbWKpDDmpY8dBiuSFMygQoWL8oYUmzJszFglqVh9riOTHXlnaBah3O4mdGQPcEeNPuTtDs5yXLDEx6Kt6FjFcjc+cWKigWdsWtrG2efK2cWzdiLkgKazOSL4epGRdhzeFHKvgznazW4ipQC/4nqSjA9RNAzMYzd6snqJUqcsoTZiT3lEFhrlYnwhzMWTcu56ceZtl5kc2DNqa4AnBRL5lG06JE6ZimFSkgYUofClJ+8DqYpRsuSEgYVWDYgbnjmGveClLbVuge34ju+kQSOmZ55Z3F7j14RiOVz5jfTEzu3Nn9kUFLFCj3eTEFj5+keqYhz9Ywe9CsMgJ4rSDoLHFdtXA0jetHU0bXjszJkFNPLf0nzFiqkBCceKUoFOTjEYu2PvGmWhEqrxJmZBarpUM0uvizByNOcMN9EvUy/+V/3mE0+jC2Ckluf5iJqipbaRJjJHM1iJQIdCnDAhu8ONj6RRMSxY8OtsvQO8YiRs5UtalU8wyjoEsQeoNleIPpBczeOsllKHlqxd0EoIIIDksCxtxjGdPuPtP/ccM3zNf2RUlTAEEFgQCHILHU2P4wMikEoBCXObqs56MAwAtpnnGSrqqrJxfaFd04gkMhLguzJAcdXjT0G1pdShJxIQs2VLUoOFPcAWKna3WKbEyrxzLVwTLHz5dX118D5iPiQxBchmINxqMmNvwghVGbXGWeXgBzBI+mMTRqYhn0Z9MvQWbXOM/U0hh4iWu2FKm4j7MxQDKuA4/wAI5BrcISJ2aoLMsAqWHyA6g9Gv0jXokqcWZ7l8vac+g146QPP2xTInmWtSUzGHeIDd73SsZKyLFrEc4fjyPVDmDlYtVmAyNiS0v2hxkgWDpCTrcG5+R8L10Ekg/qZTEYS6QXGbHI8S8H/ZFcnu2maWzzGWXrpEexNnBD9HHG2htYczAeq19ywFEEFBLLky0uQxIGEsMsrA2zgOv2QkOqW7BnRyyJD+cODLIIBF3HHlk12YadLx9SJL9ADkP93kPCIMrA3cohTM7Q0IWMRIKAcJtc9PNoaUdFKlhQloSAsup+86hYXUTbMtpc9SZK5cwKRKUCZalDC+RJLvyJdtNOnTILtrfiWAA97PygsuRuuZSKs+mT1OO8NdL5/vekCTqKSsJC5UtQQcQBSGFrlk2w55uPKLwkm4B45aWOmr2b+sdRJLMxf8jxtn0OV4WGYdGMpYtq9kJCCqVoq6ACQkZWbMBvIxzZ+ycYxzO6g5B7nPK/dy5w6lzEy0Fc04MhiUWAszAE3PdNsy0fSUpMqUZZxowJYgG4YMWGXQ5XEEXfbZidi3I0shEsDCkJIDOwxnV8RvfhziwMGAyBcWtnmwLO5P1nMSTkzc+Fzw6uIl9lL3tw1+stc4TuMaKEFqJaF4saQcVibObMGVkDyhTU7HYvLIUlSmALkgqN8s2v4Xh7PlJQlSpqgkBiTkB7uervkfWFSt6JCZyZaQSkq780+yl0li5vnhD2ABPi/Fv/4xT7ZZR7JlSwnGlKpoJVicsGJYhJUMhfI38IYTFOxJNn4jT0/JuETqUN3gXBvxJB7pbQ6ZEaxKTTFtLWHUX00yPlC2cnkw1IAqRx6Wze9hwfRw/P4XnJBLjQ2IJGRsXA1zD+Vnac0ypQJmKSlJsSsgA63BsT8oX/2rpAFkTMRT7qUklZNxht3tA+kRUY8gQWcQ6RswICgGCSVFr3BADHp3h5RP7OrXPmW+GQe46CMbXGZUOqatYf2ZaVFIQNBY3VqSXudLCATLnJUlH2ifgJZsZscxc6Zw/wC3DHluf4ihlqbqrnSpKcc1aUjRzhy4DMnK3pCKp3yxEppZRmt76u4kaOAbn0zhV/wpBWFqxLWPeWcRsc3MMEywQWJaz8ORHCIExr3zBOQnqJ9tLqJvZrmrDpUl0JGFIBUDbiXbq3KPZ/GPK6tACTmBm/Qv+Eel9sPo/lHR0z+zj+0ztyZl97R+vR/yv+9UKVgMAPP8I0m3thKqJiVpndnhQU+yFPfFqYX/ANkZmtST0lp+cVn07O9iEpqI1DXKAQoKnsPcT6qNn8Bw1jTq3LUo3q5ic8paRn4xXRbjy5SrVSsSnLKSl1N1LnMecUumIBsyGz4ilSQGcA/XCF1bs1MwHFxz843H9k0s3bn+AfzRUd0UPhNQp2dgEAs+bMbaQI0+ReZO/Ewyu2kBS5U9YADkHvAtyU4c5ZQZT7brMIImoU93KBcMwDjnd+nSNRWbhSpqQlU+fhzt2Yfr3PSI024ElAZNRUt+9Kt/+WUMOCxzVwgT4mYnVdROSRNm92zpR3ARzIv+EUHZ6MGFKQzZfXjG0/sVK/b1HnK6fsY7/YiV+2qP4kf+KA9Bhx1Lu+5jNmKqEoTgqFgZYVALZrWxZM0MJm3atDOmSRliGJy9hZ+fCHc7dqlkp79RMSHJ70xDublhgcnlF0vdGnmBCxNnLT7SSFpIPOyLxDg3HmoVsBfMzkzeCsSCTLkEcO9bT72piirqKioATOUlCR7stxiPMk9bc4183cuQqxXOP+cfyxVK3dpioy0zlqUHdImIKh1GF4g09cipW5jMtQp7BzKOFwAQwIIGWYtmcovl7dnpH/pzM8wUm/7pZh0jSTNzKdXtKnEcMbfARXK3FpUl0man/qfG0RtPu/KQMfEz53mmuB2CHzLTCHNnYYOcTO3Z6kggIl8i6zyuWHpDat3To0nHNWpIcMpc3CL2Zy0FjdClmgKda0kOCJhIIOoIsQeMD9qvioRZ/Myq5XaHFMWqYq11ZC2gDAG50+JjklEyV/czSgXODNJJzdJtdhlf1jY0+5VKj2RMHSYr5tEp25lMv2hN8Jqx6AtF/bNfcHdMZJ2hVKd55SQWOFCW48HyaKu2nKUUTKiYRmGOFwbZJawI9RGzl7hUafZE0dJ0wfBUdO4dJixYZuLj20x/PFBfbG/EreZjBQBsSiVYSS6yVNo9/Hzj6gpLOoe2XNhrkPAN5RuzuhTkEHtWOnaKbN/r6EUTNiUaZiZapikzFeykzWKntYHPI5cIH0HqrljnxElPtWbLCBhQqWLFIGFQSAwALtzuPLOB9qVU+cQkKMiWBkhXeU7HvKADcGHPPTXndSRxmfx/lFc3dGQQ2KcP87erQI0jA3xcm89Tzen2bJVOUFnGtIBdRc3DtzGUN5dIhISEgDn15xopf6O6RKsSVTwriJl+fuwV/YuT+0qP40/yQx9M56aDf6mZKhcn0zHGANqoCUYgfZKVP0IMbKZuVJOc6p8Fp/CXA6twaf8Aa1V7f3gIPH3PpoBdIw8yrvxM9IWGgmWoAfV4cSNwKdHszakf9RPwKIKTudL0nVBHNSPj2cR9GfBkB/Uyu0P7td/dPPT4xu+2EATtz5KkkGbOY595FwdP7vKGn/Dxx+vKH4MLIKMq5djjKb+U83B2gm4ZYABlk4cSr3HEs1o2IjHb/bJxAT0lZUCEhN1DqE3awu2caMgO2atEQMwuZGRWTJipalVOEosCp3SNGCfaHl+MMTPVWVMtKZuEy0gIWsOVFLEqbiSCb8IAqFfqlJWB2napwuhKF4GL2AsHI8oeb3GXMXKlUycU5IUVGXoDdQJGZdzyfm0Zh1O05G8Cu78ChDN1J1XPmKWqfilSyU3AGMsWZhlkc9YUbxbTWZsqcuRNkzQU3C1DEEm6QCMunHV40e5m0pRkCQghE5IIKVe8rMqGTh9NG8YzO8Oy5/2iUahYKpq8Iw5JSFJS6eA7zgeeZgzYUVMuEKdQQ4AhO91RiqaUzVKlJVJQZmEl0gqWSx1boYWbwfZUS3pqicteJiFKLYWU59kXdoKrXUJNHLWJ01My0xKXwIBISjEcwnEVHQW4RKsmokVtSVBBwyiEBSQQZmBOHu8zAm43Gq0B8A8fPM029MwCnlKM6bJYpGKXiu6fZUEkeD8IxdfUOnuzqxdxeY+D1WS/hGylSqqrp5ExM5MkkEqCUuCH7pAJsW56wo3o2JOl05XMqlzQCnukYU3LZAtBEXzEaZ1VgrHm/wD2LtmUYKQr7FOmqIfGpRCD0YAYepMbfdhZwKQqSiR3rIQoFw11Fjn1vGP2fTUBloM6qmY2Dpcsk8B3DDPdyppUVSxTy1qSJZebiJsLq7pDs7AEXfSIvEmpXcCADx+j/mTNNO/90R/pt44oR0Utf2uYBVJSq7zrMvLK7X/CHcydspRKixJJJLTLkl+HGEVMuj+1zMbfZmOD2s+63P70CYzCfa1g9fAmkoKeb2qH2giYHDoGHvDhmYVb6T5n2tKEqmspCe7LUQSb5Aa+EH0dVsyWtK0Flj2WEzMgjLxhPvbWE1uOTdUlN9QCl8XVsTdYhPEHCCcvXg9iopViWtaF/aFAH2cd0kH3gpw8WTJkxK5aEGpCSAMAWcRzsgJ5DhFlds2YuQapXZ4VFzYhbleHg2cEDZ0yRJlVIVIS4SpDvjJYEciWzgQOZtLrXf6r9zVbM2UqdSoTMVUylBalOpTTGuGJOlwfAQl3u2aaVEsoqagqUtmVMPsgEk91ru0afZ22cNEionvcOcKTqThsMnDXyuIQ7PSvaVUmetBTTSj3AfeLg30Lln0s3GGsJy8LurszfiLuCI+xnPaNUD++r+WG27tFJXNxyq2om9mylJUtWEguA4IFnv4QVXbaoZU5UmZLQCkAlXZghy9rJdxx68IC/R6gKmVc5IZC5ncDMAMSls3IKTEA5hu5bEzcj465uZ6sQy5mFU4pxqwlFVLCSnEWIGYDaQsp0KmzCsdsoJsD2qQsf51dTkNYdbW2FMWuYfswkSZblSkgrUpvukkYnGVgNTytoN3TPQJkhNKZZsO0CysEWIWRbE7+fOAINzYmfGid8wFKpidatj/8pHyjSVfY/ZaVU2pnyRhUHSskqNioLWkXIL/6oxho8c+UhH2dSlFv1YXgd2ZYVfy0j0iUuRSyJcupVISpINrNm5KEquznQQaA8xGqYDYRyfgTCbeqZSEpNLWVExTsQpagAliX0u7ecMkGjID7Rqgde+vPX3Y+rCnaNRLlyJeGRLJxrCQlxZzYWyYDPvOeUt1Z9PKn1gqDLT32RjAay5jgOP3fSKA5hlh6fncOa4v+0bbDRI7OqVLqZ1QOyIUFqNgQojCSLEsdDlGIqJiFo/UpWlT5rqE5fuqwn6MbPZ20jOqqmVITKNP2ZulADnAEi4zGJS8wcjGFr6dQxEoKQohrI8u7l4RH4ErTJbNu74PMb7VC+3mDAWCUkKaarEcCS3dmAZk3HCADMmiXiwHE7Yf1+XF+08G5wz2slX2iYlSEgBKSFFExTq7NFu4sB3JvyhapZ7PFgTidsGCblxxdpAGPxgFRxPWqS0tAGQSkDyEWQJssjsJIFv1aGHDui17nxgthwEaxc85kJVjJJMfEcYrxR14u4PUU0m69PLmmaxUp3AUcQSeXE9Xg6k2ZJlKWqXLCVLuoi3lwGtoJaJRW0RjZXbsyiVRS0rK0oAWrNTXMQraCXMUhS0hSkF0n7pcH4gResxUpcUalBmu7nJdHLStS0oSFr9pQFz1MUVWx5ExWJclClHUpDxehcXQPEsMw8zspASAAAAAAALAAWsI5OkpWkoWkKScwbgjpHY6gwQEHcbuLxu/S/sJf8IgumoJUsES5aUg5sAH68cz5xeDEkmIFEs5HPBJg3/DpX7KX/An5RBWz5X7OX/An5QdFesWVleo3zA/sEr9lL/gT8oqnUEtRUShJKgEqLDvAZA8YPmItFULIEIZG+YGaCWUdkZaez+63dzxZdbwSKGWUCWZaShLMkgMGyYHSOBXebWDEiLUCQu3zImUCnCQCkhmazcGyaJJDWAtHY4TDNsCzKKuhlzW7SWlbZYgC3nFsmQlCQlKQlIyAAAHgIkDHzxNok3GqvidKYop6REtOBCUpTwAYXzi8GOExNsgJqoukbFkS19oiVLSr7wSHHTh/WCK7Z0qeEiagLCTiD6Fm/GCTHyDFbRCLtd3ISJCEDChISBkEgADygOdsGmWoqVIllRLklOZ4wwjrxe0Sg7DkGC0ezpUp+ylpQ+eEM7ZeV/OA5e7FKlfaCSjE+IG5vm7O2cNVPCACpUUPNDBSVHIOl7juoGfe5M2rkzYDJ6rjm4VP3ZplqUtUslSiVE41i5LmwVaKBunS/cV/9sz+eJ7RkTVzRhWUpKU+8qwfvMA175v5RLZC5iHRMOMhiFOT91DMRa7nM55nOIca/EsajIOmMNk04lpShLslISHJJYBrk3JbWJYeZiEyoDAsbkDzDxR9sHAxdQdx7n//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68" name="Picture 4" descr="http://chineseposters.net/images/e13-7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66800"/>
            <a:ext cx="7774709" cy="5442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54093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a:t>Violence in video games</a:t>
            </a:r>
          </a:p>
        </p:txBody>
      </p:sp>
      <p:pic>
        <p:nvPicPr>
          <p:cNvPr id="12290" name="Picture 2" descr="http://www.healthline.com/hlcmsresource/images/Infographics/gaming-violence/Video-Game-Sa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85800"/>
            <a:ext cx="3733800" cy="596098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www.healthline.com/hlcmsresource/images/Infographics/gaming-violence/Video-Games-Violenc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265990"/>
            <a:ext cx="48006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6033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639762"/>
          </a:xfrm>
        </p:spPr>
        <p:txBody>
          <a:bodyPr>
            <a:normAutofit fontScale="90000"/>
          </a:bodyPr>
          <a:lstStyle/>
          <a:p>
            <a:r>
              <a:rPr lang="en-US" b="1" u="sng" dirty="0"/>
              <a:t>Call of Duty Series</a:t>
            </a:r>
          </a:p>
        </p:txBody>
      </p:sp>
      <p:pic>
        <p:nvPicPr>
          <p:cNvPr id="13314" name="Picture 2" descr="http://img.submarino.com.br/produtos/01/00/item/110296/7/110296771G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47625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upload.wikimedia.org/wikipedia/en/2/29/Assassin's_Creed_III_Game_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599" y="1122218"/>
            <a:ext cx="3744709" cy="4783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8129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15400" cy="381000"/>
          </a:xfrm>
        </p:spPr>
        <p:txBody>
          <a:bodyPr>
            <a:noAutofit/>
          </a:bodyPr>
          <a:lstStyle/>
          <a:p>
            <a:r>
              <a:rPr lang="en-US" sz="3200" b="1" u="sng" dirty="0"/>
              <a:t>Fall of Multiethnic Empires and Rise of Nationalism</a:t>
            </a:r>
          </a:p>
        </p:txBody>
      </p:sp>
      <p:sp>
        <p:nvSpPr>
          <p:cNvPr id="3" name="Content Placeholder 2"/>
          <p:cNvSpPr>
            <a:spLocks noGrp="1"/>
          </p:cNvSpPr>
          <p:nvPr>
            <p:ph idx="1"/>
          </p:nvPr>
        </p:nvSpPr>
        <p:spPr>
          <a:xfrm>
            <a:off x="0" y="609600"/>
            <a:ext cx="9144000" cy="6324600"/>
          </a:xfrm>
        </p:spPr>
        <p:txBody>
          <a:bodyPr>
            <a:normAutofit/>
          </a:bodyPr>
          <a:lstStyle/>
          <a:p>
            <a:r>
              <a:rPr lang="en-US" sz="2100" dirty="0"/>
              <a:t>By 1900 Europe was at its peak =&gt; in industrial development, technology, science, wealth and knowledge it exceeded all civilizations before it</a:t>
            </a:r>
          </a:p>
          <a:p>
            <a:pPr marL="685800" lvl="1">
              <a:buFont typeface="Wingdings" panose="05000000000000000000" pitchFamily="2" charset="2"/>
              <a:buChar char="§"/>
            </a:pPr>
            <a:r>
              <a:rPr lang="en-US" sz="2100" dirty="0"/>
              <a:t>Europe is a continent of only 3-4 M square miles (Asia is 17M) yet it controlled over 85% of the globe’s land and population</a:t>
            </a:r>
          </a:p>
          <a:p>
            <a:pPr marL="400050" lvl="1" indent="0">
              <a:buNone/>
            </a:pPr>
            <a:r>
              <a:rPr lang="en-US" sz="2100" dirty="0"/>
              <a:t>	-- 3 largest powers (Britain, Germany and France) also controlled ½ of the 	world’s industrial output and ½ of international trade</a:t>
            </a:r>
          </a:p>
          <a:p>
            <a:pPr marL="800100" lvl="2" indent="0">
              <a:buNone/>
            </a:pPr>
            <a:r>
              <a:rPr lang="en-US" sz="2100" dirty="0"/>
              <a:t>	-- Europe’s colonies reached across the globe and through rails, steamships, telegraph lines and radios linked the world in new ways . . .</a:t>
            </a:r>
          </a:p>
          <a:p>
            <a:r>
              <a:rPr lang="en-US" sz="2100" dirty="0"/>
              <a:t>By 1960, though the forces of WWI, WWII, Communism and Nationalism had destroyed Europe’s economic and political grip on the world</a:t>
            </a:r>
          </a:p>
          <a:p>
            <a:pPr marL="685800" lvl="1">
              <a:buFont typeface="Wingdings" panose="05000000000000000000" pitchFamily="2" charset="2"/>
              <a:buChar char="§"/>
            </a:pPr>
            <a:r>
              <a:rPr lang="en-US" sz="2100" dirty="0"/>
              <a:t>Destroyed the multi-ethnic colonial empires of great European powers Britain, France, Portugal and Dutch</a:t>
            </a:r>
          </a:p>
          <a:p>
            <a:pPr marL="685800" lvl="1">
              <a:buFont typeface="Wingdings" panose="05000000000000000000" pitchFamily="2" charset="2"/>
              <a:buChar char="§"/>
            </a:pPr>
            <a:r>
              <a:rPr lang="en-US" sz="2100" dirty="0"/>
              <a:t>Also destroyed the large land based multi-ethnic empires =&gt; </a:t>
            </a:r>
            <a:r>
              <a:rPr lang="en-US" sz="2100" b="1" i="1" dirty="0"/>
              <a:t>Russian Empire</a:t>
            </a:r>
            <a:r>
              <a:rPr lang="en-US" sz="2100" dirty="0"/>
              <a:t>, </a:t>
            </a:r>
            <a:r>
              <a:rPr lang="en-US" sz="2100" b="1" i="1" dirty="0"/>
              <a:t>Ottoman Empire </a:t>
            </a:r>
            <a:r>
              <a:rPr lang="en-US" sz="2100" dirty="0"/>
              <a:t>and </a:t>
            </a:r>
            <a:r>
              <a:rPr lang="en-US" sz="2100" b="1" i="1" dirty="0"/>
              <a:t>Qing China</a:t>
            </a:r>
          </a:p>
          <a:p>
            <a:pPr marL="400050" lvl="1" indent="0">
              <a:buNone/>
            </a:pPr>
            <a:r>
              <a:rPr lang="en-US" sz="2100" b="1" i="1" dirty="0"/>
              <a:t>	-- </a:t>
            </a:r>
            <a:r>
              <a:rPr lang="en-US" sz="2100" dirty="0"/>
              <a:t>All collapsed due to a variety of internal and external factors</a:t>
            </a:r>
          </a:p>
        </p:txBody>
      </p:sp>
    </p:spTree>
    <p:extLst>
      <p:ext uri="{BB962C8B-B14F-4D97-AF65-F5344CB8AC3E}">
        <p14:creationId xmlns:p14="http://schemas.microsoft.com/office/powerpoint/2010/main" val="206537409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228600"/>
          </a:xfrm>
        </p:spPr>
        <p:txBody>
          <a:bodyPr>
            <a:normAutofit fontScale="90000"/>
          </a:bodyPr>
          <a:lstStyle/>
          <a:p>
            <a:r>
              <a:rPr lang="en-US" sz="3200" b="1" u="sng" dirty="0"/>
              <a:t>Fall of Large Multi-Ethnic land empires</a:t>
            </a:r>
          </a:p>
        </p:txBody>
      </p:sp>
      <p:sp>
        <p:nvSpPr>
          <p:cNvPr id="3" name="Content Placeholder 2"/>
          <p:cNvSpPr>
            <a:spLocks noGrp="1"/>
          </p:cNvSpPr>
          <p:nvPr>
            <p:ph idx="1"/>
          </p:nvPr>
        </p:nvSpPr>
        <p:spPr>
          <a:xfrm>
            <a:off x="0" y="381000"/>
            <a:ext cx="9144000" cy="6553200"/>
          </a:xfrm>
        </p:spPr>
        <p:txBody>
          <a:bodyPr>
            <a:normAutofit fontScale="92500"/>
          </a:bodyPr>
          <a:lstStyle/>
          <a:p>
            <a:pPr marL="0" indent="0">
              <a:buNone/>
            </a:pPr>
            <a:r>
              <a:rPr lang="en-US" sz="2100" b="1" i="1" dirty="0"/>
              <a:t>#1: Russian Empire </a:t>
            </a:r>
            <a:r>
              <a:rPr lang="en-US" sz="2100" dirty="0"/>
              <a:t>=&gt; large multiethnic Russian empire had been suffering from a series of problems for decades </a:t>
            </a:r>
          </a:p>
          <a:p>
            <a:pPr marL="0" indent="0">
              <a:buNone/>
            </a:pPr>
            <a:r>
              <a:rPr lang="en-US" sz="2100" b="1" u="sng" dirty="0"/>
              <a:t>Internal</a:t>
            </a:r>
          </a:p>
          <a:p>
            <a:r>
              <a:rPr lang="en-US" sz="2100" b="1" i="1" dirty="0"/>
              <a:t>Political discontent among middle class and educated </a:t>
            </a:r>
            <a:r>
              <a:rPr lang="en-US" sz="2100" dirty="0"/>
              <a:t>=&gt; Russian Revolution of 1905 had produced few serious reforms despite </a:t>
            </a:r>
            <a:r>
              <a:rPr lang="en-US" sz="2100" b="1" i="1" dirty="0"/>
              <a:t>Constitution of 1906</a:t>
            </a:r>
          </a:p>
          <a:p>
            <a:pPr marL="685800" lvl="1">
              <a:buFont typeface="Wingdings" panose="05000000000000000000" pitchFamily="2" charset="2"/>
              <a:buChar char="§"/>
            </a:pPr>
            <a:r>
              <a:rPr lang="en-US" sz="2100" dirty="0"/>
              <a:t>Introduced ½ elected </a:t>
            </a:r>
            <a:r>
              <a:rPr lang="en-US" sz="2100" b="1" i="1" dirty="0"/>
              <a:t>Duma</a:t>
            </a:r>
            <a:r>
              <a:rPr lang="en-US" sz="2100" dirty="0"/>
              <a:t>, but still gave Tsar autocratic authority over Executive branch foreign policy, church and army</a:t>
            </a:r>
          </a:p>
          <a:p>
            <a:r>
              <a:rPr lang="en-US" sz="2100" b="1" i="1" dirty="0"/>
              <a:t>Worker discontent </a:t>
            </a:r>
            <a:r>
              <a:rPr lang="en-US" sz="2100" dirty="0"/>
              <a:t>=&gt; Russian workers were forced to work 12 hour days 6 days week in poor conditions for low pay; unions outlawed</a:t>
            </a:r>
          </a:p>
          <a:p>
            <a:pPr marL="685800" lvl="1">
              <a:buFont typeface="Wingdings" panose="05000000000000000000" pitchFamily="2" charset="2"/>
              <a:buChar char="§"/>
            </a:pPr>
            <a:r>
              <a:rPr lang="en-US" sz="2100" dirty="0"/>
              <a:t>Russian industry concentrated in a few large cities (Petrograd) and therefore workers can mobilize easily</a:t>
            </a:r>
          </a:p>
          <a:p>
            <a:pPr marL="0" indent="0">
              <a:buNone/>
            </a:pPr>
            <a:r>
              <a:rPr lang="en-US" sz="2100" b="1" u="sng" dirty="0"/>
              <a:t>External</a:t>
            </a:r>
          </a:p>
          <a:p>
            <a:r>
              <a:rPr lang="en-US" sz="2100" dirty="0"/>
              <a:t>World War I =&gt; Tsar Nicholas II felt need to personally lead army from front</a:t>
            </a:r>
          </a:p>
          <a:p>
            <a:pPr marL="685800" lvl="1">
              <a:buFont typeface="Wingdings" panose="05000000000000000000" pitchFamily="2" charset="2"/>
              <a:buChar char="§"/>
            </a:pPr>
            <a:r>
              <a:rPr lang="en-US" sz="2100" dirty="0"/>
              <a:t>Nicholas was a poor leader; Russian industry did not produce enough weapons and from 1914-16 2M soldiers were killed and 6M wounded</a:t>
            </a:r>
          </a:p>
          <a:p>
            <a:pPr marL="685800" lvl="1">
              <a:buFont typeface="Wingdings" panose="05000000000000000000" pitchFamily="2" charset="2"/>
              <a:buChar char="§"/>
            </a:pPr>
            <a:r>
              <a:rPr lang="en-US" sz="2100" dirty="0"/>
              <a:t>Nicholas suspended Constitution &amp; Duma during the war =&gt; political unrest</a:t>
            </a:r>
          </a:p>
          <a:p>
            <a:pPr marL="685800" lvl="1">
              <a:buFont typeface="Wingdings" panose="05000000000000000000" pitchFamily="2" charset="2"/>
              <a:buChar char="§"/>
            </a:pPr>
            <a:r>
              <a:rPr lang="en-US" sz="2100" dirty="0"/>
              <a:t>Nicholas was insulated from social unrest by wife Alexandria who under advice of Siberian peasant healer </a:t>
            </a:r>
            <a:r>
              <a:rPr lang="en-US" sz="2100" b="1" i="1" dirty="0"/>
              <a:t>Rasputin</a:t>
            </a:r>
            <a:r>
              <a:rPr lang="en-US" sz="2100" dirty="0"/>
              <a:t> downplayed turmoil</a:t>
            </a:r>
          </a:p>
          <a:p>
            <a:pPr marL="400050" lvl="1" indent="0">
              <a:buNone/>
            </a:pPr>
            <a:r>
              <a:rPr lang="en-US" sz="2100" dirty="0"/>
              <a:t>	-- Nicholas orders soldiers to fire on strikers in women strikers in Petrograd =&gt; 	army revolted and Duma stripped Tsar of power (Tsar abdicates the throne)</a:t>
            </a:r>
          </a:p>
        </p:txBody>
      </p:sp>
    </p:spTree>
    <p:extLst>
      <p:ext uri="{BB962C8B-B14F-4D97-AF65-F5344CB8AC3E}">
        <p14:creationId xmlns:p14="http://schemas.microsoft.com/office/powerpoint/2010/main" val="354378286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p:spPr>
        <p:txBody>
          <a:bodyPr>
            <a:normAutofit fontScale="90000"/>
          </a:bodyPr>
          <a:lstStyle/>
          <a:p>
            <a:r>
              <a:rPr lang="en-US" b="1" u="sng" dirty="0"/>
              <a:t>Russian Revolution 1917</a:t>
            </a:r>
          </a:p>
        </p:txBody>
      </p:sp>
      <p:sp>
        <p:nvSpPr>
          <p:cNvPr id="3" name="Content Placeholder 2"/>
          <p:cNvSpPr>
            <a:spLocks noGrp="1"/>
          </p:cNvSpPr>
          <p:nvPr>
            <p:ph idx="1"/>
          </p:nvPr>
        </p:nvSpPr>
        <p:spPr>
          <a:xfrm>
            <a:off x="304800" y="6172200"/>
            <a:ext cx="3276600" cy="563563"/>
          </a:xfrm>
        </p:spPr>
        <p:txBody>
          <a:bodyPr>
            <a:normAutofit/>
          </a:bodyPr>
          <a:lstStyle/>
          <a:p>
            <a:pPr marL="0" indent="0" algn="ctr">
              <a:buNone/>
            </a:pPr>
            <a:r>
              <a:rPr lang="en-US" sz="2400" b="1" i="1" dirty="0"/>
              <a:t>Tsar Nicholas II</a:t>
            </a:r>
          </a:p>
        </p:txBody>
      </p:sp>
      <p:pic>
        <p:nvPicPr>
          <p:cNvPr id="1026" name="Picture 2" descr="http://fc01.deviantart.net/fs70/i/2011/292/e/a/tsar_nicholas_ii_in_uniform_by_kraljaleksandar-d4d5c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3810000" cy="54006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img1.photographersdirect.com/img/262/wm/pd25554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685801"/>
            <a:ext cx="3376764" cy="54006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505200" y="6248400"/>
            <a:ext cx="3124200" cy="461665"/>
          </a:xfrm>
          <a:prstGeom prst="rect">
            <a:avLst/>
          </a:prstGeom>
          <a:noFill/>
        </p:spPr>
        <p:txBody>
          <a:bodyPr wrap="square" rtlCol="0">
            <a:spAutoFit/>
          </a:bodyPr>
          <a:lstStyle/>
          <a:p>
            <a:pPr algn="ctr"/>
            <a:r>
              <a:rPr lang="en-US" sz="2400" b="1" i="1" dirty="0"/>
              <a:t>Tsarina Alexandria</a:t>
            </a:r>
          </a:p>
        </p:txBody>
      </p:sp>
      <p:pic>
        <p:nvPicPr>
          <p:cNvPr id="1032" name="Picture 8" descr="http://www.alexanderpalace.org/2006rasputin/p/rasputin2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4575" y="757237"/>
            <a:ext cx="3019425" cy="5257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477000" y="6248400"/>
            <a:ext cx="2514600" cy="461665"/>
          </a:xfrm>
          <a:prstGeom prst="rect">
            <a:avLst/>
          </a:prstGeom>
          <a:noFill/>
        </p:spPr>
        <p:txBody>
          <a:bodyPr wrap="square" rtlCol="0">
            <a:spAutoFit/>
          </a:bodyPr>
          <a:lstStyle/>
          <a:p>
            <a:pPr algn="ctr"/>
            <a:r>
              <a:rPr lang="en-US" sz="2400" b="1" i="1" dirty="0"/>
              <a:t>Rasputin</a:t>
            </a:r>
          </a:p>
        </p:txBody>
      </p:sp>
    </p:spTree>
    <p:extLst>
      <p:ext uri="{BB962C8B-B14F-4D97-AF65-F5344CB8AC3E}">
        <p14:creationId xmlns:p14="http://schemas.microsoft.com/office/powerpoint/2010/main" val="216562469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9144000" cy="6553200"/>
          </a:xfrm>
        </p:spPr>
        <p:txBody>
          <a:bodyPr>
            <a:normAutofit lnSpcReduction="10000"/>
          </a:bodyPr>
          <a:lstStyle/>
          <a:p>
            <a:r>
              <a:rPr lang="en-US" sz="2100" dirty="0"/>
              <a:t>After the fall of the Tsar, a provisional government headed by the Duma took charge =&gt; continued fighting in WWI for “Russian honor”</a:t>
            </a:r>
          </a:p>
          <a:p>
            <a:pPr lvl="1" indent="-342900">
              <a:buFont typeface="Wingdings" panose="05000000000000000000" pitchFamily="2" charset="2"/>
              <a:buChar char="§"/>
            </a:pPr>
            <a:r>
              <a:rPr lang="en-US" sz="2100" dirty="0"/>
              <a:t>Germans secretly shipped Russian revolutionary </a:t>
            </a:r>
            <a:r>
              <a:rPr lang="en-US" sz="2100" b="1" i="1" dirty="0"/>
              <a:t>Vladimir Lenin  </a:t>
            </a:r>
            <a:r>
              <a:rPr lang="en-US" sz="2100" dirty="0"/>
              <a:t>back to Russia from exile in Switzerland</a:t>
            </a:r>
          </a:p>
          <a:p>
            <a:pPr lvl="1" indent="-342900">
              <a:buFont typeface="Wingdings" panose="05000000000000000000" pitchFamily="2" charset="2"/>
              <a:buChar char="§"/>
            </a:pPr>
            <a:r>
              <a:rPr lang="en-US" sz="2100" dirty="0"/>
              <a:t>In Russian cities groups of workers and soldiers formed </a:t>
            </a:r>
            <a:r>
              <a:rPr lang="en-US" sz="2100" b="1" i="1" dirty="0"/>
              <a:t>Soviets</a:t>
            </a:r>
            <a:r>
              <a:rPr lang="en-US" sz="2100" dirty="0"/>
              <a:t> to advocate for additional rights and freedoms</a:t>
            </a:r>
          </a:p>
          <a:p>
            <a:r>
              <a:rPr lang="en-US" sz="2100" dirty="0"/>
              <a:t>Lenin became leader of the </a:t>
            </a:r>
            <a:r>
              <a:rPr lang="en-US" sz="2100" b="1" i="1" dirty="0"/>
              <a:t>Bolsheviks</a:t>
            </a:r>
            <a:r>
              <a:rPr lang="en-US" sz="2100" dirty="0"/>
              <a:t>, a political party dedicated to violent communist revolution =&gt; believed the time was ripe for Communist Revolution</a:t>
            </a:r>
          </a:p>
          <a:p>
            <a:pPr marL="685800" lvl="1">
              <a:buFont typeface="Wingdings" panose="05000000000000000000" pitchFamily="2" charset="2"/>
              <a:buChar char="§"/>
            </a:pPr>
            <a:r>
              <a:rPr lang="en-US" sz="2100" dirty="0"/>
              <a:t>Promoted three prong plan for Russia through propaganda =&gt; </a:t>
            </a:r>
            <a:r>
              <a:rPr lang="en-US" sz="2100" b="1" i="1" dirty="0"/>
              <a:t>“Peace, land and Bread”; Worker Control of Production; “All Power to the Soviets”</a:t>
            </a:r>
          </a:p>
          <a:p>
            <a:r>
              <a:rPr lang="en-US" sz="2100" dirty="0"/>
              <a:t>In December 1917 the Bolsheviks seized control of government =&gt; renamed Communists w/ Lenin as supreme leader</a:t>
            </a:r>
          </a:p>
          <a:p>
            <a:pPr lvl="1" indent="-342900">
              <a:buFont typeface="Wingdings" panose="05000000000000000000" pitchFamily="2" charset="2"/>
              <a:buChar char="§"/>
            </a:pPr>
            <a:r>
              <a:rPr lang="en-US" sz="2100" dirty="0"/>
              <a:t>Over the next three years Lenin consolidated control in Russia through a variety of measures . . </a:t>
            </a:r>
          </a:p>
          <a:p>
            <a:pPr marL="400050" lvl="1" indent="0">
              <a:buNone/>
            </a:pPr>
            <a:r>
              <a:rPr lang="en-US" sz="2100" dirty="0"/>
              <a:t>	-- </a:t>
            </a:r>
            <a:r>
              <a:rPr lang="en-US" sz="2100" b="1" i="1" dirty="0"/>
              <a:t>Agreement of peace with Germany </a:t>
            </a:r>
            <a:r>
              <a:rPr lang="en-US" sz="2100" dirty="0"/>
              <a:t>=&gt; USSR lost significant lands</a:t>
            </a:r>
          </a:p>
          <a:p>
            <a:pPr marL="400050" lvl="1" indent="0">
              <a:buNone/>
            </a:pPr>
            <a:r>
              <a:rPr lang="en-US" sz="2100" dirty="0"/>
              <a:t>	-- </a:t>
            </a:r>
            <a:r>
              <a:rPr lang="en-US" sz="2100" b="1" i="1" dirty="0"/>
              <a:t>Victory in Russian Civil War </a:t>
            </a:r>
            <a:r>
              <a:rPr lang="en-US" sz="2100" dirty="0"/>
              <a:t>=&gt; Communists defeated “Whites” who 	wanted to restore tsar &amp; western armies in Russia</a:t>
            </a:r>
          </a:p>
          <a:p>
            <a:pPr marL="400050" lvl="1" indent="0">
              <a:buNone/>
            </a:pPr>
            <a:r>
              <a:rPr lang="en-US" sz="2100" dirty="0"/>
              <a:t>	-- </a:t>
            </a:r>
            <a:r>
              <a:rPr lang="en-US" sz="2100" b="1" i="1" dirty="0"/>
              <a:t>Establishment of secret police </a:t>
            </a:r>
            <a:r>
              <a:rPr lang="en-US" sz="2100" dirty="0"/>
              <a:t>(</a:t>
            </a:r>
            <a:r>
              <a:rPr lang="en-US" sz="2100" b="1" i="1" dirty="0"/>
              <a:t>Cheka</a:t>
            </a:r>
            <a:r>
              <a:rPr lang="en-US" sz="2100" dirty="0"/>
              <a:t>) =&gt; instituted </a:t>
            </a:r>
            <a:r>
              <a:rPr lang="en-US" sz="2100" b="1" i="1" dirty="0"/>
              <a:t>Red Terror 	(execution of anti-revolutionaries) </a:t>
            </a:r>
            <a:r>
              <a:rPr lang="en-US" sz="2100" dirty="0"/>
              <a:t>and executed Tsar &amp; family</a:t>
            </a:r>
          </a:p>
          <a:p>
            <a:pPr lvl="1" indent="-342900">
              <a:buFont typeface="Wingdings" panose="05000000000000000000" pitchFamily="2" charset="2"/>
              <a:buChar char="§"/>
            </a:pPr>
            <a:r>
              <a:rPr lang="en-US" sz="2100" dirty="0"/>
              <a:t>By 1921 Russia was a Communist state with Lenin at its head</a:t>
            </a:r>
          </a:p>
        </p:txBody>
      </p:sp>
      <p:sp>
        <p:nvSpPr>
          <p:cNvPr id="4" name="Title 1"/>
          <p:cNvSpPr>
            <a:spLocks noGrp="1"/>
          </p:cNvSpPr>
          <p:nvPr>
            <p:ph type="title"/>
          </p:nvPr>
        </p:nvSpPr>
        <p:spPr>
          <a:xfrm>
            <a:off x="76200" y="76200"/>
            <a:ext cx="8991600" cy="228600"/>
          </a:xfrm>
        </p:spPr>
        <p:txBody>
          <a:bodyPr>
            <a:normAutofit fontScale="90000"/>
          </a:bodyPr>
          <a:lstStyle/>
          <a:p>
            <a:r>
              <a:rPr lang="en-US" sz="3200" b="1" u="sng" dirty="0"/>
              <a:t>Fall of Large Multi-Ethnic land empires</a:t>
            </a:r>
          </a:p>
        </p:txBody>
      </p:sp>
    </p:spTree>
    <p:extLst>
      <p:ext uri="{BB962C8B-B14F-4D97-AF65-F5344CB8AC3E}">
        <p14:creationId xmlns:p14="http://schemas.microsoft.com/office/powerpoint/2010/main" val="376669687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855"/>
            <a:ext cx="8229600" cy="487362"/>
          </a:xfrm>
        </p:spPr>
        <p:txBody>
          <a:bodyPr>
            <a:normAutofit fontScale="90000"/>
          </a:bodyPr>
          <a:lstStyle/>
          <a:p>
            <a:r>
              <a:rPr lang="en-US" b="1" u="sng" dirty="0"/>
              <a:t>Treaty of Brest-Litovsk</a:t>
            </a:r>
          </a:p>
        </p:txBody>
      </p:sp>
      <p:sp>
        <p:nvSpPr>
          <p:cNvPr id="3" name="Content Placeholder 2"/>
          <p:cNvSpPr>
            <a:spLocks noGrp="1"/>
          </p:cNvSpPr>
          <p:nvPr>
            <p:ph idx="1"/>
          </p:nvPr>
        </p:nvSpPr>
        <p:spPr>
          <a:xfrm>
            <a:off x="228600" y="6172200"/>
            <a:ext cx="8915400" cy="685800"/>
          </a:xfrm>
        </p:spPr>
        <p:txBody>
          <a:bodyPr>
            <a:normAutofit fontScale="92500" lnSpcReduction="20000"/>
          </a:bodyPr>
          <a:lstStyle/>
          <a:p>
            <a:r>
              <a:rPr lang="en-US" sz="2400" dirty="0"/>
              <a:t>Negotiated from a position of weakness, the treaty that ended Russian participation in WWI was very damaging to Russia</a:t>
            </a:r>
          </a:p>
        </p:txBody>
      </p:sp>
      <p:pic>
        <p:nvPicPr>
          <p:cNvPr id="2050" name="Picture 2" descr="http://hsfsortie1918.webs.com/Pages/Pictures/1918%20Europ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9600"/>
            <a:ext cx="7729406" cy="5568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73176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normAutofit fontScale="90000"/>
          </a:bodyPr>
          <a:lstStyle/>
          <a:p>
            <a:r>
              <a:rPr lang="en-US" b="1" i="1" dirty="0"/>
              <a:t>The Bolshevik Revolution</a:t>
            </a:r>
          </a:p>
        </p:txBody>
      </p:sp>
      <p:pic>
        <p:nvPicPr>
          <p:cNvPr id="1026" name="Picture 2" descr="http://3.bp.blogspot.com/_8zDH8RPhc-E/S93VvS9ypEI/AAAAAAAAAWo/bH9p5Gxwn1c/s1600/%D9%84%D9%86%DB%8C%D9%86+19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99" y="685800"/>
            <a:ext cx="3441701" cy="55813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nfogr.am/beta/uploads/sizes/470_hailyfortier13647785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685800"/>
            <a:ext cx="3505200" cy="55813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fineartamerica.com/images-simple-print/images-medium/joseph-stalin-1879-1953-leader-everet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674913"/>
            <a:ext cx="3254828" cy="55922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 y="6400800"/>
            <a:ext cx="2286000" cy="369332"/>
          </a:xfrm>
          <a:prstGeom prst="rect">
            <a:avLst/>
          </a:prstGeom>
          <a:noFill/>
        </p:spPr>
        <p:txBody>
          <a:bodyPr wrap="square" rtlCol="0">
            <a:spAutoFit/>
          </a:bodyPr>
          <a:lstStyle/>
          <a:p>
            <a:pPr algn="ctr"/>
            <a:r>
              <a:rPr lang="en-US" b="1" i="1" dirty="0"/>
              <a:t>Vladimir Lenin</a:t>
            </a:r>
          </a:p>
        </p:txBody>
      </p:sp>
      <p:sp>
        <p:nvSpPr>
          <p:cNvPr id="5" name="TextBox 4"/>
          <p:cNvSpPr txBox="1"/>
          <p:nvPr/>
        </p:nvSpPr>
        <p:spPr>
          <a:xfrm>
            <a:off x="3124200" y="6400800"/>
            <a:ext cx="2438400" cy="369332"/>
          </a:xfrm>
          <a:prstGeom prst="rect">
            <a:avLst/>
          </a:prstGeom>
          <a:noFill/>
        </p:spPr>
        <p:txBody>
          <a:bodyPr wrap="square" rtlCol="0">
            <a:spAutoFit/>
          </a:bodyPr>
          <a:lstStyle/>
          <a:p>
            <a:pPr algn="ctr"/>
            <a:r>
              <a:rPr lang="en-US" b="1" i="1" dirty="0"/>
              <a:t>Leon Trotsky</a:t>
            </a:r>
          </a:p>
        </p:txBody>
      </p:sp>
      <p:sp>
        <p:nvSpPr>
          <p:cNvPr id="6" name="TextBox 5"/>
          <p:cNvSpPr txBox="1"/>
          <p:nvPr/>
        </p:nvSpPr>
        <p:spPr>
          <a:xfrm>
            <a:off x="6096000" y="6400800"/>
            <a:ext cx="2743200" cy="369332"/>
          </a:xfrm>
          <a:prstGeom prst="rect">
            <a:avLst/>
          </a:prstGeom>
          <a:noFill/>
        </p:spPr>
        <p:txBody>
          <a:bodyPr wrap="square" rtlCol="0">
            <a:spAutoFit/>
          </a:bodyPr>
          <a:lstStyle/>
          <a:p>
            <a:pPr algn="ctr"/>
            <a:r>
              <a:rPr lang="en-US" b="1" i="1" dirty="0"/>
              <a:t>Joseph Stalin</a:t>
            </a:r>
          </a:p>
        </p:txBody>
      </p:sp>
    </p:spTree>
    <p:extLst>
      <p:ext uri="{BB962C8B-B14F-4D97-AF65-F5344CB8AC3E}">
        <p14:creationId xmlns:p14="http://schemas.microsoft.com/office/powerpoint/2010/main" val="3433473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9000"/>
          </a:schemeClr>
        </a:solidFill>
        <a:effectLst/>
      </p:bgPr>
    </p:bg>
    <p:spTree>
      <p:nvGrpSpPr>
        <p:cNvPr id="1" name=""/>
        <p:cNvGrpSpPr/>
        <p:nvPr/>
      </p:nvGrpSpPr>
      <p:grpSpPr>
        <a:xfrm>
          <a:off x="0" y="0"/>
          <a:ext cx="0" cy="0"/>
          <a:chOff x="0" y="0"/>
          <a:chExt cx="0" cy="0"/>
        </a:xfrm>
      </p:grpSpPr>
      <p:sp>
        <p:nvSpPr>
          <p:cNvPr id="40962" name="Rectangle 5"/>
          <p:cNvSpPr>
            <a:spLocks noGrp="1" noChangeArrowheads="1"/>
          </p:cNvSpPr>
          <p:nvPr>
            <p:ph type="title"/>
          </p:nvPr>
        </p:nvSpPr>
        <p:spPr>
          <a:xfrm>
            <a:off x="457200" y="152400"/>
            <a:ext cx="8229600" cy="411162"/>
          </a:xfrm>
        </p:spPr>
        <p:txBody>
          <a:bodyPr>
            <a:normAutofit fontScale="90000"/>
          </a:bodyPr>
          <a:lstStyle/>
          <a:p>
            <a:pPr eaLnBrk="1" hangingPunct="1"/>
            <a:r>
              <a:rPr lang="en-US" altLang="en-US" sz="4000" b="1" u="sng" dirty="0"/>
              <a:t>Levittown, New York 1954</a:t>
            </a:r>
          </a:p>
        </p:txBody>
      </p:sp>
      <p:pic>
        <p:nvPicPr>
          <p:cNvPr id="3074" name="Picture 2" descr="http://www.magnumphotos.com/CorexDoc/MAG/Media/TR2/b/d/4/7/NYC211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839" y="685800"/>
            <a:ext cx="8857961" cy="5944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90201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57200"/>
            <a:ext cx="9144000" cy="6477000"/>
          </a:xfrm>
        </p:spPr>
        <p:txBody>
          <a:bodyPr>
            <a:normAutofit fontScale="92500" lnSpcReduction="10000"/>
          </a:bodyPr>
          <a:lstStyle/>
          <a:p>
            <a:pPr marL="0" indent="0">
              <a:buNone/>
            </a:pPr>
            <a:r>
              <a:rPr lang="en-US" sz="2100" b="1" i="1" dirty="0"/>
              <a:t>#2: Ottoman Empire</a:t>
            </a:r>
            <a:r>
              <a:rPr lang="en-US" sz="2100" dirty="0"/>
              <a:t> =&gt; after defeat in WWI the Allies dismantled the Ottoman Empire into separate provinces administered by the </a:t>
            </a:r>
            <a:r>
              <a:rPr lang="en-US" sz="2100" b="1" i="1" dirty="0"/>
              <a:t>mandate system</a:t>
            </a:r>
          </a:p>
          <a:p>
            <a:r>
              <a:rPr lang="en-US" sz="2100" dirty="0"/>
              <a:t>Ottoman Empire already weak and on brink of collapse =&gt; Nationalism, political turmoil among janissaries and House of Saud (anti-</a:t>
            </a:r>
            <a:r>
              <a:rPr lang="en-US" sz="2100" dirty="0" err="1"/>
              <a:t>Tanzimat</a:t>
            </a:r>
            <a:r>
              <a:rPr lang="en-US" sz="2100" dirty="0"/>
              <a:t>)</a:t>
            </a:r>
          </a:p>
          <a:p>
            <a:r>
              <a:rPr lang="en-US" sz="2100" b="1" i="1" dirty="0"/>
              <a:t>Mandates </a:t>
            </a:r>
            <a:r>
              <a:rPr lang="en-US" sz="2100" dirty="0"/>
              <a:t>= allocation of former German colonies and Ottoman territories to the French and British under League of Nations “supervision”</a:t>
            </a:r>
          </a:p>
          <a:p>
            <a:pPr marL="685800" lvl="1">
              <a:buFont typeface="Wingdings" panose="05000000000000000000" pitchFamily="2" charset="2"/>
              <a:buChar char="§"/>
            </a:pPr>
            <a:r>
              <a:rPr lang="en-US" sz="2100" dirty="0"/>
              <a:t>Mandates basically treated as colonies =&gt; resources (oil) exploited by British companies (</a:t>
            </a:r>
            <a:r>
              <a:rPr lang="en-US" sz="2100" dirty="0" err="1"/>
              <a:t>Govt</a:t>
            </a:r>
            <a:r>
              <a:rPr lang="en-US" sz="2100" dirty="0"/>
              <a:t> owned Iraq Petroleum Co &amp; Anglo Persian Oil Co)</a:t>
            </a:r>
          </a:p>
          <a:p>
            <a:pPr marL="400050" lvl="1" indent="0">
              <a:buNone/>
            </a:pPr>
            <a:r>
              <a:rPr lang="en-US" sz="2100" dirty="0"/>
              <a:t>	-- ME princes were promised independent states if they rebelled against 	Ottomans during WWI by British officer </a:t>
            </a:r>
            <a:r>
              <a:rPr lang="en-US" sz="2100" b="1" i="1" dirty="0"/>
              <a:t>Lawrence of Arabia</a:t>
            </a:r>
          </a:p>
          <a:p>
            <a:pPr marL="685800" lvl="1">
              <a:buFont typeface="Wingdings" panose="05000000000000000000" pitchFamily="2" charset="2"/>
              <a:buChar char="§"/>
            </a:pPr>
            <a:r>
              <a:rPr lang="en-US" sz="2100" dirty="0"/>
              <a:t>Arabs in Middle East were upset =&gt; Wilson’s 14 Points called for Nationalism and self determination for all but only Europeans received this</a:t>
            </a:r>
          </a:p>
          <a:p>
            <a:r>
              <a:rPr lang="en-US" sz="2100" dirty="0"/>
              <a:t>Turkey did not fall under the mandate system due to the efforts of Mustafa Kemal or </a:t>
            </a:r>
            <a:r>
              <a:rPr lang="en-US" sz="2100" b="1" i="1" dirty="0"/>
              <a:t>Ataturk</a:t>
            </a:r>
            <a:r>
              <a:rPr lang="en-US" sz="2100" dirty="0"/>
              <a:t> (“father of the Turks”)</a:t>
            </a:r>
          </a:p>
          <a:p>
            <a:pPr marL="685800" lvl="1">
              <a:buFont typeface="Wingdings" panose="05000000000000000000" pitchFamily="2" charset="2"/>
              <a:buChar char="§"/>
            </a:pPr>
            <a:r>
              <a:rPr lang="en-US" sz="2100" dirty="0"/>
              <a:t>In 1921 he formed a Nationalist </a:t>
            </a:r>
            <a:r>
              <a:rPr lang="en-US" sz="2100" dirty="0" err="1"/>
              <a:t>govt</a:t>
            </a:r>
            <a:r>
              <a:rPr lang="en-US" sz="2100" dirty="0"/>
              <a:t> &amp; expelled Greeks who had been trying to settle and take over parts of Anatolia =&gt; created a </a:t>
            </a:r>
            <a:r>
              <a:rPr lang="en-US" sz="2100" b="1" i="1" dirty="0"/>
              <a:t>Turkish Republic</a:t>
            </a:r>
          </a:p>
          <a:p>
            <a:pPr lvl="1" indent="-342900">
              <a:buFont typeface="Wingdings" panose="05000000000000000000" pitchFamily="2" charset="2"/>
              <a:buChar char="§"/>
            </a:pPr>
            <a:r>
              <a:rPr lang="en-US" sz="2100" dirty="0"/>
              <a:t>Ataturk embarked on a radical modernization program =&gt; abolished sultanate, secularized laws (no </a:t>
            </a:r>
            <a:r>
              <a:rPr lang="en-US" sz="2100" dirty="0" err="1"/>
              <a:t>sha’ria</a:t>
            </a:r>
            <a:r>
              <a:rPr lang="en-US" sz="2100" dirty="0"/>
              <a:t>) &amp; introduced Latin Alphabet</a:t>
            </a:r>
          </a:p>
          <a:p>
            <a:pPr marL="400050" lvl="1" indent="0">
              <a:buNone/>
            </a:pPr>
            <a:r>
              <a:rPr lang="en-US" sz="2100" dirty="0"/>
              <a:t>	-- Women also received full political and social equality =&gt; polygamy 	forbidden and civil divorce allowed; all families ordered to take a name</a:t>
            </a:r>
          </a:p>
          <a:p>
            <a:pPr marL="400050" lvl="1" indent="0">
              <a:buNone/>
            </a:pPr>
            <a:r>
              <a:rPr lang="en-US" sz="2100" dirty="0"/>
              <a:t>	-- Modernized dress  =&gt; eliminated Fez hats &amp; encouraged dress in suits</a:t>
            </a:r>
          </a:p>
        </p:txBody>
      </p:sp>
      <p:sp>
        <p:nvSpPr>
          <p:cNvPr id="4" name="Title 1"/>
          <p:cNvSpPr>
            <a:spLocks noGrp="1"/>
          </p:cNvSpPr>
          <p:nvPr>
            <p:ph type="title"/>
          </p:nvPr>
        </p:nvSpPr>
        <p:spPr>
          <a:xfrm>
            <a:off x="76200" y="76200"/>
            <a:ext cx="8991600" cy="228600"/>
          </a:xfrm>
        </p:spPr>
        <p:txBody>
          <a:bodyPr>
            <a:normAutofit fontScale="90000"/>
          </a:bodyPr>
          <a:lstStyle/>
          <a:p>
            <a:r>
              <a:rPr lang="en-US" sz="3200" b="1" u="sng" dirty="0"/>
              <a:t>Fall of Large Multi-Ethnic land empires</a:t>
            </a:r>
          </a:p>
        </p:txBody>
      </p:sp>
    </p:spTree>
    <p:extLst>
      <p:ext uri="{BB962C8B-B14F-4D97-AF65-F5344CB8AC3E}">
        <p14:creationId xmlns:p14="http://schemas.microsoft.com/office/powerpoint/2010/main" val="338232465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p:spPr>
        <p:txBody>
          <a:bodyPr>
            <a:normAutofit fontScale="90000"/>
          </a:bodyPr>
          <a:lstStyle/>
          <a:p>
            <a:r>
              <a:rPr lang="en-US" b="1" u="sng" dirty="0"/>
              <a:t>Nationalism in Europe after WWI</a:t>
            </a:r>
          </a:p>
        </p:txBody>
      </p:sp>
      <p:pic>
        <p:nvPicPr>
          <p:cNvPr id="1026" name="Picture 2" descr="http://a.files.bbci.co.uk/bam/live/content/z3n9xnb/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200"/>
            <a:ext cx="8789831"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05226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a:t>Middle East Mandate System</a:t>
            </a:r>
          </a:p>
        </p:txBody>
      </p:sp>
      <p:pic>
        <p:nvPicPr>
          <p:cNvPr id="2050" name="Picture 2" descr="http://www.worldology.com/Iraq/images/post_war_iraq.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62000"/>
            <a:ext cx="7772400" cy="5843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963723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63562"/>
          </a:xfrm>
        </p:spPr>
        <p:txBody>
          <a:bodyPr>
            <a:normAutofit fontScale="90000"/>
          </a:bodyPr>
          <a:lstStyle/>
          <a:p>
            <a:r>
              <a:rPr lang="en-US" b="1" u="sng" dirty="0"/>
              <a:t>Ataturk – Mustafa Kemal</a:t>
            </a:r>
          </a:p>
        </p:txBody>
      </p:sp>
      <p:pic>
        <p:nvPicPr>
          <p:cNvPr id="4098" name="Picture 2" descr="http://upload.wikimedia.org/wikipedia/commons/1/18/Ataturk-September_20,_19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3810000" cy="549592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upload.wikimedia.org/wikipedia/commons/6/6a/MustafaKemalAtatu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599" y="838200"/>
            <a:ext cx="4335781" cy="5419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13238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57200"/>
            <a:ext cx="9144000" cy="6477000"/>
          </a:xfrm>
        </p:spPr>
        <p:txBody>
          <a:bodyPr>
            <a:normAutofit lnSpcReduction="10000"/>
          </a:bodyPr>
          <a:lstStyle/>
          <a:p>
            <a:pPr marL="0" indent="0">
              <a:buNone/>
            </a:pPr>
            <a:r>
              <a:rPr lang="en-US" sz="2100" b="1" i="1" dirty="0"/>
              <a:t>#3: Qing China</a:t>
            </a:r>
            <a:r>
              <a:rPr lang="en-US" sz="2100" dirty="0"/>
              <a:t> =&gt; Qing China had been limping along for decades ever since the 19</a:t>
            </a:r>
            <a:r>
              <a:rPr lang="en-US" sz="2100" baseline="30000" dirty="0"/>
              <a:t>th</a:t>
            </a:r>
            <a:r>
              <a:rPr lang="en-US" sz="2100" dirty="0"/>
              <a:t> centuries </a:t>
            </a:r>
            <a:r>
              <a:rPr lang="en-US" sz="2100" dirty="0" err="1"/>
              <a:t>crisises</a:t>
            </a:r>
            <a:r>
              <a:rPr lang="en-US" sz="2100" dirty="0"/>
              <a:t> (Opium War and Taiping Rebellion) and by 1911 collapsed</a:t>
            </a:r>
          </a:p>
          <a:p>
            <a:pPr marL="0" indent="0">
              <a:buNone/>
            </a:pPr>
            <a:r>
              <a:rPr lang="en-US" sz="2100" b="1" i="1" u="sng" dirty="0"/>
              <a:t>Internal</a:t>
            </a:r>
          </a:p>
          <a:p>
            <a:r>
              <a:rPr lang="en-US" sz="2100" dirty="0"/>
              <a:t>Population growth =&gt; By 1900 China had 400M people and peasant land plots averaged between 1-4 acres (1/2 of what they were in 1850)</a:t>
            </a:r>
          </a:p>
          <a:p>
            <a:pPr lvl="1" indent="-342900">
              <a:buFont typeface="Wingdings" panose="05000000000000000000" pitchFamily="2" charset="2"/>
              <a:buChar char="§"/>
            </a:pPr>
            <a:r>
              <a:rPr lang="en-US" sz="2100" dirty="0"/>
              <a:t>Farming methods had stagnated, ½ of harvest taken by taxes</a:t>
            </a:r>
          </a:p>
          <a:p>
            <a:r>
              <a:rPr lang="en-US" sz="2100" dirty="0"/>
              <a:t>Chinese officials and foreign quarter grew rich off of trade and government monopolies of salt, iron etc… =&gt; became attracted to new western ideas</a:t>
            </a:r>
          </a:p>
          <a:p>
            <a:r>
              <a:rPr lang="en-US" sz="2100" dirty="0"/>
              <a:t>Chinese military was controlled by regional warlords instead of central </a:t>
            </a:r>
            <a:r>
              <a:rPr lang="en-US" sz="2100" dirty="0" err="1"/>
              <a:t>govt</a:t>
            </a:r>
            <a:endParaRPr lang="en-US" sz="2100" dirty="0"/>
          </a:p>
          <a:p>
            <a:pPr marL="0" indent="0">
              <a:buNone/>
            </a:pPr>
            <a:r>
              <a:rPr lang="en-US" sz="2100" b="1" i="1" u="sng" dirty="0"/>
              <a:t>External</a:t>
            </a:r>
          </a:p>
          <a:p>
            <a:r>
              <a:rPr lang="en-US" sz="2100" b="1" i="1" dirty="0"/>
              <a:t>Boxer Rebellion =&gt; </a:t>
            </a:r>
            <a:r>
              <a:rPr lang="en-US" sz="2100" dirty="0" err="1"/>
              <a:t>Cixi</a:t>
            </a:r>
            <a:r>
              <a:rPr lang="en-US" sz="2100" dirty="0"/>
              <a:t> &amp; other Confucian officials encouraged </a:t>
            </a:r>
            <a:r>
              <a:rPr lang="en-US" sz="2100" b="1" i="1" dirty="0"/>
              <a:t>Righteous Fists </a:t>
            </a:r>
            <a:r>
              <a:rPr lang="en-US" sz="2100" dirty="0"/>
              <a:t>to expel all foreigners from country (failed &amp; China forced to pay indemnity)</a:t>
            </a:r>
          </a:p>
          <a:p>
            <a:r>
              <a:rPr lang="en-US" sz="2100" b="1" i="1" dirty="0"/>
              <a:t>Sino-Japanese War </a:t>
            </a:r>
            <a:r>
              <a:rPr lang="en-US" sz="2100" dirty="0"/>
              <a:t>(1905) =&gt; began over intervention of Japanese in Korea</a:t>
            </a:r>
          </a:p>
          <a:p>
            <a:pPr marL="685800" lvl="1">
              <a:buFont typeface="Wingdings" panose="05000000000000000000" pitchFamily="2" charset="2"/>
              <a:buChar char="§"/>
            </a:pPr>
            <a:r>
              <a:rPr lang="en-US" sz="2100" dirty="0"/>
              <a:t>Industrial Japan crushed China &amp; acquired Asian possessions (Korea &amp; Taiwan) =&gt; China now not even most powerful Asian nation</a:t>
            </a:r>
          </a:p>
          <a:p>
            <a:pPr marL="0" indent="0">
              <a:buNone/>
            </a:pPr>
            <a:r>
              <a:rPr lang="en-US" sz="2100" b="1" i="1" u="sng" dirty="0"/>
              <a:t>Revolution</a:t>
            </a:r>
          </a:p>
          <a:p>
            <a:r>
              <a:rPr lang="en-US" sz="2100" b="1" i="1" dirty="0"/>
              <a:t>Sun </a:t>
            </a:r>
            <a:r>
              <a:rPr lang="en-US" sz="2100" b="1" i="1" dirty="0" err="1"/>
              <a:t>Yat</a:t>
            </a:r>
            <a:r>
              <a:rPr lang="en-US" sz="2100" b="1" i="1" dirty="0"/>
              <a:t>-Sen</a:t>
            </a:r>
            <a:r>
              <a:rPr lang="en-US" sz="2100" dirty="0"/>
              <a:t>, head of the revolutionary alliance, and </a:t>
            </a:r>
            <a:r>
              <a:rPr lang="en-US" sz="2100" b="1" i="1" dirty="0"/>
              <a:t>Yuan </a:t>
            </a:r>
            <a:r>
              <a:rPr lang="en-US" sz="2100" b="1" i="1" dirty="0" err="1"/>
              <a:t>Shikai</a:t>
            </a:r>
            <a:r>
              <a:rPr lang="en-US" sz="2100" dirty="0"/>
              <a:t>, the top military commander orchestrated an overthrow of the Manchus in 1911</a:t>
            </a:r>
          </a:p>
          <a:p>
            <a:pPr marL="685800" lvl="1">
              <a:buFont typeface="Wingdings" panose="05000000000000000000" pitchFamily="2" charset="2"/>
              <a:buChar char="§"/>
            </a:pPr>
            <a:r>
              <a:rPr lang="en-US" sz="2100" dirty="0"/>
              <a:t>Started out as a local military rebellion </a:t>
            </a:r>
          </a:p>
        </p:txBody>
      </p:sp>
      <p:sp>
        <p:nvSpPr>
          <p:cNvPr id="4" name="Title 1"/>
          <p:cNvSpPr>
            <a:spLocks noGrp="1"/>
          </p:cNvSpPr>
          <p:nvPr>
            <p:ph type="title"/>
          </p:nvPr>
        </p:nvSpPr>
        <p:spPr>
          <a:xfrm>
            <a:off x="76200" y="76200"/>
            <a:ext cx="8991600" cy="228600"/>
          </a:xfrm>
        </p:spPr>
        <p:txBody>
          <a:bodyPr>
            <a:normAutofit fontScale="90000"/>
          </a:bodyPr>
          <a:lstStyle/>
          <a:p>
            <a:r>
              <a:rPr lang="en-US" sz="3200" b="1" u="sng" dirty="0"/>
              <a:t>Fall of Large Multi-Ethnic land empires</a:t>
            </a:r>
          </a:p>
        </p:txBody>
      </p:sp>
    </p:spTree>
    <p:extLst>
      <p:ext uri="{BB962C8B-B14F-4D97-AF65-F5344CB8AC3E}">
        <p14:creationId xmlns:p14="http://schemas.microsoft.com/office/powerpoint/2010/main" val="281910401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457200"/>
            <a:ext cx="5537489" cy="6476999"/>
          </a:xfrm>
        </p:spPr>
        <p:txBody>
          <a:bodyPr>
            <a:normAutofit lnSpcReduction="10000"/>
          </a:bodyPr>
          <a:lstStyle/>
          <a:p>
            <a:r>
              <a:rPr lang="en-US" sz="2100" dirty="0"/>
              <a:t>Sun organized </a:t>
            </a:r>
            <a:r>
              <a:rPr lang="en-US" sz="2100" b="1" i="1" dirty="0" err="1"/>
              <a:t>Guomindang</a:t>
            </a:r>
            <a:r>
              <a:rPr lang="en-US" sz="2100" b="1" i="1" dirty="0"/>
              <a:t> </a:t>
            </a:r>
            <a:r>
              <a:rPr lang="en-US" sz="2100" dirty="0"/>
              <a:t>and attempted to westernize China =&gt; establish a republic</a:t>
            </a:r>
          </a:p>
          <a:p>
            <a:pPr marL="685800" lvl="1">
              <a:buFont typeface="Wingdings" panose="05000000000000000000" pitchFamily="2" charset="2"/>
              <a:buChar char="§"/>
            </a:pPr>
            <a:r>
              <a:rPr lang="en-US" sz="2100" b="1" i="1" dirty="0"/>
              <a:t>Yuan </a:t>
            </a:r>
            <a:r>
              <a:rPr lang="en-US" sz="2100" b="1" i="1" dirty="0" err="1"/>
              <a:t>Shikai</a:t>
            </a:r>
            <a:r>
              <a:rPr lang="en-US" sz="2100" b="1" i="1" dirty="0"/>
              <a:t> </a:t>
            </a:r>
            <a:r>
              <a:rPr lang="en-US" sz="2100" dirty="0"/>
              <a:t>opposed westernization and desired to set up a military dictatorship</a:t>
            </a:r>
          </a:p>
          <a:p>
            <a:r>
              <a:rPr lang="en-US" sz="2100" dirty="0"/>
              <a:t>Leadership of China passed to</a:t>
            </a:r>
            <a:r>
              <a:rPr lang="en-US" sz="2100" b="1" i="1" dirty="0"/>
              <a:t> Chiang Kai-shek </a:t>
            </a:r>
            <a:r>
              <a:rPr lang="en-US" sz="2100" dirty="0"/>
              <a:t>(director of military academy) in 1925 when Sun died</a:t>
            </a:r>
          </a:p>
          <a:p>
            <a:pPr lvl="1" indent="-342900">
              <a:buFont typeface="Wingdings" panose="05000000000000000000" pitchFamily="2" charset="2"/>
              <a:buChar char="§"/>
            </a:pPr>
            <a:r>
              <a:rPr lang="en-US" sz="2100" dirty="0"/>
              <a:t>Used position to train loyal commanders</a:t>
            </a:r>
          </a:p>
          <a:p>
            <a:pPr lvl="1" indent="-342900">
              <a:buFont typeface="Wingdings" panose="05000000000000000000" pitchFamily="2" charset="2"/>
              <a:buChar char="§"/>
            </a:pPr>
            <a:r>
              <a:rPr lang="en-US" sz="2100" dirty="0"/>
              <a:t>Consolidated power by persecuting Chinese communists and establishing a strong military dictatorship</a:t>
            </a:r>
          </a:p>
          <a:p>
            <a:r>
              <a:rPr lang="en-US" sz="2100" dirty="0"/>
              <a:t>Chiang tried to modernize and westernize China =&gt; develop RR, industry and agriculture</a:t>
            </a:r>
          </a:p>
          <a:p>
            <a:pPr marL="685800" lvl="1">
              <a:buFont typeface="Wingdings" panose="05000000000000000000" pitchFamily="2" charset="2"/>
              <a:buChar char="§"/>
            </a:pPr>
            <a:r>
              <a:rPr lang="en-US" sz="2100" dirty="0"/>
              <a:t>Government officials very incompetent and lazy =&gt; motivation is to become “government officials and get rich”</a:t>
            </a:r>
          </a:p>
          <a:p>
            <a:pPr lvl="1" indent="-342900">
              <a:buFont typeface="Wingdings" panose="05000000000000000000" pitchFamily="2" charset="2"/>
              <a:buChar char="§"/>
            </a:pPr>
            <a:r>
              <a:rPr lang="en-US" sz="2100" dirty="0"/>
              <a:t>After WWI Japan granted control of German colonial possessions on Chinese mainland</a:t>
            </a:r>
          </a:p>
          <a:p>
            <a:pPr marL="400050" lvl="1" indent="0">
              <a:buNone/>
            </a:pPr>
            <a:endParaRPr lang="en-US" sz="2100" dirty="0"/>
          </a:p>
        </p:txBody>
      </p:sp>
      <p:sp>
        <p:nvSpPr>
          <p:cNvPr id="4" name="Title 1"/>
          <p:cNvSpPr>
            <a:spLocks noGrp="1"/>
          </p:cNvSpPr>
          <p:nvPr>
            <p:ph type="title"/>
          </p:nvPr>
        </p:nvSpPr>
        <p:spPr>
          <a:xfrm>
            <a:off x="76200" y="76200"/>
            <a:ext cx="8991600" cy="228600"/>
          </a:xfrm>
        </p:spPr>
        <p:txBody>
          <a:bodyPr>
            <a:normAutofit fontScale="90000"/>
          </a:bodyPr>
          <a:lstStyle/>
          <a:p>
            <a:r>
              <a:rPr lang="en-US" sz="3200" b="1" u="sng" dirty="0"/>
              <a:t>Fall of Large Multi-Ethnic land empires</a:t>
            </a:r>
          </a:p>
        </p:txBody>
      </p:sp>
      <p:pic>
        <p:nvPicPr>
          <p:cNvPr id="1028" name="Picture 4" descr="http://upload.wikimedia.org/wikipedia/commons/3/38/Chiang_Kai-shek%EF%BC%88%E8%94%A3%E4%B8%AD%E6%AD%A3%EF%BC%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7489" y="1295400"/>
            <a:ext cx="357187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59102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63562"/>
          </a:xfrm>
        </p:spPr>
        <p:txBody>
          <a:bodyPr>
            <a:normAutofit fontScale="90000"/>
          </a:bodyPr>
          <a:lstStyle/>
          <a:p>
            <a:r>
              <a:rPr lang="en-US" b="1" u="sng" dirty="0"/>
              <a:t>Chinese Revolutionary Leaders</a:t>
            </a:r>
          </a:p>
        </p:txBody>
      </p:sp>
      <p:pic>
        <p:nvPicPr>
          <p:cNvPr id="4" name="Picture 2" descr="http://alphahistory.com/chineserevolution/wp-content/uploads/2013/05/sunyatsen19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38200"/>
            <a:ext cx="4114800" cy="53687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5800" y="6252865"/>
            <a:ext cx="3200400" cy="461665"/>
          </a:xfrm>
          <a:prstGeom prst="rect">
            <a:avLst/>
          </a:prstGeom>
          <a:noFill/>
        </p:spPr>
        <p:txBody>
          <a:bodyPr wrap="square" rtlCol="0">
            <a:spAutoFit/>
          </a:bodyPr>
          <a:lstStyle/>
          <a:p>
            <a:pPr algn="ctr"/>
            <a:r>
              <a:rPr lang="en-US" sz="2400" b="1" i="1" dirty="0"/>
              <a:t>Sun </a:t>
            </a:r>
            <a:r>
              <a:rPr lang="en-US" sz="2400" b="1" i="1" dirty="0" err="1"/>
              <a:t>Yat-sen</a:t>
            </a:r>
            <a:endParaRPr lang="en-US" sz="2400" b="1" i="1" dirty="0"/>
          </a:p>
        </p:txBody>
      </p:sp>
      <p:pic>
        <p:nvPicPr>
          <p:cNvPr id="2050" name="Picture 2" descr="http://images.fineartamerica.com/images-medium-large/yuan-shikai-1859-1916-chinese-general-everet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838200"/>
            <a:ext cx="3950208" cy="5486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876800" y="6324600"/>
            <a:ext cx="3797808" cy="461665"/>
          </a:xfrm>
          <a:prstGeom prst="rect">
            <a:avLst/>
          </a:prstGeom>
          <a:noFill/>
        </p:spPr>
        <p:txBody>
          <a:bodyPr wrap="square" rtlCol="0">
            <a:spAutoFit/>
          </a:bodyPr>
          <a:lstStyle/>
          <a:p>
            <a:pPr algn="ctr"/>
            <a:r>
              <a:rPr lang="en-US" sz="2400" b="1" i="1" dirty="0"/>
              <a:t>Yuan </a:t>
            </a:r>
            <a:r>
              <a:rPr lang="en-US" sz="2400" b="1" i="1" dirty="0" err="1"/>
              <a:t>Shikai</a:t>
            </a:r>
            <a:endParaRPr lang="en-US" sz="2400" b="1" i="1" dirty="0"/>
          </a:p>
        </p:txBody>
      </p:sp>
    </p:spTree>
    <p:extLst>
      <p:ext uri="{BB962C8B-B14F-4D97-AF65-F5344CB8AC3E}">
        <p14:creationId xmlns:p14="http://schemas.microsoft.com/office/powerpoint/2010/main" val="335496938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457200"/>
          </a:xfrm>
        </p:spPr>
        <p:txBody>
          <a:bodyPr>
            <a:normAutofit fontScale="90000"/>
          </a:bodyPr>
          <a:lstStyle/>
          <a:p>
            <a:r>
              <a:rPr lang="en-US" sz="3400" b="1" u="sng" dirty="0"/>
              <a:t>Post WWII Nationalist Independence Movements</a:t>
            </a:r>
          </a:p>
        </p:txBody>
      </p:sp>
      <p:sp>
        <p:nvSpPr>
          <p:cNvPr id="3" name="Content Placeholder 2"/>
          <p:cNvSpPr>
            <a:spLocks noGrp="1"/>
          </p:cNvSpPr>
          <p:nvPr>
            <p:ph idx="1"/>
          </p:nvPr>
        </p:nvSpPr>
        <p:spPr>
          <a:xfrm>
            <a:off x="0" y="609600"/>
            <a:ext cx="9144000" cy="6324600"/>
          </a:xfrm>
        </p:spPr>
        <p:txBody>
          <a:bodyPr>
            <a:normAutofit/>
          </a:bodyPr>
          <a:lstStyle/>
          <a:p>
            <a:r>
              <a:rPr lang="en-US" sz="2100" dirty="0"/>
              <a:t>In 1900 European trans-oceanic empires dominated the world politically =&gt; European powers controlled 85% of world’s land &amp; majority of population</a:t>
            </a:r>
          </a:p>
          <a:p>
            <a:pPr marL="685800" lvl="1">
              <a:buFont typeface="Wingdings" panose="05000000000000000000" pitchFamily="2" charset="2"/>
              <a:buChar char="§"/>
            </a:pPr>
            <a:r>
              <a:rPr lang="en-US" sz="2100" dirty="0"/>
              <a:t>WWI and WWII weakened Europe’s hold on the colonial empires </a:t>
            </a:r>
          </a:p>
          <a:p>
            <a:pPr marL="400050" lvl="1" indent="0">
              <a:buNone/>
            </a:pPr>
            <a:r>
              <a:rPr lang="en-US" sz="2100" dirty="0"/>
              <a:t>	-- </a:t>
            </a:r>
            <a:r>
              <a:rPr lang="en-US" sz="2100" b="1" i="1" dirty="0"/>
              <a:t>Total War </a:t>
            </a:r>
            <a:r>
              <a:rPr lang="en-US" sz="2100" dirty="0"/>
              <a:t>devastated Europe politically and economically =&gt; 50M + 	dead and economic production and agricultural capacity severely reduced</a:t>
            </a:r>
          </a:p>
          <a:p>
            <a:pPr marL="400050" lvl="1" indent="0">
              <a:buNone/>
            </a:pPr>
            <a:r>
              <a:rPr lang="en-US" sz="2100" dirty="0"/>
              <a:t>	-- New ideas like </a:t>
            </a:r>
            <a:r>
              <a:rPr lang="en-US" sz="2100" b="1" i="1" dirty="0"/>
              <a:t>Wilson’s 14 Points </a:t>
            </a:r>
            <a:r>
              <a:rPr lang="en-US" sz="2100" dirty="0"/>
              <a:t>encouraged nationalist leaders to 	fight for self determination =&gt; </a:t>
            </a:r>
            <a:r>
              <a:rPr lang="en-US" sz="2100" b="1" i="1" dirty="0"/>
              <a:t>Greece, Turkey, Egypt, Balkans </a:t>
            </a:r>
            <a:r>
              <a:rPr lang="en-US" sz="2100" dirty="0"/>
              <a:t>successful</a:t>
            </a:r>
          </a:p>
          <a:p>
            <a:r>
              <a:rPr lang="en-US" sz="2100" dirty="0"/>
              <a:t>European colonial system educated a generation of Nationalist leaders =&gt; </a:t>
            </a:r>
            <a:r>
              <a:rPr lang="en-US" sz="2100" b="1" i="1" dirty="0"/>
              <a:t>Kwame </a:t>
            </a:r>
            <a:r>
              <a:rPr lang="en-US" sz="2100" b="1" i="1" dirty="0" err="1"/>
              <a:t>Nkurmah</a:t>
            </a:r>
            <a:r>
              <a:rPr lang="en-US" sz="2100" dirty="0"/>
              <a:t>, </a:t>
            </a:r>
            <a:r>
              <a:rPr lang="en-US" sz="2100" b="1" i="1" dirty="0" err="1"/>
              <a:t>Jomo</a:t>
            </a:r>
            <a:r>
              <a:rPr lang="en-US" sz="2100" b="1" i="1" dirty="0"/>
              <a:t> Kenyatta</a:t>
            </a:r>
            <a:r>
              <a:rPr lang="en-US" sz="2100" dirty="0"/>
              <a:t>, </a:t>
            </a:r>
            <a:r>
              <a:rPr lang="en-US" sz="2100" b="1" i="1" dirty="0"/>
              <a:t>Ho Chi Minh </a:t>
            </a:r>
            <a:r>
              <a:rPr lang="en-US" sz="2100" dirty="0"/>
              <a:t>and </a:t>
            </a:r>
            <a:r>
              <a:rPr lang="en-US" sz="2100" b="1" i="1" dirty="0"/>
              <a:t>Gandhi</a:t>
            </a:r>
          </a:p>
          <a:p>
            <a:pPr lvl="1" indent="-342900">
              <a:buFont typeface="Wingdings" panose="05000000000000000000" pitchFamily="2" charset="2"/>
              <a:buChar char="§"/>
            </a:pPr>
            <a:r>
              <a:rPr lang="en-US" sz="2100" dirty="0"/>
              <a:t>Some leaders and nations negotiated independence =&gt; </a:t>
            </a:r>
            <a:r>
              <a:rPr lang="en-US" sz="2100" b="1" i="1" dirty="0"/>
              <a:t>India, Ghana</a:t>
            </a:r>
          </a:p>
          <a:p>
            <a:pPr lvl="1" indent="-342900">
              <a:buFont typeface="Wingdings" panose="05000000000000000000" pitchFamily="2" charset="2"/>
              <a:buChar char="§"/>
            </a:pPr>
            <a:r>
              <a:rPr lang="en-US" sz="2100" dirty="0"/>
              <a:t>Some leaders and nations resorted to violent struggle =&gt; </a:t>
            </a:r>
            <a:r>
              <a:rPr lang="en-US" sz="2100" b="1" i="1" dirty="0"/>
              <a:t>Angola, Algeria, Kenya and Vietnam</a:t>
            </a:r>
          </a:p>
          <a:p>
            <a:pPr lvl="1" indent="-342900">
              <a:buFont typeface="Wingdings" panose="05000000000000000000" pitchFamily="2" charset="2"/>
              <a:buChar char="§"/>
            </a:pPr>
            <a:r>
              <a:rPr lang="en-US" sz="2100" dirty="0"/>
              <a:t>Colonial independence movements created all kinds of new problems =&gt; population resettlement, transnational identity, migration &amp; ethnic violence</a:t>
            </a:r>
          </a:p>
        </p:txBody>
      </p:sp>
    </p:spTree>
    <p:extLst>
      <p:ext uri="{BB962C8B-B14F-4D97-AF65-F5344CB8AC3E}">
        <p14:creationId xmlns:p14="http://schemas.microsoft.com/office/powerpoint/2010/main" val="427926996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996633">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411162"/>
          </a:xfrm>
        </p:spPr>
        <p:txBody>
          <a:bodyPr>
            <a:normAutofit fontScale="90000"/>
          </a:bodyPr>
          <a:lstStyle/>
          <a:p>
            <a:r>
              <a:rPr lang="en-US" b="1" u="sng" dirty="0"/>
              <a:t>Consequences of Nationalist movements</a:t>
            </a:r>
          </a:p>
        </p:txBody>
      </p:sp>
      <p:sp>
        <p:nvSpPr>
          <p:cNvPr id="3" name="Content Placeholder 2"/>
          <p:cNvSpPr>
            <a:spLocks noGrp="1"/>
          </p:cNvSpPr>
          <p:nvPr>
            <p:ph idx="1"/>
          </p:nvPr>
        </p:nvSpPr>
        <p:spPr>
          <a:xfrm>
            <a:off x="0" y="533400"/>
            <a:ext cx="9144000" cy="6400800"/>
          </a:xfrm>
        </p:spPr>
        <p:txBody>
          <a:bodyPr>
            <a:normAutofit lnSpcReduction="10000"/>
          </a:bodyPr>
          <a:lstStyle/>
          <a:p>
            <a:r>
              <a:rPr lang="en-US" sz="2200" dirty="0"/>
              <a:t>Nationalistic movements in the 20</a:t>
            </a:r>
            <a:r>
              <a:rPr lang="en-US" sz="2200" baseline="30000" dirty="0"/>
              <a:t>th</a:t>
            </a:r>
            <a:r>
              <a:rPr lang="en-US" sz="2200" dirty="0"/>
              <a:t> century and the resulting new nations had many demographic &amp; ethnic consequences</a:t>
            </a:r>
          </a:p>
          <a:p>
            <a:pPr marL="0" indent="0">
              <a:buNone/>
            </a:pPr>
            <a:r>
              <a:rPr lang="en-US" sz="2200" b="1" i="1" dirty="0"/>
              <a:t>#1: Challenges to National boundaries </a:t>
            </a:r>
          </a:p>
          <a:p>
            <a:r>
              <a:rPr lang="en-US" sz="2200" dirty="0"/>
              <a:t>Many new nations inherited boundaries from colonial settlements and some ethnic groups rebelled against the “artificial boundaries”</a:t>
            </a:r>
          </a:p>
          <a:p>
            <a:pPr>
              <a:buFont typeface="Wingdings" panose="05000000000000000000" pitchFamily="2" charset="2"/>
              <a:buChar char="v"/>
            </a:pPr>
            <a:r>
              <a:rPr lang="en-US" sz="2300" dirty="0"/>
              <a:t>_____________________________________=&gt; movement to establish an independent or specially sovereign state of Quebec in Canada</a:t>
            </a:r>
          </a:p>
          <a:p>
            <a:pPr marL="0" indent="0">
              <a:buNone/>
            </a:pPr>
            <a:r>
              <a:rPr lang="en-US" sz="2200" b="1" i="1" dirty="0"/>
              <a:t>WHY? 	=&gt; Quebecois </a:t>
            </a:r>
            <a:r>
              <a:rPr lang="en-US" sz="2200" dirty="0"/>
              <a:t>separatism began in 1960’s due to economic issues</a:t>
            </a:r>
          </a:p>
          <a:p>
            <a:pPr marL="0" indent="0">
              <a:buNone/>
            </a:pPr>
            <a:r>
              <a:rPr lang="en-US" sz="2200" dirty="0"/>
              <a:t>		</a:t>
            </a:r>
            <a:r>
              <a:rPr lang="en-US" sz="2100" dirty="0"/>
              <a:t>-- Canadian industrialization led to many Quebec factories 			being owned by English speakers outside Quebec</a:t>
            </a:r>
          </a:p>
          <a:p>
            <a:pPr marL="0" indent="0">
              <a:buNone/>
            </a:pPr>
            <a:r>
              <a:rPr lang="en-US" sz="2100" dirty="0"/>
              <a:t>		-- Quebecois believed liberation =  greater economic  prosperity</a:t>
            </a:r>
          </a:p>
          <a:p>
            <a:pPr marL="400050" lvl="1" indent="0">
              <a:buNone/>
            </a:pPr>
            <a:r>
              <a:rPr lang="en-US" sz="2100" b="1" i="1" dirty="0"/>
              <a:t>	=&gt; Quebec </a:t>
            </a:r>
            <a:r>
              <a:rPr lang="en-US" sz="2100" dirty="0"/>
              <a:t>is one of Canada’s 10 provinces but is the only one where 	Catholicism is the primarily religion &amp; French is a widely spoken language</a:t>
            </a:r>
          </a:p>
          <a:p>
            <a:pPr marL="0" indent="0">
              <a:buNone/>
            </a:pPr>
            <a:r>
              <a:rPr lang="en-US" sz="2100" b="1" i="1" dirty="0"/>
              <a:t>HOW?</a:t>
            </a:r>
            <a:r>
              <a:rPr lang="en-US" sz="2100" dirty="0"/>
              <a:t>	=&gt; ___________________(PQ) formed in 1970’s &amp; advocated NV political 	separation via referendum (failed in 1980 60%-40% &amp; 1995 51%-49%)</a:t>
            </a:r>
          </a:p>
          <a:p>
            <a:pPr marL="0" indent="0">
              <a:buNone/>
            </a:pPr>
            <a:r>
              <a:rPr lang="en-US" sz="2100" dirty="0"/>
              <a:t>	=&gt; ____________________organization was active from 1963-1970 &amp; bombed Montreal stock exchange and kidnapped governmental ministers</a:t>
            </a:r>
          </a:p>
          <a:p>
            <a:pPr marL="400050" lvl="1" indent="0">
              <a:buNone/>
            </a:pPr>
            <a:r>
              <a:rPr lang="en-US" sz="2100" b="1" i="1" dirty="0"/>
              <a:t>	=&gt; </a:t>
            </a:r>
            <a:r>
              <a:rPr lang="en-US" sz="2100" dirty="0"/>
              <a:t>PQ today is a political party in Quebec that promotes ____________ ____________________(i.e. speaking French, Catholicism, etc…)</a:t>
            </a:r>
          </a:p>
        </p:txBody>
      </p:sp>
    </p:spTree>
    <p:extLst>
      <p:ext uri="{BB962C8B-B14F-4D97-AF65-F5344CB8AC3E}">
        <p14:creationId xmlns:p14="http://schemas.microsoft.com/office/powerpoint/2010/main" val="376217151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996633">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normAutofit fontScale="90000"/>
          </a:bodyPr>
          <a:lstStyle/>
          <a:p>
            <a:r>
              <a:rPr lang="en-US" b="1" u="sng" dirty="0"/>
              <a:t>Quebecois Separatism</a:t>
            </a:r>
          </a:p>
        </p:txBody>
      </p:sp>
      <p:pic>
        <p:nvPicPr>
          <p:cNvPr id="1026" name="Picture 2" descr="http://correresmidestino.com/wp-content/uploads/2007/08/Stop+Sig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6618" y="1219200"/>
            <a:ext cx="3193017"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worldatlas.com/webimage/countrys/namerica/province/pqzn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4" y="762000"/>
            <a:ext cx="5225143"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759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9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44000" cy="6400800"/>
          </a:xfrm>
        </p:spPr>
        <p:txBody>
          <a:bodyPr>
            <a:normAutofit/>
          </a:bodyPr>
          <a:lstStyle/>
          <a:p>
            <a:pPr marL="0" indent="0">
              <a:buNone/>
            </a:pPr>
            <a:r>
              <a:rPr lang="en-US" sz="2200" b="1" i="1" u="sng" dirty="0"/>
              <a:t>#3: _______________</a:t>
            </a:r>
            <a:r>
              <a:rPr lang="en-US" sz="2200" dirty="0"/>
              <a:t>=&gt; due to modern science &amp; new technology worldwide food production increased 3X from 1950’s to the 1990’s (pop doubles)</a:t>
            </a:r>
          </a:p>
          <a:p>
            <a:r>
              <a:rPr lang="en-US" sz="2200" dirty="0"/>
              <a:t>In 1798 </a:t>
            </a:r>
            <a:r>
              <a:rPr lang="en-US" sz="2200" b="1" i="1" dirty="0"/>
              <a:t>Thomas Malthus </a:t>
            </a:r>
            <a:r>
              <a:rPr lang="en-US" sz="2200" dirty="0"/>
              <a:t>warned world that if unchecked population growth would outstrip food supply =&gt; he was wrong . .  .</a:t>
            </a:r>
          </a:p>
          <a:p>
            <a:r>
              <a:rPr lang="en-US" sz="2200" b="1" i="1" dirty="0"/>
              <a:t>_________________, pesticide usage, gasoline tractors &amp; hybrid seeds </a:t>
            </a:r>
            <a:r>
              <a:rPr lang="en-US" sz="2200" dirty="0"/>
              <a:t>(eventually GMO’s) all increased agricultural output dramatically </a:t>
            </a:r>
          </a:p>
          <a:p>
            <a:pPr marL="685800" lvl="1">
              <a:buFont typeface="Wingdings" panose="05000000000000000000" pitchFamily="2" charset="2"/>
              <a:buChar char="§"/>
            </a:pPr>
            <a:r>
              <a:rPr lang="en-US" sz="2200" dirty="0"/>
              <a:t>Farms in developed world increase in size and complexity =&gt; by 2000 less than 1% of US population are farmers (agri-business)</a:t>
            </a:r>
          </a:p>
          <a:p>
            <a:pPr marL="685800" lvl="1">
              <a:buFont typeface="Wingdings" panose="05000000000000000000" pitchFamily="2" charset="2"/>
              <a:buChar char="§"/>
            </a:pPr>
            <a:r>
              <a:rPr lang="en-US" sz="2200" dirty="0"/>
              <a:t>Less farming pop. accelerates urban growth =&gt; reaches __% by 2010</a:t>
            </a:r>
          </a:p>
          <a:p>
            <a:pPr marL="0" indent="0">
              <a:buNone/>
            </a:pPr>
            <a:r>
              <a:rPr lang="en-US" sz="2200" b="1" i="1" u="sng" dirty="0"/>
              <a:t>#4: Medical advances </a:t>
            </a:r>
            <a:r>
              <a:rPr lang="en-US" sz="2200" dirty="0"/>
              <a:t>=&gt; lead to increased lifespans for human beings (average life expectancy in world increases from 30 in 1900 to 55 by 2000)</a:t>
            </a:r>
          </a:p>
          <a:p>
            <a:r>
              <a:rPr lang="en-US" sz="2200" dirty="0"/>
              <a:t>New medicines like ___________(penicillin), ____________(polio vaccine) and medical procedures like </a:t>
            </a:r>
            <a:r>
              <a:rPr lang="en-US" sz="2200" b="1" i="1" dirty="0"/>
              <a:t>organ transplantation </a:t>
            </a:r>
            <a:r>
              <a:rPr lang="en-US" sz="2200" dirty="0"/>
              <a:t>aided human survival </a:t>
            </a:r>
          </a:p>
          <a:p>
            <a:pPr lvl="1" indent="-342900">
              <a:buFont typeface="Wingdings" panose="05000000000000000000" pitchFamily="2" charset="2"/>
              <a:buChar char="§"/>
            </a:pPr>
            <a:r>
              <a:rPr lang="en-US" sz="2200" dirty="0"/>
              <a:t>Led to </a:t>
            </a:r>
            <a:r>
              <a:rPr lang="en-US" sz="2200" b="1" i="1" dirty="0"/>
              <a:t>demographic transition </a:t>
            </a:r>
            <a:r>
              <a:rPr lang="en-US" sz="2200" dirty="0"/>
              <a:t>in urbanized nations =&gt; Population explosion followed decline in death rates</a:t>
            </a:r>
          </a:p>
          <a:p>
            <a:pPr marL="400050" lvl="1" indent="0">
              <a:buNone/>
            </a:pPr>
            <a:r>
              <a:rPr lang="en-US" sz="2200" dirty="0"/>
              <a:t>	-- Over time birth rate slows and population stabilizes (i.e. Europe, US)</a:t>
            </a:r>
          </a:p>
          <a:p>
            <a:pPr marL="0" indent="0">
              <a:buNone/>
            </a:pPr>
            <a:endParaRPr lang="en-US" sz="2200" dirty="0"/>
          </a:p>
        </p:txBody>
      </p:sp>
      <p:sp>
        <p:nvSpPr>
          <p:cNvPr id="4" name="Title 1"/>
          <p:cNvSpPr>
            <a:spLocks noGrp="1"/>
          </p:cNvSpPr>
          <p:nvPr>
            <p:ph type="title"/>
          </p:nvPr>
        </p:nvSpPr>
        <p:spPr>
          <a:xfrm>
            <a:off x="457200" y="76200"/>
            <a:ext cx="8229600" cy="381000"/>
          </a:xfrm>
        </p:spPr>
        <p:txBody>
          <a:bodyPr>
            <a:normAutofit fontScale="90000"/>
          </a:bodyPr>
          <a:lstStyle/>
          <a:p>
            <a:r>
              <a:rPr lang="en-US" b="1" u="sng" dirty="0"/>
              <a:t>Scientific Advances &amp; their Impact</a:t>
            </a:r>
          </a:p>
        </p:txBody>
      </p:sp>
    </p:spTree>
    <p:extLst>
      <p:ext uri="{BB962C8B-B14F-4D97-AF65-F5344CB8AC3E}">
        <p14:creationId xmlns:p14="http://schemas.microsoft.com/office/powerpoint/2010/main" val="148909753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996633">
            <a:alpha val="20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44000" cy="6324600"/>
          </a:xfrm>
        </p:spPr>
        <p:txBody>
          <a:bodyPr>
            <a:normAutofit/>
          </a:bodyPr>
          <a:lstStyle/>
          <a:p>
            <a:pPr>
              <a:buFont typeface="Wingdings" panose="05000000000000000000" pitchFamily="2" charset="2"/>
              <a:buChar char="v"/>
            </a:pPr>
            <a:r>
              <a:rPr lang="en-US" sz="2100" dirty="0"/>
              <a:t>________________________________________=&gt; the Igbo, an African tribe located primarily in Southern Nigeria</a:t>
            </a:r>
          </a:p>
          <a:p>
            <a:pPr marL="685800" lvl="1">
              <a:buFont typeface="Wingdings" panose="05000000000000000000" pitchFamily="2" charset="2"/>
              <a:buChar char="§"/>
            </a:pPr>
            <a:r>
              <a:rPr lang="en-US" sz="2100" b="1" i="1" dirty="0"/>
              <a:t>________</a:t>
            </a:r>
            <a:r>
              <a:rPr lang="en-US" sz="2100" dirty="0"/>
              <a:t> were Christian, while N. Nigerians (_____________) were Muslim </a:t>
            </a:r>
          </a:p>
          <a:p>
            <a:pPr marL="400050" lvl="1" indent="0">
              <a:buNone/>
            </a:pPr>
            <a:r>
              <a:rPr lang="en-US" sz="2100" dirty="0"/>
              <a:t>	-- Oil wealth of Nigeria is also in Southern Nigeria (Biafra) </a:t>
            </a:r>
          </a:p>
          <a:p>
            <a:pPr marL="685800" lvl="1">
              <a:buFont typeface="Wingdings" panose="05000000000000000000" pitchFamily="2" charset="2"/>
              <a:buChar char="§"/>
            </a:pPr>
            <a:r>
              <a:rPr lang="en-US" sz="2100" dirty="0"/>
              <a:t>Nigeria gained independence in 1960, but by 1966 ethnic tensions developed between the Igbo and Hausa clans (based on representation)</a:t>
            </a:r>
          </a:p>
          <a:p>
            <a:pPr marL="400050" lvl="1" indent="0">
              <a:buNone/>
            </a:pPr>
            <a:r>
              <a:rPr lang="en-US" sz="2100" dirty="0"/>
              <a:t>	-- After coups and counter coups in 1966, Southern Igbos declared 	independence from Nigeria in 1967 and formed state of </a:t>
            </a:r>
            <a:r>
              <a:rPr lang="en-US" sz="2100" b="1" i="1" dirty="0"/>
              <a:t>Biafra</a:t>
            </a:r>
          </a:p>
          <a:p>
            <a:pPr marL="400050" lvl="1" indent="0">
              <a:buNone/>
            </a:pPr>
            <a:r>
              <a:rPr lang="en-US" sz="2100" b="1" i="1" dirty="0"/>
              <a:t>	-- </a:t>
            </a:r>
            <a:r>
              <a:rPr lang="en-US" sz="2100" dirty="0"/>
              <a:t>Biafra secession set off _____________________from 1967 -70 =&gt; 2M+ 	Nigerians were killed and Biafra was reincorporated into Nigeria</a:t>
            </a:r>
          </a:p>
          <a:p>
            <a:pPr lvl="1" indent="-342900">
              <a:buFont typeface="Wingdings" panose="05000000000000000000" pitchFamily="2" charset="2"/>
              <a:buChar char="§"/>
            </a:pPr>
            <a:r>
              <a:rPr lang="en-US" sz="2100" dirty="0"/>
              <a:t>Biafra movement set off decades of coups and counter-coups =&gt; i.e. Christian military general takes control . . . coup by Muslim general</a:t>
            </a:r>
          </a:p>
          <a:p>
            <a:pPr marL="400050" lvl="1" indent="0">
              <a:buNone/>
            </a:pPr>
            <a:r>
              <a:rPr lang="en-US" sz="2100" dirty="0"/>
              <a:t>	-- State very de-stabilized until 1999 </a:t>
            </a:r>
            <a:r>
              <a:rPr lang="en-US" sz="2100" b="1" i="1" dirty="0" err="1"/>
              <a:t>Olasanjo</a:t>
            </a:r>
            <a:r>
              <a:rPr lang="en-US" sz="2100" b="1" i="1" dirty="0"/>
              <a:t> </a:t>
            </a:r>
            <a:r>
              <a:rPr lang="en-US" sz="2100" b="1" i="1" dirty="0" err="1"/>
              <a:t>Obasango</a:t>
            </a:r>
            <a:r>
              <a:rPr lang="en-US" sz="2100" b="1" i="1" dirty="0"/>
              <a:t> </a:t>
            </a:r>
            <a:r>
              <a:rPr lang="en-US" sz="2100" dirty="0"/>
              <a:t>regime</a:t>
            </a:r>
          </a:p>
          <a:p>
            <a:pPr marL="0" indent="0">
              <a:buNone/>
            </a:pPr>
            <a:r>
              <a:rPr lang="en-US" sz="2200" b="1" i="1" dirty="0"/>
              <a:t>** </a:t>
            </a:r>
            <a:r>
              <a:rPr lang="en-US" sz="2200" dirty="0"/>
              <a:t>Secessionist Movements are a particular problem in Africa where multiple ethnic groups are incorporated into many African states </a:t>
            </a:r>
            <a:r>
              <a:rPr lang="en-US" sz="2200" b="1" i="1" dirty="0"/>
              <a:t>=&gt; currently there are over _______________________________in Africa in over 25 countries ** </a:t>
            </a:r>
          </a:p>
        </p:txBody>
      </p:sp>
      <p:sp>
        <p:nvSpPr>
          <p:cNvPr id="4" name="Title 1"/>
          <p:cNvSpPr>
            <a:spLocks noGrp="1"/>
          </p:cNvSpPr>
          <p:nvPr>
            <p:ph type="title"/>
          </p:nvPr>
        </p:nvSpPr>
        <p:spPr>
          <a:xfrm>
            <a:off x="152400" y="76200"/>
            <a:ext cx="8839200" cy="411162"/>
          </a:xfrm>
        </p:spPr>
        <p:txBody>
          <a:bodyPr>
            <a:normAutofit fontScale="90000"/>
          </a:bodyPr>
          <a:lstStyle/>
          <a:p>
            <a:r>
              <a:rPr lang="en-US" b="1" u="sng" dirty="0"/>
              <a:t>Consequences of Nationalist movements</a:t>
            </a:r>
          </a:p>
        </p:txBody>
      </p:sp>
    </p:spTree>
    <p:extLst>
      <p:ext uri="{BB962C8B-B14F-4D97-AF65-F5344CB8AC3E}">
        <p14:creationId xmlns:p14="http://schemas.microsoft.com/office/powerpoint/2010/main" val="119601352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996633">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a:t>Biafra Separatist Movement</a:t>
            </a:r>
          </a:p>
        </p:txBody>
      </p:sp>
      <p:sp>
        <p:nvSpPr>
          <p:cNvPr id="3" name="Content Placeholder 2"/>
          <p:cNvSpPr>
            <a:spLocks noGrp="1"/>
          </p:cNvSpPr>
          <p:nvPr>
            <p:ph idx="1"/>
          </p:nvPr>
        </p:nvSpPr>
        <p:spPr>
          <a:xfrm>
            <a:off x="228600" y="6019800"/>
            <a:ext cx="8686800" cy="715963"/>
          </a:xfrm>
        </p:spPr>
        <p:txBody>
          <a:bodyPr/>
          <a:lstStyle/>
          <a:p>
            <a:endParaRPr lang="en-US" dirty="0"/>
          </a:p>
        </p:txBody>
      </p:sp>
      <p:pic>
        <p:nvPicPr>
          <p:cNvPr id="2050" name="Picture 2" descr="http://4.bp.blogspot.com/-SU7DgID8NkI/TtaMumpztqI/AAAAAAAAAE8/7MGnoHJZPMU/s1600/Biafr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38200"/>
            <a:ext cx="6858000" cy="4907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20318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996633">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15000" y="152400"/>
            <a:ext cx="2971800" cy="2362200"/>
          </a:xfrm>
        </p:spPr>
        <p:txBody>
          <a:bodyPr>
            <a:normAutofit fontScale="90000"/>
          </a:bodyPr>
          <a:lstStyle/>
          <a:p>
            <a:r>
              <a:rPr lang="en-US" b="1" u="sng" dirty="0"/>
              <a:t>Murdock Ethnic Groups in Africa</a:t>
            </a:r>
          </a:p>
        </p:txBody>
      </p:sp>
      <p:pic>
        <p:nvPicPr>
          <p:cNvPr id="3074" name="Picture 2" descr="https://pslarson2.files.wordpress.com/2011/01/murdockmapboun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5029056" cy="6508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08596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saburchill.com/history/chapters/empires/images/00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2399"/>
            <a:ext cx="7086600" cy="6656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51751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0" y="76200"/>
            <a:ext cx="3048000" cy="2438400"/>
          </a:xfrm>
        </p:spPr>
        <p:txBody>
          <a:bodyPr>
            <a:normAutofit/>
          </a:bodyPr>
          <a:lstStyle/>
          <a:p>
            <a:r>
              <a:rPr lang="en-US" dirty="0"/>
              <a:t>Present Day African map</a:t>
            </a:r>
          </a:p>
        </p:txBody>
      </p:sp>
      <p:pic>
        <p:nvPicPr>
          <p:cNvPr id="1026" name="Picture 2" descr="http://www.freeworldmaps.net/africa/africa-political-map-7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810" y="228601"/>
            <a:ext cx="5886189" cy="6319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19137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996633">
            <a:alpha val="20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658" y="381000"/>
            <a:ext cx="9144000" cy="6781800"/>
          </a:xfrm>
        </p:spPr>
        <p:txBody>
          <a:bodyPr>
            <a:normAutofit fontScale="92500" lnSpcReduction="10000"/>
          </a:bodyPr>
          <a:lstStyle/>
          <a:p>
            <a:pPr marL="0" indent="0">
              <a:buNone/>
            </a:pPr>
            <a:r>
              <a:rPr lang="en-US" sz="2200" b="1" i="1" dirty="0"/>
              <a:t>#2: Population Resettlements </a:t>
            </a:r>
            <a:r>
              <a:rPr lang="en-US" sz="2200" dirty="0"/>
              <a:t>=&gt; due to national boundary changes and development of new states large scale resettlements sometimes ensued</a:t>
            </a:r>
          </a:p>
          <a:p>
            <a:pPr>
              <a:buFont typeface="Wingdings" panose="05000000000000000000" pitchFamily="2" charset="2"/>
              <a:buChar char="v"/>
            </a:pPr>
            <a:r>
              <a:rPr lang="en-US" sz="2200" dirty="0"/>
              <a:t>______________________________=&gt; after 1947 Indian independence the nation was divided into India and Pakistan</a:t>
            </a:r>
          </a:p>
          <a:p>
            <a:pPr marL="685800" lvl="1">
              <a:buFont typeface="Wingdings" panose="05000000000000000000" pitchFamily="2" charset="2"/>
              <a:buChar char="§"/>
            </a:pPr>
            <a:r>
              <a:rPr lang="en-US" sz="2100" dirty="0"/>
              <a:t>India was to become a _______________w/ </a:t>
            </a:r>
            <a:r>
              <a:rPr lang="en-US" sz="2100" dirty="0" err="1"/>
              <a:t>govt</a:t>
            </a:r>
            <a:r>
              <a:rPr lang="en-US" sz="2100" dirty="0"/>
              <a:t> set up by Indian National Congress and </a:t>
            </a:r>
            <a:r>
              <a:rPr lang="en-US" sz="2100" b="1" i="1" dirty="0" err="1"/>
              <a:t>Jawaharal</a:t>
            </a:r>
            <a:r>
              <a:rPr lang="en-US" sz="2100" b="1" i="1" dirty="0"/>
              <a:t> Nehru </a:t>
            </a:r>
            <a:r>
              <a:rPr lang="en-US" sz="2100" dirty="0"/>
              <a:t>as President</a:t>
            </a:r>
          </a:p>
          <a:p>
            <a:pPr marL="685800" lvl="1">
              <a:buFont typeface="Wingdings" panose="05000000000000000000" pitchFamily="2" charset="2"/>
              <a:buChar char="§"/>
            </a:pPr>
            <a:r>
              <a:rPr lang="en-US" sz="2100" dirty="0"/>
              <a:t>Pakistan was to be a _______________________w/ </a:t>
            </a:r>
            <a:r>
              <a:rPr lang="en-US" sz="2100" dirty="0" err="1"/>
              <a:t>govt</a:t>
            </a:r>
            <a:r>
              <a:rPr lang="en-US" sz="2100" dirty="0"/>
              <a:t> set up by Muslim League and </a:t>
            </a:r>
            <a:r>
              <a:rPr lang="en-US" sz="2100" b="1" i="1" dirty="0"/>
              <a:t>Muhammad Ali Jinnah </a:t>
            </a:r>
            <a:r>
              <a:rPr lang="en-US" sz="2100" dirty="0"/>
              <a:t>as President</a:t>
            </a:r>
          </a:p>
          <a:p>
            <a:pPr lvl="1" indent="-342900">
              <a:buFont typeface="Wingdings" panose="05000000000000000000" pitchFamily="2" charset="2"/>
              <a:buChar char="§"/>
            </a:pPr>
            <a:r>
              <a:rPr lang="en-US" sz="2100" dirty="0"/>
              <a:t>After plan was announced the public rioted in border areas w/ Muslims killing Hindus and Hindus killing Muslims in border regions</a:t>
            </a:r>
          </a:p>
          <a:p>
            <a:pPr marL="400050" lvl="1" indent="0">
              <a:buNone/>
            </a:pPr>
            <a:r>
              <a:rPr lang="en-US" sz="2100" dirty="0"/>
              <a:t>	-- Widespread migrations ensued as Hindus and Muslims attempted to get 	on the “right” side of borders =&gt; ____________________________</a:t>
            </a:r>
          </a:p>
          <a:p>
            <a:pPr marL="400050" lvl="1" indent="0">
              <a:buNone/>
            </a:pPr>
            <a:r>
              <a:rPr lang="en-US" sz="2100" dirty="0"/>
              <a:t>	-- Still animosity today between Pakistan and India over question of __________ 	=&gt; India annexed state but majority of residents were Muslim</a:t>
            </a:r>
          </a:p>
          <a:p>
            <a:pPr>
              <a:buFont typeface="Wingdings" panose="05000000000000000000" pitchFamily="2" charset="2"/>
              <a:buChar char="v"/>
            </a:pPr>
            <a:r>
              <a:rPr lang="en-US" sz="2200" b="1" i="1" dirty="0"/>
              <a:t>Former colonial subjects to imperial metropoles =&gt; </a:t>
            </a:r>
            <a:r>
              <a:rPr lang="en-US" sz="2200" dirty="0"/>
              <a:t>after independence, many former colonial subjects migrated for economic opportunities</a:t>
            </a:r>
          </a:p>
          <a:p>
            <a:pPr lvl="1" indent="-342900">
              <a:buFont typeface="Wingdings" panose="05000000000000000000" pitchFamily="2" charset="2"/>
              <a:buChar char="§"/>
            </a:pPr>
            <a:r>
              <a:rPr lang="en-US" sz="2100" dirty="0"/>
              <a:t>Many studied at universities or resettled due to violence =&gt; brought cultures and religions with them</a:t>
            </a:r>
          </a:p>
          <a:p>
            <a:pPr marL="400050" lvl="1" indent="0">
              <a:buNone/>
            </a:pPr>
            <a:r>
              <a:rPr lang="en-US" sz="2100" dirty="0"/>
              <a:t>	-- </a:t>
            </a:r>
            <a:r>
              <a:rPr lang="en-US" sz="2100" dirty="0" err="1"/>
              <a:t>Exs</a:t>
            </a:r>
            <a:r>
              <a:rPr lang="en-US" sz="2100" dirty="0"/>
              <a:t>: Indians to_____________, Filipinos to____, Algerians to _________</a:t>
            </a:r>
          </a:p>
          <a:p>
            <a:pPr lvl="1" indent="-342900">
              <a:buFont typeface="Wingdings" panose="05000000000000000000" pitchFamily="2" charset="2"/>
              <a:buChar char="§"/>
            </a:pPr>
            <a:r>
              <a:rPr lang="en-US" sz="2100" dirty="0"/>
              <a:t>In 1980’s there were over 15M guest workers in European Union =&gt; many nations enact tougher immigration laws aimed at keeping ethnic minorities out</a:t>
            </a:r>
          </a:p>
          <a:p>
            <a:pPr marL="800100" lvl="2" indent="0">
              <a:buNone/>
            </a:pPr>
            <a:r>
              <a:rPr lang="en-US" sz="2000" dirty="0"/>
              <a:t>-- French law outlawing headscarves worn by women</a:t>
            </a:r>
            <a:endParaRPr lang="en-US" sz="2200" dirty="0"/>
          </a:p>
          <a:p>
            <a:pPr marL="0" indent="0">
              <a:buNone/>
            </a:pPr>
            <a:endParaRPr lang="en-US" sz="2200" b="1" i="1" dirty="0"/>
          </a:p>
        </p:txBody>
      </p:sp>
      <p:sp>
        <p:nvSpPr>
          <p:cNvPr id="4" name="Title 1"/>
          <p:cNvSpPr>
            <a:spLocks noGrp="1"/>
          </p:cNvSpPr>
          <p:nvPr>
            <p:ph type="title"/>
          </p:nvPr>
        </p:nvSpPr>
        <p:spPr>
          <a:xfrm>
            <a:off x="152400" y="76200"/>
            <a:ext cx="8839200" cy="152400"/>
          </a:xfrm>
        </p:spPr>
        <p:txBody>
          <a:bodyPr>
            <a:normAutofit fontScale="90000"/>
          </a:bodyPr>
          <a:lstStyle/>
          <a:p>
            <a:r>
              <a:rPr lang="en-US" b="1" u="sng" dirty="0"/>
              <a:t>Consequences of Nationalist movements</a:t>
            </a:r>
          </a:p>
        </p:txBody>
      </p:sp>
    </p:spTree>
    <p:extLst>
      <p:ext uri="{BB962C8B-B14F-4D97-AF65-F5344CB8AC3E}">
        <p14:creationId xmlns:p14="http://schemas.microsoft.com/office/powerpoint/2010/main" val="270829397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996633">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81800" y="27708"/>
            <a:ext cx="2209800" cy="2486891"/>
          </a:xfrm>
        </p:spPr>
        <p:txBody>
          <a:bodyPr>
            <a:normAutofit/>
          </a:bodyPr>
          <a:lstStyle/>
          <a:p>
            <a:r>
              <a:rPr lang="en-US" b="1" u="sng" dirty="0"/>
              <a:t>Indian Partition</a:t>
            </a:r>
          </a:p>
        </p:txBody>
      </p:sp>
      <p:pic>
        <p:nvPicPr>
          <p:cNvPr id="4098" name="Picture 2" descr="http://upload.wikimedia.org/wikipedia/commons/thumb/3/3c/Partition_of_India-en.svg/2000px-Partition_of_India-en.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76048"/>
            <a:ext cx="6400800" cy="6669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64773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996633">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24600" y="152400"/>
            <a:ext cx="2819400" cy="2362200"/>
          </a:xfrm>
        </p:spPr>
        <p:txBody>
          <a:bodyPr>
            <a:normAutofit/>
          </a:bodyPr>
          <a:lstStyle/>
          <a:p>
            <a:r>
              <a:rPr lang="en-US" sz="3200" b="1" u="sng" dirty="0"/>
              <a:t>African independence Dates</a:t>
            </a:r>
          </a:p>
        </p:txBody>
      </p:sp>
      <p:pic>
        <p:nvPicPr>
          <p:cNvPr id="4" name="Picture 3" descr="africa-independence-map.gif"/>
          <p:cNvPicPr/>
          <p:nvPr/>
        </p:nvPicPr>
        <p:blipFill>
          <a:blip r:embed="rId2" cstate="print"/>
          <a:stretch>
            <a:fillRect/>
          </a:stretch>
        </p:blipFill>
        <p:spPr>
          <a:xfrm>
            <a:off x="228600" y="152400"/>
            <a:ext cx="6096000" cy="6553200"/>
          </a:xfrm>
          <a:prstGeom prst="rect">
            <a:avLst/>
          </a:prstGeom>
        </p:spPr>
      </p:pic>
    </p:spTree>
    <p:extLst>
      <p:ext uri="{BB962C8B-B14F-4D97-AF65-F5344CB8AC3E}">
        <p14:creationId xmlns:p14="http://schemas.microsoft.com/office/powerpoint/2010/main" val="205246742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4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57200"/>
          </a:xfrm>
        </p:spPr>
        <p:txBody>
          <a:bodyPr>
            <a:normAutofit fontScale="90000"/>
          </a:bodyPr>
          <a:lstStyle/>
          <a:p>
            <a:r>
              <a:rPr lang="en-US" b="1" u="sng" dirty="0"/>
              <a:t>Transnational Movements</a:t>
            </a:r>
          </a:p>
        </p:txBody>
      </p:sp>
      <p:pic>
        <p:nvPicPr>
          <p:cNvPr id="2050" name="Picture 2" descr="http://bufordworld.wikispaces.com/file/view/transnationalist_movements-png.jpg/489181662/transnationalist_movements-p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762000"/>
            <a:ext cx="8860465" cy="2514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3505200"/>
            <a:ext cx="9144000"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prstClr val="black"/>
                </a:solidFill>
              </a:rPr>
              <a:t>To secure independence or to promote regional agendas and development after independence, many peoples sought to promote transnational movements  . . .</a:t>
            </a:r>
          </a:p>
        </p:txBody>
      </p:sp>
    </p:spTree>
    <p:extLst>
      <p:ext uri="{BB962C8B-B14F-4D97-AF65-F5344CB8AC3E}">
        <p14:creationId xmlns:p14="http://schemas.microsoft.com/office/powerpoint/2010/main" val="331361938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4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6255" y="76200"/>
            <a:ext cx="8901545" cy="609600"/>
          </a:xfrm>
        </p:spPr>
        <p:txBody>
          <a:bodyPr>
            <a:normAutofit fontScale="90000"/>
          </a:bodyPr>
          <a:lstStyle/>
          <a:p>
            <a:r>
              <a:rPr lang="en-US" b="1" u="sng" dirty="0"/>
              <a:t>Post-colonial Transnational Movements</a:t>
            </a:r>
          </a:p>
        </p:txBody>
      </p:sp>
      <p:sp>
        <p:nvSpPr>
          <p:cNvPr id="3" name="Content Placeholder 2"/>
          <p:cNvSpPr>
            <a:spLocks noGrp="1"/>
          </p:cNvSpPr>
          <p:nvPr>
            <p:ph idx="1"/>
          </p:nvPr>
        </p:nvSpPr>
        <p:spPr>
          <a:xfrm>
            <a:off x="0" y="685800"/>
            <a:ext cx="9144000" cy="6324600"/>
          </a:xfrm>
        </p:spPr>
        <p:txBody>
          <a:bodyPr>
            <a:normAutofit fontScale="92500"/>
          </a:bodyPr>
          <a:lstStyle/>
          <a:p>
            <a:pPr marL="0" indent="0">
              <a:buNone/>
            </a:pPr>
            <a:r>
              <a:rPr lang="en-US" sz="2100" b="1" i="1" dirty="0"/>
              <a:t>#1: __________________=&gt; </a:t>
            </a:r>
            <a:r>
              <a:rPr lang="en-US" sz="2100" dirty="0"/>
              <a:t>Vladimir Lenin believed after WWI that Russian Communism and the anticolonial movements in Africa, Asia and the ME were natural allies</a:t>
            </a:r>
          </a:p>
          <a:p>
            <a:r>
              <a:rPr lang="en-US" sz="2100" dirty="0"/>
              <a:t>Lenin thought that imperialism was the only way capitalism remained viable =&gt; sever imperialism and capitalism (w/o M&amp;M’s) would die</a:t>
            </a:r>
          </a:p>
          <a:p>
            <a:pPr lvl="1" indent="-342900">
              <a:buFont typeface="Wingdings" panose="05000000000000000000" pitchFamily="2" charset="2"/>
              <a:buChar char="§"/>
            </a:pPr>
            <a:r>
              <a:rPr lang="en-US" sz="2100" dirty="0"/>
              <a:t>Huge part of USSR foreign policy </a:t>
            </a:r>
          </a:p>
          <a:p>
            <a:r>
              <a:rPr lang="en-US" sz="2100" dirty="0"/>
              <a:t>Lenin believed communism could be a force for change =&gt; promoted party formation through the 3</a:t>
            </a:r>
            <a:r>
              <a:rPr lang="en-US" sz="2100" baseline="30000" dirty="0"/>
              <a:t>rd</a:t>
            </a:r>
            <a:r>
              <a:rPr lang="en-US" sz="2100" dirty="0"/>
              <a:t> Communist International (__________________) in 1919</a:t>
            </a:r>
          </a:p>
          <a:p>
            <a:pPr marL="685800" lvl="1">
              <a:buFont typeface="Wingdings" panose="05000000000000000000" pitchFamily="2" charset="2"/>
              <a:buChar char="§"/>
            </a:pPr>
            <a:r>
              <a:rPr lang="en-US" sz="2100" dirty="0"/>
              <a:t>Headquarters in Moscow trained agents from around the world in precepts of world communism &amp; sent back to their countries to begin revolutions</a:t>
            </a:r>
          </a:p>
          <a:p>
            <a:pPr lvl="1" indent="-342900">
              <a:buFont typeface="Wingdings" panose="05000000000000000000" pitchFamily="2" charset="2"/>
              <a:buChar char="§"/>
            </a:pPr>
            <a:r>
              <a:rPr lang="en-US" sz="2100" dirty="0"/>
              <a:t>Lenin believed Communist forces would have to ally with Nationalists (middle &amp; upper classes) to gain independence &amp; then turn after revolution</a:t>
            </a:r>
          </a:p>
          <a:p>
            <a:r>
              <a:rPr lang="en-US" sz="2100" dirty="0"/>
              <a:t>Appeal of communism was not high in Muslim, Buddhist and Hindu societies =&gt; religions united groups and promoted nationalist movements</a:t>
            </a:r>
          </a:p>
          <a:p>
            <a:pPr marL="685800" lvl="1">
              <a:buFont typeface="Wingdings" panose="05000000000000000000" pitchFamily="2" charset="2"/>
              <a:buChar char="§"/>
            </a:pPr>
            <a:r>
              <a:rPr lang="en-US" sz="2100" dirty="0"/>
              <a:t>Communism failed to be a factor in African, Indian &amp; ME </a:t>
            </a:r>
            <a:r>
              <a:rPr lang="en-US" sz="2100" dirty="0" err="1"/>
              <a:t>ind.</a:t>
            </a:r>
            <a:r>
              <a:rPr lang="en-US" sz="2100" dirty="0"/>
              <a:t> Movements</a:t>
            </a:r>
          </a:p>
          <a:p>
            <a:r>
              <a:rPr lang="en-US" sz="2100" dirty="0"/>
              <a:t>Communism did have a much greater appeal in _____________________=&gt; Confucianism had been discredited by failure to deal with westernization</a:t>
            </a:r>
          </a:p>
          <a:p>
            <a:pPr marL="685800" lvl="1">
              <a:buFont typeface="Wingdings" panose="05000000000000000000" pitchFamily="2" charset="2"/>
              <a:buChar char="§"/>
            </a:pPr>
            <a:r>
              <a:rPr lang="en-US" sz="2100" dirty="0"/>
              <a:t>Communist movements had success in ______________(combined w/ Nationalism)</a:t>
            </a:r>
          </a:p>
          <a:p>
            <a:pPr marL="400050" lvl="1" indent="0">
              <a:buNone/>
            </a:pPr>
            <a:r>
              <a:rPr lang="en-US" sz="2100" dirty="0"/>
              <a:t>	-- </a:t>
            </a:r>
            <a:r>
              <a:rPr lang="en-US" sz="2100" b="1" i="1" dirty="0"/>
              <a:t>Chinese communist party (CCP) </a:t>
            </a:r>
            <a:r>
              <a:rPr lang="en-US" sz="2100" dirty="0"/>
              <a:t>founded in 1921; led by </a:t>
            </a:r>
            <a:r>
              <a:rPr lang="en-US" sz="2100" b="1" i="1" dirty="0"/>
              <a:t>Mao Zedong </a:t>
            </a:r>
          </a:p>
          <a:p>
            <a:pPr marL="400050" lvl="1" indent="0">
              <a:buNone/>
            </a:pPr>
            <a:r>
              <a:rPr lang="en-US" sz="2100" dirty="0"/>
              <a:t>	-- </a:t>
            </a:r>
            <a:r>
              <a:rPr lang="en-US" sz="2100" b="1" i="1" dirty="0"/>
              <a:t>Vietnamese Communist Party </a:t>
            </a:r>
            <a:r>
              <a:rPr lang="en-US" sz="2100" dirty="0"/>
              <a:t>(FCP) led by </a:t>
            </a:r>
            <a:r>
              <a:rPr lang="en-US" sz="2100" b="1" i="1" dirty="0"/>
              <a:t>Ho Chi Minh</a:t>
            </a:r>
          </a:p>
          <a:p>
            <a:pPr marL="685800" lvl="1">
              <a:buFont typeface="Wingdings" panose="05000000000000000000" pitchFamily="2" charset="2"/>
              <a:buChar char="§"/>
            </a:pPr>
            <a:endParaRPr lang="en-US" sz="2100" dirty="0"/>
          </a:p>
          <a:p>
            <a:pPr marL="400050" lvl="1" indent="0">
              <a:buNone/>
            </a:pPr>
            <a:endParaRPr lang="en-US" sz="2300" dirty="0"/>
          </a:p>
          <a:p>
            <a:pPr marL="0" indent="0">
              <a:buNone/>
            </a:pPr>
            <a:endParaRPr lang="en-US" sz="2100" b="1" i="1" dirty="0"/>
          </a:p>
        </p:txBody>
      </p:sp>
    </p:spTree>
    <p:extLst>
      <p:ext uri="{BB962C8B-B14F-4D97-AF65-F5344CB8AC3E}">
        <p14:creationId xmlns:p14="http://schemas.microsoft.com/office/powerpoint/2010/main" val="2263536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39762"/>
          </a:xfrm>
        </p:spPr>
        <p:txBody>
          <a:bodyPr>
            <a:normAutofit fontScale="90000"/>
          </a:bodyPr>
          <a:lstStyle/>
          <a:p>
            <a:r>
              <a:rPr lang="en-US" b="1" u="sng" dirty="0"/>
              <a:t>Percentage of US Population Farming</a:t>
            </a:r>
          </a:p>
        </p:txBody>
      </p:sp>
      <p:pic>
        <p:nvPicPr>
          <p:cNvPr id="12290" name="Picture 2" descr="http://newsouthbooks.com/alagroecosystem/supplement/images/f15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990600"/>
            <a:ext cx="8915401"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50388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4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2"/>
          </a:xfrm>
        </p:spPr>
        <p:txBody>
          <a:bodyPr>
            <a:normAutofit fontScale="90000"/>
          </a:bodyPr>
          <a:lstStyle/>
          <a:p>
            <a:r>
              <a:rPr lang="en-US" b="1" u="sng" dirty="0"/>
              <a:t>Communist International -- 1919</a:t>
            </a:r>
          </a:p>
        </p:txBody>
      </p:sp>
      <p:pic>
        <p:nvPicPr>
          <p:cNvPr id="1026" name="Picture 2" descr="http://upload.wikimedia.org/wikipedia/commons/6/67/English_language_Communist_International_issue_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838200"/>
            <a:ext cx="4419600" cy="58654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mg1.wikia.nocookie.net/__cb20120816235107/villains/images/6/62/Vladimir-Len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854420"/>
            <a:ext cx="3995057" cy="583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01871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49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44000" cy="6248400"/>
          </a:xfrm>
        </p:spPr>
        <p:txBody>
          <a:bodyPr/>
          <a:lstStyle/>
          <a:p>
            <a:pPr marL="0" indent="0">
              <a:buNone/>
            </a:pPr>
            <a:r>
              <a:rPr lang="en-US" sz="2100" b="1" i="1" dirty="0"/>
              <a:t>#2: ___________________________=&gt; </a:t>
            </a:r>
            <a:r>
              <a:rPr lang="en-US" sz="2100" dirty="0"/>
              <a:t>Pan African movement began during the 1920’s with the philosophy of </a:t>
            </a:r>
            <a:r>
              <a:rPr lang="en-US" sz="2100" b="1" dirty="0"/>
              <a:t>______________________</a:t>
            </a:r>
          </a:p>
          <a:p>
            <a:r>
              <a:rPr lang="en-US" sz="2100" b="1" dirty="0"/>
              <a:t>Garvey, </a:t>
            </a:r>
            <a:r>
              <a:rPr lang="en-US" sz="2100" dirty="0"/>
              <a:t>as part of larger </a:t>
            </a:r>
            <a:r>
              <a:rPr lang="en-US" sz="2100" b="1" i="1" dirty="0"/>
              <a:t>Harlem Renaissance,</a:t>
            </a:r>
            <a:r>
              <a:rPr lang="en-US" sz="2100" dirty="0"/>
              <a:t> promoted African pride and __________________________through</a:t>
            </a:r>
            <a:r>
              <a:rPr lang="en-US" sz="2100" b="1" i="1" dirty="0"/>
              <a:t> Black Star Line</a:t>
            </a:r>
          </a:p>
          <a:p>
            <a:pPr lvl="1" indent="-342900">
              <a:buFont typeface="Wingdings" panose="05000000000000000000" pitchFamily="2" charset="2"/>
              <a:buChar char="§"/>
            </a:pPr>
            <a:r>
              <a:rPr lang="en-US" sz="2100" dirty="0"/>
              <a:t>Largely ineffective but leads to greater African consciousness</a:t>
            </a:r>
          </a:p>
          <a:p>
            <a:r>
              <a:rPr lang="en-US" sz="2100" dirty="0"/>
              <a:t>In 1940’s Pan Africanism incorporated </a:t>
            </a:r>
            <a:r>
              <a:rPr lang="en-US" sz="2100" b="1" i="1" dirty="0"/>
              <a:t>African Nationalism </a:t>
            </a:r>
            <a:r>
              <a:rPr lang="en-US" sz="2100" dirty="0"/>
              <a:t>&amp; focused on independence =&gt; parties like __________________________</a:t>
            </a:r>
            <a:r>
              <a:rPr lang="en-US" sz="2100" b="1" i="1" dirty="0"/>
              <a:t>(KANU) </a:t>
            </a:r>
            <a:r>
              <a:rPr lang="en-US" sz="2100" dirty="0"/>
              <a:t>formed</a:t>
            </a:r>
          </a:p>
          <a:p>
            <a:pPr lvl="1" indent="-342900">
              <a:buFont typeface="Wingdings" panose="05000000000000000000" pitchFamily="2" charset="2"/>
              <a:buChar char="§"/>
            </a:pPr>
            <a:r>
              <a:rPr lang="en-US" sz="2100" dirty="0"/>
              <a:t>Nationalist leaders used a combination of violent resistance and non-violent negotiation to achieve independence</a:t>
            </a:r>
          </a:p>
          <a:p>
            <a:pPr marL="400050" lvl="1" indent="0">
              <a:buNone/>
            </a:pPr>
            <a:r>
              <a:rPr lang="en-US" sz="2100" dirty="0"/>
              <a:t>	-- Non-violent negotiation =&gt; ___________________in Ghana; </a:t>
            </a:r>
            <a:r>
              <a:rPr lang="en-US" sz="2100" b="1" i="1" dirty="0" err="1"/>
              <a:t>Sekou</a:t>
            </a:r>
            <a:r>
              <a:rPr lang="en-US" sz="2100" b="1" i="1" dirty="0"/>
              <a:t> 	Torre </a:t>
            </a:r>
            <a:r>
              <a:rPr lang="en-US" sz="2100" dirty="0"/>
              <a:t>in 	Guinea; </a:t>
            </a:r>
            <a:r>
              <a:rPr lang="en-US" sz="2100" b="1" i="1" dirty="0"/>
              <a:t>Julius </a:t>
            </a:r>
            <a:r>
              <a:rPr lang="en-US" sz="2100" b="1" i="1" dirty="0" err="1"/>
              <a:t>Nyerere</a:t>
            </a:r>
            <a:r>
              <a:rPr lang="en-US" sz="2100" b="1" i="1" dirty="0"/>
              <a:t> </a:t>
            </a:r>
            <a:r>
              <a:rPr lang="en-US" sz="2100" dirty="0"/>
              <a:t>in Tanzania</a:t>
            </a:r>
          </a:p>
          <a:p>
            <a:pPr marL="400050" lvl="1" indent="0">
              <a:buNone/>
            </a:pPr>
            <a:r>
              <a:rPr lang="en-US" sz="2100" dirty="0"/>
              <a:t>	-- Violent resistance =&gt; ___________________in Kenya; </a:t>
            </a:r>
            <a:r>
              <a:rPr lang="en-US" sz="2100" b="1" i="1" dirty="0"/>
              <a:t>Ahmad Ben Bella 	</a:t>
            </a:r>
            <a:r>
              <a:rPr lang="en-US" sz="2100" dirty="0"/>
              <a:t>in Algeria; _________________in Mozambique</a:t>
            </a:r>
          </a:p>
          <a:p>
            <a:r>
              <a:rPr lang="en-US" sz="2100" dirty="0"/>
              <a:t>After independence leaders attempted to promote greater African unity via transregional organizations like the __________________________(OAU)</a:t>
            </a:r>
          </a:p>
          <a:p>
            <a:pPr marL="685800" lvl="1">
              <a:buFont typeface="Wingdings" panose="05000000000000000000" pitchFamily="2" charset="2"/>
              <a:buChar char="§"/>
            </a:pPr>
            <a:r>
              <a:rPr lang="en-US" sz="2100" dirty="0"/>
              <a:t>African nations and Pan Africanism faced many tough challenges after independence due to legacy of colonialism</a:t>
            </a:r>
            <a:endParaRPr lang="en-US" sz="2100" b="1" i="1" dirty="0"/>
          </a:p>
          <a:p>
            <a:endParaRPr lang="en-US" dirty="0"/>
          </a:p>
        </p:txBody>
      </p:sp>
      <p:sp>
        <p:nvSpPr>
          <p:cNvPr id="4" name="Title 1"/>
          <p:cNvSpPr>
            <a:spLocks noGrp="1"/>
          </p:cNvSpPr>
          <p:nvPr>
            <p:ph type="title"/>
          </p:nvPr>
        </p:nvSpPr>
        <p:spPr>
          <a:xfrm>
            <a:off x="166255" y="76200"/>
            <a:ext cx="8901545" cy="457200"/>
          </a:xfrm>
        </p:spPr>
        <p:txBody>
          <a:bodyPr>
            <a:normAutofit fontScale="90000"/>
          </a:bodyPr>
          <a:lstStyle/>
          <a:p>
            <a:r>
              <a:rPr lang="en-US" b="1" u="sng" dirty="0"/>
              <a:t>Post-colonial Transnational Movements</a:t>
            </a:r>
          </a:p>
        </p:txBody>
      </p:sp>
    </p:spTree>
    <p:extLst>
      <p:ext uri="{BB962C8B-B14F-4D97-AF65-F5344CB8AC3E}">
        <p14:creationId xmlns:p14="http://schemas.microsoft.com/office/powerpoint/2010/main" val="136996506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49000"/>
          </a:schemeClr>
        </a:solidFill>
        <a:effectLst/>
      </p:bgPr>
    </p:bg>
    <p:spTree>
      <p:nvGrpSpPr>
        <p:cNvPr id="1" name=""/>
        <p:cNvGrpSpPr/>
        <p:nvPr/>
      </p:nvGrpSpPr>
      <p:grpSpPr>
        <a:xfrm>
          <a:off x="0" y="0"/>
          <a:ext cx="0" cy="0"/>
          <a:chOff x="0" y="0"/>
          <a:chExt cx="0" cy="0"/>
        </a:xfrm>
      </p:grpSpPr>
      <p:pic>
        <p:nvPicPr>
          <p:cNvPr id="11266" name="Picture 2" descr="http://api.ning.com/files/LVPuy86xLq8ftBUBdKhuUPHVY1dAtpvQ40uwjtwg91xfPp3K3Shd6WZnn5OxoLfF3oEgDKi7CnU-uAIvmu9P-j0hderNF0HT/MarcusMosiahGarve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76200"/>
            <a:ext cx="4800600" cy="6096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5943" y="6335095"/>
            <a:ext cx="4572000" cy="523220"/>
          </a:xfrm>
          <a:prstGeom prst="rect">
            <a:avLst/>
          </a:prstGeom>
          <a:noFill/>
        </p:spPr>
        <p:txBody>
          <a:bodyPr wrap="square" rtlCol="0">
            <a:spAutoFit/>
          </a:bodyPr>
          <a:lstStyle/>
          <a:p>
            <a:pPr algn="ctr"/>
            <a:r>
              <a:rPr lang="en-US" sz="2800" b="1" i="1" dirty="0">
                <a:solidFill>
                  <a:prstClr val="black"/>
                </a:solidFill>
              </a:rPr>
              <a:t>Marcus Garvey</a:t>
            </a:r>
          </a:p>
        </p:txBody>
      </p:sp>
      <p:pic>
        <p:nvPicPr>
          <p:cNvPr id="11268" name="Picture 4" descr="http://24.media.tumblr.com/tumblr_lmuqz8YZTo1qfgo7jo1_12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2999" y="359228"/>
            <a:ext cx="4078745" cy="5529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97577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4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u="sng" dirty="0"/>
              <a:t>Pan African Flag</a:t>
            </a:r>
          </a:p>
        </p:txBody>
      </p:sp>
      <p:pic>
        <p:nvPicPr>
          <p:cNvPr id="12292" name="Picture 4" descr="http://www.flagge.com/images/product_images/popup_images/image_100000001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507942" cy="501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75812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4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533400"/>
          </a:xfrm>
        </p:spPr>
        <p:txBody>
          <a:bodyPr>
            <a:normAutofit fontScale="90000"/>
          </a:bodyPr>
          <a:lstStyle/>
          <a:p>
            <a:r>
              <a:rPr lang="en-US" b="1" u="sng" dirty="0"/>
              <a:t>Organization of African Unity (OAU)</a:t>
            </a:r>
          </a:p>
        </p:txBody>
      </p:sp>
      <p:pic>
        <p:nvPicPr>
          <p:cNvPr id="4" name="Picture 2" descr="http://upload.wikimedia.org/wikipedia/commons/5/5c/AfricanUnion-ma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9" y="762000"/>
            <a:ext cx="4795520" cy="57912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upload.wikimedia.org/wikipedia/en/thumb/5/51/Flag_of_the_African_Union.svg/1280px-Flag_of_the_African_Union.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2999" y="1905000"/>
            <a:ext cx="4116407"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19025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49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44000" cy="6324600"/>
          </a:xfrm>
        </p:spPr>
        <p:txBody>
          <a:bodyPr/>
          <a:lstStyle/>
          <a:p>
            <a:pPr marL="0" indent="0">
              <a:buNone/>
            </a:pPr>
            <a:r>
              <a:rPr lang="en-US" sz="2100" b="1" i="1" dirty="0"/>
              <a:t>A: ___________________________=&gt; </a:t>
            </a:r>
            <a:r>
              <a:rPr lang="en-US" sz="2100" dirty="0"/>
              <a:t>African boundaries established during European colonization remained after independence</a:t>
            </a:r>
          </a:p>
          <a:p>
            <a:r>
              <a:rPr lang="en-US" sz="2100" dirty="0"/>
              <a:t>Artificial boundaries combined many different ethnic and religious groups </a:t>
            </a:r>
            <a:r>
              <a:rPr lang="en-US" sz="2100" b="1" i="1" dirty="0"/>
              <a:t>=&gt; i.e. Zaire or DRC </a:t>
            </a:r>
            <a:r>
              <a:rPr lang="en-US" sz="2100" dirty="0"/>
              <a:t>has 200 ethnic groups speaking 75 different languages</a:t>
            </a:r>
          </a:p>
          <a:p>
            <a:pPr marL="685800" lvl="1">
              <a:buFont typeface="Wingdings" panose="05000000000000000000" pitchFamily="2" charset="2"/>
              <a:buChar char="§"/>
            </a:pPr>
            <a:r>
              <a:rPr lang="en-US" sz="2100" dirty="0"/>
              <a:t>Legacy of ethnic violence and civil wars ensues =&gt; 5-6M killed in decade long civil war from 1997 to 2006</a:t>
            </a:r>
          </a:p>
          <a:p>
            <a:pPr marL="0" indent="0">
              <a:buNone/>
            </a:pPr>
            <a:r>
              <a:rPr lang="en-US" sz="2100" b="1" i="1" dirty="0"/>
              <a:t>B: Difficulty of ______________________</a:t>
            </a:r>
            <a:r>
              <a:rPr lang="en-US" sz="2100" dirty="0"/>
              <a:t>=&gt; due to little experience with self government many African nations deteriorated into military dictatorships</a:t>
            </a:r>
          </a:p>
          <a:p>
            <a:r>
              <a:rPr lang="en-US" sz="2100" dirty="0"/>
              <a:t>From 1957 to 1982 more than 70 African leaders were overthrown by violence</a:t>
            </a:r>
          </a:p>
          <a:p>
            <a:pPr marL="685800" lvl="1">
              <a:buFont typeface="Wingdings" panose="05000000000000000000" pitchFamily="2" charset="2"/>
              <a:buChar char="§"/>
            </a:pPr>
            <a:r>
              <a:rPr lang="en-US" sz="2100" dirty="0"/>
              <a:t>_________in Uganda; </a:t>
            </a:r>
            <a:r>
              <a:rPr lang="en-US" sz="2100" b="1" i="1" dirty="0"/>
              <a:t>Mobutu </a:t>
            </a:r>
            <a:r>
              <a:rPr lang="en-US" sz="2100" b="1" i="1" dirty="0" err="1"/>
              <a:t>Sese</a:t>
            </a:r>
            <a:r>
              <a:rPr lang="en-US" sz="2100" b="1" i="1" dirty="0"/>
              <a:t> </a:t>
            </a:r>
            <a:r>
              <a:rPr lang="en-US" sz="2100" b="1" i="1" dirty="0" err="1"/>
              <a:t>Seko</a:t>
            </a:r>
            <a:r>
              <a:rPr lang="en-US" sz="2100" b="1" i="1" dirty="0"/>
              <a:t> </a:t>
            </a:r>
            <a:r>
              <a:rPr lang="en-US" sz="2100" dirty="0"/>
              <a:t>in Congo; </a:t>
            </a:r>
            <a:r>
              <a:rPr lang="en-US" sz="2100" b="1" i="1" dirty="0"/>
              <a:t>R. Mugabe </a:t>
            </a:r>
            <a:r>
              <a:rPr lang="en-US" sz="2100" dirty="0"/>
              <a:t>in Zimbabwe</a:t>
            </a:r>
          </a:p>
          <a:p>
            <a:pPr marL="0" indent="0">
              <a:buNone/>
            </a:pPr>
            <a:r>
              <a:rPr lang="en-US" sz="2100" dirty="0"/>
              <a:t>C: </a:t>
            </a:r>
            <a:r>
              <a:rPr lang="en-US" sz="2100" b="1" i="1" dirty="0"/>
              <a:t>Economic difficulties </a:t>
            </a:r>
            <a:r>
              <a:rPr lang="en-US" sz="2100" dirty="0"/>
              <a:t>=&gt; legacy of African </a:t>
            </a:r>
            <a:r>
              <a:rPr lang="en-US" sz="2100" b="1" i="1" dirty="0"/>
              <a:t>banana republics </a:t>
            </a:r>
            <a:r>
              <a:rPr lang="en-US" sz="2100" dirty="0"/>
              <a:t>led to weakness</a:t>
            </a:r>
          </a:p>
          <a:p>
            <a:r>
              <a:rPr lang="en-US" sz="2100" dirty="0"/>
              <a:t>Economies struggled to industrialize due to equipment cost &amp; low commodity prices (i.e. gold, bananas, palm oil) </a:t>
            </a:r>
          </a:p>
          <a:p>
            <a:pPr marL="685800" lvl="1">
              <a:buFont typeface="Wingdings" panose="05000000000000000000" pitchFamily="2" charset="2"/>
              <a:buChar char="§"/>
            </a:pPr>
            <a:r>
              <a:rPr lang="en-US" sz="2100" dirty="0"/>
              <a:t>Many African nation’s resources controlled by foreign companies (i.e. </a:t>
            </a:r>
            <a:r>
              <a:rPr lang="en-US" sz="2100" b="1" i="1" dirty="0"/>
              <a:t>DeBeers</a:t>
            </a:r>
            <a:r>
              <a:rPr lang="en-US" sz="2100" dirty="0"/>
              <a:t> diamond company) =&gt; </a:t>
            </a:r>
            <a:r>
              <a:rPr lang="en-US" sz="2100" b="1" i="1" dirty="0"/>
              <a:t>neo-colonialism</a:t>
            </a:r>
          </a:p>
          <a:p>
            <a:r>
              <a:rPr lang="en-US" sz="2100" dirty="0"/>
              <a:t>Governmental corruption also plagued many states</a:t>
            </a:r>
          </a:p>
          <a:p>
            <a:pPr marL="0" indent="0">
              <a:buNone/>
            </a:pPr>
            <a:endParaRPr lang="en-US" dirty="0"/>
          </a:p>
        </p:txBody>
      </p:sp>
      <p:sp>
        <p:nvSpPr>
          <p:cNvPr id="4" name="Title 1"/>
          <p:cNvSpPr>
            <a:spLocks noGrp="1"/>
          </p:cNvSpPr>
          <p:nvPr>
            <p:ph type="title"/>
          </p:nvPr>
        </p:nvSpPr>
        <p:spPr>
          <a:xfrm>
            <a:off x="166255" y="76200"/>
            <a:ext cx="8901545" cy="457200"/>
          </a:xfrm>
        </p:spPr>
        <p:txBody>
          <a:bodyPr>
            <a:normAutofit fontScale="90000"/>
          </a:bodyPr>
          <a:lstStyle/>
          <a:p>
            <a:r>
              <a:rPr lang="en-US" b="1" u="sng" dirty="0"/>
              <a:t>Post-colonial Transnational Movements</a:t>
            </a:r>
          </a:p>
        </p:txBody>
      </p:sp>
    </p:spTree>
    <p:extLst>
      <p:ext uri="{BB962C8B-B14F-4D97-AF65-F5344CB8AC3E}">
        <p14:creationId xmlns:p14="http://schemas.microsoft.com/office/powerpoint/2010/main" val="353407464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4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72200"/>
            <a:ext cx="8229600" cy="653142"/>
          </a:xfrm>
        </p:spPr>
        <p:txBody>
          <a:bodyPr>
            <a:normAutofit fontScale="90000"/>
          </a:bodyPr>
          <a:lstStyle/>
          <a:p>
            <a:r>
              <a:rPr lang="en-US" b="1" i="1" dirty="0"/>
              <a:t>Ethnic Map of Congo</a:t>
            </a:r>
          </a:p>
        </p:txBody>
      </p:sp>
      <p:pic>
        <p:nvPicPr>
          <p:cNvPr id="2050" name="Picture 2" descr="http://4.bp.blogspot.com/__jk2XPMRI7I/TSPWj1hLYqI/AAAAAAAAAiw/8BEcG9w9DM0/s1600/an%2Bethnic%2Bmap%2Bof%2Bthe%2Bdem%2Brep%2Bof%2Bcongo.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95943"/>
            <a:ext cx="7790996" cy="6052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58099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49000"/>
          </a:schemeClr>
        </a:solidFill>
        <a:effectLst/>
      </p:bgPr>
    </p:bg>
    <p:spTree>
      <p:nvGrpSpPr>
        <p:cNvPr id="1" name=""/>
        <p:cNvGrpSpPr/>
        <p:nvPr/>
      </p:nvGrpSpPr>
      <p:grpSpPr>
        <a:xfrm>
          <a:off x="0" y="0"/>
          <a:ext cx="0" cy="0"/>
          <a:chOff x="0" y="0"/>
          <a:chExt cx="0" cy="0"/>
        </a:xfrm>
      </p:grpSpPr>
      <p:pic>
        <p:nvPicPr>
          <p:cNvPr id="4098" name="Picture 2" descr="https://forum.ioh.pl/graficzki2/1350445918_mobut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4572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9600" y="6389914"/>
            <a:ext cx="4191000" cy="400110"/>
          </a:xfrm>
          <a:prstGeom prst="rect">
            <a:avLst/>
          </a:prstGeom>
          <a:noFill/>
        </p:spPr>
        <p:txBody>
          <a:bodyPr wrap="square" rtlCol="0">
            <a:spAutoFit/>
          </a:bodyPr>
          <a:lstStyle/>
          <a:p>
            <a:r>
              <a:rPr lang="en-US" sz="2000" b="1" i="1" dirty="0">
                <a:solidFill>
                  <a:prstClr val="black"/>
                </a:solidFill>
              </a:rPr>
              <a:t>General Mobutu </a:t>
            </a:r>
            <a:r>
              <a:rPr lang="en-US" sz="2000" b="1" i="1" dirty="0" err="1">
                <a:solidFill>
                  <a:prstClr val="black"/>
                </a:solidFill>
              </a:rPr>
              <a:t>Sese</a:t>
            </a:r>
            <a:r>
              <a:rPr lang="en-US" sz="2000" b="1" i="1" dirty="0">
                <a:solidFill>
                  <a:prstClr val="black"/>
                </a:solidFill>
              </a:rPr>
              <a:t> </a:t>
            </a:r>
            <a:r>
              <a:rPr lang="en-US" sz="2000" b="1" i="1" dirty="0" err="1">
                <a:solidFill>
                  <a:prstClr val="black"/>
                </a:solidFill>
              </a:rPr>
              <a:t>Seko</a:t>
            </a:r>
            <a:r>
              <a:rPr lang="en-US" sz="2000" b="1" i="1" dirty="0">
                <a:solidFill>
                  <a:prstClr val="black"/>
                </a:solidFill>
              </a:rPr>
              <a:t> -- Congo</a:t>
            </a:r>
          </a:p>
        </p:txBody>
      </p:sp>
      <p:pic>
        <p:nvPicPr>
          <p:cNvPr id="4100" name="Picture 4" descr="http://s3.amazonaws.com/rapgenius/Idi-Amin-Dada-9183487-1-4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685800"/>
            <a:ext cx="4191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876800" y="5362545"/>
            <a:ext cx="4038600" cy="400110"/>
          </a:xfrm>
          <a:prstGeom prst="rect">
            <a:avLst/>
          </a:prstGeom>
          <a:noFill/>
        </p:spPr>
        <p:txBody>
          <a:bodyPr wrap="square" rtlCol="0">
            <a:spAutoFit/>
          </a:bodyPr>
          <a:lstStyle/>
          <a:p>
            <a:pPr algn="ctr"/>
            <a:r>
              <a:rPr lang="en-US" sz="2000" b="1" i="1" dirty="0">
                <a:solidFill>
                  <a:prstClr val="black"/>
                </a:solidFill>
              </a:rPr>
              <a:t>Idi Amin Dada -- Uganda</a:t>
            </a:r>
          </a:p>
        </p:txBody>
      </p:sp>
    </p:spTree>
    <p:extLst>
      <p:ext uri="{BB962C8B-B14F-4D97-AF65-F5344CB8AC3E}">
        <p14:creationId xmlns:p14="http://schemas.microsoft.com/office/powerpoint/2010/main" val="333846418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49000"/>
          </a:schemeClr>
        </a:solidFill>
        <a:effectLst/>
      </p:bgPr>
    </p:bg>
    <p:spTree>
      <p:nvGrpSpPr>
        <p:cNvPr id="1" name=""/>
        <p:cNvGrpSpPr/>
        <p:nvPr/>
      </p:nvGrpSpPr>
      <p:grpSpPr>
        <a:xfrm>
          <a:off x="0" y="0"/>
          <a:ext cx="0" cy="0"/>
          <a:chOff x="0" y="0"/>
          <a:chExt cx="0" cy="0"/>
        </a:xfrm>
      </p:grpSpPr>
      <p:pic>
        <p:nvPicPr>
          <p:cNvPr id="5122" name="Picture 2" descr="http://www.acn.com.ve/portal/media/k2/items/cache/f74f6dcacc0e83bffaa81afeda20da3d_XL.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8077200" cy="58567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5800" y="6160961"/>
            <a:ext cx="7543800" cy="523220"/>
          </a:xfrm>
          <a:prstGeom prst="rect">
            <a:avLst/>
          </a:prstGeom>
          <a:noFill/>
        </p:spPr>
        <p:txBody>
          <a:bodyPr wrap="square" rtlCol="0">
            <a:spAutoFit/>
          </a:bodyPr>
          <a:lstStyle/>
          <a:p>
            <a:pPr algn="ctr"/>
            <a:r>
              <a:rPr lang="en-US" sz="2800" b="1" i="1" dirty="0">
                <a:solidFill>
                  <a:prstClr val="black"/>
                </a:solidFill>
              </a:rPr>
              <a:t>Robert Mugabe -- Zimbabwe</a:t>
            </a:r>
          </a:p>
        </p:txBody>
      </p:sp>
    </p:spTree>
    <p:extLst>
      <p:ext uri="{BB962C8B-B14F-4D97-AF65-F5344CB8AC3E}">
        <p14:creationId xmlns:p14="http://schemas.microsoft.com/office/powerpoint/2010/main" val="69346124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49000"/>
          </a:schemeClr>
        </a:solidFill>
        <a:effectLst/>
      </p:bgPr>
    </p:bg>
    <p:spTree>
      <p:nvGrpSpPr>
        <p:cNvPr id="1" name=""/>
        <p:cNvGrpSpPr/>
        <p:nvPr/>
      </p:nvGrpSpPr>
      <p:grpSpPr>
        <a:xfrm>
          <a:off x="0" y="0"/>
          <a:ext cx="0" cy="0"/>
          <a:chOff x="0" y="0"/>
          <a:chExt cx="0" cy="0"/>
        </a:xfrm>
      </p:grpSpPr>
      <p:pic>
        <p:nvPicPr>
          <p:cNvPr id="6146" name="Picture 2" descr="http://2.bp.blogspot.com/_DeeE-sKxPQo/SwFUa6srE0I/AAAAAAAAAAM/0XYmcqoqdfc/s1600/top+ten-poorest+countries-20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381000"/>
            <a:ext cx="8788029"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9819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4855" y="76200"/>
            <a:ext cx="8229600" cy="457200"/>
          </a:xfrm>
        </p:spPr>
        <p:txBody>
          <a:bodyPr>
            <a:normAutofit fontScale="90000"/>
          </a:bodyPr>
          <a:lstStyle/>
          <a:p>
            <a:r>
              <a:rPr lang="en-US" b="1" u="sng" dirty="0"/>
              <a:t>US Birth Rate over last 200 years</a:t>
            </a:r>
          </a:p>
        </p:txBody>
      </p:sp>
      <p:pic>
        <p:nvPicPr>
          <p:cNvPr id="13314" name="Picture 2" descr="http://www.faculty.fairfield.edu/faculty/hodgson/Courses/so142/fertility/tf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85800"/>
            <a:ext cx="8153400" cy="5486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5800" y="6324600"/>
            <a:ext cx="7848600" cy="523220"/>
          </a:xfrm>
          <a:prstGeom prst="rect">
            <a:avLst/>
          </a:prstGeom>
          <a:noFill/>
        </p:spPr>
        <p:txBody>
          <a:bodyPr wrap="square" rtlCol="0">
            <a:spAutoFit/>
          </a:bodyPr>
          <a:lstStyle/>
          <a:p>
            <a:pPr algn="ctr"/>
            <a:r>
              <a:rPr lang="en-US" sz="2800" b="1" i="1" dirty="0"/>
              <a:t>Replacement Rate = 2.1 kids</a:t>
            </a:r>
          </a:p>
        </p:txBody>
      </p:sp>
    </p:spTree>
    <p:extLst>
      <p:ext uri="{BB962C8B-B14F-4D97-AF65-F5344CB8AC3E}">
        <p14:creationId xmlns:p14="http://schemas.microsoft.com/office/powerpoint/2010/main" val="399014964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49000"/>
          </a:schemeClr>
        </a:solidFill>
        <a:effectLst/>
      </p:bgPr>
    </p:bg>
    <p:spTree>
      <p:nvGrpSpPr>
        <p:cNvPr id="1" name=""/>
        <p:cNvGrpSpPr/>
        <p:nvPr/>
      </p:nvGrpSpPr>
      <p:grpSpPr>
        <a:xfrm>
          <a:off x="0" y="0"/>
          <a:ext cx="0" cy="0"/>
          <a:chOff x="0" y="0"/>
          <a:chExt cx="0" cy="0"/>
        </a:xfrm>
      </p:grpSpPr>
      <p:pic>
        <p:nvPicPr>
          <p:cNvPr id="3074" name="Picture 2" descr="http://k38.kn3.net/88DD3946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
            <a:ext cx="8458200" cy="6096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90600" y="6248400"/>
            <a:ext cx="7543800" cy="523220"/>
          </a:xfrm>
          <a:prstGeom prst="rect">
            <a:avLst/>
          </a:prstGeom>
          <a:noFill/>
        </p:spPr>
        <p:txBody>
          <a:bodyPr wrap="square" rtlCol="0">
            <a:spAutoFit/>
          </a:bodyPr>
          <a:lstStyle/>
          <a:p>
            <a:pPr algn="ctr"/>
            <a:r>
              <a:rPr lang="en-US" sz="2800" b="1" i="1" dirty="0">
                <a:solidFill>
                  <a:prstClr val="black"/>
                </a:solidFill>
              </a:rPr>
              <a:t>Child Soldiers in Sierra Leone</a:t>
            </a:r>
          </a:p>
        </p:txBody>
      </p:sp>
    </p:spTree>
    <p:extLst>
      <p:ext uri="{BB962C8B-B14F-4D97-AF65-F5344CB8AC3E}">
        <p14:creationId xmlns:p14="http://schemas.microsoft.com/office/powerpoint/2010/main" val="179044256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49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44000" cy="6324600"/>
          </a:xfrm>
        </p:spPr>
        <p:txBody>
          <a:bodyPr>
            <a:normAutofit fontScale="92500" lnSpcReduction="10000"/>
          </a:bodyPr>
          <a:lstStyle/>
          <a:p>
            <a:pPr marL="0" indent="0">
              <a:buNone/>
            </a:pPr>
            <a:r>
              <a:rPr lang="en-US" sz="2100" b="1" i="1" dirty="0"/>
              <a:t>#3: Pan-Arabism </a:t>
            </a:r>
            <a:r>
              <a:rPr lang="en-US" sz="2100" dirty="0"/>
              <a:t>=&gt; idea that all Arabs constituted a  single nation; popular in Middle East and North Africa in 1950’s and 60’s</a:t>
            </a:r>
          </a:p>
          <a:p>
            <a:r>
              <a:rPr lang="en-US" sz="2100" dirty="0"/>
              <a:t>Promoted by _______________________(Egypt) &amp; newly formed </a:t>
            </a:r>
            <a:r>
              <a:rPr lang="en-US" sz="2100" b="1" i="1" dirty="0"/>
              <a:t>Ba’ath party </a:t>
            </a:r>
            <a:r>
              <a:rPr lang="en-US" sz="2100" dirty="0"/>
              <a:t>=&gt; desired to unite all Arab states and promote development and prosperity</a:t>
            </a:r>
          </a:p>
          <a:p>
            <a:pPr marL="685800" lvl="1">
              <a:buFont typeface="Wingdings" panose="05000000000000000000" pitchFamily="2" charset="2"/>
              <a:buChar char="§"/>
            </a:pPr>
            <a:r>
              <a:rPr lang="en-US" sz="2100" b="1" i="1" dirty="0"/>
              <a:t>Nasser Nationalized ______________________</a:t>
            </a:r>
            <a:r>
              <a:rPr lang="en-US" sz="2100" dirty="0"/>
              <a:t>in 1957 and evicted British and French =&gt; earned admiration of other Arab states in ME</a:t>
            </a:r>
          </a:p>
          <a:p>
            <a:pPr lvl="1" indent="-342900">
              <a:buFont typeface="Wingdings" panose="05000000000000000000" pitchFamily="2" charset="2"/>
              <a:buChar char="§"/>
            </a:pPr>
            <a:r>
              <a:rPr lang="en-US" sz="2100" b="1" i="1" dirty="0"/>
              <a:t>Ba’ath party </a:t>
            </a:r>
            <a:r>
              <a:rPr lang="en-US" sz="2100" dirty="0"/>
              <a:t>in Syria opened talks to create a new Arab state in ME =&gt; combination of Syria and Egypt called </a:t>
            </a:r>
            <a:r>
              <a:rPr lang="en-US" sz="2100" b="1" i="1" dirty="0"/>
              <a:t>United Arab Republic </a:t>
            </a:r>
            <a:r>
              <a:rPr lang="en-US" sz="2100" dirty="0"/>
              <a:t>(UAR)</a:t>
            </a:r>
          </a:p>
          <a:p>
            <a:pPr marL="400050" lvl="1" indent="0">
              <a:buNone/>
            </a:pPr>
            <a:r>
              <a:rPr lang="en-US" sz="2100" dirty="0"/>
              <a:t>	-- Nasser promoted creation of an even larger Arab republic =&gt; kings of Saudi 	Arabia, Jordan &amp; Iraq opposed due to sharing resource wealth (oil)</a:t>
            </a:r>
          </a:p>
          <a:p>
            <a:pPr marL="400050" lvl="1" indent="0">
              <a:buNone/>
            </a:pPr>
            <a:r>
              <a:rPr lang="en-US" sz="2100" dirty="0"/>
              <a:t>	-- UAR fell apart in 1961 when Ba’ath party overthrown in Syria</a:t>
            </a:r>
          </a:p>
          <a:p>
            <a:pPr lvl="1" indent="-342900">
              <a:buFont typeface="Wingdings" panose="05000000000000000000" pitchFamily="2" charset="2"/>
              <a:buChar char="§"/>
            </a:pPr>
            <a:r>
              <a:rPr lang="en-US" sz="2100" dirty="0"/>
              <a:t>Arab nationalism further discredited by loss of Arab coalition to Israel in </a:t>
            </a:r>
            <a:r>
              <a:rPr lang="en-US" sz="2100" b="1" i="1" dirty="0"/>
              <a:t>6 Day War </a:t>
            </a:r>
            <a:r>
              <a:rPr lang="en-US" sz="2100" dirty="0"/>
              <a:t>in 1967 and loss of territories (Nasser tried to promote unity via Israeli opposition)</a:t>
            </a:r>
          </a:p>
          <a:p>
            <a:pPr marL="400050" lvl="1" indent="0">
              <a:buNone/>
            </a:pPr>
            <a:r>
              <a:rPr lang="en-US" sz="2100" dirty="0"/>
              <a:t>	-- Libyan leader ___________________tried to revive Arab nationalism in 1970’s 	but was discredited by extreme policies (use of violence) and terroristic actions</a:t>
            </a:r>
          </a:p>
          <a:p>
            <a:r>
              <a:rPr lang="en-US" sz="2100" dirty="0"/>
              <a:t>Arab Nationalism has evolved from vision of a unified state to practical cooperation on economic matters, matters of political independence </a:t>
            </a:r>
          </a:p>
          <a:p>
            <a:pPr marL="685800" lvl="1">
              <a:buFont typeface="Wingdings" panose="05000000000000000000" pitchFamily="2" charset="2"/>
              <a:buChar char="§"/>
            </a:pPr>
            <a:r>
              <a:rPr lang="en-US" sz="2100" dirty="0"/>
              <a:t>____________________(founded 1945) has become main instrument of this vision</a:t>
            </a:r>
          </a:p>
          <a:p>
            <a:pPr marL="685800" lvl="1">
              <a:buFont typeface="Wingdings" panose="05000000000000000000" pitchFamily="2" charset="2"/>
              <a:buChar char="§"/>
            </a:pPr>
            <a:r>
              <a:rPr lang="en-US" sz="2100" dirty="0"/>
              <a:t>22 member states meet regularly to settle Arab disputes, promote economic growth, foster educational initiatives and deal with Arab migrant labor issues</a:t>
            </a:r>
          </a:p>
          <a:p>
            <a:pPr marL="400050" lvl="1" indent="0">
              <a:buNone/>
            </a:pPr>
            <a:r>
              <a:rPr lang="en-US" sz="2100" dirty="0"/>
              <a:t>	-- League has been instrumental in preserving Arab cultural sites as well</a:t>
            </a:r>
          </a:p>
          <a:p>
            <a:pPr marL="0" indent="0">
              <a:buNone/>
            </a:pPr>
            <a:endParaRPr lang="en-US" sz="2100" dirty="0"/>
          </a:p>
          <a:p>
            <a:endParaRPr lang="en-US" sz="2100" dirty="0"/>
          </a:p>
          <a:p>
            <a:pPr marL="0" indent="0">
              <a:buNone/>
            </a:pPr>
            <a:endParaRPr lang="en-US" sz="2100" dirty="0"/>
          </a:p>
          <a:p>
            <a:endParaRPr lang="en-US" dirty="0"/>
          </a:p>
        </p:txBody>
      </p:sp>
      <p:sp>
        <p:nvSpPr>
          <p:cNvPr id="4" name="Title 1"/>
          <p:cNvSpPr>
            <a:spLocks noGrp="1"/>
          </p:cNvSpPr>
          <p:nvPr>
            <p:ph type="title"/>
          </p:nvPr>
        </p:nvSpPr>
        <p:spPr>
          <a:xfrm>
            <a:off x="166255" y="76200"/>
            <a:ext cx="8901545" cy="457200"/>
          </a:xfrm>
        </p:spPr>
        <p:txBody>
          <a:bodyPr>
            <a:normAutofit fontScale="90000"/>
          </a:bodyPr>
          <a:lstStyle/>
          <a:p>
            <a:r>
              <a:rPr lang="en-US" b="1" u="sng" dirty="0"/>
              <a:t>Post-colonial Transnational Movements</a:t>
            </a:r>
          </a:p>
        </p:txBody>
      </p:sp>
    </p:spTree>
    <p:extLst>
      <p:ext uri="{BB962C8B-B14F-4D97-AF65-F5344CB8AC3E}">
        <p14:creationId xmlns:p14="http://schemas.microsoft.com/office/powerpoint/2010/main" val="149019283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4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normAutofit fontScale="90000"/>
          </a:bodyPr>
          <a:lstStyle/>
          <a:p>
            <a:r>
              <a:rPr lang="en-US" b="1" u="sng" dirty="0"/>
              <a:t>Pan-Arabism</a:t>
            </a:r>
          </a:p>
        </p:txBody>
      </p:sp>
      <p:sp>
        <p:nvSpPr>
          <p:cNvPr id="3" name="Content Placeholder 2"/>
          <p:cNvSpPr>
            <a:spLocks noGrp="1"/>
          </p:cNvSpPr>
          <p:nvPr>
            <p:ph idx="1"/>
          </p:nvPr>
        </p:nvSpPr>
        <p:spPr>
          <a:xfrm>
            <a:off x="457200" y="6096000"/>
            <a:ext cx="8229600" cy="639763"/>
          </a:xfrm>
        </p:spPr>
        <p:txBody>
          <a:bodyPr/>
          <a:lstStyle/>
          <a:p>
            <a:endParaRPr lang="en-US" dirty="0"/>
          </a:p>
        </p:txBody>
      </p:sp>
      <p:pic>
        <p:nvPicPr>
          <p:cNvPr id="3074" name="Picture 2" descr="http://cdn.crossmap.com/images/0/97/97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838200"/>
            <a:ext cx="8001000" cy="481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75681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4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a:t>Pan Arabic Leaders</a:t>
            </a:r>
          </a:p>
        </p:txBody>
      </p:sp>
      <p:pic>
        <p:nvPicPr>
          <p:cNvPr id="4098" name="Picture 2" descr="http://img.timeinc.net/time/magazine/archive/covers/1956/1101560827_4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685799"/>
            <a:ext cx="4187825" cy="551746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i.telegraph.co.uk/multimedia/archive/01780/gaddafi-3_1780857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828800"/>
            <a:ext cx="4914900" cy="32281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 y="6324600"/>
            <a:ext cx="4038599" cy="415498"/>
          </a:xfrm>
          <a:prstGeom prst="rect">
            <a:avLst/>
          </a:prstGeom>
          <a:noFill/>
        </p:spPr>
        <p:txBody>
          <a:bodyPr wrap="square" rtlCol="0">
            <a:spAutoFit/>
          </a:bodyPr>
          <a:lstStyle/>
          <a:p>
            <a:r>
              <a:rPr lang="en-US" sz="2100" b="1" i="1" dirty="0">
                <a:solidFill>
                  <a:prstClr val="black"/>
                </a:solidFill>
              </a:rPr>
              <a:t>Egypt’s </a:t>
            </a:r>
            <a:r>
              <a:rPr lang="en-US" sz="2100" b="1" i="1" dirty="0" err="1">
                <a:solidFill>
                  <a:prstClr val="black"/>
                </a:solidFill>
              </a:rPr>
              <a:t>Gamul</a:t>
            </a:r>
            <a:r>
              <a:rPr lang="en-US" sz="2100" b="1" i="1" dirty="0">
                <a:solidFill>
                  <a:prstClr val="black"/>
                </a:solidFill>
              </a:rPr>
              <a:t> Abdul Nasser</a:t>
            </a:r>
          </a:p>
        </p:txBody>
      </p:sp>
      <p:sp>
        <p:nvSpPr>
          <p:cNvPr id="5" name="TextBox 4"/>
          <p:cNvSpPr txBox="1"/>
          <p:nvPr/>
        </p:nvSpPr>
        <p:spPr>
          <a:xfrm>
            <a:off x="4648200" y="5257800"/>
            <a:ext cx="3962400" cy="430887"/>
          </a:xfrm>
          <a:prstGeom prst="rect">
            <a:avLst/>
          </a:prstGeom>
          <a:noFill/>
        </p:spPr>
        <p:txBody>
          <a:bodyPr wrap="square" rtlCol="0">
            <a:spAutoFit/>
          </a:bodyPr>
          <a:lstStyle/>
          <a:p>
            <a:pPr algn="ctr"/>
            <a:r>
              <a:rPr lang="en-US" sz="2200" b="1" i="1" dirty="0">
                <a:solidFill>
                  <a:prstClr val="black"/>
                </a:solidFill>
              </a:rPr>
              <a:t>Libya’s Muammar Gaddafi</a:t>
            </a:r>
          </a:p>
        </p:txBody>
      </p:sp>
    </p:spTree>
    <p:extLst>
      <p:ext uri="{BB962C8B-B14F-4D97-AF65-F5344CB8AC3E}">
        <p14:creationId xmlns:p14="http://schemas.microsoft.com/office/powerpoint/2010/main" val="103010475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2">
            <a:lumMod val="75000"/>
            <a:alpha val="5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228600"/>
          </a:xfrm>
        </p:spPr>
        <p:txBody>
          <a:bodyPr>
            <a:normAutofit fontScale="90000"/>
          </a:bodyPr>
          <a:lstStyle/>
          <a:p>
            <a:r>
              <a:rPr lang="en-US" b="1" u="sng" dirty="0"/>
              <a:t>Genocide in the 20</a:t>
            </a:r>
            <a:r>
              <a:rPr lang="en-US" b="1" u="sng" baseline="30000" dirty="0"/>
              <a:t>th</a:t>
            </a:r>
            <a:r>
              <a:rPr lang="en-US" b="1" u="sng" dirty="0"/>
              <a:t> Century</a:t>
            </a:r>
          </a:p>
        </p:txBody>
      </p:sp>
      <p:sp>
        <p:nvSpPr>
          <p:cNvPr id="3" name="Content Placeholder 2"/>
          <p:cNvSpPr>
            <a:spLocks noGrp="1"/>
          </p:cNvSpPr>
          <p:nvPr>
            <p:ph idx="1"/>
          </p:nvPr>
        </p:nvSpPr>
        <p:spPr>
          <a:xfrm>
            <a:off x="3132" y="414402"/>
            <a:ext cx="8991600" cy="3547997"/>
          </a:xfrm>
        </p:spPr>
        <p:txBody>
          <a:bodyPr>
            <a:normAutofit lnSpcReduction="10000"/>
          </a:bodyPr>
          <a:lstStyle/>
          <a:p>
            <a:pPr marL="0" indent="0">
              <a:buNone/>
            </a:pPr>
            <a:r>
              <a:rPr lang="en-US" sz="2300" b="1" u="sng" dirty="0"/>
              <a:t>Genocide</a:t>
            </a:r>
            <a:r>
              <a:rPr lang="en-US" sz="2300" dirty="0"/>
              <a:t> =&gt; coined by Polish writer Ralph </a:t>
            </a:r>
            <a:r>
              <a:rPr lang="en-US" sz="2300" dirty="0" err="1"/>
              <a:t>Lemkin</a:t>
            </a:r>
            <a:r>
              <a:rPr lang="en-US" sz="2300" dirty="0"/>
              <a:t> in 1941 by combining the Greek word ‘</a:t>
            </a:r>
            <a:r>
              <a:rPr lang="en-US" sz="2300" dirty="0" err="1"/>
              <a:t>genos</a:t>
            </a:r>
            <a:r>
              <a:rPr lang="en-US" sz="2300" dirty="0"/>
              <a:t>’ (race) with the Latin word ‘</a:t>
            </a:r>
            <a:r>
              <a:rPr lang="en-US" sz="2300" dirty="0" err="1"/>
              <a:t>cide</a:t>
            </a:r>
            <a:r>
              <a:rPr lang="en-US" sz="2300" dirty="0"/>
              <a:t>’ (killing).</a:t>
            </a:r>
          </a:p>
          <a:p>
            <a:r>
              <a:rPr lang="en-US" sz="2300" dirty="0"/>
              <a:t>Genocide as defined by the United Nations in 1948 means any of the following acts committed with intent to destroy, in whole or in part, a national, ethnic, racial or religious group, including: (a) killing members of the group (b) causing serious bodily or mental harm to members of the group (c) deliberately inflicting on the group conditions of life calculated to bring about its physical destruction in whole or in part (d) imposing measures intended to prevent births within the group (e) forcibly transferring children of the group to another group.</a:t>
            </a:r>
          </a:p>
        </p:txBody>
      </p:sp>
      <p:sp>
        <p:nvSpPr>
          <p:cNvPr id="4" name="TextBox 3"/>
          <p:cNvSpPr txBox="1"/>
          <p:nvPr/>
        </p:nvSpPr>
        <p:spPr>
          <a:xfrm>
            <a:off x="228600" y="4040526"/>
            <a:ext cx="5105400" cy="2462213"/>
          </a:xfrm>
          <a:prstGeom prst="rect">
            <a:avLst/>
          </a:prstGeom>
          <a:noFill/>
        </p:spPr>
        <p:txBody>
          <a:bodyPr wrap="square" rtlCol="0">
            <a:spAutoFit/>
          </a:bodyPr>
          <a:lstStyle/>
          <a:p>
            <a:r>
              <a:rPr lang="en-US" sz="2200" dirty="0">
                <a:solidFill>
                  <a:prstClr val="black"/>
                </a:solidFill>
              </a:rPr>
              <a:t>"Thus for the time being I have sent to the East only my 'Death's Head Units' with the orders to kill without pity or mercy all men, women, and children of Polish race or language. Only in such a way will we win the vital space that we need. </a:t>
            </a:r>
            <a:r>
              <a:rPr lang="en-US" sz="2200" b="1" i="1" dirty="0">
                <a:solidFill>
                  <a:prstClr val="black"/>
                </a:solidFill>
              </a:rPr>
              <a:t>Who still talks nowadays about the Armenians?"</a:t>
            </a:r>
          </a:p>
        </p:txBody>
      </p:sp>
      <p:pic>
        <p:nvPicPr>
          <p:cNvPr id="7170" name="Picture 2" descr="http://media-1.web.britannica.com/eb-media/58/129958-004-C9B8B89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3733800"/>
            <a:ext cx="2511425" cy="3075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80226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2">
            <a:lumMod val="75000"/>
            <a:alpha val="5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943600"/>
            <a:ext cx="8458200" cy="655638"/>
          </a:xfrm>
        </p:spPr>
        <p:txBody>
          <a:bodyPr>
            <a:normAutofit fontScale="90000"/>
          </a:bodyPr>
          <a:lstStyle/>
          <a:p>
            <a:r>
              <a:rPr lang="en-US" b="1" i="1" dirty="0"/>
              <a:t>German Concentration Camps</a:t>
            </a:r>
          </a:p>
        </p:txBody>
      </p:sp>
      <p:pic>
        <p:nvPicPr>
          <p:cNvPr id="5122" name="Picture 2" descr="http://www.historyplace.com/worldwar2/holocaust/hol-pix/campsma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43542"/>
            <a:ext cx="8498093" cy="5519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85469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2">
            <a:lumMod val="75000"/>
            <a:alpha val="5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9914" y="152400"/>
            <a:ext cx="8229600" cy="563562"/>
          </a:xfrm>
        </p:spPr>
        <p:txBody>
          <a:bodyPr>
            <a:normAutofit fontScale="90000"/>
          </a:bodyPr>
          <a:lstStyle/>
          <a:p>
            <a:r>
              <a:rPr lang="en-US" b="1" u="sng" dirty="0"/>
              <a:t>Nazi Concentration Camp</a:t>
            </a:r>
          </a:p>
        </p:txBody>
      </p:sp>
      <p:pic>
        <p:nvPicPr>
          <p:cNvPr id="6146" name="Picture 2" descr="http://a66c7b.medialib.glogster.com/media/ed/ed593e186c88211a85229db30330289b93f298e0057522be6510fed0fff40a6f/barrack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38200"/>
            <a:ext cx="8153400" cy="592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01264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2">
            <a:lumMod val="75000"/>
            <a:alpha val="56000"/>
          </a:schemeClr>
        </a:solidFill>
        <a:effectLst/>
      </p:bgPr>
    </p:bg>
    <p:spTree>
      <p:nvGrpSpPr>
        <p:cNvPr id="1" name=""/>
        <p:cNvGrpSpPr/>
        <p:nvPr/>
      </p:nvGrpSpPr>
      <p:grpSpPr>
        <a:xfrm>
          <a:off x="0" y="0"/>
          <a:ext cx="0" cy="0"/>
          <a:chOff x="0" y="0"/>
          <a:chExt cx="0" cy="0"/>
        </a:xfrm>
      </p:grpSpPr>
      <p:pic>
        <p:nvPicPr>
          <p:cNvPr id="6149" name="Picture 5" descr="holocaust%2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7848600" cy="5791200"/>
          </a:xfrm>
          <a:prstGeom prst="rect">
            <a:avLst/>
          </a:prstGeom>
          <a:noFill/>
          <a:extLst>
            <a:ext uri="{909E8E84-426E-40DD-AFC4-6F175D3DCCD1}">
              <a14:hiddenFill xmlns:a14="http://schemas.microsoft.com/office/drawing/2010/main">
                <a:solidFill>
                  <a:srgbClr val="FFFFFF"/>
                </a:solidFill>
              </a14:hiddenFill>
            </a:ext>
          </a:extLst>
        </p:spPr>
      </p:pic>
      <p:sp>
        <p:nvSpPr>
          <p:cNvPr id="6150" name="Text Box 6"/>
          <p:cNvSpPr txBox="1">
            <a:spLocks noChangeArrowheads="1"/>
          </p:cNvSpPr>
          <p:nvPr/>
        </p:nvSpPr>
        <p:spPr bwMode="auto">
          <a:xfrm>
            <a:off x="1828800" y="6132513"/>
            <a:ext cx="533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solidFill>
                <a:prstClr val="black"/>
              </a:solidFill>
            </a:endParaRPr>
          </a:p>
        </p:txBody>
      </p:sp>
      <p:sp>
        <p:nvSpPr>
          <p:cNvPr id="6151" name="Text Box 7"/>
          <p:cNvSpPr txBox="1">
            <a:spLocks noChangeArrowheads="1"/>
          </p:cNvSpPr>
          <p:nvPr/>
        </p:nvSpPr>
        <p:spPr bwMode="auto">
          <a:xfrm>
            <a:off x="2743200" y="6172200"/>
            <a:ext cx="4572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i="1" dirty="0">
                <a:solidFill>
                  <a:prstClr val="black"/>
                </a:solidFill>
              </a:rPr>
              <a:t>“Educating” the new prisoners</a:t>
            </a:r>
          </a:p>
        </p:txBody>
      </p:sp>
    </p:spTree>
    <p:extLst>
      <p:ext uri="{BB962C8B-B14F-4D97-AF65-F5344CB8AC3E}">
        <p14:creationId xmlns:p14="http://schemas.microsoft.com/office/powerpoint/2010/main" val="203146938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2">
            <a:lumMod val="75000"/>
            <a:alpha val="56000"/>
          </a:schemeClr>
        </a:solidFill>
        <a:effectLst/>
      </p:bgPr>
    </p:bg>
    <p:spTree>
      <p:nvGrpSpPr>
        <p:cNvPr id="1" name=""/>
        <p:cNvGrpSpPr/>
        <p:nvPr/>
      </p:nvGrpSpPr>
      <p:grpSpPr>
        <a:xfrm>
          <a:off x="0" y="0"/>
          <a:ext cx="0" cy="0"/>
          <a:chOff x="0" y="0"/>
          <a:chExt cx="0" cy="0"/>
        </a:xfrm>
      </p:grpSpPr>
      <p:pic>
        <p:nvPicPr>
          <p:cNvPr id="7173" name="Picture 5" descr="holocaust00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28600"/>
            <a:ext cx="4576763" cy="5791200"/>
          </a:xfrm>
          <a:prstGeom prst="rect">
            <a:avLst/>
          </a:prstGeom>
          <a:noFill/>
          <a:extLst>
            <a:ext uri="{909E8E84-426E-40DD-AFC4-6F175D3DCCD1}">
              <a14:hiddenFill xmlns:a14="http://schemas.microsoft.com/office/drawing/2010/main">
                <a:solidFill>
                  <a:srgbClr val="FFFFFF"/>
                </a:solidFill>
              </a14:hiddenFill>
            </a:ext>
          </a:extLst>
        </p:spPr>
      </p:pic>
      <p:sp>
        <p:nvSpPr>
          <p:cNvPr id="7174" name="Text Box 6"/>
          <p:cNvSpPr txBox="1">
            <a:spLocks noChangeArrowheads="1"/>
          </p:cNvSpPr>
          <p:nvPr/>
        </p:nvSpPr>
        <p:spPr bwMode="auto">
          <a:xfrm>
            <a:off x="1828800" y="6172200"/>
            <a:ext cx="5791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800" b="1" i="1" dirty="0">
                <a:solidFill>
                  <a:prstClr val="black"/>
                </a:solidFill>
              </a:rPr>
              <a:t>Mass Grave at Nazi Death Camp</a:t>
            </a:r>
          </a:p>
        </p:txBody>
      </p:sp>
    </p:spTree>
    <p:extLst>
      <p:ext uri="{BB962C8B-B14F-4D97-AF65-F5344CB8AC3E}">
        <p14:creationId xmlns:p14="http://schemas.microsoft.com/office/powerpoint/2010/main" val="222481936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2">
            <a:lumMod val="75000"/>
            <a:alpha val="5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487362"/>
          </a:xfrm>
        </p:spPr>
        <p:txBody>
          <a:bodyPr>
            <a:normAutofit fontScale="90000"/>
          </a:bodyPr>
          <a:lstStyle/>
          <a:p>
            <a:r>
              <a:rPr lang="en-US" b="1" u="sng" dirty="0"/>
              <a:t>Nazi Holocaust Figures</a:t>
            </a:r>
          </a:p>
        </p:txBody>
      </p:sp>
      <p:pic>
        <p:nvPicPr>
          <p:cNvPr id="1026" name="Picture 2" descr="http://2.bp.blogspot.com/-6289AerzXEY/TZikhUuFrsI/AAAAAAAAAE4/xi7o4cip7SY/s1600/holocaus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38200"/>
            <a:ext cx="7543800" cy="5593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32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C9900">
            <a:alpha val="2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709"/>
            <a:ext cx="8229600" cy="639762"/>
          </a:xfrm>
        </p:spPr>
        <p:txBody>
          <a:bodyPr>
            <a:normAutofit fontScale="90000"/>
          </a:bodyPr>
          <a:lstStyle/>
          <a:p>
            <a:r>
              <a:rPr lang="en-US" b="1" u="sng" dirty="0"/>
              <a:t>Energy Sources of 20</a:t>
            </a:r>
            <a:r>
              <a:rPr lang="en-US" b="1" u="sng" baseline="30000" dirty="0"/>
              <a:t>th</a:t>
            </a:r>
            <a:r>
              <a:rPr lang="en-US" b="1" u="sng" dirty="0"/>
              <a:t> Century</a:t>
            </a:r>
          </a:p>
        </p:txBody>
      </p:sp>
      <p:sp>
        <p:nvSpPr>
          <p:cNvPr id="3" name="Content Placeholder 2"/>
          <p:cNvSpPr>
            <a:spLocks noGrp="1"/>
          </p:cNvSpPr>
          <p:nvPr>
            <p:ph sz="half" idx="1"/>
          </p:nvPr>
        </p:nvSpPr>
        <p:spPr>
          <a:xfrm>
            <a:off x="0" y="685800"/>
            <a:ext cx="9144000" cy="6248400"/>
          </a:xfrm>
        </p:spPr>
        <p:txBody>
          <a:bodyPr>
            <a:normAutofit lnSpcReduction="10000"/>
          </a:bodyPr>
          <a:lstStyle/>
          <a:p>
            <a:r>
              <a:rPr lang="en-US" sz="2200" dirty="0"/>
              <a:t>In the 20</a:t>
            </a:r>
            <a:r>
              <a:rPr lang="en-US" sz="2200" baseline="30000" dirty="0"/>
              <a:t>th</a:t>
            </a:r>
            <a:r>
              <a:rPr lang="en-US" sz="2200" dirty="0"/>
              <a:t> century new energy technologies greatly increased the productive capacity of humans </a:t>
            </a:r>
          </a:p>
          <a:p>
            <a:r>
              <a:rPr lang="en-US" sz="2200" dirty="0"/>
              <a:t>In the 20</a:t>
            </a:r>
            <a:r>
              <a:rPr lang="en-US" sz="2200" baseline="30000" dirty="0"/>
              <a:t>th</a:t>
            </a:r>
            <a:r>
              <a:rPr lang="en-US" sz="2200" dirty="0"/>
              <a:t> century humans used more energy than the rest of world history combined (between 1950 &amp; 2000 world consumption increased 400%)</a:t>
            </a:r>
          </a:p>
          <a:p>
            <a:pPr marL="685800" lvl="1">
              <a:buFont typeface="Wingdings" panose="05000000000000000000" pitchFamily="2" charset="2"/>
              <a:buChar char="§"/>
            </a:pPr>
            <a:r>
              <a:rPr lang="en-US" sz="2100" dirty="0"/>
              <a:t>______________________=&gt; #1 energy source of 20</a:t>
            </a:r>
            <a:r>
              <a:rPr lang="en-US" sz="2100" baseline="30000" dirty="0"/>
              <a:t>th</a:t>
            </a:r>
            <a:r>
              <a:rPr lang="en-US" sz="2100" dirty="0"/>
              <a:t> century; many applications such as cars, chainsaws, airplanes, ships &amp; </a:t>
            </a:r>
            <a:r>
              <a:rPr lang="en-US" sz="2100" dirty="0" err="1"/>
              <a:t>powerplants</a:t>
            </a:r>
            <a:endParaRPr lang="en-US" sz="2100" dirty="0"/>
          </a:p>
          <a:p>
            <a:pPr marL="857250" lvl="2" indent="0">
              <a:buNone/>
            </a:pPr>
            <a:r>
              <a:rPr lang="en-US" sz="2100" dirty="0"/>
              <a:t>	-- Oil powered new </a:t>
            </a:r>
            <a:r>
              <a:rPr lang="en-US" sz="2100" b="1" i="1" dirty="0"/>
              <a:t>internal combustion engines </a:t>
            </a:r>
            <a:r>
              <a:rPr lang="en-US" sz="2100" dirty="0"/>
              <a:t>(cars, planes) =&gt; provided 30 times the power that a steam engine in 1850 had</a:t>
            </a:r>
          </a:p>
          <a:p>
            <a:pPr marL="400050" lvl="1" indent="0">
              <a:buNone/>
            </a:pPr>
            <a:r>
              <a:rPr lang="en-US" sz="2100" dirty="0"/>
              <a:t>	-- Oil producing nations became wealthy &amp; started cartels such as </a:t>
            </a:r>
            <a:r>
              <a:rPr lang="en-US" sz="2100" b="1" i="1" dirty="0"/>
              <a:t>OPEC</a:t>
            </a:r>
          </a:p>
          <a:p>
            <a:pPr lvl="1" indent="-342900">
              <a:buFont typeface="Wingdings" panose="05000000000000000000" pitchFamily="2" charset="2"/>
              <a:buChar char="§"/>
            </a:pPr>
            <a:r>
              <a:rPr lang="en-US" sz="2100" dirty="0"/>
              <a:t>__________________=&gt; accounts for 5% of total world power (20% in US); by 1998 29 nations had 437 power plants (5%)</a:t>
            </a:r>
          </a:p>
          <a:p>
            <a:pPr marL="400050" lvl="1" indent="0">
              <a:buNone/>
            </a:pPr>
            <a:r>
              <a:rPr lang="en-US" sz="2100" b="1" i="1" dirty="0"/>
              <a:t>	-- </a:t>
            </a:r>
            <a:r>
              <a:rPr lang="en-US" sz="2100" dirty="0"/>
              <a:t>Nuclear plants are very costly to build ($2-5B) and maintain and 	produce radioactive waste (no known process for abatement)</a:t>
            </a:r>
          </a:p>
          <a:p>
            <a:pPr marL="400050" lvl="1" indent="0">
              <a:buNone/>
            </a:pPr>
            <a:r>
              <a:rPr lang="en-US" sz="2100" dirty="0"/>
              <a:t>	-- High profile nuclear accidents =&gt; ________________(USSR 1986); 	</a:t>
            </a:r>
            <a:r>
              <a:rPr lang="en-US" sz="2100" b="1" i="1" dirty="0"/>
              <a:t>Fukushima</a:t>
            </a:r>
            <a:r>
              <a:rPr lang="en-US" sz="2100" dirty="0"/>
              <a:t> (Japan 2010) cause decline in nuclear usage</a:t>
            </a:r>
          </a:p>
          <a:p>
            <a:r>
              <a:rPr lang="en-US" sz="2200" dirty="0"/>
              <a:t>New energy technologies &amp; the application of Ford’s </a:t>
            </a:r>
            <a:r>
              <a:rPr lang="en-US" sz="2200" b="1" i="1" dirty="0"/>
              <a:t>electric powered assembly line</a:t>
            </a:r>
            <a:r>
              <a:rPr lang="en-US" sz="2200" dirty="0"/>
              <a:t> combined with _______________________________ increased the productive capacity of workers 200 times (1750 vs 1990)</a:t>
            </a:r>
          </a:p>
          <a:p>
            <a:pPr lvl="1" indent="-342900">
              <a:buFont typeface="Wingdings" panose="05000000000000000000" pitchFamily="2" charset="2"/>
              <a:buChar char="§"/>
            </a:pPr>
            <a:r>
              <a:rPr lang="en-US" sz="2100" dirty="0"/>
              <a:t>Worker in 1990 could produce in a week what a 1750 worker did in 4 years</a:t>
            </a:r>
          </a:p>
          <a:p>
            <a:endParaRPr lang="en-US" sz="2200" dirty="0"/>
          </a:p>
        </p:txBody>
      </p:sp>
    </p:spTree>
    <p:extLst>
      <p:ext uri="{BB962C8B-B14F-4D97-AF65-F5344CB8AC3E}">
        <p14:creationId xmlns:p14="http://schemas.microsoft.com/office/powerpoint/2010/main" val="352284139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2">
            <a:lumMod val="75000"/>
            <a:alpha val="5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304800"/>
          </a:xfrm>
        </p:spPr>
        <p:txBody>
          <a:bodyPr>
            <a:normAutofit fontScale="90000"/>
          </a:bodyPr>
          <a:lstStyle/>
          <a:p>
            <a:r>
              <a:rPr lang="en-US" b="1" u="sng" dirty="0"/>
              <a:t>Jewish Holocaust Deaths</a:t>
            </a:r>
          </a:p>
        </p:txBody>
      </p:sp>
      <p:pic>
        <p:nvPicPr>
          <p:cNvPr id="2050" name="Picture 2" descr="http://maus.happykidsschool.com.tw/_/rsrc/1366880580447/lesson1/holocaust/Jewish%20deaths%20during%20holocaust%20table.png?width=100%2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609600"/>
            <a:ext cx="88392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70143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2">
            <a:lumMod val="75000"/>
            <a:alpha val="5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63562"/>
          </a:xfrm>
        </p:spPr>
        <p:txBody>
          <a:bodyPr>
            <a:normAutofit fontScale="90000"/>
          </a:bodyPr>
          <a:lstStyle/>
          <a:p>
            <a:r>
              <a:rPr lang="en-US" b="1" u="sng" dirty="0"/>
              <a:t>20</a:t>
            </a:r>
            <a:r>
              <a:rPr lang="en-US" b="1" u="sng" baseline="30000" dirty="0"/>
              <a:t>th &amp;</a:t>
            </a:r>
            <a:r>
              <a:rPr lang="en-US" b="1" u="sng" dirty="0"/>
              <a:t> 21</a:t>
            </a:r>
            <a:r>
              <a:rPr lang="en-US" b="1" u="sng" baseline="30000" dirty="0"/>
              <a:t>st</a:t>
            </a:r>
            <a:r>
              <a:rPr lang="en-US" b="1" u="sng" dirty="0"/>
              <a:t>  Century Genocides</a:t>
            </a:r>
          </a:p>
        </p:txBody>
      </p:sp>
      <p:graphicFrame>
        <p:nvGraphicFramePr>
          <p:cNvPr id="4" name="Content Placeholder 3"/>
          <p:cNvGraphicFramePr>
            <a:graphicFrameLocks noGrp="1"/>
          </p:cNvGraphicFramePr>
          <p:nvPr>
            <p:ph idx="1"/>
            <p:extLst/>
          </p:nvPr>
        </p:nvGraphicFramePr>
        <p:xfrm>
          <a:off x="457200" y="762000"/>
          <a:ext cx="8229600" cy="568960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923443">
                <a:tc>
                  <a:txBody>
                    <a:bodyPr/>
                    <a:lstStyle/>
                    <a:p>
                      <a:pPr algn="ctr"/>
                      <a:r>
                        <a:rPr lang="en-US" dirty="0"/>
                        <a:t>Genocide</a:t>
                      </a:r>
                    </a:p>
                  </a:txBody>
                  <a:tcPr anchor="ctr"/>
                </a:tc>
                <a:tc>
                  <a:txBody>
                    <a:bodyPr/>
                    <a:lstStyle/>
                    <a:p>
                      <a:pPr algn="ctr"/>
                      <a:r>
                        <a:rPr lang="en-US" dirty="0"/>
                        <a:t>Years and Location</a:t>
                      </a:r>
                    </a:p>
                  </a:txBody>
                  <a:tcPr anchor="ctr"/>
                </a:tc>
                <a:tc>
                  <a:txBody>
                    <a:bodyPr/>
                    <a:lstStyle/>
                    <a:p>
                      <a:pPr algn="ctr"/>
                      <a:r>
                        <a:rPr lang="en-US" dirty="0"/>
                        <a:t>Estimated Deaths</a:t>
                      </a:r>
                    </a:p>
                  </a:txBody>
                  <a:tcPr anchor="ctr"/>
                </a:tc>
                <a:extLst>
                  <a:ext uri="{0D108BD9-81ED-4DB2-BD59-A6C34878D82A}">
                    <a16:rowId xmlns:a16="http://schemas.microsoft.com/office/drawing/2014/main" val="10000"/>
                  </a:ext>
                </a:extLst>
              </a:tr>
              <a:tr h="923443">
                <a:tc>
                  <a:txBody>
                    <a:bodyPr/>
                    <a:lstStyle/>
                    <a:p>
                      <a:pPr algn="ctr"/>
                      <a:r>
                        <a:rPr lang="en-US" b="1" i="1" dirty="0"/>
                        <a:t>Holocaust</a:t>
                      </a:r>
                    </a:p>
                  </a:txBody>
                  <a:tcPr anchor="ctr"/>
                </a:tc>
                <a:tc>
                  <a:txBody>
                    <a:bodyPr/>
                    <a:lstStyle/>
                    <a:p>
                      <a:pPr algn="ctr"/>
                      <a:r>
                        <a:rPr lang="en-US" dirty="0"/>
                        <a:t>1933-1945 in Nazi occupied</a:t>
                      </a:r>
                      <a:r>
                        <a:rPr lang="en-US" baseline="0" dirty="0"/>
                        <a:t> Europe</a:t>
                      </a:r>
                      <a:endParaRPr lang="en-US" dirty="0"/>
                    </a:p>
                  </a:txBody>
                  <a:tcPr anchor="ctr"/>
                </a:tc>
                <a:tc>
                  <a:txBody>
                    <a:bodyPr/>
                    <a:lstStyle/>
                    <a:p>
                      <a:pPr algn="ctr"/>
                      <a:r>
                        <a:rPr lang="en-US" dirty="0"/>
                        <a:t>6-10 million</a:t>
                      </a:r>
                    </a:p>
                  </a:txBody>
                  <a:tcPr anchor="ctr"/>
                </a:tc>
                <a:extLst>
                  <a:ext uri="{0D108BD9-81ED-4DB2-BD59-A6C34878D82A}">
                    <a16:rowId xmlns:a16="http://schemas.microsoft.com/office/drawing/2014/main" val="10001"/>
                  </a:ext>
                </a:extLst>
              </a:tr>
              <a:tr h="923443">
                <a:tc>
                  <a:txBody>
                    <a:bodyPr/>
                    <a:lstStyle/>
                    <a:p>
                      <a:pPr algn="ctr"/>
                      <a:r>
                        <a:rPr lang="en-US" b="1" i="1" dirty="0"/>
                        <a:t>Armenian Genocide</a:t>
                      </a:r>
                    </a:p>
                  </a:txBody>
                  <a:tcPr anchor="ctr"/>
                </a:tc>
                <a:tc>
                  <a:txBody>
                    <a:bodyPr/>
                    <a:lstStyle/>
                    <a:p>
                      <a:pPr algn="ctr"/>
                      <a:r>
                        <a:rPr lang="en-US" dirty="0"/>
                        <a:t>1915-1923 in Ottoman Empire</a:t>
                      </a:r>
                    </a:p>
                  </a:txBody>
                  <a:tcPr anchor="ctr"/>
                </a:tc>
                <a:tc>
                  <a:txBody>
                    <a:bodyPr/>
                    <a:lstStyle/>
                    <a:p>
                      <a:pPr algn="ctr"/>
                      <a:r>
                        <a:rPr lang="en-US" dirty="0"/>
                        <a:t>1-2 million</a:t>
                      </a:r>
                    </a:p>
                  </a:txBody>
                  <a:tcPr anchor="ctr"/>
                </a:tc>
                <a:extLst>
                  <a:ext uri="{0D108BD9-81ED-4DB2-BD59-A6C34878D82A}">
                    <a16:rowId xmlns:a16="http://schemas.microsoft.com/office/drawing/2014/main" val="10002"/>
                  </a:ext>
                </a:extLst>
              </a:tr>
              <a:tr h="1072385">
                <a:tc>
                  <a:txBody>
                    <a:bodyPr/>
                    <a:lstStyle/>
                    <a:p>
                      <a:pPr algn="ctr"/>
                      <a:r>
                        <a:rPr lang="en-US" b="1" i="1" dirty="0"/>
                        <a:t>Cambodian</a:t>
                      </a:r>
                      <a:r>
                        <a:rPr lang="en-US" b="1" i="1" baseline="0" dirty="0"/>
                        <a:t> Genocide</a:t>
                      </a:r>
                      <a:endParaRPr lang="en-US" b="1" i="1" dirty="0"/>
                    </a:p>
                  </a:txBody>
                  <a:tcPr anchor="ctr"/>
                </a:tc>
                <a:tc>
                  <a:txBody>
                    <a:bodyPr/>
                    <a:lstStyle/>
                    <a:p>
                      <a:pPr algn="ctr"/>
                      <a:r>
                        <a:rPr lang="en-US" dirty="0"/>
                        <a:t>1975-1979</a:t>
                      </a:r>
                    </a:p>
                  </a:txBody>
                  <a:tcPr anchor="ctr"/>
                </a:tc>
                <a:tc>
                  <a:txBody>
                    <a:bodyPr/>
                    <a:lstStyle/>
                    <a:p>
                      <a:pPr algn="ctr"/>
                      <a:r>
                        <a:rPr lang="en-US" dirty="0"/>
                        <a:t>2-3 million intellectuals, city dwellers, wealthy, foreigners &amp;</a:t>
                      </a:r>
                      <a:r>
                        <a:rPr lang="en-US" baseline="0" dirty="0"/>
                        <a:t> Buddhists</a:t>
                      </a:r>
                      <a:endParaRPr lang="en-US" dirty="0"/>
                    </a:p>
                  </a:txBody>
                  <a:tcPr anchor="ctr"/>
                </a:tc>
                <a:extLst>
                  <a:ext uri="{0D108BD9-81ED-4DB2-BD59-A6C34878D82A}">
                    <a16:rowId xmlns:a16="http://schemas.microsoft.com/office/drawing/2014/main" val="10003"/>
                  </a:ext>
                </a:extLst>
              </a:tr>
              <a:tr h="923443">
                <a:tc>
                  <a:txBody>
                    <a:bodyPr/>
                    <a:lstStyle/>
                    <a:p>
                      <a:pPr algn="ctr"/>
                      <a:r>
                        <a:rPr lang="en-US" b="1" i="1" dirty="0"/>
                        <a:t>Rwandan Genocide</a:t>
                      </a:r>
                    </a:p>
                  </a:txBody>
                  <a:tcPr anchor="ctr"/>
                </a:tc>
                <a:tc>
                  <a:txBody>
                    <a:bodyPr/>
                    <a:lstStyle/>
                    <a:p>
                      <a:pPr algn="ctr"/>
                      <a:r>
                        <a:rPr lang="en-US" dirty="0"/>
                        <a:t>1994</a:t>
                      </a:r>
                    </a:p>
                  </a:txBody>
                  <a:tcPr anchor="ctr"/>
                </a:tc>
                <a:tc>
                  <a:txBody>
                    <a:bodyPr/>
                    <a:lstStyle/>
                    <a:p>
                      <a:pPr algn="ctr"/>
                      <a:r>
                        <a:rPr lang="en-US" dirty="0"/>
                        <a:t>800,000</a:t>
                      </a:r>
                      <a:r>
                        <a:rPr lang="en-US" baseline="0" dirty="0"/>
                        <a:t> Tutsi</a:t>
                      </a:r>
                      <a:endParaRPr lang="en-US" dirty="0"/>
                    </a:p>
                  </a:txBody>
                  <a:tcPr anchor="ctr"/>
                </a:tc>
                <a:extLst>
                  <a:ext uri="{0D108BD9-81ED-4DB2-BD59-A6C34878D82A}">
                    <a16:rowId xmlns:a16="http://schemas.microsoft.com/office/drawing/2014/main" val="10004"/>
                  </a:ext>
                </a:extLst>
              </a:tr>
              <a:tr h="923443">
                <a:tc>
                  <a:txBody>
                    <a:bodyPr/>
                    <a:lstStyle/>
                    <a:p>
                      <a:pPr algn="ctr"/>
                      <a:r>
                        <a:rPr lang="en-US" b="1" i="1" dirty="0" err="1"/>
                        <a:t>Darfurian</a:t>
                      </a:r>
                      <a:r>
                        <a:rPr lang="en-US" b="1" i="1" dirty="0"/>
                        <a:t> Genocide</a:t>
                      </a:r>
                    </a:p>
                  </a:txBody>
                  <a:tcPr anchor="ctr"/>
                </a:tc>
                <a:tc>
                  <a:txBody>
                    <a:bodyPr/>
                    <a:lstStyle/>
                    <a:p>
                      <a:pPr algn="ctr"/>
                      <a:r>
                        <a:rPr lang="en-US" dirty="0"/>
                        <a:t>2003-2010</a:t>
                      </a:r>
                    </a:p>
                  </a:txBody>
                  <a:tcPr anchor="ctr"/>
                </a:tc>
                <a:tc>
                  <a:txBody>
                    <a:bodyPr/>
                    <a:lstStyle/>
                    <a:p>
                      <a:pPr algn="ctr"/>
                      <a:r>
                        <a:rPr lang="en-US" dirty="0"/>
                        <a:t>500,000</a:t>
                      </a:r>
                    </a:p>
                  </a:txBody>
                  <a:tcPr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0645258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2">
            <a:lumMod val="75000"/>
            <a:alpha val="5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normAutofit fontScale="90000"/>
          </a:bodyPr>
          <a:lstStyle/>
          <a:p>
            <a:r>
              <a:rPr lang="en-US" b="1" u="sng" dirty="0"/>
              <a:t>Armenian Genocide -- 1915</a:t>
            </a:r>
          </a:p>
        </p:txBody>
      </p:sp>
      <p:pic>
        <p:nvPicPr>
          <p:cNvPr id="6146" name="Picture 2" descr="http://www.genocide-museum.am/eng/img/map_genocide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85800"/>
            <a:ext cx="8305800" cy="5970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29391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2">
            <a:lumMod val="75000"/>
            <a:alpha val="5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57200"/>
          </a:xfrm>
        </p:spPr>
        <p:txBody>
          <a:bodyPr>
            <a:normAutofit fontScale="90000"/>
          </a:bodyPr>
          <a:lstStyle/>
          <a:p>
            <a:r>
              <a:rPr lang="en-US" b="1" u="sng" dirty="0"/>
              <a:t>Pol Pot &amp; Killing Fields</a:t>
            </a:r>
          </a:p>
        </p:txBody>
      </p:sp>
      <p:pic>
        <p:nvPicPr>
          <p:cNvPr id="3074" name="Picture 2" descr="http://s3.amazonaws.com/rapgenius/1360314574_PolP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970" y="1371600"/>
            <a:ext cx="3197225" cy="428644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killingfieldsmuseum.com/uploads/3/0/1/4/3014111/4866670_or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9520" y="1791859"/>
            <a:ext cx="5602288" cy="3732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56001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2">
            <a:lumMod val="75000"/>
            <a:alpha val="5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381000"/>
          </a:xfrm>
        </p:spPr>
        <p:txBody>
          <a:bodyPr>
            <a:normAutofit fontScale="90000"/>
          </a:bodyPr>
          <a:lstStyle/>
          <a:p>
            <a:r>
              <a:rPr lang="en-US" b="1" u="sng" dirty="0"/>
              <a:t>Rwandan Genocide</a:t>
            </a:r>
          </a:p>
        </p:txBody>
      </p:sp>
      <p:pic>
        <p:nvPicPr>
          <p:cNvPr id="4098" name="Picture 2" descr="http://www.berkeley.edu/news/students/2003/rwanda/images/map_rwand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8585686"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55866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2">
            <a:lumMod val="75000"/>
            <a:alpha val="5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57200"/>
          </a:xfrm>
        </p:spPr>
        <p:txBody>
          <a:bodyPr>
            <a:normAutofit fontScale="90000"/>
          </a:bodyPr>
          <a:lstStyle/>
          <a:p>
            <a:r>
              <a:rPr lang="en-US" b="1" u="sng" dirty="0"/>
              <a:t>Rwandan Genocide -- 1994</a:t>
            </a:r>
          </a:p>
        </p:txBody>
      </p:sp>
      <p:pic>
        <p:nvPicPr>
          <p:cNvPr id="5122" name="Picture 2" descr="http://www.orwelltoday.com/genocidema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45506"/>
            <a:ext cx="6400800" cy="5763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94343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alpha val="6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63562"/>
          </a:xfrm>
        </p:spPr>
        <p:txBody>
          <a:bodyPr>
            <a:normAutofit fontScale="90000"/>
          </a:bodyPr>
          <a:lstStyle/>
          <a:p>
            <a:r>
              <a:rPr lang="en-US" b="1" u="sng" dirty="0"/>
              <a:t>Refugees in the 20</a:t>
            </a:r>
            <a:r>
              <a:rPr lang="en-US" b="1" u="sng" baseline="30000" dirty="0"/>
              <a:t>th</a:t>
            </a:r>
            <a:r>
              <a:rPr lang="en-US" b="1" u="sng" dirty="0"/>
              <a:t> Century</a:t>
            </a:r>
          </a:p>
        </p:txBody>
      </p:sp>
      <p:sp>
        <p:nvSpPr>
          <p:cNvPr id="3" name="Content Placeholder 2"/>
          <p:cNvSpPr>
            <a:spLocks noGrp="1"/>
          </p:cNvSpPr>
          <p:nvPr>
            <p:ph idx="1"/>
          </p:nvPr>
        </p:nvSpPr>
        <p:spPr>
          <a:xfrm>
            <a:off x="0" y="685800"/>
            <a:ext cx="9144000" cy="6248400"/>
          </a:xfrm>
        </p:spPr>
        <p:txBody>
          <a:bodyPr>
            <a:normAutofit/>
          </a:bodyPr>
          <a:lstStyle/>
          <a:p>
            <a:r>
              <a:rPr lang="en-US" sz="2200" b="1" i="1" dirty="0"/>
              <a:t>Refugee</a:t>
            </a:r>
            <a:r>
              <a:rPr lang="en-US" sz="2200" dirty="0"/>
              <a:t> (</a:t>
            </a:r>
            <a:r>
              <a:rPr lang="en-US" sz="2200" dirty="0" err="1"/>
              <a:t>refyoo’je</a:t>
            </a:r>
            <a:r>
              <a:rPr lang="en-US" sz="2200" dirty="0"/>
              <a:t>) =&gt; a person who has been forced to leave their home in order to escape war, persecution or natural disaster</a:t>
            </a:r>
          </a:p>
          <a:p>
            <a:r>
              <a:rPr lang="en-US" sz="2200" dirty="0"/>
              <a:t>The situations and conditions </a:t>
            </a:r>
            <a:r>
              <a:rPr lang="en-US" sz="2200" dirty="0" err="1"/>
              <a:t>prevelent</a:t>
            </a:r>
            <a:r>
              <a:rPr lang="en-US" sz="2200" dirty="0"/>
              <a:t> in the 20</a:t>
            </a:r>
            <a:r>
              <a:rPr lang="en-US" sz="2200" baseline="30000" dirty="0"/>
              <a:t>th</a:t>
            </a:r>
            <a:r>
              <a:rPr lang="en-US" sz="2200" dirty="0"/>
              <a:t> century create massive refugee populations for various reasons . . .</a:t>
            </a:r>
          </a:p>
          <a:p>
            <a:pPr marL="0" indent="0">
              <a:buNone/>
            </a:pPr>
            <a:r>
              <a:rPr lang="en-US" sz="2200" b="1" i="1" dirty="0"/>
              <a:t>#1: Total War </a:t>
            </a:r>
            <a:r>
              <a:rPr lang="en-US" sz="2200" dirty="0"/>
              <a:t>=&gt; the targeting of civilian populations destroys homes and forces many to leave their countries, most who never return</a:t>
            </a:r>
          </a:p>
          <a:p>
            <a:r>
              <a:rPr lang="en-US" sz="2200" dirty="0"/>
              <a:t>During and after WWII large numbers of refugees roamed Asia and Europe</a:t>
            </a:r>
          </a:p>
          <a:p>
            <a:pPr marL="685800" lvl="1">
              <a:buFont typeface="Wingdings" panose="05000000000000000000" pitchFamily="2" charset="2"/>
              <a:buChar char="§"/>
            </a:pPr>
            <a:r>
              <a:rPr lang="en-US" sz="2200" dirty="0"/>
              <a:t>90 M Chinese fled the Japanese advance into parts of SE &amp; Central Asia</a:t>
            </a:r>
          </a:p>
          <a:p>
            <a:pPr lvl="1" indent="-342900">
              <a:buFont typeface="Wingdings" panose="05000000000000000000" pitchFamily="2" charset="2"/>
              <a:buChar char="§"/>
            </a:pPr>
            <a:r>
              <a:rPr lang="en-US" sz="2200" dirty="0"/>
              <a:t>Millions fled the advance of the Russian Red Army in 1944</a:t>
            </a:r>
          </a:p>
          <a:p>
            <a:pPr marL="0" indent="0">
              <a:buNone/>
            </a:pPr>
            <a:r>
              <a:rPr lang="en-US" sz="2200" b="1" i="1" dirty="0"/>
              <a:t>#2: Genocides </a:t>
            </a:r>
            <a:r>
              <a:rPr lang="en-US" sz="2200" dirty="0"/>
              <a:t>=&gt; targeting of ethnic populations in many areas during the 20</a:t>
            </a:r>
            <a:r>
              <a:rPr lang="en-US" sz="2200" baseline="30000" dirty="0"/>
              <a:t>th</a:t>
            </a:r>
            <a:r>
              <a:rPr lang="en-US" sz="2200" dirty="0"/>
              <a:t> century also caused large numbers of refugees </a:t>
            </a:r>
          </a:p>
          <a:p>
            <a:pPr marL="342900" lvl="1" indent="-342900">
              <a:buFont typeface="Arial" panose="020B0604020202020204" pitchFamily="34" charset="0"/>
              <a:buChar char="•"/>
            </a:pPr>
            <a:r>
              <a:rPr lang="en-US" sz="2200" dirty="0"/>
              <a:t>Millions of Jewish people fled the Nazi regime to W. Europe &amp; the US</a:t>
            </a:r>
          </a:p>
          <a:p>
            <a:pPr marL="342900" lvl="1" indent="-342900">
              <a:buFont typeface="Arial" panose="020B0604020202020204" pitchFamily="34" charset="0"/>
              <a:buChar char="•"/>
            </a:pPr>
            <a:r>
              <a:rPr lang="en-US" sz="2200" dirty="0"/>
              <a:t>Genocides in Armenia, Rwanda, Cambodia and Darfur also caused peoples to flee to neighboring countries</a:t>
            </a:r>
          </a:p>
          <a:p>
            <a:pPr marL="0" lvl="1" indent="0">
              <a:buNone/>
            </a:pPr>
            <a:r>
              <a:rPr lang="en-US" sz="2200" b="1" i="1" dirty="0"/>
              <a:t>#3: Terrorism and continued wars </a:t>
            </a:r>
            <a:r>
              <a:rPr lang="en-US" sz="2200" dirty="0"/>
              <a:t>=&gt; terrorist acts in Israel, prolonged wars in many areas of Africa due to political instability after decolonization</a:t>
            </a:r>
          </a:p>
          <a:p>
            <a:pPr marL="0" lvl="1" indent="0">
              <a:buNone/>
            </a:pPr>
            <a:endParaRPr lang="en-US" sz="2200" dirty="0"/>
          </a:p>
          <a:p>
            <a:pPr marL="0" indent="0">
              <a:buNone/>
            </a:pPr>
            <a:endParaRPr lang="en-US" sz="2200" dirty="0"/>
          </a:p>
        </p:txBody>
      </p:sp>
    </p:spTree>
    <p:extLst>
      <p:ext uri="{BB962C8B-B14F-4D97-AF65-F5344CB8AC3E}">
        <p14:creationId xmlns:p14="http://schemas.microsoft.com/office/powerpoint/2010/main" val="428717813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alpha val="6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81000"/>
          </a:xfrm>
        </p:spPr>
        <p:txBody>
          <a:bodyPr>
            <a:normAutofit fontScale="90000"/>
          </a:bodyPr>
          <a:lstStyle/>
          <a:p>
            <a:r>
              <a:rPr lang="en-US" b="1" u="sng" dirty="0"/>
              <a:t>Refugee Populations </a:t>
            </a:r>
          </a:p>
        </p:txBody>
      </p:sp>
      <p:sp>
        <p:nvSpPr>
          <p:cNvPr id="3" name="Content Placeholder 2"/>
          <p:cNvSpPr>
            <a:spLocks noGrp="1"/>
          </p:cNvSpPr>
          <p:nvPr>
            <p:ph idx="1"/>
          </p:nvPr>
        </p:nvSpPr>
        <p:spPr>
          <a:xfrm>
            <a:off x="0" y="5638800"/>
            <a:ext cx="9144000" cy="1219200"/>
          </a:xfrm>
        </p:spPr>
        <p:txBody>
          <a:bodyPr>
            <a:normAutofit fontScale="92500" lnSpcReduction="20000"/>
          </a:bodyPr>
          <a:lstStyle/>
          <a:p>
            <a:r>
              <a:rPr lang="en-US" sz="2400" dirty="0"/>
              <a:t>Refugee commonalities  . . .</a:t>
            </a:r>
          </a:p>
          <a:p>
            <a:pPr lvl="1" indent="-342900">
              <a:buFont typeface="Wingdings" panose="05000000000000000000" pitchFamily="2" charset="2"/>
              <a:buChar char="§"/>
            </a:pPr>
            <a:r>
              <a:rPr lang="en-US" sz="2000" dirty="0"/>
              <a:t> Most come from poorer nations and settle in other poorer nations =&gt; most common areas today are the ME and Africa</a:t>
            </a:r>
          </a:p>
          <a:p>
            <a:pPr lvl="1" indent="-342900">
              <a:buFont typeface="Wingdings" panose="05000000000000000000" pitchFamily="2" charset="2"/>
              <a:buChar char="§"/>
            </a:pPr>
            <a:r>
              <a:rPr lang="en-US" sz="2000" dirty="0"/>
              <a:t>Great majority never return to their homelands</a:t>
            </a:r>
          </a:p>
        </p:txBody>
      </p:sp>
      <p:pic>
        <p:nvPicPr>
          <p:cNvPr id="8194" name="Picture 2" descr="http://img.gawkerassets.com/img/18z9cm7b3lsi4jpg/orig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942" y="609600"/>
            <a:ext cx="7935258" cy="5018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35834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alpha val="69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44000" cy="6324600"/>
          </a:xfrm>
        </p:spPr>
        <p:txBody>
          <a:bodyPr>
            <a:normAutofit fontScale="92500" lnSpcReduction="10000"/>
          </a:bodyPr>
          <a:lstStyle/>
          <a:p>
            <a:pPr>
              <a:buFont typeface="Wingdings" panose="05000000000000000000" pitchFamily="2" charset="2"/>
              <a:buChar char="v"/>
            </a:pPr>
            <a:r>
              <a:rPr lang="en-US" sz="2100" b="1" i="1" dirty="0"/>
              <a:t>Zionist Jewish settlement in Palestine</a:t>
            </a:r>
            <a:r>
              <a:rPr lang="en-US" sz="2100" dirty="0"/>
              <a:t> </a:t>
            </a:r>
          </a:p>
          <a:p>
            <a:r>
              <a:rPr lang="en-US" sz="2100" dirty="0"/>
              <a:t>After WWI the British agreed to create a Jewish state in  ME=&gt; </a:t>
            </a:r>
            <a:r>
              <a:rPr lang="en-US" sz="2100" b="1" i="1" dirty="0"/>
              <a:t>Balfour Declaration</a:t>
            </a:r>
          </a:p>
          <a:p>
            <a:pPr lvl="1">
              <a:buFont typeface="Wingdings" panose="05000000000000000000" pitchFamily="2" charset="2"/>
              <a:buChar char="§"/>
            </a:pPr>
            <a:r>
              <a:rPr lang="en-US" sz="2100" dirty="0"/>
              <a:t>Between WWI and WWII many Jews migrated to Palestine =&gt; favored setting up an independent Jewish state</a:t>
            </a:r>
          </a:p>
          <a:p>
            <a:pPr lvl="1">
              <a:buFont typeface="Wingdings" panose="05000000000000000000" pitchFamily="2" charset="2"/>
              <a:buChar char="§"/>
            </a:pPr>
            <a:r>
              <a:rPr lang="en-US" sz="2100" dirty="0"/>
              <a:t>In 1947, due to pressure to resettle European Jews after the Holocaust, the UN voted to divide Palestine into two states =&gt; </a:t>
            </a:r>
            <a:r>
              <a:rPr lang="en-US" sz="2100" b="1" i="1" dirty="0"/>
              <a:t>Israel </a:t>
            </a:r>
            <a:r>
              <a:rPr lang="en-US" sz="2100" dirty="0"/>
              <a:t>and </a:t>
            </a:r>
            <a:r>
              <a:rPr lang="en-US" sz="2100" b="1" i="1" dirty="0"/>
              <a:t>Palestine</a:t>
            </a:r>
          </a:p>
          <a:p>
            <a:pPr marL="400050"/>
            <a:r>
              <a:rPr lang="en-US" sz="2100" dirty="0"/>
              <a:t>In 1948 Israel declared independence and Palestinians, aided by neighboring Arab states immediately attacked Israel =&gt; Israel prevailed due to US support</a:t>
            </a:r>
          </a:p>
          <a:p>
            <a:pPr lvl="1">
              <a:buFont typeface="Wingdings" panose="05000000000000000000" pitchFamily="2" charset="2"/>
              <a:buChar char="§"/>
            </a:pPr>
            <a:r>
              <a:rPr lang="en-US" sz="2100" dirty="0"/>
              <a:t>From 1948 to 1974 Israel &amp; its neighbors fought 1967 Six Day War and 1973 Yom Kippur War =&gt; both won by Israel who increased land holdings</a:t>
            </a:r>
            <a:endParaRPr lang="en-US" sz="2300" dirty="0"/>
          </a:p>
          <a:p>
            <a:pPr lvl="1">
              <a:buFont typeface="Wingdings" panose="05000000000000000000" pitchFamily="2" charset="2"/>
              <a:buChar char="§"/>
            </a:pPr>
            <a:r>
              <a:rPr lang="en-US" sz="2100" dirty="0"/>
              <a:t>Over 1.5M Palestinian refugees fled the violence and lost their native homelands =&gt; settled in Jordan, Lebanon and Syria</a:t>
            </a:r>
          </a:p>
          <a:p>
            <a:pPr marL="457200" lvl="1" indent="0">
              <a:buNone/>
            </a:pPr>
            <a:r>
              <a:rPr lang="en-US" sz="2100" dirty="0"/>
              <a:t>	-- 1M Palestinian refugees overwhelmed the 500,000 Jordanians; 500,000 	Palestinians disrupted ethnic balance in Christian Lebanon</a:t>
            </a:r>
          </a:p>
          <a:p>
            <a:pPr marL="457200" lvl="1" indent="0">
              <a:buNone/>
            </a:pPr>
            <a:r>
              <a:rPr lang="en-US" sz="2100" dirty="0"/>
              <a:t>	-- Refugee Palestinians demanded the return of their native homelands &amp;	sought 	Arab support for their plight (Arab states support due to </a:t>
            </a:r>
            <a:r>
              <a:rPr lang="en-US" sz="2100" b="1" i="1" dirty="0"/>
              <a:t>Arab Nationalism</a:t>
            </a:r>
            <a:r>
              <a:rPr lang="en-US" sz="2100" dirty="0"/>
              <a:t>)</a:t>
            </a:r>
          </a:p>
          <a:p>
            <a:pPr marL="800100" lvl="1">
              <a:buFont typeface="Wingdings" panose="05000000000000000000" pitchFamily="2" charset="2"/>
              <a:buChar char="§"/>
            </a:pPr>
            <a:r>
              <a:rPr lang="en-US" sz="2100" dirty="0"/>
              <a:t>Refugee Palestinians, w/ Egyptian support, started </a:t>
            </a:r>
            <a:r>
              <a:rPr lang="en-US" sz="2100" b="1" i="1" dirty="0"/>
              <a:t>Palestinian Liberation Organization (PLO) </a:t>
            </a:r>
            <a:r>
              <a:rPr lang="en-US" sz="2100" dirty="0"/>
              <a:t>in 1970’s to secure the elimination of Israel</a:t>
            </a:r>
          </a:p>
          <a:p>
            <a:pPr marL="514350" lvl="1" indent="0">
              <a:buNone/>
            </a:pPr>
            <a:r>
              <a:rPr lang="en-US" sz="2100" dirty="0"/>
              <a:t>	-- Under </a:t>
            </a:r>
            <a:r>
              <a:rPr lang="en-US" sz="2100" b="1" i="1" dirty="0"/>
              <a:t>Yasser Arafat </a:t>
            </a:r>
            <a:r>
              <a:rPr lang="en-US" sz="2100" dirty="0"/>
              <a:t>in 1980’s  the PLO executed the </a:t>
            </a:r>
            <a:r>
              <a:rPr lang="en-US" sz="2100" b="1" i="1" dirty="0"/>
              <a:t>intifada</a:t>
            </a:r>
            <a:r>
              <a:rPr lang="en-US" sz="2100" dirty="0"/>
              <a:t> =&gt; used terroristic 	bombings, rocket attacks and suicide bombings against Israel</a:t>
            </a:r>
          </a:p>
          <a:p>
            <a:pPr marL="514350" lvl="1" indent="0">
              <a:buNone/>
            </a:pPr>
            <a:r>
              <a:rPr lang="en-US" sz="2100" dirty="0"/>
              <a:t>	-- PLO &amp; Israel are still at odds today and violence regularly erupts</a:t>
            </a:r>
          </a:p>
        </p:txBody>
      </p:sp>
      <p:sp>
        <p:nvSpPr>
          <p:cNvPr id="4" name="Title 1"/>
          <p:cNvSpPr>
            <a:spLocks noGrp="1"/>
          </p:cNvSpPr>
          <p:nvPr>
            <p:ph type="title"/>
          </p:nvPr>
        </p:nvSpPr>
        <p:spPr>
          <a:xfrm>
            <a:off x="152400" y="76200"/>
            <a:ext cx="8839200" cy="411162"/>
          </a:xfrm>
        </p:spPr>
        <p:txBody>
          <a:bodyPr>
            <a:normAutofit fontScale="90000"/>
          </a:bodyPr>
          <a:lstStyle/>
          <a:p>
            <a:r>
              <a:rPr lang="en-US" b="1" u="sng" dirty="0"/>
              <a:t>Refugee Case Study -- Palestinians</a:t>
            </a:r>
          </a:p>
        </p:txBody>
      </p:sp>
    </p:spTree>
    <p:extLst>
      <p:ext uri="{BB962C8B-B14F-4D97-AF65-F5344CB8AC3E}">
        <p14:creationId xmlns:p14="http://schemas.microsoft.com/office/powerpoint/2010/main" val="195481272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alpha val="6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709"/>
            <a:ext cx="8229600" cy="563562"/>
          </a:xfrm>
        </p:spPr>
        <p:txBody>
          <a:bodyPr>
            <a:normAutofit fontScale="90000"/>
          </a:bodyPr>
          <a:lstStyle/>
          <a:p>
            <a:r>
              <a:rPr lang="en-US" b="1" u="sng" dirty="0"/>
              <a:t>Palestinian Land and UN Partition</a:t>
            </a:r>
          </a:p>
        </p:txBody>
      </p:sp>
      <p:pic>
        <p:nvPicPr>
          <p:cNvPr id="5124" name="Picture 4" descr="http://medya.todayszaman.com/todayszaman/2012/11/22/Filist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143000"/>
            <a:ext cx="8915399"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412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C9900">
            <a:alpha val="2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87362"/>
          </a:xfrm>
        </p:spPr>
        <p:txBody>
          <a:bodyPr>
            <a:normAutofit fontScale="90000"/>
          </a:bodyPr>
          <a:lstStyle/>
          <a:p>
            <a:r>
              <a:rPr lang="en-US" b="1" u="sng" dirty="0"/>
              <a:t>Worldwide Fossil Fuel Consumption</a:t>
            </a:r>
          </a:p>
        </p:txBody>
      </p:sp>
      <p:sp>
        <p:nvSpPr>
          <p:cNvPr id="4" name="Content Placeholder 3"/>
          <p:cNvSpPr>
            <a:spLocks noGrp="1"/>
          </p:cNvSpPr>
          <p:nvPr>
            <p:ph sz="half" idx="2"/>
          </p:nvPr>
        </p:nvSpPr>
        <p:spPr>
          <a:xfrm>
            <a:off x="152400" y="5867400"/>
            <a:ext cx="8839200" cy="868363"/>
          </a:xfrm>
        </p:spPr>
        <p:txBody>
          <a:bodyPr>
            <a:noAutofit/>
          </a:bodyPr>
          <a:lstStyle/>
          <a:p>
            <a:pPr marL="0" indent="0">
              <a:buNone/>
            </a:pPr>
            <a:r>
              <a:rPr lang="en-US" sz="2600" b="1" i="1" dirty="0"/>
              <a:t>Q: What happens to fossil fuel consumption over 20</a:t>
            </a:r>
            <a:r>
              <a:rPr lang="en-US" sz="2600" b="1" i="1" baseline="30000" dirty="0"/>
              <a:t>th</a:t>
            </a:r>
            <a:r>
              <a:rPr lang="en-US" sz="2600" b="1" i="1" dirty="0"/>
              <a:t> century? </a:t>
            </a:r>
          </a:p>
        </p:txBody>
      </p:sp>
      <p:pic>
        <p:nvPicPr>
          <p:cNvPr id="3074" name="Picture 2" descr="https://garrylynch.files.wordpress.com/2010/02/energy_consumption_chart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57" y="914400"/>
            <a:ext cx="879154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45441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alpha val="6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normAutofit fontScale="90000"/>
          </a:bodyPr>
          <a:lstStyle/>
          <a:p>
            <a:r>
              <a:rPr lang="en-US" b="1" u="sng" dirty="0"/>
              <a:t>Six Day War -- 1967</a:t>
            </a:r>
          </a:p>
        </p:txBody>
      </p:sp>
      <p:pic>
        <p:nvPicPr>
          <p:cNvPr id="6146" name="Picture 2" descr="http://teacher.scholastic.com/scholasticnews/indepth/upfront/features/images/f041607_Six_Day_War_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2" y="838199"/>
            <a:ext cx="8511598" cy="5296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229465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sz="2500" dirty="0"/>
              <a:t>Leads to </a:t>
            </a:r>
            <a:r>
              <a:rPr lang="en-US" sz="2500" b="1" i="1" dirty="0"/>
              <a:t>Pan Arabism </a:t>
            </a:r>
            <a:r>
              <a:rPr lang="en-US" sz="2500" dirty="0"/>
              <a:t>=&gt; ideology that sought to unite all Arab states in ME and North Africa into one political entity</a:t>
            </a:r>
          </a:p>
          <a:p>
            <a:pPr marL="400050" lvl="1" indent="0">
              <a:buNone/>
            </a:pPr>
            <a:r>
              <a:rPr lang="en-US" sz="2100" dirty="0"/>
              <a:t>	-- Pan Arabism stressed the cultural unity of Arab states and the Islamic 	religion and sought to create a new Islamic Caliphate</a:t>
            </a:r>
          </a:p>
          <a:p>
            <a:pPr marL="400050" lvl="1" indent="0">
              <a:buNone/>
            </a:pPr>
            <a:r>
              <a:rPr lang="en-US" sz="2100" dirty="0"/>
              <a:t>	-- Although unification has been attempted by many </a:t>
            </a:r>
          </a:p>
          <a:p>
            <a:endParaRPr lang="en-US" dirty="0"/>
          </a:p>
        </p:txBody>
      </p:sp>
    </p:spTree>
    <p:extLst>
      <p:ext uri="{BB962C8B-B14F-4D97-AF65-F5344CB8AC3E}">
        <p14:creationId xmlns:p14="http://schemas.microsoft.com/office/powerpoint/2010/main" val="191592769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7"/>
            <a:ext cx="8229600" cy="563562"/>
          </a:xfrm>
        </p:spPr>
        <p:txBody>
          <a:bodyPr>
            <a:normAutofit fontScale="90000"/>
          </a:bodyPr>
          <a:lstStyle/>
          <a:p>
            <a:r>
              <a:rPr lang="en-US" b="1" u="sng" dirty="0"/>
              <a:t>Pan Arabism</a:t>
            </a:r>
          </a:p>
        </p:txBody>
      </p:sp>
      <p:pic>
        <p:nvPicPr>
          <p:cNvPr id="3074" name="Picture 2" descr="https://alexandrakinias.files.wordpress.com/2013/07/arab_league_map_475x297p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870857"/>
            <a:ext cx="8408939"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60797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2706167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sz="2100" dirty="0"/>
              <a:t>During the early 20</a:t>
            </a:r>
            <a:r>
              <a:rPr lang="en-US" sz="2100" baseline="30000" dirty="0"/>
              <a:t>th</a:t>
            </a:r>
            <a:r>
              <a:rPr lang="en-US" sz="2100" dirty="0"/>
              <a:t> century Indian nationalists increasingly demanded independence from Britain =&gt; demands increased after WWI</a:t>
            </a:r>
          </a:p>
          <a:p>
            <a:pPr marL="685800" lvl="1">
              <a:buFont typeface="Wingdings" panose="05000000000000000000" pitchFamily="2" charset="2"/>
              <a:buChar char="§"/>
            </a:pPr>
            <a:r>
              <a:rPr lang="en-US" sz="2100" dirty="0"/>
              <a:t>Educated Hindu leaders form the </a:t>
            </a:r>
            <a:r>
              <a:rPr lang="en-US" sz="2100" b="1" i="1" dirty="0"/>
              <a:t>Indian National Congress </a:t>
            </a:r>
          </a:p>
          <a:p>
            <a:r>
              <a:rPr lang="en-US" sz="2100" dirty="0"/>
              <a:t>In 1919 British Gen Dyer ordered his troops to fire on Indian nationalist protests in </a:t>
            </a:r>
            <a:r>
              <a:rPr lang="en-US" sz="2100" b="1" i="1" dirty="0" err="1"/>
              <a:t>Amristar</a:t>
            </a:r>
            <a:r>
              <a:rPr lang="en-US" sz="2100" dirty="0"/>
              <a:t> =&gt; 400 killed; 1200 wounded</a:t>
            </a:r>
          </a:p>
          <a:p>
            <a:pPr marL="685800" lvl="1">
              <a:buFont typeface="Wingdings" panose="05000000000000000000" pitchFamily="2" charset="2"/>
              <a:buChar char="§"/>
            </a:pPr>
            <a:r>
              <a:rPr lang="en-US" sz="2100" dirty="0"/>
              <a:t>Gandhi responded </a:t>
            </a:r>
          </a:p>
          <a:p>
            <a:endParaRPr lang="en-US" dirty="0"/>
          </a:p>
        </p:txBody>
      </p:sp>
    </p:spTree>
    <p:extLst>
      <p:ext uri="{BB962C8B-B14F-4D97-AF65-F5344CB8AC3E}">
        <p14:creationId xmlns:p14="http://schemas.microsoft.com/office/powerpoint/2010/main" val="114962263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85800"/>
            <a:ext cx="9144000" cy="6324600"/>
          </a:xfrm>
        </p:spPr>
        <p:txBody>
          <a:bodyPr>
            <a:normAutofit/>
          </a:bodyPr>
          <a:lstStyle/>
          <a:p>
            <a:r>
              <a:rPr lang="en-US" sz="2100" dirty="0"/>
              <a:t>During the Cold War, huge arms buildup led to the growth of the Military Industrial Complex =&gt; </a:t>
            </a:r>
            <a:r>
              <a:rPr lang="en-US" sz="2100" b="1" i="1" dirty="0"/>
              <a:t>Q: What is the Military Industrial Complex?</a:t>
            </a:r>
          </a:p>
          <a:p>
            <a:pPr marL="685800" lvl="1">
              <a:buFont typeface="Wingdings" panose="05000000000000000000" pitchFamily="2" charset="2"/>
              <a:buChar char="§"/>
            </a:pPr>
            <a:r>
              <a:rPr lang="en-US" sz="2100" b="1" i="1" dirty="0"/>
              <a:t>MIC = </a:t>
            </a:r>
            <a:r>
              <a:rPr lang="en-US" sz="2100" dirty="0"/>
              <a:t>defense companies and industries who supply advanced weapons to the US (i.e. ICBM, fighter planes, bombers, guns. . . )</a:t>
            </a:r>
          </a:p>
          <a:p>
            <a:pPr marL="685800" lvl="1">
              <a:buFont typeface="Wingdings" panose="05000000000000000000" pitchFamily="2" charset="2"/>
              <a:buChar char="§"/>
            </a:pPr>
            <a:r>
              <a:rPr lang="en-US" sz="2100" dirty="0"/>
              <a:t>During Cold War industry greatly expanded as US &amp; USSR budgets became dominated by defense (25% of US; up to 50-60% of USSR)</a:t>
            </a:r>
          </a:p>
          <a:p>
            <a:pPr marL="685800" lvl="1">
              <a:buFont typeface="Wingdings" panose="05000000000000000000" pitchFamily="2" charset="2"/>
              <a:buChar char="§"/>
            </a:pPr>
            <a:r>
              <a:rPr lang="en-US" sz="2100" dirty="0"/>
              <a:t>By 1965 the US and USSR each had enough nuclear bombs to destroy the world 10x =&gt; kept expanding stores</a:t>
            </a:r>
          </a:p>
          <a:p>
            <a:pPr marL="685800" lvl="1">
              <a:buFont typeface="Wingdings" panose="05000000000000000000" pitchFamily="2" charset="2"/>
              <a:buChar char="§"/>
            </a:pPr>
            <a:r>
              <a:rPr lang="en-US" sz="2100" dirty="0"/>
              <a:t>Both nations also sold arms to nations allied with them to fight proxy fights that promoted either Democracy or Communism . . . </a:t>
            </a:r>
          </a:p>
          <a:p>
            <a:pPr marL="400050" lvl="1" indent="0">
              <a:buNone/>
            </a:pPr>
            <a:r>
              <a:rPr lang="en-US" sz="2100" dirty="0"/>
              <a:t>	-- US supplied weapons to </a:t>
            </a:r>
            <a:r>
              <a:rPr lang="en-US" sz="2100" b="1" i="1" dirty="0"/>
              <a:t>Contra rebels </a:t>
            </a:r>
            <a:r>
              <a:rPr lang="en-US" sz="2100" dirty="0"/>
              <a:t>in Nicaragua during the 1980’s; 	</a:t>
            </a:r>
            <a:r>
              <a:rPr lang="en-US" sz="2100" b="1" i="1" dirty="0"/>
              <a:t>Iraq</a:t>
            </a:r>
            <a:r>
              <a:rPr lang="en-US" sz="2100" dirty="0"/>
              <a:t> in the 1980’s, </a:t>
            </a:r>
            <a:r>
              <a:rPr lang="en-US" sz="2100" b="1" i="1" dirty="0"/>
              <a:t>Israel </a:t>
            </a:r>
            <a:r>
              <a:rPr lang="en-US" sz="2100" dirty="0"/>
              <a:t>up to the present day; </a:t>
            </a:r>
            <a:r>
              <a:rPr lang="en-US" sz="2100" b="1" i="1" dirty="0"/>
              <a:t>Taliban rebels </a:t>
            </a:r>
            <a:r>
              <a:rPr lang="en-US" sz="2100" dirty="0"/>
              <a:t>and </a:t>
            </a:r>
            <a:r>
              <a:rPr lang="en-US" sz="2100" b="1" i="1" dirty="0"/>
              <a:t>Al 	Qaeda </a:t>
            </a:r>
            <a:r>
              <a:rPr lang="en-US" sz="2100" dirty="0"/>
              <a:t>during the Afghanistan-USSR war in the 1980’s</a:t>
            </a:r>
          </a:p>
          <a:p>
            <a:pPr marL="400050" lvl="1" indent="0">
              <a:buNone/>
            </a:pPr>
            <a:r>
              <a:rPr lang="en-US" sz="2100" dirty="0"/>
              <a:t>	-- USSR supplied weapons to </a:t>
            </a:r>
            <a:r>
              <a:rPr lang="en-US" sz="2100" b="1" i="1" dirty="0"/>
              <a:t>Idi Amin in Uganda </a:t>
            </a:r>
            <a:r>
              <a:rPr lang="en-US" sz="2100" dirty="0"/>
              <a:t>during the 1970’s; 	</a:t>
            </a:r>
            <a:r>
              <a:rPr lang="en-US" sz="2100" b="1" i="1" dirty="0"/>
              <a:t>Vietnam </a:t>
            </a:r>
            <a:r>
              <a:rPr lang="en-US" sz="2100" dirty="0"/>
              <a:t>during the 1960’s</a:t>
            </a:r>
          </a:p>
          <a:p>
            <a:pPr marL="400050" lvl="1" indent="0">
              <a:buNone/>
            </a:pPr>
            <a:r>
              <a:rPr lang="en-US" sz="2100" dirty="0"/>
              <a:t>** </a:t>
            </a:r>
            <a:r>
              <a:rPr lang="en-US" sz="2100" b="1" i="1" dirty="0"/>
              <a:t>US and USSR supplied weapons led conflicts to become more deadly and also encouraged and prolonged many conflicts</a:t>
            </a:r>
            <a:r>
              <a:rPr lang="en-US" sz="2100" dirty="0"/>
              <a:t>** </a:t>
            </a:r>
          </a:p>
        </p:txBody>
      </p:sp>
      <p:sp>
        <p:nvSpPr>
          <p:cNvPr id="4" name="Title 1"/>
          <p:cNvSpPr>
            <a:spLocks noGrp="1"/>
          </p:cNvSpPr>
          <p:nvPr>
            <p:ph type="title"/>
          </p:nvPr>
        </p:nvSpPr>
        <p:spPr>
          <a:xfrm>
            <a:off x="76200" y="76200"/>
            <a:ext cx="8991600" cy="533400"/>
          </a:xfrm>
        </p:spPr>
        <p:txBody>
          <a:bodyPr>
            <a:noAutofit/>
          </a:bodyPr>
          <a:lstStyle/>
          <a:p>
            <a:r>
              <a:rPr lang="en-US" sz="3600" b="1" u="sng" dirty="0"/>
              <a:t>Impact of Increased Global conflict &amp; violence</a:t>
            </a:r>
          </a:p>
        </p:txBody>
      </p:sp>
    </p:spTree>
    <p:extLst>
      <p:ext uri="{BB962C8B-B14F-4D97-AF65-F5344CB8AC3E}">
        <p14:creationId xmlns:p14="http://schemas.microsoft.com/office/powerpoint/2010/main" val="315033860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heritage.org/~/media/images/reports/2010/b2418_chart1_1/b2418_chart1_2.ash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
            <a:ext cx="8458200" cy="6608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09899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57200"/>
          </a:xfrm>
        </p:spPr>
        <p:txBody>
          <a:bodyPr>
            <a:normAutofit fontScale="90000"/>
          </a:bodyPr>
          <a:lstStyle/>
          <a:p>
            <a:r>
              <a:rPr lang="en-US" b="1" u="sng" dirty="0"/>
              <a:t>US vs USSR military arsenal</a:t>
            </a:r>
          </a:p>
        </p:txBody>
      </p:sp>
      <p:pic>
        <p:nvPicPr>
          <p:cNvPr id="19458" name="Picture 2" descr="http://upload.wikimedia.org/wikipedia/commons/thumb/b/bb/US_and_USSR_nuclear_stockpiles.svg/2000px-US_and_USSR_nuclear_stockpiles.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9079"/>
            <a:ext cx="8382000" cy="5892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69433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normAutofit fontScale="90000"/>
          </a:bodyPr>
          <a:lstStyle/>
          <a:p>
            <a:r>
              <a:rPr lang="en-US" b="1" u="sng" dirty="0"/>
              <a:t>Contras in Nicaragua; NVA in Vietnam</a:t>
            </a:r>
          </a:p>
        </p:txBody>
      </p:sp>
      <p:pic>
        <p:nvPicPr>
          <p:cNvPr id="3074" name="Picture 2" descr="http://www.latinamericanstudies.org/nicaragua/contras-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990600"/>
            <a:ext cx="3822700" cy="5334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peteralanlloyd.com/wp-content/uploads/2013/06/NVA-with-an-AK-47.-The-soldier-on-the-right-was-killed-shortly-after-this-photograph-was-taken-Doan-Cong-Tin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8156" y="3124200"/>
            <a:ext cx="5377982" cy="3587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40042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http://cdn.theatlantic.com/static/mt/assets/international/energy%20per%20capit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668463"/>
            <a:ext cx="4762500" cy="3476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792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C9900">
            <a:alpha val="2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63562"/>
          </a:xfrm>
        </p:spPr>
        <p:txBody>
          <a:bodyPr>
            <a:normAutofit fontScale="90000"/>
          </a:bodyPr>
          <a:lstStyle/>
          <a:p>
            <a:r>
              <a:rPr lang="en-US" b="1" u="sng" dirty="0"/>
              <a:t>Ford’s Assembly Line Production</a:t>
            </a:r>
          </a:p>
        </p:txBody>
      </p:sp>
      <p:sp>
        <p:nvSpPr>
          <p:cNvPr id="3" name="Content Placeholder 2"/>
          <p:cNvSpPr>
            <a:spLocks noGrp="1"/>
          </p:cNvSpPr>
          <p:nvPr>
            <p:ph sz="half" idx="1"/>
          </p:nvPr>
        </p:nvSpPr>
        <p:spPr>
          <a:xfrm>
            <a:off x="76200" y="5695950"/>
            <a:ext cx="8991600" cy="1039813"/>
          </a:xfrm>
        </p:spPr>
        <p:txBody>
          <a:bodyPr>
            <a:normAutofit fontScale="85000" lnSpcReduction="20000"/>
          </a:bodyPr>
          <a:lstStyle/>
          <a:p>
            <a:pPr marL="0" indent="0">
              <a:buNone/>
            </a:pPr>
            <a:r>
              <a:rPr lang="en-US" dirty="0"/>
              <a:t>New energy sources and technology greatly increased production of consumer products =&gt; lowered prices and improved wages, thus stimulating modern consumerism in industrialized nations</a:t>
            </a:r>
          </a:p>
        </p:txBody>
      </p:sp>
      <p:pic>
        <p:nvPicPr>
          <p:cNvPr id="5122" name="Picture 2" descr="https://people.hofstra.edu/geotrans/eng/ch2en/conc2en/img/fordcostproduction1908192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62000"/>
            <a:ext cx="8096250" cy="493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067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4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txBody>
          <a:bodyPr>
            <a:normAutofit fontScale="90000"/>
          </a:bodyPr>
          <a:lstStyle/>
          <a:p>
            <a:r>
              <a:rPr lang="en-US" b="1" u="sng" dirty="0"/>
              <a:t>Unit Questions &amp; Periodization</a:t>
            </a:r>
          </a:p>
        </p:txBody>
      </p:sp>
      <p:sp>
        <p:nvSpPr>
          <p:cNvPr id="3" name="Content Placeholder 2"/>
          <p:cNvSpPr>
            <a:spLocks noGrp="1"/>
          </p:cNvSpPr>
          <p:nvPr>
            <p:ph idx="1"/>
          </p:nvPr>
        </p:nvSpPr>
        <p:spPr>
          <a:xfrm>
            <a:off x="0" y="457200"/>
            <a:ext cx="9144000" cy="6629400"/>
          </a:xfrm>
        </p:spPr>
        <p:txBody>
          <a:bodyPr>
            <a:normAutofit fontScale="92500" lnSpcReduction="20000"/>
          </a:bodyPr>
          <a:lstStyle/>
          <a:p>
            <a:r>
              <a:rPr lang="en-US" sz="2400" b="1" i="1" dirty="0"/>
              <a:t>Why 1900?  (1914??)</a:t>
            </a:r>
          </a:p>
          <a:p>
            <a:pPr lvl="1" indent="-342900">
              <a:buFont typeface="Wingdings" panose="05000000000000000000" pitchFamily="2" charset="2"/>
              <a:buChar char="§"/>
            </a:pPr>
            <a:r>
              <a:rPr lang="en-US" sz="2400" dirty="0"/>
              <a:t>_____________________________________________________=&gt; i.e. </a:t>
            </a:r>
            <a:r>
              <a:rPr lang="en-US" sz="2400" b="1" i="1" dirty="0"/>
              <a:t>World Wars I &amp; II</a:t>
            </a:r>
          </a:p>
          <a:p>
            <a:pPr lvl="1" indent="-342900">
              <a:buFont typeface="Wingdings" panose="05000000000000000000" pitchFamily="2" charset="2"/>
              <a:buChar char="§"/>
            </a:pPr>
            <a:r>
              <a:rPr lang="en-US" sz="2400" b="1" i="1" dirty="0"/>
              <a:t>Some historians call 1789-1914 the “long century” =&gt; Why???</a:t>
            </a:r>
          </a:p>
          <a:p>
            <a:pPr marL="0" indent="0">
              <a:buNone/>
            </a:pPr>
            <a:r>
              <a:rPr lang="en-US" sz="2400" b="1" i="1" dirty="0"/>
              <a:t>Major Unit Questions</a:t>
            </a:r>
          </a:p>
          <a:p>
            <a:pPr marL="0" indent="0">
              <a:buNone/>
            </a:pPr>
            <a:r>
              <a:rPr lang="en-US" sz="2200" dirty="0"/>
              <a:t>#1: How did World Wars I &amp; II represent a new kind of “total war”?  How did industrialization impact modern warfare? Give examples from both events.</a:t>
            </a:r>
          </a:p>
          <a:p>
            <a:pPr marL="0" indent="0">
              <a:buNone/>
            </a:pPr>
            <a:r>
              <a:rPr lang="en-US" sz="2200" dirty="0"/>
              <a:t>#2: Analyze continuities and changes in cultural beliefs and practices in ONE of the following regions from 1450 to the present. • Sub-Saharan Africa • Latin America/Caribbean</a:t>
            </a:r>
          </a:p>
          <a:p>
            <a:pPr marL="0" indent="0">
              <a:buNone/>
            </a:pPr>
            <a:r>
              <a:rPr lang="en-US" sz="2200" dirty="0"/>
              <a:t>#3: Compare the emergence of nation-states in nineteenth-century Latin America with the emergence of nation-states in ONE of the following regions in the twentieth century. • Sub-Saharan Africa • The Middle East</a:t>
            </a:r>
          </a:p>
          <a:p>
            <a:pPr marL="0" indent="0">
              <a:buNone/>
            </a:pPr>
            <a:r>
              <a:rPr lang="en-US" sz="2200" dirty="0"/>
              <a:t>#4: Analyze continuities and changes in nationalist ideology and practice in ONE of the following regions from the First World War to the present: • Middle East • Southeast Asia • Sub-Saharan Africa</a:t>
            </a:r>
          </a:p>
          <a:p>
            <a:pPr marL="0" indent="0">
              <a:buNone/>
            </a:pPr>
            <a:r>
              <a:rPr lang="en-US" sz="2200" dirty="0"/>
              <a:t>#5:   What impacts did the increasing globalization of societies post 1900 have on TWO of the following =&gt; The Environment; Culture; Economic Trade</a:t>
            </a:r>
          </a:p>
          <a:p>
            <a:pPr marL="0" indent="0">
              <a:buNone/>
            </a:pPr>
            <a:r>
              <a:rPr lang="en-US" sz="2200" dirty="0"/>
              <a:t>#6: Compare the effects of the First World War in TWO of the following regions: • East Asia • Middle East• South Asia</a:t>
            </a:r>
          </a:p>
          <a:p>
            <a:pPr marL="0" indent="0">
              <a:buNone/>
            </a:pPr>
            <a:r>
              <a:rPr lang="en-US" sz="2000" b="1" i="1" dirty="0"/>
              <a:t>#7: </a:t>
            </a:r>
            <a:r>
              <a:rPr lang="en-US" sz="2000" dirty="0"/>
              <a:t>What impact did scientific advances have on worldwide demographics and economic connections post 1900?  </a:t>
            </a:r>
          </a:p>
          <a:p>
            <a:pPr marL="0" indent="0">
              <a:buNone/>
            </a:pPr>
            <a:endParaRPr lang="en-US" sz="2200" dirty="0"/>
          </a:p>
        </p:txBody>
      </p:sp>
    </p:spTree>
    <p:extLst>
      <p:ext uri="{BB962C8B-B14F-4D97-AF65-F5344CB8AC3E}">
        <p14:creationId xmlns:p14="http://schemas.microsoft.com/office/powerpoint/2010/main" val="291167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C9900">
            <a:alpha val="28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685800"/>
            <a:ext cx="9144000" cy="6248400"/>
          </a:xfrm>
        </p:spPr>
        <p:txBody>
          <a:bodyPr>
            <a:normAutofit lnSpcReduction="10000"/>
          </a:bodyPr>
          <a:lstStyle/>
          <a:p>
            <a:r>
              <a:rPr lang="en-US" sz="2200" dirty="0"/>
              <a:t>Such rapid increases in energy usage have had severe environmental costs</a:t>
            </a:r>
          </a:p>
          <a:p>
            <a:pPr marL="0" indent="0">
              <a:buNone/>
            </a:pPr>
            <a:r>
              <a:rPr lang="en-US" sz="2200" b="1" i="1" dirty="0"/>
              <a:t>#1: Global Warming </a:t>
            </a:r>
            <a:r>
              <a:rPr lang="en-US" sz="2200" dirty="0"/>
              <a:t>=&gt; 11 of last 12 years have been the warmest recorded in the last 150 years; increasing strength &amp; frequency of storms &amp; hurricanes</a:t>
            </a:r>
          </a:p>
          <a:p>
            <a:r>
              <a:rPr lang="en-US" sz="2200" dirty="0"/>
              <a:t>_____________________is suspected to be a major cause of warming temperatures =&gt; carbon emissions trap heat into atmosphere</a:t>
            </a:r>
          </a:p>
          <a:p>
            <a:r>
              <a:rPr lang="en-US" sz="2200" dirty="0"/>
              <a:t>Results are particularly catastrophic in low lying areas =&gt; coastal flooding has increased as sea levels continue to rise</a:t>
            </a:r>
          </a:p>
          <a:p>
            <a:r>
              <a:rPr lang="en-US" sz="2200" dirty="0"/>
              <a:t>Carbon emissions are focused on actions of developed nations, however increasing emissions by large developing nations are increasing</a:t>
            </a:r>
          </a:p>
          <a:p>
            <a:pPr marL="0" indent="0">
              <a:buNone/>
            </a:pPr>
            <a:r>
              <a:rPr lang="en-US" sz="2200" b="1" i="1" dirty="0"/>
              <a:t>#2: Conflicts over resources</a:t>
            </a:r>
          </a:p>
          <a:p>
            <a:r>
              <a:rPr lang="en-US" sz="2200" dirty="0"/>
              <a:t>Nations have become so dependent on oil that conflicts have erupted to preserve access to the resource =&gt; i.e. </a:t>
            </a:r>
            <a:r>
              <a:rPr lang="en-US" sz="2200" b="1" i="1" dirty="0"/>
              <a:t>1990 ______________</a:t>
            </a:r>
          </a:p>
          <a:p>
            <a:pPr marL="685800" lvl="1">
              <a:buFont typeface="Wingdings" panose="05000000000000000000" pitchFamily="2" charset="2"/>
              <a:buChar char="§"/>
            </a:pPr>
            <a:r>
              <a:rPr lang="en-US" sz="2100" b="1" i="1" dirty="0"/>
              <a:t>Nigerian Civil war </a:t>
            </a:r>
            <a:r>
              <a:rPr lang="en-US" sz="2100" dirty="0"/>
              <a:t>is also largely due to quarrels over oil resources</a:t>
            </a:r>
          </a:p>
          <a:p>
            <a:r>
              <a:rPr lang="en-US" sz="2200" dirty="0"/>
              <a:t>Conflicts over access to clean water supplies have also erupted =&gt; chemical fertilizers, damming of rivers has led to water depletion in many areas</a:t>
            </a:r>
          </a:p>
          <a:p>
            <a:pPr lvl="1" indent="-342900">
              <a:buFont typeface="Wingdings" panose="05000000000000000000" pitchFamily="2" charset="2"/>
              <a:buChar char="§"/>
            </a:pPr>
            <a:r>
              <a:rPr lang="en-US" sz="2100" dirty="0"/>
              <a:t>20% of world’s population experiences shortages =&gt; danger zones are concentrated in Middle East (rationing) and N. Africa</a:t>
            </a:r>
          </a:p>
          <a:p>
            <a:pPr marL="400050" lvl="1" indent="0">
              <a:buNone/>
            </a:pPr>
            <a:endParaRPr lang="en-US" sz="2100" dirty="0"/>
          </a:p>
        </p:txBody>
      </p:sp>
      <p:sp>
        <p:nvSpPr>
          <p:cNvPr id="5" name="Title 1"/>
          <p:cNvSpPr>
            <a:spLocks noGrp="1"/>
          </p:cNvSpPr>
          <p:nvPr>
            <p:ph type="title"/>
          </p:nvPr>
        </p:nvSpPr>
        <p:spPr>
          <a:xfrm>
            <a:off x="457200" y="27709"/>
            <a:ext cx="8229600" cy="639762"/>
          </a:xfrm>
        </p:spPr>
        <p:txBody>
          <a:bodyPr>
            <a:normAutofit fontScale="90000"/>
          </a:bodyPr>
          <a:lstStyle/>
          <a:p>
            <a:r>
              <a:rPr lang="en-US" b="1" u="sng" dirty="0"/>
              <a:t>Environmental Effects of 20</a:t>
            </a:r>
            <a:r>
              <a:rPr lang="en-US" b="1" u="sng" baseline="30000" dirty="0"/>
              <a:t>th</a:t>
            </a:r>
            <a:r>
              <a:rPr lang="en-US" b="1" u="sng" dirty="0"/>
              <a:t> Century</a:t>
            </a:r>
          </a:p>
        </p:txBody>
      </p:sp>
    </p:spTree>
    <p:extLst>
      <p:ext uri="{BB962C8B-B14F-4D97-AF65-F5344CB8AC3E}">
        <p14:creationId xmlns:p14="http://schemas.microsoft.com/office/powerpoint/2010/main" val="2018484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9900">
            <a:alpha val="2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609600"/>
          </a:xfrm>
        </p:spPr>
        <p:txBody>
          <a:bodyPr>
            <a:normAutofit fontScale="90000"/>
          </a:bodyPr>
          <a:lstStyle/>
          <a:p>
            <a:r>
              <a:rPr lang="en-US" b="1" u="sng" dirty="0"/>
              <a:t>Average Temperatures over past 150 years</a:t>
            </a:r>
          </a:p>
        </p:txBody>
      </p:sp>
      <p:pic>
        <p:nvPicPr>
          <p:cNvPr id="7170" name="Picture 2" descr="http://www.michaelmandeville.com/earthchanges/gallery/Climate/Instrumental_Temperature_Recor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38200"/>
            <a:ext cx="7924800" cy="568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798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C9900">
            <a:alpha val="2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591271"/>
          </a:xfrm>
        </p:spPr>
        <p:txBody>
          <a:bodyPr>
            <a:normAutofit fontScale="90000"/>
          </a:bodyPr>
          <a:lstStyle/>
          <a:p>
            <a:r>
              <a:rPr lang="en-US" b="1" u="sng" dirty="0"/>
              <a:t>Average Temperature vs CO2 emissions</a:t>
            </a:r>
          </a:p>
        </p:txBody>
      </p:sp>
      <p:pic>
        <p:nvPicPr>
          <p:cNvPr id="8194" name="Picture 2" descr="http://www.marketcalls.in/wp-content/uploads/2010/11/Surface-Tempera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38200"/>
            <a:ext cx="8077200" cy="5946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666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9900">
            <a:alpha val="28000"/>
          </a:srgbClr>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0" y="685800"/>
            <a:ext cx="9144000" cy="6248400"/>
          </a:xfrm>
        </p:spPr>
        <p:txBody>
          <a:bodyPr>
            <a:normAutofit lnSpcReduction="10000"/>
          </a:bodyPr>
          <a:lstStyle/>
          <a:p>
            <a:pPr marL="0" indent="0">
              <a:buNone/>
            </a:pPr>
            <a:r>
              <a:rPr lang="en-US" sz="2200" b="1" i="1" dirty="0"/>
              <a:t>#3: ____________</a:t>
            </a:r>
            <a:r>
              <a:rPr lang="en-US" sz="2200" dirty="0"/>
              <a:t>=&gt; spurred by development of the </a:t>
            </a:r>
            <a:r>
              <a:rPr lang="en-US" sz="2200" b="1" i="1" dirty="0"/>
              <a:t>chainsaw</a:t>
            </a:r>
            <a:r>
              <a:rPr lang="en-US" sz="2200" dirty="0"/>
              <a:t> in 20</a:t>
            </a:r>
            <a:r>
              <a:rPr lang="en-US" sz="2200" baseline="30000" dirty="0"/>
              <a:t>th</a:t>
            </a:r>
            <a:r>
              <a:rPr lang="en-US" sz="2200" dirty="0"/>
              <a:t> century</a:t>
            </a:r>
          </a:p>
          <a:p>
            <a:r>
              <a:rPr lang="en-US" sz="2200" dirty="0"/>
              <a:t>Chainsaws and machinery allowed cutting of forests 1000 times faster =&gt; remove forests to increase grazing land (</a:t>
            </a:r>
            <a:r>
              <a:rPr lang="en-US" sz="2200" dirty="0" err="1"/>
              <a:t>esp</a:t>
            </a:r>
            <a:r>
              <a:rPr lang="en-US" sz="2200" dirty="0"/>
              <a:t> in Amazon)</a:t>
            </a:r>
          </a:p>
          <a:p>
            <a:r>
              <a:rPr lang="en-US" sz="2200" dirty="0"/>
              <a:t>Modern society increased need and uses for wood =&gt; power lines, houses, railroads and paper</a:t>
            </a:r>
          </a:p>
          <a:p>
            <a:r>
              <a:rPr lang="en-US" sz="2200" dirty="0"/>
              <a:t>Forests were also removed so as to facilitate the building of massive highway systems =&gt; today highways cover 1-2% of earth’s surface</a:t>
            </a:r>
          </a:p>
          <a:p>
            <a:pPr marL="0" indent="0">
              <a:buNone/>
            </a:pPr>
            <a:r>
              <a:rPr lang="en-US" sz="2200" b="1" i="1" dirty="0"/>
              <a:t>#4: Desertification</a:t>
            </a:r>
            <a:r>
              <a:rPr lang="en-US" sz="2200" dirty="0"/>
              <a:t> =&gt; due to global warming the Sahara increases it reach by 100’s of feet every year</a:t>
            </a:r>
          </a:p>
          <a:p>
            <a:r>
              <a:rPr lang="en-US" sz="2200" dirty="0"/>
              <a:t>Part of reason behind 2008 conflict in the Sudan as herders were forced to migrate into Darfur region =&gt; </a:t>
            </a:r>
            <a:r>
              <a:rPr lang="en-US" sz="2200" b="1" i="1" dirty="0" err="1"/>
              <a:t>Darfurian</a:t>
            </a:r>
            <a:r>
              <a:rPr lang="en-US" sz="2200" b="1" i="1" dirty="0"/>
              <a:t> genocide </a:t>
            </a:r>
            <a:r>
              <a:rPr lang="en-US" sz="2200" dirty="0"/>
              <a:t>resulted</a:t>
            </a:r>
          </a:p>
          <a:p>
            <a:pPr marL="0" indent="0">
              <a:buNone/>
            </a:pPr>
            <a:r>
              <a:rPr lang="en-US" sz="2200" b="1" i="1" dirty="0"/>
              <a:t>#5: ________________________</a:t>
            </a:r>
            <a:r>
              <a:rPr lang="en-US" sz="2200" dirty="0"/>
              <a:t>=&gt; scientists estimate that by 2100 up to 1/3 of world’s entire catalog of species may be extinct</a:t>
            </a:r>
          </a:p>
          <a:p>
            <a:r>
              <a:rPr lang="en-US" sz="2200" dirty="0"/>
              <a:t>20% of worldwide species today are threatened</a:t>
            </a:r>
          </a:p>
          <a:p>
            <a:r>
              <a:rPr lang="en-US" sz="2200" dirty="0"/>
              <a:t>Global fisheries are becoming depleted due to overfishing =&gt; by 1990 2/3 of global fisheries were overfished and in danger of collapse</a:t>
            </a:r>
          </a:p>
          <a:p>
            <a:r>
              <a:rPr lang="en-US" sz="2200" dirty="0"/>
              <a:t>Many species already lost =&gt; Cape Lion, Caspian Tiger, Ibex, Eastern Cougar, Black Rhino, etc……</a:t>
            </a:r>
          </a:p>
        </p:txBody>
      </p:sp>
      <p:sp>
        <p:nvSpPr>
          <p:cNvPr id="5" name="Title 1"/>
          <p:cNvSpPr>
            <a:spLocks noGrp="1"/>
          </p:cNvSpPr>
          <p:nvPr>
            <p:ph type="title"/>
          </p:nvPr>
        </p:nvSpPr>
        <p:spPr>
          <a:xfrm>
            <a:off x="457200" y="27709"/>
            <a:ext cx="8229600" cy="639762"/>
          </a:xfrm>
        </p:spPr>
        <p:txBody>
          <a:bodyPr>
            <a:normAutofit fontScale="90000"/>
          </a:bodyPr>
          <a:lstStyle/>
          <a:p>
            <a:r>
              <a:rPr lang="en-US" b="1" u="sng" dirty="0"/>
              <a:t>Environmental Effects of 20</a:t>
            </a:r>
            <a:r>
              <a:rPr lang="en-US" b="1" u="sng" baseline="30000" dirty="0"/>
              <a:t>th</a:t>
            </a:r>
            <a:r>
              <a:rPr lang="en-US" b="1" u="sng" dirty="0"/>
              <a:t> Century</a:t>
            </a:r>
          </a:p>
        </p:txBody>
      </p:sp>
    </p:spTree>
    <p:extLst>
      <p:ext uri="{BB962C8B-B14F-4D97-AF65-F5344CB8AC3E}">
        <p14:creationId xmlns:p14="http://schemas.microsoft.com/office/powerpoint/2010/main" val="2908932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9900">
            <a:alpha val="2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381000"/>
          </a:xfrm>
        </p:spPr>
        <p:txBody>
          <a:bodyPr>
            <a:normAutofit fontScale="90000"/>
          </a:bodyPr>
          <a:lstStyle/>
          <a:p>
            <a:r>
              <a:rPr lang="en-US" b="1" u="sng" dirty="0"/>
              <a:t>Global Fish Catch</a:t>
            </a:r>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4079158356"/>
              </p:ext>
            </p:extLst>
          </p:nvPr>
        </p:nvGraphicFramePr>
        <p:xfrm>
          <a:off x="533400" y="838200"/>
          <a:ext cx="8305800" cy="5902960"/>
        </p:xfrm>
        <a:graphic>
          <a:graphicData uri="http://schemas.openxmlformats.org/drawingml/2006/table">
            <a:tbl>
              <a:tblPr firstRow="1" bandRow="1">
                <a:tableStyleId>{5C22544A-7EE6-4342-B048-85BDC9FD1C3A}</a:tableStyleId>
              </a:tblPr>
              <a:tblGrid>
                <a:gridCol w="4152900">
                  <a:extLst>
                    <a:ext uri="{9D8B030D-6E8A-4147-A177-3AD203B41FA5}">
                      <a16:colId xmlns:a16="http://schemas.microsoft.com/office/drawing/2014/main" val="20000"/>
                    </a:ext>
                  </a:extLst>
                </a:gridCol>
                <a:gridCol w="4152900">
                  <a:extLst>
                    <a:ext uri="{9D8B030D-6E8A-4147-A177-3AD203B41FA5}">
                      <a16:colId xmlns:a16="http://schemas.microsoft.com/office/drawing/2014/main" val="20001"/>
                    </a:ext>
                  </a:extLst>
                </a:gridCol>
              </a:tblGrid>
              <a:tr h="635000">
                <a:tc>
                  <a:txBody>
                    <a:bodyPr/>
                    <a:lstStyle/>
                    <a:p>
                      <a:pPr algn="ctr"/>
                      <a:r>
                        <a:rPr lang="en-US" sz="2400" dirty="0"/>
                        <a:t>Years</a:t>
                      </a:r>
                    </a:p>
                  </a:txBody>
                  <a:tcPr/>
                </a:tc>
                <a:tc>
                  <a:txBody>
                    <a:bodyPr/>
                    <a:lstStyle/>
                    <a:p>
                      <a:pPr algn="ctr"/>
                      <a:r>
                        <a:rPr lang="en-US" sz="2400" dirty="0"/>
                        <a:t>Marine Catch (in millions metric tons)</a:t>
                      </a:r>
                    </a:p>
                  </a:txBody>
                  <a:tcPr/>
                </a:tc>
                <a:extLst>
                  <a:ext uri="{0D108BD9-81ED-4DB2-BD59-A6C34878D82A}">
                    <a16:rowId xmlns:a16="http://schemas.microsoft.com/office/drawing/2014/main" val="10000"/>
                  </a:ext>
                </a:extLst>
              </a:tr>
              <a:tr h="635000">
                <a:tc>
                  <a:txBody>
                    <a:bodyPr/>
                    <a:lstStyle/>
                    <a:p>
                      <a:pPr algn="ctr"/>
                      <a:r>
                        <a:rPr lang="en-US" sz="2400" dirty="0"/>
                        <a:t>1950</a:t>
                      </a:r>
                    </a:p>
                  </a:txBody>
                  <a:tcPr/>
                </a:tc>
                <a:tc>
                  <a:txBody>
                    <a:bodyPr/>
                    <a:lstStyle/>
                    <a:p>
                      <a:pPr algn="ctr"/>
                      <a:r>
                        <a:rPr lang="en-US" sz="2400" dirty="0"/>
                        <a:t>15</a:t>
                      </a:r>
                    </a:p>
                  </a:txBody>
                  <a:tcPr/>
                </a:tc>
                <a:extLst>
                  <a:ext uri="{0D108BD9-81ED-4DB2-BD59-A6C34878D82A}">
                    <a16:rowId xmlns:a16="http://schemas.microsoft.com/office/drawing/2014/main" val="10001"/>
                  </a:ext>
                </a:extLst>
              </a:tr>
              <a:tr h="635000">
                <a:tc>
                  <a:txBody>
                    <a:bodyPr/>
                    <a:lstStyle/>
                    <a:p>
                      <a:pPr algn="ctr"/>
                      <a:r>
                        <a:rPr lang="en-US" sz="2400" dirty="0"/>
                        <a:t>1958</a:t>
                      </a:r>
                    </a:p>
                  </a:txBody>
                  <a:tcPr/>
                </a:tc>
                <a:tc>
                  <a:txBody>
                    <a:bodyPr/>
                    <a:lstStyle/>
                    <a:p>
                      <a:pPr algn="ctr"/>
                      <a:r>
                        <a:rPr lang="en-US" sz="2400" dirty="0"/>
                        <a:t>29</a:t>
                      </a:r>
                    </a:p>
                  </a:txBody>
                  <a:tcPr/>
                </a:tc>
                <a:extLst>
                  <a:ext uri="{0D108BD9-81ED-4DB2-BD59-A6C34878D82A}">
                    <a16:rowId xmlns:a16="http://schemas.microsoft.com/office/drawing/2014/main" val="10002"/>
                  </a:ext>
                </a:extLst>
              </a:tr>
              <a:tr h="635000">
                <a:tc>
                  <a:txBody>
                    <a:bodyPr/>
                    <a:lstStyle/>
                    <a:p>
                      <a:pPr algn="ctr"/>
                      <a:r>
                        <a:rPr lang="en-US" sz="2400" dirty="0"/>
                        <a:t>1963</a:t>
                      </a:r>
                    </a:p>
                  </a:txBody>
                  <a:tcPr/>
                </a:tc>
                <a:tc>
                  <a:txBody>
                    <a:bodyPr/>
                    <a:lstStyle/>
                    <a:p>
                      <a:pPr algn="ctr"/>
                      <a:r>
                        <a:rPr lang="en-US" sz="2400" dirty="0"/>
                        <a:t>33</a:t>
                      </a:r>
                    </a:p>
                  </a:txBody>
                  <a:tcPr/>
                </a:tc>
                <a:extLst>
                  <a:ext uri="{0D108BD9-81ED-4DB2-BD59-A6C34878D82A}">
                    <a16:rowId xmlns:a16="http://schemas.microsoft.com/office/drawing/2014/main" val="10003"/>
                  </a:ext>
                </a:extLst>
              </a:tr>
              <a:tr h="635000">
                <a:tc>
                  <a:txBody>
                    <a:bodyPr/>
                    <a:lstStyle/>
                    <a:p>
                      <a:pPr algn="ctr"/>
                      <a:r>
                        <a:rPr lang="en-US" sz="2400" dirty="0"/>
                        <a:t>1972</a:t>
                      </a:r>
                    </a:p>
                  </a:txBody>
                  <a:tcPr/>
                </a:tc>
                <a:tc>
                  <a:txBody>
                    <a:bodyPr/>
                    <a:lstStyle/>
                    <a:p>
                      <a:pPr algn="ctr"/>
                      <a:r>
                        <a:rPr lang="en-US" sz="2400" dirty="0"/>
                        <a:t>51</a:t>
                      </a:r>
                    </a:p>
                  </a:txBody>
                  <a:tcPr/>
                </a:tc>
                <a:extLst>
                  <a:ext uri="{0D108BD9-81ED-4DB2-BD59-A6C34878D82A}">
                    <a16:rowId xmlns:a16="http://schemas.microsoft.com/office/drawing/2014/main" val="10004"/>
                  </a:ext>
                </a:extLst>
              </a:tr>
              <a:tr h="635000">
                <a:tc>
                  <a:txBody>
                    <a:bodyPr/>
                    <a:lstStyle/>
                    <a:p>
                      <a:pPr algn="ctr"/>
                      <a:r>
                        <a:rPr lang="en-US" sz="2400" dirty="0"/>
                        <a:t>1987</a:t>
                      </a:r>
                    </a:p>
                  </a:txBody>
                  <a:tcPr/>
                </a:tc>
                <a:tc>
                  <a:txBody>
                    <a:bodyPr/>
                    <a:lstStyle/>
                    <a:p>
                      <a:pPr algn="ctr"/>
                      <a:r>
                        <a:rPr lang="en-US" sz="2400" dirty="0"/>
                        <a:t>68</a:t>
                      </a:r>
                    </a:p>
                  </a:txBody>
                  <a:tcPr/>
                </a:tc>
                <a:extLst>
                  <a:ext uri="{0D108BD9-81ED-4DB2-BD59-A6C34878D82A}">
                    <a16:rowId xmlns:a16="http://schemas.microsoft.com/office/drawing/2014/main" val="10005"/>
                  </a:ext>
                </a:extLst>
              </a:tr>
              <a:tr h="635000">
                <a:tc>
                  <a:txBody>
                    <a:bodyPr/>
                    <a:lstStyle/>
                    <a:p>
                      <a:pPr algn="ctr"/>
                      <a:r>
                        <a:rPr lang="en-US" sz="2400" dirty="0"/>
                        <a:t>1990</a:t>
                      </a:r>
                    </a:p>
                  </a:txBody>
                  <a:tcPr/>
                </a:tc>
                <a:tc>
                  <a:txBody>
                    <a:bodyPr/>
                    <a:lstStyle/>
                    <a:p>
                      <a:pPr algn="ctr"/>
                      <a:r>
                        <a:rPr lang="en-US" sz="2400" dirty="0"/>
                        <a:t>71</a:t>
                      </a:r>
                    </a:p>
                  </a:txBody>
                  <a:tcPr/>
                </a:tc>
                <a:extLst>
                  <a:ext uri="{0D108BD9-81ED-4DB2-BD59-A6C34878D82A}">
                    <a16:rowId xmlns:a16="http://schemas.microsoft.com/office/drawing/2014/main" val="10006"/>
                  </a:ext>
                </a:extLst>
              </a:tr>
              <a:tr h="635000">
                <a:tc>
                  <a:txBody>
                    <a:bodyPr/>
                    <a:lstStyle/>
                    <a:p>
                      <a:pPr algn="ctr"/>
                      <a:r>
                        <a:rPr lang="en-US" sz="2400" dirty="0"/>
                        <a:t>1993</a:t>
                      </a:r>
                    </a:p>
                  </a:txBody>
                  <a:tcPr/>
                </a:tc>
                <a:tc>
                  <a:txBody>
                    <a:bodyPr/>
                    <a:lstStyle/>
                    <a:p>
                      <a:pPr algn="ctr"/>
                      <a:r>
                        <a:rPr lang="en-US" sz="2400" dirty="0"/>
                        <a:t>74</a:t>
                      </a:r>
                    </a:p>
                  </a:txBody>
                  <a:tcPr/>
                </a:tc>
                <a:extLst>
                  <a:ext uri="{0D108BD9-81ED-4DB2-BD59-A6C34878D82A}">
                    <a16:rowId xmlns:a16="http://schemas.microsoft.com/office/drawing/2014/main" val="10007"/>
                  </a:ext>
                </a:extLst>
              </a:tr>
              <a:tr h="635000">
                <a:tc>
                  <a:txBody>
                    <a:bodyPr/>
                    <a:lstStyle/>
                    <a:p>
                      <a:pPr algn="ctr"/>
                      <a:r>
                        <a:rPr lang="en-US" sz="2400" dirty="0"/>
                        <a:t>1996</a:t>
                      </a:r>
                    </a:p>
                  </a:txBody>
                  <a:tcPr/>
                </a:tc>
                <a:tc>
                  <a:txBody>
                    <a:bodyPr/>
                    <a:lstStyle/>
                    <a:p>
                      <a:pPr algn="ctr"/>
                      <a:r>
                        <a:rPr lang="en-US" sz="2400" dirty="0"/>
                        <a:t>80</a:t>
                      </a:r>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842056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9900">
            <a:alpha val="2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p:spPr>
        <p:txBody>
          <a:bodyPr>
            <a:normAutofit fontScale="90000"/>
          </a:bodyPr>
          <a:lstStyle/>
          <a:p>
            <a:r>
              <a:rPr lang="en-US" b="1" u="sng" dirty="0"/>
              <a:t>Extinct Species</a:t>
            </a:r>
          </a:p>
        </p:txBody>
      </p:sp>
      <p:pic>
        <p:nvPicPr>
          <p:cNvPr id="10242" name="Picture 2" descr="https://c2.staticflickr.com/2/1434/541892684_cf5c4342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0"/>
            <a:ext cx="3886200" cy="27747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4800" y="3543675"/>
            <a:ext cx="1971189" cy="400110"/>
          </a:xfrm>
          <a:prstGeom prst="rect">
            <a:avLst/>
          </a:prstGeom>
          <a:noFill/>
        </p:spPr>
        <p:txBody>
          <a:bodyPr wrap="square" rtlCol="0">
            <a:spAutoFit/>
          </a:bodyPr>
          <a:lstStyle/>
          <a:p>
            <a:pPr algn="ctr"/>
            <a:r>
              <a:rPr lang="en-US" sz="2000" b="1" i="1" dirty="0"/>
              <a:t>Cape Lion (1963)</a:t>
            </a:r>
          </a:p>
        </p:txBody>
      </p:sp>
      <p:pic>
        <p:nvPicPr>
          <p:cNvPr id="10244" name="Picture 4" descr="https://minwool.files.wordpress.com/2014/01/caspian-tig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3279" y="807473"/>
            <a:ext cx="4510589" cy="26838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808572" y="3543675"/>
            <a:ext cx="2255296" cy="369332"/>
          </a:xfrm>
          <a:prstGeom prst="rect">
            <a:avLst/>
          </a:prstGeom>
          <a:noFill/>
        </p:spPr>
        <p:txBody>
          <a:bodyPr wrap="square" rtlCol="0">
            <a:spAutoFit/>
          </a:bodyPr>
          <a:lstStyle/>
          <a:p>
            <a:pPr algn="ctr"/>
            <a:r>
              <a:rPr lang="en-US" b="1" i="1" dirty="0"/>
              <a:t>Caspian Tiger (1970)</a:t>
            </a:r>
          </a:p>
        </p:txBody>
      </p:sp>
      <p:pic>
        <p:nvPicPr>
          <p:cNvPr id="10246" name="Picture 6" descr="http://wallpapers111.com/wp-content/uploads/2014/12/ibex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109" y="3943784"/>
            <a:ext cx="4191761" cy="27927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438400" y="3603630"/>
            <a:ext cx="1600200" cy="369332"/>
          </a:xfrm>
          <a:prstGeom prst="rect">
            <a:avLst/>
          </a:prstGeom>
          <a:noFill/>
        </p:spPr>
        <p:txBody>
          <a:bodyPr wrap="square" rtlCol="0">
            <a:spAutoFit/>
          </a:bodyPr>
          <a:lstStyle/>
          <a:p>
            <a:r>
              <a:rPr lang="en-US" b="1" i="1" dirty="0"/>
              <a:t>Ibex (2000) </a:t>
            </a:r>
          </a:p>
        </p:txBody>
      </p:sp>
      <p:pic>
        <p:nvPicPr>
          <p:cNvPr id="10248" name="Picture 8" descr="http://images.nationalgeographic.com/wpf/media-live/photos/000/004/cache/black-rhino_468_600x45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2700" y="3988735"/>
            <a:ext cx="3759200" cy="28194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648200" y="3603630"/>
            <a:ext cx="1981200" cy="369332"/>
          </a:xfrm>
          <a:prstGeom prst="rect">
            <a:avLst/>
          </a:prstGeom>
          <a:noFill/>
        </p:spPr>
        <p:txBody>
          <a:bodyPr wrap="square" rtlCol="0">
            <a:spAutoFit/>
          </a:bodyPr>
          <a:lstStyle/>
          <a:p>
            <a:r>
              <a:rPr lang="en-US" b="1" i="1" dirty="0"/>
              <a:t>Black rhino (2011)</a:t>
            </a:r>
          </a:p>
        </p:txBody>
      </p:sp>
    </p:spTree>
    <p:extLst>
      <p:ext uri="{BB962C8B-B14F-4D97-AF65-F5344CB8AC3E}">
        <p14:creationId xmlns:p14="http://schemas.microsoft.com/office/powerpoint/2010/main" val="19299899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9900">
            <a:alpha val="28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3856" y="762000"/>
            <a:ext cx="9157855" cy="6172200"/>
          </a:xfrm>
        </p:spPr>
        <p:txBody>
          <a:bodyPr>
            <a:normAutofit lnSpcReduction="10000"/>
          </a:bodyPr>
          <a:lstStyle/>
          <a:p>
            <a:pPr marL="0" indent="0">
              <a:buNone/>
            </a:pPr>
            <a:r>
              <a:rPr lang="en-US" sz="2200" b="1" i="1" dirty="0"/>
              <a:t>#6: Pollution of air and water</a:t>
            </a:r>
          </a:p>
          <a:p>
            <a:r>
              <a:rPr lang="en-US" sz="2200" dirty="0"/>
              <a:t>Water pollution has intensified largely due to agricultural growth =&gt; fertilizers &amp; pesticides produce chemical runoff, fracking for oil &amp; gas</a:t>
            </a:r>
          </a:p>
          <a:p>
            <a:pPr marL="685800" lvl="1">
              <a:buFont typeface="Wingdings" panose="05000000000000000000" pitchFamily="2" charset="2"/>
              <a:buChar char="§"/>
            </a:pPr>
            <a:r>
              <a:rPr lang="en-US" sz="2100" dirty="0"/>
              <a:t>Ocean life has also been damaged by large oil spills (i.e. Gulf Oil spill =&gt; 210M gallons) and cleaning of oil tankers at sea pollutes waters &amp; fisheries</a:t>
            </a:r>
          </a:p>
          <a:p>
            <a:r>
              <a:rPr lang="en-US" sz="2200" dirty="0"/>
              <a:t>Smog pollution has become a big problem in urban areas =&gt; China and India are especially bad</a:t>
            </a:r>
          </a:p>
          <a:p>
            <a:pPr marL="0" indent="0">
              <a:buNone/>
            </a:pPr>
            <a:r>
              <a:rPr lang="en-US" sz="2200" b="1" u="sng" dirty="0"/>
              <a:t>Worldwide Responses</a:t>
            </a:r>
          </a:p>
          <a:p>
            <a:r>
              <a:rPr lang="en-US" sz="2200" dirty="0"/>
              <a:t>Post 1960 Green movement leads to increased awareness of environmental damage =&gt; start of </a:t>
            </a:r>
            <a:r>
              <a:rPr lang="en-US" sz="2200" b="1" i="1" dirty="0"/>
              <a:t>Green political parties </a:t>
            </a:r>
            <a:r>
              <a:rPr lang="en-US" sz="2200" dirty="0"/>
              <a:t>in many European nations</a:t>
            </a:r>
          </a:p>
          <a:p>
            <a:pPr marL="685800" lvl="1">
              <a:buFont typeface="Wingdings" panose="05000000000000000000" pitchFamily="2" charset="2"/>
              <a:buChar char="§"/>
            </a:pPr>
            <a:r>
              <a:rPr lang="en-US" sz="2100" dirty="0"/>
              <a:t> US passes __________________________Acts, as well as </a:t>
            </a:r>
            <a:r>
              <a:rPr lang="en-US" sz="2100" b="1" i="1" dirty="0"/>
              <a:t>Endangered Species Acts</a:t>
            </a:r>
            <a:r>
              <a:rPr lang="en-US" sz="2100" dirty="0"/>
              <a:t> =&gt; many other nations pass similar laws</a:t>
            </a:r>
          </a:p>
          <a:p>
            <a:pPr marL="685800" lvl="1">
              <a:buFont typeface="Wingdings" panose="05000000000000000000" pitchFamily="2" charset="2"/>
              <a:buChar char="§"/>
            </a:pPr>
            <a:r>
              <a:rPr lang="en-US" sz="2100" dirty="0"/>
              <a:t>1970 ______________started =&gt; over 500M celebrated in 2010</a:t>
            </a:r>
          </a:p>
          <a:p>
            <a:pPr marL="685800" lvl="1">
              <a:buFont typeface="Wingdings" panose="05000000000000000000" pitchFamily="2" charset="2"/>
              <a:buChar char="§"/>
            </a:pPr>
            <a:r>
              <a:rPr lang="en-US" sz="2100" dirty="0"/>
              <a:t>UN climate agency negotiates series of Protocols designed to curb release of harmful materials</a:t>
            </a:r>
          </a:p>
          <a:p>
            <a:pPr marL="400050" lvl="1" indent="0">
              <a:buNone/>
            </a:pPr>
            <a:r>
              <a:rPr lang="en-US" sz="2100" dirty="0"/>
              <a:t>	-- </a:t>
            </a:r>
            <a:r>
              <a:rPr lang="en-US" sz="2100" b="1" i="1" dirty="0"/>
              <a:t>Montreal Protocol </a:t>
            </a:r>
            <a:r>
              <a:rPr lang="en-US" sz="2100" dirty="0"/>
              <a:t>(1987) led to 60% drop in </a:t>
            </a:r>
            <a:r>
              <a:rPr lang="en-US" sz="2100" dirty="0" err="1"/>
              <a:t>cholorofluorocarbons</a:t>
            </a:r>
            <a:r>
              <a:rPr lang="en-US" sz="2100" dirty="0"/>
              <a:t> 	(refrigeration)</a:t>
            </a:r>
          </a:p>
          <a:p>
            <a:pPr marL="400050" lvl="1" indent="0">
              <a:buNone/>
            </a:pPr>
            <a:r>
              <a:rPr lang="en-US" sz="2100" dirty="0"/>
              <a:t>	-- ____________________(1997) attempted to limit carbon emissions</a:t>
            </a:r>
          </a:p>
        </p:txBody>
      </p:sp>
      <p:sp>
        <p:nvSpPr>
          <p:cNvPr id="5" name="Title 1"/>
          <p:cNvSpPr>
            <a:spLocks noGrp="1"/>
          </p:cNvSpPr>
          <p:nvPr>
            <p:ph type="title"/>
          </p:nvPr>
        </p:nvSpPr>
        <p:spPr>
          <a:xfrm>
            <a:off x="457200" y="27709"/>
            <a:ext cx="8229600" cy="639762"/>
          </a:xfrm>
        </p:spPr>
        <p:txBody>
          <a:bodyPr>
            <a:normAutofit fontScale="90000"/>
          </a:bodyPr>
          <a:lstStyle/>
          <a:p>
            <a:r>
              <a:rPr lang="en-US" b="1" u="sng" dirty="0"/>
              <a:t>Environmental Effects of 20</a:t>
            </a:r>
            <a:r>
              <a:rPr lang="en-US" b="1" u="sng" baseline="30000" dirty="0"/>
              <a:t>th</a:t>
            </a:r>
            <a:r>
              <a:rPr lang="en-US" b="1" u="sng" dirty="0"/>
              <a:t> Century</a:t>
            </a:r>
          </a:p>
        </p:txBody>
      </p:sp>
    </p:spTree>
    <p:extLst>
      <p:ext uri="{BB962C8B-B14F-4D97-AF65-F5344CB8AC3E}">
        <p14:creationId xmlns:p14="http://schemas.microsoft.com/office/powerpoint/2010/main" val="3042850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23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381000"/>
          </a:xfrm>
        </p:spPr>
        <p:txBody>
          <a:bodyPr>
            <a:normAutofit fontScale="90000"/>
          </a:bodyPr>
          <a:lstStyle/>
          <a:p>
            <a:r>
              <a:rPr lang="en-US" b="1" u="sng" dirty="0"/>
              <a:t>Demographic Shifts of 20</a:t>
            </a:r>
            <a:r>
              <a:rPr lang="en-US" b="1" u="sng" baseline="30000" dirty="0"/>
              <a:t>th</a:t>
            </a:r>
            <a:r>
              <a:rPr lang="en-US" b="1" u="sng" dirty="0"/>
              <a:t> Century</a:t>
            </a:r>
          </a:p>
        </p:txBody>
      </p:sp>
      <p:sp>
        <p:nvSpPr>
          <p:cNvPr id="3" name="Content Placeholder 2"/>
          <p:cNvSpPr>
            <a:spLocks noGrp="1"/>
          </p:cNvSpPr>
          <p:nvPr>
            <p:ph sz="half" idx="1"/>
          </p:nvPr>
        </p:nvSpPr>
        <p:spPr>
          <a:xfrm>
            <a:off x="0" y="685800"/>
            <a:ext cx="9144000" cy="6248400"/>
          </a:xfrm>
        </p:spPr>
        <p:txBody>
          <a:bodyPr>
            <a:normAutofit fontScale="92500" lnSpcReduction="10000"/>
          </a:bodyPr>
          <a:lstStyle/>
          <a:p>
            <a:r>
              <a:rPr lang="en-US" sz="2100" dirty="0"/>
              <a:t>During the 20</a:t>
            </a:r>
            <a:r>
              <a:rPr lang="en-US" sz="2100" baseline="30000" dirty="0"/>
              <a:t>th</a:t>
            </a:r>
            <a:r>
              <a:rPr lang="en-US" sz="2100" dirty="0"/>
              <a:t> century population growth exploded across the globe as modern medicine lowered death rates and birth rates remained high</a:t>
            </a:r>
          </a:p>
          <a:p>
            <a:pPr marL="685800" lvl="1">
              <a:buFont typeface="Wingdings" panose="05000000000000000000" pitchFamily="2" charset="2"/>
              <a:buChar char="§"/>
            </a:pPr>
            <a:r>
              <a:rPr lang="en-US" sz="2100" dirty="0"/>
              <a:t>Birth rates in many developing nations accelerated as more reliable supplies of food increased fertility =&gt; nationalist policies also promoted large families</a:t>
            </a:r>
          </a:p>
          <a:p>
            <a:pPr marL="400050" lvl="1" indent="0">
              <a:buNone/>
            </a:pPr>
            <a:r>
              <a:rPr lang="en-US" sz="2100" dirty="0"/>
              <a:t>	-- From 1950 to 2005 the population of developed nations increased by 50%; 	developing nations’ population increased by over 200%</a:t>
            </a:r>
          </a:p>
          <a:p>
            <a:pPr lvl="1" indent="-342900">
              <a:buFont typeface="Wingdings" panose="05000000000000000000" pitchFamily="2" charset="2"/>
              <a:buChar char="§"/>
            </a:pPr>
            <a:r>
              <a:rPr lang="en-US" sz="2100" dirty="0"/>
              <a:t>Global population increased from 1.6B to 6B (400%) from 1900 to 2000 =&gt; by 2100 population would be 24B if trends continued</a:t>
            </a:r>
          </a:p>
          <a:p>
            <a:r>
              <a:rPr lang="en-US" sz="2100" dirty="0"/>
              <a:t>By 2000 Developed nations in Europe, US &amp; Japan had experienced a </a:t>
            </a:r>
            <a:r>
              <a:rPr lang="en-US" sz="2100" b="1" i="1" dirty="0"/>
              <a:t>demographic shift </a:t>
            </a:r>
            <a:r>
              <a:rPr lang="en-US" sz="2100" dirty="0"/>
              <a:t>in population =&gt; declining birthrates to stabilize population</a:t>
            </a:r>
          </a:p>
          <a:p>
            <a:pPr marL="685800" lvl="1">
              <a:buFont typeface="Wingdings" panose="05000000000000000000" pitchFamily="2" charset="2"/>
              <a:buChar char="§"/>
            </a:pPr>
            <a:r>
              <a:rPr lang="en-US" sz="2100" dirty="0"/>
              <a:t> </a:t>
            </a:r>
            <a:r>
              <a:rPr lang="en-US" sz="2100" i="1" dirty="0"/>
              <a:t>Factors lowering birth rate </a:t>
            </a:r>
            <a:r>
              <a:rPr lang="en-US" sz="2100" dirty="0"/>
              <a:t>=&gt; less children die young, urbanization (less farm work); expanding female employment has led to lower birth rates</a:t>
            </a:r>
          </a:p>
          <a:p>
            <a:pPr marL="685800" lvl="1">
              <a:buFont typeface="Wingdings" panose="05000000000000000000" pitchFamily="2" charset="2"/>
              <a:buChar char="§"/>
            </a:pPr>
            <a:r>
              <a:rPr lang="en-US" sz="2100" dirty="0"/>
              <a:t>Declining birth rates have also been made possible by access to birth control technologies =&gt;__________________________________________</a:t>
            </a:r>
            <a:endParaRPr lang="en-US" sz="2100" b="1" i="1" dirty="0"/>
          </a:p>
          <a:p>
            <a:pPr marL="400050" lvl="1" indent="0">
              <a:buNone/>
            </a:pPr>
            <a:r>
              <a:rPr lang="en-US" sz="2100" b="1" i="1" dirty="0"/>
              <a:t>	-- Birth control pill </a:t>
            </a:r>
            <a:r>
              <a:rPr lang="en-US" sz="2100" dirty="0"/>
              <a:t>(estrogen and </a:t>
            </a:r>
            <a:r>
              <a:rPr lang="en-US" sz="2100" dirty="0" err="1"/>
              <a:t>progestrin</a:t>
            </a:r>
            <a:r>
              <a:rPr lang="en-US" sz="2100" dirty="0"/>
              <a:t>) invented in 1960’s</a:t>
            </a:r>
          </a:p>
          <a:p>
            <a:pPr marL="400050" lvl="1" indent="0">
              <a:buNone/>
            </a:pPr>
            <a:r>
              <a:rPr lang="en-US" sz="2100" dirty="0"/>
              <a:t>	-- Access to </a:t>
            </a:r>
            <a:r>
              <a:rPr lang="en-US" sz="2100" b="1" i="1" dirty="0"/>
              <a:t>safe abortion </a:t>
            </a:r>
            <a:r>
              <a:rPr lang="en-US" sz="2100" dirty="0"/>
              <a:t>practices has also reduced birth rates</a:t>
            </a:r>
          </a:p>
          <a:p>
            <a:pPr marL="400050" lvl="1" indent="0">
              <a:buNone/>
            </a:pPr>
            <a:r>
              <a:rPr lang="en-US" sz="2100" dirty="0"/>
              <a:t>	-- More reliable birth control methods have changed sexual behavior in 	many 	nations =&gt; </a:t>
            </a:r>
            <a:r>
              <a:rPr lang="en-US" sz="2100" b="1" i="1" dirty="0"/>
              <a:t>increased incidence of pre-marital sex</a:t>
            </a:r>
          </a:p>
          <a:p>
            <a:pPr lvl="1" indent="-342900">
              <a:buFont typeface="Wingdings" panose="05000000000000000000" pitchFamily="2" charset="2"/>
              <a:buChar char="§"/>
            </a:pPr>
            <a:r>
              <a:rPr lang="en-US" sz="2100" dirty="0"/>
              <a:t>Developing poor nations &amp; Muslim nations will contribute to most population growth in 21</a:t>
            </a:r>
            <a:r>
              <a:rPr lang="en-US" sz="2100" baseline="30000" dirty="0"/>
              <a:t>st</a:t>
            </a:r>
            <a:r>
              <a:rPr lang="en-US" sz="2100" dirty="0"/>
              <a:t> century =&gt; birth rates triple that of developed nations</a:t>
            </a:r>
          </a:p>
        </p:txBody>
      </p:sp>
    </p:spTree>
    <p:extLst>
      <p:ext uri="{BB962C8B-B14F-4D97-AF65-F5344CB8AC3E}">
        <p14:creationId xmlns:p14="http://schemas.microsoft.com/office/powerpoint/2010/main" val="13567631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23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534400" cy="457200"/>
          </a:xfrm>
        </p:spPr>
        <p:txBody>
          <a:bodyPr>
            <a:normAutofit fontScale="90000"/>
          </a:bodyPr>
          <a:lstStyle/>
          <a:p>
            <a:r>
              <a:rPr lang="en-US" b="1" u="sng" dirty="0"/>
              <a:t>Population for World Regions (millions)</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390012782"/>
              </p:ext>
            </p:extLst>
          </p:nvPr>
        </p:nvGraphicFramePr>
        <p:xfrm>
          <a:off x="76200" y="685800"/>
          <a:ext cx="8991600" cy="6096000"/>
        </p:xfrm>
        <a:graphic>
          <a:graphicData uri="http://schemas.openxmlformats.org/drawingml/2006/table">
            <a:tbl>
              <a:tblPr firstRow="1" bandRow="1">
                <a:tableStyleId>{5C22544A-7EE6-4342-B048-85BDC9FD1C3A}</a:tableStyleId>
              </a:tblPr>
              <a:tblGrid>
                <a:gridCol w="1123950">
                  <a:extLst>
                    <a:ext uri="{9D8B030D-6E8A-4147-A177-3AD203B41FA5}">
                      <a16:colId xmlns:a16="http://schemas.microsoft.com/office/drawing/2014/main" val="20000"/>
                    </a:ext>
                  </a:extLst>
                </a:gridCol>
                <a:gridCol w="1123950">
                  <a:extLst>
                    <a:ext uri="{9D8B030D-6E8A-4147-A177-3AD203B41FA5}">
                      <a16:colId xmlns:a16="http://schemas.microsoft.com/office/drawing/2014/main" val="20001"/>
                    </a:ext>
                  </a:extLst>
                </a:gridCol>
                <a:gridCol w="1123950">
                  <a:extLst>
                    <a:ext uri="{9D8B030D-6E8A-4147-A177-3AD203B41FA5}">
                      <a16:colId xmlns:a16="http://schemas.microsoft.com/office/drawing/2014/main" val="20002"/>
                    </a:ext>
                  </a:extLst>
                </a:gridCol>
                <a:gridCol w="1123950">
                  <a:extLst>
                    <a:ext uri="{9D8B030D-6E8A-4147-A177-3AD203B41FA5}">
                      <a16:colId xmlns:a16="http://schemas.microsoft.com/office/drawing/2014/main" val="20003"/>
                    </a:ext>
                  </a:extLst>
                </a:gridCol>
                <a:gridCol w="1123950">
                  <a:extLst>
                    <a:ext uri="{9D8B030D-6E8A-4147-A177-3AD203B41FA5}">
                      <a16:colId xmlns:a16="http://schemas.microsoft.com/office/drawing/2014/main" val="20004"/>
                    </a:ext>
                  </a:extLst>
                </a:gridCol>
                <a:gridCol w="1123950">
                  <a:extLst>
                    <a:ext uri="{9D8B030D-6E8A-4147-A177-3AD203B41FA5}">
                      <a16:colId xmlns:a16="http://schemas.microsoft.com/office/drawing/2014/main" val="20005"/>
                    </a:ext>
                  </a:extLst>
                </a:gridCol>
                <a:gridCol w="1123950">
                  <a:extLst>
                    <a:ext uri="{9D8B030D-6E8A-4147-A177-3AD203B41FA5}">
                      <a16:colId xmlns:a16="http://schemas.microsoft.com/office/drawing/2014/main" val="20006"/>
                    </a:ext>
                  </a:extLst>
                </a:gridCol>
                <a:gridCol w="1123950">
                  <a:extLst>
                    <a:ext uri="{9D8B030D-6E8A-4147-A177-3AD203B41FA5}">
                      <a16:colId xmlns:a16="http://schemas.microsoft.com/office/drawing/2014/main" val="20007"/>
                    </a:ext>
                  </a:extLst>
                </a:gridCol>
              </a:tblGrid>
              <a:tr h="762000">
                <a:tc>
                  <a:txBody>
                    <a:bodyPr/>
                    <a:lstStyle/>
                    <a:p>
                      <a:pPr algn="ctr"/>
                      <a:r>
                        <a:rPr lang="en-US" dirty="0"/>
                        <a:t>Major Area</a:t>
                      </a:r>
                    </a:p>
                  </a:txBody>
                  <a:tcPr/>
                </a:tc>
                <a:tc>
                  <a:txBody>
                    <a:bodyPr/>
                    <a:lstStyle/>
                    <a:p>
                      <a:pPr algn="ctr"/>
                      <a:r>
                        <a:rPr lang="en-US" dirty="0"/>
                        <a:t>1750</a:t>
                      </a:r>
                    </a:p>
                  </a:txBody>
                  <a:tcPr/>
                </a:tc>
                <a:tc>
                  <a:txBody>
                    <a:bodyPr/>
                    <a:lstStyle/>
                    <a:p>
                      <a:pPr algn="ctr"/>
                      <a:r>
                        <a:rPr lang="en-US" dirty="0"/>
                        <a:t>1800</a:t>
                      </a:r>
                    </a:p>
                  </a:txBody>
                  <a:tcPr/>
                </a:tc>
                <a:tc>
                  <a:txBody>
                    <a:bodyPr/>
                    <a:lstStyle/>
                    <a:p>
                      <a:pPr algn="ctr"/>
                      <a:r>
                        <a:rPr lang="en-US" dirty="0"/>
                        <a:t>1850</a:t>
                      </a:r>
                    </a:p>
                  </a:txBody>
                  <a:tcPr/>
                </a:tc>
                <a:tc>
                  <a:txBody>
                    <a:bodyPr/>
                    <a:lstStyle/>
                    <a:p>
                      <a:pPr algn="ctr"/>
                      <a:r>
                        <a:rPr lang="en-US" dirty="0"/>
                        <a:t>1900</a:t>
                      </a:r>
                    </a:p>
                  </a:txBody>
                  <a:tcPr/>
                </a:tc>
                <a:tc>
                  <a:txBody>
                    <a:bodyPr/>
                    <a:lstStyle/>
                    <a:p>
                      <a:pPr algn="ctr"/>
                      <a:r>
                        <a:rPr lang="en-US" dirty="0"/>
                        <a:t>1950</a:t>
                      </a:r>
                    </a:p>
                  </a:txBody>
                  <a:tcPr/>
                </a:tc>
                <a:tc>
                  <a:txBody>
                    <a:bodyPr/>
                    <a:lstStyle/>
                    <a:p>
                      <a:pPr algn="ctr"/>
                      <a:r>
                        <a:rPr lang="en-US" dirty="0"/>
                        <a:t>1995</a:t>
                      </a:r>
                    </a:p>
                  </a:txBody>
                  <a:tcPr/>
                </a:tc>
                <a:tc>
                  <a:txBody>
                    <a:bodyPr/>
                    <a:lstStyle/>
                    <a:p>
                      <a:pPr algn="ctr"/>
                      <a:r>
                        <a:rPr lang="en-US" dirty="0"/>
                        <a:t>2050?</a:t>
                      </a:r>
                    </a:p>
                  </a:txBody>
                  <a:tcPr/>
                </a:tc>
                <a:extLst>
                  <a:ext uri="{0D108BD9-81ED-4DB2-BD59-A6C34878D82A}">
                    <a16:rowId xmlns:a16="http://schemas.microsoft.com/office/drawing/2014/main" val="10000"/>
                  </a:ext>
                </a:extLst>
              </a:tr>
              <a:tr h="762000">
                <a:tc>
                  <a:txBody>
                    <a:bodyPr/>
                    <a:lstStyle/>
                    <a:p>
                      <a:pPr algn="ctr"/>
                      <a:r>
                        <a:rPr lang="en-US" dirty="0"/>
                        <a:t>Africa</a:t>
                      </a:r>
                    </a:p>
                  </a:txBody>
                  <a:tcPr/>
                </a:tc>
                <a:tc>
                  <a:txBody>
                    <a:bodyPr/>
                    <a:lstStyle/>
                    <a:p>
                      <a:pPr algn="ctr"/>
                      <a:r>
                        <a:rPr lang="en-US" dirty="0"/>
                        <a:t>106</a:t>
                      </a:r>
                    </a:p>
                  </a:txBody>
                  <a:tcPr/>
                </a:tc>
                <a:tc>
                  <a:txBody>
                    <a:bodyPr/>
                    <a:lstStyle/>
                    <a:p>
                      <a:pPr algn="ctr"/>
                      <a:r>
                        <a:rPr lang="en-US" dirty="0"/>
                        <a:t>107</a:t>
                      </a:r>
                    </a:p>
                  </a:txBody>
                  <a:tcPr/>
                </a:tc>
                <a:tc>
                  <a:txBody>
                    <a:bodyPr/>
                    <a:lstStyle/>
                    <a:p>
                      <a:pPr algn="ctr"/>
                      <a:r>
                        <a:rPr lang="en-US" dirty="0"/>
                        <a:t>111</a:t>
                      </a:r>
                    </a:p>
                  </a:txBody>
                  <a:tcPr/>
                </a:tc>
                <a:tc>
                  <a:txBody>
                    <a:bodyPr/>
                    <a:lstStyle/>
                    <a:p>
                      <a:pPr algn="ctr"/>
                      <a:r>
                        <a:rPr lang="en-US" dirty="0"/>
                        <a:t>133</a:t>
                      </a:r>
                    </a:p>
                  </a:txBody>
                  <a:tcPr/>
                </a:tc>
                <a:tc>
                  <a:txBody>
                    <a:bodyPr/>
                    <a:lstStyle/>
                    <a:p>
                      <a:pPr algn="ctr"/>
                      <a:r>
                        <a:rPr lang="en-US" dirty="0"/>
                        <a:t>221</a:t>
                      </a:r>
                    </a:p>
                  </a:txBody>
                  <a:tcPr/>
                </a:tc>
                <a:tc>
                  <a:txBody>
                    <a:bodyPr/>
                    <a:lstStyle/>
                    <a:p>
                      <a:pPr algn="ctr"/>
                      <a:r>
                        <a:rPr lang="en-US" dirty="0"/>
                        <a:t>697</a:t>
                      </a:r>
                    </a:p>
                  </a:txBody>
                  <a:tcPr/>
                </a:tc>
                <a:tc>
                  <a:txBody>
                    <a:bodyPr/>
                    <a:lstStyle/>
                    <a:p>
                      <a:pPr algn="ctr"/>
                      <a:r>
                        <a:rPr lang="en-US" dirty="0"/>
                        <a:t>1,766</a:t>
                      </a:r>
                    </a:p>
                  </a:txBody>
                  <a:tcPr/>
                </a:tc>
                <a:extLst>
                  <a:ext uri="{0D108BD9-81ED-4DB2-BD59-A6C34878D82A}">
                    <a16:rowId xmlns:a16="http://schemas.microsoft.com/office/drawing/2014/main" val="10001"/>
                  </a:ext>
                </a:extLst>
              </a:tr>
              <a:tr h="762000">
                <a:tc>
                  <a:txBody>
                    <a:bodyPr/>
                    <a:lstStyle/>
                    <a:p>
                      <a:pPr algn="ctr"/>
                      <a:r>
                        <a:rPr lang="en-US" dirty="0"/>
                        <a:t>Asia</a:t>
                      </a:r>
                    </a:p>
                  </a:txBody>
                  <a:tcPr/>
                </a:tc>
                <a:tc>
                  <a:txBody>
                    <a:bodyPr/>
                    <a:lstStyle/>
                    <a:p>
                      <a:pPr algn="ctr"/>
                      <a:r>
                        <a:rPr lang="en-US" dirty="0"/>
                        <a:t>502</a:t>
                      </a:r>
                    </a:p>
                  </a:txBody>
                  <a:tcPr/>
                </a:tc>
                <a:tc>
                  <a:txBody>
                    <a:bodyPr/>
                    <a:lstStyle/>
                    <a:p>
                      <a:pPr algn="ctr"/>
                      <a:r>
                        <a:rPr lang="en-US" dirty="0"/>
                        <a:t>635</a:t>
                      </a:r>
                    </a:p>
                  </a:txBody>
                  <a:tcPr/>
                </a:tc>
                <a:tc>
                  <a:txBody>
                    <a:bodyPr/>
                    <a:lstStyle/>
                    <a:p>
                      <a:pPr algn="ctr"/>
                      <a:r>
                        <a:rPr lang="en-US" dirty="0"/>
                        <a:t>809</a:t>
                      </a:r>
                    </a:p>
                  </a:txBody>
                  <a:tcPr/>
                </a:tc>
                <a:tc>
                  <a:txBody>
                    <a:bodyPr/>
                    <a:lstStyle/>
                    <a:p>
                      <a:pPr algn="ctr"/>
                      <a:r>
                        <a:rPr lang="en-US" dirty="0"/>
                        <a:t>947</a:t>
                      </a:r>
                    </a:p>
                  </a:txBody>
                  <a:tcPr/>
                </a:tc>
                <a:tc>
                  <a:txBody>
                    <a:bodyPr/>
                    <a:lstStyle/>
                    <a:p>
                      <a:pPr algn="ctr"/>
                      <a:r>
                        <a:rPr lang="en-US" dirty="0"/>
                        <a:t>1,402</a:t>
                      </a:r>
                    </a:p>
                  </a:txBody>
                  <a:tcPr/>
                </a:tc>
                <a:tc>
                  <a:txBody>
                    <a:bodyPr/>
                    <a:lstStyle/>
                    <a:p>
                      <a:pPr algn="ctr"/>
                      <a:r>
                        <a:rPr lang="en-US" dirty="0"/>
                        <a:t>3,437</a:t>
                      </a:r>
                    </a:p>
                  </a:txBody>
                  <a:tcPr/>
                </a:tc>
                <a:tc>
                  <a:txBody>
                    <a:bodyPr/>
                    <a:lstStyle/>
                    <a:p>
                      <a:pPr algn="ctr"/>
                      <a:r>
                        <a:rPr lang="en-US" dirty="0"/>
                        <a:t>5,268</a:t>
                      </a:r>
                    </a:p>
                  </a:txBody>
                  <a:tcPr/>
                </a:tc>
                <a:extLst>
                  <a:ext uri="{0D108BD9-81ED-4DB2-BD59-A6C34878D82A}">
                    <a16:rowId xmlns:a16="http://schemas.microsoft.com/office/drawing/2014/main" val="10002"/>
                  </a:ext>
                </a:extLst>
              </a:tr>
              <a:tr h="762000">
                <a:tc>
                  <a:txBody>
                    <a:bodyPr/>
                    <a:lstStyle/>
                    <a:p>
                      <a:pPr algn="ctr"/>
                      <a:r>
                        <a:rPr lang="en-US" dirty="0"/>
                        <a:t>Europe</a:t>
                      </a:r>
                    </a:p>
                  </a:txBody>
                  <a:tcPr/>
                </a:tc>
                <a:tc>
                  <a:txBody>
                    <a:bodyPr/>
                    <a:lstStyle/>
                    <a:p>
                      <a:pPr algn="ctr"/>
                      <a:r>
                        <a:rPr lang="en-US" dirty="0"/>
                        <a:t>163</a:t>
                      </a:r>
                    </a:p>
                  </a:txBody>
                  <a:tcPr/>
                </a:tc>
                <a:tc>
                  <a:txBody>
                    <a:bodyPr/>
                    <a:lstStyle/>
                    <a:p>
                      <a:pPr algn="ctr"/>
                      <a:r>
                        <a:rPr lang="en-US" dirty="0"/>
                        <a:t>203</a:t>
                      </a:r>
                    </a:p>
                  </a:txBody>
                  <a:tcPr/>
                </a:tc>
                <a:tc>
                  <a:txBody>
                    <a:bodyPr/>
                    <a:lstStyle/>
                    <a:p>
                      <a:pPr algn="ctr"/>
                      <a:r>
                        <a:rPr lang="en-US" dirty="0"/>
                        <a:t>276</a:t>
                      </a:r>
                    </a:p>
                  </a:txBody>
                  <a:tcPr/>
                </a:tc>
                <a:tc>
                  <a:txBody>
                    <a:bodyPr/>
                    <a:lstStyle/>
                    <a:p>
                      <a:pPr algn="ctr"/>
                      <a:r>
                        <a:rPr lang="en-US" dirty="0"/>
                        <a:t>408</a:t>
                      </a:r>
                    </a:p>
                  </a:txBody>
                  <a:tcPr/>
                </a:tc>
                <a:tc>
                  <a:txBody>
                    <a:bodyPr/>
                    <a:lstStyle/>
                    <a:p>
                      <a:pPr algn="ctr"/>
                      <a:r>
                        <a:rPr lang="en-US" dirty="0"/>
                        <a:t>547</a:t>
                      </a:r>
                    </a:p>
                  </a:txBody>
                  <a:tcPr/>
                </a:tc>
                <a:tc>
                  <a:txBody>
                    <a:bodyPr/>
                    <a:lstStyle/>
                    <a:p>
                      <a:pPr algn="ctr"/>
                      <a:r>
                        <a:rPr lang="en-US" dirty="0"/>
                        <a:t>728</a:t>
                      </a:r>
                    </a:p>
                  </a:txBody>
                  <a:tcPr/>
                </a:tc>
                <a:tc>
                  <a:txBody>
                    <a:bodyPr/>
                    <a:lstStyle/>
                    <a:p>
                      <a:pPr algn="ctr"/>
                      <a:r>
                        <a:rPr lang="en-US" dirty="0"/>
                        <a:t>628</a:t>
                      </a:r>
                    </a:p>
                  </a:txBody>
                  <a:tcPr/>
                </a:tc>
                <a:extLst>
                  <a:ext uri="{0D108BD9-81ED-4DB2-BD59-A6C34878D82A}">
                    <a16:rowId xmlns:a16="http://schemas.microsoft.com/office/drawing/2014/main" val="10003"/>
                  </a:ext>
                </a:extLst>
              </a:tr>
              <a:tr h="762000">
                <a:tc>
                  <a:txBody>
                    <a:bodyPr/>
                    <a:lstStyle/>
                    <a:p>
                      <a:pPr algn="ctr"/>
                      <a:r>
                        <a:rPr lang="en-US" dirty="0"/>
                        <a:t>Latin America</a:t>
                      </a:r>
                    </a:p>
                  </a:txBody>
                  <a:tcPr/>
                </a:tc>
                <a:tc>
                  <a:txBody>
                    <a:bodyPr/>
                    <a:lstStyle/>
                    <a:p>
                      <a:pPr algn="ctr"/>
                      <a:r>
                        <a:rPr lang="en-US" dirty="0"/>
                        <a:t>16</a:t>
                      </a:r>
                    </a:p>
                  </a:txBody>
                  <a:tcPr/>
                </a:tc>
                <a:tc>
                  <a:txBody>
                    <a:bodyPr/>
                    <a:lstStyle/>
                    <a:p>
                      <a:pPr algn="ctr"/>
                      <a:r>
                        <a:rPr lang="en-US" dirty="0"/>
                        <a:t>24</a:t>
                      </a:r>
                    </a:p>
                  </a:txBody>
                  <a:tcPr/>
                </a:tc>
                <a:tc>
                  <a:txBody>
                    <a:bodyPr/>
                    <a:lstStyle/>
                    <a:p>
                      <a:pPr algn="ctr"/>
                      <a:r>
                        <a:rPr lang="en-US" dirty="0"/>
                        <a:t>38</a:t>
                      </a:r>
                    </a:p>
                  </a:txBody>
                  <a:tcPr/>
                </a:tc>
                <a:tc>
                  <a:txBody>
                    <a:bodyPr/>
                    <a:lstStyle/>
                    <a:p>
                      <a:pPr algn="ctr"/>
                      <a:r>
                        <a:rPr lang="en-US" dirty="0"/>
                        <a:t>74</a:t>
                      </a:r>
                    </a:p>
                  </a:txBody>
                  <a:tcPr/>
                </a:tc>
                <a:tc>
                  <a:txBody>
                    <a:bodyPr/>
                    <a:lstStyle/>
                    <a:p>
                      <a:pPr algn="ctr"/>
                      <a:r>
                        <a:rPr lang="en-US" dirty="0"/>
                        <a:t>167</a:t>
                      </a:r>
                    </a:p>
                  </a:txBody>
                  <a:tcPr/>
                </a:tc>
                <a:tc>
                  <a:txBody>
                    <a:bodyPr/>
                    <a:lstStyle/>
                    <a:p>
                      <a:pPr algn="ctr"/>
                      <a:r>
                        <a:rPr lang="en-US" dirty="0"/>
                        <a:t>480</a:t>
                      </a:r>
                    </a:p>
                  </a:txBody>
                  <a:tcPr/>
                </a:tc>
                <a:tc>
                  <a:txBody>
                    <a:bodyPr/>
                    <a:lstStyle/>
                    <a:p>
                      <a:pPr algn="ctr"/>
                      <a:r>
                        <a:rPr lang="en-US" dirty="0"/>
                        <a:t>809</a:t>
                      </a:r>
                    </a:p>
                  </a:txBody>
                  <a:tcPr/>
                </a:tc>
                <a:extLst>
                  <a:ext uri="{0D108BD9-81ED-4DB2-BD59-A6C34878D82A}">
                    <a16:rowId xmlns:a16="http://schemas.microsoft.com/office/drawing/2014/main" val="10004"/>
                  </a:ext>
                </a:extLst>
              </a:tr>
              <a:tr h="762000">
                <a:tc>
                  <a:txBody>
                    <a:bodyPr/>
                    <a:lstStyle/>
                    <a:p>
                      <a:pPr algn="ctr"/>
                      <a:r>
                        <a:rPr lang="en-US" dirty="0"/>
                        <a:t>North America</a:t>
                      </a:r>
                    </a:p>
                  </a:txBody>
                  <a:tcPr/>
                </a:tc>
                <a:tc>
                  <a:txBody>
                    <a:bodyPr/>
                    <a:lstStyle/>
                    <a:p>
                      <a:pPr algn="ctr"/>
                      <a:r>
                        <a:rPr lang="en-US" dirty="0"/>
                        <a:t>2</a:t>
                      </a:r>
                    </a:p>
                  </a:txBody>
                  <a:tcPr/>
                </a:tc>
                <a:tc>
                  <a:txBody>
                    <a:bodyPr/>
                    <a:lstStyle/>
                    <a:p>
                      <a:pPr algn="ctr"/>
                      <a:r>
                        <a:rPr lang="en-US" dirty="0"/>
                        <a:t>7</a:t>
                      </a:r>
                    </a:p>
                  </a:txBody>
                  <a:tcPr/>
                </a:tc>
                <a:tc>
                  <a:txBody>
                    <a:bodyPr/>
                    <a:lstStyle/>
                    <a:p>
                      <a:pPr algn="ctr"/>
                      <a:r>
                        <a:rPr lang="en-US" dirty="0"/>
                        <a:t>26</a:t>
                      </a:r>
                    </a:p>
                  </a:txBody>
                  <a:tcPr/>
                </a:tc>
                <a:tc>
                  <a:txBody>
                    <a:bodyPr/>
                    <a:lstStyle/>
                    <a:p>
                      <a:pPr algn="ctr"/>
                      <a:r>
                        <a:rPr lang="en-US" dirty="0"/>
                        <a:t>82</a:t>
                      </a:r>
                    </a:p>
                  </a:txBody>
                  <a:tcPr/>
                </a:tc>
                <a:tc>
                  <a:txBody>
                    <a:bodyPr/>
                    <a:lstStyle/>
                    <a:p>
                      <a:pPr algn="ctr"/>
                      <a:r>
                        <a:rPr lang="en-US" dirty="0"/>
                        <a:t>172</a:t>
                      </a:r>
                    </a:p>
                  </a:txBody>
                  <a:tcPr/>
                </a:tc>
                <a:tc>
                  <a:txBody>
                    <a:bodyPr/>
                    <a:lstStyle/>
                    <a:p>
                      <a:pPr algn="ctr"/>
                      <a:r>
                        <a:rPr lang="en-US" dirty="0"/>
                        <a:t>297</a:t>
                      </a:r>
                    </a:p>
                  </a:txBody>
                  <a:tcPr/>
                </a:tc>
                <a:tc>
                  <a:txBody>
                    <a:bodyPr/>
                    <a:lstStyle/>
                    <a:p>
                      <a:pPr algn="ctr"/>
                      <a:r>
                        <a:rPr lang="en-US" dirty="0"/>
                        <a:t>398</a:t>
                      </a:r>
                    </a:p>
                  </a:txBody>
                  <a:tcPr/>
                </a:tc>
                <a:extLst>
                  <a:ext uri="{0D108BD9-81ED-4DB2-BD59-A6C34878D82A}">
                    <a16:rowId xmlns:a16="http://schemas.microsoft.com/office/drawing/2014/main" val="10005"/>
                  </a:ext>
                </a:extLst>
              </a:tr>
              <a:tr h="762000">
                <a:tc>
                  <a:txBody>
                    <a:bodyPr/>
                    <a:lstStyle/>
                    <a:p>
                      <a:pPr algn="ctr"/>
                      <a:r>
                        <a:rPr lang="en-US" dirty="0"/>
                        <a:t>Oceania</a:t>
                      </a:r>
                    </a:p>
                  </a:txBody>
                  <a:tcPr/>
                </a:tc>
                <a:tc>
                  <a:txBody>
                    <a:bodyPr/>
                    <a:lstStyle/>
                    <a:p>
                      <a:pPr algn="ctr"/>
                      <a:r>
                        <a:rPr lang="en-US" dirty="0"/>
                        <a:t>2</a:t>
                      </a:r>
                    </a:p>
                  </a:txBody>
                  <a:tcPr/>
                </a:tc>
                <a:tc>
                  <a:txBody>
                    <a:bodyPr/>
                    <a:lstStyle/>
                    <a:p>
                      <a:pPr algn="ctr"/>
                      <a:r>
                        <a:rPr lang="en-US" dirty="0"/>
                        <a:t>2</a:t>
                      </a:r>
                    </a:p>
                  </a:txBody>
                  <a:tcPr/>
                </a:tc>
                <a:tc>
                  <a:txBody>
                    <a:bodyPr/>
                    <a:lstStyle/>
                    <a:p>
                      <a:pPr algn="ctr"/>
                      <a:r>
                        <a:rPr lang="en-US" dirty="0"/>
                        <a:t>2</a:t>
                      </a:r>
                    </a:p>
                  </a:txBody>
                  <a:tcPr/>
                </a:tc>
                <a:tc>
                  <a:txBody>
                    <a:bodyPr/>
                    <a:lstStyle/>
                    <a:p>
                      <a:pPr algn="ctr"/>
                      <a:r>
                        <a:rPr lang="en-US" dirty="0"/>
                        <a:t>6</a:t>
                      </a:r>
                    </a:p>
                  </a:txBody>
                  <a:tcPr/>
                </a:tc>
                <a:tc>
                  <a:txBody>
                    <a:bodyPr/>
                    <a:lstStyle/>
                    <a:p>
                      <a:pPr algn="ctr"/>
                      <a:r>
                        <a:rPr lang="en-US" dirty="0"/>
                        <a:t>13</a:t>
                      </a:r>
                    </a:p>
                  </a:txBody>
                  <a:tcPr/>
                </a:tc>
                <a:tc>
                  <a:txBody>
                    <a:bodyPr/>
                    <a:lstStyle/>
                    <a:p>
                      <a:pPr algn="ctr"/>
                      <a:r>
                        <a:rPr lang="en-US" dirty="0"/>
                        <a:t>28</a:t>
                      </a:r>
                    </a:p>
                  </a:txBody>
                  <a:tcPr/>
                </a:tc>
                <a:tc>
                  <a:txBody>
                    <a:bodyPr/>
                    <a:lstStyle/>
                    <a:p>
                      <a:pPr algn="ctr"/>
                      <a:r>
                        <a:rPr lang="en-US" dirty="0"/>
                        <a:t>46</a:t>
                      </a:r>
                    </a:p>
                  </a:txBody>
                  <a:tcPr/>
                </a:tc>
                <a:extLst>
                  <a:ext uri="{0D108BD9-81ED-4DB2-BD59-A6C34878D82A}">
                    <a16:rowId xmlns:a16="http://schemas.microsoft.com/office/drawing/2014/main" val="10006"/>
                  </a:ext>
                </a:extLst>
              </a:tr>
              <a:tr h="762000">
                <a:tc>
                  <a:txBody>
                    <a:bodyPr/>
                    <a:lstStyle/>
                    <a:p>
                      <a:pPr algn="ctr"/>
                      <a:r>
                        <a:rPr lang="en-US" dirty="0"/>
                        <a:t>World</a:t>
                      </a:r>
                    </a:p>
                  </a:txBody>
                  <a:tcPr/>
                </a:tc>
                <a:tc>
                  <a:txBody>
                    <a:bodyPr/>
                    <a:lstStyle/>
                    <a:p>
                      <a:pPr algn="ctr"/>
                      <a:r>
                        <a:rPr lang="en-US" dirty="0"/>
                        <a:t>791</a:t>
                      </a:r>
                    </a:p>
                  </a:txBody>
                  <a:tcPr/>
                </a:tc>
                <a:tc>
                  <a:txBody>
                    <a:bodyPr/>
                    <a:lstStyle/>
                    <a:p>
                      <a:pPr algn="ctr"/>
                      <a:r>
                        <a:rPr lang="en-US" dirty="0"/>
                        <a:t>978</a:t>
                      </a:r>
                    </a:p>
                  </a:txBody>
                  <a:tcPr/>
                </a:tc>
                <a:tc>
                  <a:txBody>
                    <a:bodyPr/>
                    <a:lstStyle/>
                    <a:p>
                      <a:pPr algn="ctr"/>
                      <a:r>
                        <a:rPr lang="en-US" dirty="0"/>
                        <a:t>1,262</a:t>
                      </a:r>
                    </a:p>
                  </a:txBody>
                  <a:tcPr/>
                </a:tc>
                <a:tc>
                  <a:txBody>
                    <a:bodyPr/>
                    <a:lstStyle/>
                    <a:p>
                      <a:pPr algn="ctr"/>
                      <a:r>
                        <a:rPr lang="en-US" dirty="0"/>
                        <a:t>1,650</a:t>
                      </a:r>
                    </a:p>
                  </a:txBody>
                  <a:tcPr/>
                </a:tc>
                <a:tc>
                  <a:txBody>
                    <a:bodyPr/>
                    <a:lstStyle/>
                    <a:p>
                      <a:pPr algn="ctr"/>
                      <a:r>
                        <a:rPr lang="en-US" dirty="0"/>
                        <a:t>2,521</a:t>
                      </a:r>
                    </a:p>
                  </a:txBody>
                  <a:tcPr/>
                </a:tc>
                <a:tc>
                  <a:txBody>
                    <a:bodyPr/>
                    <a:lstStyle/>
                    <a:p>
                      <a:pPr algn="ctr"/>
                      <a:r>
                        <a:rPr lang="en-US" dirty="0"/>
                        <a:t>5,666</a:t>
                      </a:r>
                    </a:p>
                  </a:txBody>
                  <a:tcPr/>
                </a:tc>
                <a:tc>
                  <a:txBody>
                    <a:bodyPr/>
                    <a:lstStyle/>
                    <a:p>
                      <a:pPr algn="ctr"/>
                      <a:r>
                        <a:rPr lang="en-US" dirty="0"/>
                        <a:t>8,909</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8569367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23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991600" cy="639762"/>
          </a:xfrm>
        </p:spPr>
        <p:txBody>
          <a:bodyPr>
            <a:noAutofit/>
          </a:bodyPr>
          <a:lstStyle/>
          <a:p>
            <a:r>
              <a:rPr lang="en-US" sz="3600" b="1" u="sng" dirty="0"/>
              <a:t>Percentage Distribution for World Regions</a:t>
            </a:r>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2056528782"/>
              </p:ext>
            </p:extLst>
          </p:nvPr>
        </p:nvGraphicFramePr>
        <p:xfrm>
          <a:off x="152400" y="838200"/>
          <a:ext cx="8915400" cy="5943600"/>
        </p:xfrm>
        <a:graphic>
          <a:graphicData uri="http://schemas.openxmlformats.org/drawingml/2006/table">
            <a:tbl>
              <a:tblPr firstRow="1" bandRow="1">
                <a:tableStyleId>{5C22544A-7EE6-4342-B048-85BDC9FD1C3A}</a:tableStyleId>
              </a:tblPr>
              <a:tblGrid>
                <a:gridCol w="1114425">
                  <a:extLst>
                    <a:ext uri="{9D8B030D-6E8A-4147-A177-3AD203B41FA5}">
                      <a16:colId xmlns:a16="http://schemas.microsoft.com/office/drawing/2014/main" val="20000"/>
                    </a:ext>
                  </a:extLst>
                </a:gridCol>
                <a:gridCol w="1114425">
                  <a:extLst>
                    <a:ext uri="{9D8B030D-6E8A-4147-A177-3AD203B41FA5}">
                      <a16:colId xmlns:a16="http://schemas.microsoft.com/office/drawing/2014/main" val="20001"/>
                    </a:ext>
                  </a:extLst>
                </a:gridCol>
                <a:gridCol w="1114425">
                  <a:extLst>
                    <a:ext uri="{9D8B030D-6E8A-4147-A177-3AD203B41FA5}">
                      <a16:colId xmlns:a16="http://schemas.microsoft.com/office/drawing/2014/main" val="20002"/>
                    </a:ext>
                  </a:extLst>
                </a:gridCol>
                <a:gridCol w="1114425">
                  <a:extLst>
                    <a:ext uri="{9D8B030D-6E8A-4147-A177-3AD203B41FA5}">
                      <a16:colId xmlns:a16="http://schemas.microsoft.com/office/drawing/2014/main" val="20003"/>
                    </a:ext>
                  </a:extLst>
                </a:gridCol>
                <a:gridCol w="1114425">
                  <a:extLst>
                    <a:ext uri="{9D8B030D-6E8A-4147-A177-3AD203B41FA5}">
                      <a16:colId xmlns:a16="http://schemas.microsoft.com/office/drawing/2014/main" val="20004"/>
                    </a:ext>
                  </a:extLst>
                </a:gridCol>
                <a:gridCol w="1114425">
                  <a:extLst>
                    <a:ext uri="{9D8B030D-6E8A-4147-A177-3AD203B41FA5}">
                      <a16:colId xmlns:a16="http://schemas.microsoft.com/office/drawing/2014/main" val="20005"/>
                    </a:ext>
                  </a:extLst>
                </a:gridCol>
                <a:gridCol w="1114425">
                  <a:extLst>
                    <a:ext uri="{9D8B030D-6E8A-4147-A177-3AD203B41FA5}">
                      <a16:colId xmlns:a16="http://schemas.microsoft.com/office/drawing/2014/main" val="20006"/>
                    </a:ext>
                  </a:extLst>
                </a:gridCol>
                <a:gridCol w="1114425">
                  <a:extLst>
                    <a:ext uri="{9D8B030D-6E8A-4147-A177-3AD203B41FA5}">
                      <a16:colId xmlns:a16="http://schemas.microsoft.com/office/drawing/2014/main" val="20007"/>
                    </a:ext>
                  </a:extLst>
                </a:gridCol>
              </a:tblGrid>
              <a:tr h="742950">
                <a:tc>
                  <a:txBody>
                    <a:bodyPr/>
                    <a:lstStyle/>
                    <a:p>
                      <a:pPr algn="ctr"/>
                      <a:r>
                        <a:rPr lang="en-US" dirty="0"/>
                        <a:t>Major Area</a:t>
                      </a:r>
                    </a:p>
                  </a:txBody>
                  <a:tcPr/>
                </a:tc>
                <a:tc>
                  <a:txBody>
                    <a:bodyPr/>
                    <a:lstStyle/>
                    <a:p>
                      <a:pPr algn="ctr"/>
                      <a:r>
                        <a:rPr lang="en-US" dirty="0"/>
                        <a:t>1750</a:t>
                      </a:r>
                    </a:p>
                  </a:txBody>
                  <a:tcPr/>
                </a:tc>
                <a:tc>
                  <a:txBody>
                    <a:bodyPr/>
                    <a:lstStyle/>
                    <a:p>
                      <a:pPr algn="ctr"/>
                      <a:r>
                        <a:rPr lang="en-US" dirty="0"/>
                        <a:t>1800</a:t>
                      </a:r>
                    </a:p>
                  </a:txBody>
                  <a:tcPr/>
                </a:tc>
                <a:tc>
                  <a:txBody>
                    <a:bodyPr/>
                    <a:lstStyle/>
                    <a:p>
                      <a:pPr algn="ctr"/>
                      <a:r>
                        <a:rPr lang="en-US" dirty="0"/>
                        <a:t>1850</a:t>
                      </a:r>
                    </a:p>
                  </a:txBody>
                  <a:tcPr/>
                </a:tc>
                <a:tc>
                  <a:txBody>
                    <a:bodyPr/>
                    <a:lstStyle/>
                    <a:p>
                      <a:pPr algn="ctr"/>
                      <a:r>
                        <a:rPr lang="en-US" dirty="0"/>
                        <a:t>1900</a:t>
                      </a:r>
                    </a:p>
                  </a:txBody>
                  <a:tcPr/>
                </a:tc>
                <a:tc>
                  <a:txBody>
                    <a:bodyPr/>
                    <a:lstStyle/>
                    <a:p>
                      <a:pPr algn="ctr"/>
                      <a:r>
                        <a:rPr lang="en-US" dirty="0"/>
                        <a:t>1950</a:t>
                      </a:r>
                    </a:p>
                  </a:txBody>
                  <a:tcPr/>
                </a:tc>
                <a:tc>
                  <a:txBody>
                    <a:bodyPr/>
                    <a:lstStyle/>
                    <a:p>
                      <a:pPr algn="ctr"/>
                      <a:r>
                        <a:rPr lang="en-US" dirty="0"/>
                        <a:t>1995</a:t>
                      </a:r>
                    </a:p>
                  </a:txBody>
                  <a:tcPr/>
                </a:tc>
                <a:tc>
                  <a:txBody>
                    <a:bodyPr/>
                    <a:lstStyle/>
                    <a:p>
                      <a:pPr algn="ctr"/>
                      <a:r>
                        <a:rPr lang="en-US" dirty="0"/>
                        <a:t>2050?</a:t>
                      </a:r>
                    </a:p>
                  </a:txBody>
                  <a:tcPr/>
                </a:tc>
                <a:extLst>
                  <a:ext uri="{0D108BD9-81ED-4DB2-BD59-A6C34878D82A}">
                    <a16:rowId xmlns:a16="http://schemas.microsoft.com/office/drawing/2014/main" val="10000"/>
                  </a:ext>
                </a:extLst>
              </a:tr>
              <a:tr h="742950">
                <a:tc>
                  <a:txBody>
                    <a:bodyPr/>
                    <a:lstStyle/>
                    <a:p>
                      <a:pPr algn="ctr"/>
                      <a:r>
                        <a:rPr lang="en-US" dirty="0"/>
                        <a:t>Africa</a:t>
                      </a:r>
                    </a:p>
                  </a:txBody>
                  <a:tcPr/>
                </a:tc>
                <a:tc>
                  <a:txBody>
                    <a:bodyPr/>
                    <a:lstStyle/>
                    <a:p>
                      <a:pPr algn="ctr"/>
                      <a:r>
                        <a:rPr lang="en-US" dirty="0"/>
                        <a:t>13.4</a:t>
                      </a:r>
                    </a:p>
                  </a:txBody>
                  <a:tcPr/>
                </a:tc>
                <a:tc>
                  <a:txBody>
                    <a:bodyPr/>
                    <a:lstStyle/>
                    <a:p>
                      <a:pPr algn="ctr"/>
                      <a:r>
                        <a:rPr lang="en-US" dirty="0"/>
                        <a:t>10.9</a:t>
                      </a:r>
                    </a:p>
                  </a:txBody>
                  <a:tcPr/>
                </a:tc>
                <a:tc>
                  <a:txBody>
                    <a:bodyPr/>
                    <a:lstStyle/>
                    <a:p>
                      <a:pPr algn="ctr"/>
                      <a:r>
                        <a:rPr lang="en-US" dirty="0"/>
                        <a:t>8.8</a:t>
                      </a:r>
                    </a:p>
                  </a:txBody>
                  <a:tcPr/>
                </a:tc>
                <a:tc>
                  <a:txBody>
                    <a:bodyPr/>
                    <a:lstStyle/>
                    <a:p>
                      <a:pPr algn="ctr"/>
                      <a:r>
                        <a:rPr lang="en-US" dirty="0"/>
                        <a:t>8.1</a:t>
                      </a:r>
                    </a:p>
                  </a:txBody>
                  <a:tcPr/>
                </a:tc>
                <a:tc>
                  <a:txBody>
                    <a:bodyPr/>
                    <a:lstStyle/>
                    <a:p>
                      <a:pPr algn="ctr"/>
                      <a:r>
                        <a:rPr lang="en-US" dirty="0"/>
                        <a:t>8.8</a:t>
                      </a:r>
                    </a:p>
                  </a:txBody>
                  <a:tcPr/>
                </a:tc>
                <a:tc>
                  <a:txBody>
                    <a:bodyPr/>
                    <a:lstStyle/>
                    <a:p>
                      <a:pPr algn="ctr"/>
                      <a:r>
                        <a:rPr lang="en-US" dirty="0"/>
                        <a:t>12</a:t>
                      </a:r>
                    </a:p>
                  </a:txBody>
                  <a:tcPr/>
                </a:tc>
                <a:tc>
                  <a:txBody>
                    <a:bodyPr/>
                    <a:lstStyle/>
                    <a:p>
                      <a:pPr algn="ctr"/>
                      <a:r>
                        <a:rPr lang="en-US" dirty="0"/>
                        <a:t>23.7</a:t>
                      </a:r>
                    </a:p>
                  </a:txBody>
                  <a:tcPr/>
                </a:tc>
                <a:extLst>
                  <a:ext uri="{0D108BD9-81ED-4DB2-BD59-A6C34878D82A}">
                    <a16:rowId xmlns:a16="http://schemas.microsoft.com/office/drawing/2014/main" val="10001"/>
                  </a:ext>
                </a:extLst>
              </a:tr>
              <a:tr h="742950">
                <a:tc>
                  <a:txBody>
                    <a:bodyPr/>
                    <a:lstStyle/>
                    <a:p>
                      <a:pPr algn="ctr"/>
                      <a:r>
                        <a:rPr lang="en-US" dirty="0"/>
                        <a:t>Asia</a:t>
                      </a:r>
                    </a:p>
                  </a:txBody>
                  <a:tcPr/>
                </a:tc>
                <a:tc>
                  <a:txBody>
                    <a:bodyPr/>
                    <a:lstStyle/>
                    <a:p>
                      <a:pPr algn="ctr"/>
                      <a:r>
                        <a:rPr lang="en-US" dirty="0"/>
                        <a:t>63.5</a:t>
                      </a:r>
                    </a:p>
                  </a:txBody>
                  <a:tcPr/>
                </a:tc>
                <a:tc>
                  <a:txBody>
                    <a:bodyPr/>
                    <a:lstStyle/>
                    <a:p>
                      <a:pPr algn="ctr"/>
                      <a:r>
                        <a:rPr lang="en-US" dirty="0"/>
                        <a:t>64.9</a:t>
                      </a:r>
                    </a:p>
                  </a:txBody>
                  <a:tcPr/>
                </a:tc>
                <a:tc>
                  <a:txBody>
                    <a:bodyPr/>
                    <a:lstStyle/>
                    <a:p>
                      <a:pPr algn="ctr"/>
                      <a:r>
                        <a:rPr lang="en-US" dirty="0"/>
                        <a:t>64.1</a:t>
                      </a:r>
                    </a:p>
                  </a:txBody>
                  <a:tcPr/>
                </a:tc>
                <a:tc>
                  <a:txBody>
                    <a:bodyPr/>
                    <a:lstStyle/>
                    <a:p>
                      <a:pPr algn="ctr"/>
                      <a:r>
                        <a:rPr lang="en-US" dirty="0"/>
                        <a:t>57.4</a:t>
                      </a:r>
                    </a:p>
                  </a:txBody>
                  <a:tcPr/>
                </a:tc>
                <a:tc>
                  <a:txBody>
                    <a:bodyPr/>
                    <a:lstStyle/>
                    <a:p>
                      <a:pPr algn="ctr"/>
                      <a:r>
                        <a:rPr lang="en-US" dirty="0"/>
                        <a:t>55.6</a:t>
                      </a:r>
                    </a:p>
                  </a:txBody>
                  <a:tcPr/>
                </a:tc>
                <a:tc>
                  <a:txBody>
                    <a:bodyPr/>
                    <a:lstStyle/>
                    <a:p>
                      <a:pPr algn="ctr"/>
                      <a:r>
                        <a:rPr lang="en-US" dirty="0"/>
                        <a:t>61</a:t>
                      </a:r>
                    </a:p>
                  </a:txBody>
                  <a:tcPr/>
                </a:tc>
                <a:tc>
                  <a:txBody>
                    <a:bodyPr/>
                    <a:lstStyle/>
                    <a:p>
                      <a:pPr algn="ctr"/>
                      <a:r>
                        <a:rPr lang="en-US" dirty="0"/>
                        <a:t>57.1</a:t>
                      </a:r>
                    </a:p>
                  </a:txBody>
                  <a:tcPr/>
                </a:tc>
                <a:extLst>
                  <a:ext uri="{0D108BD9-81ED-4DB2-BD59-A6C34878D82A}">
                    <a16:rowId xmlns:a16="http://schemas.microsoft.com/office/drawing/2014/main" val="10002"/>
                  </a:ext>
                </a:extLst>
              </a:tr>
              <a:tr h="742950">
                <a:tc>
                  <a:txBody>
                    <a:bodyPr/>
                    <a:lstStyle/>
                    <a:p>
                      <a:pPr algn="ctr"/>
                      <a:r>
                        <a:rPr lang="en-US" dirty="0"/>
                        <a:t>Europe</a:t>
                      </a:r>
                    </a:p>
                  </a:txBody>
                  <a:tcPr/>
                </a:tc>
                <a:tc>
                  <a:txBody>
                    <a:bodyPr/>
                    <a:lstStyle/>
                    <a:p>
                      <a:pPr algn="ctr"/>
                      <a:r>
                        <a:rPr lang="en-US" dirty="0"/>
                        <a:t>20.6</a:t>
                      </a:r>
                    </a:p>
                  </a:txBody>
                  <a:tcPr/>
                </a:tc>
                <a:tc>
                  <a:txBody>
                    <a:bodyPr/>
                    <a:lstStyle/>
                    <a:p>
                      <a:pPr algn="ctr"/>
                      <a:r>
                        <a:rPr lang="en-US" dirty="0"/>
                        <a:t>20.8</a:t>
                      </a:r>
                    </a:p>
                  </a:txBody>
                  <a:tcPr/>
                </a:tc>
                <a:tc>
                  <a:txBody>
                    <a:bodyPr/>
                    <a:lstStyle/>
                    <a:p>
                      <a:pPr algn="ctr"/>
                      <a:r>
                        <a:rPr lang="en-US" dirty="0"/>
                        <a:t>21.9</a:t>
                      </a:r>
                    </a:p>
                  </a:txBody>
                  <a:tcPr/>
                </a:tc>
                <a:tc>
                  <a:txBody>
                    <a:bodyPr/>
                    <a:lstStyle/>
                    <a:p>
                      <a:pPr algn="ctr"/>
                      <a:r>
                        <a:rPr lang="en-US" dirty="0"/>
                        <a:t>24.7</a:t>
                      </a:r>
                    </a:p>
                  </a:txBody>
                  <a:tcPr/>
                </a:tc>
                <a:tc>
                  <a:txBody>
                    <a:bodyPr/>
                    <a:lstStyle/>
                    <a:p>
                      <a:pPr algn="ctr"/>
                      <a:r>
                        <a:rPr lang="en-US" dirty="0"/>
                        <a:t>21.7</a:t>
                      </a:r>
                    </a:p>
                  </a:txBody>
                  <a:tcPr/>
                </a:tc>
                <a:tc>
                  <a:txBody>
                    <a:bodyPr/>
                    <a:lstStyle/>
                    <a:p>
                      <a:pPr algn="ctr"/>
                      <a:r>
                        <a:rPr lang="en-US" dirty="0"/>
                        <a:t>13</a:t>
                      </a:r>
                    </a:p>
                  </a:txBody>
                  <a:tcPr/>
                </a:tc>
                <a:tc>
                  <a:txBody>
                    <a:bodyPr/>
                    <a:lstStyle/>
                    <a:p>
                      <a:pPr algn="ctr"/>
                      <a:r>
                        <a:rPr lang="en-US" dirty="0"/>
                        <a:t>5.3</a:t>
                      </a:r>
                    </a:p>
                  </a:txBody>
                  <a:tcPr/>
                </a:tc>
                <a:extLst>
                  <a:ext uri="{0D108BD9-81ED-4DB2-BD59-A6C34878D82A}">
                    <a16:rowId xmlns:a16="http://schemas.microsoft.com/office/drawing/2014/main" val="10003"/>
                  </a:ext>
                </a:extLst>
              </a:tr>
              <a:tr h="742950">
                <a:tc>
                  <a:txBody>
                    <a:bodyPr/>
                    <a:lstStyle/>
                    <a:p>
                      <a:pPr algn="ctr"/>
                      <a:r>
                        <a:rPr lang="en-US" dirty="0"/>
                        <a:t>Latin America</a:t>
                      </a:r>
                    </a:p>
                  </a:txBody>
                  <a:tcPr/>
                </a:tc>
                <a:tc>
                  <a:txBody>
                    <a:bodyPr/>
                    <a:lstStyle/>
                    <a:p>
                      <a:pPr algn="ctr"/>
                      <a:r>
                        <a:rPr lang="en-US" dirty="0"/>
                        <a:t>2</a:t>
                      </a:r>
                    </a:p>
                  </a:txBody>
                  <a:tcPr/>
                </a:tc>
                <a:tc>
                  <a:txBody>
                    <a:bodyPr/>
                    <a:lstStyle/>
                    <a:p>
                      <a:pPr algn="ctr"/>
                      <a:r>
                        <a:rPr lang="en-US" dirty="0"/>
                        <a:t>2.5</a:t>
                      </a:r>
                    </a:p>
                  </a:txBody>
                  <a:tcPr/>
                </a:tc>
                <a:tc>
                  <a:txBody>
                    <a:bodyPr/>
                    <a:lstStyle/>
                    <a:p>
                      <a:pPr algn="ctr"/>
                      <a:r>
                        <a:rPr lang="en-US" dirty="0"/>
                        <a:t>3</a:t>
                      </a:r>
                    </a:p>
                  </a:txBody>
                  <a:tcPr/>
                </a:tc>
                <a:tc>
                  <a:txBody>
                    <a:bodyPr/>
                    <a:lstStyle/>
                    <a:p>
                      <a:pPr algn="ctr"/>
                      <a:r>
                        <a:rPr lang="en-US" dirty="0"/>
                        <a:t>4.5</a:t>
                      </a:r>
                    </a:p>
                  </a:txBody>
                  <a:tcPr/>
                </a:tc>
                <a:tc>
                  <a:txBody>
                    <a:bodyPr/>
                    <a:lstStyle/>
                    <a:p>
                      <a:pPr algn="ctr"/>
                      <a:r>
                        <a:rPr lang="en-US" dirty="0"/>
                        <a:t>6.6</a:t>
                      </a:r>
                    </a:p>
                  </a:txBody>
                  <a:tcPr/>
                </a:tc>
                <a:tc>
                  <a:txBody>
                    <a:bodyPr/>
                    <a:lstStyle/>
                    <a:p>
                      <a:pPr algn="ctr"/>
                      <a:r>
                        <a:rPr lang="en-US" dirty="0"/>
                        <a:t>8</a:t>
                      </a:r>
                    </a:p>
                  </a:txBody>
                  <a:tcPr/>
                </a:tc>
                <a:tc>
                  <a:txBody>
                    <a:bodyPr/>
                    <a:lstStyle/>
                    <a:p>
                      <a:pPr algn="ctr"/>
                      <a:r>
                        <a:rPr lang="en-US" dirty="0"/>
                        <a:t>9.4</a:t>
                      </a:r>
                    </a:p>
                  </a:txBody>
                  <a:tcPr/>
                </a:tc>
                <a:extLst>
                  <a:ext uri="{0D108BD9-81ED-4DB2-BD59-A6C34878D82A}">
                    <a16:rowId xmlns:a16="http://schemas.microsoft.com/office/drawing/2014/main" val="10004"/>
                  </a:ext>
                </a:extLst>
              </a:tr>
              <a:tr h="742950">
                <a:tc>
                  <a:txBody>
                    <a:bodyPr/>
                    <a:lstStyle/>
                    <a:p>
                      <a:pPr algn="ctr"/>
                      <a:r>
                        <a:rPr lang="en-US" dirty="0"/>
                        <a:t>North America</a:t>
                      </a:r>
                    </a:p>
                  </a:txBody>
                  <a:tcPr/>
                </a:tc>
                <a:tc>
                  <a:txBody>
                    <a:bodyPr/>
                    <a:lstStyle/>
                    <a:p>
                      <a:pPr algn="ctr"/>
                      <a:r>
                        <a:rPr lang="en-US" dirty="0"/>
                        <a:t>.3</a:t>
                      </a:r>
                    </a:p>
                  </a:txBody>
                  <a:tcPr/>
                </a:tc>
                <a:tc>
                  <a:txBody>
                    <a:bodyPr/>
                    <a:lstStyle/>
                    <a:p>
                      <a:pPr algn="ctr"/>
                      <a:r>
                        <a:rPr lang="en-US" dirty="0"/>
                        <a:t>.7</a:t>
                      </a:r>
                    </a:p>
                  </a:txBody>
                  <a:tcPr/>
                </a:tc>
                <a:tc>
                  <a:txBody>
                    <a:bodyPr/>
                    <a:lstStyle/>
                    <a:p>
                      <a:pPr algn="ctr"/>
                      <a:r>
                        <a:rPr lang="en-US" dirty="0"/>
                        <a:t>2.1</a:t>
                      </a:r>
                    </a:p>
                  </a:txBody>
                  <a:tcPr/>
                </a:tc>
                <a:tc>
                  <a:txBody>
                    <a:bodyPr/>
                    <a:lstStyle/>
                    <a:p>
                      <a:pPr algn="ctr"/>
                      <a:r>
                        <a:rPr lang="en-US" dirty="0"/>
                        <a:t>5</a:t>
                      </a:r>
                    </a:p>
                  </a:txBody>
                  <a:tcPr/>
                </a:tc>
                <a:tc>
                  <a:txBody>
                    <a:bodyPr/>
                    <a:lstStyle/>
                    <a:p>
                      <a:pPr algn="ctr"/>
                      <a:r>
                        <a:rPr lang="en-US" dirty="0"/>
                        <a:t>6.8</a:t>
                      </a:r>
                    </a:p>
                  </a:txBody>
                  <a:tcPr/>
                </a:tc>
                <a:tc>
                  <a:txBody>
                    <a:bodyPr/>
                    <a:lstStyle/>
                    <a:p>
                      <a:pPr algn="ctr"/>
                      <a:r>
                        <a:rPr lang="en-US" dirty="0"/>
                        <a:t>5</a:t>
                      </a:r>
                    </a:p>
                  </a:txBody>
                  <a:tcPr/>
                </a:tc>
                <a:tc>
                  <a:txBody>
                    <a:bodyPr/>
                    <a:lstStyle/>
                    <a:p>
                      <a:pPr algn="ctr"/>
                      <a:r>
                        <a:rPr lang="en-US" dirty="0"/>
                        <a:t>4.1</a:t>
                      </a:r>
                    </a:p>
                  </a:txBody>
                  <a:tcPr/>
                </a:tc>
                <a:extLst>
                  <a:ext uri="{0D108BD9-81ED-4DB2-BD59-A6C34878D82A}">
                    <a16:rowId xmlns:a16="http://schemas.microsoft.com/office/drawing/2014/main" val="10005"/>
                  </a:ext>
                </a:extLst>
              </a:tr>
              <a:tr h="742950">
                <a:tc>
                  <a:txBody>
                    <a:bodyPr/>
                    <a:lstStyle/>
                    <a:p>
                      <a:pPr algn="ctr"/>
                      <a:r>
                        <a:rPr lang="en-US" dirty="0"/>
                        <a:t>Oceania</a:t>
                      </a:r>
                    </a:p>
                  </a:txBody>
                  <a:tcPr/>
                </a:tc>
                <a:tc>
                  <a:txBody>
                    <a:bodyPr/>
                    <a:lstStyle/>
                    <a:p>
                      <a:pPr algn="ctr"/>
                      <a:r>
                        <a:rPr lang="en-US" dirty="0"/>
                        <a:t>.3</a:t>
                      </a:r>
                    </a:p>
                  </a:txBody>
                  <a:tcPr/>
                </a:tc>
                <a:tc>
                  <a:txBody>
                    <a:bodyPr/>
                    <a:lstStyle/>
                    <a:p>
                      <a:pPr algn="ctr"/>
                      <a:r>
                        <a:rPr lang="en-US" dirty="0"/>
                        <a:t>.2</a:t>
                      </a:r>
                    </a:p>
                  </a:txBody>
                  <a:tcPr/>
                </a:tc>
                <a:tc>
                  <a:txBody>
                    <a:bodyPr/>
                    <a:lstStyle/>
                    <a:p>
                      <a:pPr algn="ctr"/>
                      <a:r>
                        <a:rPr lang="en-US" dirty="0"/>
                        <a:t>.2</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1</a:t>
                      </a:r>
                    </a:p>
                  </a:txBody>
                  <a:tcPr/>
                </a:tc>
                <a:tc>
                  <a:txBody>
                    <a:bodyPr/>
                    <a:lstStyle/>
                    <a:p>
                      <a:pPr algn="ctr"/>
                      <a:r>
                        <a:rPr lang="en-US" dirty="0"/>
                        <a:t>.5</a:t>
                      </a:r>
                    </a:p>
                  </a:txBody>
                  <a:tcPr/>
                </a:tc>
                <a:extLst>
                  <a:ext uri="{0D108BD9-81ED-4DB2-BD59-A6C34878D82A}">
                    <a16:rowId xmlns:a16="http://schemas.microsoft.com/office/drawing/2014/main" val="10006"/>
                  </a:ext>
                </a:extLst>
              </a:tr>
              <a:tr h="742950">
                <a:tc>
                  <a:txBody>
                    <a:bodyPr/>
                    <a:lstStyle/>
                    <a:p>
                      <a:pPr algn="ctr"/>
                      <a:r>
                        <a:rPr lang="en-US" dirty="0"/>
                        <a:t>World</a:t>
                      </a:r>
                    </a:p>
                  </a:txBody>
                  <a:tcPr/>
                </a:tc>
                <a:tc>
                  <a:txBody>
                    <a:bodyPr/>
                    <a:lstStyle/>
                    <a:p>
                      <a:pPr algn="ctr"/>
                      <a:r>
                        <a:rPr lang="en-US" dirty="0"/>
                        <a:t>100</a:t>
                      </a:r>
                    </a:p>
                  </a:txBody>
                  <a:tcPr/>
                </a:tc>
                <a:tc>
                  <a:txBody>
                    <a:bodyPr/>
                    <a:lstStyle/>
                    <a:p>
                      <a:pPr algn="ctr"/>
                      <a:r>
                        <a:rPr lang="en-US" dirty="0"/>
                        <a:t>100</a:t>
                      </a:r>
                    </a:p>
                  </a:txBody>
                  <a:tcPr/>
                </a:tc>
                <a:tc>
                  <a:txBody>
                    <a:bodyPr/>
                    <a:lstStyle/>
                    <a:p>
                      <a:pPr algn="ctr"/>
                      <a:r>
                        <a:rPr lang="en-US" dirty="0"/>
                        <a:t>100</a:t>
                      </a:r>
                    </a:p>
                  </a:txBody>
                  <a:tcPr/>
                </a:tc>
                <a:tc>
                  <a:txBody>
                    <a:bodyPr/>
                    <a:lstStyle/>
                    <a:p>
                      <a:pPr algn="ctr"/>
                      <a:r>
                        <a:rPr lang="en-US" dirty="0"/>
                        <a:t>100</a:t>
                      </a:r>
                    </a:p>
                  </a:txBody>
                  <a:tcPr/>
                </a:tc>
                <a:tc>
                  <a:txBody>
                    <a:bodyPr/>
                    <a:lstStyle/>
                    <a:p>
                      <a:pPr algn="ctr"/>
                      <a:r>
                        <a:rPr lang="en-US" dirty="0"/>
                        <a:t>100</a:t>
                      </a:r>
                    </a:p>
                  </a:txBody>
                  <a:tcPr/>
                </a:tc>
                <a:tc>
                  <a:txBody>
                    <a:bodyPr/>
                    <a:lstStyle/>
                    <a:p>
                      <a:pPr algn="ctr"/>
                      <a:r>
                        <a:rPr lang="en-US" dirty="0"/>
                        <a:t>100</a:t>
                      </a:r>
                    </a:p>
                  </a:txBody>
                  <a:tcPr/>
                </a:tc>
                <a:tc>
                  <a:txBody>
                    <a:bodyPr/>
                    <a:lstStyle/>
                    <a:p>
                      <a:pPr algn="ctr"/>
                      <a:r>
                        <a:rPr lang="en-US" dirty="0"/>
                        <a:t>100</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490974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4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0782"/>
            <a:ext cx="8991600" cy="457200"/>
          </a:xfrm>
        </p:spPr>
        <p:txBody>
          <a:bodyPr>
            <a:normAutofit fontScale="90000"/>
          </a:bodyPr>
          <a:lstStyle/>
          <a:p>
            <a:r>
              <a:rPr lang="en-US" b="1" u="sng" dirty="0"/>
              <a:t>The Modern Era – What is it? </a:t>
            </a:r>
          </a:p>
        </p:txBody>
      </p:sp>
      <p:sp>
        <p:nvSpPr>
          <p:cNvPr id="3" name="Content Placeholder 2"/>
          <p:cNvSpPr>
            <a:spLocks noGrp="1"/>
          </p:cNvSpPr>
          <p:nvPr>
            <p:ph idx="1"/>
          </p:nvPr>
        </p:nvSpPr>
        <p:spPr>
          <a:xfrm>
            <a:off x="0" y="457200"/>
            <a:ext cx="9144000" cy="6553200"/>
          </a:xfrm>
        </p:spPr>
        <p:txBody>
          <a:bodyPr>
            <a:normAutofit fontScale="92500" lnSpcReduction="20000"/>
          </a:bodyPr>
          <a:lstStyle/>
          <a:p>
            <a:r>
              <a:rPr lang="en-US" sz="2400" dirty="0"/>
              <a:t>What is the modern era?  =&gt; utter revolution and change in what everyday life looks like for average human being from 1900 to 2000 (unrecognizable)</a:t>
            </a:r>
          </a:p>
          <a:p>
            <a:r>
              <a:rPr lang="en-US" sz="2400" dirty="0"/>
              <a:t>Demographic revolution also occurs =&gt; population growth accelerates to unseen levels; 6% of all humans ever to live were alive from 1950 to 2000</a:t>
            </a:r>
          </a:p>
          <a:p>
            <a:pPr lvl="1" indent="-342900">
              <a:buFont typeface="Wingdings" panose="05000000000000000000" pitchFamily="2" charset="2"/>
              <a:buChar char="§"/>
            </a:pPr>
            <a:r>
              <a:rPr lang="en-US" sz="2400" dirty="0"/>
              <a:t>Life expectancy increases from 35 to 55 worldwide; 12% of all years lived by humans were lived from 1950 to 2000</a:t>
            </a:r>
          </a:p>
          <a:p>
            <a:r>
              <a:rPr lang="en-US" sz="2600" dirty="0"/>
              <a:t>Modern era developments have had huge impacts on many areas . . .</a:t>
            </a:r>
          </a:p>
          <a:p>
            <a:pPr marL="0" indent="0">
              <a:buNone/>
            </a:pPr>
            <a:r>
              <a:rPr lang="en-US" sz="2300" b="1" i="1" dirty="0"/>
              <a:t>#1: Redefinition &amp; Repositioning of “West”</a:t>
            </a:r>
            <a:r>
              <a:rPr lang="en-US" sz="2300" dirty="0"/>
              <a:t>=&gt; increasingly West = US; World Wars I &amp; II lead to a relative decline of European power in world</a:t>
            </a:r>
          </a:p>
          <a:p>
            <a:pPr marL="0" indent="0">
              <a:buNone/>
            </a:pPr>
            <a:r>
              <a:rPr lang="en-US" sz="2300" b="1" i="1" dirty="0"/>
              <a:t>#2: Increase in international conflicts &amp; contacts </a:t>
            </a:r>
            <a:r>
              <a:rPr lang="en-US" sz="2300" dirty="0"/>
              <a:t>=&gt; World Wars &amp; Cold War led to development of world government (UN) &amp; other agencies (World Bank, WTO)</a:t>
            </a:r>
          </a:p>
          <a:p>
            <a:pPr marL="0" indent="0">
              <a:buNone/>
            </a:pPr>
            <a:r>
              <a:rPr lang="en-US" sz="2300" b="1" i="1" dirty="0"/>
              <a:t>#3: Democratic transition</a:t>
            </a:r>
            <a:r>
              <a:rPr lang="en-US" sz="2300" dirty="0"/>
              <a:t>=&gt; Few nations still had same form of government in 2000 as in 1914 =&gt; transition to more participatory democracy (Western style)</a:t>
            </a:r>
          </a:p>
          <a:p>
            <a:pPr marL="0" indent="0">
              <a:buNone/>
            </a:pPr>
            <a:r>
              <a:rPr lang="en-US" sz="2300" b="1" i="1" dirty="0"/>
              <a:t>#4: Changes in belief systems </a:t>
            </a:r>
            <a:r>
              <a:rPr lang="en-US" sz="2300" dirty="0"/>
              <a:t>=&gt; religion in most of world history has provided important moral, familial, governmental and cultural influences.  However, in 20</a:t>
            </a:r>
            <a:r>
              <a:rPr lang="en-US" sz="2300" baseline="30000" dirty="0"/>
              <a:t>th</a:t>
            </a:r>
            <a:r>
              <a:rPr lang="en-US" sz="2300" dirty="0"/>
              <a:t> century for many science, nationalism, liberalism have replaced those </a:t>
            </a:r>
            <a:r>
              <a:rPr lang="en-US" sz="2300" dirty="0" err="1"/>
              <a:t>reliances</a:t>
            </a:r>
            <a:r>
              <a:rPr lang="en-US" sz="2300" dirty="0"/>
              <a:t>.</a:t>
            </a:r>
          </a:p>
          <a:p>
            <a:pPr marL="0" indent="0">
              <a:buNone/>
            </a:pPr>
            <a:r>
              <a:rPr lang="en-US" sz="2300" b="1" i="1" dirty="0"/>
              <a:t>#5: Challenging inequalities and colonialism</a:t>
            </a:r>
            <a:r>
              <a:rPr lang="en-US" sz="2300" dirty="0"/>
              <a:t> =&gt; peoples around the globe threw off colonial ties using various methods including nationalism and also challenged systems of inequality based on gender, race and other statuses?  </a:t>
            </a:r>
          </a:p>
          <a:p>
            <a:r>
              <a:rPr lang="en-US" sz="2300" b="1" u="sng" dirty="0"/>
              <a:t>Major Unit Themes </a:t>
            </a:r>
            <a:r>
              <a:rPr lang="en-US" sz="2300" dirty="0"/>
              <a:t>=&gt; 6.1: Advancements in Science &amp;technology; 6.2: Rising levels of Global conflict &amp; results; 6.3: Globalization of economy &amp; society</a:t>
            </a:r>
          </a:p>
        </p:txBody>
      </p:sp>
    </p:spTree>
    <p:extLst>
      <p:ext uri="{BB962C8B-B14F-4D97-AF65-F5344CB8AC3E}">
        <p14:creationId xmlns:p14="http://schemas.microsoft.com/office/powerpoint/2010/main" val="18432372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23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1981200"/>
            <a:ext cx="2743200" cy="563562"/>
          </a:xfrm>
        </p:spPr>
        <p:txBody>
          <a:bodyPr>
            <a:normAutofit fontScale="90000"/>
          </a:bodyPr>
          <a:lstStyle/>
          <a:p>
            <a:r>
              <a:rPr lang="en-US" b="1" u="sng" dirty="0"/>
              <a:t>Percentage of Married Women in the Labor Market</a:t>
            </a:r>
          </a:p>
        </p:txBody>
      </p:sp>
      <p:pic>
        <p:nvPicPr>
          <p:cNvPr id="10242" name="Picture 2" descr="https://madeinamericathebook.files.wordpress.com/2011/02/wom-in-lf-1900-2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52400"/>
            <a:ext cx="5915025" cy="6543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4701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23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normAutofit fontScale="90000"/>
          </a:bodyPr>
          <a:lstStyle/>
          <a:p>
            <a:r>
              <a:rPr lang="en-US" b="1" u="sng" dirty="0"/>
              <a:t>Age structure comparisons</a:t>
            </a:r>
          </a:p>
        </p:txBody>
      </p:sp>
      <p:pic>
        <p:nvPicPr>
          <p:cNvPr id="17410" name="Picture 2" descr="https://kelseyerisman.files.wordpress.com/2011/11/popage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14400"/>
            <a:ext cx="8001000"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0665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23000"/>
          </a:schemeClr>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0" y="685800"/>
            <a:ext cx="9144000" cy="6248400"/>
          </a:xfrm>
        </p:spPr>
        <p:txBody>
          <a:bodyPr>
            <a:normAutofit fontScale="92500"/>
          </a:bodyPr>
          <a:lstStyle/>
          <a:p>
            <a:r>
              <a:rPr lang="en-US" sz="2100" dirty="0"/>
              <a:t>Demographic shifts, longer lifespan and increased travel and contact have given rise to new modern disease framework</a:t>
            </a:r>
          </a:p>
          <a:p>
            <a:pPr marL="0" indent="0">
              <a:buNone/>
            </a:pPr>
            <a:r>
              <a:rPr lang="en-US" sz="2100" b="1" i="1" dirty="0"/>
              <a:t>#1: New emergent epidemic diseases</a:t>
            </a:r>
          </a:p>
          <a:p>
            <a:r>
              <a:rPr lang="en-US" sz="2100" dirty="0"/>
              <a:t>_______________=&gt; severe </a:t>
            </a:r>
            <a:r>
              <a:rPr lang="en-US" sz="2100" dirty="0" err="1"/>
              <a:t>hemorogetic</a:t>
            </a:r>
            <a:r>
              <a:rPr lang="en-US" sz="2100" dirty="0"/>
              <a:t> fever spread between humans by bodily fluids</a:t>
            </a:r>
          </a:p>
          <a:p>
            <a:pPr marL="685800" lvl="1">
              <a:buFont typeface="Wingdings" panose="05000000000000000000" pitchFamily="2" charset="2"/>
              <a:buChar char="§"/>
            </a:pPr>
            <a:r>
              <a:rPr lang="en-US" sz="2100" dirty="0"/>
              <a:t>Recent outbreak in W. Africa has reached epidemic levels due to poor healthcare systems, conflicts, distrust of health workers &amp; burial practices</a:t>
            </a:r>
          </a:p>
          <a:p>
            <a:r>
              <a:rPr lang="en-US" sz="2100" dirty="0"/>
              <a:t>____________________=&gt; more virulent strains (H1N1) have appeared throughout 20</a:t>
            </a:r>
            <a:r>
              <a:rPr lang="en-US" sz="2100" baseline="30000" dirty="0"/>
              <a:t>th</a:t>
            </a:r>
            <a:r>
              <a:rPr lang="en-US" sz="2100" dirty="0"/>
              <a:t> century; worst was </a:t>
            </a:r>
            <a:r>
              <a:rPr lang="en-US" sz="2100" b="1" i="1" dirty="0"/>
              <a:t>1918 Spanish flu </a:t>
            </a:r>
            <a:r>
              <a:rPr lang="en-US" sz="2100" dirty="0"/>
              <a:t>(50-100M dead)</a:t>
            </a:r>
          </a:p>
          <a:p>
            <a:r>
              <a:rPr lang="en-US" sz="2100" dirty="0"/>
              <a:t>____________________=&gt; HIV is an auto-immune disorder that incapacitates the ability to fight off disease; spread through bodily fluids</a:t>
            </a:r>
          </a:p>
          <a:p>
            <a:pPr marL="685800" lvl="1">
              <a:buFont typeface="Wingdings" panose="05000000000000000000" pitchFamily="2" charset="2"/>
              <a:buChar char="§"/>
            </a:pPr>
            <a:r>
              <a:rPr lang="en-US" sz="2100" dirty="0"/>
              <a:t>Of the 50 nations with highest HIV rates, 37 are in Africa =&gt; 25M have died of disease and an additional 35 M are infected</a:t>
            </a:r>
          </a:p>
          <a:p>
            <a:pPr marL="685800" lvl="1">
              <a:buFont typeface="Wingdings" panose="05000000000000000000" pitchFamily="2" charset="2"/>
              <a:buChar char="§"/>
            </a:pPr>
            <a:r>
              <a:rPr lang="en-US" sz="2100" dirty="0"/>
              <a:t>Improved sexual practices have slowed spread of disease</a:t>
            </a:r>
          </a:p>
          <a:p>
            <a:pPr marL="0" indent="0">
              <a:buNone/>
            </a:pPr>
            <a:r>
              <a:rPr lang="en-US" sz="2100" b="1" i="1" dirty="0"/>
              <a:t>#2: Diseases associated with poverty </a:t>
            </a:r>
            <a:r>
              <a:rPr lang="en-US" sz="2100" dirty="0"/>
              <a:t>=&gt; poor sanitation systems, lack of medical care systems and poor access to clean water lead to persistence of some diseases</a:t>
            </a:r>
          </a:p>
          <a:p>
            <a:r>
              <a:rPr lang="en-US" sz="2100" dirty="0"/>
              <a:t>Diseases like ________________________________have been a persistent problem in developing nations in Africa, Latin America and SE Asia</a:t>
            </a:r>
          </a:p>
          <a:p>
            <a:r>
              <a:rPr lang="en-US" sz="2100" dirty="0"/>
              <a:t>Diseases increase death rates, but also lead to fatigue and lower productivity</a:t>
            </a:r>
          </a:p>
          <a:p>
            <a:r>
              <a:rPr lang="en-US" sz="2100" dirty="0"/>
              <a:t>Average life expectancy in Africa is 50 compared to 78 in Europe</a:t>
            </a:r>
          </a:p>
        </p:txBody>
      </p:sp>
      <p:sp>
        <p:nvSpPr>
          <p:cNvPr id="5" name="Title 1"/>
          <p:cNvSpPr>
            <a:spLocks noGrp="1"/>
          </p:cNvSpPr>
          <p:nvPr>
            <p:ph type="title"/>
          </p:nvPr>
        </p:nvSpPr>
        <p:spPr>
          <a:xfrm>
            <a:off x="457200" y="152400"/>
            <a:ext cx="8229600" cy="381000"/>
          </a:xfrm>
        </p:spPr>
        <p:txBody>
          <a:bodyPr>
            <a:normAutofit fontScale="90000"/>
          </a:bodyPr>
          <a:lstStyle/>
          <a:p>
            <a:r>
              <a:rPr lang="en-US" b="1" u="sng" dirty="0"/>
              <a:t>Demographic Shifts of 20</a:t>
            </a:r>
            <a:r>
              <a:rPr lang="en-US" b="1" u="sng" baseline="30000" dirty="0"/>
              <a:t>th</a:t>
            </a:r>
            <a:r>
              <a:rPr lang="en-US" b="1" u="sng" dirty="0"/>
              <a:t> Century</a:t>
            </a:r>
          </a:p>
        </p:txBody>
      </p:sp>
    </p:spTree>
    <p:extLst>
      <p:ext uri="{BB962C8B-B14F-4D97-AF65-F5344CB8AC3E}">
        <p14:creationId xmlns:p14="http://schemas.microsoft.com/office/powerpoint/2010/main" val="22360517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23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a:t>20</a:t>
            </a:r>
            <a:r>
              <a:rPr lang="en-US" b="1" u="sng" baseline="30000" dirty="0"/>
              <a:t>th</a:t>
            </a:r>
            <a:r>
              <a:rPr lang="en-US" b="1" u="sng" dirty="0"/>
              <a:t> Century Flu Pandemics</a:t>
            </a:r>
          </a:p>
        </p:txBody>
      </p:sp>
      <p:pic>
        <p:nvPicPr>
          <p:cNvPr id="1026" name="Picture 2" descr="http://www.lanl.gov/science/1663/december2009/images/flu_tab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762000"/>
            <a:ext cx="8861287"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995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23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p:spPr>
        <p:txBody>
          <a:bodyPr>
            <a:normAutofit fontScale="90000"/>
          </a:bodyPr>
          <a:lstStyle/>
          <a:p>
            <a:r>
              <a:rPr lang="en-US" b="1" u="sng" dirty="0"/>
              <a:t>Ebola Outbreaks of 20</a:t>
            </a:r>
            <a:r>
              <a:rPr lang="en-US" b="1" u="sng" baseline="30000" dirty="0"/>
              <a:t>th</a:t>
            </a:r>
            <a:r>
              <a:rPr lang="en-US" b="1" u="sng" dirty="0"/>
              <a:t> Century</a:t>
            </a:r>
          </a:p>
        </p:txBody>
      </p:sp>
      <p:pic>
        <p:nvPicPr>
          <p:cNvPr id="3074" name="Picture 2" descr="http://www.ritholtz.com/blog/wp-content/uploads/2014/10/Ebol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62000"/>
            <a:ext cx="8153400" cy="5954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9851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23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685800"/>
            <a:ext cx="5029200" cy="6324600"/>
          </a:xfrm>
        </p:spPr>
        <p:txBody>
          <a:bodyPr>
            <a:normAutofit/>
          </a:bodyPr>
          <a:lstStyle/>
          <a:p>
            <a:pPr marL="0" indent="0">
              <a:buNone/>
            </a:pPr>
            <a:r>
              <a:rPr lang="en-US" sz="2100" b="1" i="1" dirty="0"/>
              <a:t>#3: Diseases associated with changing lifestyles </a:t>
            </a:r>
            <a:r>
              <a:rPr lang="en-US" sz="2100" dirty="0"/>
              <a:t>=&gt; mainly effect developed nations where a longer lifespan &amp; diet contribute to maladies</a:t>
            </a:r>
            <a:endParaRPr lang="en-US" sz="2100" b="1" i="1" dirty="0"/>
          </a:p>
          <a:p>
            <a:r>
              <a:rPr lang="en-US" sz="2100" dirty="0"/>
              <a:t>______________________=&gt; high incidence of smoking, red meat consumption and obesity (sugary foods) have led to higher rates of diseases</a:t>
            </a:r>
          </a:p>
          <a:p>
            <a:r>
              <a:rPr lang="en-US" sz="2100" dirty="0"/>
              <a:t>_________________=&gt; degenerative dementia associated with loss of memory and intellectual functioning</a:t>
            </a:r>
          </a:p>
          <a:p>
            <a:pPr marL="685800" lvl="1">
              <a:buFont typeface="Wingdings" panose="05000000000000000000" pitchFamily="2" charset="2"/>
              <a:buChar char="§"/>
            </a:pPr>
            <a:r>
              <a:rPr lang="en-US" sz="2100" dirty="0"/>
              <a:t>Causes are poorly understood &amp; there is no known treatment =&gt; life expectancy is 3-9 years</a:t>
            </a:r>
          </a:p>
          <a:p>
            <a:r>
              <a:rPr lang="en-US" sz="2100" dirty="0"/>
              <a:t>Developed nations with these chronic health issues have had to invest larger shares of GDP into treating lifestyles diseases</a:t>
            </a:r>
          </a:p>
        </p:txBody>
      </p:sp>
      <p:sp>
        <p:nvSpPr>
          <p:cNvPr id="5" name="Title 1"/>
          <p:cNvSpPr>
            <a:spLocks noGrp="1"/>
          </p:cNvSpPr>
          <p:nvPr>
            <p:ph type="title"/>
          </p:nvPr>
        </p:nvSpPr>
        <p:spPr>
          <a:xfrm>
            <a:off x="457200" y="152400"/>
            <a:ext cx="8229600" cy="381000"/>
          </a:xfrm>
        </p:spPr>
        <p:txBody>
          <a:bodyPr>
            <a:normAutofit fontScale="90000"/>
          </a:bodyPr>
          <a:lstStyle/>
          <a:p>
            <a:r>
              <a:rPr lang="en-US" b="1" u="sng" dirty="0"/>
              <a:t>Demographic Shifts of 20</a:t>
            </a:r>
            <a:r>
              <a:rPr lang="en-US" b="1" u="sng" baseline="30000" dirty="0"/>
              <a:t>th</a:t>
            </a:r>
            <a:r>
              <a:rPr lang="en-US" b="1" u="sng" dirty="0"/>
              <a:t> Century</a:t>
            </a:r>
          </a:p>
        </p:txBody>
      </p:sp>
      <p:pic>
        <p:nvPicPr>
          <p:cNvPr id="19458" name="Picture 2" descr="http://graphics8.nytimes.com/images/2011/10/28/opinion/28emanuel-ch/28emanuel-ch-blog4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105025"/>
            <a:ext cx="3838575" cy="4048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2029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23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p:spPr>
        <p:txBody>
          <a:bodyPr>
            <a:normAutofit fontScale="90000"/>
          </a:bodyPr>
          <a:lstStyle/>
          <a:p>
            <a:r>
              <a:rPr lang="en-US" b="1" u="sng" dirty="0"/>
              <a:t>Obesity Rates by Country</a:t>
            </a:r>
          </a:p>
        </p:txBody>
      </p:sp>
      <p:pic>
        <p:nvPicPr>
          <p:cNvPr id="18434" name="Picture 2" descr="http://www.tlat.net/Images/ObesityRateByCount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61999"/>
            <a:ext cx="8077200" cy="5829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7899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C6600">
            <a:alpha val="17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609600"/>
          </a:xfrm>
        </p:spPr>
        <p:txBody>
          <a:bodyPr>
            <a:noAutofit/>
          </a:bodyPr>
          <a:lstStyle/>
          <a:p>
            <a:r>
              <a:rPr lang="en-US" sz="3500" b="1" u="sng" dirty="0"/>
              <a:t>Increased Wartime Technology in 20</a:t>
            </a:r>
            <a:r>
              <a:rPr lang="en-US" sz="3500" b="1" u="sng" baseline="30000" dirty="0"/>
              <a:t>th</a:t>
            </a:r>
            <a:r>
              <a:rPr lang="en-US" sz="3500" b="1" u="sng" dirty="0"/>
              <a:t> century</a:t>
            </a:r>
          </a:p>
        </p:txBody>
      </p:sp>
      <p:sp>
        <p:nvSpPr>
          <p:cNvPr id="4" name="Content Placeholder 3"/>
          <p:cNvSpPr>
            <a:spLocks noGrp="1"/>
          </p:cNvSpPr>
          <p:nvPr>
            <p:ph sz="half" idx="2"/>
          </p:nvPr>
        </p:nvSpPr>
        <p:spPr>
          <a:xfrm>
            <a:off x="0" y="762000"/>
            <a:ext cx="9144000" cy="6172200"/>
          </a:xfrm>
        </p:spPr>
        <p:txBody>
          <a:bodyPr>
            <a:normAutofit fontScale="92500" lnSpcReduction="10000"/>
          </a:bodyPr>
          <a:lstStyle/>
          <a:p>
            <a:r>
              <a:rPr lang="en-US" sz="2400" dirty="0"/>
              <a:t>During the World Wars of the 20</a:t>
            </a:r>
            <a:r>
              <a:rPr lang="en-US" sz="2400" baseline="30000" dirty="0"/>
              <a:t>th</a:t>
            </a:r>
            <a:r>
              <a:rPr lang="en-US" sz="2400" dirty="0"/>
              <a:t> century new industrial technologies and modern techniques (i.e. Total warfare, trenches) were applied to warfare</a:t>
            </a:r>
          </a:p>
          <a:p>
            <a:pPr lvl="1" indent="-342900">
              <a:buFont typeface="Wingdings" panose="05000000000000000000" pitchFamily="2" charset="2"/>
              <a:buChar char="§"/>
            </a:pPr>
            <a:r>
              <a:rPr lang="en-US" sz="2300" dirty="0"/>
              <a:t>Result = increasing numbers of civilian and battlefield casualties</a:t>
            </a:r>
          </a:p>
          <a:p>
            <a:pPr marL="0" indent="0">
              <a:buNone/>
            </a:pPr>
            <a:r>
              <a:rPr lang="en-US" sz="2400" b="1" i="1" dirty="0"/>
              <a:t>New Modern Techniques &amp; weapons</a:t>
            </a:r>
          </a:p>
          <a:p>
            <a:r>
              <a:rPr lang="en-US" sz="2400" b="1" i="1" dirty="0"/>
              <a:t>___________________(WWI) </a:t>
            </a:r>
            <a:r>
              <a:rPr lang="en-US" sz="2300" b="1" i="1" dirty="0"/>
              <a:t>=&gt; </a:t>
            </a:r>
            <a:r>
              <a:rPr lang="en-US" sz="2400" dirty="0"/>
              <a:t>by November 1914 Allies &amp; Central powers had created  a line of opposing trenches over 400 miles long</a:t>
            </a:r>
          </a:p>
          <a:p>
            <a:pPr lvl="1" indent="-342900">
              <a:buFont typeface="Wingdings" panose="05000000000000000000" pitchFamily="2" charset="2"/>
              <a:buChar char="§"/>
            </a:pPr>
            <a:r>
              <a:rPr lang="en-US" dirty="0"/>
              <a:t>Barb wire, mines and machine guns protected </a:t>
            </a:r>
            <a:r>
              <a:rPr lang="en-US" b="1" i="1" dirty="0"/>
              <a:t>“NO MANS LAND</a:t>
            </a:r>
            <a:r>
              <a:rPr lang="en-US" dirty="0"/>
              <a:t>” =&gt; made assaults difficult (ceaseless shelling)</a:t>
            </a:r>
          </a:p>
          <a:p>
            <a:pPr marL="457200" lvl="1" indent="0">
              <a:buNone/>
            </a:pPr>
            <a:r>
              <a:rPr lang="en-US" dirty="0"/>
              <a:t>	-- </a:t>
            </a:r>
            <a:r>
              <a:rPr lang="en-US" dirty="0" err="1"/>
              <a:t>Exs</a:t>
            </a:r>
            <a:r>
              <a:rPr lang="en-US" dirty="0"/>
              <a:t>: _____________</a:t>
            </a:r>
            <a:r>
              <a:rPr lang="en-US" b="1" i="1" dirty="0"/>
              <a:t>(</a:t>
            </a:r>
            <a:r>
              <a:rPr lang="en-US" dirty="0"/>
              <a:t>1916) =&gt; British/French assault gains 1200 	yards but results in over 1million deaths</a:t>
            </a:r>
          </a:p>
          <a:p>
            <a:pPr lvl="1">
              <a:buFont typeface="Wingdings" pitchFamily="2" charset="2"/>
              <a:buChar char="§"/>
            </a:pPr>
            <a:r>
              <a:rPr lang="en-US" dirty="0"/>
              <a:t>War turns into a bloody stalemate on Western and Eastern front</a:t>
            </a:r>
          </a:p>
          <a:p>
            <a:pPr lvl="1" indent="-342900">
              <a:buFont typeface="Wingdings" panose="05000000000000000000" pitchFamily="2" charset="2"/>
              <a:buChar char="§"/>
            </a:pPr>
            <a:r>
              <a:rPr lang="en-US" dirty="0"/>
              <a:t>Due to Stalemate new weapons are invented by both sides to try and “win” the war and push the enemy back</a:t>
            </a:r>
          </a:p>
          <a:p>
            <a:pPr marL="0" indent="0">
              <a:buNone/>
            </a:pPr>
            <a:r>
              <a:rPr lang="en-US" sz="2400" dirty="0"/>
              <a:t>#1:_________________________</a:t>
            </a:r>
            <a:r>
              <a:rPr lang="en-US" sz="2400" b="1" i="1" dirty="0"/>
              <a:t>– Gas 	Q: How used???</a:t>
            </a:r>
          </a:p>
          <a:p>
            <a:pPr lvl="1">
              <a:buFont typeface="Wingdings" pitchFamily="2" charset="2"/>
              <a:buChar char="§"/>
            </a:pPr>
            <a:r>
              <a:rPr lang="en-US" dirty="0"/>
              <a:t>Many type of Gas were launched at the enemy =&gt; tear gas, breathing gas, </a:t>
            </a:r>
            <a:r>
              <a:rPr lang="en-US" b="1" i="1" dirty="0"/>
              <a:t>“mustard gas” (modern day = </a:t>
            </a:r>
            <a:r>
              <a:rPr lang="en-US" b="1" i="1" dirty="0" err="1"/>
              <a:t>sarin</a:t>
            </a:r>
            <a:r>
              <a:rPr lang="en-US" b="1" i="1" dirty="0"/>
              <a:t>, anthrax, etc…)</a:t>
            </a:r>
          </a:p>
          <a:p>
            <a:pPr lvl="1">
              <a:buFont typeface="Wingdings" pitchFamily="2" charset="2"/>
              <a:buChar char="§"/>
            </a:pPr>
            <a:r>
              <a:rPr lang="en-US" dirty="0"/>
              <a:t>Soldiers must wear protective gear to avoid exposure</a:t>
            </a:r>
          </a:p>
          <a:p>
            <a:pPr marL="0" indent="0">
              <a:buNone/>
            </a:pPr>
            <a:endParaRPr lang="en-US" sz="2200" dirty="0"/>
          </a:p>
        </p:txBody>
      </p:sp>
    </p:spTree>
    <p:extLst>
      <p:ext uri="{BB962C8B-B14F-4D97-AF65-F5344CB8AC3E}">
        <p14:creationId xmlns:p14="http://schemas.microsoft.com/office/powerpoint/2010/main" val="7638876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C6600">
            <a:alpha val="17000"/>
          </a:srgbClr>
        </a:solidFill>
        <a:effectLst/>
      </p:bgPr>
    </p:bg>
    <p:spTree>
      <p:nvGrpSpPr>
        <p:cNvPr id="1" name=""/>
        <p:cNvGrpSpPr/>
        <p:nvPr/>
      </p:nvGrpSpPr>
      <p:grpSpPr>
        <a:xfrm>
          <a:off x="0" y="0"/>
          <a:ext cx="0" cy="0"/>
          <a:chOff x="0" y="0"/>
          <a:chExt cx="0" cy="0"/>
        </a:xfrm>
      </p:grpSpPr>
      <p:pic>
        <p:nvPicPr>
          <p:cNvPr id="8194" name="Picture 2" descr="http://www.wall-maps.com/Classroom/HISTORY/World-History/w77_WWI_WesternFront.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08857"/>
            <a:ext cx="7932511" cy="6593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1859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C6600">
            <a:alpha val="17000"/>
          </a:srgbClr>
        </a:solidFill>
        <a:effectLst/>
      </p:bgPr>
    </p:bg>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274638"/>
            <a:ext cx="8229600" cy="792162"/>
          </a:xfrm>
        </p:spPr>
        <p:txBody>
          <a:bodyPr/>
          <a:lstStyle/>
          <a:p>
            <a:r>
              <a:rPr lang="en-US" altLang="en-US" b="1" u="sng"/>
              <a:t>World War I Trench</a:t>
            </a:r>
          </a:p>
        </p:txBody>
      </p:sp>
      <p:pic>
        <p:nvPicPr>
          <p:cNvPr id="358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86868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7141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4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15400" cy="533400"/>
          </a:xfrm>
        </p:spPr>
        <p:txBody>
          <a:bodyPr>
            <a:normAutofit fontScale="90000"/>
          </a:bodyPr>
          <a:lstStyle/>
          <a:p>
            <a:r>
              <a:rPr lang="en-US" b="1" u="sng" dirty="0"/>
              <a:t>World Population through History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36703071"/>
              </p:ext>
            </p:extLst>
          </p:nvPr>
        </p:nvGraphicFramePr>
        <p:xfrm>
          <a:off x="457200" y="762000"/>
          <a:ext cx="8229600" cy="58673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911216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C6600">
            <a:alpha val="17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28600"/>
            <a:ext cx="8229600" cy="4525963"/>
          </a:xfrm>
        </p:spPr>
        <p:txBody>
          <a:bodyPr/>
          <a:lstStyle/>
          <a:p>
            <a:pPr marL="0" indent="0">
              <a:buNone/>
            </a:pPr>
            <a:r>
              <a:rPr lang="en-US" dirty="0"/>
              <a:t>“</a:t>
            </a:r>
            <a:r>
              <a:rPr lang="en-US" sz="2800" dirty="0"/>
              <a:t>We see men living with their skulls blown open; we see soldiers run with their two feet cut off . . . Still the little piece of convulsed earth in which we lie is held.  We have yielded no more than a few hundred yards of it as a prize to the enemy.  But on every yard there lies a dead man.”</a:t>
            </a:r>
          </a:p>
          <a:p>
            <a:pPr marL="0" indent="0">
              <a:buNone/>
            </a:pPr>
            <a:r>
              <a:rPr lang="en-US" sz="2800" dirty="0"/>
              <a:t>-- </a:t>
            </a:r>
            <a:r>
              <a:rPr lang="en-US" sz="2800" b="1" i="1" dirty="0"/>
              <a:t>All Quiet on the Western Front</a:t>
            </a:r>
            <a:endParaRPr lang="en-US" b="1" i="1" dirty="0"/>
          </a:p>
        </p:txBody>
      </p:sp>
      <p:pic>
        <p:nvPicPr>
          <p:cNvPr id="7170" name="Picture 2" descr="http://jglynn.edublogs.org/files/2011/06/trenches-wwi-19dykl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429000"/>
            <a:ext cx="5638800" cy="3293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2598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C6600">
            <a:alpha val="17000"/>
          </a:srgbClr>
        </a:solidFill>
        <a:effectLst/>
      </p:bgPr>
    </p:bg>
    <p:spTree>
      <p:nvGrpSpPr>
        <p:cNvPr id="1" name=""/>
        <p:cNvGrpSpPr/>
        <p:nvPr/>
      </p:nvGrpSpPr>
      <p:grpSpPr>
        <a:xfrm>
          <a:off x="0" y="0"/>
          <a:ext cx="0" cy="0"/>
          <a:chOff x="0" y="0"/>
          <a:chExt cx="0" cy="0"/>
        </a:xfrm>
      </p:grpSpPr>
      <p:pic>
        <p:nvPicPr>
          <p:cNvPr id="9218" name="Picture 2" descr="http://faculty.kirkwood.edu/ryost/stereographs/WWI%20Illustrations/Mustard%20Gas%20Burns.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917" y="84591"/>
            <a:ext cx="4303655" cy="662100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website.lineone.net/~hollis_wood/doughweb/uniform/dbuniform.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7458" y="106362"/>
            <a:ext cx="4249342" cy="653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2415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C6600">
            <a:alpha val="17000"/>
          </a:srgbClr>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0"/>
            <a:ext cx="9144000" cy="487363"/>
          </a:xfrm>
        </p:spPr>
        <p:txBody>
          <a:bodyPr>
            <a:normAutofit fontScale="90000"/>
          </a:bodyPr>
          <a:lstStyle/>
          <a:p>
            <a:pPr eaLnBrk="1" hangingPunct="1"/>
            <a:r>
              <a:rPr lang="en-US" altLang="en-US" sz="2800" b="1" u="sng"/>
              <a:t>WWI Pictures – Trench warfare, Chemical Warfare</a:t>
            </a:r>
          </a:p>
        </p:txBody>
      </p:sp>
      <p:sp>
        <p:nvSpPr>
          <p:cNvPr id="36867" name="Rectangle 3"/>
          <p:cNvSpPr>
            <a:spLocks noGrp="1" noChangeArrowheads="1"/>
          </p:cNvSpPr>
          <p:nvPr>
            <p:ph type="body" idx="1"/>
          </p:nvPr>
        </p:nvSpPr>
        <p:spPr>
          <a:xfrm>
            <a:off x="381000" y="685800"/>
            <a:ext cx="8229600" cy="4525963"/>
          </a:xfrm>
        </p:spPr>
        <p:txBody>
          <a:bodyPr/>
          <a:lstStyle/>
          <a:p>
            <a:pPr eaLnBrk="1" hangingPunct="1"/>
            <a:endParaRPr lang="en-US" altLang="en-US"/>
          </a:p>
        </p:txBody>
      </p:sp>
      <p:pic>
        <p:nvPicPr>
          <p:cNvPr id="36868" name="Picture 5" descr="vo054dw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85800"/>
            <a:ext cx="8763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14952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C6600">
            <a:alpha val="17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762000"/>
          </a:xfrm>
        </p:spPr>
        <p:txBody>
          <a:bodyPr>
            <a:normAutofit/>
          </a:bodyPr>
          <a:lstStyle/>
          <a:p>
            <a:r>
              <a:rPr lang="en-US" sz="3600" b="1" i="1" dirty="0"/>
              <a:t>Death Tolls of Top 10 Wars in World History</a:t>
            </a:r>
          </a:p>
        </p:txBody>
      </p:sp>
      <p:sp>
        <p:nvSpPr>
          <p:cNvPr id="5" name="Content Placeholder 4"/>
          <p:cNvSpPr>
            <a:spLocks noGrp="1"/>
          </p:cNvSpPr>
          <p:nvPr>
            <p:ph idx="1"/>
          </p:nvPr>
        </p:nvSpPr>
        <p:spPr>
          <a:xfrm>
            <a:off x="152400" y="1600200"/>
            <a:ext cx="8915400" cy="4525963"/>
          </a:xfrm>
        </p:spPr>
        <p:txBody>
          <a:bodyPr>
            <a:noAutofit/>
          </a:bodyPr>
          <a:lstStyle/>
          <a:p>
            <a:pPr marL="0" indent="0">
              <a:buNone/>
            </a:pPr>
            <a:r>
              <a:rPr lang="en-US" sz="2400" dirty="0"/>
              <a:t>1.	78,000,000 – World War II (1939–1945)</a:t>
            </a:r>
          </a:p>
          <a:p>
            <a:pPr marL="0" indent="0">
              <a:buNone/>
            </a:pPr>
            <a:r>
              <a:rPr lang="en-US" sz="2400" dirty="0"/>
              <a:t>2.	40,000,000 – Mongol conquests (1206-1324) </a:t>
            </a:r>
          </a:p>
          <a:p>
            <a:pPr marL="0" indent="0">
              <a:buNone/>
            </a:pPr>
            <a:r>
              <a:rPr lang="en-US" sz="2400" dirty="0"/>
              <a:t>3.	25,000,000 – Qing conquest of Ming dynasty (1616–1662) </a:t>
            </a:r>
          </a:p>
          <a:p>
            <a:pPr marL="0" indent="0">
              <a:buNone/>
            </a:pPr>
            <a:r>
              <a:rPr lang="en-US" sz="2400" dirty="0"/>
              <a:t>4.	22,000,000 – Taiping Rebellion (China, 1850–1864) </a:t>
            </a:r>
          </a:p>
          <a:p>
            <a:pPr marL="0" indent="0">
              <a:buNone/>
            </a:pPr>
            <a:r>
              <a:rPr lang="en-US" sz="2400" dirty="0"/>
              <a:t>5.	20,000,000 – World War I (1914–1918)</a:t>
            </a:r>
          </a:p>
          <a:p>
            <a:pPr marL="0" indent="0">
              <a:buNone/>
            </a:pPr>
            <a:r>
              <a:rPr lang="en-US" sz="2400" dirty="0"/>
              <a:t>6.	16,000,000 – White Lotus Rebellion (China, 1794-1804)</a:t>
            </a:r>
          </a:p>
          <a:p>
            <a:pPr marL="0" indent="0">
              <a:buNone/>
            </a:pPr>
            <a:r>
              <a:rPr lang="en-US" sz="2400" dirty="0"/>
              <a:t>7.	13,000,000 - An </a:t>
            </a:r>
            <a:r>
              <a:rPr lang="en-US" sz="2400" dirty="0" err="1"/>
              <a:t>Lushan</a:t>
            </a:r>
            <a:r>
              <a:rPr lang="en-US" sz="2400" dirty="0"/>
              <a:t> Rebellion (China, 755–763) </a:t>
            </a:r>
          </a:p>
          <a:p>
            <a:pPr marL="0" indent="0">
              <a:buNone/>
            </a:pPr>
            <a:r>
              <a:rPr lang="en-US" sz="2400" dirty="0"/>
              <a:t>8.	10,000,000 – Era of Warring States (China, 475 BCE–221 BCE)</a:t>
            </a:r>
          </a:p>
          <a:p>
            <a:pPr marL="0" indent="0">
              <a:buNone/>
            </a:pPr>
            <a:r>
              <a:rPr lang="en-US" sz="2400" dirty="0"/>
              <a:t>9.	8,000,000 - Red Eyebrows Rebellion ( China, 9-24)</a:t>
            </a:r>
          </a:p>
          <a:p>
            <a:pPr marL="0" indent="0">
              <a:buNone/>
            </a:pPr>
            <a:r>
              <a:rPr lang="en-US" sz="2400" dirty="0"/>
              <a:t>10.	7,000,000 – Conquests of Tamerlane (1370–1405)</a:t>
            </a:r>
          </a:p>
          <a:p>
            <a:pPr marL="0" indent="0">
              <a:buNone/>
            </a:pPr>
            <a:endParaRPr lang="en-US" dirty="0"/>
          </a:p>
        </p:txBody>
      </p:sp>
    </p:spTree>
    <p:extLst>
      <p:ext uri="{BB962C8B-B14F-4D97-AF65-F5344CB8AC3E}">
        <p14:creationId xmlns:p14="http://schemas.microsoft.com/office/powerpoint/2010/main" val="17906796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C6600">
            <a:alpha val="17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44000" cy="6324600"/>
          </a:xfrm>
        </p:spPr>
        <p:txBody>
          <a:bodyPr>
            <a:normAutofit lnSpcReduction="10000"/>
          </a:bodyPr>
          <a:lstStyle/>
          <a:p>
            <a:pPr marL="0" indent="0">
              <a:buNone/>
            </a:pPr>
            <a:r>
              <a:rPr lang="en-US" sz="2100" dirty="0"/>
              <a:t>#2: _____________</a:t>
            </a:r>
            <a:r>
              <a:rPr lang="en-US" sz="2100" b="1" i="1" dirty="0"/>
              <a:t>	</a:t>
            </a:r>
            <a:r>
              <a:rPr lang="en-US" sz="2100" dirty="0"/>
              <a:t>		</a:t>
            </a:r>
            <a:r>
              <a:rPr lang="en-US" sz="2100" b="1" i="1" dirty="0"/>
              <a:t>Q: How used?</a:t>
            </a:r>
          </a:p>
          <a:p>
            <a:pPr lvl="1">
              <a:buFont typeface="Wingdings" pitchFamily="2" charset="2"/>
              <a:buChar char="§"/>
            </a:pPr>
            <a:r>
              <a:rPr lang="en-US" sz="2100" dirty="0"/>
              <a:t>Developed by British to cross </a:t>
            </a:r>
            <a:r>
              <a:rPr lang="en-US" sz="2100" b="1" i="1" dirty="0"/>
              <a:t>No Man’s Land</a:t>
            </a:r>
          </a:p>
          <a:p>
            <a:pPr marL="0" indent="0">
              <a:buNone/>
            </a:pPr>
            <a:r>
              <a:rPr lang="en-US" sz="2100" b="1" i="1" dirty="0"/>
              <a:t>#3: _____________			Q: How used?</a:t>
            </a:r>
          </a:p>
          <a:p>
            <a:pPr lvl="1" indent="-342900">
              <a:buFont typeface="Wingdings" pitchFamily="2" charset="2"/>
              <a:buChar char="§"/>
            </a:pPr>
            <a:r>
              <a:rPr lang="en-US" sz="2100" dirty="0"/>
              <a:t>1</a:t>
            </a:r>
            <a:r>
              <a:rPr lang="en-US" sz="2100" baseline="30000" dirty="0"/>
              <a:t>st</a:t>
            </a:r>
            <a:r>
              <a:rPr lang="en-US" sz="2100" dirty="0"/>
              <a:t> used to scout positions; then used for dogfights and bombings</a:t>
            </a:r>
          </a:p>
          <a:p>
            <a:pPr lvl="1" indent="-342900">
              <a:buFont typeface="Wingdings" pitchFamily="2" charset="2"/>
              <a:buChar char="§"/>
            </a:pPr>
            <a:r>
              <a:rPr lang="en-US" sz="2100" dirty="0"/>
              <a:t>“Red Baron” and other pilots became heroes</a:t>
            </a:r>
          </a:p>
          <a:p>
            <a:pPr marL="0" indent="0">
              <a:buNone/>
            </a:pPr>
            <a:r>
              <a:rPr lang="en-US" sz="2200" b="1" i="1" dirty="0"/>
              <a:t>Total War </a:t>
            </a:r>
            <a:r>
              <a:rPr lang="en-US" sz="2200" dirty="0"/>
              <a:t>=&gt; entire resources of economy directed at war effort; target enemies productive capacity win war</a:t>
            </a:r>
          </a:p>
          <a:p>
            <a:r>
              <a:rPr lang="en-US" sz="2200" dirty="0"/>
              <a:t>Nations further developed old weapons &amp; created new more deadly ones</a:t>
            </a:r>
          </a:p>
          <a:p>
            <a:pPr lvl="1" indent="-342900">
              <a:buFont typeface="Wingdings" panose="05000000000000000000" pitchFamily="2" charset="2"/>
              <a:buChar char="§"/>
            </a:pPr>
            <a:r>
              <a:rPr lang="en-US" sz="2100" b="1" i="1" dirty="0"/>
              <a:t>Panzer Tanks </a:t>
            </a:r>
            <a:r>
              <a:rPr lang="en-US" sz="2100" dirty="0"/>
              <a:t>capable of moving at 20mph =&gt; leads to ________________</a:t>
            </a:r>
            <a:r>
              <a:rPr lang="en-US" sz="2100" b="1" i="1" dirty="0"/>
              <a:t>	-- Lightning war =&gt; </a:t>
            </a:r>
            <a:r>
              <a:rPr lang="en-US" sz="2100" dirty="0"/>
              <a:t>fast moving &amp; destructive; overwhelm opponent</a:t>
            </a:r>
          </a:p>
          <a:p>
            <a:pPr lvl="1" indent="-342900">
              <a:buFont typeface="Wingdings" panose="05000000000000000000" pitchFamily="2" charset="2"/>
              <a:buChar char="§"/>
            </a:pPr>
            <a:r>
              <a:rPr lang="en-US" sz="2100" b="1" i="1" dirty="0"/>
              <a:t>US B-29 bombers </a:t>
            </a:r>
            <a:r>
              <a:rPr lang="en-US" sz="2100" dirty="0"/>
              <a:t>are capable of flying at high altitudes and targeting civilian populations and factories</a:t>
            </a:r>
          </a:p>
          <a:p>
            <a:pPr marL="400050" lvl="1" indent="0">
              <a:buNone/>
            </a:pPr>
            <a:r>
              <a:rPr lang="en-US" sz="2100" b="1" i="1" dirty="0"/>
              <a:t>	-- ______________________</a:t>
            </a:r>
            <a:r>
              <a:rPr lang="en-US" sz="2100" dirty="0"/>
              <a:t>of cities like </a:t>
            </a:r>
            <a:r>
              <a:rPr lang="en-US" sz="2100" b="1" i="1" dirty="0"/>
              <a:t>Dresden =&gt; </a:t>
            </a:r>
            <a:r>
              <a:rPr lang="en-US" sz="2100" dirty="0"/>
              <a:t>used </a:t>
            </a:r>
            <a:r>
              <a:rPr lang="en-US" sz="2100" b="1" i="1" dirty="0"/>
              <a:t>napalm</a:t>
            </a:r>
            <a:r>
              <a:rPr lang="en-US" sz="2100" dirty="0"/>
              <a:t> and 	other high incendiary materials (killed over 25,000)</a:t>
            </a:r>
          </a:p>
          <a:p>
            <a:pPr lvl="1" indent="-342900">
              <a:buFont typeface="Wingdings" panose="05000000000000000000" pitchFamily="2" charset="2"/>
              <a:buChar char="§"/>
            </a:pPr>
            <a:r>
              <a:rPr lang="en-US" sz="2100" dirty="0"/>
              <a:t>_________________________in the US involved over 40,000 employees and the expenditure of over $2B =&gt; resulted in creation of </a:t>
            </a:r>
            <a:r>
              <a:rPr lang="en-US" sz="2100" b="1" i="1" dirty="0"/>
              <a:t>atomic bomb</a:t>
            </a:r>
          </a:p>
          <a:p>
            <a:pPr marL="400050" lvl="1" indent="0">
              <a:buNone/>
            </a:pPr>
            <a:r>
              <a:rPr lang="en-US" sz="2100" b="1" i="1" dirty="0"/>
              <a:t>	-- </a:t>
            </a:r>
            <a:r>
              <a:rPr lang="en-US" sz="2100" dirty="0"/>
              <a:t>Used against military targets in </a:t>
            </a:r>
            <a:r>
              <a:rPr lang="en-US" sz="2100" b="1" i="1" dirty="0"/>
              <a:t>Hiroshima and Nagasaki </a:t>
            </a:r>
            <a:r>
              <a:rPr lang="en-US" sz="2100" dirty="0"/>
              <a:t>=&gt; resulted in 	over 250,000 casualties and radiation related deaths in millions</a:t>
            </a:r>
          </a:p>
        </p:txBody>
      </p:sp>
      <p:sp>
        <p:nvSpPr>
          <p:cNvPr id="4" name="Title 1"/>
          <p:cNvSpPr>
            <a:spLocks noGrp="1"/>
          </p:cNvSpPr>
          <p:nvPr>
            <p:ph type="title"/>
          </p:nvPr>
        </p:nvSpPr>
        <p:spPr>
          <a:xfrm>
            <a:off x="152400" y="76200"/>
            <a:ext cx="8839200" cy="457200"/>
          </a:xfrm>
        </p:spPr>
        <p:txBody>
          <a:bodyPr>
            <a:noAutofit/>
          </a:bodyPr>
          <a:lstStyle/>
          <a:p>
            <a:r>
              <a:rPr lang="en-US" sz="3500" b="1" u="sng" dirty="0"/>
              <a:t>Increased Wartime Technology in 20</a:t>
            </a:r>
            <a:r>
              <a:rPr lang="en-US" sz="3500" b="1" u="sng" baseline="30000" dirty="0"/>
              <a:t>th</a:t>
            </a:r>
            <a:r>
              <a:rPr lang="en-US" sz="3500" b="1" u="sng" dirty="0"/>
              <a:t> century</a:t>
            </a:r>
          </a:p>
        </p:txBody>
      </p:sp>
    </p:spTree>
    <p:extLst>
      <p:ext uri="{BB962C8B-B14F-4D97-AF65-F5344CB8AC3E}">
        <p14:creationId xmlns:p14="http://schemas.microsoft.com/office/powerpoint/2010/main" val="12884780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C6600">
            <a:alpha val="17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a:t>German Panzer tank</a:t>
            </a:r>
          </a:p>
        </p:txBody>
      </p:sp>
      <p:pic>
        <p:nvPicPr>
          <p:cNvPr id="20482" name="Picture 2" descr="http://www.fiddlersgreen.net/vehicles/Panzer-PzIII-Tank/IMAGES/Panzer-tank-cam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688" y="1087438"/>
            <a:ext cx="8694511" cy="3690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3793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C6600">
            <a:alpha val="17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076724"/>
            <a:ext cx="8229600" cy="715962"/>
          </a:xfrm>
        </p:spPr>
        <p:txBody>
          <a:bodyPr>
            <a:normAutofit fontScale="90000"/>
          </a:bodyPr>
          <a:lstStyle/>
          <a:p>
            <a:r>
              <a:rPr lang="en-US" dirty="0"/>
              <a:t>German Fokker DR-1</a:t>
            </a:r>
          </a:p>
        </p:txBody>
      </p:sp>
      <p:pic>
        <p:nvPicPr>
          <p:cNvPr id="6146" name="Picture 2" descr="http://www.wingsofhonour.com/riseofflight/resources/files/unofficialpatches/musicman/PlaneTextures_FokkerDr1GermanyJasta11VonRichthofenManfredPN15217_20100319/MvR_15217_D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52400"/>
            <a:ext cx="8699500"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6223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C6600">
            <a:alpha val="17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57200"/>
          </a:xfrm>
        </p:spPr>
        <p:txBody>
          <a:bodyPr>
            <a:normAutofit fontScale="90000"/>
          </a:bodyPr>
          <a:lstStyle/>
          <a:p>
            <a:r>
              <a:rPr lang="en-US" b="1" i="1" u="sng" dirty="0"/>
              <a:t>B-29 Bombers -- WWII</a:t>
            </a:r>
          </a:p>
        </p:txBody>
      </p:sp>
      <p:pic>
        <p:nvPicPr>
          <p:cNvPr id="12290" name="Picture 2" descr="http://upload.wikimedia.org/wikipedia/commons/d/d3/B-29_in_fl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90600"/>
            <a:ext cx="8598829" cy="550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7185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C6600">
            <a:alpha val="17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p:spPr>
        <p:txBody>
          <a:bodyPr>
            <a:normAutofit fontScale="90000"/>
          </a:bodyPr>
          <a:lstStyle/>
          <a:p>
            <a:r>
              <a:rPr lang="en-US" b="1" u="sng" dirty="0"/>
              <a:t>Firebombing of Dresden</a:t>
            </a:r>
          </a:p>
        </p:txBody>
      </p:sp>
      <p:pic>
        <p:nvPicPr>
          <p:cNvPr id="21506" name="Picture 2" descr="http://upload.wikimedia.org/wikipedia/commons/1/17/Bundesarchiv_Bild_146-1994-041-07%2C_Dresden%2C_zerst%C3%B6rtes_Stadtzentr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51114"/>
            <a:ext cx="7620000" cy="50196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7457" y="5903375"/>
            <a:ext cx="8610600" cy="923330"/>
          </a:xfrm>
          <a:prstGeom prst="rect">
            <a:avLst/>
          </a:prstGeom>
          <a:noFill/>
        </p:spPr>
        <p:txBody>
          <a:bodyPr wrap="square" rtlCol="0">
            <a:spAutoFit/>
          </a:bodyPr>
          <a:lstStyle/>
          <a:p>
            <a:r>
              <a:rPr lang="en-US" dirty="0"/>
              <a:t>In 1945 the British and US firebombed the city of </a:t>
            </a:r>
            <a:r>
              <a:rPr lang="en-US" b="1" i="1" dirty="0"/>
              <a:t>Dresden</a:t>
            </a:r>
            <a:r>
              <a:rPr lang="en-US" dirty="0"/>
              <a:t> prior to invasion with over 1200 aircraft in 3 separate raids using napalm and other incendiary devices =&gt; the resulting fire destroyed over 75% of the city and killed an estimated 25,000</a:t>
            </a:r>
          </a:p>
        </p:txBody>
      </p:sp>
    </p:spTree>
    <p:extLst>
      <p:ext uri="{BB962C8B-B14F-4D97-AF65-F5344CB8AC3E}">
        <p14:creationId xmlns:p14="http://schemas.microsoft.com/office/powerpoint/2010/main" val="37732244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C6600">
            <a:alpha val="17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9227"/>
            <a:ext cx="8229600" cy="563562"/>
          </a:xfrm>
        </p:spPr>
        <p:txBody>
          <a:bodyPr>
            <a:normAutofit fontScale="90000"/>
          </a:bodyPr>
          <a:lstStyle/>
          <a:p>
            <a:r>
              <a:rPr lang="en-US" b="1" u="sng" dirty="0"/>
              <a:t>The Manhattan Project Sites</a:t>
            </a:r>
          </a:p>
        </p:txBody>
      </p:sp>
      <p:sp>
        <p:nvSpPr>
          <p:cNvPr id="3" name="Content Placeholder 2"/>
          <p:cNvSpPr>
            <a:spLocks noGrp="1"/>
          </p:cNvSpPr>
          <p:nvPr>
            <p:ph idx="1"/>
          </p:nvPr>
        </p:nvSpPr>
        <p:spPr>
          <a:xfrm>
            <a:off x="152400" y="5105400"/>
            <a:ext cx="9067800" cy="1630363"/>
          </a:xfrm>
        </p:spPr>
        <p:txBody>
          <a:bodyPr>
            <a:normAutofit/>
          </a:bodyPr>
          <a:lstStyle/>
          <a:p>
            <a:r>
              <a:rPr lang="en-US" sz="2400" dirty="0"/>
              <a:t>The Manhattan Project was coordinated between over 30 different sites across America and Canada =&gt; all were top secret </a:t>
            </a:r>
          </a:p>
          <a:p>
            <a:pPr lvl="1" indent="-342900">
              <a:buFont typeface="Wingdings" panose="05000000000000000000" pitchFamily="2" charset="2"/>
              <a:buChar char="§"/>
            </a:pPr>
            <a:r>
              <a:rPr lang="en-US" sz="2100" b="1" i="1" dirty="0"/>
              <a:t>Albert Einstein </a:t>
            </a:r>
            <a:r>
              <a:rPr lang="en-US" sz="2100" dirty="0"/>
              <a:t>was a key proponent &amp; lead scientist was </a:t>
            </a:r>
            <a:r>
              <a:rPr lang="en-US" sz="2100" b="1" i="1" dirty="0"/>
              <a:t>R. Oppenheimer</a:t>
            </a:r>
          </a:p>
          <a:p>
            <a:pPr lvl="1" indent="-342900">
              <a:buFont typeface="Wingdings" panose="05000000000000000000" pitchFamily="2" charset="2"/>
              <a:buChar char="§"/>
            </a:pPr>
            <a:r>
              <a:rPr lang="en-US" sz="2100" dirty="0"/>
              <a:t>At its height the project employed more than 130,000 </a:t>
            </a:r>
          </a:p>
        </p:txBody>
      </p:sp>
      <p:pic>
        <p:nvPicPr>
          <p:cNvPr id="8194" name="Picture 2" descr="http://upload.wikimedia.org/wikipedia/commons/thumb/5/5b/Manhattan_Project_US_Canada_Map_2.svg/700px-Manhattan_Project_US_Canada_Map_2.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62000"/>
            <a:ext cx="6667500" cy="4238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098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41000"/>
          </a:schemeClr>
        </a:solidFill>
        <a:effectLst/>
      </p:bgPr>
    </p:bg>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643481253"/>
              </p:ext>
            </p:extLst>
          </p:nvPr>
        </p:nvGraphicFramePr>
        <p:xfrm>
          <a:off x="152399" y="228607"/>
          <a:ext cx="8763001" cy="6569385"/>
        </p:xfrm>
        <a:graphic>
          <a:graphicData uri="http://schemas.openxmlformats.org/drawingml/2006/table">
            <a:tbl>
              <a:tblPr/>
              <a:tblGrid>
                <a:gridCol w="1971375">
                  <a:extLst>
                    <a:ext uri="{9D8B030D-6E8A-4147-A177-3AD203B41FA5}">
                      <a16:colId xmlns:a16="http://schemas.microsoft.com/office/drawing/2014/main" val="20000"/>
                    </a:ext>
                  </a:extLst>
                </a:gridCol>
                <a:gridCol w="3891418">
                  <a:extLst>
                    <a:ext uri="{9D8B030D-6E8A-4147-A177-3AD203B41FA5}">
                      <a16:colId xmlns:a16="http://schemas.microsoft.com/office/drawing/2014/main" val="20001"/>
                    </a:ext>
                  </a:extLst>
                </a:gridCol>
                <a:gridCol w="2900208">
                  <a:extLst>
                    <a:ext uri="{9D8B030D-6E8A-4147-A177-3AD203B41FA5}">
                      <a16:colId xmlns:a16="http://schemas.microsoft.com/office/drawing/2014/main" val="20002"/>
                    </a:ext>
                  </a:extLst>
                </a:gridCol>
              </a:tblGrid>
              <a:tr h="404812">
                <a:tc>
                  <a:txBody>
                    <a:bodyPr/>
                    <a:lstStyle/>
                    <a:p>
                      <a:pPr algn="ctr" fontAlgn="b"/>
                      <a:r>
                        <a:rPr lang="en-US" sz="3200" b="1" i="0" u="sng" strike="noStrike" dirty="0">
                          <a:solidFill>
                            <a:srgbClr val="000000"/>
                          </a:solidFill>
                          <a:effectLst/>
                          <a:latin typeface="Calibri"/>
                        </a:rPr>
                        <a:t> Year</a:t>
                      </a:r>
                    </a:p>
                  </a:txBody>
                  <a:tcPr marL="9525" marR="9525" marT="9525" marB="0" anchor="b">
                    <a:lnL w="6350" cap="flat" cmpd="sng" algn="ctr">
                      <a:solidFill>
                        <a:srgbClr val="0000FF"/>
                      </a:solidFill>
                      <a:prstDash val="solid"/>
                      <a:round/>
                      <a:headEnd type="none" w="med" len="med"/>
                      <a:tailEnd type="none" w="med" len="med"/>
                    </a:lnL>
                    <a:lnR>
                      <a:noFill/>
                    </a:lnR>
                    <a:lnT w="6350" cap="flat" cmpd="sng" algn="ctr">
                      <a:solidFill>
                        <a:srgbClr val="0000FF"/>
                      </a:solidFill>
                      <a:prstDash val="solid"/>
                      <a:round/>
                      <a:headEnd type="none" w="med" len="med"/>
                      <a:tailEnd type="none" w="med" len="med"/>
                    </a:lnT>
                    <a:lnB>
                      <a:noFill/>
                    </a:lnB>
                  </a:tcPr>
                </a:tc>
                <a:tc>
                  <a:txBody>
                    <a:bodyPr/>
                    <a:lstStyle/>
                    <a:p>
                      <a:pPr algn="ctr" fontAlgn="b"/>
                      <a:r>
                        <a:rPr lang="en-US" sz="3200" b="1" i="0" u="sng" strike="noStrike" dirty="0">
                          <a:solidFill>
                            <a:srgbClr val="000000"/>
                          </a:solidFill>
                          <a:effectLst/>
                          <a:latin typeface="Calibri"/>
                        </a:rPr>
                        <a:t>Est. World Population</a:t>
                      </a:r>
                    </a:p>
                  </a:txBody>
                  <a:tcPr marL="9525" marR="9525" marT="9525" marB="0" anchor="b">
                    <a:lnL>
                      <a:noFill/>
                    </a:lnL>
                    <a:lnR>
                      <a:noFill/>
                    </a:lnR>
                    <a:lnT w="6350" cap="flat" cmpd="sng" algn="ctr">
                      <a:solidFill>
                        <a:srgbClr val="0000FF"/>
                      </a:solidFill>
                      <a:prstDash val="solid"/>
                      <a:round/>
                      <a:headEnd type="none" w="med" len="med"/>
                      <a:tailEnd type="none" w="med" len="med"/>
                    </a:lnT>
                    <a:lnB>
                      <a:noFill/>
                    </a:lnB>
                  </a:tcPr>
                </a:tc>
                <a:tc>
                  <a:txBody>
                    <a:bodyPr/>
                    <a:lstStyle/>
                    <a:p>
                      <a:pPr algn="ctr" fontAlgn="b"/>
                      <a:r>
                        <a:rPr lang="en-US" sz="3200" b="1" i="0" u="sng" strike="noStrike" dirty="0">
                          <a:solidFill>
                            <a:srgbClr val="000000"/>
                          </a:solidFill>
                          <a:effectLst/>
                          <a:latin typeface="Calibri"/>
                        </a:rPr>
                        <a:t>Growth Rate</a:t>
                      </a:r>
                    </a:p>
                  </a:txBody>
                  <a:tcPr marL="9525" marR="9525" marT="9525" marB="0" anchor="b">
                    <a:lnL>
                      <a:noFill/>
                    </a:lnL>
                    <a:lnR>
                      <a:noFill/>
                    </a:lnR>
                    <a:lnT w="6350" cap="flat" cmpd="sng" algn="ctr">
                      <a:solidFill>
                        <a:srgbClr val="0000FF"/>
                      </a:solidFill>
                      <a:prstDash val="solid"/>
                      <a:round/>
                      <a:headEnd type="none" w="med" len="med"/>
                      <a:tailEnd type="none" w="med" len="med"/>
                    </a:lnT>
                    <a:lnB>
                      <a:noFill/>
                    </a:lnB>
                  </a:tcPr>
                </a:tc>
                <a:extLst>
                  <a:ext uri="{0D108BD9-81ED-4DB2-BD59-A6C34878D82A}">
                    <a16:rowId xmlns:a16="http://schemas.microsoft.com/office/drawing/2014/main" val="10000"/>
                  </a:ext>
                </a:extLst>
              </a:tr>
              <a:tr h="404812">
                <a:tc>
                  <a:txBody>
                    <a:bodyPr/>
                    <a:lstStyle/>
                    <a:p>
                      <a:pPr algn="ctr" fontAlgn="b"/>
                      <a:r>
                        <a:rPr lang="en-US" sz="2400" b="0" i="0" u="none" strike="noStrike" dirty="0">
                          <a:solidFill>
                            <a:srgbClr val="000000"/>
                          </a:solidFill>
                          <a:effectLst/>
                          <a:latin typeface="Calibri"/>
                        </a:rPr>
                        <a:t>100,000 BCE</a:t>
                      </a:r>
                    </a:p>
                  </a:txBody>
                  <a:tcPr marL="9525" marR="9525" marT="9525" marB="0" anchor="b">
                    <a:lnL w="6350" cap="flat" cmpd="sng" algn="ctr">
                      <a:solidFill>
                        <a:srgbClr val="0000FF"/>
                      </a:solidFill>
                      <a:prstDash val="solid"/>
                      <a:round/>
                      <a:headEnd type="none" w="med" len="med"/>
                      <a:tailEnd type="none" w="med" len="med"/>
                    </a:lnL>
                    <a:lnR>
                      <a:noFill/>
                    </a:lnR>
                    <a:lnT>
                      <a:noFill/>
                    </a:lnT>
                    <a:lnB>
                      <a:noFill/>
                    </a:lnB>
                  </a:tcPr>
                </a:tc>
                <a:tc>
                  <a:txBody>
                    <a:bodyPr/>
                    <a:lstStyle/>
                    <a:p>
                      <a:pPr algn="ctr" fontAlgn="b"/>
                      <a:r>
                        <a:rPr lang="en-US" sz="2400" b="0" i="0" u="none" strike="noStrike" dirty="0">
                          <a:solidFill>
                            <a:srgbClr val="000000"/>
                          </a:solidFill>
                          <a:effectLst/>
                          <a:latin typeface="Calibri"/>
                        </a:rPr>
                        <a:t>10,000</a:t>
                      </a:r>
                    </a:p>
                  </a:txBody>
                  <a:tcPr marL="9525" marR="9525" marT="9525" marB="0" anchor="b">
                    <a:lnL>
                      <a:noFill/>
                    </a:lnL>
                    <a:lnR>
                      <a:noFill/>
                    </a:lnR>
                    <a:lnT>
                      <a:noFill/>
                    </a:lnT>
                    <a:lnB>
                      <a:noFill/>
                    </a:lnB>
                  </a:tcPr>
                </a:tc>
                <a:tc>
                  <a:txBody>
                    <a:bodyPr/>
                    <a:lstStyle/>
                    <a:p>
                      <a:pPr algn="ctr" fontAlgn="b"/>
                      <a:endParaRPr lang="en-US" sz="2400" b="0" i="0" u="none" strike="noStrike">
                        <a:solidFill>
                          <a:srgbClr val="000000"/>
                        </a:solidFill>
                        <a:effectLst/>
                        <a:latin typeface="Calibri"/>
                      </a:endParaRPr>
                    </a:p>
                  </a:txBody>
                  <a:tcPr marL="9525" marR="9525" marT="9525" marB="0" anchor="b">
                    <a:lnL>
                      <a:noFill/>
                    </a:lnL>
                    <a:lnR>
                      <a:noFill/>
                    </a:lnR>
                    <a:lnT>
                      <a:noFill/>
                    </a:lnT>
                    <a:lnB>
                      <a:noFill/>
                    </a:lnB>
                  </a:tcPr>
                </a:tc>
                <a:extLst>
                  <a:ext uri="{0D108BD9-81ED-4DB2-BD59-A6C34878D82A}">
                    <a16:rowId xmlns:a16="http://schemas.microsoft.com/office/drawing/2014/main" val="10001"/>
                  </a:ext>
                </a:extLst>
              </a:tr>
              <a:tr h="404812">
                <a:tc>
                  <a:txBody>
                    <a:bodyPr/>
                    <a:lstStyle/>
                    <a:p>
                      <a:pPr algn="ctr" fontAlgn="b"/>
                      <a:r>
                        <a:rPr lang="en-US" sz="2400" b="0" i="0" u="none" strike="noStrike" dirty="0">
                          <a:solidFill>
                            <a:srgbClr val="000000"/>
                          </a:solidFill>
                          <a:effectLst/>
                          <a:latin typeface="Calibri"/>
                        </a:rPr>
                        <a:t>30,000 BCE</a:t>
                      </a:r>
                    </a:p>
                  </a:txBody>
                  <a:tcPr marL="9525" marR="9525" marT="9525" marB="0" anchor="b">
                    <a:lnL w="6350" cap="flat" cmpd="sng" algn="ctr">
                      <a:solidFill>
                        <a:srgbClr val="0000FF"/>
                      </a:solidFill>
                      <a:prstDash val="solid"/>
                      <a:round/>
                      <a:headEnd type="none" w="med" len="med"/>
                      <a:tailEnd type="none" w="med" len="med"/>
                    </a:lnL>
                    <a:lnR>
                      <a:noFill/>
                    </a:lnR>
                    <a:lnT>
                      <a:noFill/>
                    </a:lnT>
                    <a:lnB>
                      <a:noFill/>
                    </a:lnB>
                  </a:tcPr>
                </a:tc>
                <a:tc>
                  <a:txBody>
                    <a:bodyPr/>
                    <a:lstStyle/>
                    <a:p>
                      <a:pPr algn="ctr" fontAlgn="b"/>
                      <a:r>
                        <a:rPr lang="en-US" sz="2400" b="0" i="0" u="none" strike="noStrike" dirty="0">
                          <a:solidFill>
                            <a:srgbClr val="000000"/>
                          </a:solidFill>
                          <a:effectLst/>
                          <a:latin typeface="Calibri"/>
                        </a:rPr>
                        <a:t>500,000</a:t>
                      </a:r>
                    </a:p>
                  </a:txBody>
                  <a:tcPr marL="9525" marR="9525" marT="9525" marB="0" anchor="b">
                    <a:lnL>
                      <a:noFill/>
                    </a:lnL>
                    <a:lnR>
                      <a:noFill/>
                    </a:lnR>
                    <a:lnT>
                      <a:noFill/>
                    </a:lnT>
                    <a:lnB>
                      <a:noFill/>
                    </a:lnB>
                  </a:tcPr>
                </a:tc>
                <a:tc>
                  <a:txBody>
                    <a:bodyPr/>
                    <a:lstStyle/>
                    <a:p>
                      <a:pPr algn="ctr" fontAlgn="b"/>
                      <a:r>
                        <a:rPr lang="en-US" sz="2400" b="0" i="0" u="none" strike="noStrike">
                          <a:solidFill>
                            <a:srgbClr val="000000"/>
                          </a:solidFill>
                          <a:effectLst/>
                          <a:latin typeface="Calibri"/>
                        </a:rPr>
                        <a:t>0.56%</a:t>
                      </a:r>
                    </a:p>
                  </a:txBody>
                  <a:tcPr marL="9525" marR="9525" marT="9525" marB="0" anchor="b">
                    <a:lnL>
                      <a:noFill/>
                    </a:lnL>
                    <a:lnR>
                      <a:noFill/>
                    </a:lnR>
                    <a:lnT>
                      <a:noFill/>
                    </a:lnT>
                    <a:lnB>
                      <a:noFill/>
                    </a:lnB>
                  </a:tcPr>
                </a:tc>
                <a:extLst>
                  <a:ext uri="{0D108BD9-81ED-4DB2-BD59-A6C34878D82A}">
                    <a16:rowId xmlns:a16="http://schemas.microsoft.com/office/drawing/2014/main" val="10002"/>
                  </a:ext>
                </a:extLst>
              </a:tr>
              <a:tr h="404812">
                <a:tc>
                  <a:txBody>
                    <a:bodyPr/>
                    <a:lstStyle/>
                    <a:p>
                      <a:pPr algn="ctr" fontAlgn="b"/>
                      <a:r>
                        <a:rPr lang="en-US" sz="2400" b="0" i="0" u="none" strike="noStrike">
                          <a:solidFill>
                            <a:srgbClr val="000000"/>
                          </a:solidFill>
                          <a:effectLst/>
                          <a:latin typeface="Calibri"/>
                        </a:rPr>
                        <a:t>8000 BCE</a:t>
                      </a:r>
                    </a:p>
                  </a:txBody>
                  <a:tcPr marL="9525" marR="9525" marT="9525" marB="0" anchor="b">
                    <a:lnL w="6350" cap="flat" cmpd="sng" algn="ctr">
                      <a:solidFill>
                        <a:srgbClr val="0000FF"/>
                      </a:solidFill>
                      <a:prstDash val="solid"/>
                      <a:round/>
                      <a:headEnd type="none" w="med" len="med"/>
                      <a:tailEnd type="none" w="med" len="med"/>
                    </a:lnL>
                    <a:lnR>
                      <a:noFill/>
                    </a:lnR>
                    <a:lnT>
                      <a:noFill/>
                    </a:lnT>
                    <a:lnB>
                      <a:noFill/>
                    </a:lnB>
                  </a:tcPr>
                </a:tc>
                <a:tc>
                  <a:txBody>
                    <a:bodyPr/>
                    <a:lstStyle/>
                    <a:p>
                      <a:pPr algn="ctr" fontAlgn="b"/>
                      <a:r>
                        <a:rPr lang="en-US" sz="2400" b="0" i="0" u="none" strike="noStrike" dirty="0">
                          <a:solidFill>
                            <a:srgbClr val="000000"/>
                          </a:solidFill>
                          <a:effectLst/>
                          <a:latin typeface="Calibri"/>
                        </a:rPr>
                        <a:t>6</a:t>
                      </a:r>
                      <a:r>
                        <a:rPr lang="en-US" sz="2400" b="0" i="0" u="none" strike="noStrike" baseline="0" dirty="0">
                          <a:solidFill>
                            <a:srgbClr val="000000"/>
                          </a:solidFill>
                          <a:effectLst/>
                          <a:latin typeface="Calibri"/>
                        </a:rPr>
                        <a:t> Million</a:t>
                      </a:r>
                      <a:endParaRPr lang="en-US" sz="24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en-US" sz="2400" b="0" i="0" u="none" strike="noStrike">
                          <a:solidFill>
                            <a:srgbClr val="000000"/>
                          </a:solidFill>
                          <a:effectLst/>
                          <a:latin typeface="Calibri"/>
                        </a:rPr>
                        <a:t>1.25%</a:t>
                      </a:r>
                    </a:p>
                  </a:txBody>
                  <a:tcPr marL="9525" marR="9525" marT="9525" marB="0" anchor="b">
                    <a:lnL>
                      <a:noFill/>
                    </a:lnL>
                    <a:lnR>
                      <a:noFill/>
                    </a:lnR>
                    <a:lnT>
                      <a:noFill/>
                    </a:lnT>
                    <a:lnB>
                      <a:noFill/>
                    </a:lnB>
                  </a:tcPr>
                </a:tc>
                <a:extLst>
                  <a:ext uri="{0D108BD9-81ED-4DB2-BD59-A6C34878D82A}">
                    <a16:rowId xmlns:a16="http://schemas.microsoft.com/office/drawing/2014/main" val="10003"/>
                  </a:ext>
                </a:extLst>
              </a:tr>
              <a:tr h="404812">
                <a:tc>
                  <a:txBody>
                    <a:bodyPr/>
                    <a:lstStyle/>
                    <a:p>
                      <a:pPr algn="ctr" fontAlgn="b"/>
                      <a:r>
                        <a:rPr lang="en-US" sz="2400" b="0" i="0" u="none" strike="noStrike">
                          <a:solidFill>
                            <a:srgbClr val="000000"/>
                          </a:solidFill>
                          <a:effectLst/>
                          <a:latin typeface="Calibri"/>
                        </a:rPr>
                        <a:t>3000 BCE</a:t>
                      </a:r>
                    </a:p>
                  </a:txBody>
                  <a:tcPr marL="9525" marR="9525" marT="9525" marB="0" anchor="b">
                    <a:lnL w="6350" cap="flat" cmpd="sng" algn="ctr">
                      <a:solidFill>
                        <a:srgbClr val="0000FF"/>
                      </a:solidFill>
                      <a:prstDash val="solid"/>
                      <a:round/>
                      <a:headEnd type="none" w="med" len="med"/>
                      <a:tailEnd type="none" w="med" len="med"/>
                    </a:lnL>
                    <a:lnR>
                      <a:noFill/>
                    </a:lnR>
                    <a:lnT>
                      <a:noFill/>
                    </a:lnT>
                    <a:lnB>
                      <a:noFill/>
                    </a:lnB>
                  </a:tcPr>
                </a:tc>
                <a:tc>
                  <a:txBody>
                    <a:bodyPr/>
                    <a:lstStyle/>
                    <a:p>
                      <a:pPr algn="ctr" fontAlgn="b"/>
                      <a:r>
                        <a:rPr lang="en-US" sz="2400" b="0" i="0" u="none" strike="noStrike" dirty="0">
                          <a:solidFill>
                            <a:srgbClr val="000000"/>
                          </a:solidFill>
                          <a:effectLst/>
                          <a:latin typeface="Calibri"/>
                        </a:rPr>
                        <a:t>50</a:t>
                      </a:r>
                      <a:r>
                        <a:rPr lang="en-US" sz="2400" b="0" i="0" u="none" strike="noStrike" baseline="0" dirty="0">
                          <a:solidFill>
                            <a:srgbClr val="000000"/>
                          </a:solidFill>
                          <a:effectLst/>
                          <a:latin typeface="Calibri"/>
                        </a:rPr>
                        <a:t> Million</a:t>
                      </a:r>
                      <a:endParaRPr lang="en-US" sz="24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en-US" sz="2400" b="0" i="0" u="none" strike="noStrike">
                          <a:solidFill>
                            <a:srgbClr val="000000"/>
                          </a:solidFill>
                          <a:effectLst/>
                          <a:latin typeface="Calibri"/>
                        </a:rPr>
                        <a:t>4.33%</a:t>
                      </a:r>
                    </a:p>
                  </a:txBody>
                  <a:tcPr marL="9525" marR="9525" marT="9525" marB="0" anchor="b">
                    <a:lnL>
                      <a:noFill/>
                    </a:lnL>
                    <a:lnR>
                      <a:noFill/>
                    </a:lnR>
                    <a:lnT>
                      <a:noFill/>
                    </a:lnT>
                    <a:lnB>
                      <a:noFill/>
                    </a:lnB>
                  </a:tcPr>
                </a:tc>
                <a:extLst>
                  <a:ext uri="{0D108BD9-81ED-4DB2-BD59-A6C34878D82A}">
                    <a16:rowId xmlns:a16="http://schemas.microsoft.com/office/drawing/2014/main" val="10004"/>
                  </a:ext>
                </a:extLst>
              </a:tr>
              <a:tr h="404812">
                <a:tc>
                  <a:txBody>
                    <a:bodyPr/>
                    <a:lstStyle/>
                    <a:p>
                      <a:pPr algn="ctr" fontAlgn="b"/>
                      <a:r>
                        <a:rPr lang="en-US" sz="2400" b="0" i="0" u="none" strike="noStrike">
                          <a:solidFill>
                            <a:srgbClr val="000000"/>
                          </a:solidFill>
                          <a:effectLst/>
                          <a:latin typeface="Calibri"/>
                        </a:rPr>
                        <a:t>1000 BCE</a:t>
                      </a:r>
                    </a:p>
                  </a:txBody>
                  <a:tcPr marL="9525" marR="9525" marT="9525" marB="0" anchor="b">
                    <a:lnL w="6350" cap="flat" cmpd="sng" algn="ctr">
                      <a:solidFill>
                        <a:srgbClr val="0000FF"/>
                      </a:solidFill>
                      <a:prstDash val="solid"/>
                      <a:round/>
                      <a:headEnd type="none" w="med" len="med"/>
                      <a:tailEnd type="none" w="med" len="med"/>
                    </a:lnL>
                    <a:lnR>
                      <a:noFill/>
                    </a:lnR>
                    <a:lnT>
                      <a:noFill/>
                    </a:lnT>
                    <a:lnB>
                      <a:noFill/>
                    </a:lnB>
                  </a:tcPr>
                </a:tc>
                <a:tc>
                  <a:txBody>
                    <a:bodyPr/>
                    <a:lstStyle/>
                    <a:p>
                      <a:pPr algn="ctr" fontAlgn="b"/>
                      <a:r>
                        <a:rPr lang="en-US" sz="2400" b="0" i="0" u="none" strike="noStrike" dirty="0">
                          <a:solidFill>
                            <a:srgbClr val="000000"/>
                          </a:solidFill>
                          <a:effectLst/>
                          <a:latin typeface="Calibri"/>
                        </a:rPr>
                        <a:t>120</a:t>
                      </a:r>
                      <a:r>
                        <a:rPr lang="en-US" sz="2400" b="0" i="0" u="none" strike="noStrike" baseline="0" dirty="0">
                          <a:solidFill>
                            <a:srgbClr val="000000"/>
                          </a:solidFill>
                          <a:effectLst/>
                          <a:latin typeface="Calibri"/>
                        </a:rPr>
                        <a:t> Million</a:t>
                      </a:r>
                      <a:endParaRPr lang="en-US" sz="24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en-US" sz="2400" b="0" i="0" u="none" strike="noStrike">
                          <a:solidFill>
                            <a:srgbClr val="000000"/>
                          </a:solidFill>
                          <a:effectLst/>
                          <a:latin typeface="Calibri"/>
                        </a:rPr>
                        <a:t>4.47%</a:t>
                      </a:r>
                    </a:p>
                  </a:txBody>
                  <a:tcPr marL="9525" marR="9525" marT="9525" marB="0" anchor="b">
                    <a:lnL>
                      <a:noFill/>
                    </a:lnL>
                    <a:lnR>
                      <a:noFill/>
                    </a:lnR>
                    <a:lnT>
                      <a:noFill/>
                    </a:lnT>
                    <a:lnB>
                      <a:noFill/>
                    </a:lnB>
                  </a:tcPr>
                </a:tc>
                <a:extLst>
                  <a:ext uri="{0D108BD9-81ED-4DB2-BD59-A6C34878D82A}">
                    <a16:rowId xmlns:a16="http://schemas.microsoft.com/office/drawing/2014/main" val="10005"/>
                  </a:ext>
                </a:extLst>
              </a:tr>
              <a:tr h="404812">
                <a:tc>
                  <a:txBody>
                    <a:bodyPr/>
                    <a:lstStyle/>
                    <a:p>
                      <a:pPr algn="ctr" fontAlgn="b"/>
                      <a:r>
                        <a:rPr lang="en-US" sz="2400" b="0" i="0" u="none" strike="noStrike">
                          <a:solidFill>
                            <a:srgbClr val="000000"/>
                          </a:solidFill>
                          <a:effectLst/>
                          <a:latin typeface="Calibri"/>
                        </a:rPr>
                        <a:t>0 CE</a:t>
                      </a:r>
                    </a:p>
                  </a:txBody>
                  <a:tcPr marL="9525" marR="9525" marT="9525" marB="0" anchor="b">
                    <a:lnL w="6350" cap="flat" cmpd="sng" algn="ctr">
                      <a:solidFill>
                        <a:srgbClr val="0000FF"/>
                      </a:solidFill>
                      <a:prstDash val="solid"/>
                      <a:round/>
                      <a:headEnd type="none" w="med" len="med"/>
                      <a:tailEnd type="none" w="med" len="med"/>
                    </a:lnL>
                    <a:lnR>
                      <a:noFill/>
                    </a:lnR>
                    <a:lnT>
                      <a:noFill/>
                    </a:lnT>
                    <a:lnB>
                      <a:noFill/>
                    </a:lnB>
                  </a:tcPr>
                </a:tc>
                <a:tc>
                  <a:txBody>
                    <a:bodyPr/>
                    <a:lstStyle/>
                    <a:p>
                      <a:pPr algn="ctr" fontAlgn="b"/>
                      <a:r>
                        <a:rPr lang="en-US" sz="2400" b="0" i="0" u="none" strike="noStrike" dirty="0">
                          <a:solidFill>
                            <a:srgbClr val="000000"/>
                          </a:solidFill>
                          <a:effectLst/>
                          <a:latin typeface="Calibri"/>
                        </a:rPr>
                        <a:t>250</a:t>
                      </a:r>
                      <a:r>
                        <a:rPr lang="en-US" sz="2400" b="0" i="0" u="none" strike="noStrike" baseline="0" dirty="0">
                          <a:solidFill>
                            <a:srgbClr val="000000"/>
                          </a:solidFill>
                          <a:effectLst/>
                          <a:latin typeface="Calibri"/>
                        </a:rPr>
                        <a:t> Million</a:t>
                      </a:r>
                      <a:endParaRPr lang="en-US" sz="24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en-US" sz="2400" b="0" i="0" u="none" strike="noStrike">
                          <a:solidFill>
                            <a:srgbClr val="000000"/>
                          </a:solidFill>
                          <a:effectLst/>
                          <a:latin typeface="Calibri"/>
                        </a:rPr>
                        <a:t>7.62%</a:t>
                      </a:r>
                    </a:p>
                  </a:txBody>
                  <a:tcPr marL="9525" marR="9525" marT="9525" marB="0" anchor="b">
                    <a:lnL>
                      <a:noFill/>
                    </a:lnL>
                    <a:lnR>
                      <a:noFill/>
                    </a:lnR>
                    <a:lnT>
                      <a:noFill/>
                    </a:lnT>
                    <a:lnB>
                      <a:noFill/>
                    </a:lnB>
                  </a:tcPr>
                </a:tc>
                <a:extLst>
                  <a:ext uri="{0D108BD9-81ED-4DB2-BD59-A6C34878D82A}">
                    <a16:rowId xmlns:a16="http://schemas.microsoft.com/office/drawing/2014/main" val="10006"/>
                  </a:ext>
                </a:extLst>
              </a:tr>
              <a:tr h="404812">
                <a:tc>
                  <a:txBody>
                    <a:bodyPr/>
                    <a:lstStyle/>
                    <a:p>
                      <a:pPr algn="ctr" fontAlgn="b"/>
                      <a:r>
                        <a:rPr lang="en-US" sz="2400" b="0" i="0" u="none" strike="noStrike">
                          <a:solidFill>
                            <a:srgbClr val="000000"/>
                          </a:solidFill>
                          <a:effectLst/>
                          <a:latin typeface="Calibri"/>
                        </a:rPr>
                        <a:t>1000 CE</a:t>
                      </a:r>
                    </a:p>
                  </a:txBody>
                  <a:tcPr marL="9525" marR="9525" marT="9525" marB="0" anchor="b">
                    <a:lnL w="6350" cap="flat" cmpd="sng" algn="ctr">
                      <a:solidFill>
                        <a:srgbClr val="0000FF"/>
                      </a:solidFill>
                      <a:prstDash val="solid"/>
                      <a:round/>
                      <a:headEnd type="none" w="med" len="med"/>
                      <a:tailEnd type="none" w="med" len="med"/>
                    </a:lnL>
                    <a:lnR>
                      <a:noFill/>
                    </a:lnR>
                    <a:lnT>
                      <a:noFill/>
                    </a:lnT>
                    <a:lnB>
                      <a:noFill/>
                    </a:lnB>
                  </a:tcPr>
                </a:tc>
                <a:tc>
                  <a:txBody>
                    <a:bodyPr/>
                    <a:lstStyle/>
                    <a:p>
                      <a:pPr algn="ctr" fontAlgn="b"/>
                      <a:r>
                        <a:rPr lang="en-US" sz="2400" b="0" i="0" u="none" strike="noStrike" dirty="0">
                          <a:solidFill>
                            <a:srgbClr val="000000"/>
                          </a:solidFill>
                          <a:effectLst/>
                          <a:latin typeface="Calibri"/>
                        </a:rPr>
                        <a:t>250</a:t>
                      </a:r>
                      <a:r>
                        <a:rPr lang="en-US" sz="2400" b="0" i="0" u="none" strike="noStrike" baseline="0" dirty="0">
                          <a:solidFill>
                            <a:srgbClr val="000000"/>
                          </a:solidFill>
                          <a:effectLst/>
                          <a:latin typeface="Calibri"/>
                        </a:rPr>
                        <a:t> Million</a:t>
                      </a:r>
                      <a:endParaRPr lang="en-US" sz="24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en-US" sz="2400" b="0" i="0" u="none" strike="noStrike">
                          <a:solidFill>
                            <a:srgbClr val="000000"/>
                          </a:solidFill>
                          <a:effectLst/>
                          <a:latin typeface="Calibri"/>
                        </a:rPr>
                        <a:t>0%</a:t>
                      </a:r>
                    </a:p>
                  </a:txBody>
                  <a:tcPr marL="9525" marR="9525" marT="9525" marB="0" anchor="b">
                    <a:lnL>
                      <a:noFill/>
                    </a:lnL>
                    <a:lnR>
                      <a:noFill/>
                    </a:lnR>
                    <a:lnT>
                      <a:noFill/>
                    </a:lnT>
                    <a:lnB>
                      <a:noFill/>
                    </a:lnB>
                  </a:tcPr>
                </a:tc>
                <a:extLst>
                  <a:ext uri="{0D108BD9-81ED-4DB2-BD59-A6C34878D82A}">
                    <a16:rowId xmlns:a16="http://schemas.microsoft.com/office/drawing/2014/main" val="10007"/>
                  </a:ext>
                </a:extLst>
              </a:tr>
              <a:tr h="404812">
                <a:tc>
                  <a:txBody>
                    <a:bodyPr/>
                    <a:lstStyle/>
                    <a:p>
                      <a:pPr algn="ctr" fontAlgn="b"/>
                      <a:r>
                        <a:rPr lang="en-US" sz="2400" b="0" i="0" u="none" strike="noStrike">
                          <a:solidFill>
                            <a:srgbClr val="000000"/>
                          </a:solidFill>
                          <a:effectLst/>
                          <a:latin typeface="Calibri"/>
                        </a:rPr>
                        <a:t>1200 CE</a:t>
                      </a:r>
                    </a:p>
                  </a:txBody>
                  <a:tcPr marL="9525" marR="9525" marT="9525" marB="0" anchor="b">
                    <a:lnL w="6350" cap="flat" cmpd="sng" algn="ctr">
                      <a:solidFill>
                        <a:srgbClr val="0000FF"/>
                      </a:solidFill>
                      <a:prstDash val="solid"/>
                      <a:round/>
                      <a:headEnd type="none" w="med" len="med"/>
                      <a:tailEnd type="none" w="med" len="med"/>
                    </a:lnL>
                    <a:lnR>
                      <a:noFill/>
                    </a:lnR>
                    <a:lnT>
                      <a:noFill/>
                    </a:lnT>
                    <a:lnB>
                      <a:noFill/>
                    </a:lnB>
                  </a:tcPr>
                </a:tc>
                <a:tc>
                  <a:txBody>
                    <a:bodyPr/>
                    <a:lstStyle/>
                    <a:p>
                      <a:pPr algn="ctr" fontAlgn="b"/>
                      <a:r>
                        <a:rPr lang="en-US" sz="2400" b="0" i="0" u="none" strike="noStrike" dirty="0">
                          <a:solidFill>
                            <a:srgbClr val="000000"/>
                          </a:solidFill>
                          <a:effectLst/>
                          <a:latin typeface="Calibri"/>
                        </a:rPr>
                        <a:t>400</a:t>
                      </a:r>
                      <a:r>
                        <a:rPr lang="en-US" sz="2400" b="0" i="0" u="none" strike="noStrike" baseline="0" dirty="0">
                          <a:solidFill>
                            <a:srgbClr val="000000"/>
                          </a:solidFill>
                          <a:effectLst/>
                          <a:latin typeface="Calibri"/>
                        </a:rPr>
                        <a:t> Million</a:t>
                      </a:r>
                      <a:endParaRPr lang="en-US" sz="24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en-US" sz="2400" b="0" i="0" u="none" strike="noStrike">
                          <a:solidFill>
                            <a:srgbClr val="000000"/>
                          </a:solidFill>
                          <a:effectLst/>
                          <a:latin typeface="Calibri"/>
                        </a:rPr>
                        <a:t>26.49%</a:t>
                      </a:r>
                    </a:p>
                  </a:txBody>
                  <a:tcPr marL="9525" marR="9525" marT="9525" marB="0" anchor="b">
                    <a:lnL>
                      <a:noFill/>
                    </a:lnL>
                    <a:lnR>
                      <a:noFill/>
                    </a:lnR>
                    <a:lnT>
                      <a:noFill/>
                    </a:lnT>
                    <a:lnB>
                      <a:noFill/>
                    </a:lnB>
                  </a:tcPr>
                </a:tc>
                <a:extLst>
                  <a:ext uri="{0D108BD9-81ED-4DB2-BD59-A6C34878D82A}">
                    <a16:rowId xmlns:a16="http://schemas.microsoft.com/office/drawing/2014/main" val="10008"/>
                  </a:ext>
                </a:extLst>
              </a:tr>
              <a:tr h="404812">
                <a:tc>
                  <a:txBody>
                    <a:bodyPr/>
                    <a:lstStyle/>
                    <a:p>
                      <a:pPr algn="ctr" fontAlgn="b"/>
                      <a:r>
                        <a:rPr lang="en-US" sz="2400" b="0" i="0" u="none" strike="noStrike">
                          <a:solidFill>
                            <a:srgbClr val="000000"/>
                          </a:solidFill>
                          <a:effectLst/>
                          <a:latin typeface="Calibri"/>
                        </a:rPr>
                        <a:t>1400 CE</a:t>
                      </a:r>
                    </a:p>
                  </a:txBody>
                  <a:tcPr marL="9525" marR="9525" marT="9525" marB="0" anchor="b">
                    <a:lnL w="6350" cap="flat" cmpd="sng" algn="ctr">
                      <a:solidFill>
                        <a:srgbClr val="0000FF"/>
                      </a:solidFill>
                      <a:prstDash val="solid"/>
                      <a:round/>
                      <a:headEnd type="none" w="med" len="med"/>
                      <a:tailEnd type="none" w="med" len="med"/>
                    </a:lnL>
                    <a:lnR>
                      <a:noFill/>
                    </a:lnR>
                    <a:lnT>
                      <a:noFill/>
                    </a:lnT>
                    <a:lnB>
                      <a:noFill/>
                    </a:lnB>
                  </a:tcPr>
                </a:tc>
                <a:tc>
                  <a:txBody>
                    <a:bodyPr/>
                    <a:lstStyle/>
                    <a:p>
                      <a:pPr algn="ctr" fontAlgn="b"/>
                      <a:r>
                        <a:rPr lang="en-US" sz="2400" b="0" i="0" u="none" strike="noStrike" dirty="0">
                          <a:solidFill>
                            <a:srgbClr val="000000"/>
                          </a:solidFill>
                          <a:effectLst/>
                          <a:latin typeface="Calibri"/>
                        </a:rPr>
                        <a:t>375</a:t>
                      </a:r>
                      <a:r>
                        <a:rPr lang="en-US" sz="2400" b="0" i="0" u="none" strike="noStrike" baseline="0" dirty="0">
                          <a:solidFill>
                            <a:srgbClr val="000000"/>
                          </a:solidFill>
                          <a:effectLst/>
                          <a:latin typeface="Calibri"/>
                        </a:rPr>
                        <a:t> Million</a:t>
                      </a:r>
                      <a:endParaRPr lang="en-US" sz="24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en-US" sz="2400" b="0" i="0" u="none" strike="noStrike">
                          <a:solidFill>
                            <a:srgbClr val="000000"/>
                          </a:solidFill>
                          <a:effectLst/>
                          <a:latin typeface="Calibri"/>
                        </a:rPr>
                        <a:t>-3.18%</a:t>
                      </a:r>
                    </a:p>
                  </a:txBody>
                  <a:tcPr marL="9525" marR="9525" marT="9525" marB="0" anchor="b">
                    <a:lnL>
                      <a:noFill/>
                    </a:lnL>
                    <a:lnR>
                      <a:noFill/>
                    </a:lnR>
                    <a:lnT>
                      <a:noFill/>
                    </a:lnT>
                    <a:lnB>
                      <a:noFill/>
                    </a:lnB>
                  </a:tcPr>
                </a:tc>
                <a:extLst>
                  <a:ext uri="{0D108BD9-81ED-4DB2-BD59-A6C34878D82A}">
                    <a16:rowId xmlns:a16="http://schemas.microsoft.com/office/drawing/2014/main" val="10009"/>
                  </a:ext>
                </a:extLst>
              </a:tr>
              <a:tr h="404812">
                <a:tc>
                  <a:txBody>
                    <a:bodyPr/>
                    <a:lstStyle/>
                    <a:p>
                      <a:pPr algn="ctr" fontAlgn="b"/>
                      <a:r>
                        <a:rPr lang="en-US" sz="2400" b="0" i="0" u="none" strike="noStrike">
                          <a:solidFill>
                            <a:srgbClr val="000000"/>
                          </a:solidFill>
                          <a:effectLst/>
                          <a:latin typeface="Calibri"/>
                        </a:rPr>
                        <a:t>1600 CE</a:t>
                      </a:r>
                    </a:p>
                  </a:txBody>
                  <a:tcPr marL="9525" marR="9525" marT="9525" marB="0" anchor="b">
                    <a:lnL w="6350" cap="flat" cmpd="sng" algn="ctr">
                      <a:solidFill>
                        <a:srgbClr val="0000FF"/>
                      </a:solidFill>
                      <a:prstDash val="solid"/>
                      <a:round/>
                      <a:headEnd type="none" w="med" len="med"/>
                      <a:tailEnd type="none" w="med" len="med"/>
                    </a:lnL>
                    <a:lnR>
                      <a:noFill/>
                    </a:lnR>
                    <a:lnT>
                      <a:noFill/>
                    </a:lnT>
                    <a:lnB>
                      <a:noFill/>
                    </a:lnB>
                  </a:tcPr>
                </a:tc>
                <a:tc>
                  <a:txBody>
                    <a:bodyPr/>
                    <a:lstStyle/>
                    <a:p>
                      <a:pPr algn="ctr" fontAlgn="b"/>
                      <a:r>
                        <a:rPr lang="en-US" sz="2400" b="0" i="0" u="none" strike="noStrike" dirty="0">
                          <a:solidFill>
                            <a:srgbClr val="000000"/>
                          </a:solidFill>
                          <a:effectLst/>
                          <a:latin typeface="Calibri"/>
                        </a:rPr>
                        <a:t>578</a:t>
                      </a:r>
                      <a:r>
                        <a:rPr lang="en-US" sz="2400" b="0" i="0" u="none" strike="noStrike" baseline="0" dirty="0">
                          <a:solidFill>
                            <a:srgbClr val="000000"/>
                          </a:solidFill>
                          <a:effectLst/>
                          <a:latin typeface="Calibri"/>
                        </a:rPr>
                        <a:t> Million</a:t>
                      </a:r>
                      <a:endParaRPr lang="en-US" sz="24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en-US" sz="2400" b="0" i="0" u="none" strike="noStrike">
                          <a:solidFill>
                            <a:srgbClr val="000000"/>
                          </a:solidFill>
                          <a:effectLst/>
                          <a:latin typeface="Calibri"/>
                        </a:rPr>
                        <a:t>24.15%</a:t>
                      </a:r>
                    </a:p>
                  </a:txBody>
                  <a:tcPr marL="9525" marR="9525" marT="9525" marB="0" anchor="b">
                    <a:lnL>
                      <a:noFill/>
                    </a:lnL>
                    <a:lnR>
                      <a:noFill/>
                    </a:lnR>
                    <a:lnT>
                      <a:noFill/>
                    </a:lnT>
                    <a:lnB>
                      <a:noFill/>
                    </a:lnB>
                  </a:tcPr>
                </a:tc>
                <a:extLst>
                  <a:ext uri="{0D108BD9-81ED-4DB2-BD59-A6C34878D82A}">
                    <a16:rowId xmlns:a16="http://schemas.microsoft.com/office/drawing/2014/main" val="10010"/>
                  </a:ext>
                </a:extLst>
              </a:tr>
              <a:tr h="404812">
                <a:tc>
                  <a:txBody>
                    <a:bodyPr/>
                    <a:lstStyle/>
                    <a:p>
                      <a:pPr algn="ctr" fontAlgn="b"/>
                      <a:r>
                        <a:rPr lang="en-US" sz="2400" b="0" i="0" u="none" strike="noStrike">
                          <a:solidFill>
                            <a:srgbClr val="000000"/>
                          </a:solidFill>
                          <a:effectLst/>
                          <a:latin typeface="Calibri"/>
                        </a:rPr>
                        <a:t>1700 CE</a:t>
                      </a:r>
                    </a:p>
                  </a:txBody>
                  <a:tcPr marL="9525" marR="9525" marT="9525" marB="0" anchor="b">
                    <a:lnL w="6350" cap="flat" cmpd="sng" algn="ctr">
                      <a:solidFill>
                        <a:srgbClr val="0000FF"/>
                      </a:solidFill>
                      <a:prstDash val="solid"/>
                      <a:round/>
                      <a:headEnd type="none" w="med" len="med"/>
                      <a:tailEnd type="none" w="med" len="med"/>
                    </a:lnL>
                    <a:lnR>
                      <a:noFill/>
                    </a:lnR>
                    <a:lnT>
                      <a:noFill/>
                    </a:lnT>
                    <a:lnB>
                      <a:noFill/>
                    </a:lnB>
                  </a:tcPr>
                </a:tc>
                <a:tc>
                  <a:txBody>
                    <a:bodyPr/>
                    <a:lstStyle/>
                    <a:p>
                      <a:pPr algn="ctr" fontAlgn="b"/>
                      <a:r>
                        <a:rPr lang="en-US" sz="2400" b="0" i="0" u="none" strike="noStrike" dirty="0">
                          <a:solidFill>
                            <a:srgbClr val="000000"/>
                          </a:solidFill>
                          <a:effectLst/>
                          <a:latin typeface="Calibri"/>
                        </a:rPr>
                        <a:t>680</a:t>
                      </a:r>
                      <a:r>
                        <a:rPr lang="en-US" sz="2400" b="0" i="0" u="none" strike="noStrike" baseline="0" dirty="0">
                          <a:solidFill>
                            <a:srgbClr val="000000"/>
                          </a:solidFill>
                          <a:effectLst/>
                          <a:latin typeface="Calibri"/>
                        </a:rPr>
                        <a:t> Million</a:t>
                      </a:r>
                      <a:endParaRPr lang="en-US" sz="24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en-US" sz="2400" b="0" i="0" u="none" strike="noStrike" dirty="0">
                          <a:solidFill>
                            <a:srgbClr val="000000"/>
                          </a:solidFill>
                          <a:effectLst/>
                          <a:latin typeface="Calibri"/>
                        </a:rPr>
                        <a:t>17.65%</a:t>
                      </a:r>
                    </a:p>
                  </a:txBody>
                  <a:tcPr marL="9525" marR="9525" marT="9525" marB="0" anchor="b">
                    <a:lnL>
                      <a:noFill/>
                    </a:lnL>
                    <a:lnR>
                      <a:noFill/>
                    </a:lnR>
                    <a:lnT>
                      <a:noFill/>
                    </a:lnT>
                    <a:lnB>
                      <a:noFill/>
                    </a:lnB>
                  </a:tcPr>
                </a:tc>
                <a:extLst>
                  <a:ext uri="{0D108BD9-81ED-4DB2-BD59-A6C34878D82A}">
                    <a16:rowId xmlns:a16="http://schemas.microsoft.com/office/drawing/2014/main" val="10011"/>
                  </a:ext>
                </a:extLst>
              </a:tr>
              <a:tr h="404812">
                <a:tc>
                  <a:txBody>
                    <a:bodyPr/>
                    <a:lstStyle/>
                    <a:p>
                      <a:pPr algn="ctr" fontAlgn="b"/>
                      <a:r>
                        <a:rPr lang="en-US" sz="2400" b="0" i="0" u="none" strike="noStrike">
                          <a:solidFill>
                            <a:srgbClr val="000000"/>
                          </a:solidFill>
                          <a:effectLst/>
                          <a:latin typeface="Calibri"/>
                        </a:rPr>
                        <a:t>1800 CE</a:t>
                      </a:r>
                    </a:p>
                  </a:txBody>
                  <a:tcPr marL="9525" marR="9525" marT="9525" marB="0" anchor="b">
                    <a:lnL w="6350" cap="flat" cmpd="sng" algn="ctr">
                      <a:solidFill>
                        <a:srgbClr val="0000FF"/>
                      </a:solidFill>
                      <a:prstDash val="solid"/>
                      <a:round/>
                      <a:headEnd type="none" w="med" len="med"/>
                      <a:tailEnd type="none" w="med" len="med"/>
                    </a:lnL>
                    <a:lnR>
                      <a:noFill/>
                    </a:lnR>
                    <a:lnT>
                      <a:noFill/>
                    </a:lnT>
                    <a:lnB>
                      <a:noFill/>
                    </a:lnB>
                  </a:tcPr>
                </a:tc>
                <a:tc>
                  <a:txBody>
                    <a:bodyPr/>
                    <a:lstStyle/>
                    <a:p>
                      <a:pPr algn="ctr" fontAlgn="b"/>
                      <a:r>
                        <a:rPr lang="en-US" sz="2400" b="0" i="0" u="none" strike="noStrike" dirty="0">
                          <a:solidFill>
                            <a:srgbClr val="000000"/>
                          </a:solidFill>
                          <a:effectLst/>
                          <a:latin typeface="Calibri"/>
                        </a:rPr>
                        <a:t>954</a:t>
                      </a:r>
                      <a:r>
                        <a:rPr lang="en-US" sz="2400" b="0" i="0" u="none" strike="noStrike" baseline="0" dirty="0">
                          <a:solidFill>
                            <a:srgbClr val="000000"/>
                          </a:solidFill>
                          <a:effectLst/>
                          <a:latin typeface="Calibri"/>
                        </a:rPr>
                        <a:t> Million</a:t>
                      </a:r>
                      <a:endParaRPr lang="en-US" sz="24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en-US" sz="2400" b="0" i="0" u="none" strike="noStrike" dirty="0">
                          <a:solidFill>
                            <a:srgbClr val="000000"/>
                          </a:solidFill>
                          <a:effectLst/>
                          <a:latin typeface="Calibri"/>
                        </a:rPr>
                        <a:t>40.29%</a:t>
                      </a:r>
                    </a:p>
                  </a:txBody>
                  <a:tcPr marL="9525" marR="9525" marT="9525" marB="0" anchor="b">
                    <a:lnL>
                      <a:noFill/>
                    </a:lnL>
                    <a:lnR>
                      <a:noFill/>
                    </a:lnR>
                    <a:lnT>
                      <a:noFill/>
                    </a:lnT>
                    <a:lnB>
                      <a:noFill/>
                    </a:lnB>
                  </a:tcPr>
                </a:tc>
                <a:extLst>
                  <a:ext uri="{0D108BD9-81ED-4DB2-BD59-A6C34878D82A}">
                    <a16:rowId xmlns:a16="http://schemas.microsoft.com/office/drawing/2014/main" val="10012"/>
                  </a:ext>
                </a:extLst>
              </a:tr>
              <a:tr h="404812">
                <a:tc>
                  <a:txBody>
                    <a:bodyPr/>
                    <a:lstStyle/>
                    <a:p>
                      <a:pPr algn="ctr" fontAlgn="b"/>
                      <a:r>
                        <a:rPr lang="en-US" sz="2400" b="0" i="0" u="none" strike="noStrike">
                          <a:solidFill>
                            <a:srgbClr val="000000"/>
                          </a:solidFill>
                          <a:effectLst/>
                          <a:latin typeface="Calibri"/>
                        </a:rPr>
                        <a:t>1900 CE</a:t>
                      </a:r>
                    </a:p>
                  </a:txBody>
                  <a:tcPr marL="9525" marR="9525" marT="9525" marB="0" anchor="b">
                    <a:lnL w="6350" cap="flat" cmpd="sng" algn="ctr">
                      <a:solidFill>
                        <a:srgbClr val="0000FF"/>
                      </a:solidFill>
                      <a:prstDash val="solid"/>
                      <a:round/>
                      <a:headEnd type="none" w="med" len="med"/>
                      <a:tailEnd type="none" w="med" len="med"/>
                    </a:lnL>
                    <a:lnR>
                      <a:noFill/>
                    </a:lnR>
                    <a:lnT>
                      <a:noFill/>
                    </a:lnT>
                    <a:lnB>
                      <a:noFill/>
                    </a:lnB>
                  </a:tcPr>
                </a:tc>
                <a:tc>
                  <a:txBody>
                    <a:bodyPr/>
                    <a:lstStyle/>
                    <a:p>
                      <a:pPr algn="ctr" fontAlgn="b"/>
                      <a:r>
                        <a:rPr lang="en-US" sz="2400" b="0" i="0" u="none" strike="noStrike" dirty="0">
                          <a:solidFill>
                            <a:srgbClr val="000000"/>
                          </a:solidFill>
                          <a:effectLst/>
                          <a:latin typeface="Calibri"/>
                        </a:rPr>
                        <a:t>1.6</a:t>
                      </a:r>
                      <a:r>
                        <a:rPr lang="en-US" sz="2400" b="0" i="0" u="none" strike="noStrike" baseline="0" dirty="0">
                          <a:solidFill>
                            <a:srgbClr val="000000"/>
                          </a:solidFill>
                          <a:effectLst/>
                          <a:latin typeface="Calibri"/>
                        </a:rPr>
                        <a:t> Billion</a:t>
                      </a:r>
                      <a:endParaRPr lang="en-US" sz="24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en-US" sz="2400" b="0" i="0" u="none" strike="noStrike" dirty="0">
                          <a:solidFill>
                            <a:srgbClr val="000000"/>
                          </a:solidFill>
                          <a:effectLst/>
                          <a:latin typeface="Calibri"/>
                        </a:rPr>
                        <a:t>71.28%</a:t>
                      </a:r>
                    </a:p>
                  </a:txBody>
                  <a:tcPr marL="9525" marR="9525" marT="9525" marB="0" anchor="b">
                    <a:lnL>
                      <a:noFill/>
                    </a:lnL>
                    <a:lnR>
                      <a:noFill/>
                    </a:lnR>
                    <a:lnT>
                      <a:noFill/>
                    </a:lnT>
                    <a:lnB>
                      <a:noFill/>
                    </a:lnB>
                  </a:tcPr>
                </a:tc>
                <a:extLst>
                  <a:ext uri="{0D108BD9-81ED-4DB2-BD59-A6C34878D82A}">
                    <a16:rowId xmlns:a16="http://schemas.microsoft.com/office/drawing/2014/main" val="10013"/>
                  </a:ext>
                </a:extLst>
              </a:tr>
              <a:tr h="404812">
                <a:tc>
                  <a:txBody>
                    <a:bodyPr/>
                    <a:lstStyle/>
                    <a:p>
                      <a:pPr algn="ctr" fontAlgn="b"/>
                      <a:r>
                        <a:rPr lang="en-US" sz="2400" b="0" i="0" u="none" strike="noStrike">
                          <a:solidFill>
                            <a:srgbClr val="000000"/>
                          </a:solidFill>
                          <a:effectLst/>
                          <a:latin typeface="Calibri"/>
                        </a:rPr>
                        <a:t>1950 CE</a:t>
                      </a:r>
                    </a:p>
                  </a:txBody>
                  <a:tcPr marL="9525" marR="9525" marT="9525" marB="0" anchor="b">
                    <a:lnL w="6350" cap="flat" cmpd="sng" algn="ctr">
                      <a:solidFill>
                        <a:srgbClr val="0000FF"/>
                      </a:solidFill>
                      <a:prstDash val="solid"/>
                      <a:round/>
                      <a:headEnd type="none" w="med" len="med"/>
                      <a:tailEnd type="none" w="med" len="med"/>
                    </a:lnL>
                    <a:lnR>
                      <a:noFill/>
                    </a:lnR>
                    <a:lnT>
                      <a:noFill/>
                    </a:lnT>
                    <a:lnB>
                      <a:noFill/>
                    </a:lnB>
                  </a:tcPr>
                </a:tc>
                <a:tc>
                  <a:txBody>
                    <a:bodyPr/>
                    <a:lstStyle/>
                    <a:p>
                      <a:pPr algn="ctr" fontAlgn="b"/>
                      <a:r>
                        <a:rPr lang="en-US" sz="2400" b="0" i="0" u="none" strike="noStrike" dirty="0">
                          <a:solidFill>
                            <a:srgbClr val="000000"/>
                          </a:solidFill>
                          <a:effectLst/>
                          <a:latin typeface="Calibri"/>
                        </a:rPr>
                        <a:t>2.5</a:t>
                      </a:r>
                      <a:r>
                        <a:rPr lang="en-US" sz="2400" b="0" i="0" u="none" strike="noStrike" baseline="0" dirty="0">
                          <a:solidFill>
                            <a:srgbClr val="000000"/>
                          </a:solidFill>
                          <a:effectLst/>
                          <a:latin typeface="Calibri"/>
                        </a:rPr>
                        <a:t> Billion</a:t>
                      </a:r>
                      <a:endParaRPr lang="en-US" sz="24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en-US" sz="2400" b="0" i="0" u="none" strike="noStrike" dirty="0">
                          <a:solidFill>
                            <a:srgbClr val="000000"/>
                          </a:solidFill>
                          <a:effectLst/>
                          <a:latin typeface="Calibri"/>
                        </a:rPr>
                        <a:t>139.74%</a:t>
                      </a:r>
                    </a:p>
                  </a:txBody>
                  <a:tcPr marL="9525" marR="9525" marT="9525" marB="0" anchor="b">
                    <a:lnL>
                      <a:noFill/>
                    </a:lnL>
                    <a:lnR>
                      <a:noFill/>
                    </a:lnR>
                    <a:lnT>
                      <a:noFill/>
                    </a:lnT>
                    <a:lnB>
                      <a:noFill/>
                    </a:lnB>
                  </a:tcPr>
                </a:tc>
                <a:extLst>
                  <a:ext uri="{0D108BD9-81ED-4DB2-BD59-A6C34878D82A}">
                    <a16:rowId xmlns:a16="http://schemas.microsoft.com/office/drawing/2014/main" val="10014"/>
                  </a:ext>
                </a:extLst>
              </a:tr>
              <a:tr h="404812">
                <a:tc>
                  <a:txBody>
                    <a:bodyPr/>
                    <a:lstStyle/>
                    <a:p>
                      <a:pPr algn="ctr" fontAlgn="b"/>
                      <a:r>
                        <a:rPr lang="en-US" sz="2400" b="0" i="0" u="none" strike="noStrike">
                          <a:solidFill>
                            <a:srgbClr val="000000"/>
                          </a:solidFill>
                          <a:effectLst/>
                          <a:latin typeface="Calibri"/>
                        </a:rPr>
                        <a:t>2000 CE</a:t>
                      </a:r>
                    </a:p>
                  </a:txBody>
                  <a:tcPr marL="9525" marR="9525" marT="9525" marB="0" anchor="b">
                    <a:lnL w="6350" cap="flat" cmpd="sng" algn="ctr">
                      <a:solidFill>
                        <a:srgbClr val="0000FF"/>
                      </a:solidFill>
                      <a:prstDash val="solid"/>
                      <a:round/>
                      <a:headEnd type="none" w="med" len="med"/>
                      <a:tailEnd type="none" w="med" len="med"/>
                    </a:lnL>
                    <a:lnR>
                      <a:noFill/>
                    </a:lnR>
                    <a:lnT>
                      <a:noFill/>
                    </a:lnT>
                    <a:lnB w="6350" cap="flat" cmpd="sng" algn="ctr">
                      <a:solidFill>
                        <a:srgbClr val="0000FF"/>
                      </a:solidFill>
                      <a:prstDash val="solid"/>
                      <a:round/>
                      <a:headEnd type="none" w="med" len="med"/>
                      <a:tailEnd type="none" w="med" len="med"/>
                    </a:lnB>
                  </a:tcPr>
                </a:tc>
                <a:tc>
                  <a:txBody>
                    <a:bodyPr/>
                    <a:lstStyle/>
                    <a:p>
                      <a:pPr algn="ctr" fontAlgn="b"/>
                      <a:r>
                        <a:rPr lang="en-US" sz="2400" b="0" i="0" u="none" strike="noStrike" dirty="0">
                          <a:solidFill>
                            <a:srgbClr val="000000"/>
                          </a:solidFill>
                          <a:effectLst/>
                          <a:latin typeface="Calibri"/>
                        </a:rPr>
                        <a:t>6</a:t>
                      </a:r>
                      <a:r>
                        <a:rPr lang="en-US" sz="2400" b="0" i="0" u="none" strike="noStrike" baseline="0" dirty="0">
                          <a:solidFill>
                            <a:srgbClr val="000000"/>
                          </a:solidFill>
                          <a:effectLst/>
                          <a:latin typeface="Calibri"/>
                        </a:rPr>
                        <a:t> Billion</a:t>
                      </a:r>
                      <a:endParaRPr lang="en-US" sz="2400" b="0" i="0" u="none" strike="noStrike" dirty="0">
                        <a:solidFill>
                          <a:srgbClr val="000000"/>
                        </a:solidFill>
                        <a:effectLst/>
                        <a:latin typeface="Calibri"/>
                      </a:endParaRPr>
                    </a:p>
                  </a:txBody>
                  <a:tcPr marL="9525" marR="9525" marT="9525" marB="0" anchor="b">
                    <a:lnL>
                      <a:noFill/>
                    </a:lnL>
                    <a:lnR>
                      <a:noFill/>
                    </a:lnR>
                    <a:lnT>
                      <a:noFill/>
                    </a:lnT>
                    <a:lnB w="6350" cap="flat" cmpd="sng" algn="ctr">
                      <a:solidFill>
                        <a:srgbClr val="0000FF"/>
                      </a:solidFill>
                      <a:prstDash val="solid"/>
                      <a:round/>
                      <a:headEnd type="none" w="med" len="med"/>
                      <a:tailEnd type="none" w="med" len="med"/>
                    </a:lnB>
                  </a:tcPr>
                </a:tc>
                <a:tc>
                  <a:txBody>
                    <a:bodyPr/>
                    <a:lstStyle/>
                    <a:p>
                      <a:pPr algn="ctr" fontAlgn="b"/>
                      <a:r>
                        <a:rPr lang="en-US" sz="2400" b="0" i="0" u="none" strike="noStrike" dirty="0">
                          <a:solidFill>
                            <a:srgbClr val="000000"/>
                          </a:solidFill>
                          <a:effectLst/>
                          <a:latin typeface="Calibri"/>
                        </a:rPr>
                        <a:t>462.42%</a:t>
                      </a:r>
                    </a:p>
                  </a:txBody>
                  <a:tcPr marL="9525" marR="9525" marT="9525" marB="0" anchor="b">
                    <a:lnL>
                      <a:noFill/>
                    </a:lnL>
                    <a:lnR>
                      <a:noFill/>
                    </a:lnR>
                    <a:lnT>
                      <a:noFill/>
                    </a:lnT>
                    <a:lnB w="635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37988437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2"/>
          </a:xfrm>
        </p:spPr>
        <p:txBody>
          <a:bodyPr>
            <a:normAutofit fontScale="90000"/>
          </a:bodyPr>
          <a:lstStyle/>
          <a:p>
            <a:r>
              <a:rPr lang="en-US" b="1" u="sng" dirty="0"/>
              <a:t>If World War I were a Bar Fight . . .</a:t>
            </a:r>
          </a:p>
        </p:txBody>
      </p:sp>
      <p:sp>
        <p:nvSpPr>
          <p:cNvPr id="3" name="Content Placeholder 2"/>
          <p:cNvSpPr>
            <a:spLocks noGrp="1"/>
          </p:cNvSpPr>
          <p:nvPr>
            <p:ph idx="1"/>
          </p:nvPr>
        </p:nvSpPr>
        <p:spPr>
          <a:xfrm>
            <a:off x="457200" y="6172200"/>
            <a:ext cx="8229600" cy="487363"/>
          </a:xfrm>
        </p:spPr>
        <p:txBody>
          <a:bodyPr>
            <a:normAutofit fontScale="92500" lnSpcReduction="20000"/>
          </a:bodyPr>
          <a:lstStyle/>
          <a:p>
            <a:pPr marL="0" indent="0">
              <a:buNone/>
            </a:pPr>
            <a:r>
              <a:rPr lang="en-US" u="sng" dirty="0">
                <a:hlinkClick r:id="rId2"/>
              </a:rPr>
              <a:t>http://themetapicture.com/if-wwi-was-a-bar-fight/</a:t>
            </a:r>
            <a:endParaRPr lang="en-US" dirty="0"/>
          </a:p>
          <a:p>
            <a:pPr marL="0" indent="0">
              <a:buNone/>
            </a:pPr>
            <a:endParaRPr lang="en-US" dirty="0"/>
          </a:p>
        </p:txBody>
      </p:sp>
      <p:pic>
        <p:nvPicPr>
          <p:cNvPr id="4" name="Picture 3" descr="funny-World-War-one-joke-fight"/>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62000"/>
            <a:ext cx="7010400" cy="5334000"/>
          </a:xfrm>
          <a:prstGeom prst="rect">
            <a:avLst/>
          </a:prstGeom>
          <a:noFill/>
          <a:ln>
            <a:noFill/>
          </a:ln>
        </p:spPr>
      </p:pic>
    </p:spTree>
    <p:extLst>
      <p:ext uri="{BB962C8B-B14F-4D97-AF65-F5344CB8AC3E}">
        <p14:creationId xmlns:p14="http://schemas.microsoft.com/office/powerpoint/2010/main" val="15738681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a:t>Causes of World War I</a:t>
            </a:r>
          </a:p>
        </p:txBody>
      </p:sp>
      <p:sp>
        <p:nvSpPr>
          <p:cNvPr id="3" name="Content Placeholder 2"/>
          <p:cNvSpPr>
            <a:spLocks noGrp="1"/>
          </p:cNvSpPr>
          <p:nvPr>
            <p:ph idx="1"/>
          </p:nvPr>
        </p:nvSpPr>
        <p:spPr>
          <a:xfrm>
            <a:off x="0" y="685800"/>
            <a:ext cx="9144000" cy="6248400"/>
          </a:xfrm>
        </p:spPr>
        <p:txBody>
          <a:bodyPr>
            <a:normAutofit/>
          </a:bodyPr>
          <a:lstStyle/>
          <a:p>
            <a:r>
              <a:rPr lang="en-US" sz="2100" dirty="0"/>
              <a:t>By 1900 Europe was at its peak =&gt; in industrial development, technology, science, wealth and knowledge it exceeded all civilizations before it</a:t>
            </a:r>
          </a:p>
          <a:p>
            <a:pPr marL="685800" lvl="1">
              <a:buFont typeface="Wingdings" panose="05000000000000000000" pitchFamily="2" charset="2"/>
              <a:buChar char="§"/>
            </a:pPr>
            <a:r>
              <a:rPr lang="en-US" sz="2100" dirty="0"/>
              <a:t>Europe is a continent of only 3-4 M square miles (Asia is 17M) yet it controlled over 85% of the globe’s land and population</a:t>
            </a:r>
          </a:p>
          <a:p>
            <a:pPr marL="400050" lvl="1" indent="0">
              <a:buNone/>
            </a:pPr>
            <a:r>
              <a:rPr lang="en-US" sz="2100" dirty="0"/>
              <a:t>	-- 3 largest powers (Britain, Germany and France) also controlled ½ of the 	world’s industrial output and ½ of international trade</a:t>
            </a:r>
          </a:p>
          <a:p>
            <a:pPr marL="400050" lvl="1" indent="0">
              <a:buNone/>
            </a:pPr>
            <a:r>
              <a:rPr lang="en-US" sz="2100" dirty="0"/>
              <a:t>	-- However, unequal power relationships in Europe led to rivalries and an 	unstable situation that eventually led to a war of unseen proportions . . .</a:t>
            </a:r>
          </a:p>
          <a:p>
            <a:r>
              <a:rPr lang="en-US" sz="2100" dirty="0"/>
              <a:t>The Causes of World War I were varied but can be simplified into _______</a:t>
            </a:r>
          </a:p>
          <a:p>
            <a:pPr marL="0" indent="0">
              <a:buNone/>
            </a:pPr>
            <a:r>
              <a:rPr lang="en-US" sz="2100" b="1" i="1" u="sng" dirty="0"/>
              <a:t>#1: _______________</a:t>
            </a:r>
            <a:r>
              <a:rPr lang="en-US" sz="2100" b="1" i="1" dirty="0"/>
              <a:t>=&gt; </a:t>
            </a:r>
            <a:r>
              <a:rPr lang="en-US" sz="2100" dirty="0"/>
              <a:t>nation states in the late 1800’s and early 1900’s regarded military prowess as a supreme value (</a:t>
            </a:r>
            <a:r>
              <a:rPr lang="en-US" sz="2100" b="1" i="1" dirty="0"/>
              <a:t>Social Darwinism </a:t>
            </a:r>
            <a:r>
              <a:rPr lang="en-US" sz="2100" dirty="0"/>
              <a:t>=&gt; survival of fittest)</a:t>
            </a:r>
          </a:p>
          <a:p>
            <a:r>
              <a:rPr lang="en-US" sz="2100" dirty="0"/>
              <a:t>States started ____________________________</a:t>
            </a:r>
            <a:r>
              <a:rPr lang="en-US" sz="2100" b="1" i="1" dirty="0"/>
              <a:t>=</a:t>
            </a:r>
            <a:r>
              <a:rPr lang="en-US" sz="2100" dirty="0"/>
              <a:t>&gt; greatly increased size of national armies (Russia = 1.3M; Germany = 1M; France = 1M)</a:t>
            </a:r>
          </a:p>
          <a:p>
            <a:r>
              <a:rPr lang="en-US" sz="2100" dirty="0"/>
              <a:t>Huge industrial economies built up massive stores of new weapons =&gt; </a:t>
            </a:r>
            <a:r>
              <a:rPr lang="en-US" sz="2100" b="1" i="1" dirty="0"/>
              <a:t>machine guns</a:t>
            </a:r>
            <a:r>
              <a:rPr lang="en-US" sz="2100" dirty="0"/>
              <a:t>, </a:t>
            </a:r>
            <a:r>
              <a:rPr lang="en-US" sz="2100" b="1" i="1" dirty="0"/>
              <a:t>battleships</a:t>
            </a:r>
            <a:r>
              <a:rPr lang="en-US" sz="2100" dirty="0"/>
              <a:t> and </a:t>
            </a:r>
            <a:r>
              <a:rPr lang="en-US" sz="2100" b="1" i="1" dirty="0"/>
              <a:t>howitzers</a:t>
            </a:r>
          </a:p>
          <a:p>
            <a:r>
              <a:rPr lang="en-US" sz="2100" dirty="0"/>
              <a:t>Militarism also involved the extreme influence of military leaders within governments </a:t>
            </a:r>
            <a:r>
              <a:rPr lang="en-US" sz="2100" b="1" i="1" dirty="0"/>
              <a:t>=&gt; </a:t>
            </a:r>
            <a:r>
              <a:rPr lang="en-US" sz="2100" dirty="0"/>
              <a:t>drew up </a:t>
            </a:r>
            <a:r>
              <a:rPr lang="en-US" sz="2100" b="1" i="1" dirty="0"/>
              <a:t>rigid mobilization plans </a:t>
            </a:r>
            <a:r>
              <a:rPr lang="en-US" sz="2100" dirty="0"/>
              <a:t>(complex RR schedules)</a:t>
            </a:r>
          </a:p>
          <a:p>
            <a:pPr marL="0" indent="0">
              <a:buNone/>
            </a:pPr>
            <a:endParaRPr lang="en-US" sz="2100" b="1" i="1" dirty="0"/>
          </a:p>
        </p:txBody>
      </p:sp>
    </p:spTree>
    <p:extLst>
      <p:ext uri="{BB962C8B-B14F-4D97-AF65-F5344CB8AC3E}">
        <p14:creationId xmlns:p14="http://schemas.microsoft.com/office/powerpoint/2010/main" val="41338208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25000"/>
          </a:schemeClr>
        </a:solidFill>
        <a:effectLst/>
      </p:bgPr>
    </p:bg>
    <p:spTree>
      <p:nvGrpSpPr>
        <p:cNvPr id="1" name=""/>
        <p:cNvGrpSpPr/>
        <p:nvPr/>
      </p:nvGrpSpPr>
      <p:grpSpPr>
        <a:xfrm>
          <a:off x="0" y="0"/>
          <a:ext cx="0" cy="0"/>
          <a:chOff x="0" y="0"/>
          <a:chExt cx="0" cy="0"/>
        </a:xfrm>
      </p:grpSpPr>
      <p:pic>
        <p:nvPicPr>
          <p:cNvPr id="4" name="Picture 3" descr="http://www.lasalle.edu/~mcinneshin/303/wk01/images/zColonial%20Possessions%20in%201900.jpg"/>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
            <a:ext cx="8839200" cy="6705600"/>
          </a:xfrm>
          <a:prstGeom prst="rect">
            <a:avLst/>
          </a:prstGeom>
          <a:noFill/>
          <a:ln>
            <a:noFill/>
          </a:ln>
        </p:spPr>
      </p:pic>
    </p:spTree>
    <p:extLst>
      <p:ext uri="{BB962C8B-B14F-4D97-AF65-F5344CB8AC3E}">
        <p14:creationId xmlns:p14="http://schemas.microsoft.com/office/powerpoint/2010/main" val="12880657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563562"/>
          </a:xfrm>
        </p:spPr>
        <p:txBody>
          <a:bodyPr>
            <a:normAutofit fontScale="90000"/>
          </a:bodyPr>
          <a:lstStyle/>
          <a:p>
            <a:r>
              <a:rPr lang="en-US" b="1" u="sng" dirty="0"/>
              <a:t>Percentage of Land Areas controlled by 5 Major European Powers &amp; US in 1900</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32846082"/>
              </p:ext>
            </p:extLst>
          </p:nvPr>
        </p:nvGraphicFramePr>
        <p:xfrm>
          <a:off x="152400" y="1600200"/>
          <a:ext cx="8839200" cy="2499360"/>
        </p:xfrm>
        <a:graphic>
          <a:graphicData uri="http://schemas.openxmlformats.org/drawingml/2006/table">
            <a:tbl>
              <a:tblPr firstRow="1" bandRow="1">
                <a:tableStyleId>{5C22544A-7EE6-4342-B048-85BDC9FD1C3A}</a:tableStyleId>
              </a:tblPr>
              <a:tblGrid>
                <a:gridCol w="4419600">
                  <a:extLst>
                    <a:ext uri="{9D8B030D-6E8A-4147-A177-3AD203B41FA5}">
                      <a16:colId xmlns:a16="http://schemas.microsoft.com/office/drawing/2014/main" val="20000"/>
                    </a:ext>
                  </a:extLst>
                </a:gridCol>
                <a:gridCol w="4419600">
                  <a:extLst>
                    <a:ext uri="{9D8B030D-6E8A-4147-A177-3AD203B41FA5}">
                      <a16:colId xmlns:a16="http://schemas.microsoft.com/office/drawing/2014/main" val="20001"/>
                    </a:ext>
                  </a:extLst>
                </a:gridCol>
              </a:tblGrid>
              <a:tr h="370840">
                <a:tc>
                  <a:txBody>
                    <a:bodyPr/>
                    <a:lstStyle/>
                    <a:p>
                      <a:pPr algn="ctr"/>
                      <a:r>
                        <a:rPr lang="en-US" sz="3000" dirty="0"/>
                        <a:t>Region</a:t>
                      </a:r>
                    </a:p>
                  </a:txBody>
                  <a:tcPr anchor="ctr"/>
                </a:tc>
                <a:tc>
                  <a:txBody>
                    <a:bodyPr/>
                    <a:lstStyle/>
                    <a:p>
                      <a:pPr algn="ctr"/>
                      <a:r>
                        <a:rPr lang="en-US" sz="3000" dirty="0"/>
                        <a:t>Percentage Controlled</a:t>
                      </a:r>
                    </a:p>
                  </a:txBody>
                  <a:tcPr anchor="ctr"/>
                </a:tc>
                <a:extLst>
                  <a:ext uri="{0D108BD9-81ED-4DB2-BD59-A6C34878D82A}">
                    <a16:rowId xmlns:a16="http://schemas.microsoft.com/office/drawing/2014/main" val="10000"/>
                  </a:ext>
                </a:extLst>
              </a:tr>
              <a:tr h="370840">
                <a:tc>
                  <a:txBody>
                    <a:bodyPr/>
                    <a:lstStyle/>
                    <a:p>
                      <a:pPr algn="ctr"/>
                      <a:r>
                        <a:rPr lang="en-US" sz="2600" dirty="0"/>
                        <a:t>Africa</a:t>
                      </a:r>
                    </a:p>
                  </a:txBody>
                  <a:tcPr anchor="ctr"/>
                </a:tc>
                <a:tc>
                  <a:txBody>
                    <a:bodyPr/>
                    <a:lstStyle/>
                    <a:p>
                      <a:pPr algn="ctr"/>
                      <a:r>
                        <a:rPr lang="en-US" sz="2600" dirty="0"/>
                        <a:t>97.4</a:t>
                      </a:r>
                    </a:p>
                  </a:txBody>
                  <a:tcPr anchor="ctr"/>
                </a:tc>
                <a:extLst>
                  <a:ext uri="{0D108BD9-81ED-4DB2-BD59-A6C34878D82A}">
                    <a16:rowId xmlns:a16="http://schemas.microsoft.com/office/drawing/2014/main" val="10001"/>
                  </a:ext>
                </a:extLst>
              </a:tr>
              <a:tr h="370840">
                <a:tc>
                  <a:txBody>
                    <a:bodyPr/>
                    <a:lstStyle/>
                    <a:p>
                      <a:pPr algn="ctr"/>
                      <a:r>
                        <a:rPr lang="en-US" sz="2600" dirty="0"/>
                        <a:t>Polynesia</a:t>
                      </a:r>
                    </a:p>
                  </a:txBody>
                  <a:tcPr anchor="ctr"/>
                </a:tc>
                <a:tc>
                  <a:txBody>
                    <a:bodyPr/>
                    <a:lstStyle/>
                    <a:p>
                      <a:pPr algn="ctr"/>
                      <a:r>
                        <a:rPr lang="en-US" sz="2600" dirty="0"/>
                        <a:t>98.9</a:t>
                      </a:r>
                    </a:p>
                  </a:txBody>
                  <a:tcPr anchor="ctr"/>
                </a:tc>
                <a:extLst>
                  <a:ext uri="{0D108BD9-81ED-4DB2-BD59-A6C34878D82A}">
                    <a16:rowId xmlns:a16="http://schemas.microsoft.com/office/drawing/2014/main" val="10002"/>
                  </a:ext>
                </a:extLst>
              </a:tr>
              <a:tr h="370840">
                <a:tc>
                  <a:txBody>
                    <a:bodyPr/>
                    <a:lstStyle/>
                    <a:p>
                      <a:pPr algn="ctr"/>
                      <a:r>
                        <a:rPr lang="en-US" sz="2600" dirty="0"/>
                        <a:t>Asia</a:t>
                      </a:r>
                    </a:p>
                  </a:txBody>
                  <a:tcPr anchor="ctr"/>
                </a:tc>
                <a:tc>
                  <a:txBody>
                    <a:bodyPr/>
                    <a:lstStyle/>
                    <a:p>
                      <a:pPr algn="ctr"/>
                      <a:r>
                        <a:rPr lang="en-US" sz="2600" dirty="0"/>
                        <a:t>56.5</a:t>
                      </a:r>
                    </a:p>
                  </a:txBody>
                  <a:tcPr anchor="ctr"/>
                </a:tc>
                <a:extLst>
                  <a:ext uri="{0D108BD9-81ED-4DB2-BD59-A6C34878D82A}">
                    <a16:rowId xmlns:a16="http://schemas.microsoft.com/office/drawing/2014/main" val="10003"/>
                  </a:ext>
                </a:extLst>
              </a:tr>
              <a:tr h="370840">
                <a:tc>
                  <a:txBody>
                    <a:bodyPr/>
                    <a:lstStyle/>
                    <a:p>
                      <a:pPr algn="ctr"/>
                      <a:r>
                        <a:rPr lang="en-US" sz="2600" dirty="0"/>
                        <a:t>Americas</a:t>
                      </a:r>
                    </a:p>
                  </a:txBody>
                  <a:tcPr anchor="ctr"/>
                </a:tc>
                <a:tc>
                  <a:txBody>
                    <a:bodyPr/>
                    <a:lstStyle/>
                    <a:p>
                      <a:pPr algn="ctr"/>
                      <a:r>
                        <a:rPr lang="en-US" sz="2600" dirty="0"/>
                        <a:t>27.2</a:t>
                      </a:r>
                    </a:p>
                  </a:txBody>
                  <a:tcPr anchor="ctr"/>
                </a:tc>
                <a:extLst>
                  <a:ext uri="{0D108BD9-81ED-4DB2-BD59-A6C34878D82A}">
                    <a16:rowId xmlns:a16="http://schemas.microsoft.com/office/drawing/2014/main" val="10004"/>
                  </a:ext>
                </a:extLst>
              </a:tr>
            </a:tbl>
          </a:graphicData>
        </a:graphic>
      </p:graphicFrame>
      <p:sp>
        <p:nvSpPr>
          <p:cNvPr id="5" name="TextBox 4"/>
          <p:cNvSpPr txBox="1"/>
          <p:nvPr/>
        </p:nvSpPr>
        <p:spPr>
          <a:xfrm>
            <a:off x="609600" y="4343400"/>
            <a:ext cx="8077200" cy="461665"/>
          </a:xfrm>
          <a:prstGeom prst="rect">
            <a:avLst/>
          </a:prstGeom>
          <a:noFill/>
        </p:spPr>
        <p:txBody>
          <a:bodyPr wrap="square" rtlCol="0">
            <a:spAutoFit/>
          </a:bodyPr>
          <a:lstStyle/>
          <a:p>
            <a:r>
              <a:rPr lang="en-US" sz="2400" dirty="0">
                <a:solidFill>
                  <a:prstClr val="black"/>
                </a:solidFill>
              </a:rPr>
              <a:t>Source: Alexander </a:t>
            </a:r>
            <a:r>
              <a:rPr lang="en-US" sz="2400" dirty="0" err="1">
                <a:solidFill>
                  <a:prstClr val="black"/>
                </a:solidFill>
              </a:rPr>
              <a:t>Supan</a:t>
            </a:r>
            <a:r>
              <a:rPr lang="en-US" sz="2400" dirty="0">
                <a:solidFill>
                  <a:prstClr val="black"/>
                </a:solidFill>
              </a:rPr>
              <a:t>, Die </a:t>
            </a:r>
            <a:r>
              <a:rPr lang="en-US" sz="2400" dirty="0" err="1">
                <a:solidFill>
                  <a:prstClr val="black"/>
                </a:solidFill>
              </a:rPr>
              <a:t>Territoriale</a:t>
            </a:r>
            <a:r>
              <a:rPr lang="en-US" sz="2400" dirty="0">
                <a:solidFill>
                  <a:prstClr val="black"/>
                </a:solidFill>
              </a:rPr>
              <a:t> </a:t>
            </a:r>
            <a:r>
              <a:rPr lang="en-US" sz="2400" dirty="0" err="1">
                <a:solidFill>
                  <a:prstClr val="black"/>
                </a:solidFill>
              </a:rPr>
              <a:t>Entwicklung</a:t>
            </a:r>
            <a:r>
              <a:rPr lang="en-US" sz="2400" dirty="0">
                <a:solidFill>
                  <a:prstClr val="black"/>
                </a:solidFill>
              </a:rPr>
              <a:t> (1906)</a:t>
            </a:r>
          </a:p>
        </p:txBody>
      </p:sp>
    </p:spTree>
    <p:extLst>
      <p:ext uri="{BB962C8B-B14F-4D97-AF65-F5344CB8AC3E}">
        <p14:creationId xmlns:p14="http://schemas.microsoft.com/office/powerpoint/2010/main" val="14563382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2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66970" y="1600200"/>
            <a:ext cx="2924630" cy="4525963"/>
          </a:xfrm>
        </p:spPr>
        <p:txBody>
          <a:bodyPr/>
          <a:lstStyle/>
          <a:p>
            <a:pPr marL="0" indent="0">
              <a:buNone/>
            </a:pPr>
            <a:r>
              <a:rPr lang="en-US" dirty="0"/>
              <a:t>The German </a:t>
            </a:r>
            <a:r>
              <a:rPr lang="en-US" b="1" i="1" dirty="0" err="1"/>
              <a:t>Schlieffen</a:t>
            </a:r>
            <a:r>
              <a:rPr lang="en-US" dirty="0"/>
              <a:t> Plan</a:t>
            </a:r>
          </a:p>
        </p:txBody>
      </p:sp>
      <p:pic>
        <p:nvPicPr>
          <p:cNvPr id="6146" name="Picture 2" descr="http://kilby.sac.on.ca/faculty/dstewart/The%20Schlieffen%20Pl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1" y="76200"/>
            <a:ext cx="6045200" cy="66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1707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2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85800"/>
            <a:ext cx="9144000" cy="6248400"/>
          </a:xfrm>
        </p:spPr>
        <p:txBody>
          <a:bodyPr>
            <a:normAutofit/>
          </a:bodyPr>
          <a:lstStyle/>
          <a:p>
            <a:pPr marL="0" indent="0">
              <a:buNone/>
            </a:pPr>
            <a:r>
              <a:rPr lang="en-US" sz="2200" b="1" i="1" u="sng" dirty="0"/>
              <a:t>#2: ____________________</a:t>
            </a:r>
            <a:r>
              <a:rPr lang="en-US" sz="2200" dirty="0"/>
              <a:t> =&gt; commonly held belief in 1900 as that the road to power, wealth and greatness for European states was acquisition of colonies</a:t>
            </a:r>
          </a:p>
          <a:p>
            <a:r>
              <a:rPr lang="en-US" sz="2200" dirty="0"/>
              <a:t>European nations had unequal colonial empires =&gt; Britain had largest; Germany the smallest (late unification, anti-colonial policies of Bismarck)</a:t>
            </a:r>
          </a:p>
          <a:p>
            <a:pPr marL="685800" lvl="1">
              <a:buFont typeface="Wingdings" panose="05000000000000000000" pitchFamily="2" charset="2"/>
              <a:buChar char="§"/>
            </a:pPr>
            <a:r>
              <a:rPr lang="en-US" sz="2100" dirty="0"/>
              <a:t>Problem by 1900 was that very little of world remained to colonize</a:t>
            </a:r>
          </a:p>
          <a:p>
            <a:pPr marL="685800" lvl="1">
              <a:buFont typeface="Wingdings" panose="05000000000000000000" pitchFamily="2" charset="2"/>
              <a:buChar char="§"/>
            </a:pPr>
            <a:r>
              <a:rPr lang="en-US" sz="2100" dirty="0"/>
              <a:t>Germany believed it could seize colonial possessions of rivals with a short decisive war (i.e. </a:t>
            </a:r>
            <a:r>
              <a:rPr lang="en-US" sz="2100" b="1" i="1" dirty="0"/>
              <a:t>Franco-Prussian War </a:t>
            </a:r>
            <a:r>
              <a:rPr lang="en-US" sz="2100" dirty="0"/>
              <a:t>of 1870’s)</a:t>
            </a:r>
          </a:p>
          <a:p>
            <a:pPr marL="0" indent="0">
              <a:buNone/>
            </a:pPr>
            <a:r>
              <a:rPr lang="en-US" sz="2100" b="1" i="1" u="sng" dirty="0"/>
              <a:t>#3: ________________</a:t>
            </a:r>
            <a:r>
              <a:rPr lang="en-US" sz="2100" dirty="0"/>
              <a:t>=&gt; doubled edged sword in terms of contribution to WWI</a:t>
            </a:r>
          </a:p>
          <a:p>
            <a:r>
              <a:rPr lang="en-US" sz="2100" dirty="0"/>
              <a:t>Nationalism promoted pride of nation states and many times fueled by mass media (newspapers) inspire hatred and fear of other nation states</a:t>
            </a:r>
          </a:p>
          <a:p>
            <a:pPr lvl="1" indent="-342900">
              <a:buFont typeface="Wingdings" panose="05000000000000000000" pitchFamily="2" charset="2"/>
              <a:buChar char="§"/>
            </a:pPr>
            <a:r>
              <a:rPr lang="en-US" sz="2100" dirty="0"/>
              <a:t>I.E. ________________rivalry over colonial network and industrial power; </a:t>
            </a:r>
            <a:r>
              <a:rPr lang="en-US" sz="2100" b="1" i="1" dirty="0"/>
              <a:t>French &amp; German </a:t>
            </a:r>
            <a:r>
              <a:rPr lang="en-US" sz="2100" dirty="0"/>
              <a:t>rivalry over continental European military dominance</a:t>
            </a:r>
          </a:p>
          <a:p>
            <a:r>
              <a:rPr lang="en-US" sz="2100" dirty="0"/>
              <a:t>Nationalism also promoted desire of peoples within large multiethnic empires (i.e. </a:t>
            </a:r>
            <a:r>
              <a:rPr lang="en-US" sz="2100" b="1" i="1" dirty="0"/>
              <a:t>Russian</a:t>
            </a:r>
            <a:r>
              <a:rPr lang="en-US" sz="2100" dirty="0"/>
              <a:t>, </a:t>
            </a:r>
            <a:r>
              <a:rPr lang="en-US" sz="2100" b="1" i="1" dirty="0"/>
              <a:t>Austria-Hungary</a:t>
            </a:r>
            <a:r>
              <a:rPr lang="en-US" sz="2100" dirty="0"/>
              <a:t>) to desire independence &amp; ethnic nations</a:t>
            </a:r>
          </a:p>
          <a:p>
            <a:pPr marL="685800" lvl="1">
              <a:buFont typeface="Wingdings" panose="05000000000000000000" pitchFamily="2" charset="2"/>
              <a:buChar char="§"/>
            </a:pPr>
            <a:r>
              <a:rPr lang="en-US" sz="2100" dirty="0"/>
              <a:t>Russian Empire in 1914 was only 50% Russian; Austria-Hungary was made of 11 different nations &amp; was only 20% German speaking (Slavs, Magyars)</a:t>
            </a:r>
          </a:p>
          <a:p>
            <a:pPr marL="685800" lvl="1">
              <a:buFont typeface="Wingdings" panose="05000000000000000000" pitchFamily="2" charset="2"/>
              <a:buChar char="§"/>
            </a:pPr>
            <a:r>
              <a:rPr lang="en-US" sz="2100" dirty="0"/>
              <a:t>I.E. Polish Nationalism, Serbian Nationalism . . .</a:t>
            </a:r>
          </a:p>
        </p:txBody>
      </p:sp>
      <p:sp>
        <p:nvSpPr>
          <p:cNvPr id="4" name="Title 1"/>
          <p:cNvSpPr>
            <a:spLocks noGrp="1"/>
          </p:cNvSpPr>
          <p:nvPr>
            <p:ph type="title"/>
          </p:nvPr>
        </p:nvSpPr>
        <p:spPr>
          <a:xfrm>
            <a:off x="457200" y="76200"/>
            <a:ext cx="8229600" cy="533400"/>
          </a:xfrm>
        </p:spPr>
        <p:txBody>
          <a:bodyPr>
            <a:normAutofit fontScale="90000"/>
          </a:bodyPr>
          <a:lstStyle/>
          <a:p>
            <a:r>
              <a:rPr lang="en-US" b="1" u="sng" dirty="0"/>
              <a:t>Causes of World War I</a:t>
            </a:r>
          </a:p>
        </p:txBody>
      </p:sp>
    </p:spTree>
    <p:extLst>
      <p:ext uri="{BB962C8B-B14F-4D97-AF65-F5344CB8AC3E}">
        <p14:creationId xmlns:p14="http://schemas.microsoft.com/office/powerpoint/2010/main" val="8169366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2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44000" cy="6324600"/>
          </a:xfrm>
        </p:spPr>
        <p:txBody>
          <a:bodyPr>
            <a:normAutofit/>
          </a:bodyPr>
          <a:lstStyle/>
          <a:p>
            <a:pPr marL="0" indent="0">
              <a:buNone/>
            </a:pPr>
            <a:r>
              <a:rPr lang="en-US" sz="2100" b="1" i="1" u="sng" dirty="0"/>
              <a:t>#4: ________________________</a:t>
            </a:r>
            <a:r>
              <a:rPr lang="en-US" sz="2100" dirty="0"/>
              <a:t>=&gt; fearful European nations had formed into broad alliances to preserve the balance of power in Europe (defensive alliances)</a:t>
            </a:r>
          </a:p>
          <a:p>
            <a:pPr marL="0" indent="0">
              <a:buNone/>
            </a:pPr>
            <a:r>
              <a:rPr lang="en-US" altLang="en-US" sz="2100" b="1" dirty="0"/>
              <a:t>Allied Powers</a:t>
            </a:r>
            <a:r>
              <a:rPr lang="en-US" altLang="en-US" sz="2100" dirty="0"/>
              <a:t> (i.e._______________________________________)</a:t>
            </a:r>
          </a:p>
          <a:p>
            <a:pPr marL="0" indent="0">
              <a:buNone/>
            </a:pPr>
            <a:r>
              <a:rPr lang="en-US" altLang="en-US" sz="2100" b="1" dirty="0"/>
              <a:t>Central Powers</a:t>
            </a:r>
            <a:r>
              <a:rPr lang="en-US" altLang="en-US" sz="2100" dirty="0"/>
              <a:t> (i.e._____________________________________________)</a:t>
            </a:r>
          </a:p>
          <a:p>
            <a:r>
              <a:rPr lang="en-US" altLang="en-US" sz="2100" dirty="0"/>
              <a:t>Alliances virtually guaranteed that a local conflict would morph into a European war &amp; Europe’s colonial network made a European war into a WORLD WAR</a:t>
            </a:r>
          </a:p>
          <a:p>
            <a:pPr marL="685800" lvl="1">
              <a:buFont typeface="Wingdings" panose="05000000000000000000" pitchFamily="2" charset="2"/>
              <a:buChar char="§"/>
            </a:pPr>
            <a:r>
              <a:rPr lang="en-US" altLang="en-US" sz="2100" dirty="0"/>
              <a:t>During the War European nations mobilized large amounts of colonial soldiers from their colonies for both WWI and WWII</a:t>
            </a:r>
          </a:p>
          <a:p>
            <a:pPr marL="400050" lvl="1" indent="0">
              <a:buNone/>
            </a:pPr>
            <a:r>
              <a:rPr lang="en-US" altLang="en-US" sz="2100" dirty="0"/>
              <a:t>	-- </a:t>
            </a:r>
            <a:r>
              <a:rPr lang="en-US" altLang="en-US" sz="2100" b="1" i="1" dirty="0"/>
              <a:t>Africa</a:t>
            </a:r>
            <a:r>
              <a:rPr lang="en-US" altLang="en-US" sz="2100" dirty="0"/>
              <a:t> =&gt; British, French &amp; German regiments supplied over 165,000 	soldiers in WWI and 500,000 in WWII</a:t>
            </a:r>
          </a:p>
          <a:p>
            <a:pPr marL="400050" lvl="1" indent="0">
              <a:buNone/>
            </a:pPr>
            <a:r>
              <a:rPr lang="en-US" altLang="en-US" sz="2100" dirty="0"/>
              <a:t>	-- </a:t>
            </a:r>
            <a:r>
              <a:rPr lang="en-US" altLang="en-US" sz="2100" b="1" i="1" dirty="0"/>
              <a:t>British _____________________</a:t>
            </a:r>
            <a:r>
              <a:rPr lang="en-US" altLang="en-US" sz="2100" dirty="0"/>
              <a:t>(India and Nepal) formed elite 	sharpshooter 	units &amp; supplied over 250,000 soldiers in each WWI and 	WWII =&gt; served 	in WWI assaults in Turkey &amp; Middle East</a:t>
            </a:r>
          </a:p>
          <a:p>
            <a:pPr marL="400050" lvl="1" indent="0">
              <a:buNone/>
            </a:pPr>
            <a:r>
              <a:rPr lang="en-US" altLang="en-US" sz="2100" dirty="0"/>
              <a:t>	--</a:t>
            </a:r>
            <a:r>
              <a:rPr lang="en-US" altLang="en-US" sz="2100" b="1" i="1" dirty="0"/>
              <a:t> _______________ </a:t>
            </a:r>
            <a:r>
              <a:rPr lang="en-US" altLang="en-US" sz="2100" dirty="0"/>
              <a:t>(Australia and New Zealand) troops fought in Middle 	East at 	</a:t>
            </a:r>
            <a:r>
              <a:rPr lang="en-US" altLang="en-US" sz="2100" b="1" i="1" dirty="0"/>
              <a:t>Battle of Gallipoli </a:t>
            </a:r>
            <a:r>
              <a:rPr lang="en-US" altLang="en-US" sz="2100" dirty="0"/>
              <a:t>and in the expeditions of 1916</a:t>
            </a:r>
          </a:p>
          <a:p>
            <a:pPr lvl="1" indent="-342900">
              <a:buFont typeface="Wingdings" panose="05000000000000000000" pitchFamily="2" charset="2"/>
              <a:buChar char="§"/>
            </a:pPr>
            <a:r>
              <a:rPr lang="en-US" altLang="en-US" sz="2100" dirty="0"/>
              <a:t>Colonial units served with European officers mostly =&gt; some colonials promoted to ranks of officers to secure loyalty and recruitment</a:t>
            </a:r>
          </a:p>
          <a:p>
            <a:pPr marL="400050" lvl="1" indent="0">
              <a:buNone/>
            </a:pPr>
            <a:endParaRPr lang="en-US" altLang="en-US" sz="2100" dirty="0"/>
          </a:p>
          <a:p>
            <a:pPr marL="400050" lvl="1" indent="0">
              <a:buNone/>
            </a:pPr>
            <a:endParaRPr lang="en-US" altLang="en-US" sz="1700" dirty="0"/>
          </a:p>
          <a:p>
            <a:pPr marL="457200" lvl="1" indent="0">
              <a:buNone/>
            </a:pPr>
            <a:endParaRPr lang="en-US" altLang="en-US" sz="2100" dirty="0"/>
          </a:p>
          <a:p>
            <a:pPr marL="0" indent="0">
              <a:buNone/>
            </a:pPr>
            <a:endParaRPr lang="en-US" sz="2100" b="1" i="1" u="sng" dirty="0"/>
          </a:p>
        </p:txBody>
      </p:sp>
      <p:sp>
        <p:nvSpPr>
          <p:cNvPr id="4" name="Title 1"/>
          <p:cNvSpPr>
            <a:spLocks noGrp="1"/>
          </p:cNvSpPr>
          <p:nvPr>
            <p:ph type="title"/>
          </p:nvPr>
        </p:nvSpPr>
        <p:spPr>
          <a:xfrm>
            <a:off x="457200" y="76200"/>
            <a:ext cx="8229600" cy="381000"/>
          </a:xfrm>
        </p:spPr>
        <p:txBody>
          <a:bodyPr>
            <a:normAutofit fontScale="90000"/>
          </a:bodyPr>
          <a:lstStyle/>
          <a:p>
            <a:r>
              <a:rPr lang="en-US" b="1" u="sng" dirty="0"/>
              <a:t>Causes of World War I</a:t>
            </a:r>
          </a:p>
        </p:txBody>
      </p:sp>
    </p:spTree>
    <p:extLst>
      <p:ext uri="{BB962C8B-B14F-4D97-AF65-F5344CB8AC3E}">
        <p14:creationId xmlns:p14="http://schemas.microsoft.com/office/powerpoint/2010/main" val="2327765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2"/>
          </a:xfrm>
        </p:spPr>
        <p:txBody>
          <a:bodyPr>
            <a:normAutofit fontScale="90000"/>
          </a:bodyPr>
          <a:lstStyle/>
          <a:p>
            <a:r>
              <a:rPr lang="en-US" b="1" i="1" dirty="0"/>
              <a:t>Europe in 1914</a:t>
            </a:r>
          </a:p>
        </p:txBody>
      </p:sp>
      <p:pic>
        <p:nvPicPr>
          <p:cNvPr id="4" name="Picture 3" descr="http://wps.ablongman.com/wps/media/objects/262/268312/art/figures/KISH_26_586.gif"/>
          <p:cNvPicPr/>
          <p:nvPr/>
        </p:nvPicPr>
        <p:blipFill>
          <a:blip r:embed="rId2">
            <a:extLst>
              <a:ext uri="{28A0092B-C50C-407E-A947-70E740481C1C}">
                <a14:useLocalDpi xmlns:a14="http://schemas.microsoft.com/office/drawing/2010/main" val="0"/>
              </a:ext>
            </a:extLst>
          </a:blip>
          <a:srcRect/>
          <a:stretch>
            <a:fillRect/>
          </a:stretch>
        </p:blipFill>
        <p:spPr bwMode="auto">
          <a:xfrm>
            <a:off x="76200" y="914400"/>
            <a:ext cx="8763000" cy="5791200"/>
          </a:xfrm>
          <a:prstGeom prst="rect">
            <a:avLst/>
          </a:prstGeom>
          <a:noFill/>
          <a:ln>
            <a:noFill/>
          </a:ln>
        </p:spPr>
      </p:pic>
    </p:spTree>
    <p:extLst>
      <p:ext uri="{BB962C8B-B14F-4D97-AF65-F5344CB8AC3E}">
        <p14:creationId xmlns:p14="http://schemas.microsoft.com/office/powerpoint/2010/main" val="22947873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639762"/>
          </a:xfrm>
        </p:spPr>
        <p:txBody>
          <a:bodyPr>
            <a:normAutofit fontScale="90000"/>
          </a:bodyPr>
          <a:lstStyle/>
          <a:p>
            <a:r>
              <a:rPr lang="en-US" b="1" u="sng" dirty="0"/>
              <a:t>World War I – Regions of Fighting</a:t>
            </a:r>
          </a:p>
        </p:txBody>
      </p:sp>
      <p:sp>
        <p:nvSpPr>
          <p:cNvPr id="4" name="Rectangle 15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74418" tIns="39675" rIns="4288074" bIns="0" numCol="1" anchor="ctr" anchorCtr="0" compatLnSpc="1">
            <a:prstTxWarp prst="textNoShape">
              <a:avLst/>
            </a:prstTxWarp>
            <a:spAutoFit/>
          </a:bodyPr>
          <a:lstStyle/>
          <a:p>
            <a:endParaRPr lang="en-US"/>
          </a:p>
        </p:txBody>
      </p:sp>
      <p:grpSp>
        <p:nvGrpSpPr>
          <p:cNvPr id="5" name="Group 1"/>
          <p:cNvGrpSpPr>
            <a:grpSpLocks/>
          </p:cNvGrpSpPr>
          <p:nvPr/>
        </p:nvGrpSpPr>
        <p:grpSpPr bwMode="auto">
          <a:xfrm>
            <a:off x="4041178" y="912960"/>
            <a:ext cx="4949490" cy="5563009"/>
            <a:chOff x="4427" y="-158"/>
            <a:chExt cx="5311" cy="5395"/>
          </a:xfrm>
        </p:grpSpPr>
        <p:pic>
          <p:nvPicPr>
            <p:cNvPr id="4250" name="Picture 1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 y="-158"/>
              <a:ext cx="5311" cy="539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144"/>
            <p:cNvGrpSpPr>
              <a:grpSpLocks/>
            </p:cNvGrpSpPr>
            <p:nvPr/>
          </p:nvGrpSpPr>
          <p:grpSpPr bwMode="auto">
            <a:xfrm>
              <a:off x="6019" y="1759"/>
              <a:ext cx="303" cy="380"/>
              <a:chOff x="6019" y="1759"/>
              <a:chExt cx="303" cy="380"/>
            </a:xfrm>
          </p:grpSpPr>
          <p:sp>
            <p:nvSpPr>
              <p:cNvPr id="4342" name="Freeform 153"/>
              <p:cNvSpPr>
                <a:spLocks/>
              </p:cNvSpPr>
              <p:nvPr/>
            </p:nvSpPr>
            <p:spPr bwMode="auto">
              <a:xfrm>
                <a:off x="6019" y="1759"/>
                <a:ext cx="303" cy="380"/>
              </a:xfrm>
              <a:custGeom>
                <a:avLst/>
                <a:gdLst>
                  <a:gd name="T0" fmla="+- 0 6164 6019"/>
                  <a:gd name="T1" fmla="*/ T0 w 303"/>
                  <a:gd name="T2" fmla="+- 0 2034 1759"/>
                  <a:gd name="T3" fmla="*/ 2034 h 380"/>
                  <a:gd name="T4" fmla="+- 0 6127 6019"/>
                  <a:gd name="T5" fmla="*/ T4 w 303"/>
                  <a:gd name="T6" fmla="+- 0 2034 1759"/>
                  <a:gd name="T7" fmla="*/ 2034 h 380"/>
                  <a:gd name="T8" fmla="+- 0 6138 6019"/>
                  <a:gd name="T9" fmla="*/ T8 w 303"/>
                  <a:gd name="T10" fmla="+- 0 2138 1759"/>
                  <a:gd name="T11" fmla="*/ 2138 h 380"/>
                  <a:gd name="T12" fmla="+- 0 6164 6019"/>
                  <a:gd name="T13" fmla="*/ T12 w 303"/>
                  <a:gd name="T14" fmla="+- 0 2034 1759"/>
                  <a:gd name="T15" fmla="*/ 2034 h 380"/>
                </a:gdLst>
                <a:ahLst/>
                <a:cxnLst>
                  <a:cxn ang="0">
                    <a:pos x="T1" y="T3"/>
                  </a:cxn>
                  <a:cxn ang="0">
                    <a:pos x="T5" y="T7"/>
                  </a:cxn>
                  <a:cxn ang="0">
                    <a:pos x="T9" y="T11"/>
                  </a:cxn>
                  <a:cxn ang="0">
                    <a:pos x="T13" y="T15"/>
                  </a:cxn>
                </a:cxnLst>
                <a:rect l="0" t="0" r="r" b="b"/>
                <a:pathLst>
                  <a:path w="303" h="380">
                    <a:moveTo>
                      <a:pt x="145" y="275"/>
                    </a:moveTo>
                    <a:lnTo>
                      <a:pt x="108" y="275"/>
                    </a:lnTo>
                    <a:lnTo>
                      <a:pt x="119" y="379"/>
                    </a:lnTo>
                    <a:lnTo>
                      <a:pt x="145" y="27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43" name="Freeform 152"/>
              <p:cNvSpPr>
                <a:spLocks/>
              </p:cNvSpPr>
              <p:nvPr/>
            </p:nvSpPr>
            <p:spPr bwMode="auto">
              <a:xfrm>
                <a:off x="6019" y="1759"/>
                <a:ext cx="303" cy="380"/>
              </a:xfrm>
              <a:custGeom>
                <a:avLst/>
                <a:gdLst>
                  <a:gd name="T0" fmla="+- 0 6214 6019"/>
                  <a:gd name="T1" fmla="*/ T0 w 303"/>
                  <a:gd name="T2" fmla="+- 0 2022 1759"/>
                  <a:gd name="T3" fmla="*/ 2022 h 380"/>
                  <a:gd name="T4" fmla="+- 0 6167 6019"/>
                  <a:gd name="T5" fmla="*/ T4 w 303"/>
                  <a:gd name="T6" fmla="+- 0 2022 1759"/>
                  <a:gd name="T7" fmla="*/ 2022 h 380"/>
                  <a:gd name="T8" fmla="+- 0 6204 6019"/>
                  <a:gd name="T9" fmla="*/ T8 w 303"/>
                  <a:gd name="T10" fmla="+- 0 2106 1759"/>
                  <a:gd name="T11" fmla="*/ 2106 h 380"/>
                  <a:gd name="T12" fmla="+- 0 6214 6019"/>
                  <a:gd name="T13" fmla="*/ T12 w 303"/>
                  <a:gd name="T14" fmla="+- 0 2022 1759"/>
                  <a:gd name="T15" fmla="*/ 2022 h 380"/>
                </a:gdLst>
                <a:ahLst/>
                <a:cxnLst>
                  <a:cxn ang="0">
                    <a:pos x="T1" y="T3"/>
                  </a:cxn>
                  <a:cxn ang="0">
                    <a:pos x="T5" y="T7"/>
                  </a:cxn>
                  <a:cxn ang="0">
                    <a:pos x="T9" y="T11"/>
                  </a:cxn>
                  <a:cxn ang="0">
                    <a:pos x="T13" y="T15"/>
                  </a:cxn>
                </a:cxnLst>
                <a:rect l="0" t="0" r="r" b="b"/>
                <a:pathLst>
                  <a:path w="303" h="380">
                    <a:moveTo>
                      <a:pt x="195" y="263"/>
                    </a:moveTo>
                    <a:lnTo>
                      <a:pt x="148" y="263"/>
                    </a:lnTo>
                    <a:lnTo>
                      <a:pt x="185" y="347"/>
                    </a:lnTo>
                    <a:lnTo>
                      <a:pt x="195" y="26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44" name="Freeform 151"/>
              <p:cNvSpPr>
                <a:spLocks/>
              </p:cNvSpPr>
              <p:nvPr/>
            </p:nvSpPr>
            <p:spPr bwMode="auto">
              <a:xfrm>
                <a:off x="6019" y="1759"/>
                <a:ext cx="303" cy="380"/>
              </a:xfrm>
              <a:custGeom>
                <a:avLst/>
                <a:gdLst>
                  <a:gd name="T0" fmla="+- 0 6260 6019"/>
                  <a:gd name="T1" fmla="*/ T0 w 303"/>
                  <a:gd name="T2" fmla="+- 0 2013 1759"/>
                  <a:gd name="T3" fmla="*/ 2013 h 380"/>
                  <a:gd name="T4" fmla="+- 0 6215 6019"/>
                  <a:gd name="T5" fmla="*/ T4 w 303"/>
                  <a:gd name="T6" fmla="+- 0 2013 1759"/>
                  <a:gd name="T7" fmla="*/ 2013 h 380"/>
                  <a:gd name="T8" fmla="+- 0 6274 6019"/>
                  <a:gd name="T9" fmla="*/ T8 w 303"/>
                  <a:gd name="T10" fmla="+- 0 2077 1759"/>
                  <a:gd name="T11" fmla="*/ 2077 h 380"/>
                  <a:gd name="T12" fmla="+- 0 6260 6019"/>
                  <a:gd name="T13" fmla="*/ T12 w 303"/>
                  <a:gd name="T14" fmla="+- 0 2013 1759"/>
                  <a:gd name="T15" fmla="*/ 2013 h 380"/>
                </a:gdLst>
                <a:ahLst/>
                <a:cxnLst>
                  <a:cxn ang="0">
                    <a:pos x="T1" y="T3"/>
                  </a:cxn>
                  <a:cxn ang="0">
                    <a:pos x="T5" y="T7"/>
                  </a:cxn>
                  <a:cxn ang="0">
                    <a:pos x="T9" y="T11"/>
                  </a:cxn>
                  <a:cxn ang="0">
                    <a:pos x="T13" y="T15"/>
                  </a:cxn>
                </a:cxnLst>
                <a:rect l="0" t="0" r="r" b="b"/>
                <a:pathLst>
                  <a:path w="303" h="380">
                    <a:moveTo>
                      <a:pt x="241" y="254"/>
                    </a:moveTo>
                    <a:lnTo>
                      <a:pt x="196" y="254"/>
                    </a:lnTo>
                    <a:lnTo>
                      <a:pt x="255" y="318"/>
                    </a:lnTo>
                    <a:lnTo>
                      <a:pt x="241" y="25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45" name="Freeform 150"/>
              <p:cNvSpPr>
                <a:spLocks/>
              </p:cNvSpPr>
              <p:nvPr/>
            </p:nvSpPr>
            <p:spPr bwMode="auto">
              <a:xfrm>
                <a:off x="6019" y="1759"/>
                <a:ext cx="303" cy="380"/>
              </a:xfrm>
              <a:custGeom>
                <a:avLst/>
                <a:gdLst>
                  <a:gd name="T0" fmla="+- 0 6258 6019"/>
                  <a:gd name="T1" fmla="*/ T0 w 303"/>
                  <a:gd name="T2" fmla="+- 0 2004 1759"/>
                  <a:gd name="T3" fmla="*/ 2004 h 380"/>
                  <a:gd name="T4" fmla="+- 0 6098 6019"/>
                  <a:gd name="T5" fmla="*/ T4 w 303"/>
                  <a:gd name="T6" fmla="+- 0 2004 1759"/>
                  <a:gd name="T7" fmla="*/ 2004 h 380"/>
                  <a:gd name="T8" fmla="+- 0 6085 6019"/>
                  <a:gd name="T9" fmla="*/ T8 w 303"/>
                  <a:gd name="T10" fmla="+- 0 2068 1759"/>
                  <a:gd name="T11" fmla="*/ 2068 h 380"/>
                  <a:gd name="T12" fmla="+- 0 6127 6019"/>
                  <a:gd name="T13" fmla="*/ T12 w 303"/>
                  <a:gd name="T14" fmla="+- 0 2034 1759"/>
                  <a:gd name="T15" fmla="*/ 2034 h 380"/>
                  <a:gd name="T16" fmla="+- 0 6164 6019"/>
                  <a:gd name="T17" fmla="*/ T16 w 303"/>
                  <a:gd name="T18" fmla="+- 0 2034 1759"/>
                  <a:gd name="T19" fmla="*/ 2034 h 380"/>
                  <a:gd name="T20" fmla="+- 0 6167 6019"/>
                  <a:gd name="T21" fmla="*/ T20 w 303"/>
                  <a:gd name="T22" fmla="+- 0 2022 1759"/>
                  <a:gd name="T23" fmla="*/ 2022 h 380"/>
                  <a:gd name="T24" fmla="+- 0 6214 6019"/>
                  <a:gd name="T25" fmla="*/ T24 w 303"/>
                  <a:gd name="T26" fmla="+- 0 2022 1759"/>
                  <a:gd name="T27" fmla="*/ 2022 h 380"/>
                  <a:gd name="T28" fmla="+- 0 6215 6019"/>
                  <a:gd name="T29" fmla="*/ T28 w 303"/>
                  <a:gd name="T30" fmla="+- 0 2013 1759"/>
                  <a:gd name="T31" fmla="*/ 2013 h 380"/>
                  <a:gd name="T32" fmla="+- 0 6260 6019"/>
                  <a:gd name="T33" fmla="*/ T32 w 303"/>
                  <a:gd name="T34" fmla="+- 0 2013 1759"/>
                  <a:gd name="T35" fmla="*/ 2013 h 380"/>
                  <a:gd name="T36" fmla="+- 0 6258 6019"/>
                  <a:gd name="T37" fmla="*/ T36 w 303"/>
                  <a:gd name="T38" fmla="+- 0 2004 1759"/>
                  <a:gd name="T39" fmla="*/ 2004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03" h="380">
                    <a:moveTo>
                      <a:pt x="239" y="245"/>
                    </a:moveTo>
                    <a:lnTo>
                      <a:pt x="79" y="245"/>
                    </a:lnTo>
                    <a:lnTo>
                      <a:pt x="66" y="309"/>
                    </a:lnTo>
                    <a:lnTo>
                      <a:pt x="108" y="275"/>
                    </a:lnTo>
                    <a:lnTo>
                      <a:pt x="145" y="275"/>
                    </a:lnTo>
                    <a:lnTo>
                      <a:pt x="148" y="263"/>
                    </a:lnTo>
                    <a:lnTo>
                      <a:pt x="195" y="263"/>
                    </a:lnTo>
                    <a:lnTo>
                      <a:pt x="196" y="254"/>
                    </a:lnTo>
                    <a:lnTo>
                      <a:pt x="241" y="254"/>
                    </a:lnTo>
                    <a:lnTo>
                      <a:pt x="239" y="24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46" name="Freeform 149"/>
              <p:cNvSpPr>
                <a:spLocks/>
              </p:cNvSpPr>
              <p:nvPr/>
            </p:nvSpPr>
            <p:spPr bwMode="auto">
              <a:xfrm>
                <a:off x="6019" y="1759"/>
                <a:ext cx="303" cy="380"/>
              </a:xfrm>
              <a:custGeom>
                <a:avLst/>
                <a:gdLst>
                  <a:gd name="T0" fmla="+- 0 6024 6019"/>
                  <a:gd name="T1" fmla="*/ T0 w 303"/>
                  <a:gd name="T2" fmla="+- 0 1800 1759"/>
                  <a:gd name="T3" fmla="*/ 1800 h 380"/>
                  <a:gd name="T4" fmla="+- 0 6084 6019"/>
                  <a:gd name="T5" fmla="*/ T4 w 303"/>
                  <a:gd name="T6" fmla="+- 0 1893 1759"/>
                  <a:gd name="T7" fmla="*/ 1893 h 380"/>
                  <a:gd name="T8" fmla="+- 0 6019 6019"/>
                  <a:gd name="T9" fmla="*/ T8 w 303"/>
                  <a:gd name="T10" fmla="+- 0 1910 1759"/>
                  <a:gd name="T11" fmla="*/ 1910 h 380"/>
                  <a:gd name="T12" fmla="+- 0 6071 6019"/>
                  <a:gd name="T13" fmla="*/ T12 w 303"/>
                  <a:gd name="T14" fmla="+- 0 1965 1759"/>
                  <a:gd name="T15" fmla="*/ 1965 h 380"/>
                  <a:gd name="T16" fmla="+- 0 6020 6019"/>
                  <a:gd name="T17" fmla="*/ T16 w 303"/>
                  <a:gd name="T18" fmla="+- 0 2016 1759"/>
                  <a:gd name="T19" fmla="*/ 2016 h 380"/>
                  <a:gd name="T20" fmla="+- 0 6098 6019"/>
                  <a:gd name="T21" fmla="*/ T20 w 303"/>
                  <a:gd name="T22" fmla="+- 0 2004 1759"/>
                  <a:gd name="T23" fmla="*/ 2004 h 380"/>
                  <a:gd name="T24" fmla="+- 0 6258 6019"/>
                  <a:gd name="T25" fmla="*/ T24 w 303"/>
                  <a:gd name="T26" fmla="+- 0 2004 1759"/>
                  <a:gd name="T27" fmla="*/ 2004 h 380"/>
                  <a:gd name="T28" fmla="+- 0 6254 6019"/>
                  <a:gd name="T29" fmla="*/ T28 w 303"/>
                  <a:gd name="T30" fmla="+- 0 1986 1759"/>
                  <a:gd name="T31" fmla="*/ 1986 h 380"/>
                  <a:gd name="T32" fmla="+- 0 6314 6019"/>
                  <a:gd name="T33" fmla="*/ T32 w 303"/>
                  <a:gd name="T34" fmla="+- 0 1986 1759"/>
                  <a:gd name="T35" fmla="*/ 1986 h 380"/>
                  <a:gd name="T36" fmla="+- 0 6265 6019"/>
                  <a:gd name="T37" fmla="*/ T36 w 303"/>
                  <a:gd name="T38" fmla="+- 0 1942 1759"/>
                  <a:gd name="T39" fmla="*/ 1942 h 380"/>
                  <a:gd name="T40" fmla="+- 0 6314 6019"/>
                  <a:gd name="T41" fmla="*/ T40 w 303"/>
                  <a:gd name="T42" fmla="+- 0 1902 1759"/>
                  <a:gd name="T43" fmla="*/ 1902 h 380"/>
                  <a:gd name="T44" fmla="+- 0 6253 6019"/>
                  <a:gd name="T45" fmla="*/ T44 w 303"/>
                  <a:gd name="T46" fmla="+- 0 1887 1759"/>
                  <a:gd name="T47" fmla="*/ 1887 h 380"/>
                  <a:gd name="T48" fmla="+- 0 6261 6019"/>
                  <a:gd name="T49" fmla="*/ T48 w 303"/>
                  <a:gd name="T50" fmla="+- 0 1870 1759"/>
                  <a:gd name="T51" fmla="*/ 1870 h 380"/>
                  <a:gd name="T52" fmla="+- 0 6121 6019"/>
                  <a:gd name="T53" fmla="*/ T52 w 303"/>
                  <a:gd name="T54" fmla="+- 0 1870 1759"/>
                  <a:gd name="T55" fmla="*/ 1870 h 380"/>
                  <a:gd name="T56" fmla="+- 0 6024 6019"/>
                  <a:gd name="T57" fmla="*/ T56 w 303"/>
                  <a:gd name="T58" fmla="+- 0 1800 1759"/>
                  <a:gd name="T59" fmla="*/ 1800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303" h="380">
                    <a:moveTo>
                      <a:pt x="5" y="41"/>
                    </a:moveTo>
                    <a:lnTo>
                      <a:pt x="65" y="134"/>
                    </a:lnTo>
                    <a:lnTo>
                      <a:pt x="0" y="151"/>
                    </a:lnTo>
                    <a:lnTo>
                      <a:pt x="52" y="206"/>
                    </a:lnTo>
                    <a:lnTo>
                      <a:pt x="1" y="257"/>
                    </a:lnTo>
                    <a:lnTo>
                      <a:pt x="79" y="245"/>
                    </a:lnTo>
                    <a:lnTo>
                      <a:pt x="239" y="245"/>
                    </a:lnTo>
                    <a:lnTo>
                      <a:pt x="235" y="227"/>
                    </a:lnTo>
                    <a:lnTo>
                      <a:pt x="295" y="227"/>
                    </a:lnTo>
                    <a:lnTo>
                      <a:pt x="246" y="183"/>
                    </a:lnTo>
                    <a:lnTo>
                      <a:pt x="295" y="143"/>
                    </a:lnTo>
                    <a:lnTo>
                      <a:pt x="234" y="128"/>
                    </a:lnTo>
                    <a:lnTo>
                      <a:pt x="242" y="111"/>
                    </a:lnTo>
                    <a:lnTo>
                      <a:pt x="102" y="111"/>
                    </a:lnTo>
                    <a:lnTo>
                      <a:pt x="5" y="4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47" name="Freeform 148"/>
              <p:cNvSpPr>
                <a:spLocks/>
              </p:cNvSpPr>
              <p:nvPr/>
            </p:nvSpPr>
            <p:spPr bwMode="auto">
              <a:xfrm>
                <a:off x="6019" y="1759"/>
                <a:ext cx="303" cy="380"/>
              </a:xfrm>
              <a:custGeom>
                <a:avLst/>
                <a:gdLst>
                  <a:gd name="T0" fmla="+- 0 6314 6019"/>
                  <a:gd name="T1" fmla="*/ T0 w 303"/>
                  <a:gd name="T2" fmla="+- 0 1986 1759"/>
                  <a:gd name="T3" fmla="*/ 1986 h 380"/>
                  <a:gd name="T4" fmla="+- 0 6254 6019"/>
                  <a:gd name="T5" fmla="*/ T4 w 303"/>
                  <a:gd name="T6" fmla="+- 0 1986 1759"/>
                  <a:gd name="T7" fmla="*/ 1986 h 380"/>
                  <a:gd name="T8" fmla="+- 0 6322 6019"/>
                  <a:gd name="T9" fmla="*/ T8 w 303"/>
                  <a:gd name="T10" fmla="+- 0 1993 1759"/>
                  <a:gd name="T11" fmla="*/ 1993 h 380"/>
                  <a:gd name="T12" fmla="+- 0 6314 6019"/>
                  <a:gd name="T13" fmla="*/ T12 w 303"/>
                  <a:gd name="T14" fmla="+- 0 1986 1759"/>
                  <a:gd name="T15" fmla="*/ 1986 h 380"/>
                </a:gdLst>
                <a:ahLst/>
                <a:cxnLst>
                  <a:cxn ang="0">
                    <a:pos x="T1" y="T3"/>
                  </a:cxn>
                  <a:cxn ang="0">
                    <a:pos x="T5" y="T7"/>
                  </a:cxn>
                  <a:cxn ang="0">
                    <a:pos x="T9" y="T11"/>
                  </a:cxn>
                  <a:cxn ang="0">
                    <a:pos x="T13" y="T15"/>
                  </a:cxn>
                </a:cxnLst>
                <a:rect l="0" t="0" r="r" b="b"/>
                <a:pathLst>
                  <a:path w="303" h="380">
                    <a:moveTo>
                      <a:pt x="295" y="227"/>
                    </a:moveTo>
                    <a:lnTo>
                      <a:pt x="235" y="227"/>
                    </a:lnTo>
                    <a:lnTo>
                      <a:pt x="303" y="234"/>
                    </a:lnTo>
                    <a:lnTo>
                      <a:pt x="295" y="22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48" name="Freeform 147"/>
              <p:cNvSpPr>
                <a:spLocks/>
              </p:cNvSpPr>
              <p:nvPr/>
            </p:nvSpPr>
            <p:spPr bwMode="auto">
              <a:xfrm>
                <a:off x="6019" y="1759"/>
                <a:ext cx="303" cy="380"/>
              </a:xfrm>
              <a:custGeom>
                <a:avLst/>
                <a:gdLst>
                  <a:gd name="T0" fmla="+- 0 6136 6019"/>
                  <a:gd name="T1" fmla="*/ T0 w 303"/>
                  <a:gd name="T2" fmla="+- 0 1800 1759"/>
                  <a:gd name="T3" fmla="*/ 1800 h 380"/>
                  <a:gd name="T4" fmla="+- 0 6121 6019"/>
                  <a:gd name="T5" fmla="*/ T4 w 303"/>
                  <a:gd name="T6" fmla="+- 0 1870 1759"/>
                  <a:gd name="T7" fmla="*/ 1870 h 380"/>
                  <a:gd name="T8" fmla="+- 0 6261 6019"/>
                  <a:gd name="T9" fmla="*/ T8 w 303"/>
                  <a:gd name="T10" fmla="+- 0 1870 1759"/>
                  <a:gd name="T11" fmla="*/ 1870 h 380"/>
                  <a:gd name="T12" fmla="+- 0 6265 6019"/>
                  <a:gd name="T13" fmla="*/ T12 w 303"/>
                  <a:gd name="T14" fmla="+- 0 1861 1759"/>
                  <a:gd name="T15" fmla="*/ 1861 h 380"/>
                  <a:gd name="T16" fmla="+- 0 6170 6019"/>
                  <a:gd name="T17" fmla="*/ T16 w 303"/>
                  <a:gd name="T18" fmla="+- 0 1861 1759"/>
                  <a:gd name="T19" fmla="*/ 1861 h 380"/>
                  <a:gd name="T20" fmla="+- 0 6136 6019"/>
                  <a:gd name="T21" fmla="*/ T20 w 303"/>
                  <a:gd name="T22" fmla="+- 0 1800 1759"/>
                  <a:gd name="T23" fmla="*/ 1800 h 380"/>
                </a:gdLst>
                <a:ahLst/>
                <a:cxnLst>
                  <a:cxn ang="0">
                    <a:pos x="T1" y="T3"/>
                  </a:cxn>
                  <a:cxn ang="0">
                    <a:pos x="T5" y="T7"/>
                  </a:cxn>
                  <a:cxn ang="0">
                    <a:pos x="T9" y="T11"/>
                  </a:cxn>
                  <a:cxn ang="0">
                    <a:pos x="T13" y="T15"/>
                  </a:cxn>
                  <a:cxn ang="0">
                    <a:pos x="T17" y="T19"/>
                  </a:cxn>
                  <a:cxn ang="0">
                    <a:pos x="T21" y="T23"/>
                  </a:cxn>
                </a:cxnLst>
                <a:rect l="0" t="0" r="r" b="b"/>
                <a:pathLst>
                  <a:path w="303" h="380">
                    <a:moveTo>
                      <a:pt x="117" y="41"/>
                    </a:moveTo>
                    <a:lnTo>
                      <a:pt x="102" y="111"/>
                    </a:lnTo>
                    <a:lnTo>
                      <a:pt x="242" y="111"/>
                    </a:lnTo>
                    <a:lnTo>
                      <a:pt x="246" y="102"/>
                    </a:lnTo>
                    <a:lnTo>
                      <a:pt x="151" y="102"/>
                    </a:lnTo>
                    <a:lnTo>
                      <a:pt x="117" y="4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49" name="Freeform 146"/>
              <p:cNvSpPr>
                <a:spLocks/>
              </p:cNvSpPr>
              <p:nvPr/>
            </p:nvSpPr>
            <p:spPr bwMode="auto">
              <a:xfrm>
                <a:off x="6019" y="1759"/>
                <a:ext cx="303" cy="380"/>
              </a:xfrm>
              <a:custGeom>
                <a:avLst/>
                <a:gdLst>
                  <a:gd name="T0" fmla="+- 0 6222 6019"/>
                  <a:gd name="T1" fmla="*/ T0 w 303"/>
                  <a:gd name="T2" fmla="+- 0 1759 1759"/>
                  <a:gd name="T3" fmla="*/ 1759 h 380"/>
                  <a:gd name="T4" fmla="+- 0 6170 6019"/>
                  <a:gd name="T5" fmla="*/ T4 w 303"/>
                  <a:gd name="T6" fmla="+- 0 1861 1759"/>
                  <a:gd name="T7" fmla="*/ 1861 h 380"/>
                  <a:gd name="T8" fmla="+- 0 6265 6019"/>
                  <a:gd name="T9" fmla="*/ T8 w 303"/>
                  <a:gd name="T10" fmla="+- 0 1861 1759"/>
                  <a:gd name="T11" fmla="*/ 1861 h 380"/>
                  <a:gd name="T12" fmla="+- 0 6269 6019"/>
                  <a:gd name="T13" fmla="*/ T12 w 303"/>
                  <a:gd name="T14" fmla="+- 0 1852 1759"/>
                  <a:gd name="T15" fmla="*/ 1852 h 380"/>
                  <a:gd name="T16" fmla="+- 0 6217 6019"/>
                  <a:gd name="T17" fmla="*/ T16 w 303"/>
                  <a:gd name="T18" fmla="+- 0 1852 1759"/>
                  <a:gd name="T19" fmla="*/ 1852 h 380"/>
                  <a:gd name="T20" fmla="+- 0 6222 6019"/>
                  <a:gd name="T21" fmla="*/ T20 w 303"/>
                  <a:gd name="T22" fmla="+- 0 1759 1759"/>
                  <a:gd name="T23" fmla="*/ 1759 h 380"/>
                </a:gdLst>
                <a:ahLst/>
                <a:cxnLst>
                  <a:cxn ang="0">
                    <a:pos x="T1" y="T3"/>
                  </a:cxn>
                  <a:cxn ang="0">
                    <a:pos x="T5" y="T7"/>
                  </a:cxn>
                  <a:cxn ang="0">
                    <a:pos x="T9" y="T11"/>
                  </a:cxn>
                  <a:cxn ang="0">
                    <a:pos x="T13" y="T15"/>
                  </a:cxn>
                  <a:cxn ang="0">
                    <a:pos x="T17" y="T19"/>
                  </a:cxn>
                  <a:cxn ang="0">
                    <a:pos x="T21" y="T23"/>
                  </a:cxn>
                </a:cxnLst>
                <a:rect l="0" t="0" r="r" b="b"/>
                <a:pathLst>
                  <a:path w="303" h="380">
                    <a:moveTo>
                      <a:pt x="203" y="0"/>
                    </a:moveTo>
                    <a:lnTo>
                      <a:pt x="151" y="102"/>
                    </a:lnTo>
                    <a:lnTo>
                      <a:pt x="246" y="102"/>
                    </a:lnTo>
                    <a:lnTo>
                      <a:pt x="250" y="93"/>
                    </a:lnTo>
                    <a:lnTo>
                      <a:pt x="198" y="93"/>
                    </a:lnTo>
                    <a:lnTo>
                      <a:pt x="203"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50" name="Freeform 145"/>
              <p:cNvSpPr>
                <a:spLocks/>
              </p:cNvSpPr>
              <p:nvPr/>
            </p:nvSpPr>
            <p:spPr bwMode="auto">
              <a:xfrm>
                <a:off x="6019" y="1759"/>
                <a:ext cx="303" cy="380"/>
              </a:xfrm>
              <a:custGeom>
                <a:avLst/>
                <a:gdLst>
                  <a:gd name="T0" fmla="+- 0 6276 6019"/>
                  <a:gd name="T1" fmla="*/ T0 w 303"/>
                  <a:gd name="T2" fmla="+- 0 1838 1759"/>
                  <a:gd name="T3" fmla="*/ 1838 h 380"/>
                  <a:gd name="T4" fmla="+- 0 6217 6019"/>
                  <a:gd name="T5" fmla="*/ T4 w 303"/>
                  <a:gd name="T6" fmla="+- 0 1852 1759"/>
                  <a:gd name="T7" fmla="*/ 1852 h 380"/>
                  <a:gd name="T8" fmla="+- 0 6269 6019"/>
                  <a:gd name="T9" fmla="*/ T8 w 303"/>
                  <a:gd name="T10" fmla="+- 0 1852 1759"/>
                  <a:gd name="T11" fmla="*/ 1852 h 380"/>
                  <a:gd name="T12" fmla="+- 0 6276 6019"/>
                  <a:gd name="T13" fmla="*/ T12 w 303"/>
                  <a:gd name="T14" fmla="+- 0 1838 1759"/>
                  <a:gd name="T15" fmla="*/ 1838 h 380"/>
                </a:gdLst>
                <a:ahLst/>
                <a:cxnLst>
                  <a:cxn ang="0">
                    <a:pos x="T1" y="T3"/>
                  </a:cxn>
                  <a:cxn ang="0">
                    <a:pos x="T5" y="T7"/>
                  </a:cxn>
                  <a:cxn ang="0">
                    <a:pos x="T9" y="T11"/>
                  </a:cxn>
                  <a:cxn ang="0">
                    <a:pos x="T13" y="T15"/>
                  </a:cxn>
                </a:cxnLst>
                <a:rect l="0" t="0" r="r" b="b"/>
                <a:pathLst>
                  <a:path w="303" h="380">
                    <a:moveTo>
                      <a:pt x="257" y="79"/>
                    </a:moveTo>
                    <a:lnTo>
                      <a:pt x="198" y="93"/>
                    </a:lnTo>
                    <a:lnTo>
                      <a:pt x="250" y="93"/>
                    </a:lnTo>
                    <a:lnTo>
                      <a:pt x="257" y="7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 name="Group 142"/>
            <p:cNvGrpSpPr>
              <a:grpSpLocks/>
            </p:cNvGrpSpPr>
            <p:nvPr/>
          </p:nvGrpSpPr>
          <p:grpSpPr bwMode="auto">
            <a:xfrm>
              <a:off x="6019" y="1759"/>
              <a:ext cx="303" cy="380"/>
              <a:chOff x="6019" y="1759"/>
              <a:chExt cx="303" cy="380"/>
            </a:xfrm>
          </p:grpSpPr>
          <p:sp>
            <p:nvSpPr>
              <p:cNvPr id="4341" name="Freeform 143"/>
              <p:cNvSpPr>
                <a:spLocks/>
              </p:cNvSpPr>
              <p:nvPr/>
            </p:nvSpPr>
            <p:spPr bwMode="auto">
              <a:xfrm>
                <a:off x="6019" y="1759"/>
                <a:ext cx="303" cy="380"/>
              </a:xfrm>
              <a:custGeom>
                <a:avLst/>
                <a:gdLst>
                  <a:gd name="T0" fmla="+- 0 6170 6019"/>
                  <a:gd name="T1" fmla="*/ T0 w 303"/>
                  <a:gd name="T2" fmla="+- 0 1861 1759"/>
                  <a:gd name="T3" fmla="*/ 1861 h 380"/>
                  <a:gd name="T4" fmla="+- 0 6136 6019"/>
                  <a:gd name="T5" fmla="*/ T4 w 303"/>
                  <a:gd name="T6" fmla="+- 0 1800 1759"/>
                  <a:gd name="T7" fmla="*/ 1800 h 380"/>
                  <a:gd name="T8" fmla="+- 0 6121 6019"/>
                  <a:gd name="T9" fmla="*/ T8 w 303"/>
                  <a:gd name="T10" fmla="+- 0 1870 1759"/>
                  <a:gd name="T11" fmla="*/ 1870 h 380"/>
                  <a:gd name="T12" fmla="+- 0 6024 6019"/>
                  <a:gd name="T13" fmla="*/ T12 w 303"/>
                  <a:gd name="T14" fmla="+- 0 1800 1759"/>
                  <a:gd name="T15" fmla="*/ 1800 h 380"/>
                  <a:gd name="T16" fmla="+- 0 6084 6019"/>
                  <a:gd name="T17" fmla="*/ T16 w 303"/>
                  <a:gd name="T18" fmla="+- 0 1893 1759"/>
                  <a:gd name="T19" fmla="*/ 1893 h 380"/>
                  <a:gd name="T20" fmla="+- 0 6019 6019"/>
                  <a:gd name="T21" fmla="*/ T20 w 303"/>
                  <a:gd name="T22" fmla="+- 0 1910 1759"/>
                  <a:gd name="T23" fmla="*/ 1910 h 380"/>
                  <a:gd name="T24" fmla="+- 0 6071 6019"/>
                  <a:gd name="T25" fmla="*/ T24 w 303"/>
                  <a:gd name="T26" fmla="+- 0 1965 1759"/>
                  <a:gd name="T27" fmla="*/ 1965 h 380"/>
                  <a:gd name="T28" fmla="+- 0 6020 6019"/>
                  <a:gd name="T29" fmla="*/ T28 w 303"/>
                  <a:gd name="T30" fmla="+- 0 2016 1759"/>
                  <a:gd name="T31" fmla="*/ 2016 h 380"/>
                  <a:gd name="T32" fmla="+- 0 6098 6019"/>
                  <a:gd name="T33" fmla="*/ T32 w 303"/>
                  <a:gd name="T34" fmla="+- 0 2004 1759"/>
                  <a:gd name="T35" fmla="*/ 2004 h 380"/>
                  <a:gd name="T36" fmla="+- 0 6085 6019"/>
                  <a:gd name="T37" fmla="*/ T36 w 303"/>
                  <a:gd name="T38" fmla="+- 0 2068 1759"/>
                  <a:gd name="T39" fmla="*/ 2068 h 380"/>
                  <a:gd name="T40" fmla="+- 0 6127 6019"/>
                  <a:gd name="T41" fmla="*/ T40 w 303"/>
                  <a:gd name="T42" fmla="+- 0 2034 1759"/>
                  <a:gd name="T43" fmla="*/ 2034 h 380"/>
                  <a:gd name="T44" fmla="+- 0 6138 6019"/>
                  <a:gd name="T45" fmla="*/ T44 w 303"/>
                  <a:gd name="T46" fmla="+- 0 2138 1759"/>
                  <a:gd name="T47" fmla="*/ 2138 h 380"/>
                  <a:gd name="T48" fmla="+- 0 6167 6019"/>
                  <a:gd name="T49" fmla="*/ T48 w 303"/>
                  <a:gd name="T50" fmla="+- 0 2022 1759"/>
                  <a:gd name="T51" fmla="*/ 2022 h 380"/>
                  <a:gd name="T52" fmla="+- 0 6204 6019"/>
                  <a:gd name="T53" fmla="*/ T52 w 303"/>
                  <a:gd name="T54" fmla="+- 0 2106 1759"/>
                  <a:gd name="T55" fmla="*/ 2106 h 380"/>
                  <a:gd name="T56" fmla="+- 0 6215 6019"/>
                  <a:gd name="T57" fmla="*/ T56 w 303"/>
                  <a:gd name="T58" fmla="+- 0 2013 1759"/>
                  <a:gd name="T59" fmla="*/ 2013 h 380"/>
                  <a:gd name="T60" fmla="+- 0 6274 6019"/>
                  <a:gd name="T61" fmla="*/ T60 w 303"/>
                  <a:gd name="T62" fmla="+- 0 2077 1759"/>
                  <a:gd name="T63" fmla="*/ 2077 h 380"/>
                  <a:gd name="T64" fmla="+- 0 6254 6019"/>
                  <a:gd name="T65" fmla="*/ T64 w 303"/>
                  <a:gd name="T66" fmla="+- 0 1986 1759"/>
                  <a:gd name="T67" fmla="*/ 1986 h 380"/>
                  <a:gd name="T68" fmla="+- 0 6322 6019"/>
                  <a:gd name="T69" fmla="*/ T68 w 303"/>
                  <a:gd name="T70" fmla="+- 0 1993 1759"/>
                  <a:gd name="T71" fmla="*/ 1993 h 380"/>
                  <a:gd name="T72" fmla="+- 0 6265 6019"/>
                  <a:gd name="T73" fmla="*/ T72 w 303"/>
                  <a:gd name="T74" fmla="+- 0 1942 1759"/>
                  <a:gd name="T75" fmla="*/ 1942 h 380"/>
                  <a:gd name="T76" fmla="+- 0 6314 6019"/>
                  <a:gd name="T77" fmla="*/ T76 w 303"/>
                  <a:gd name="T78" fmla="+- 0 1902 1759"/>
                  <a:gd name="T79" fmla="*/ 1902 h 380"/>
                  <a:gd name="T80" fmla="+- 0 6253 6019"/>
                  <a:gd name="T81" fmla="*/ T80 w 303"/>
                  <a:gd name="T82" fmla="+- 0 1887 1759"/>
                  <a:gd name="T83" fmla="*/ 1887 h 380"/>
                  <a:gd name="T84" fmla="+- 0 6276 6019"/>
                  <a:gd name="T85" fmla="*/ T84 w 303"/>
                  <a:gd name="T86" fmla="+- 0 1838 1759"/>
                  <a:gd name="T87" fmla="*/ 1838 h 380"/>
                  <a:gd name="T88" fmla="+- 0 6217 6019"/>
                  <a:gd name="T89" fmla="*/ T88 w 303"/>
                  <a:gd name="T90" fmla="+- 0 1852 1759"/>
                  <a:gd name="T91" fmla="*/ 1852 h 380"/>
                  <a:gd name="T92" fmla="+- 0 6222 6019"/>
                  <a:gd name="T93" fmla="*/ T92 w 303"/>
                  <a:gd name="T94" fmla="+- 0 1759 1759"/>
                  <a:gd name="T95" fmla="*/ 1759 h 380"/>
                  <a:gd name="T96" fmla="+- 0 6170 6019"/>
                  <a:gd name="T97" fmla="*/ T96 w 303"/>
                  <a:gd name="T98" fmla="+- 0 1861 1759"/>
                  <a:gd name="T99" fmla="*/ 1861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303" h="380">
                    <a:moveTo>
                      <a:pt x="151" y="102"/>
                    </a:moveTo>
                    <a:lnTo>
                      <a:pt x="117" y="41"/>
                    </a:lnTo>
                    <a:lnTo>
                      <a:pt x="102" y="111"/>
                    </a:lnTo>
                    <a:lnTo>
                      <a:pt x="5" y="41"/>
                    </a:lnTo>
                    <a:lnTo>
                      <a:pt x="65" y="134"/>
                    </a:lnTo>
                    <a:lnTo>
                      <a:pt x="0" y="151"/>
                    </a:lnTo>
                    <a:lnTo>
                      <a:pt x="52" y="206"/>
                    </a:lnTo>
                    <a:lnTo>
                      <a:pt x="1" y="257"/>
                    </a:lnTo>
                    <a:lnTo>
                      <a:pt x="79" y="245"/>
                    </a:lnTo>
                    <a:lnTo>
                      <a:pt x="66" y="309"/>
                    </a:lnTo>
                    <a:lnTo>
                      <a:pt x="108" y="275"/>
                    </a:lnTo>
                    <a:lnTo>
                      <a:pt x="119" y="379"/>
                    </a:lnTo>
                    <a:lnTo>
                      <a:pt x="148" y="263"/>
                    </a:lnTo>
                    <a:lnTo>
                      <a:pt x="185" y="347"/>
                    </a:lnTo>
                    <a:lnTo>
                      <a:pt x="196" y="254"/>
                    </a:lnTo>
                    <a:lnTo>
                      <a:pt x="255" y="318"/>
                    </a:lnTo>
                    <a:lnTo>
                      <a:pt x="235" y="227"/>
                    </a:lnTo>
                    <a:lnTo>
                      <a:pt x="303" y="234"/>
                    </a:lnTo>
                    <a:lnTo>
                      <a:pt x="246" y="183"/>
                    </a:lnTo>
                    <a:lnTo>
                      <a:pt x="295" y="143"/>
                    </a:lnTo>
                    <a:lnTo>
                      <a:pt x="234" y="128"/>
                    </a:lnTo>
                    <a:lnTo>
                      <a:pt x="257" y="79"/>
                    </a:lnTo>
                    <a:lnTo>
                      <a:pt x="198" y="93"/>
                    </a:lnTo>
                    <a:lnTo>
                      <a:pt x="203" y="0"/>
                    </a:lnTo>
                    <a:lnTo>
                      <a:pt x="151" y="102"/>
                    </a:lnTo>
                    <a:close/>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 name="Group 132"/>
            <p:cNvGrpSpPr>
              <a:grpSpLocks/>
            </p:cNvGrpSpPr>
            <p:nvPr/>
          </p:nvGrpSpPr>
          <p:grpSpPr bwMode="auto">
            <a:xfrm>
              <a:off x="5899" y="1400"/>
              <a:ext cx="420" cy="359"/>
              <a:chOff x="5899" y="1400"/>
              <a:chExt cx="420" cy="359"/>
            </a:xfrm>
          </p:grpSpPr>
          <p:sp>
            <p:nvSpPr>
              <p:cNvPr id="4332" name="Freeform 141"/>
              <p:cNvSpPr>
                <a:spLocks/>
              </p:cNvSpPr>
              <p:nvPr/>
            </p:nvSpPr>
            <p:spPr bwMode="auto">
              <a:xfrm>
                <a:off x="5899" y="1400"/>
                <a:ext cx="420" cy="359"/>
              </a:xfrm>
              <a:custGeom>
                <a:avLst/>
                <a:gdLst>
                  <a:gd name="T0" fmla="+- 0 6100 5899"/>
                  <a:gd name="T1" fmla="*/ T0 w 420"/>
                  <a:gd name="T2" fmla="+- 0 1660 1400"/>
                  <a:gd name="T3" fmla="*/ 1660 h 359"/>
                  <a:gd name="T4" fmla="+- 0 6049 5899"/>
                  <a:gd name="T5" fmla="*/ T4 w 420"/>
                  <a:gd name="T6" fmla="+- 0 1660 1400"/>
                  <a:gd name="T7" fmla="*/ 1660 h 359"/>
                  <a:gd name="T8" fmla="+- 0 6064 5899"/>
                  <a:gd name="T9" fmla="*/ T8 w 420"/>
                  <a:gd name="T10" fmla="+- 0 1759 1400"/>
                  <a:gd name="T11" fmla="*/ 1759 h 359"/>
                  <a:gd name="T12" fmla="+- 0 6100 5899"/>
                  <a:gd name="T13" fmla="*/ T12 w 420"/>
                  <a:gd name="T14" fmla="+- 0 1660 1400"/>
                  <a:gd name="T15" fmla="*/ 1660 h 359"/>
                </a:gdLst>
                <a:ahLst/>
                <a:cxnLst>
                  <a:cxn ang="0">
                    <a:pos x="T1" y="T3"/>
                  </a:cxn>
                  <a:cxn ang="0">
                    <a:pos x="T5" y="T7"/>
                  </a:cxn>
                  <a:cxn ang="0">
                    <a:pos x="T9" y="T11"/>
                  </a:cxn>
                  <a:cxn ang="0">
                    <a:pos x="T13" y="T15"/>
                  </a:cxn>
                </a:cxnLst>
                <a:rect l="0" t="0" r="r" b="b"/>
                <a:pathLst>
                  <a:path w="420" h="359">
                    <a:moveTo>
                      <a:pt x="201" y="260"/>
                    </a:moveTo>
                    <a:lnTo>
                      <a:pt x="150" y="260"/>
                    </a:lnTo>
                    <a:lnTo>
                      <a:pt x="165" y="359"/>
                    </a:lnTo>
                    <a:lnTo>
                      <a:pt x="201" y="26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33" name="Freeform 140"/>
              <p:cNvSpPr>
                <a:spLocks/>
              </p:cNvSpPr>
              <p:nvPr/>
            </p:nvSpPr>
            <p:spPr bwMode="auto">
              <a:xfrm>
                <a:off x="5899" y="1400"/>
                <a:ext cx="420" cy="359"/>
              </a:xfrm>
              <a:custGeom>
                <a:avLst/>
                <a:gdLst>
                  <a:gd name="T0" fmla="+- 0 6170 5899"/>
                  <a:gd name="T1" fmla="*/ T0 w 420"/>
                  <a:gd name="T2" fmla="+- 0 1648 1400"/>
                  <a:gd name="T3" fmla="*/ 1648 h 359"/>
                  <a:gd name="T4" fmla="+- 0 6104 5899"/>
                  <a:gd name="T5" fmla="*/ T4 w 420"/>
                  <a:gd name="T6" fmla="+- 0 1648 1400"/>
                  <a:gd name="T7" fmla="*/ 1648 h 359"/>
                  <a:gd name="T8" fmla="+- 0 6156 5899"/>
                  <a:gd name="T9" fmla="*/ T8 w 420"/>
                  <a:gd name="T10" fmla="+- 0 1729 1400"/>
                  <a:gd name="T11" fmla="*/ 1729 h 359"/>
                  <a:gd name="T12" fmla="+- 0 6170 5899"/>
                  <a:gd name="T13" fmla="*/ T12 w 420"/>
                  <a:gd name="T14" fmla="+- 0 1648 1400"/>
                  <a:gd name="T15" fmla="*/ 1648 h 359"/>
                </a:gdLst>
                <a:ahLst/>
                <a:cxnLst>
                  <a:cxn ang="0">
                    <a:pos x="T1" y="T3"/>
                  </a:cxn>
                  <a:cxn ang="0">
                    <a:pos x="T5" y="T7"/>
                  </a:cxn>
                  <a:cxn ang="0">
                    <a:pos x="T9" y="T11"/>
                  </a:cxn>
                  <a:cxn ang="0">
                    <a:pos x="T13" y="T15"/>
                  </a:cxn>
                </a:cxnLst>
                <a:rect l="0" t="0" r="r" b="b"/>
                <a:pathLst>
                  <a:path w="420" h="359">
                    <a:moveTo>
                      <a:pt x="271" y="248"/>
                    </a:moveTo>
                    <a:lnTo>
                      <a:pt x="205" y="248"/>
                    </a:lnTo>
                    <a:lnTo>
                      <a:pt x="257" y="329"/>
                    </a:lnTo>
                    <a:lnTo>
                      <a:pt x="271" y="24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34" name="Freeform 139"/>
              <p:cNvSpPr>
                <a:spLocks/>
              </p:cNvSpPr>
              <p:nvPr/>
            </p:nvSpPr>
            <p:spPr bwMode="auto">
              <a:xfrm>
                <a:off x="5899" y="1400"/>
                <a:ext cx="420" cy="359"/>
              </a:xfrm>
              <a:custGeom>
                <a:avLst/>
                <a:gdLst>
                  <a:gd name="T0" fmla="+- 0 6234 5899"/>
                  <a:gd name="T1" fmla="*/ T0 w 420"/>
                  <a:gd name="T2" fmla="+- 0 1640 1400"/>
                  <a:gd name="T3" fmla="*/ 1640 h 359"/>
                  <a:gd name="T4" fmla="+- 0 6172 5899"/>
                  <a:gd name="T5" fmla="*/ T4 w 420"/>
                  <a:gd name="T6" fmla="+- 0 1640 1400"/>
                  <a:gd name="T7" fmla="*/ 1640 h 359"/>
                  <a:gd name="T8" fmla="+- 0 6252 5899"/>
                  <a:gd name="T9" fmla="*/ T8 w 420"/>
                  <a:gd name="T10" fmla="+- 0 1701 1400"/>
                  <a:gd name="T11" fmla="*/ 1701 h 359"/>
                  <a:gd name="T12" fmla="+- 0 6234 5899"/>
                  <a:gd name="T13" fmla="*/ T12 w 420"/>
                  <a:gd name="T14" fmla="+- 0 1640 1400"/>
                  <a:gd name="T15" fmla="*/ 1640 h 359"/>
                </a:gdLst>
                <a:ahLst/>
                <a:cxnLst>
                  <a:cxn ang="0">
                    <a:pos x="T1" y="T3"/>
                  </a:cxn>
                  <a:cxn ang="0">
                    <a:pos x="T5" y="T7"/>
                  </a:cxn>
                  <a:cxn ang="0">
                    <a:pos x="T9" y="T11"/>
                  </a:cxn>
                  <a:cxn ang="0">
                    <a:pos x="T13" y="T15"/>
                  </a:cxn>
                </a:cxnLst>
                <a:rect l="0" t="0" r="r" b="b"/>
                <a:pathLst>
                  <a:path w="420" h="359">
                    <a:moveTo>
                      <a:pt x="335" y="240"/>
                    </a:moveTo>
                    <a:lnTo>
                      <a:pt x="273" y="240"/>
                    </a:lnTo>
                    <a:lnTo>
                      <a:pt x="353" y="301"/>
                    </a:lnTo>
                    <a:lnTo>
                      <a:pt x="335" y="24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35" name="Freeform 138"/>
              <p:cNvSpPr>
                <a:spLocks/>
              </p:cNvSpPr>
              <p:nvPr/>
            </p:nvSpPr>
            <p:spPr bwMode="auto">
              <a:xfrm>
                <a:off x="5899" y="1400"/>
                <a:ext cx="420" cy="359"/>
              </a:xfrm>
              <a:custGeom>
                <a:avLst/>
                <a:gdLst>
                  <a:gd name="T0" fmla="+- 0 6232 5899"/>
                  <a:gd name="T1" fmla="*/ T0 w 420"/>
                  <a:gd name="T2" fmla="+- 0 1632 1400"/>
                  <a:gd name="T3" fmla="*/ 1632 h 359"/>
                  <a:gd name="T4" fmla="+- 0 6010 5899"/>
                  <a:gd name="T5" fmla="*/ T4 w 420"/>
                  <a:gd name="T6" fmla="+- 0 1632 1400"/>
                  <a:gd name="T7" fmla="*/ 1632 h 359"/>
                  <a:gd name="T8" fmla="+- 0 5992 5899"/>
                  <a:gd name="T9" fmla="*/ T8 w 420"/>
                  <a:gd name="T10" fmla="+- 0 1693 1400"/>
                  <a:gd name="T11" fmla="*/ 1693 h 359"/>
                  <a:gd name="T12" fmla="+- 0 6049 5899"/>
                  <a:gd name="T13" fmla="*/ T12 w 420"/>
                  <a:gd name="T14" fmla="+- 0 1660 1400"/>
                  <a:gd name="T15" fmla="*/ 1660 h 359"/>
                  <a:gd name="T16" fmla="+- 0 6100 5899"/>
                  <a:gd name="T17" fmla="*/ T16 w 420"/>
                  <a:gd name="T18" fmla="+- 0 1660 1400"/>
                  <a:gd name="T19" fmla="*/ 1660 h 359"/>
                  <a:gd name="T20" fmla="+- 0 6104 5899"/>
                  <a:gd name="T21" fmla="*/ T20 w 420"/>
                  <a:gd name="T22" fmla="+- 0 1648 1400"/>
                  <a:gd name="T23" fmla="*/ 1648 h 359"/>
                  <a:gd name="T24" fmla="+- 0 6170 5899"/>
                  <a:gd name="T25" fmla="*/ T24 w 420"/>
                  <a:gd name="T26" fmla="+- 0 1648 1400"/>
                  <a:gd name="T27" fmla="*/ 1648 h 359"/>
                  <a:gd name="T28" fmla="+- 0 6172 5899"/>
                  <a:gd name="T29" fmla="*/ T28 w 420"/>
                  <a:gd name="T30" fmla="+- 0 1640 1400"/>
                  <a:gd name="T31" fmla="*/ 1640 h 359"/>
                  <a:gd name="T32" fmla="+- 0 6234 5899"/>
                  <a:gd name="T33" fmla="*/ T32 w 420"/>
                  <a:gd name="T34" fmla="+- 0 1640 1400"/>
                  <a:gd name="T35" fmla="*/ 1640 h 359"/>
                  <a:gd name="T36" fmla="+- 0 6232 5899"/>
                  <a:gd name="T37" fmla="*/ T36 w 420"/>
                  <a:gd name="T38" fmla="+- 0 1632 1400"/>
                  <a:gd name="T39" fmla="*/ 1632 h 3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420" h="359">
                    <a:moveTo>
                      <a:pt x="333" y="232"/>
                    </a:moveTo>
                    <a:lnTo>
                      <a:pt x="111" y="232"/>
                    </a:lnTo>
                    <a:lnTo>
                      <a:pt x="93" y="293"/>
                    </a:lnTo>
                    <a:lnTo>
                      <a:pt x="150" y="260"/>
                    </a:lnTo>
                    <a:lnTo>
                      <a:pt x="201" y="260"/>
                    </a:lnTo>
                    <a:lnTo>
                      <a:pt x="205" y="248"/>
                    </a:lnTo>
                    <a:lnTo>
                      <a:pt x="271" y="248"/>
                    </a:lnTo>
                    <a:lnTo>
                      <a:pt x="273" y="240"/>
                    </a:lnTo>
                    <a:lnTo>
                      <a:pt x="335" y="240"/>
                    </a:lnTo>
                    <a:lnTo>
                      <a:pt x="333" y="23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36" name="Freeform 137"/>
              <p:cNvSpPr>
                <a:spLocks/>
              </p:cNvSpPr>
              <p:nvPr/>
            </p:nvSpPr>
            <p:spPr bwMode="auto">
              <a:xfrm>
                <a:off x="5899" y="1400"/>
                <a:ext cx="420" cy="359"/>
              </a:xfrm>
              <a:custGeom>
                <a:avLst/>
                <a:gdLst>
                  <a:gd name="T0" fmla="+- 0 5906 5899"/>
                  <a:gd name="T1" fmla="*/ T0 w 420"/>
                  <a:gd name="T2" fmla="+- 0 1438 1400"/>
                  <a:gd name="T3" fmla="*/ 1438 h 359"/>
                  <a:gd name="T4" fmla="+- 0 5989 5899"/>
                  <a:gd name="T5" fmla="*/ T4 w 420"/>
                  <a:gd name="T6" fmla="+- 0 1526 1400"/>
                  <a:gd name="T7" fmla="*/ 1526 h 359"/>
                  <a:gd name="T8" fmla="+- 0 5899 5899"/>
                  <a:gd name="T9" fmla="*/ T8 w 420"/>
                  <a:gd name="T10" fmla="+- 0 1543 1400"/>
                  <a:gd name="T11" fmla="*/ 1543 h 359"/>
                  <a:gd name="T12" fmla="+- 0 5971 5899"/>
                  <a:gd name="T13" fmla="*/ T12 w 420"/>
                  <a:gd name="T14" fmla="+- 0 1596 1400"/>
                  <a:gd name="T15" fmla="*/ 1596 h 359"/>
                  <a:gd name="T16" fmla="+- 0 5902 5899"/>
                  <a:gd name="T17" fmla="*/ T16 w 420"/>
                  <a:gd name="T18" fmla="+- 0 1642 1400"/>
                  <a:gd name="T19" fmla="*/ 1642 h 359"/>
                  <a:gd name="T20" fmla="+- 0 6010 5899"/>
                  <a:gd name="T21" fmla="*/ T20 w 420"/>
                  <a:gd name="T22" fmla="+- 0 1632 1400"/>
                  <a:gd name="T23" fmla="*/ 1632 h 359"/>
                  <a:gd name="T24" fmla="+- 0 6232 5899"/>
                  <a:gd name="T25" fmla="*/ T24 w 420"/>
                  <a:gd name="T26" fmla="+- 0 1632 1400"/>
                  <a:gd name="T27" fmla="*/ 1632 h 359"/>
                  <a:gd name="T28" fmla="+- 0 6227 5899"/>
                  <a:gd name="T29" fmla="*/ T28 w 420"/>
                  <a:gd name="T30" fmla="+- 0 1615 1400"/>
                  <a:gd name="T31" fmla="*/ 1615 h 359"/>
                  <a:gd name="T32" fmla="+- 0 6309 5899"/>
                  <a:gd name="T33" fmla="*/ T32 w 420"/>
                  <a:gd name="T34" fmla="+- 0 1615 1400"/>
                  <a:gd name="T35" fmla="*/ 1615 h 359"/>
                  <a:gd name="T36" fmla="+- 0 6241 5899"/>
                  <a:gd name="T37" fmla="*/ T36 w 420"/>
                  <a:gd name="T38" fmla="+- 0 1574 1400"/>
                  <a:gd name="T39" fmla="*/ 1574 h 359"/>
                  <a:gd name="T40" fmla="+- 0 6310 5899"/>
                  <a:gd name="T41" fmla="*/ T40 w 420"/>
                  <a:gd name="T42" fmla="+- 0 1536 1400"/>
                  <a:gd name="T43" fmla="*/ 1536 h 359"/>
                  <a:gd name="T44" fmla="+- 0 6223 5899"/>
                  <a:gd name="T45" fmla="*/ T44 w 420"/>
                  <a:gd name="T46" fmla="+- 0 1521 1400"/>
                  <a:gd name="T47" fmla="*/ 1521 h 359"/>
                  <a:gd name="T48" fmla="+- 0 6235 5899"/>
                  <a:gd name="T49" fmla="*/ T48 w 420"/>
                  <a:gd name="T50" fmla="+- 0 1504 1400"/>
                  <a:gd name="T51" fmla="*/ 1504 h 359"/>
                  <a:gd name="T52" fmla="+- 0 6041 5899"/>
                  <a:gd name="T53" fmla="*/ T52 w 420"/>
                  <a:gd name="T54" fmla="+- 0 1504 1400"/>
                  <a:gd name="T55" fmla="*/ 1504 h 359"/>
                  <a:gd name="T56" fmla="+- 0 5906 5899"/>
                  <a:gd name="T57" fmla="*/ T56 w 420"/>
                  <a:gd name="T58" fmla="+- 0 1438 1400"/>
                  <a:gd name="T59" fmla="*/ 1438 h 3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420" h="359">
                    <a:moveTo>
                      <a:pt x="7" y="38"/>
                    </a:moveTo>
                    <a:lnTo>
                      <a:pt x="90" y="126"/>
                    </a:lnTo>
                    <a:lnTo>
                      <a:pt x="0" y="143"/>
                    </a:lnTo>
                    <a:lnTo>
                      <a:pt x="72" y="196"/>
                    </a:lnTo>
                    <a:lnTo>
                      <a:pt x="3" y="242"/>
                    </a:lnTo>
                    <a:lnTo>
                      <a:pt x="111" y="232"/>
                    </a:lnTo>
                    <a:lnTo>
                      <a:pt x="333" y="232"/>
                    </a:lnTo>
                    <a:lnTo>
                      <a:pt x="328" y="215"/>
                    </a:lnTo>
                    <a:lnTo>
                      <a:pt x="410" y="215"/>
                    </a:lnTo>
                    <a:lnTo>
                      <a:pt x="342" y="174"/>
                    </a:lnTo>
                    <a:lnTo>
                      <a:pt x="411" y="136"/>
                    </a:lnTo>
                    <a:lnTo>
                      <a:pt x="324" y="121"/>
                    </a:lnTo>
                    <a:lnTo>
                      <a:pt x="336" y="104"/>
                    </a:lnTo>
                    <a:lnTo>
                      <a:pt x="142" y="104"/>
                    </a:lnTo>
                    <a:lnTo>
                      <a:pt x="7" y="3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37" name="Freeform 136"/>
              <p:cNvSpPr>
                <a:spLocks/>
              </p:cNvSpPr>
              <p:nvPr/>
            </p:nvSpPr>
            <p:spPr bwMode="auto">
              <a:xfrm>
                <a:off x="5899" y="1400"/>
                <a:ext cx="420" cy="359"/>
              </a:xfrm>
              <a:custGeom>
                <a:avLst/>
                <a:gdLst>
                  <a:gd name="T0" fmla="+- 0 6309 5899"/>
                  <a:gd name="T1" fmla="*/ T0 w 420"/>
                  <a:gd name="T2" fmla="+- 0 1615 1400"/>
                  <a:gd name="T3" fmla="*/ 1615 h 359"/>
                  <a:gd name="T4" fmla="+- 0 6227 5899"/>
                  <a:gd name="T5" fmla="*/ T4 w 420"/>
                  <a:gd name="T6" fmla="+- 0 1615 1400"/>
                  <a:gd name="T7" fmla="*/ 1615 h 359"/>
                  <a:gd name="T8" fmla="+- 0 6319 5899"/>
                  <a:gd name="T9" fmla="*/ T8 w 420"/>
                  <a:gd name="T10" fmla="+- 0 1621 1400"/>
                  <a:gd name="T11" fmla="*/ 1621 h 359"/>
                  <a:gd name="T12" fmla="+- 0 6309 5899"/>
                  <a:gd name="T13" fmla="*/ T12 w 420"/>
                  <a:gd name="T14" fmla="+- 0 1615 1400"/>
                  <a:gd name="T15" fmla="*/ 1615 h 359"/>
                </a:gdLst>
                <a:ahLst/>
                <a:cxnLst>
                  <a:cxn ang="0">
                    <a:pos x="T1" y="T3"/>
                  </a:cxn>
                  <a:cxn ang="0">
                    <a:pos x="T5" y="T7"/>
                  </a:cxn>
                  <a:cxn ang="0">
                    <a:pos x="T9" y="T11"/>
                  </a:cxn>
                  <a:cxn ang="0">
                    <a:pos x="T13" y="T15"/>
                  </a:cxn>
                </a:cxnLst>
                <a:rect l="0" t="0" r="r" b="b"/>
                <a:pathLst>
                  <a:path w="420" h="359">
                    <a:moveTo>
                      <a:pt x="410" y="215"/>
                    </a:moveTo>
                    <a:lnTo>
                      <a:pt x="328" y="215"/>
                    </a:lnTo>
                    <a:lnTo>
                      <a:pt x="420" y="221"/>
                    </a:lnTo>
                    <a:lnTo>
                      <a:pt x="410" y="2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38" name="Freeform 135"/>
              <p:cNvSpPr>
                <a:spLocks/>
              </p:cNvSpPr>
              <p:nvPr/>
            </p:nvSpPr>
            <p:spPr bwMode="auto">
              <a:xfrm>
                <a:off x="5899" y="1400"/>
                <a:ext cx="420" cy="359"/>
              </a:xfrm>
              <a:custGeom>
                <a:avLst/>
                <a:gdLst>
                  <a:gd name="T0" fmla="+- 0 6061 5899"/>
                  <a:gd name="T1" fmla="*/ T0 w 420"/>
                  <a:gd name="T2" fmla="+- 0 1438 1400"/>
                  <a:gd name="T3" fmla="*/ 1438 h 359"/>
                  <a:gd name="T4" fmla="+- 0 6041 5899"/>
                  <a:gd name="T5" fmla="*/ T4 w 420"/>
                  <a:gd name="T6" fmla="+- 0 1504 1400"/>
                  <a:gd name="T7" fmla="*/ 1504 h 359"/>
                  <a:gd name="T8" fmla="+- 0 6235 5899"/>
                  <a:gd name="T9" fmla="*/ T8 w 420"/>
                  <a:gd name="T10" fmla="+- 0 1504 1400"/>
                  <a:gd name="T11" fmla="*/ 1504 h 359"/>
                  <a:gd name="T12" fmla="+- 0 6241 5899"/>
                  <a:gd name="T13" fmla="*/ T12 w 420"/>
                  <a:gd name="T14" fmla="+- 0 1496 1400"/>
                  <a:gd name="T15" fmla="*/ 1496 h 359"/>
                  <a:gd name="T16" fmla="+- 0 6109 5899"/>
                  <a:gd name="T17" fmla="*/ T16 w 420"/>
                  <a:gd name="T18" fmla="+- 0 1496 1400"/>
                  <a:gd name="T19" fmla="*/ 1496 h 359"/>
                  <a:gd name="T20" fmla="+- 0 6061 5899"/>
                  <a:gd name="T21" fmla="*/ T20 w 420"/>
                  <a:gd name="T22" fmla="+- 0 1438 1400"/>
                  <a:gd name="T23" fmla="*/ 1438 h 359"/>
                </a:gdLst>
                <a:ahLst/>
                <a:cxnLst>
                  <a:cxn ang="0">
                    <a:pos x="T1" y="T3"/>
                  </a:cxn>
                  <a:cxn ang="0">
                    <a:pos x="T5" y="T7"/>
                  </a:cxn>
                  <a:cxn ang="0">
                    <a:pos x="T9" y="T11"/>
                  </a:cxn>
                  <a:cxn ang="0">
                    <a:pos x="T13" y="T15"/>
                  </a:cxn>
                  <a:cxn ang="0">
                    <a:pos x="T17" y="T19"/>
                  </a:cxn>
                  <a:cxn ang="0">
                    <a:pos x="T21" y="T23"/>
                  </a:cxn>
                </a:cxnLst>
                <a:rect l="0" t="0" r="r" b="b"/>
                <a:pathLst>
                  <a:path w="420" h="359">
                    <a:moveTo>
                      <a:pt x="162" y="38"/>
                    </a:moveTo>
                    <a:lnTo>
                      <a:pt x="142" y="104"/>
                    </a:lnTo>
                    <a:lnTo>
                      <a:pt x="336" y="104"/>
                    </a:lnTo>
                    <a:lnTo>
                      <a:pt x="342" y="96"/>
                    </a:lnTo>
                    <a:lnTo>
                      <a:pt x="210" y="96"/>
                    </a:lnTo>
                    <a:lnTo>
                      <a:pt x="162" y="3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39" name="Freeform 134"/>
              <p:cNvSpPr>
                <a:spLocks/>
              </p:cNvSpPr>
              <p:nvPr/>
            </p:nvSpPr>
            <p:spPr bwMode="auto">
              <a:xfrm>
                <a:off x="5899" y="1400"/>
                <a:ext cx="420" cy="359"/>
              </a:xfrm>
              <a:custGeom>
                <a:avLst/>
                <a:gdLst>
                  <a:gd name="T0" fmla="+- 0 6181 5899"/>
                  <a:gd name="T1" fmla="*/ T0 w 420"/>
                  <a:gd name="T2" fmla="+- 0 1400 1400"/>
                  <a:gd name="T3" fmla="*/ 1400 h 359"/>
                  <a:gd name="T4" fmla="+- 0 6109 5899"/>
                  <a:gd name="T5" fmla="*/ T4 w 420"/>
                  <a:gd name="T6" fmla="+- 0 1496 1400"/>
                  <a:gd name="T7" fmla="*/ 1496 h 359"/>
                  <a:gd name="T8" fmla="+- 0 6241 5899"/>
                  <a:gd name="T9" fmla="*/ T8 w 420"/>
                  <a:gd name="T10" fmla="+- 0 1496 1400"/>
                  <a:gd name="T11" fmla="*/ 1496 h 359"/>
                  <a:gd name="T12" fmla="+- 0 6246 5899"/>
                  <a:gd name="T13" fmla="*/ T12 w 420"/>
                  <a:gd name="T14" fmla="+- 0 1489 1400"/>
                  <a:gd name="T15" fmla="*/ 1489 h 359"/>
                  <a:gd name="T16" fmla="+- 0 6174 5899"/>
                  <a:gd name="T17" fmla="*/ T16 w 420"/>
                  <a:gd name="T18" fmla="+- 0 1489 1400"/>
                  <a:gd name="T19" fmla="*/ 1489 h 359"/>
                  <a:gd name="T20" fmla="+- 0 6181 5899"/>
                  <a:gd name="T21" fmla="*/ T20 w 420"/>
                  <a:gd name="T22" fmla="+- 0 1400 1400"/>
                  <a:gd name="T23" fmla="*/ 1400 h 359"/>
                </a:gdLst>
                <a:ahLst/>
                <a:cxnLst>
                  <a:cxn ang="0">
                    <a:pos x="T1" y="T3"/>
                  </a:cxn>
                  <a:cxn ang="0">
                    <a:pos x="T5" y="T7"/>
                  </a:cxn>
                  <a:cxn ang="0">
                    <a:pos x="T9" y="T11"/>
                  </a:cxn>
                  <a:cxn ang="0">
                    <a:pos x="T13" y="T15"/>
                  </a:cxn>
                  <a:cxn ang="0">
                    <a:pos x="T17" y="T19"/>
                  </a:cxn>
                  <a:cxn ang="0">
                    <a:pos x="T21" y="T23"/>
                  </a:cxn>
                </a:cxnLst>
                <a:rect l="0" t="0" r="r" b="b"/>
                <a:pathLst>
                  <a:path w="420" h="359">
                    <a:moveTo>
                      <a:pt x="282" y="0"/>
                    </a:moveTo>
                    <a:lnTo>
                      <a:pt x="210" y="96"/>
                    </a:lnTo>
                    <a:lnTo>
                      <a:pt x="342" y="96"/>
                    </a:lnTo>
                    <a:lnTo>
                      <a:pt x="347" y="89"/>
                    </a:lnTo>
                    <a:lnTo>
                      <a:pt x="275" y="89"/>
                    </a:lnTo>
                    <a:lnTo>
                      <a:pt x="282"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40" name="Freeform 133"/>
              <p:cNvSpPr>
                <a:spLocks/>
              </p:cNvSpPr>
              <p:nvPr/>
            </p:nvSpPr>
            <p:spPr bwMode="auto">
              <a:xfrm>
                <a:off x="5899" y="1400"/>
                <a:ext cx="420" cy="359"/>
              </a:xfrm>
              <a:custGeom>
                <a:avLst/>
                <a:gdLst>
                  <a:gd name="T0" fmla="+- 0 6257 5899"/>
                  <a:gd name="T1" fmla="*/ T0 w 420"/>
                  <a:gd name="T2" fmla="+- 0 1474 1400"/>
                  <a:gd name="T3" fmla="*/ 1474 h 359"/>
                  <a:gd name="T4" fmla="+- 0 6174 5899"/>
                  <a:gd name="T5" fmla="*/ T4 w 420"/>
                  <a:gd name="T6" fmla="+- 0 1489 1400"/>
                  <a:gd name="T7" fmla="*/ 1489 h 359"/>
                  <a:gd name="T8" fmla="+- 0 6246 5899"/>
                  <a:gd name="T9" fmla="*/ T8 w 420"/>
                  <a:gd name="T10" fmla="+- 0 1489 1400"/>
                  <a:gd name="T11" fmla="*/ 1489 h 359"/>
                  <a:gd name="T12" fmla="+- 0 6257 5899"/>
                  <a:gd name="T13" fmla="*/ T12 w 420"/>
                  <a:gd name="T14" fmla="+- 0 1474 1400"/>
                  <a:gd name="T15" fmla="*/ 1474 h 359"/>
                </a:gdLst>
                <a:ahLst/>
                <a:cxnLst>
                  <a:cxn ang="0">
                    <a:pos x="T1" y="T3"/>
                  </a:cxn>
                  <a:cxn ang="0">
                    <a:pos x="T5" y="T7"/>
                  </a:cxn>
                  <a:cxn ang="0">
                    <a:pos x="T9" y="T11"/>
                  </a:cxn>
                  <a:cxn ang="0">
                    <a:pos x="T13" y="T15"/>
                  </a:cxn>
                </a:cxnLst>
                <a:rect l="0" t="0" r="r" b="b"/>
                <a:pathLst>
                  <a:path w="420" h="359">
                    <a:moveTo>
                      <a:pt x="358" y="74"/>
                    </a:moveTo>
                    <a:lnTo>
                      <a:pt x="275" y="89"/>
                    </a:lnTo>
                    <a:lnTo>
                      <a:pt x="347" y="89"/>
                    </a:lnTo>
                    <a:lnTo>
                      <a:pt x="358" y="7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 name="Group 130"/>
            <p:cNvGrpSpPr>
              <a:grpSpLocks/>
            </p:cNvGrpSpPr>
            <p:nvPr/>
          </p:nvGrpSpPr>
          <p:grpSpPr bwMode="auto">
            <a:xfrm>
              <a:off x="5899" y="1400"/>
              <a:ext cx="420" cy="359"/>
              <a:chOff x="5899" y="1400"/>
              <a:chExt cx="420" cy="359"/>
            </a:xfrm>
          </p:grpSpPr>
          <p:sp>
            <p:nvSpPr>
              <p:cNvPr id="4331" name="Freeform 131"/>
              <p:cNvSpPr>
                <a:spLocks/>
              </p:cNvSpPr>
              <p:nvPr/>
            </p:nvSpPr>
            <p:spPr bwMode="auto">
              <a:xfrm>
                <a:off x="5899" y="1400"/>
                <a:ext cx="420" cy="359"/>
              </a:xfrm>
              <a:custGeom>
                <a:avLst/>
                <a:gdLst>
                  <a:gd name="T0" fmla="+- 0 6109 5899"/>
                  <a:gd name="T1" fmla="*/ T0 w 420"/>
                  <a:gd name="T2" fmla="+- 0 1496 1400"/>
                  <a:gd name="T3" fmla="*/ 1496 h 359"/>
                  <a:gd name="T4" fmla="+- 0 6061 5899"/>
                  <a:gd name="T5" fmla="*/ T4 w 420"/>
                  <a:gd name="T6" fmla="+- 0 1438 1400"/>
                  <a:gd name="T7" fmla="*/ 1438 h 359"/>
                  <a:gd name="T8" fmla="+- 0 6041 5899"/>
                  <a:gd name="T9" fmla="*/ T8 w 420"/>
                  <a:gd name="T10" fmla="+- 0 1504 1400"/>
                  <a:gd name="T11" fmla="*/ 1504 h 359"/>
                  <a:gd name="T12" fmla="+- 0 5906 5899"/>
                  <a:gd name="T13" fmla="*/ T12 w 420"/>
                  <a:gd name="T14" fmla="+- 0 1438 1400"/>
                  <a:gd name="T15" fmla="*/ 1438 h 359"/>
                  <a:gd name="T16" fmla="+- 0 5989 5899"/>
                  <a:gd name="T17" fmla="*/ T16 w 420"/>
                  <a:gd name="T18" fmla="+- 0 1526 1400"/>
                  <a:gd name="T19" fmla="*/ 1526 h 359"/>
                  <a:gd name="T20" fmla="+- 0 5899 5899"/>
                  <a:gd name="T21" fmla="*/ T20 w 420"/>
                  <a:gd name="T22" fmla="+- 0 1543 1400"/>
                  <a:gd name="T23" fmla="*/ 1543 h 359"/>
                  <a:gd name="T24" fmla="+- 0 5971 5899"/>
                  <a:gd name="T25" fmla="*/ T24 w 420"/>
                  <a:gd name="T26" fmla="+- 0 1596 1400"/>
                  <a:gd name="T27" fmla="*/ 1596 h 359"/>
                  <a:gd name="T28" fmla="+- 0 5902 5899"/>
                  <a:gd name="T29" fmla="*/ T28 w 420"/>
                  <a:gd name="T30" fmla="+- 0 1642 1400"/>
                  <a:gd name="T31" fmla="*/ 1642 h 359"/>
                  <a:gd name="T32" fmla="+- 0 6010 5899"/>
                  <a:gd name="T33" fmla="*/ T32 w 420"/>
                  <a:gd name="T34" fmla="+- 0 1632 1400"/>
                  <a:gd name="T35" fmla="*/ 1632 h 359"/>
                  <a:gd name="T36" fmla="+- 0 5992 5899"/>
                  <a:gd name="T37" fmla="*/ T36 w 420"/>
                  <a:gd name="T38" fmla="+- 0 1693 1400"/>
                  <a:gd name="T39" fmla="*/ 1693 h 359"/>
                  <a:gd name="T40" fmla="+- 0 6049 5899"/>
                  <a:gd name="T41" fmla="*/ T40 w 420"/>
                  <a:gd name="T42" fmla="+- 0 1660 1400"/>
                  <a:gd name="T43" fmla="*/ 1660 h 359"/>
                  <a:gd name="T44" fmla="+- 0 6064 5899"/>
                  <a:gd name="T45" fmla="*/ T44 w 420"/>
                  <a:gd name="T46" fmla="+- 0 1759 1400"/>
                  <a:gd name="T47" fmla="*/ 1759 h 359"/>
                  <a:gd name="T48" fmla="+- 0 6104 5899"/>
                  <a:gd name="T49" fmla="*/ T48 w 420"/>
                  <a:gd name="T50" fmla="+- 0 1648 1400"/>
                  <a:gd name="T51" fmla="*/ 1648 h 359"/>
                  <a:gd name="T52" fmla="+- 0 6156 5899"/>
                  <a:gd name="T53" fmla="*/ T52 w 420"/>
                  <a:gd name="T54" fmla="+- 0 1729 1400"/>
                  <a:gd name="T55" fmla="*/ 1729 h 359"/>
                  <a:gd name="T56" fmla="+- 0 6172 5899"/>
                  <a:gd name="T57" fmla="*/ T56 w 420"/>
                  <a:gd name="T58" fmla="+- 0 1640 1400"/>
                  <a:gd name="T59" fmla="*/ 1640 h 359"/>
                  <a:gd name="T60" fmla="+- 0 6252 5899"/>
                  <a:gd name="T61" fmla="*/ T60 w 420"/>
                  <a:gd name="T62" fmla="+- 0 1701 1400"/>
                  <a:gd name="T63" fmla="*/ 1701 h 359"/>
                  <a:gd name="T64" fmla="+- 0 6227 5899"/>
                  <a:gd name="T65" fmla="*/ T64 w 420"/>
                  <a:gd name="T66" fmla="+- 0 1615 1400"/>
                  <a:gd name="T67" fmla="*/ 1615 h 359"/>
                  <a:gd name="T68" fmla="+- 0 6319 5899"/>
                  <a:gd name="T69" fmla="*/ T68 w 420"/>
                  <a:gd name="T70" fmla="+- 0 1621 1400"/>
                  <a:gd name="T71" fmla="*/ 1621 h 359"/>
                  <a:gd name="T72" fmla="+- 0 6241 5899"/>
                  <a:gd name="T73" fmla="*/ T72 w 420"/>
                  <a:gd name="T74" fmla="+- 0 1574 1400"/>
                  <a:gd name="T75" fmla="*/ 1574 h 359"/>
                  <a:gd name="T76" fmla="+- 0 6310 5899"/>
                  <a:gd name="T77" fmla="*/ T76 w 420"/>
                  <a:gd name="T78" fmla="+- 0 1536 1400"/>
                  <a:gd name="T79" fmla="*/ 1536 h 359"/>
                  <a:gd name="T80" fmla="+- 0 6223 5899"/>
                  <a:gd name="T81" fmla="*/ T80 w 420"/>
                  <a:gd name="T82" fmla="+- 0 1521 1400"/>
                  <a:gd name="T83" fmla="*/ 1521 h 359"/>
                  <a:gd name="T84" fmla="+- 0 6257 5899"/>
                  <a:gd name="T85" fmla="*/ T84 w 420"/>
                  <a:gd name="T86" fmla="+- 0 1474 1400"/>
                  <a:gd name="T87" fmla="*/ 1474 h 359"/>
                  <a:gd name="T88" fmla="+- 0 6174 5899"/>
                  <a:gd name="T89" fmla="*/ T88 w 420"/>
                  <a:gd name="T90" fmla="+- 0 1489 1400"/>
                  <a:gd name="T91" fmla="*/ 1489 h 359"/>
                  <a:gd name="T92" fmla="+- 0 6181 5899"/>
                  <a:gd name="T93" fmla="*/ T92 w 420"/>
                  <a:gd name="T94" fmla="+- 0 1400 1400"/>
                  <a:gd name="T95" fmla="*/ 1400 h 359"/>
                  <a:gd name="T96" fmla="+- 0 6109 5899"/>
                  <a:gd name="T97" fmla="*/ T96 w 420"/>
                  <a:gd name="T98" fmla="+- 0 1496 1400"/>
                  <a:gd name="T99" fmla="*/ 1496 h 3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420" h="359">
                    <a:moveTo>
                      <a:pt x="210" y="96"/>
                    </a:moveTo>
                    <a:lnTo>
                      <a:pt x="162" y="38"/>
                    </a:lnTo>
                    <a:lnTo>
                      <a:pt x="142" y="104"/>
                    </a:lnTo>
                    <a:lnTo>
                      <a:pt x="7" y="38"/>
                    </a:lnTo>
                    <a:lnTo>
                      <a:pt x="90" y="126"/>
                    </a:lnTo>
                    <a:lnTo>
                      <a:pt x="0" y="143"/>
                    </a:lnTo>
                    <a:lnTo>
                      <a:pt x="72" y="196"/>
                    </a:lnTo>
                    <a:lnTo>
                      <a:pt x="3" y="242"/>
                    </a:lnTo>
                    <a:lnTo>
                      <a:pt x="111" y="232"/>
                    </a:lnTo>
                    <a:lnTo>
                      <a:pt x="93" y="293"/>
                    </a:lnTo>
                    <a:lnTo>
                      <a:pt x="150" y="260"/>
                    </a:lnTo>
                    <a:lnTo>
                      <a:pt x="165" y="359"/>
                    </a:lnTo>
                    <a:lnTo>
                      <a:pt x="205" y="248"/>
                    </a:lnTo>
                    <a:lnTo>
                      <a:pt x="257" y="329"/>
                    </a:lnTo>
                    <a:lnTo>
                      <a:pt x="273" y="240"/>
                    </a:lnTo>
                    <a:lnTo>
                      <a:pt x="353" y="301"/>
                    </a:lnTo>
                    <a:lnTo>
                      <a:pt x="328" y="215"/>
                    </a:lnTo>
                    <a:lnTo>
                      <a:pt x="420" y="221"/>
                    </a:lnTo>
                    <a:lnTo>
                      <a:pt x="342" y="174"/>
                    </a:lnTo>
                    <a:lnTo>
                      <a:pt x="411" y="136"/>
                    </a:lnTo>
                    <a:lnTo>
                      <a:pt x="324" y="121"/>
                    </a:lnTo>
                    <a:lnTo>
                      <a:pt x="358" y="74"/>
                    </a:lnTo>
                    <a:lnTo>
                      <a:pt x="275" y="89"/>
                    </a:lnTo>
                    <a:lnTo>
                      <a:pt x="282" y="0"/>
                    </a:lnTo>
                    <a:lnTo>
                      <a:pt x="210" y="96"/>
                    </a:lnTo>
                    <a:close/>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120"/>
            <p:cNvGrpSpPr>
              <a:grpSpLocks/>
            </p:cNvGrpSpPr>
            <p:nvPr/>
          </p:nvGrpSpPr>
          <p:grpSpPr bwMode="auto">
            <a:xfrm>
              <a:off x="6379" y="1400"/>
              <a:ext cx="420" cy="359"/>
              <a:chOff x="6379" y="1400"/>
              <a:chExt cx="420" cy="359"/>
            </a:xfrm>
          </p:grpSpPr>
          <p:sp>
            <p:nvSpPr>
              <p:cNvPr id="4322" name="Freeform 129"/>
              <p:cNvSpPr>
                <a:spLocks/>
              </p:cNvSpPr>
              <p:nvPr/>
            </p:nvSpPr>
            <p:spPr bwMode="auto">
              <a:xfrm>
                <a:off x="6379" y="1400"/>
                <a:ext cx="420" cy="359"/>
              </a:xfrm>
              <a:custGeom>
                <a:avLst/>
                <a:gdLst>
                  <a:gd name="T0" fmla="+- 0 6579 6379"/>
                  <a:gd name="T1" fmla="*/ T0 w 420"/>
                  <a:gd name="T2" fmla="+- 0 1660 1400"/>
                  <a:gd name="T3" fmla="*/ 1660 h 359"/>
                  <a:gd name="T4" fmla="+- 0 6529 6379"/>
                  <a:gd name="T5" fmla="*/ T4 w 420"/>
                  <a:gd name="T6" fmla="+- 0 1660 1400"/>
                  <a:gd name="T7" fmla="*/ 1660 h 359"/>
                  <a:gd name="T8" fmla="+- 0 6544 6379"/>
                  <a:gd name="T9" fmla="*/ T8 w 420"/>
                  <a:gd name="T10" fmla="+- 0 1759 1400"/>
                  <a:gd name="T11" fmla="*/ 1759 h 359"/>
                  <a:gd name="T12" fmla="+- 0 6579 6379"/>
                  <a:gd name="T13" fmla="*/ T12 w 420"/>
                  <a:gd name="T14" fmla="+- 0 1660 1400"/>
                  <a:gd name="T15" fmla="*/ 1660 h 359"/>
                </a:gdLst>
                <a:ahLst/>
                <a:cxnLst>
                  <a:cxn ang="0">
                    <a:pos x="T1" y="T3"/>
                  </a:cxn>
                  <a:cxn ang="0">
                    <a:pos x="T5" y="T7"/>
                  </a:cxn>
                  <a:cxn ang="0">
                    <a:pos x="T9" y="T11"/>
                  </a:cxn>
                  <a:cxn ang="0">
                    <a:pos x="T13" y="T15"/>
                  </a:cxn>
                </a:cxnLst>
                <a:rect l="0" t="0" r="r" b="b"/>
                <a:pathLst>
                  <a:path w="420" h="359">
                    <a:moveTo>
                      <a:pt x="200" y="260"/>
                    </a:moveTo>
                    <a:lnTo>
                      <a:pt x="150" y="260"/>
                    </a:lnTo>
                    <a:lnTo>
                      <a:pt x="165" y="359"/>
                    </a:lnTo>
                    <a:lnTo>
                      <a:pt x="200" y="26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23" name="Freeform 128"/>
              <p:cNvSpPr>
                <a:spLocks/>
              </p:cNvSpPr>
              <p:nvPr/>
            </p:nvSpPr>
            <p:spPr bwMode="auto">
              <a:xfrm>
                <a:off x="6379" y="1400"/>
                <a:ext cx="420" cy="359"/>
              </a:xfrm>
              <a:custGeom>
                <a:avLst/>
                <a:gdLst>
                  <a:gd name="T0" fmla="+- 0 6650 6379"/>
                  <a:gd name="T1" fmla="*/ T0 w 420"/>
                  <a:gd name="T2" fmla="+- 0 1648 1400"/>
                  <a:gd name="T3" fmla="*/ 1648 h 359"/>
                  <a:gd name="T4" fmla="+- 0 6583 6379"/>
                  <a:gd name="T5" fmla="*/ T4 w 420"/>
                  <a:gd name="T6" fmla="+- 0 1648 1400"/>
                  <a:gd name="T7" fmla="*/ 1648 h 359"/>
                  <a:gd name="T8" fmla="+- 0 6636 6379"/>
                  <a:gd name="T9" fmla="*/ T8 w 420"/>
                  <a:gd name="T10" fmla="+- 0 1729 1400"/>
                  <a:gd name="T11" fmla="*/ 1729 h 359"/>
                  <a:gd name="T12" fmla="+- 0 6650 6379"/>
                  <a:gd name="T13" fmla="*/ T12 w 420"/>
                  <a:gd name="T14" fmla="+- 0 1648 1400"/>
                  <a:gd name="T15" fmla="*/ 1648 h 359"/>
                </a:gdLst>
                <a:ahLst/>
                <a:cxnLst>
                  <a:cxn ang="0">
                    <a:pos x="T1" y="T3"/>
                  </a:cxn>
                  <a:cxn ang="0">
                    <a:pos x="T5" y="T7"/>
                  </a:cxn>
                  <a:cxn ang="0">
                    <a:pos x="T9" y="T11"/>
                  </a:cxn>
                  <a:cxn ang="0">
                    <a:pos x="T13" y="T15"/>
                  </a:cxn>
                </a:cxnLst>
                <a:rect l="0" t="0" r="r" b="b"/>
                <a:pathLst>
                  <a:path w="420" h="359">
                    <a:moveTo>
                      <a:pt x="271" y="248"/>
                    </a:moveTo>
                    <a:lnTo>
                      <a:pt x="204" y="248"/>
                    </a:lnTo>
                    <a:lnTo>
                      <a:pt x="257" y="329"/>
                    </a:lnTo>
                    <a:lnTo>
                      <a:pt x="271" y="24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24" name="Freeform 127"/>
              <p:cNvSpPr>
                <a:spLocks/>
              </p:cNvSpPr>
              <p:nvPr/>
            </p:nvSpPr>
            <p:spPr bwMode="auto">
              <a:xfrm>
                <a:off x="6379" y="1400"/>
                <a:ext cx="420" cy="359"/>
              </a:xfrm>
              <a:custGeom>
                <a:avLst/>
                <a:gdLst>
                  <a:gd name="T0" fmla="+- 0 6714 6379"/>
                  <a:gd name="T1" fmla="*/ T0 w 420"/>
                  <a:gd name="T2" fmla="+- 0 1640 1400"/>
                  <a:gd name="T3" fmla="*/ 1640 h 359"/>
                  <a:gd name="T4" fmla="+- 0 6652 6379"/>
                  <a:gd name="T5" fmla="*/ T4 w 420"/>
                  <a:gd name="T6" fmla="+- 0 1640 1400"/>
                  <a:gd name="T7" fmla="*/ 1640 h 359"/>
                  <a:gd name="T8" fmla="+- 0 6732 6379"/>
                  <a:gd name="T9" fmla="*/ T8 w 420"/>
                  <a:gd name="T10" fmla="+- 0 1701 1400"/>
                  <a:gd name="T11" fmla="*/ 1701 h 359"/>
                  <a:gd name="T12" fmla="+- 0 6714 6379"/>
                  <a:gd name="T13" fmla="*/ T12 w 420"/>
                  <a:gd name="T14" fmla="+- 0 1640 1400"/>
                  <a:gd name="T15" fmla="*/ 1640 h 359"/>
                </a:gdLst>
                <a:ahLst/>
                <a:cxnLst>
                  <a:cxn ang="0">
                    <a:pos x="T1" y="T3"/>
                  </a:cxn>
                  <a:cxn ang="0">
                    <a:pos x="T5" y="T7"/>
                  </a:cxn>
                  <a:cxn ang="0">
                    <a:pos x="T9" y="T11"/>
                  </a:cxn>
                  <a:cxn ang="0">
                    <a:pos x="T13" y="T15"/>
                  </a:cxn>
                </a:cxnLst>
                <a:rect l="0" t="0" r="r" b="b"/>
                <a:pathLst>
                  <a:path w="420" h="359">
                    <a:moveTo>
                      <a:pt x="335" y="240"/>
                    </a:moveTo>
                    <a:lnTo>
                      <a:pt x="273" y="240"/>
                    </a:lnTo>
                    <a:lnTo>
                      <a:pt x="353" y="301"/>
                    </a:lnTo>
                    <a:lnTo>
                      <a:pt x="335" y="24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25" name="Freeform 126"/>
              <p:cNvSpPr>
                <a:spLocks/>
              </p:cNvSpPr>
              <p:nvPr/>
            </p:nvSpPr>
            <p:spPr bwMode="auto">
              <a:xfrm>
                <a:off x="6379" y="1400"/>
                <a:ext cx="420" cy="359"/>
              </a:xfrm>
              <a:custGeom>
                <a:avLst/>
                <a:gdLst>
                  <a:gd name="T0" fmla="+- 0 6712 6379"/>
                  <a:gd name="T1" fmla="*/ T0 w 420"/>
                  <a:gd name="T2" fmla="+- 0 1632 1400"/>
                  <a:gd name="T3" fmla="*/ 1632 h 359"/>
                  <a:gd name="T4" fmla="+- 0 6490 6379"/>
                  <a:gd name="T5" fmla="*/ T4 w 420"/>
                  <a:gd name="T6" fmla="+- 0 1632 1400"/>
                  <a:gd name="T7" fmla="*/ 1632 h 359"/>
                  <a:gd name="T8" fmla="+- 0 6472 6379"/>
                  <a:gd name="T9" fmla="*/ T8 w 420"/>
                  <a:gd name="T10" fmla="+- 0 1693 1400"/>
                  <a:gd name="T11" fmla="*/ 1693 h 359"/>
                  <a:gd name="T12" fmla="+- 0 6529 6379"/>
                  <a:gd name="T13" fmla="*/ T12 w 420"/>
                  <a:gd name="T14" fmla="+- 0 1660 1400"/>
                  <a:gd name="T15" fmla="*/ 1660 h 359"/>
                  <a:gd name="T16" fmla="+- 0 6579 6379"/>
                  <a:gd name="T17" fmla="*/ T16 w 420"/>
                  <a:gd name="T18" fmla="+- 0 1660 1400"/>
                  <a:gd name="T19" fmla="*/ 1660 h 359"/>
                  <a:gd name="T20" fmla="+- 0 6583 6379"/>
                  <a:gd name="T21" fmla="*/ T20 w 420"/>
                  <a:gd name="T22" fmla="+- 0 1648 1400"/>
                  <a:gd name="T23" fmla="*/ 1648 h 359"/>
                  <a:gd name="T24" fmla="+- 0 6650 6379"/>
                  <a:gd name="T25" fmla="*/ T24 w 420"/>
                  <a:gd name="T26" fmla="+- 0 1648 1400"/>
                  <a:gd name="T27" fmla="*/ 1648 h 359"/>
                  <a:gd name="T28" fmla="+- 0 6652 6379"/>
                  <a:gd name="T29" fmla="*/ T28 w 420"/>
                  <a:gd name="T30" fmla="+- 0 1640 1400"/>
                  <a:gd name="T31" fmla="*/ 1640 h 359"/>
                  <a:gd name="T32" fmla="+- 0 6714 6379"/>
                  <a:gd name="T33" fmla="*/ T32 w 420"/>
                  <a:gd name="T34" fmla="+- 0 1640 1400"/>
                  <a:gd name="T35" fmla="*/ 1640 h 359"/>
                  <a:gd name="T36" fmla="+- 0 6712 6379"/>
                  <a:gd name="T37" fmla="*/ T36 w 420"/>
                  <a:gd name="T38" fmla="+- 0 1632 1400"/>
                  <a:gd name="T39" fmla="*/ 1632 h 3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420" h="359">
                    <a:moveTo>
                      <a:pt x="333" y="232"/>
                    </a:moveTo>
                    <a:lnTo>
                      <a:pt x="111" y="232"/>
                    </a:lnTo>
                    <a:lnTo>
                      <a:pt x="93" y="293"/>
                    </a:lnTo>
                    <a:lnTo>
                      <a:pt x="150" y="260"/>
                    </a:lnTo>
                    <a:lnTo>
                      <a:pt x="200" y="260"/>
                    </a:lnTo>
                    <a:lnTo>
                      <a:pt x="204" y="248"/>
                    </a:lnTo>
                    <a:lnTo>
                      <a:pt x="271" y="248"/>
                    </a:lnTo>
                    <a:lnTo>
                      <a:pt x="273" y="240"/>
                    </a:lnTo>
                    <a:lnTo>
                      <a:pt x="335" y="240"/>
                    </a:lnTo>
                    <a:lnTo>
                      <a:pt x="333" y="23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26" name="Freeform 125"/>
              <p:cNvSpPr>
                <a:spLocks/>
              </p:cNvSpPr>
              <p:nvPr/>
            </p:nvSpPr>
            <p:spPr bwMode="auto">
              <a:xfrm>
                <a:off x="6379" y="1400"/>
                <a:ext cx="420" cy="359"/>
              </a:xfrm>
              <a:custGeom>
                <a:avLst/>
                <a:gdLst>
                  <a:gd name="T0" fmla="+- 0 6386 6379"/>
                  <a:gd name="T1" fmla="*/ T0 w 420"/>
                  <a:gd name="T2" fmla="+- 0 1438 1400"/>
                  <a:gd name="T3" fmla="*/ 1438 h 359"/>
                  <a:gd name="T4" fmla="+- 0 6469 6379"/>
                  <a:gd name="T5" fmla="*/ T4 w 420"/>
                  <a:gd name="T6" fmla="+- 0 1526 1400"/>
                  <a:gd name="T7" fmla="*/ 1526 h 359"/>
                  <a:gd name="T8" fmla="+- 0 6379 6379"/>
                  <a:gd name="T9" fmla="*/ T8 w 420"/>
                  <a:gd name="T10" fmla="+- 0 1543 1400"/>
                  <a:gd name="T11" fmla="*/ 1543 h 359"/>
                  <a:gd name="T12" fmla="+- 0 6451 6379"/>
                  <a:gd name="T13" fmla="*/ T12 w 420"/>
                  <a:gd name="T14" fmla="+- 0 1596 1400"/>
                  <a:gd name="T15" fmla="*/ 1596 h 359"/>
                  <a:gd name="T16" fmla="+- 0 6382 6379"/>
                  <a:gd name="T17" fmla="*/ T16 w 420"/>
                  <a:gd name="T18" fmla="+- 0 1642 1400"/>
                  <a:gd name="T19" fmla="*/ 1642 h 359"/>
                  <a:gd name="T20" fmla="+- 0 6490 6379"/>
                  <a:gd name="T21" fmla="*/ T20 w 420"/>
                  <a:gd name="T22" fmla="+- 0 1632 1400"/>
                  <a:gd name="T23" fmla="*/ 1632 h 359"/>
                  <a:gd name="T24" fmla="+- 0 6712 6379"/>
                  <a:gd name="T25" fmla="*/ T24 w 420"/>
                  <a:gd name="T26" fmla="+- 0 1632 1400"/>
                  <a:gd name="T27" fmla="*/ 1632 h 359"/>
                  <a:gd name="T28" fmla="+- 0 6707 6379"/>
                  <a:gd name="T29" fmla="*/ T28 w 420"/>
                  <a:gd name="T30" fmla="+- 0 1615 1400"/>
                  <a:gd name="T31" fmla="*/ 1615 h 359"/>
                  <a:gd name="T32" fmla="+- 0 6789 6379"/>
                  <a:gd name="T33" fmla="*/ T32 w 420"/>
                  <a:gd name="T34" fmla="+- 0 1615 1400"/>
                  <a:gd name="T35" fmla="*/ 1615 h 359"/>
                  <a:gd name="T36" fmla="+- 0 6721 6379"/>
                  <a:gd name="T37" fmla="*/ T36 w 420"/>
                  <a:gd name="T38" fmla="+- 0 1574 1400"/>
                  <a:gd name="T39" fmla="*/ 1574 h 359"/>
                  <a:gd name="T40" fmla="+- 0 6790 6379"/>
                  <a:gd name="T41" fmla="*/ T40 w 420"/>
                  <a:gd name="T42" fmla="+- 0 1536 1400"/>
                  <a:gd name="T43" fmla="*/ 1536 h 359"/>
                  <a:gd name="T44" fmla="+- 0 6703 6379"/>
                  <a:gd name="T45" fmla="*/ T44 w 420"/>
                  <a:gd name="T46" fmla="+- 0 1521 1400"/>
                  <a:gd name="T47" fmla="*/ 1521 h 359"/>
                  <a:gd name="T48" fmla="+- 0 6715 6379"/>
                  <a:gd name="T49" fmla="*/ T48 w 420"/>
                  <a:gd name="T50" fmla="+- 0 1504 1400"/>
                  <a:gd name="T51" fmla="*/ 1504 h 359"/>
                  <a:gd name="T52" fmla="+- 0 6521 6379"/>
                  <a:gd name="T53" fmla="*/ T52 w 420"/>
                  <a:gd name="T54" fmla="+- 0 1504 1400"/>
                  <a:gd name="T55" fmla="*/ 1504 h 359"/>
                  <a:gd name="T56" fmla="+- 0 6386 6379"/>
                  <a:gd name="T57" fmla="*/ T56 w 420"/>
                  <a:gd name="T58" fmla="+- 0 1438 1400"/>
                  <a:gd name="T59" fmla="*/ 1438 h 3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420" h="359">
                    <a:moveTo>
                      <a:pt x="7" y="38"/>
                    </a:moveTo>
                    <a:lnTo>
                      <a:pt x="90" y="126"/>
                    </a:lnTo>
                    <a:lnTo>
                      <a:pt x="0" y="143"/>
                    </a:lnTo>
                    <a:lnTo>
                      <a:pt x="72" y="196"/>
                    </a:lnTo>
                    <a:lnTo>
                      <a:pt x="3" y="242"/>
                    </a:lnTo>
                    <a:lnTo>
                      <a:pt x="111" y="232"/>
                    </a:lnTo>
                    <a:lnTo>
                      <a:pt x="333" y="232"/>
                    </a:lnTo>
                    <a:lnTo>
                      <a:pt x="328" y="215"/>
                    </a:lnTo>
                    <a:lnTo>
                      <a:pt x="410" y="215"/>
                    </a:lnTo>
                    <a:lnTo>
                      <a:pt x="342" y="174"/>
                    </a:lnTo>
                    <a:lnTo>
                      <a:pt x="411" y="136"/>
                    </a:lnTo>
                    <a:lnTo>
                      <a:pt x="324" y="121"/>
                    </a:lnTo>
                    <a:lnTo>
                      <a:pt x="336" y="104"/>
                    </a:lnTo>
                    <a:lnTo>
                      <a:pt x="142" y="104"/>
                    </a:lnTo>
                    <a:lnTo>
                      <a:pt x="7" y="3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27" name="Freeform 124"/>
              <p:cNvSpPr>
                <a:spLocks/>
              </p:cNvSpPr>
              <p:nvPr/>
            </p:nvSpPr>
            <p:spPr bwMode="auto">
              <a:xfrm>
                <a:off x="6379" y="1400"/>
                <a:ext cx="420" cy="359"/>
              </a:xfrm>
              <a:custGeom>
                <a:avLst/>
                <a:gdLst>
                  <a:gd name="T0" fmla="+- 0 6789 6379"/>
                  <a:gd name="T1" fmla="*/ T0 w 420"/>
                  <a:gd name="T2" fmla="+- 0 1615 1400"/>
                  <a:gd name="T3" fmla="*/ 1615 h 359"/>
                  <a:gd name="T4" fmla="+- 0 6707 6379"/>
                  <a:gd name="T5" fmla="*/ T4 w 420"/>
                  <a:gd name="T6" fmla="+- 0 1615 1400"/>
                  <a:gd name="T7" fmla="*/ 1615 h 359"/>
                  <a:gd name="T8" fmla="+- 0 6799 6379"/>
                  <a:gd name="T9" fmla="*/ T8 w 420"/>
                  <a:gd name="T10" fmla="+- 0 1621 1400"/>
                  <a:gd name="T11" fmla="*/ 1621 h 359"/>
                  <a:gd name="T12" fmla="+- 0 6789 6379"/>
                  <a:gd name="T13" fmla="*/ T12 w 420"/>
                  <a:gd name="T14" fmla="+- 0 1615 1400"/>
                  <a:gd name="T15" fmla="*/ 1615 h 359"/>
                </a:gdLst>
                <a:ahLst/>
                <a:cxnLst>
                  <a:cxn ang="0">
                    <a:pos x="T1" y="T3"/>
                  </a:cxn>
                  <a:cxn ang="0">
                    <a:pos x="T5" y="T7"/>
                  </a:cxn>
                  <a:cxn ang="0">
                    <a:pos x="T9" y="T11"/>
                  </a:cxn>
                  <a:cxn ang="0">
                    <a:pos x="T13" y="T15"/>
                  </a:cxn>
                </a:cxnLst>
                <a:rect l="0" t="0" r="r" b="b"/>
                <a:pathLst>
                  <a:path w="420" h="359">
                    <a:moveTo>
                      <a:pt x="410" y="215"/>
                    </a:moveTo>
                    <a:lnTo>
                      <a:pt x="328" y="215"/>
                    </a:lnTo>
                    <a:lnTo>
                      <a:pt x="420" y="221"/>
                    </a:lnTo>
                    <a:lnTo>
                      <a:pt x="410" y="2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28" name="Freeform 123"/>
              <p:cNvSpPr>
                <a:spLocks/>
              </p:cNvSpPr>
              <p:nvPr/>
            </p:nvSpPr>
            <p:spPr bwMode="auto">
              <a:xfrm>
                <a:off x="6379" y="1400"/>
                <a:ext cx="420" cy="359"/>
              </a:xfrm>
              <a:custGeom>
                <a:avLst/>
                <a:gdLst>
                  <a:gd name="T0" fmla="+- 0 6541 6379"/>
                  <a:gd name="T1" fmla="*/ T0 w 420"/>
                  <a:gd name="T2" fmla="+- 0 1438 1400"/>
                  <a:gd name="T3" fmla="*/ 1438 h 359"/>
                  <a:gd name="T4" fmla="+- 0 6521 6379"/>
                  <a:gd name="T5" fmla="*/ T4 w 420"/>
                  <a:gd name="T6" fmla="+- 0 1504 1400"/>
                  <a:gd name="T7" fmla="*/ 1504 h 359"/>
                  <a:gd name="T8" fmla="+- 0 6715 6379"/>
                  <a:gd name="T9" fmla="*/ T8 w 420"/>
                  <a:gd name="T10" fmla="+- 0 1504 1400"/>
                  <a:gd name="T11" fmla="*/ 1504 h 359"/>
                  <a:gd name="T12" fmla="+- 0 6721 6379"/>
                  <a:gd name="T13" fmla="*/ T12 w 420"/>
                  <a:gd name="T14" fmla="+- 0 1496 1400"/>
                  <a:gd name="T15" fmla="*/ 1496 h 359"/>
                  <a:gd name="T16" fmla="+- 0 6589 6379"/>
                  <a:gd name="T17" fmla="*/ T16 w 420"/>
                  <a:gd name="T18" fmla="+- 0 1496 1400"/>
                  <a:gd name="T19" fmla="*/ 1496 h 359"/>
                  <a:gd name="T20" fmla="+- 0 6541 6379"/>
                  <a:gd name="T21" fmla="*/ T20 w 420"/>
                  <a:gd name="T22" fmla="+- 0 1438 1400"/>
                  <a:gd name="T23" fmla="*/ 1438 h 359"/>
                </a:gdLst>
                <a:ahLst/>
                <a:cxnLst>
                  <a:cxn ang="0">
                    <a:pos x="T1" y="T3"/>
                  </a:cxn>
                  <a:cxn ang="0">
                    <a:pos x="T5" y="T7"/>
                  </a:cxn>
                  <a:cxn ang="0">
                    <a:pos x="T9" y="T11"/>
                  </a:cxn>
                  <a:cxn ang="0">
                    <a:pos x="T13" y="T15"/>
                  </a:cxn>
                  <a:cxn ang="0">
                    <a:pos x="T17" y="T19"/>
                  </a:cxn>
                  <a:cxn ang="0">
                    <a:pos x="T21" y="T23"/>
                  </a:cxn>
                </a:cxnLst>
                <a:rect l="0" t="0" r="r" b="b"/>
                <a:pathLst>
                  <a:path w="420" h="359">
                    <a:moveTo>
                      <a:pt x="162" y="38"/>
                    </a:moveTo>
                    <a:lnTo>
                      <a:pt x="142" y="104"/>
                    </a:lnTo>
                    <a:lnTo>
                      <a:pt x="336" y="104"/>
                    </a:lnTo>
                    <a:lnTo>
                      <a:pt x="342" y="96"/>
                    </a:lnTo>
                    <a:lnTo>
                      <a:pt x="210" y="96"/>
                    </a:lnTo>
                    <a:lnTo>
                      <a:pt x="162" y="3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29" name="Freeform 122"/>
              <p:cNvSpPr>
                <a:spLocks/>
              </p:cNvSpPr>
              <p:nvPr/>
            </p:nvSpPr>
            <p:spPr bwMode="auto">
              <a:xfrm>
                <a:off x="6379" y="1400"/>
                <a:ext cx="420" cy="359"/>
              </a:xfrm>
              <a:custGeom>
                <a:avLst/>
                <a:gdLst>
                  <a:gd name="T0" fmla="+- 0 6661 6379"/>
                  <a:gd name="T1" fmla="*/ T0 w 420"/>
                  <a:gd name="T2" fmla="+- 0 1400 1400"/>
                  <a:gd name="T3" fmla="*/ 1400 h 359"/>
                  <a:gd name="T4" fmla="+- 0 6589 6379"/>
                  <a:gd name="T5" fmla="*/ T4 w 420"/>
                  <a:gd name="T6" fmla="+- 0 1496 1400"/>
                  <a:gd name="T7" fmla="*/ 1496 h 359"/>
                  <a:gd name="T8" fmla="+- 0 6721 6379"/>
                  <a:gd name="T9" fmla="*/ T8 w 420"/>
                  <a:gd name="T10" fmla="+- 0 1496 1400"/>
                  <a:gd name="T11" fmla="*/ 1496 h 359"/>
                  <a:gd name="T12" fmla="+- 0 6726 6379"/>
                  <a:gd name="T13" fmla="*/ T12 w 420"/>
                  <a:gd name="T14" fmla="+- 0 1489 1400"/>
                  <a:gd name="T15" fmla="*/ 1489 h 359"/>
                  <a:gd name="T16" fmla="+- 0 6654 6379"/>
                  <a:gd name="T17" fmla="*/ T16 w 420"/>
                  <a:gd name="T18" fmla="+- 0 1489 1400"/>
                  <a:gd name="T19" fmla="*/ 1489 h 359"/>
                  <a:gd name="T20" fmla="+- 0 6661 6379"/>
                  <a:gd name="T21" fmla="*/ T20 w 420"/>
                  <a:gd name="T22" fmla="+- 0 1400 1400"/>
                  <a:gd name="T23" fmla="*/ 1400 h 359"/>
                </a:gdLst>
                <a:ahLst/>
                <a:cxnLst>
                  <a:cxn ang="0">
                    <a:pos x="T1" y="T3"/>
                  </a:cxn>
                  <a:cxn ang="0">
                    <a:pos x="T5" y="T7"/>
                  </a:cxn>
                  <a:cxn ang="0">
                    <a:pos x="T9" y="T11"/>
                  </a:cxn>
                  <a:cxn ang="0">
                    <a:pos x="T13" y="T15"/>
                  </a:cxn>
                  <a:cxn ang="0">
                    <a:pos x="T17" y="T19"/>
                  </a:cxn>
                  <a:cxn ang="0">
                    <a:pos x="T21" y="T23"/>
                  </a:cxn>
                </a:cxnLst>
                <a:rect l="0" t="0" r="r" b="b"/>
                <a:pathLst>
                  <a:path w="420" h="359">
                    <a:moveTo>
                      <a:pt x="282" y="0"/>
                    </a:moveTo>
                    <a:lnTo>
                      <a:pt x="210" y="96"/>
                    </a:lnTo>
                    <a:lnTo>
                      <a:pt x="342" y="96"/>
                    </a:lnTo>
                    <a:lnTo>
                      <a:pt x="347" y="89"/>
                    </a:lnTo>
                    <a:lnTo>
                      <a:pt x="275" y="89"/>
                    </a:lnTo>
                    <a:lnTo>
                      <a:pt x="282"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30" name="Freeform 121"/>
              <p:cNvSpPr>
                <a:spLocks/>
              </p:cNvSpPr>
              <p:nvPr/>
            </p:nvSpPr>
            <p:spPr bwMode="auto">
              <a:xfrm>
                <a:off x="6379" y="1400"/>
                <a:ext cx="420" cy="359"/>
              </a:xfrm>
              <a:custGeom>
                <a:avLst/>
                <a:gdLst>
                  <a:gd name="T0" fmla="+- 0 6737 6379"/>
                  <a:gd name="T1" fmla="*/ T0 w 420"/>
                  <a:gd name="T2" fmla="+- 0 1474 1400"/>
                  <a:gd name="T3" fmla="*/ 1474 h 359"/>
                  <a:gd name="T4" fmla="+- 0 6654 6379"/>
                  <a:gd name="T5" fmla="*/ T4 w 420"/>
                  <a:gd name="T6" fmla="+- 0 1489 1400"/>
                  <a:gd name="T7" fmla="*/ 1489 h 359"/>
                  <a:gd name="T8" fmla="+- 0 6726 6379"/>
                  <a:gd name="T9" fmla="*/ T8 w 420"/>
                  <a:gd name="T10" fmla="+- 0 1489 1400"/>
                  <a:gd name="T11" fmla="*/ 1489 h 359"/>
                  <a:gd name="T12" fmla="+- 0 6737 6379"/>
                  <a:gd name="T13" fmla="*/ T12 w 420"/>
                  <a:gd name="T14" fmla="+- 0 1474 1400"/>
                  <a:gd name="T15" fmla="*/ 1474 h 359"/>
                </a:gdLst>
                <a:ahLst/>
                <a:cxnLst>
                  <a:cxn ang="0">
                    <a:pos x="T1" y="T3"/>
                  </a:cxn>
                  <a:cxn ang="0">
                    <a:pos x="T5" y="T7"/>
                  </a:cxn>
                  <a:cxn ang="0">
                    <a:pos x="T9" y="T11"/>
                  </a:cxn>
                  <a:cxn ang="0">
                    <a:pos x="T13" y="T15"/>
                  </a:cxn>
                </a:cxnLst>
                <a:rect l="0" t="0" r="r" b="b"/>
                <a:pathLst>
                  <a:path w="420" h="359">
                    <a:moveTo>
                      <a:pt x="358" y="74"/>
                    </a:moveTo>
                    <a:lnTo>
                      <a:pt x="275" y="89"/>
                    </a:lnTo>
                    <a:lnTo>
                      <a:pt x="347" y="89"/>
                    </a:lnTo>
                    <a:lnTo>
                      <a:pt x="358" y="7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1" name="Group 118"/>
            <p:cNvGrpSpPr>
              <a:grpSpLocks/>
            </p:cNvGrpSpPr>
            <p:nvPr/>
          </p:nvGrpSpPr>
          <p:grpSpPr bwMode="auto">
            <a:xfrm>
              <a:off x="6379" y="1400"/>
              <a:ext cx="420" cy="359"/>
              <a:chOff x="6379" y="1400"/>
              <a:chExt cx="420" cy="359"/>
            </a:xfrm>
          </p:grpSpPr>
          <p:sp>
            <p:nvSpPr>
              <p:cNvPr id="4321" name="Freeform 119"/>
              <p:cNvSpPr>
                <a:spLocks/>
              </p:cNvSpPr>
              <p:nvPr/>
            </p:nvSpPr>
            <p:spPr bwMode="auto">
              <a:xfrm>
                <a:off x="6379" y="1400"/>
                <a:ext cx="420" cy="359"/>
              </a:xfrm>
              <a:custGeom>
                <a:avLst/>
                <a:gdLst>
                  <a:gd name="T0" fmla="+- 0 6589 6379"/>
                  <a:gd name="T1" fmla="*/ T0 w 420"/>
                  <a:gd name="T2" fmla="+- 0 1496 1400"/>
                  <a:gd name="T3" fmla="*/ 1496 h 359"/>
                  <a:gd name="T4" fmla="+- 0 6541 6379"/>
                  <a:gd name="T5" fmla="*/ T4 w 420"/>
                  <a:gd name="T6" fmla="+- 0 1438 1400"/>
                  <a:gd name="T7" fmla="*/ 1438 h 359"/>
                  <a:gd name="T8" fmla="+- 0 6521 6379"/>
                  <a:gd name="T9" fmla="*/ T8 w 420"/>
                  <a:gd name="T10" fmla="+- 0 1504 1400"/>
                  <a:gd name="T11" fmla="*/ 1504 h 359"/>
                  <a:gd name="T12" fmla="+- 0 6386 6379"/>
                  <a:gd name="T13" fmla="*/ T12 w 420"/>
                  <a:gd name="T14" fmla="+- 0 1438 1400"/>
                  <a:gd name="T15" fmla="*/ 1438 h 359"/>
                  <a:gd name="T16" fmla="+- 0 6469 6379"/>
                  <a:gd name="T17" fmla="*/ T16 w 420"/>
                  <a:gd name="T18" fmla="+- 0 1526 1400"/>
                  <a:gd name="T19" fmla="*/ 1526 h 359"/>
                  <a:gd name="T20" fmla="+- 0 6379 6379"/>
                  <a:gd name="T21" fmla="*/ T20 w 420"/>
                  <a:gd name="T22" fmla="+- 0 1543 1400"/>
                  <a:gd name="T23" fmla="*/ 1543 h 359"/>
                  <a:gd name="T24" fmla="+- 0 6451 6379"/>
                  <a:gd name="T25" fmla="*/ T24 w 420"/>
                  <a:gd name="T26" fmla="+- 0 1596 1400"/>
                  <a:gd name="T27" fmla="*/ 1596 h 359"/>
                  <a:gd name="T28" fmla="+- 0 6382 6379"/>
                  <a:gd name="T29" fmla="*/ T28 w 420"/>
                  <a:gd name="T30" fmla="+- 0 1642 1400"/>
                  <a:gd name="T31" fmla="*/ 1642 h 359"/>
                  <a:gd name="T32" fmla="+- 0 6490 6379"/>
                  <a:gd name="T33" fmla="*/ T32 w 420"/>
                  <a:gd name="T34" fmla="+- 0 1632 1400"/>
                  <a:gd name="T35" fmla="*/ 1632 h 359"/>
                  <a:gd name="T36" fmla="+- 0 6472 6379"/>
                  <a:gd name="T37" fmla="*/ T36 w 420"/>
                  <a:gd name="T38" fmla="+- 0 1693 1400"/>
                  <a:gd name="T39" fmla="*/ 1693 h 359"/>
                  <a:gd name="T40" fmla="+- 0 6529 6379"/>
                  <a:gd name="T41" fmla="*/ T40 w 420"/>
                  <a:gd name="T42" fmla="+- 0 1660 1400"/>
                  <a:gd name="T43" fmla="*/ 1660 h 359"/>
                  <a:gd name="T44" fmla="+- 0 6544 6379"/>
                  <a:gd name="T45" fmla="*/ T44 w 420"/>
                  <a:gd name="T46" fmla="+- 0 1759 1400"/>
                  <a:gd name="T47" fmla="*/ 1759 h 359"/>
                  <a:gd name="T48" fmla="+- 0 6583 6379"/>
                  <a:gd name="T49" fmla="*/ T48 w 420"/>
                  <a:gd name="T50" fmla="+- 0 1648 1400"/>
                  <a:gd name="T51" fmla="*/ 1648 h 359"/>
                  <a:gd name="T52" fmla="+- 0 6636 6379"/>
                  <a:gd name="T53" fmla="*/ T52 w 420"/>
                  <a:gd name="T54" fmla="+- 0 1729 1400"/>
                  <a:gd name="T55" fmla="*/ 1729 h 359"/>
                  <a:gd name="T56" fmla="+- 0 6652 6379"/>
                  <a:gd name="T57" fmla="*/ T56 w 420"/>
                  <a:gd name="T58" fmla="+- 0 1640 1400"/>
                  <a:gd name="T59" fmla="*/ 1640 h 359"/>
                  <a:gd name="T60" fmla="+- 0 6732 6379"/>
                  <a:gd name="T61" fmla="*/ T60 w 420"/>
                  <a:gd name="T62" fmla="+- 0 1701 1400"/>
                  <a:gd name="T63" fmla="*/ 1701 h 359"/>
                  <a:gd name="T64" fmla="+- 0 6707 6379"/>
                  <a:gd name="T65" fmla="*/ T64 w 420"/>
                  <a:gd name="T66" fmla="+- 0 1615 1400"/>
                  <a:gd name="T67" fmla="*/ 1615 h 359"/>
                  <a:gd name="T68" fmla="+- 0 6799 6379"/>
                  <a:gd name="T69" fmla="*/ T68 w 420"/>
                  <a:gd name="T70" fmla="+- 0 1621 1400"/>
                  <a:gd name="T71" fmla="*/ 1621 h 359"/>
                  <a:gd name="T72" fmla="+- 0 6721 6379"/>
                  <a:gd name="T73" fmla="*/ T72 w 420"/>
                  <a:gd name="T74" fmla="+- 0 1574 1400"/>
                  <a:gd name="T75" fmla="*/ 1574 h 359"/>
                  <a:gd name="T76" fmla="+- 0 6790 6379"/>
                  <a:gd name="T77" fmla="*/ T76 w 420"/>
                  <a:gd name="T78" fmla="+- 0 1536 1400"/>
                  <a:gd name="T79" fmla="*/ 1536 h 359"/>
                  <a:gd name="T80" fmla="+- 0 6703 6379"/>
                  <a:gd name="T81" fmla="*/ T80 w 420"/>
                  <a:gd name="T82" fmla="+- 0 1521 1400"/>
                  <a:gd name="T83" fmla="*/ 1521 h 359"/>
                  <a:gd name="T84" fmla="+- 0 6737 6379"/>
                  <a:gd name="T85" fmla="*/ T84 w 420"/>
                  <a:gd name="T86" fmla="+- 0 1474 1400"/>
                  <a:gd name="T87" fmla="*/ 1474 h 359"/>
                  <a:gd name="T88" fmla="+- 0 6654 6379"/>
                  <a:gd name="T89" fmla="*/ T88 w 420"/>
                  <a:gd name="T90" fmla="+- 0 1489 1400"/>
                  <a:gd name="T91" fmla="*/ 1489 h 359"/>
                  <a:gd name="T92" fmla="+- 0 6661 6379"/>
                  <a:gd name="T93" fmla="*/ T92 w 420"/>
                  <a:gd name="T94" fmla="+- 0 1400 1400"/>
                  <a:gd name="T95" fmla="*/ 1400 h 359"/>
                  <a:gd name="T96" fmla="+- 0 6589 6379"/>
                  <a:gd name="T97" fmla="*/ T96 w 420"/>
                  <a:gd name="T98" fmla="+- 0 1496 1400"/>
                  <a:gd name="T99" fmla="*/ 1496 h 3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420" h="359">
                    <a:moveTo>
                      <a:pt x="210" y="96"/>
                    </a:moveTo>
                    <a:lnTo>
                      <a:pt x="162" y="38"/>
                    </a:lnTo>
                    <a:lnTo>
                      <a:pt x="142" y="104"/>
                    </a:lnTo>
                    <a:lnTo>
                      <a:pt x="7" y="38"/>
                    </a:lnTo>
                    <a:lnTo>
                      <a:pt x="90" y="126"/>
                    </a:lnTo>
                    <a:lnTo>
                      <a:pt x="0" y="143"/>
                    </a:lnTo>
                    <a:lnTo>
                      <a:pt x="72" y="196"/>
                    </a:lnTo>
                    <a:lnTo>
                      <a:pt x="3" y="242"/>
                    </a:lnTo>
                    <a:lnTo>
                      <a:pt x="111" y="232"/>
                    </a:lnTo>
                    <a:lnTo>
                      <a:pt x="93" y="293"/>
                    </a:lnTo>
                    <a:lnTo>
                      <a:pt x="150" y="260"/>
                    </a:lnTo>
                    <a:lnTo>
                      <a:pt x="165" y="359"/>
                    </a:lnTo>
                    <a:lnTo>
                      <a:pt x="204" y="248"/>
                    </a:lnTo>
                    <a:lnTo>
                      <a:pt x="257" y="329"/>
                    </a:lnTo>
                    <a:lnTo>
                      <a:pt x="273" y="240"/>
                    </a:lnTo>
                    <a:lnTo>
                      <a:pt x="353" y="301"/>
                    </a:lnTo>
                    <a:lnTo>
                      <a:pt x="328" y="215"/>
                    </a:lnTo>
                    <a:lnTo>
                      <a:pt x="420" y="221"/>
                    </a:lnTo>
                    <a:lnTo>
                      <a:pt x="342" y="174"/>
                    </a:lnTo>
                    <a:lnTo>
                      <a:pt x="411" y="136"/>
                    </a:lnTo>
                    <a:lnTo>
                      <a:pt x="324" y="121"/>
                    </a:lnTo>
                    <a:lnTo>
                      <a:pt x="358" y="74"/>
                    </a:lnTo>
                    <a:lnTo>
                      <a:pt x="275" y="89"/>
                    </a:lnTo>
                    <a:lnTo>
                      <a:pt x="282" y="0"/>
                    </a:lnTo>
                    <a:lnTo>
                      <a:pt x="210" y="96"/>
                    </a:lnTo>
                    <a:close/>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2" name="Group 108"/>
            <p:cNvGrpSpPr>
              <a:grpSpLocks/>
            </p:cNvGrpSpPr>
            <p:nvPr/>
          </p:nvGrpSpPr>
          <p:grpSpPr bwMode="auto">
            <a:xfrm>
              <a:off x="6619" y="2419"/>
              <a:ext cx="303" cy="380"/>
              <a:chOff x="6619" y="2419"/>
              <a:chExt cx="303" cy="380"/>
            </a:xfrm>
          </p:grpSpPr>
          <p:sp>
            <p:nvSpPr>
              <p:cNvPr id="4312" name="Freeform 117"/>
              <p:cNvSpPr>
                <a:spLocks/>
              </p:cNvSpPr>
              <p:nvPr/>
            </p:nvSpPr>
            <p:spPr bwMode="auto">
              <a:xfrm>
                <a:off x="6619" y="2419"/>
                <a:ext cx="303" cy="380"/>
              </a:xfrm>
              <a:custGeom>
                <a:avLst/>
                <a:gdLst>
                  <a:gd name="T0" fmla="+- 0 6764 6619"/>
                  <a:gd name="T1" fmla="*/ T0 w 303"/>
                  <a:gd name="T2" fmla="+- 0 2692 2419"/>
                  <a:gd name="T3" fmla="*/ 2692 h 380"/>
                  <a:gd name="T4" fmla="+- 0 6727 6619"/>
                  <a:gd name="T5" fmla="*/ T4 w 303"/>
                  <a:gd name="T6" fmla="+- 0 2692 2419"/>
                  <a:gd name="T7" fmla="*/ 2692 h 380"/>
                  <a:gd name="T8" fmla="+- 0 6738 6619"/>
                  <a:gd name="T9" fmla="*/ T8 w 303"/>
                  <a:gd name="T10" fmla="+- 0 2798 2419"/>
                  <a:gd name="T11" fmla="*/ 2798 h 380"/>
                  <a:gd name="T12" fmla="+- 0 6764 6619"/>
                  <a:gd name="T13" fmla="*/ T12 w 303"/>
                  <a:gd name="T14" fmla="+- 0 2692 2419"/>
                  <a:gd name="T15" fmla="*/ 2692 h 380"/>
                </a:gdLst>
                <a:ahLst/>
                <a:cxnLst>
                  <a:cxn ang="0">
                    <a:pos x="T1" y="T3"/>
                  </a:cxn>
                  <a:cxn ang="0">
                    <a:pos x="T5" y="T7"/>
                  </a:cxn>
                  <a:cxn ang="0">
                    <a:pos x="T9" y="T11"/>
                  </a:cxn>
                  <a:cxn ang="0">
                    <a:pos x="T13" y="T15"/>
                  </a:cxn>
                </a:cxnLst>
                <a:rect l="0" t="0" r="r" b="b"/>
                <a:pathLst>
                  <a:path w="303" h="380">
                    <a:moveTo>
                      <a:pt x="145" y="273"/>
                    </a:moveTo>
                    <a:lnTo>
                      <a:pt x="108" y="273"/>
                    </a:lnTo>
                    <a:lnTo>
                      <a:pt x="119" y="379"/>
                    </a:lnTo>
                    <a:lnTo>
                      <a:pt x="145" y="27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13" name="Freeform 116"/>
              <p:cNvSpPr>
                <a:spLocks/>
              </p:cNvSpPr>
              <p:nvPr/>
            </p:nvSpPr>
            <p:spPr bwMode="auto">
              <a:xfrm>
                <a:off x="6619" y="2419"/>
                <a:ext cx="303" cy="380"/>
              </a:xfrm>
              <a:custGeom>
                <a:avLst/>
                <a:gdLst>
                  <a:gd name="T0" fmla="+- 0 6814 6619"/>
                  <a:gd name="T1" fmla="*/ T0 w 303"/>
                  <a:gd name="T2" fmla="+- 0 2680 2419"/>
                  <a:gd name="T3" fmla="*/ 2680 h 380"/>
                  <a:gd name="T4" fmla="+- 0 6767 6619"/>
                  <a:gd name="T5" fmla="*/ T4 w 303"/>
                  <a:gd name="T6" fmla="+- 0 2680 2419"/>
                  <a:gd name="T7" fmla="*/ 2680 h 380"/>
                  <a:gd name="T8" fmla="+- 0 6804 6619"/>
                  <a:gd name="T9" fmla="*/ T8 w 303"/>
                  <a:gd name="T10" fmla="+- 0 2764 2419"/>
                  <a:gd name="T11" fmla="*/ 2764 h 380"/>
                  <a:gd name="T12" fmla="+- 0 6814 6619"/>
                  <a:gd name="T13" fmla="*/ T12 w 303"/>
                  <a:gd name="T14" fmla="+- 0 2680 2419"/>
                  <a:gd name="T15" fmla="*/ 2680 h 380"/>
                </a:gdLst>
                <a:ahLst/>
                <a:cxnLst>
                  <a:cxn ang="0">
                    <a:pos x="T1" y="T3"/>
                  </a:cxn>
                  <a:cxn ang="0">
                    <a:pos x="T5" y="T7"/>
                  </a:cxn>
                  <a:cxn ang="0">
                    <a:pos x="T9" y="T11"/>
                  </a:cxn>
                  <a:cxn ang="0">
                    <a:pos x="T13" y="T15"/>
                  </a:cxn>
                </a:cxnLst>
                <a:rect l="0" t="0" r="r" b="b"/>
                <a:pathLst>
                  <a:path w="303" h="380">
                    <a:moveTo>
                      <a:pt x="195" y="261"/>
                    </a:moveTo>
                    <a:lnTo>
                      <a:pt x="148" y="261"/>
                    </a:lnTo>
                    <a:lnTo>
                      <a:pt x="185" y="345"/>
                    </a:lnTo>
                    <a:lnTo>
                      <a:pt x="195" y="26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14" name="Freeform 115"/>
              <p:cNvSpPr>
                <a:spLocks/>
              </p:cNvSpPr>
              <p:nvPr/>
            </p:nvSpPr>
            <p:spPr bwMode="auto">
              <a:xfrm>
                <a:off x="6619" y="2419"/>
                <a:ext cx="303" cy="380"/>
              </a:xfrm>
              <a:custGeom>
                <a:avLst/>
                <a:gdLst>
                  <a:gd name="T0" fmla="+- 0 6860 6619"/>
                  <a:gd name="T1" fmla="*/ T0 w 303"/>
                  <a:gd name="T2" fmla="+- 0 2672 2419"/>
                  <a:gd name="T3" fmla="*/ 2672 h 380"/>
                  <a:gd name="T4" fmla="+- 0 6815 6619"/>
                  <a:gd name="T5" fmla="*/ T4 w 303"/>
                  <a:gd name="T6" fmla="+- 0 2672 2419"/>
                  <a:gd name="T7" fmla="*/ 2672 h 380"/>
                  <a:gd name="T8" fmla="+- 0 6872 6619"/>
                  <a:gd name="T9" fmla="*/ T8 w 303"/>
                  <a:gd name="T10" fmla="+- 0 2736 2419"/>
                  <a:gd name="T11" fmla="*/ 2736 h 380"/>
                  <a:gd name="T12" fmla="+- 0 6860 6619"/>
                  <a:gd name="T13" fmla="*/ T12 w 303"/>
                  <a:gd name="T14" fmla="+- 0 2672 2419"/>
                  <a:gd name="T15" fmla="*/ 2672 h 380"/>
                </a:gdLst>
                <a:ahLst/>
                <a:cxnLst>
                  <a:cxn ang="0">
                    <a:pos x="T1" y="T3"/>
                  </a:cxn>
                  <a:cxn ang="0">
                    <a:pos x="T5" y="T7"/>
                  </a:cxn>
                  <a:cxn ang="0">
                    <a:pos x="T9" y="T11"/>
                  </a:cxn>
                  <a:cxn ang="0">
                    <a:pos x="T13" y="T15"/>
                  </a:cxn>
                </a:cxnLst>
                <a:rect l="0" t="0" r="r" b="b"/>
                <a:pathLst>
                  <a:path w="303" h="380">
                    <a:moveTo>
                      <a:pt x="241" y="253"/>
                    </a:moveTo>
                    <a:lnTo>
                      <a:pt x="196" y="253"/>
                    </a:lnTo>
                    <a:lnTo>
                      <a:pt x="253" y="317"/>
                    </a:lnTo>
                    <a:lnTo>
                      <a:pt x="241" y="25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15" name="Freeform 114"/>
              <p:cNvSpPr>
                <a:spLocks/>
              </p:cNvSpPr>
              <p:nvPr/>
            </p:nvSpPr>
            <p:spPr bwMode="auto">
              <a:xfrm>
                <a:off x="6619" y="2419"/>
                <a:ext cx="303" cy="380"/>
              </a:xfrm>
              <a:custGeom>
                <a:avLst/>
                <a:gdLst>
                  <a:gd name="T0" fmla="+- 0 6858 6619"/>
                  <a:gd name="T1" fmla="*/ T0 w 303"/>
                  <a:gd name="T2" fmla="+- 0 2664 2419"/>
                  <a:gd name="T3" fmla="*/ 2664 h 380"/>
                  <a:gd name="T4" fmla="+- 0 6698 6619"/>
                  <a:gd name="T5" fmla="*/ T4 w 303"/>
                  <a:gd name="T6" fmla="+- 0 2664 2419"/>
                  <a:gd name="T7" fmla="*/ 2664 h 380"/>
                  <a:gd name="T8" fmla="+- 0 6685 6619"/>
                  <a:gd name="T9" fmla="*/ T8 w 303"/>
                  <a:gd name="T10" fmla="+- 0 2727 2419"/>
                  <a:gd name="T11" fmla="*/ 2727 h 380"/>
                  <a:gd name="T12" fmla="+- 0 6727 6619"/>
                  <a:gd name="T13" fmla="*/ T12 w 303"/>
                  <a:gd name="T14" fmla="+- 0 2692 2419"/>
                  <a:gd name="T15" fmla="*/ 2692 h 380"/>
                  <a:gd name="T16" fmla="+- 0 6764 6619"/>
                  <a:gd name="T17" fmla="*/ T16 w 303"/>
                  <a:gd name="T18" fmla="+- 0 2692 2419"/>
                  <a:gd name="T19" fmla="*/ 2692 h 380"/>
                  <a:gd name="T20" fmla="+- 0 6767 6619"/>
                  <a:gd name="T21" fmla="*/ T20 w 303"/>
                  <a:gd name="T22" fmla="+- 0 2680 2419"/>
                  <a:gd name="T23" fmla="*/ 2680 h 380"/>
                  <a:gd name="T24" fmla="+- 0 6814 6619"/>
                  <a:gd name="T25" fmla="*/ T24 w 303"/>
                  <a:gd name="T26" fmla="+- 0 2680 2419"/>
                  <a:gd name="T27" fmla="*/ 2680 h 380"/>
                  <a:gd name="T28" fmla="+- 0 6815 6619"/>
                  <a:gd name="T29" fmla="*/ T28 w 303"/>
                  <a:gd name="T30" fmla="+- 0 2672 2419"/>
                  <a:gd name="T31" fmla="*/ 2672 h 380"/>
                  <a:gd name="T32" fmla="+- 0 6860 6619"/>
                  <a:gd name="T33" fmla="*/ T32 w 303"/>
                  <a:gd name="T34" fmla="+- 0 2672 2419"/>
                  <a:gd name="T35" fmla="*/ 2672 h 380"/>
                  <a:gd name="T36" fmla="+- 0 6858 6619"/>
                  <a:gd name="T37" fmla="*/ T36 w 303"/>
                  <a:gd name="T38" fmla="+- 0 2664 2419"/>
                  <a:gd name="T39" fmla="*/ 2664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03" h="380">
                    <a:moveTo>
                      <a:pt x="239" y="245"/>
                    </a:moveTo>
                    <a:lnTo>
                      <a:pt x="79" y="245"/>
                    </a:lnTo>
                    <a:lnTo>
                      <a:pt x="66" y="308"/>
                    </a:lnTo>
                    <a:lnTo>
                      <a:pt x="108" y="273"/>
                    </a:lnTo>
                    <a:lnTo>
                      <a:pt x="145" y="273"/>
                    </a:lnTo>
                    <a:lnTo>
                      <a:pt x="148" y="261"/>
                    </a:lnTo>
                    <a:lnTo>
                      <a:pt x="195" y="261"/>
                    </a:lnTo>
                    <a:lnTo>
                      <a:pt x="196" y="253"/>
                    </a:lnTo>
                    <a:lnTo>
                      <a:pt x="241" y="253"/>
                    </a:lnTo>
                    <a:lnTo>
                      <a:pt x="239" y="24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16" name="Freeform 113"/>
              <p:cNvSpPr>
                <a:spLocks/>
              </p:cNvSpPr>
              <p:nvPr/>
            </p:nvSpPr>
            <p:spPr bwMode="auto">
              <a:xfrm>
                <a:off x="6619" y="2419"/>
                <a:ext cx="303" cy="380"/>
              </a:xfrm>
              <a:custGeom>
                <a:avLst/>
                <a:gdLst>
                  <a:gd name="T0" fmla="+- 0 6624 6619"/>
                  <a:gd name="T1" fmla="*/ T0 w 303"/>
                  <a:gd name="T2" fmla="+- 0 2460 2419"/>
                  <a:gd name="T3" fmla="*/ 2460 h 380"/>
                  <a:gd name="T4" fmla="+- 0 6684 6619"/>
                  <a:gd name="T5" fmla="*/ T4 w 303"/>
                  <a:gd name="T6" fmla="+- 0 2552 2419"/>
                  <a:gd name="T7" fmla="*/ 2552 h 380"/>
                  <a:gd name="T8" fmla="+- 0 6619 6619"/>
                  <a:gd name="T9" fmla="*/ T8 w 303"/>
                  <a:gd name="T10" fmla="+- 0 2570 2419"/>
                  <a:gd name="T11" fmla="*/ 2570 h 380"/>
                  <a:gd name="T12" fmla="+- 0 6671 6619"/>
                  <a:gd name="T13" fmla="*/ T12 w 303"/>
                  <a:gd name="T14" fmla="+- 0 2625 2419"/>
                  <a:gd name="T15" fmla="*/ 2625 h 380"/>
                  <a:gd name="T16" fmla="+- 0 6620 6619"/>
                  <a:gd name="T17" fmla="*/ T16 w 303"/>
                  <a:gd name="T18" fmla="+- 0 2674 2419"/>
                  <a:gd name="T19" fmla="*/ 2674 h 380"/>
                  <a:gd name="T20" fmla="+- 0 6698 6619"/>
                  <a:gd name="T21" fmla="*/ T20 w 303"/>
                  <a:gd name="T22" fmla="+- 0 2664 2419"/>
                  <a:gd name="T23" fmla="*/ 2664 h 380"/>
                  <a:gd name="T24" fmla="+- 0 6858 6619"/>
                  <a:gd name="T25" fmla="*/ T24 w 303"/>
                  <a:gd name="T26" fmla="+- 0 2664 2419"/>
                  <a:gd name="T27" fmla="*/ 2664 h 380"/>
                  <a:gd name="T28" fmla="+- 0 6854 6619"/>
                  <a:gd name="T29" fmla="*/ T28 w 303"/>
                  <a:gd name="T30" fmla="+- 0 2646 2419"/>
                  <a:gd name="T31" fmla="*/ 2646 h 380"/>
                  <a:gd name="T32" fmla="+- 0 6915 6619"/>
                  <a:gd name="T33" fmla="*/ T32 w 303"/>
                  <a:gd name="T34" fmla="+- 0 2646 2419"/>
                  <a:gd name="T35" fmla="*/ 2646 h 380"/>
                  <a:gd name="T36" fmla="+- 0 6865 6619"/>
                  <a:gd name="T37" fmla="*/ T36 w 303"/>
                  <a:gd name="T38" fmla="+- 0 2602 2419"/>
                  <a:gd name="T39" fmla="*/ 2602 h 380"/>
                  <a:gd name="T40" fmla="+- 0 6914 6619"/>
                  <a:gd name="T41" fmla="*/ T40 w 303"/>
                  <a:gd name="T42" fmla="+- 0 2562 2419"/>
                  <a:gd name="T43" fmla="*/ 2562 h 380"/>
                  <a:gd name="T44" fmla="+- 0 6853 6619"/>
                  <a:gd name="T45" fmla="*/ T44 w 303"/>
                  <a:gd name="T46" fmla="+- 0 2547 2419"/>
                  <a:gd name="T47" fmla="*/ 2547 h 380"/>
                  <a:gd name="T48" fmla="+- 0 6861 6619"/>
                  <a:gd name="T49" fmla="*/ T48 w 303"/>
                  <a:gd name="T50" fmla="+- 0 2529 2419"/>
                  <a:gd name="T51" fmla="*/ 2529 h 380"/>
                  <a:gd name="T52" fmla="+- 0 6721 6619"/>
                  <a:gd name="T53" fmla="*/ T52 w 303"/>
                  <a:gd name="T54" fmla="+- 0 2529 2419"/>
                  <a:gd name="T55" fmla="*/ 2529 h 380"/>
                  <a:gd name="T56" fmla="+- 0 6624 6619"/>
                  <a:gd name="T57" fmla="*/ T56 w 303"/>
                  <a:gd name="T58" fmla="+- 0 2460 2419"/>
                  <a:gd name="T59" fmla="*/ 2460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303" h="380">
                    <a:moveTo>
                      <a:pt x="5" y="41"/>
                    </a:moveTo>
                    <a:lnTo>
                      <a:pt x="65" y="133"/>
                    </a:lnTo>
                    <a:lnTo>
                      <a:pt x="0" y="151"/>
                    </a:lnTo>
                    <a:lnTo>
                      <a:pt x="52" y="206"/>
                    </a:lnTo>
                    <a:lnTo>
                      <a:pt x="1" y="255"/>
                    </a:lnTo>
                    <a:lnTo>
                      <a:pt x="79" y="245"/>
                    </a:lnTo>
                    <a:lnTo>
                      <a:pt x="239" y="245"/>
                    </a:lnTo>
                    <a:lnTo>
                      <a:pt x="235" y="227"/>
                    </a:lnTo>
                    <a:lnTo>
                      <a:pt x="296" y="227"/>
                    </a:lnTo>
                    <a:lnTo>
                      <a:pt x="246" y="183"/>
                    </a:lnTo>
                    <a:lnTo>
                      <a:pt x="295" y="143"/>
                    </a:lnTo>
                    <a:lnTo>
                      <a:pt x="234" y="128"/>
                    </a:lnTo>
                    <a:lnTo>
                      <a:pt x="242" y="110"/>
                    </a:lnTo>
                    <a:lnTo>
                      <a:pt x="102" y="110"/>
                    </a:lnTo>
                    <a:lnTo>
                      <a:pt x="5" y="4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17" name="Freeform 112"/>
              <p:cNvSpPr>
                <a:spLocks/>
              </p:cNvSpPr>
              <p:nvPr/>
            </p:nvSpPr>
            <p:spPr bwMode="auto">
              <a:xfrm>
                <a:off x="6619" y="2419"/>
                <a:ext cx="303" cy="380"/>
              </a:xfrm>
              <a:custGeom>
                <a:avLst/>
                <a:gdLst>
                  <a:gd name="T0" fmla="+- 0 6915 6619"/>
                  <a:gd name="T1" fmla="*/ T0 w 303"/>
                  <a:gd name="T2" fmla="+- 0 2646 2419"/>
                  <a:gd name="T3" fmla="*/ 2646 h 380"/>
                  <a:gd name="T4" fmla="+- 0 6854 6619"/>
                  <a:gd name="T5" fmla="*/ T4 w 303"/>
                  <a:gd name="T6" fmla="+- 0 2646 2419"/>
                  <a:gd name="T7" fmla="*/ 2646 h 380"/>
                  <a:gd name="T8" fmla="+- 0 6922 6619"/>
                  <a:gd name="T9" fmla="*/ T8 w 303"/>
                  <a:gd name="T10" fmla="+- 0 2652 2419"/>
                  <a:gd name="T11" fmla="*/ 2652 h 380"/>
                  <a:gd name="T12" fmla="+- 0 6915 6619"/>
                  <a:gd name="T13" fmla="*/ T12 w 303"/>
                  <a:gd name="T14" fmla="+- 0 2646 2419"/>
                  <a:gd name="T15" fmla="*/ 2646 h 380"/>
                </a:gdLst>
                <a:ahLst/>
                <a:cxnLst>
                  <a:cxn ang="0">
                    <a:pos x="T1" y="T3"/>
                  </a:cxn>
                  <a:cxn ang="0">
                    <a:pos x="T5" y="T7"/>
                  </a:cxn>
                  <a:cxn ang="0">
                    <a:pos x="T9" y="T11"/>
                  </a:cxn>
                  <a:cxn ang="0">
                    <a:pos x="T13" y="T15"/>
                  </a:cxn>
                </a:cxnLst>
                <a:rect l="0" t="0" r="r" b="b"/>
                <a:pathLst>
                  <a:path w="303" h="380">
                    <a:moveTo>
                      <a:pt x="296" y="227"/>
                    </a:moveTo>
                    <a:lnTo>
                      <a:pt x="235" y="227"/>
                    </a:lnTo>
                    <a:lnTo>
                      <a:pt x="303" y="233"/>
                    </a:lnTo>
                    <a:lnTo>
                      <a:pt x="296" y="22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18" name="Freeform 111"/>
              <p:cNvSpPr>
                <a:spLocks/>
              </p:cNvSpPr>
              <p:nvPr/>
            </p:nvSpPr>
            <p:spPr bwMode="auto">
              <a:xfrm>
                <a:off x="6619" y="2419"/>
                <a:ext cx="303" cy="380"/>
              </a:xfrm>
              <a:custGeom>
                <a:avLst/>
                <a:gdLst>
                  <a:gd name="T0" fmla="+- 0 6736 6619"/>
                  <a:gd name="T1" fmla="*/ T0 w 303"/>
                  <a:gd name="T2" fmla="+- 0 2460 2419"/>
                  <a:gd name="T3" fmla="*/ 2460 h 380"/>
                  <a:gd name="T4" fmla="+- 0 6721 6619"/>
                  <a:gd name="T5" fmla="*/ T4 w 303"/>
                  <a:gd name="T6" fmla="+- 0 2529 2419"/>
                  <a:gd name="T7" fmla="*/ 2529 h 380"/>
                  <a:gd name="T8" fmla="+- 0 6861 6619"/>
                  <a:gd name="T9" fmla="*/ T8 w 303"/>
                  <a:gd name="T10" fmla="+- 0 2529 2419"/>
                  <a:gd name="T11" fmla="*/ 2529 h 380"/>
                  <a:gd name="T12" fmla="+- 0 6865 6619"/>
                  <a:gd name="T13" fmla="*/ T12 w 303"/>
                  <a:gd name="T14" fmla="+- 0 2521 2419"/>
                  <a:gd name="T15" fmla="*/ 2521 h 380"/>
                  <a:gd name="T16" fmla="+- 0 6770 6619"/>
                  <a:gd name="T17" fmla="*/ T16 w 303"/>
                  <a:gd name="T18" fmla="+- 0 2521 2419"/>
                  <a:gd name="T19" fmla="*/ 2521 h 380"/>
                  <a:gd name="T20" fmla="+- 0 6736 6619"/>
                  <a:gd name="T21" fmla="*/ T20 w 303"/>
                  <a:gd name="T22" fmla="+- 0 2460 2419"/>
                  <a:gd name="T23" fmla="*/ 2460 h 380"/>
                </a:gdLst>
                <a:ahLst/>
                <a:cxnLst>
                  <a:cxn ang="0">
                    <a:pos x="T1" y="T3"/>
                  </a:cxn>
                  <a:cxn ang="0">
                    <a:pos x="T5" y="T7"/>
                  </a:cxn>
                  <a:cxn ang="0">
                    <a:pos x="T9" y="T11"/>
                  </a:cxn>
                  <a:cxn ang="0">
                    <a:pos x="T13" y="T15"/>
                  </a:cxn>
                  <a:cxn ang="0">
                    <a:pos x="T17" y="T19"/>
                  </a:cxn>
                  <a:cxn ang="0">
                    <a:pos x="T21" y="T23"/>
                  </a:cxn>
                </a:cxnLst>
                <a:rect l="0" t="0" r="r" b="b"/>
                <a:pathLst>
                  <a:path w="303" h="380">
                    <a:moveTo>
                      <a:pt x="117" y="41"/>
                    </a:moveTo>
                    <a:lnTo>
                      <a:pt x="102" y="110"/>
                    </a:lnTo>
                    <a:lnTo>
                      <a:pt x="242" y="110"/>
                    </a:lnTo>
                    <a:lnTo>
                      <a:pt x="246" y="102"/>
                    </a:lnTo>
                    <a:lnTo>
                      <a:pt x="151" y="102"/>
                    </a:lnTo>
                    <a:lnTo>
                      <a:pt x="117" y="4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19" name="Freeform 110"/>
              <p:cNvSpPr>
                <a:spLocks/>
              </p:cNvSpPr>
              <p:nvPr/>
            </p:nvSpPr>
            <p:spPr bwMode="auto">
              <a:xfrm>
                <a:off x="6619" y="2419"/>
                <a:ext cx="303" cy="380"/>
              </a:xfrm>
              <a:custGeom>
                <a:avLst/>
                <a:gdLst>
                  <a:gd name="T0" fmla="+- 0 6822 6619"/>
                  <a:gd name="T1" fmla="*/ T0 w 303"/>
                  <a:gd name="T2" fmla="+- 0 2419 2419"/>
                  <a:gd name="T3" fmla="*/ 2419 h 380"/>
                  <a:gd name="T4" fmla="+- 0 6770 6619"/>
                  <a:gd name="T5" fmla="*/ T4 w 303"/>
                  <a:gd name="T6" fmla="+- 0 2521 2419"/>
                  <a:gd name="T7" fmla="*/ 2521 h 380"/>
                  <a:gd name="T8" fmla="+- 0 6865 6619"/>
                  <a:gd name="T9" fmla="*/ T8 w 303"/>
                  <a:gd name="T10" fmla="+- 0 2521 2419"/>
                  <a:gd name="T11" fmla="*/ 2521 h 380"/>
                  <a:gd name="T12" fmla="+- 0 6869 6619"/>
                  <a:gd name="T13" fmla="*/ T12 w 303"/>
                  <a:gd name="T14" fmla="+- 0 2512 2419"/>
                  <a:gd name="T15" fmla="*/ 2512 h 380"/>
                  <a:gd name="T16" fmla="+- 0 6817 6619"/>
                  <a:gd name="T17" fmla="*/ T16 w 303"/>
                  <a:gd name="T18" fmla="+- 0 2512 2419"/>
                  <a:gd name="T19" fmla="*/ 2512 h 380"/>
                  <a:gd name="T20" fmla="+- 0 6822 6619"/>
                  <a:gd name="T21" fmla="*/ T20 w 303"/>
                  <a:gd name="T22" fmla="+- 0 2419 2419"/>
                  <a:gd name="T23" fmla="*/ 2419 h 380"/>
                </a:gdLst>
                <a:ahLst/>
                <a:cxnLst>
                  <a:cxn ang="0">
                    <a:pos x="T1" y="T3"/>
                  </a:cxn>
                  <a:cxn ang="0">
                    <a:pos x="T5" y="T7"/>
                  </a:cxn>
                  <a:cxn ang="0">
                    <a:pos x="T9" y="T11"/>
                  </a:cxn>
                  <a:cxn ang="0">
                    <a:pos x="T13" y="T15"/>
                  </a:cxn>
                  <a:cxn ang="0">
                    <a:pos x="T17" y="T19"/>
                  </a:cxn>
                  <a:cxn ang="0">
                    <a:pos x="T21" y="T23"/>
                  </a:cxn>
                </a:cxnLst>
                <a:rect l="0" t="0" r="r" b="b"/>
                <a:pathLst>
                  <a:path w="303" h="380">
                    <a:moveTo>
                      <a:pt x="203" y="0"/>
                    </a:moveTo>
                    <a:lnTo>
                      <a:pt x="151" y="102"/>
                    </a:lnTo>
                    <a:lnTo>
                      <a:pt x="246" y="102"/>
                    </a:lnTo>
                    <a:lnTo>
                      <a:pt x="250" y="93"/>
                    </a:lnTo>
                    <a:lnTo>
                      <a:pt x="198" y="93"/>
                    </a:lnTo>
                    <a:lnTo>
                      <a:pt x="203"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20" name="Freeform 109"/>
              <p:cNvSpPr>
                <a:spLocks/>
              </p:cNvSpPr>
              <p:nvPr/>
            </p:nvSpPr>
            <p:spPr bwMode="auto">
              <a:xfrm>
                <a:off x="6619" y="2419"/>
                <a:ext cx="303" cy="380"/>
              </a:xfrm>
              <a:custGeom>
                <a:avLst/>
                <a:gdLst>
                  <a:gd name="T0" fmla="+- 0 6876 6619"/>
                  <a:gd name="T1" fmla="*/ T0 w 303"/>
                  <a:gd name="T2" fmla="+- 0 2497 2419"/>
                  <a:gd name="T3" fmla="*/ 2497 h 380"/>
                  <a:gd name="T4" fmla="+- 0 6817 6619"/>
                  <a:gd name="T5" fmla="*/ T4 w 303"/>
                  <a:gd name="T6" fmla="+- 0 2512 2419"/>
                  <a:gd name="T7" fmla="*/ 2512 h 380"/>
                  <a:gd name="T8" fmla="+- 0 6869 6619"/>
                  <a:gd name="T9" fmla="*/ T8 w 303"/>
                  <a:gd name="T10" fmla="+- 0 2512 2419"/>
                  <a:gd name="T11" fmla="*/ 2512 h 380"/>
                  <a:gd name="T12" fmla="+- 0 6876 6619"/>
                  <a:gd name="T13" fmla="*/ T12 w 303"/>
                  <a:gd name="T14" fmla="+- 0 2497 2419"/>
                  <a:gd name="T15" fmla="*/ 2497 h 380"/>
                </a:gdLst>
                <a:ahLst/>
                <a:cxnLst>
                  <a:cxn ang="0">
                    <a:pos x="T1" y="T3"/>
                  </a:cxn>
                  <a:cxn ang="0">
                    <a:pos x="T5" y="T7"/>
                  </a:cxn>
                  <a:cxn ang="0">
                    <a:pos x="T9" y="T11"/>
                  </a:cxn>
                  <a:cxn ang="0">
                    <a:pos x="T13" y="T15"/>
                  </a:cxn>
                </a:cxnLst>
                <a:rect l="0" t="0" r="r" b="b"/>
                <a:pathLst>
                  <a:path w="303" h="380">
                    <a:moveTo>
                      <a:pt x="257" y="78"/>
                    </a:moveTo>
                    <a:lnTo>
                      <a:pt x="198" y="93"/>
                    </a:lnTo>
                    <a:lnTo>
                      <a:pt x="250" y="93"/>
                    </a:lnTo>
                    <a:lnTo>
                      <a:pt x="257" y="7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3" name="Group 106"/>
            <p:cNvGrpSpPr>
              <a:grpSpLocks/>
            </p:cNvGrpSpPr>
            <p:nvPr/>
          </p:nvGrpSpPr>
          <p:grpSpPr bwMode="auto">
            <a:xfrm>
              <a:off x="6619" y="2419"/>
              <a:ext cx="303" cy="380"/>
              <a:chOff x="6619" y="2419"/>
              <a:chExt cx="303" cy="380"/>
            </a:xfrm>
          </p:grpSpPr>
          <p:sp>
            <p:nvSpPr>
              <p:cNvPr id="4311" name="Freeform 107"/>
              <p:cNvSpPr>
                <a:spLocks/>
              </p:cNvSpPr>
              <p:nvPr/>
            </p:nvSpPr>
            <p:spPr bwMode="auto">
              <a:xfrm>
                <a:off x="6619" y="2419"/>
                <a:ext cx="303" cy="380"/>
              </a:xfrm>
              <a:custGeom>
                <a:avLst/>
                <a:gdLst>
                  <a:gd name="T0" fmla="+- 0 6770 6619"/>
                  <a:gd name="T1" fmla="*/ T0 w 303"/>
                  <a:gd name="T2" fmla="+- 0 2521 2419"/>
                  <a:gd name="T3" fmla="*/ 2521 h 380"/>
                  <a:gd name="T4" fmla="+- 0 6736 6619"/>
                  <a:gd name="T5" fmla="*/ T4 w 303"/>
                  <a:gd name="T6" fmla="+- 0 2460 2419"/>
                  <a:gd name="T7" fmla="*/ 2460 h 380"/>
                  <a:gd name="T8" fmla="+- 0 6721 6619"/>
                  <a:gd name="T9" fmla="*/ T8 w 303"/>
                  <a:gd name="T10" fmla="+- 0 2529 2419"/>
                  <a:gd name="T11" fmla="*/ 2529 h 380"/>
                  <a:gd name="T12" fmla="+- 0 6624 6619"/>
                  <a:gd name="T13" fmla="*/ T12 w 303"/>
                  <a:gd name="T14" fmla="+- 0 2460 2419"/>
                  <a:gd name="T15" fmla="*/ 2460 h 380"/>
                  <a:gd name="T16" fmla="+- 0 6684 6619"/>
                  <a:gd name="T17" fmla="*/ T16 w 303"/>
                  <a:gd name="T18" fmla="+- 0 2552 2419"/>
                  <a:gd name="T19" fmla="*/ 2552 h 380"/>
                  <a:gd name="T20" fmla="+- 0 6619 6619"/>
                  <a:gd name="T21" fmla="*/ T20 w 303"/>
                  <a:gd name="T22" fmla="+- 0 2570 2419"/>
                  <a:gd name="T23" fmla="*/ 2570 h 380"/>
                  <a:gd name="T24" fmla="+- 0 6671 6619"/>
                  <a:gd name="T25" fmla="*/ T24 w 303"/>
                  <a:gd name="T26" fmla="+- 0 2625 2419"/>
                  <a:gd name="T27" fmla="*/ 2625 h 380"/>
                  <a:gd name="T28" fmla="+- 0 6620 6619"/>
                  <a:gd name="T29" fmla="*/ T28 w 303"/>
                  <a:gd name="T30" fmla="+- 0 2674 2419"/>
                  <a:gd name="T31" fmla="*/ 2674 h 380"/>
                  <a:gd name="T32" fmla="+- 0 6698 6619"/>
                  <a:gd name="T33" fmla="*/ T32 w 303"/>
                  <a:gd name="T34" fmla="+- 0 2664 2419"/>
                  <a:gd name="T35" fmla="*/ 2664 h 380"/>
                  <a:gd name="T36" fmla="+- 0 6685 6619"/>
                  <a:gd name="T37" fmla="*/ T36 w 303"/>
                  <a:gd name="T38" fmla="+- 0 2727 2419"/>
                  <a:gd name="T39" fmla="*/ 2727 h 380"/>
                  <a:gd name="T40" fmla="+- 0 6727 6619"/>
                  <a:gd name="T41" fmla="*/ T40 w 303"/>
                  <a:gd name="T42" fmla="+- 0 2692 2419"/>
                  <a:gd name="T43" fmla="*/ 2692 h 380"/>
                  <a:gd name="T44" fmla="+- 0 6738 6619"/>
                  <a:gd name="T45" fmla="*/ T44 w 303"/>
                  <a:gd name="T46" fmla="+- 0 2798 2419"/>
                  <a:gd name="T47" fmla="*/ 2798 h 380"/>
                  <a:gd name="T48" fmla="+- 0 6767 6619"/>
                  <a:gd name="T49" fmla="*/ T48 w 303"/>
                  <a:gd name="T50" fmla="+- 0 2680 2419"/>
                  <a:gd name="T51" fmla="*/ 2680 h 380"/>
                  <a:gd name="T52" fmla="+- 0 6804 6619"/>
                  <a:gd name="T53" fmla="*/ T52 w 303"/>
                  <a:gd name="T54" fmla="+- 0 2764 2419"/>
                  <a:gd name="T55" fmla="*/ 2764 h 380"/>
                  <a:gd name="T56" fmla="+- 0 6815 6619"/>
                  <a:gd name="T57" fmla="*/ T56 w 303"/>
                  <a:gd name="T58" fmla="+- 0 2672 2419"/>
                  <a:gd name="T59" fmla="*/ 2672 h 380"/>
                  <a:gd name="T60" fmla="+- 0 6872 6619"/>
                  <a:gd name="T61" fmla="*/ T60 w 303"/>
                  <a:gd name="T62" fmla="+- 0 2736 2419"/>
                  <a:gd name="T63" fmla="*/ 2736 h 380"/>
                  <a:gd name="T64" fmla="+- 0 6854 6619"/>
                  <a:gd name="T65" fmla="*/ T64 w 303"/>
                  <a:gd name="T66" fmla="+- 0 2646 2419"/>
                  <a:gd name="T67" fmla="*/ 2646 h 380"/>
                  <a:gd name="T68" fmla="+- 0 6922 6619"/>
                  <a:gd name="T69" fmla="*/ T68 w 303"/>
                  <a:gd name="T70" fmla="+- 0 2652 2419"/>
                  <a:gd name="T71" fmla="*/ 2652 h 380"/>
                  <a:gd name="T72" fmla="+- 0 6865 6619"/>
                  <a:gd name="T73" fmla="*/ T72 w 303"/>
                  <a:gd name="T74" fmla="+- 0 2602 2419"/>
                  <a:gd name="T75" fmla="*/ 2602 h 380"/>
                  <a:gd name="T76" fmla="+- 0 6914 6619"/>
                  <a:gd name="T77" fmla="*/ T76 w 303"/>
                  <a:gd name="T78" fmla="+- 0 2562 2419"/>
                  <a:gd name="T79" fmla="*/ 2562 h 380"/>
                  <a:gd name="T80" fmla="+- 0 6853 6619"/>
                  <a:gd name="T81" fmla="*/ T80 w 303"/>
                  <a:gd name="T82" fmla="+- 0 2547 2419"/>
                  <a:gd name="T83" fmla="*/ 2547 h 380"/>
                  <a:gd name="T84" fmla="+- 0 6876 6619"/>
                  <a:gd name="T85" fmla="*/ T84 w 303"/>
                  <a:gd name="T86" fmla="+- 0 2497 2419"/>
                  <a:gd name="T87" fmla="*/ 2497 h 380"/>
                  <a:gd name="T88" fmla="+- 0 6817 6619"/>
                  <a:gd name="T89" fmla="*/ T88 w 303"/>
                  <a:gd name="T90" fmla="+- 0 2512 2419"/>
                  <a:gd name="T91" fmla="*/ 2512 h 380"/>
                  <a:gd name="T92" fmla="+- 0 6822 6619"/>
                  <a:gd name="T93" fmla="*/ T92 w 303"/>
                  <a:gd name="T94" fmla="+- 0 2419 2419"/>
                  <a:gd name="T95" fmla="*/ 2419 h 380"/>
                  <a:gd name="T96" fmla="+- 0 6770 6619"/>
                  <a:gd name="T97" fmla="*/ T96 w 303"/>
                  <a:gd name="T98" fmla="+- 0 2521 2419"/>
                  <a:gd name="T99" fmla="*/ 2521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303" h="380">
                    <a:moveTo>
                      <a:pt x="151" y="102"/>
                    </a:moveTo>
                    <a:lnTo>
                      <a:pt x="117" y="41"/>
                    </a:lnTo>
                    <a:lnTo>
                      <a:pt x="102" y="110"/>
                    </a:lnTo>
                    <a:lnTo>
                      <a:pt x="5" y="41"/>
                    </a:lnTo>
                    <a:lnTo>
                      <a:pt x="65" y="133"/>
                    </a:lnTo>
                    <a:lnTo>
                      <a:pt x="0" y="151"/>
                    </a:lnTo>
                    <a:lnTo>
                      <a:pt x="52" y="206"/>
                    </a:lnTo>
                    <a:lnTo>
                      <a:pt x="1" y="255"/>
                    </a:lnTo>
                    <a:lnTo>
                      <a:pt x="79" y="245"/>
                    </a:lnTo>
                    <a:lnTo>
                      <a:pt x="66" y="308"/>
                    </a:lnTo>
                    <a:lnTo>
                      <a:pt x="108" y="273"/>
                    </a:lnTo>
                    <a:lnTo>
                      <a:pt x="119" y="379"/>
                    </a:lnTo>
                    <a:lnTo>
                      <a:pt x="148" y="261"/>
                    </a:lnTo>
                    <a:lnTo>
                      <a:pt x="185" y="345"/>
                    </a:lnTo>
                    <a:lnTo>
                      <a:pt x="196" y="253"/>
                    </a:lnTo>
                    <a:lnTo>
                      <a:pt x="253" y="317"/>
                    </a:lnTo>
                    <a:lnTo>
                      <a:pt x="235" y="227"/>
                    </a:lnTo>
                    <a:lnTo>
                      <a:pt x="303" y="233"/>
                    </a:lnTo>
                    <a:lnTo>
                      <a:pt x="246" y="183"/>
                    </a:lnTo>
                    <a:lnTo>
                      <a:pt x="295" y="143"/>
                    </a:lnTo>
                    <a:lnTo>
                      <a:pt x="234" y="128"/>
                    </a:lnTo>
                    <a:lnTo>
                      <a:pt x="257" y="78"/>
                    </a:lnTo>
                    <a:lnTo>
                      <a:pt x="198" y="93"/>
                    </a:lnTo>
                    <a:lnTo>
                      <a:pt x="203" y="0"/>
                    </a:lnTo>
                    <a:lnTo>
                      <a:pt x="151" y="102"/>
                    </a:lnTo>
                    <a:close/>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4" name="Group 96"/>
            <p:cNvGrpSpPr>
              <a:grpSpLocks/>
            </p:cNvGrpSpPr>
            <p:nvPr/>
          </p:nvGrpSpPr>
          <p:grpSpPr bwMode="auto">
            <a:xfrm>
              <a:off x="6259" y="2059"/>
              <a:ext cx="303" cy="380"/>
              <a:chOff x="6259" y="2059"/>
              <a:chExt cx="303" cy="380"/>
            </a:xfrm>
          </p:grpSpPr>
          <p:sp>
            <p:nvSpPr>
              <p:cNvPr id="4302" name="Freeform 105"/>
              <p:cNvSpPr>
                <a:spLocks/>
              </p:cNvSpPr>
              <p:nvPr/>
            </p:nvSpPr>
            <p:spPr bwMode="auto">
              <a:xfrm>
                <a:off x="6259" y="2059"/>
                <a:ext cx="303" cy="380"/>
              </a:xfrm>
              <a:custGeom>
                <a:avLst/>
                <a:gdLst>
                  <a:gd name="T0" fmla="+- 0 6404 6259"/>
                  <a:gd name="T1" fmla="*/ T0 w 303"/>
                  <a:gd name="T2" fmla="+- 0 2334 2059"/>
                  <a:gd name="T3" fmla="*/ 2334 h 380"/>
                  <a:gd name="T4" fmla="+- 0 6367 6259"/>
                  <a:gd name="T5" fmla="*/ T4 w 303"/>
                  <a:gd name="T6" fmla="+- 0 2334 2059"/>
                  <a:gd name="T7" fmla="*/ 2334 h 380"/>
                  <a:gd name="T8" fmla="+- 0 6378 6259"/>
                  <a:gd name="T9" fmla="*/ T8 w 303"/>
                  <a:gd name="T10" fmla="+- 0 2438 2059"/>
                  <a:gd name="T11" fmla="*/ 2438 h 380"/>
                  <a:gd name="T12" fmla="+- 0 6404 6259"/>
                  <a:gd name="T13" fmla="*/ T12 w 303"/>
                  <a:gd name="T14" fmla="+- 0 2334 2059"/>
                  <a:gd name="T15" fmla="*/ 2334 h 380"/>
                </a:gdLst>
                <a:ahLst/>
                <a:cxnLst>
                  <a:cxn ang="0">
                    <a:pos x="T1" y="T3"/>
                  </a:cxn>
                  <a:cxn ang="0">
                    <a:pos x="T5" y="T7"/>
                  </a:cxn>
                  <a:cxn ang="0">
                    <a:pos x="T9" y="T11"/>
                  </a:cxn>
                  <a:cxn ang="0">
                    <a:pos x="T13" y="T15"/>
                  </a:cxn>
                </a:cxnLst>
                <a:rect l="0" t="0" r="r" b="b"/>
                <a:pathLst>
                  <a:path w="303" h="380">
                    <a:moveTo>
                      <a:pt x="145" y="275"/>
                    </a:moveTo>
                    <a:lnTo>
                      <a:pt x="108" y="275"/>
                    </a:lnTo>
                    <a:lnTo>
                      <a:pt x="119" y="379"/>
                    </a:lnTo>
                    <a:lnTo>
                      <a:pt x="145" y="27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03" name="Freeform 104"/>
              <p:cNvSpPr>
                <a:spLocks/>
              </p:cNvSpPr>
              <p:nvPr/>
            </p:nvSpPr>
            <p:spPr bwMode="auto">
              <a:xfrm>
                <a:off x="6259" y="2059"/>
                <a:ext cx="303" cy="380"/>
              </a:xfrm>
              <a:custGeom>
                <a:avLst/>
                <a:gdLst>
                  <a:gd name="T0" fmla="+- 0 6454 6259"/>
                  <a:gd name="T1" fmla="*/ T0 w 303"/>
                  <a:gd name="T2" fmla="+- 0 2320 2059"/>
                  <a:gd name="T3" fmla="*/ 2320 h 380"/>
                  <a:gd name="T4" fmla="+- 0 6407 6259"/>
                  <a:gd name="T5" fmla="*/ T4 w 303"/>
                  <a:gd name="T6" fmla="+- 0 2320 2059"/>
                  <a:gd name="T7" fmla="*/ 2320 h 380"/>
                  <a:gd name="T8" fmla="+- 0 6444 6259"/>
                  <a:gd name="T9" fmla="*/ T8 w 303"/>
                  <a:gd name="T10" fmla="+- 0 2406 2059"/>
                  <a:gd name="T11" fmla="*/ 2406 h 380"/>
                  <a:gd name="T12" fmla="+- 0 6454 6259"/>
                  <a:gd name="T13" fmla="*/ T12 w 303"/>
                  <a:gd name="T14" fmla="+- 0 2320 2059"/>
                  <a:gd name="T15" fmla="*/ 2320 h 380"/>
                </a:gdLst>
                <a:ahLst/>
                <a:cxnLst>
                  <a:cxn ang="0">
                    <a:pos x="T1" y="T3"/>
                  </a:cxn>
                  <a:cxn ang="0">
                    <a:pos x="T5" y="T7"/>
                  </a:cxn>
                  <a:cxn ang="0">
                    <a:pos x="T9" y="T11"/>
                  </a:cxn>
                  <a:cxn ang="0">
                    <a:pos x="T13" y="T15"/>
                  </a:cxn>
                </a:cxnLst>
                <a:rect l="0" t="0" r="r" b="b"/>
                <a:pathLst>
                  <a:path w="303" h="380">
                    <a:moveTo>
                      <a:pt x="195" y="261"/>
                    </a:moveTo>
                    <a:lnTo>
                      <a:pt x="148" y="261"/>
                    </a:lnTo>
                    <a:lnTo>
                      <a:pt x="185" y="347"/>
                    </a:lnTo>
                    <a:lnTo>
                      <a:pt x="195" y="26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04" name="Freeform 103"/>
              <p:cNvSpPr>
                <a:spLocks/>
              </p:cNvSpPr>
              <p:nvPr/>
            </p:nvSpPr>
            <p:spPr bwMode="auto">
              <a:xfrm>
                <a:off x="6259" y="2059"/>
                <a:ext cx="303" cy="380"/>
              </a:xfrm>
              <a:custGeom>
                <a:avLst/>
                <a:gdLst>
                  <a:gd name="T0" fmla="+- 0 6500 6259"/>
                  <a:gd name="T1" fmla="*/ T0 w 303"/>
                  <a:gd name="T2" fmla="+- 0 2312 2059"/>
                  <a:gd name="T3" fmla="*/ 2312 h 380"/>
                  <a:gd name="T4" fmla="+- 0 6455 6259"/>
                  <a:gd name="T5" fmla="*/ T4 w 303"/>
                  <a:gd name="T6" fmla="+- 0 2312 2059"/>
                  <a:gd name="T7" fmla="*/ 2312 h 380"/>
                  <a:gd name="T8" fmla="+- 0 6514 6259"/>
                  <a:gd name="T9" fmla="*/ T8 w 303"/>
                  <a:gd name="T10" fmla="+- 0 2377 2059"/>
                  <a:gd name="T11" fmla="*/ 2377 h 380"/>
                  <a:gd name="T12" fmla="+- 0 6500 6259"/>
                  <a:gd name="T13" fmla="*/ T12 w 303"/>
                  <a:gd name="T14" fmla="+- 0 2312 2059"/>
                  <a:gd name="T15" fmla="*/ 2312 h 380"/>
                </a:gdLst>
                <a:ahLst/>
                <a:cxnLst>
                  <a:cxn ang="0">
                    <a:pos x="T1" y="T3"/>
                  </a:cxn>
                  <a:cxn ang="0">
                    <a:pos x="T5" y="T7"/>
                  </a:cxn>
                  <a:cxn ang="0">
                    <a:pos x="T9" y="T11"/>
                  </a:cxn>
                  <a:cxn ang="0">
                    <a:pos x="T13" y="T15"/>
                  </a:cxn>
                </a:cxnLst>
                <a:rect l="0" t="0" r="r" b="b"/>
                <a:pathLst>
                  <a:path w="303" h="380">
                    <a:moveTo>
                      <a:pt x="241" y="253"/>
                    </a:moveTo>
                    <a:lnTo>
                      <a:pt x="196" y="253"/>
                    </a:lnTo>
                    <a:lnTo>
                      <a:pt x="255" y="318"/>
                    </a:lnTo>
                    <a:lnTo>
                      <a:pt x="241" y="25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05" name="Freeform 102"/>
              <p:cNvSpPr>
                <a:spLocks/>
              </p:cNvSpPr>
              <p:nvPr/>
            </p:nvSpPr>
            <p:spPr bwMode="auto">
              <a:xfrm>
                <a:off x="6259" y="2059"/>
                <a:ext cx="303" cy="380"/>
              </a:xfrm>
              <a:custGeom>
                <a:avLst/>
                <a:gdLst>
                  <a:gd name="T0" fmla="+- 0 6498 6259"/>
                  <a:gd name="T1" fmla="*/ T0 w 303"/>
                  <a:gd name="T2" fmla="+- 0 2304 2059"/>
                  <a:gd name="T3" fmla="*/ 2304 h 380"/>
                  <a:gd name="T4" fmla="+- 0 6338 6259"/>
                  <a:gd name="T5" fmla="*/ T4 w 303"/>
                  <a:gd name="T6" fmla="+- 0 2304 2059"/>
                  <a:gd name="T7" fmla="*/ 2304 h 380"/>
                  <a:gd name="T8" fmla="+- 0 6325 6259"/>
                  <a:gd name="T9" fmla="*/ T8 w 303"/>
                  <a:gd name="T10" fmla="+- 0 2368 2059"/>
                  <a:gd name="T11" fmla="*/ 2368 h 380"/>
                  <a:gd name="T12" fmla="+- 0 6367 6259"/>
                  <a:gd name="T13" fmla="*/ T12 w 303"/>
                  <a:gd name="T14" fmla="+- 0 2334 2059"/>
                  <a:gd name="T15" fmla="*/ 2334 h 380"/>
                  <a:gd name="T16" fmla="+- 0 6404 6259"/>
                  <a:gd name="T17" fmla="*/ T16 w 303"/>
                  <a:gd name="T18" fmla="+- 0 2334 2059"/>
                  <a:gd name="T19" fmla="*/ 2334 h 380"/>
                  <a:gd name="T20" fmla="+- 0 6407 6259"/>
                  <a:gd name="T21" fmla="*/ T20 w 303"/>
                  <a:gd name="T22" fmla="+- 0 2320 2059"/>
                  <a:gd name="T23" fmla="*/ 2320 h 380"/>
                  <a:gd name="T24" fmla="+- 0 6454 6259"/>
                  <a:gd name="T25" fmla="*/ T24 w 303"/>
                  <a:gd name="T26" fmla="+- 0 2320 2059"/>
                  <a:gd name="T27" fmla="*/ 2320 h 380"/>
                  <a:gd name="T28" fmla="+- 0 6455 6259"/>
                  <a:gd name="T29" fmla="*/ T28 w 303"/>
                  <a:gd name="T30" fmla="+- 0 2312 2059"/>
                  <a:gd name="T31" fmla="*/ 2312 h 380"/>
                  <a:gd name="T32" fmla="+- 0 6500 6259"/>
                  <a:gd name="T33" fmla="*/ T32 w 303"/>
                  <a:gd name="T34" fmla="+- 0 2312 2059"/>
                  <a:gd name="T35" fmla="*/ 2312 h 380"/>
                  <a:gd name="T36" fmla="+- 0 6498 6259"/>
                  <a:gd name="T37" fmla="*/ T36 w 303"/>
                  <a:gd name="T38" fmla="+- 0 2304 2059"/>
                  <a:gd name="T39" fmla="*/ 2304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03" h="380">
                    <a:moveTo>
                      <a:pt x="239" y="245"/>
                    </a:moveTo>
                    <a:lnTo>
                      <a:pt x="79" y="245"/>
                    </a:lnTo>
                    <a:lnTo>
                      <a:pt x="66" y="309"/>
                    </a:lnTo>
                    <a:lnTo>
                      <a:pt x="108" y="275"/>
                    </a:lnTo>
                    <a:lnTo>
                      <a:pt x="145" y="275"/>
                    </a:lnTo>
                    <a:lnTo>
                      <a:pt x="148" y="261"/>
                    </a:lnTo>
                    <a:lnTo>
                      <a:pt x="195" y="261"/>
                    </a:lnTo>
                    <a:lnTo>
                      <a:pt x="196" y="253"/>
                    </a:lnTo>
                    <a:lnTo>
                      <a:pt x="241" y="253"/>
                    </a:lnTo>
                    <a:lnTo>
                      <a:pt x="239" y="24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06" name="Freeform 101"/>
              <p:cNvSpPr>
                <a:spLocks/>
              </p:cNvSpPr>
              <p:nvPr/>
            </p:nvSpPr>
            <p:spPr bwMode="auto">
              <a:xfrm>
                <a:off x="6259" y="2059"/>
                <a:ext cx="303" cy="380"/>
              </a:xfrm>
              <a:custGeom>
                <a:avLst/>
                <a:gdLst>
                  <a:gd name="T0" fmla="+- 0 6264 6259"/>
                  <a:gd name="T1" fmla="*/ T0 w 303"/>
                  <a:gd name="T2" fmla="+- 0 2100 2059"/>
                  <a:gd name="T3" fmla="*/ 2100 h 380"/>
                  <a:gd name="T4" fmla="+- 0 6324 6259"/>
                  <a:gd name="T5" fmla="*/ T4 w 303"/>
                  <a:gd name="T6" fmla="+- 0 2193 2059"/>
                  <a:gd name="T7" fmla="*/ 2193 h 380"/>
                  <a:gd name="T8" fmla="+- 0 6259 6259"/>
                  <a:gd name="T9" fmla="*/ T8 w 303"/>
                  <a:gd name="T10" fmla="+- 0 2210 2059"/>
                  <a:gd name="T11" fmla="*/ 2210 h 380"/>
                  <a:gd name="T12" fmla="+- 0 6311 6259"/>
                  <a:gd name="T13" fmla="*/ T12 w 303"/>
                  <a:gd name="T14" fmla="+- 0 2265 2059"/>
                  <a:gd name="T15" fmla="*/ 2265 h 380"/>
                  <a:gd name="T16" fmla="+- 0 6260 6259"/>
                  <a:gd name="T17" fmla="*/ T16 w 303"/>
                  <a:gd name="T18" fmla="+- 0 2314 2059"/>
                  <a:gd name="T19" fmla="*/ 2314 h 380"/>
                  <a:gd name="T20" fmla="+- 0 6338 6259"/>
                  <a:gd name="T21" fmla="*/ T20 w 303"/>
                  <a:gd name="T22" fmla="+- 0 2304 2059"/>
                  <a:gd name="T23" fmla="*/ 2304 h 380"/>
                  <a:gd name="T24" fmla="+- 0 6498 6259"/>
                  <a:gd name="T25" fmla="*/ T24 w 303"/>
                  <a:gd name="T26" fmla="+- 0 2304 2059"/>
                  <a:gd name="T27" fmla="*/ 2304 h 380"/>
                  <a:gd name="T28" fmla="+- 0 6494 6259"/>
                  <a:gd name="T29" fmla="*/ T28 w 303"/>
                  <a:gd name="T30" fmla="+- 0 2286 2059"/>
                  <a:gd name="T31" fmla="*/ 2286 h 380"/>
                  <a:gd name="T32" fmla="+- 0 6555 6259"/>
                  <a:gd name="T33" fmla="*/ T32 w 303"/>
                  <a:gd name="T34" fmla="+- 0 2286 2059"/>
                  <a:gd name="T35" fmla="*/ 2286 h 380"/>
                  <a:gd name="T36" fmla="+- 0 6505 6259"/>
                  <a:gd name="T37" fmla="*/ T36 w 303"/>
                  <a:gd name="T38" fmla="+- 0 2242 2059"/>
                  <a:gd name="T39" fmla="*/ 2242 h 380"/>
                  <a:gd name="T40" fmla="+- 0 6554 6259"/>
                  <a:gd name="T41" fmla="*/ T40 w 303"/>
                  <a:gd name="T42" fmla="+- 0 2202 2059"/>
                  <a:gd name="T43" fmla="*/ 2202 h 380"/>
                  <a:gd name="T44" fmla="+- 0 6493 6259"/>
                  <a:gd name="T45" fmla="*/ T44 w 303"/>
                  <a:gd name="T46" fmla="+- 0 2187 2059"/>
                  <a:gd name="T47" fmla="*/ 2187 h 380"/>
                  <a:gd name="T48" fmla="+- 0 6501 6259"/>
                  <a:gd name="T49" fmla="*/ T48 w 303"/>
                  <a:gd name="T50" fmla="+- 0 2170 2059"/>
                  <a:gd name="T51" fmla="*/ 2170 h 380"/>
                  <a:gd name="T52" fmla="+- 0 6361 6259"/>
                  <a:gd name="T53" fmla="*/ T52 w 303"/>
                  <a:gd name="T54" fmla="+- 0 2170 2059"/>
                  <a:gd name="T55" fmla="*/ 2170 h 380"/>
                  <a:gd name="T56" fmla="+- 0 6264 6259"/>
                  <a:gd name="T57" fmla="*/ T56 w 303"/>
                  <a:gd name="T58" fmla="+- 0 2100 2059"/>
                  <a:gd name="T59" fmla="*/ 2100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303" h="380">
                    <a:moveTo>
                      <a:pt x="5" y="41"/>
                    </a:moveTo>
                    <a:lnTo>
                      <a:pt x="65" y="134"/>
                    </a:lnTo>
                    <a:lnTo>
                      <a:pt x="0" y="151"/>
                    </a:lnTo>
                    <a:lnTo>
                      <a:pt x="52" y="206"/>
                    </a:lnTo>
                    <a:lnTo>
                      <a:pt x="1" y="255"/>
                    </a:lnTo>
                    <a:lnTo>
                      <a:pt x="79" y="245"/>
                    </a:lnTo>
                    <a:lnTo>
                      <a:pt x="239" y="245"/>
                    </a:lnTo>
                    <a:lnTo>
                      <a:pt x="235" y="227"/>
                    </a:lnTo>
                    <a:lnTo>
                      <a:pt x="296" y="227"/>
                    </a:lnTo>
                    <a:lnTo>
                      <a:pt x="246" y="183"/>
                    </a:lnTo>
                    <a:lnTo>
                      <a:pt x="295" y="143"/>
                    </a:lnTo>
                    <a:lnTo>
                      <a:pt x="234" y="128"/>
                    </a:lnTo>
                    <a:lnTo>
                      <a:pt x="242" y="111"/>
                    </a:lnTo>
                    <a:lnTo>
                      <a:pt x="102" y="111"/>
                    </a:lnTo>
                    <a:lnTo>
                      <a:pt x="5" y="4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07" name="Freeform 100"/>
              <p:cNvSpPr>
                <a:spLocks/>
              </p:cNvSpPr>
              <p:nvPr/>
            </p:nvSpPr>
            <p:spPr bwMode="auto">
              <a:xfrm>
                <a:off x="6259" y="2059"/>
                <a:ext cx="303" cy="380"/>
              </a:xfrm>
              <a:custGeom>
                <a:avLst/>
                <a:gdLst>
                  <a:gd name="T0" fmla="+- 0 6555 6259"/>
                  <a:gd name="T1" fmla="*/ T0 w 303"/>
                  <a:gd name="T2" fmla="+- 0 2286 2059"/>
                  <a:gd name="T3" fmla="*/ 2286 h 380"/>
                  <a:gd name="T4" fmla="+- 0 6494 6259"/>
                  <a:gd name="T5" fmla="*/ T4 w 303"/>
                  <a:gd name="T6" fmla="+- 0 2286 2059"/>
                  <a:gd name="T7" fmla="*/ 2286 h 380"/>
                  <a:gd name="T8" fmla="+- 0 6562 6259"/>
                  <a:gd name="T9" fmla="*/ T8 w 303"/>
                  <a:gd name="T10" fmla="+- 0 2292 2059"/>
                  <a:gd name="T11" fmla="*/ 2292 h 380"/>
                  <a:gd name="T12" fmla="+- 0 6555 6259"/>
                  <a:gd name="T13" fmla="*/ T12 w 303"/>
                  <a:gd name="T14" fmla="+- 0 2286 2059"/>
                  <a:gd name="T15" fmla="*/ 2286 h 380"/>
                </a:gdLst>
                <a:ahLst/>
                <a:cxnLst>
                  <a:cxn ang="0">
                    <a:pos x="T1" y="T3"/>
                  </a:cxn>
                  <a:cxn ang="0">
                    <a:pos x="T5" y="T7"/>
                  </a:cxn>
                  <a:cxn ang="0">
                    <a:pos x="T9" y="T11"/>
                  </a:cxn>
                  <a:cxn ang="0">
                    <a:pos x="T13" y="T15"/>
                  </a:cxn>
                </a:cxnLst>
                <a:rect l="0" t="0" r="r" b="b"/>
                <a:pathLst>
                  <a:path w="303" h="380">
                    <a:moveTo>
                      <a:pt x="296" y="227"/>
                    </a:moveTo>
                    <a:lnTo>
                      <a:pt x="235" y="227"/>
                    </a:lnTo>
                    <a:lnTo>
                      <a:pt x="303" y="233"/>
                    </a:lnTo>
                    <a:lnTo>
                      <a:pt x="296" y="22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08" name="Freeform 99"/>
              <p:cNvSpPr>
                <a:spLocks/>
              </p:cNvSpPr>
              <p:nvPr/>
            </p:nvSpPr>
            <p:spPr bwMode="auto">
              <a:xfrm>
                <a:off x="6259" y="2059"/>
                <a:ext cx="303" cy="380"/>
              </a:xfrm>
              <a:custGeom>
                <a:avLst/>
                <a:gdLst>
                  <a:gd name="T0" fmla="+- 0 6376 6259"/>
                  <a:gd name="T1" fmla="*/ T0 w 303"/>
                  <a:gd name="T2" fmla="+- 0 2100 2059"/>
                  <a:gd name="T3" fmla="*/ 2100 h 380"/>
                  <a:gd name="T4" fmla="+- 0 6361 6259"/>
                  <a:gd name="T5" fmla="*/ T4 w 303"/>
                  <a:gd name="T6" fmla="+- 0 2170 2059"/>
                  <a:gd name="T7" fmla="*/ 2170 h 380"/>
                  <a:gd name="T8" fmla="+- 0 6501 6259"/>
                  <a:gd name="T9" fmla="*/ T8 w 303"/>
                  <a:gd name="T10" fmla="+- 0 2170 2059"/>
                  <a:gd name="T11" fmla="*/ 2170 h 380"/>
                  <a:gd name="T12" fmla="+- 0 6505 6259"/>
                  <a:gd name="T13" fmla="*/ T12 w 303"/>
                  <a:gd name="T14" fmla="+- 0 2161 2059"/>
                  <a:gd name="T15" fmla="*/ 2161 h 380"/>
                  <a:gd name="T16" fmla="+- 0 6410 6259"/>
                  <a:gd name="T17" fmla="*/ T16 w 303"/>
                  <a:gd name="T18" fmla="+- 0 2161 2059"/>
                  <a:gd name="T19" fmla="*/ 2161 h 380"/>
                  <a:gd name="T20" fmla="+- 0 6376 6259"/>
                  <a:gd name="T21" fmla="*/ T20 w 303"/>
                  <a:gd name="T22" fmla="+- 0 2100 2059"/>
                  <a:gd name="T23" fmla="*/ 2100 h 380"/>
                </a:gdLst>
                <a:ahLst/>
                <a:cxnLst>
                  <a:cxn ang="0">
                    <a:pos x="T1" y="T3"/>
                  </a:cxn>
                  <a:cxn ang="0">
                    <a:pos x="T5" y="T7"/>
                  </a:cxn>
                  <a:cxn ang="0">
                    <a:pos x="T9" y="T11"/>
                  </a:cxn>
                  <a:cxn ang="0">
                    <a:pos x="T13" y="T15"/>
                  </a:cxn>
                  <a:cxn ang="0">
                    <a:pos x="T17" y="T19"/>
                  </a:cxn>
                  <a:cxn ang="0">
                    <a:pos x="T21" y="T23"/>
                  </a:cxn>
                </a:cxnLst>
                <a:rect l="0" t="0" r="r" b="b"/>
                <a:pathLst>
                  <a:path w="303" h="380">
                    <a:moveTo>
                      <a:pt x="117" y="41"/>
                    </a:moveTo>
                    <a:lnTo>
                      <a:pt x="102" y="111"/>
                    </a:lnTo>
                    <a:lnTo>
                      <a:pt x="242" y="111"/>
                    </a:lnTo>
                    <a:lnTo>
                      <a:pt x="246" y="102"/>
                    </a:lnTo>
                    <a:lnTo>
                      <a:pt x="151" y="102"/>
                    </a:lnTo>
                    <a:lnTo>
                      <a:pt x="117" y="4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09" name="Freeform 98"/>
              <p:cNvSpPr>
                <a:spLocks/>
              </p:cNvSpPr>
              <p:nvPr/>
            </p:nvSpPr>
            <p:spPr bwMode="auto">
              <a:xfrm>
                <a:off x="6259" y="2059"/>
                <a:ext cx="303" cy="380"/>
              </a:xfrm>
              <a:custGeom>
                <a:avLst/>
                <a:gdLst>
                  <a:gd name="T0" fmla="+- 0 6462 6259"/>
                  <a:gd name="T1" fmla="*/ T0 w 303"/>
                  <a:gd name="T2" fmla="+- 0 2059 2059"/>
                  <a:gd name="T3" fmla="*/ 2059 h 380"/>
                  <a:gd name="T4" fmla="+- 0 6410 6259"/>
                  <a:gd name="T5" fmla="*/ T4 w 303"/>
                  <a:gd name="T6" fmla="+- 0 2161 2059"/>
                  <a:gd name="T7" fmla="*/ 2161 h 380"/>
                  <a:gd name="T8" fmla="+- 0 6505 6259"/>
                  <a:gd name="T9" fmla="*/ T8 w 303"/>
                  <a:gd name="T10" fmla="+- 0 2161 2059"/>
                  <a:gd name="T11" fmla="*/ 2161 h 380"/>
                  <a:gd name="T12" fmla="+- 0 6509 6259"/>
                  <a:gd name="T13" fmla="*/ T12 w 303"/>
                  <a:gd name="T14" fmla="+- 0 2152 2059"/>
                  <a:gd name="T15" fmla="*/ 2152 h 380"/>
                  <a:gd name="T16" fmla="+- 0 6457 6259"/>
                  <a:gd name="T17" fmla="*/ T16 w 303"/>
                  <a:gd name="T18" fmla="+- 0 2152 2059"/>
                  <a:gd name="T19" fmla="*/ 2152 h 380"/>
                  <a:gd name="T20" fmla="+- 0 6462 6259"/>
                  <a:gd name="T21" fmla="*/ T20 w 303"/>
                  <a:gd name="T22" fmla="+- 0 2059 2059"/>
                  <a:gd name="T23" fmla="*/ 2059 h 380"/>
                </a:gdLst>
                <a:ahLst/>
                <a:cxnLst>
                  <a:cxn ang="0">
                    <a:pos x="T1" y="T3"/>
                  </a:cxn>
                  <a:cxn ang="0">
                    <a:pos x="T5" y="T7"/>
                  </a:cxn>
                  <a:cxn ang="0">
                    <a:pos x="T9" y="T11"/>
                  </a:cxn>
                  <a:cxn ang="0">
                    <a:pos x="T13" y="T15"/>
                  </a:cxn>
                  <a:cxn ang="0">
                    <a:pos x="T17" y="T19"/>
                  </a:cxn>
                  <a:cxn ang="0">
                    <a:pos x="T21" y="T23"/>
                  </a:cxn>
                </a:cxnLst>
                <a:rect l="0" t="0" r="r" b="b"/>
                <a:pathLst>
                  <a:path w="303" h="380">
                    <a:moveTo>
                      <a:pt x="203" y="0"/>
                    </a:moveTo>
                    <a:lnTo>
                      <a:pt x="151" y="102"/>
                    </a:lnTo>
                    <a:lnTo>
                      <a:pt x="246" y="102"/>
                    </a:lnTo>
                    <a:lnTo>
                      <a:pt x="250" y="93"/>
                    </a:lnTo>
                    <a:lnTo>
                      <a:pt x="198" y="93"/>
                    </a:lnTo>
                    <a:lnTo>
                      <a:pt x="203"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10" name="Freeform 97"/>
              <p:cNvSpPr>
                <a:spLocks/>
              </p:cNvSpPr>
              <p:nvPr/>
            </p:nvSpPr>
            <p:spPr bwMode="auto">
              <a:xfrm>
                <a:off x="6259" y="2059"/>
                <a:ext cx="303" cy="380"/>
              </a:xfrm>
              <a:custGeom>
                <a:avLst/>
                <a:gdLst>
                  <a:gd name="T0" fmla="+- 0 6516 6259"/>
                  <a:gd name="T1" fmla="*/ T0 w 303"/>
                  <a:gd name="T2" fmla="+- 0 2137 2059"/>
                  <a:gd name="T3" fmla="*/ 2137 h 380"/>
                  <a:gd name="T4" fmla="+- 0 6457 6259"/>
                  <a:gd name="T5" fmla="*/ T4 w 303"/>
                  <a:gd name="T6" fmla="+- 0 2152 2059"/>
                  <a:gd name="T7" fmla="*/ 2152 h 380"/>
                  <a:gd name="T8" fmla="+- 0 6509 6259"/>
                  <a:gd name="T9" fmla="*/ T8 w 303"/>
                  <a:gd name="T10" fmla="+- 0 2152 2059"/>
                  <a:gd name="T11" fmla="*/ 2152 h 380"/>
                  <a:gd name="T12" fmla="+- 0 6516 6259"/>
                  <a:gd name="T13" fmla="*/ T12 w 303"/>
                  <a:gd name="T14" fmla="+- 0 2137 2059"/>
                  <a:gd name="T15" fmla="*/ 2137 h 380"/>
                </a:gdLst>
                <a:ahLst/>
                <a:cxnLst>
                  <a:cxn ang="0">
                    <a:pos x="T1" y="T3"/>
                  </a:cxn>
                  <a:cxn ang="0">
                    <a:pos x="T5" y="T7"/>
                  </a:cxn>
                  <a:cxn ang="0">
                    <a:pos x="T9" y="T11"/>
                  </a:cxn>
                  <a:cxn ang="0">
                    <a:pos x="T13" y="T15"/>
                  </a:cxn>
                </a:cxnLst>
                <a:rect l="0" t="0" r="r" b="b"/>
                <a:pathLst>
                  <a:path w="303" h="380">
                    <a:moveTo>
                      <a:pt x="257" y="78"/>
                    </a:moveTo>
                    <a:lnTo>
                      <a:pt x="198" y="93"/>
                    </a:lnTo>
                    <a:lnTo>
                      <a:pt x="250" y="93"/>
                    </a:lnTo>
                    <a:lnTo>
                      <a:pt x="257" y="7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5" name="Group 94"/>
            <p:cNvGrpSpPr>
              <a:grpSpLocks/>
            </p:cNvGrpSpPr>
            <p:nvPr/>
          </p:nvGrpSpPr>
          <p:grpSpPr bwMode="auto">
            <a:xfrm>
              <a:off x="6259" y="2059"/>
              <a:ext cx="303" cy="380"/>
              <a:chOff x="6259" y="2059"/>
              <a:chExt cx="303" cy="380"/>
            </a:xfrm>
          </p:grpSpPr>
          <p:sp>
            <p:nvSpPr>
              <p:cNvPr id="4301" name="Freeform 95"/>
              <p:cNvSpPr>
                <a:spLocks/>
              </p:cNvSpPr>
              <p:nvPr/>
            </p:nvSpPr>
            <p:spPr bwMode="auto">
              <a:xfrm>
                <a:off x="6259" y="2059"/>
                <a:ext cx="303" cy="380"/>
              </a:xfrm>
              <a:custGeom>
                <a:avLst/>
                <a:gdLst>
                  <a:gd name="T0" fmla="+- 0 6410 6259"/>
                  <a:gd name="T1" fmla="*/ T0 w 303"/>
                  <a:gd name="T2" fmla="+- 0 2161 2059"/>
                  <a:gd name="T3" fmla="*/ 2161 h 380"/>
                  <a:gd name="T4" fmla="+- 0 6376 6259"/>
                  <a:gd name="T5" fmla="*/ T4 w 303"/>
                  <a:gd name="T6" fmla="+- 0 2100 2059"/>
                  <a:gd name="T7" fmla="*/ 2100 h 380"/>
                  <a:gd name="T8" fmla="+- 0 6361 6259"/>
                  <a:gd name="T9" fmla="*/ T8 w 303"/>
                  <a:gd name="T10" fmla="+- 0 2170 2059"/>
                  <a:gd name="T11" fmla="*/ 2170 h 380"/>
                  <a:gd name="T12" fmla="+- 0 6264 6259"/>
                  <a:gd name="T13" fmla="*/ T12 w 303"/>
                  <a:gd name="T14" fmla="+- 0 2100 2059"/>
                  <a:gd name="T15" fmla="*/ 2100 h 380"/>
                  <a:gd name="T16" fmla="+- 0 6324 6259"/>
                  <a:gd name="T17" fmla="*/ T16 w 303"/>
                  <a:gd name="T18" fmla="+- 0 2193 2059"/>
                  <a:gd name="T19" fmla="*/ 2193 h 380"/>
                  <a:gd name="T20" fmla="+- 0 6259 6259"/>
                  <a:gd name="T21" fmla="*/ T20 w 303"/>
                  <a:gd name="T22" fmla="+- 0 2210 2059"/>
                  <a:gd name="T23" fmla="*/ 2210 h 380"/>
                  <a:gd name="T24" fmla="+- 0 6311 6259"/>
                  <a:gd name="T25" fmla="*/ T24 w 303"/>
                  <a:gd name="T26" fmla="+- 0 2265 2059"/>
                  <a:gd name="T27" fmla="*/ 2265 h 380"/>
                  <a:gd name="T28" fmla="+- 0 6260 6259"/>
                  <a:gd name="T29" fmla="*/ T28 w 303"/>
                  <a:gd name="T30" fmla="+- 0 2314 2059"/>
                  <a:gd name="T31" fmla="*/ 2314 h 380"/>
                  <a:gd name="T32" fmla="+- 0 6338 6259"/>
                  <a:gd name="T33" fmla="*/ T32 w 303"/>
                  <a:gd name="T34" fmla="+- 0 2304 2059"/>
                  <a:gd name="T35" fmla="*/ 2304 h 380"/>
                  <a:gd name="T36" fmla="+- 0 6325 6259"/>
                  <a:gd name="T37" fmla="*/ T36 w 303"/>
                  <a:gd name="T38" fmla="+- 0 2368 2059"/>
                  <a:gd name="T39" fmla="*/ 2368 h 380"/>
                  <a:gd name="T40" fmla="+- 0 6367 6259"/>
                  <a:gd name="T41" fmla="*/ T40 w 303"/>
                  <a:gd name="T42" fmla="+- 0 2334 2059"/>
                  <a:gd name="T43" fmla="*/ 2334 h 380"/>
                  <a:gd name="T44" fmla="+- 0 6378 6259"/>
                  <a:gd name="T45" fmla="*/ T44 w 303"/>
                  <a:gd name="T46" fmla="+- 0 2438 2059"/>
                  <a:gd name="T47" fmla="*/ 2438 h 380"/>
                  <a:gd name="T48" fmla="+- 0 6407 6259"/>
                  <a:gd name="T49" fmla="*/ T48 w 303"/>
                  <a:gd name="T50" fmla="+- 0 2320 2059"/>
                  <a:gd name="T51" fmla="*/ 2320 h 380"/>
                  <a:gd name="T52" fmla="+- 0 6444 6259"/>
                  <a:gd name="T53" fmla="*/ T52 w 303"/>
                  <a:gd name="T54" fmla="+- 0 2406 2059"/>
                  <a:gd name="T55" fmla="*/ 2406 h 380"/>
                  <a:gd name="T56" fmla="+- 0 6455 6259"/>
                  <a:gd name="T57" fmla="*/ T56 w 303"/>
                  <a:gd name="T58" fmla="+- 0 2312 2059"/>
                  <a:gd name="T59" fmla="*/ 2312 h 380"/>
                  <a:gd name="T60" fmla="+- 0 6514 6259"/>
                  <a:gd name="T61" fmla="*/ T60 w 303"/>
                  <a:gd name="T62" fmla="+- 0 2377 2059"/>
                  <a:gd name="T63" fmla="*/ 2377 h 380"/>
                  <a:gd name="T64" fmla="+- 0 6494 6259"/>
                  <a:gd name="T65" fmla="*/ T64 w 303"/>
                  <a:gd name="T66" fmla="+- 0 2286 2059"/>
                  <a:gd name="T67" fmla="*/ 2286 h 380"/>
                  <a:gd name="T68" fmla="+- 0 6562 6259"/>
                  <a:gd name="T69" fmla="*/ T68 w 303"/>
                  <a:gd name="T70" fmla="+- 0 2292 2059"/>
                  <a:gd name="T71" fmla="*/ 2292 h 380"/>
                  <a:gd name="T72" fmla="+- 0 6505 6259"/>
                  <a:gd name="T73" fmla="*/ T72 w 303"/>
                  <a:gd name="T74" fmla="+- 0 2242 2059"/>
                  <a:gd name="T75" fmla="*/ 2242 h 380"/>
                  <a:gd name="T76" fmla="+- 0 6554 6259"/>
                  <a:gd name="T77" fmla="*/ T76 w 303"/>
                  <a:gd name="T78" fmla="+- 0 2202 2059"/>
                  <a:gd name="T79" fmla="*/ 2202 h 380"/>
                  <a:gd name="T80" fmla="+- 0 6493 6259"/>
                  <a:gd name="T81" fmla="*/ T80 w 303"/>
                  <a:gd name="T82" fmla="+- 0 2187 2059"/>
                  <a:gd name="T83" fmla="*/ 2187 h 380"/>
                  <a:gd name="T84" fmla="+- 0 6516 6259"/>
                  <a:gd name="T85" fmla="*/ T84 w 303"/>
                  <a:gd name="T86" fmla="+- 0 2137 2059"/>
                  <a:gd name="T87" fmla="*/ 2137 h 380"/>
                  <a:gd name="T88" fmla="+- 0 6457 6259"/>
                  <a:gd name="T89" fmla="*/ T88 w 303"/>
                  <a:gd name="T90" fmla="+- 0 2152 2059"/>
                  <a:gd name="T91" fmla="*/ 2152 h 380"/>
                  <a:gd name="T92" fmla="+- 0 6462 6259"/>
                  <a:gd name="T93" fmla="*/ T92 w 303"/>
                  <a:gd name="T94" fmla="+- 0 2059 2059"/>
                  <a:gd name="T95" fmla="*/ 2059 h 380"/>
                  <a:gd name="T96" fmla="+- 0 6410 6259"/>
                  <a:gd name="T97" fmla="*/ T96 w 303"/>
                  <a:gd name="T98" fmla="+- 0 2161 2059"/>
                  <a:gd name="T99" fmla="*/ 2161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303" h="380">
                    <a:moveTo>
                      <a:pt x="151" y="102"/>
                    </a:moveTo>
                    <a:lnTo>
                      <a:pt x="117" y="41"/>
                    </a:lnTo>
                    <a:lnTo>
                      <a:pt x="102" y="111"/>
                    </a:lnTo>
                    <a:lnTo>
                      <a:pt x="5" y="41"/>
                    </a:lnTo>
                    <a:lnTo>
                      <a:pt x="65" y="134"/>
                    </a:lnTo>
                    <a:lnTo>
                      <a:pt x="0" y="151"/>
                    </a:lnTo>
                    <a:lnTo>
                      <a:pt x="52" y="206"/>
                    </a:lnTo>
                    <a:lnTo>
                      <a:pt x="1" y="255"/>
                    </a:lnTo>
                    <a:lnTo>
                      <a:pt x="79" y="245"/>
                    </a:lnTo>
                    <a:lnTo>
                      <a:pt x="66" y="309"/>
                    </a:lnTo>
                    <a:lnTo>
                      <a:pt x="108" y="275"/>
                    </a:lnTo>
                    <a:lnTo>
                      <a:pt x="119" y="379"/>
                    </a:lnTo>
                    <a:lnTo>
                      <a:pt x="148" y="261"/>
                    </a:lnTo>
                    <a:lnTo>
                      <a:pt x="185" y="347"/>
                    </a:lnTo>
                    <a:lnTo>
                      <a:pt x="196" y="253"/>
                    </a:lnTo>
                    <a:lnTo>
                      <a:pt x="255" y="318"/>
                    </a:lnTo>
                    <a:lnTo>
                      <a:pt x="235" y="227"/>
                    </a:lnTo>
                    <a:lnTo>
                      <a:pt x="303" y="233"/>
                    </a:lnTo>
                    <a:lnTo>
                      <a:pt x="246" y="183"/>
                    </a:lnTo>
                    <a:lnTo>
                      <a:pt x="295" y="143"/>
                    </a:lnTo>
                    <a:lnTo>
                      <a:pt x="234" y="128"/>
                    </a:lnTo>
                    <a:lnTo>
                      <a:pt x="257" y="78"/>
                    </a:lnTo>
                    <a:lnTo>
                      <a:pt x="198" y="93"/>
                    </a:lnTo>
                    <a:lnTo>
                      <a:pt x="203" y="0"/>
                    </a:lnTo>
                    <a:lnTo>
                      <a:pt x="151" y="102"/>
                    </a:lnTo>
                    <a:close/>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6" name="Group 84"/>
            <p:cNvGrpSpPr>
              <a:grpSpLocks/>
            </p:cNvGrpSpPr>
            <p:nvPr/>
          </p:nvGrpSpPr>
          <p:grpSpPr bwMode="auto">
            <a:xfrm>
              <a:off x="6919" y="2419"/>
              <a:ext cx="303" cy="380"/>
              <a:chOff x="6919" y="2419"/>
              <a:chExt cx="303" cy="380"/>
            </a:xfrm>
          </p:grpSpPr>
          <p:sp>
            <p:nvSpPr>
              <p:cNvPr id="4292" name="Freeform 93"/>
              <p:cNvSpPr>
                <a:spLocks/>
              </p:cNvSpPr>
              <p:nvPr/>
            </p:nvSpPr>
            <p:spPr bwMode="auto">
              <a:xfrm>
                <a:off x="6919" y="2419"/>
                <a:ext cx="303" cy="380"/>
              </a:xfrm>
              <a:custGeom>
                <a:avLst/>
                <a:gdLst>
                  <a:gd name="T0" fmla="+- 0 7064 6919"/>
                  <a:gd name="T1" fmla="*/ T0 w 303"/>
                  <a:gd name="T2" fmla="+- 0 2692 2419"/>
                  <a:gd name="T3" fmla="*/ 2692 h 380"/>
                  <a:gd name="T4" fmla="+- 0 7027 6919"/>
                  <a:gd name="T5" fmla="*/ T4 w 303"/>
                  <a:gd name="T6" fmla="+- 0 2692 2419"/>
                  <a:gd name="T7" fmla="*/ 2692 h 380"/>
                  <a:gd name="T8" fmla="+- 0 7038 6919"/>
                  <a:gd name="T9" fmla="*/ T8 w 303"/>
                  <a:gd name="T10" fmla="+- 0 2798 2419"/>
                  <a:gd name="T11" fmla="*/ 2798 h 380"/>
                  <a:gd name="T12" fmla="+- 0 7064 6919"/>
                  <a:gd name="T13" fmla="*/ T12 w 303"/>
                  <a:gd name="T14" fmla="+- 0 2692 2419"/>
                  <a:gd name="T15" fmla="*/ 2692 h 380"/>
                </a:gdLst>
                <a:ahLst/>
                <a:cxnLst>
                  <a:cxn ang="0">
                    <a:pos x="T1" y="T3"/>
                  </a:cxn>
                  <a:cxn ang="0">
                    <a:pos x="T5" y="T7"/>
                  </a:cxn>
                  <a:cxn ang="0">
                    <a:pos x="T9" y="T11"/>
                  </a:cxn>
                  <a:cxn ang="0">
                    <a:pos x="T13" y="T15"/>
                  </a:cxn>
                </a:cxnLst>
                <a:rect l="0" t="0" r="r" b="b"/>
                <a:pathLst>
                  <a:path w="303" h="380">
                    <a:moveTo>
                      <a:pt x="145" y="273"/>
                    </a:moveTo>
                    <a:lnTo>
                      <a:pt x="108" y="273"/>
                    </a:lnTo>
                    <a:lnTo>
                      <a:pt x="119" y="379"/>
                    </a:lnTo>
                    <a:lnTo>
                      <a:pt x="145" y="27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93" name="Freeform 92"/>
              <p:cNvSpPr>
                <a:spLocks/>
              </p:cNvSpPr>
              <p:nvPr/>
            </p:nvSpPr>
            <p:spPr bwMode="auto">
              <a:xfrm>
                <a:off x="6919" y="2419"/>
                <a:ext cx="303" cy="380"/>
              </a:xfrm>
              <a:custGeom>
                <a:avLst/>
                <a:gdLst>
                  <a:gd name="T0" fmla="+- 0 7114 6919"/>
                  <a:gd name="T1" fmla="*/ T0 w 303"/>
                  <a:gd name="T2" fmla="+- 0 2680 2419"/>
                  <a:gd name="T3" fmla="*/ 2680 h 380"/>
                  <a:gd name="T4" fmla="+- 0 7067 6919"/>
                  <a:gd name="T5" fmla="*/ T4 w 303"/>
                  <a:gd name="T6" fmla="+- 0 2680 2419"/>
                  <a:gd name="T7" fmla="*/ 2680 h 380"/>
                  <a:gd name="T8" fmla="+- 0 7104 6919"/>
                  <a:gd name="T9" fmla="*/ T8 w 303"/>
                  <a:gd name="T10" fmla="+- 0 2764 2419"/>
                  <a:gd name="T11" fmla="*/ 2764 h 380"/>
                  <a:gd name="T12" fmla="+- 0 7114 6919"/>
                  <a:gd name="T13" fmla="*/ T12 w 303"/>
                  <a:gd name="T14" fmla="+- 0 2680 2419"/>
                  <a:gd name="T15" fmla="*/ 2680 h 380"/>
                </a:gdLst>
                <a:ahLst/>
                <a:cxnLst>
                  <a:cxn ang="0">
                    <a:pos x="T1" y="T3"/>
                  </a:cxn>
                  <a:cxn ang="0">
                    <a:pos x="T5" y="T7"/>
                  </a:cxn>
                  <a:cxn ang="0">
                    <a:pos x="T9" y="T11"/>
                  </a:cxn>
                  <a:cxn ang="0">
                    <a:pos x="T13" y="T15"/>
                  </a:cxn>
                </a:cxnLst>
                <a:rect l="0" t="0" r="r" b="b"/>
                <a:pathLst>
                  <a:path w="303" h="380">
                    <a:moveTo>
                      <a:pt x="195" y="261"/>
                    </a:moveTo>
                    <a:lnTo>
                      <a:pt x="148" y="261"/>
                    </a:lnTo>
                    <a:lnTo>
                      <a:pt x="185" y="345"/>
                    </a:lnTo>
                    <a:lnTo>
                      <a:pt x="195" y="26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94" name="Freeform 91"/>
              <p:cNvSpPr>
                <a:spLocks/>
              </p:cNvSpPr>
              <p:nvPr/>
            </p:nvSpPr>
            <p:spPr bwMode="auto">
              <a:xfrm>
                <a:off x="6919" y="2419"/>
                <a:ext cx="303" cy="380"/>
              </a:xfrm>
              <a:custGeom>
                <a:avLst/>
                <a:gdLst>
                  <a:gd name="T0" fmla="+- 0 7160 6919"/>
                  <a:gd name="T1" fmla="*/ T0 w 303"/>
                  <a:gd name="T2" fmla="+- 0 2672 2419"/>
                  <a:gd name="T3" fmla="*/ 2672 h 380"/>
                  <a:gd name="T4" fmla="+- 0 7115 6919"/>
                  <a:gd name="T5" fmla="*/ T4 w 303"/>
                  <a:gd name="T6" fmla="+- 0 2672 2419"/>
                  <a:gd name="T7" fmla="*/ 2672 h 380"/>
                  <a:gd name="T8" fmla="+- 0 7172 6919"/>
                  <a:gd name="T9" fmla="*/ T8 w 303"/>
                  <a:gd name="T10" fmla="+- 0 2736 2419"/>
                  <a:gd name="T11" fmla="*/ 2736 h 380"/>
                  <a:gd name="T12" fmla="+- 0 7160 6919"/>
                  <a:gd name="T13" fmla="*/ T12 w 303"/>
                  <a:gd name="T14" fmla="+- 0 2672 2419"/>
                  <a:gd name="T15" fmla="*/ 2672 h 380"/>
                </a:gdLst>
                <a:ahLst/>
                <a:cxnLst>
                  <a:cxn ang="0">
                    <a:pos x="T1" y="T3"/>
                  </a:cxn>
                  <a:cxn ang="0">
                    <a:pos x="T5" y="T7"/>
                  </a:cxn>
                  <a:cxn ang="0">
                    <a:pos x="T9" y="T11"/>
                  </a:cxn>
                  <a:cxn ang="0">
                    <a:pos x="T13" y="T15"/>
                  </a:cxn>
                </a:cxnLst>
                <a:rect l="0" t="0" r="r" b="b"/>
                <a:pathLst>
                  <a:path w="303" h="380">
                    <a:moveTo>
                      <a:pt x="241" y="253"/>
                    </a:moveTo>
                    <a:lnTo>
                      <a:pt x="196" y="253"/>
                    </a:lnTo>
                    <a:lnTo>
                      <a:pt x="253" y="317"/>
                    </a:lnTo>
                    <a:lnTo>
                      <a:pt x="241" y="25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95" name="Freeform 90"/>
              <p:cNvSpPr>
                <a:spLocks/>
              </p:cNvSpPr>
              <p:nvPr/>
            </p:nvSpPr>
            <p:spPr bwMode="auto">
              <a:xfrm>
                <a:off x="6919" y="2419"/>
                <a:ext cx="303" cy="380"/>
              </a:xfrm>
              <a:custGeom>
                <a:avLst/>
                <a:gdLst>
                  <a:gd name="T0" fmla="+- 0 7158 6919"/>
                  <a:gd name="T1" fmla="*/ T0 w 303"/>
                  <a:gd name="T2" fmla="+- 0 2664 2419"/>
                  <a:gd name="T3" fmla="*/ 2664 h 380"/>
                  <a:gd name="T4" fmla="+- 0 6998 6919"/>
                  <a:gd name="T5" fmla="*/ T4 w 303"/>
                  <a:gd name="T6" fmla="+- 0 2664 2419"/>
                  <a:gd name="T7" fmla="*/ 2664 h 380"/>
                  <a:gd name="T8" fmla="+- 0 6985 6919"/>
                  <a:gd name="T9" fmla="*/ T8 w 303"/>
                  <a:gd name="T10" fmla="+- 0 2727 2419"/>
                  <a:gd name="T11" fmla="*/ 2727 h 380"/>
                  <a:gd name="T12" fmla="+- 0 7027 6919"/>
                  <a:gd name="T13" fmla="*/ T12 w 303"/>
                  <a:gd name="T14" fmla="+- 0 2692 2419"/>
                  <a:gd name="T15" fmla="*/ 2692 h 380"/>
                  <a:gd name="T16" fmla="+- 0 7064 6919"/>
                  <a:gd name="T17" fmla="*/ T16 w 303"/>
                  <a:gd name="T18" fmla="+- 0 2692 2419"/>
                  <a:gd name="T19" fmla="*/ 2692 h 380"/>
                  <a:gd name="T20" fmla="+- 0 7067 6919"/>
                  <a:gd name="T21" fmla="*/ T20 w 303"/>
                  <a:gd name="T22" fmla="+- 0 2680 2419"/>
                  <a:gd name="T23" fmla="*/ 2680 h 380"/>
                  <a:gd name="T24" fmla="+- 0 7114 6919"/>
                  <a:gd name="T25" fmla="*/ T24 w 303"/>
                  <a:gd name="T26" fmla="+- 0 2680 2419"/>
                  <a:gd name="T27" fmla="*/ 2680 h 380"/>
                  <a:gd name="T28" fmla="+- 0 7115 6919"/>
                  <a:gd name="T29" fmla="*/ T28 w 303"/>
                  <a:gd name="T30" fmla="+- 0 2672 2419"/>
                  <a:gd name="T31" fmla="*/ 2672 h 380"/>
                  <a:gd name="T32" fmla="+- 0 7160 6919"/>
                  <a:gd name="T33" fmla="*/ T32 w 303"/>
                  <a:gd name="T34" fmla="+- 0 2672 2419"/>
                  <a:gd name="T35" fmla="*/ 2672 h 380"/>
                  <a:gd name="T36" fmla="+- 0 7158 6919"/>
                  <a:gd name="T37" fmla="*/ T36 w 303"/>
                  <a:gd name="T38" fmla="+- 0 2664 2419"/>
                  <a:gd name="T39" fmla="*/ 2664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03" h="380">
                    <a:moveTo>
                      <a:pt x="239" y="245"/>
                    </a:moveTo>
                    <a:lnTo>
                      <a:pt x="79" y="245"/>
                    </a:lnTo>
                    <a:lnTo>
                      <a:pt x="66" y="308"/>
                    </a:lnTo>
                    <a:lnTo>
                      <a:pt x="108" y="273"/>
                    </a:lnTo>
                    <a:lnTo>
                      <a:pt x="145" y="273"/>
                    </a:lnTo>
                    <a:lnTo>
                      <a:pt x="148" y="261"/>
                    </a:lnTo>
                    <a:lnTo>
                      <a:pt x="195" y="261"/>
                    </a:lnTo>
                    <a:lnTo>
                      <a:pt x="196" y="253"/>
                    </a:lnTo>
                    <a:lnTo>
                      <a:pt x="241" y="253"/>
                    </a:lnTo>
                    <a:lnTo>
                      <a:pt x="239" y="24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96" name="Freeform 89"/>
              <p:cNvSpPr>
                <a:spLocks/>
              </p:cNvSpPr>
              <p:nvPr/>
            </p:nvSpPr>
            <p:spPr bwMode="auto">
              <a:xfrm>
                <a:off x="6919" y="2419"/>
                <a:ext cx="303" cy="380"/>
              </a:xfrm>
              <a:custGeom>
                <a:avLst/>
                <a:gdLst>
                  <a:gd name="T0" fmla="+- 0 6924 6919"/>
                  <a:gd name="T1" fmla="*/ T0 w 303"/>
                  <a:gd name="T2" fmla="+- 0 2460 2419"/>
                  <a:gd name="T3" fmla="*/ 2460 h 380"/>
                  <a:gd name="T4" fmla="+- 0 6984 6919"/>
                  <a:gd name="T5" fmla="*/ T4 w 303"/>
                  <a:gd name="T6" fmla="+- 0 2552 2419"/>
                  <a:gd name="T7" fmla="*/ 2552 h 380"/>
                  <a:gd name="T8" fmla="+- 0 6919 6919"/>
                  <a:gd name="T9" fmla="*/ T8 w 303"/>
                  <a:gd name="T10" fmla="+- 0 2570 2419"/>
                  <a:gd name="T11" fmla="*/ 2570 h 380"/>
                  <a:gd name="T12" fmla="+- 0 6971 6919"/>
                  <a:gd name="T13" fmla="*/ T12 w 303"/>
                  <a:gd name="T14" fmla="+- 0 2625 2419"/>
                  <a:gd name="T15" fmla="*/ 2625 h 380"/>
                  <a:gd name="T16" fmla="+- 0 6920 6919"/>
                  <a:gd name="T17" fmla="*/ T16 w 303"/>
                  <a:gd name="T18" fmla="+- 0 2674 2419"/>
                  <a:gd name="T19" fmla="*/ 2674 h 380"/>
                  <a:gd name="T20" fmla="+- 0 6998 6919"/>
                  <a:gd name="T21" fmla="*/ T20 w 303"/>
                  <a:gd name="T22" fmla="+- 0 2664 2419"/>
                  <a:gd name="T23" fmla="*/ 2664 h 380"/>
                  <a:gd name="T24" fmla="+- 0 7158 6919"/>
                  <a:gd name="T25" fmla="*/ T24 w 303"/>
                  <a:gd name="T26" fmla="+- 0 2664 2419"/>
                  <a:gd name="T27" fmla="*/ 2664 h 380"/>
                  <a:gd name="T28" fmla="+- 0 7154 6919"/>
                  <a:gd name="T29" fmla="*/ T28 w 303"/>
                  <a:gd name="T30" fmla="+- 0 2646 2419"/>
                  <a:gd name="T31" fmla="*/ 2646 h 380"/>
                  <a:gd name="T32" fmla="+- 0 7215 6919"/>
                  <a:gd name="T33" fmla="*/ T32 w 303"/>
                  <a:gd name="T34" fmla="+- 0 2646 2419"/>
                  <a:gd name="T35" fmla="*/ 2646 h 380"/>
                  <a:gd name="T36" fmla="+- 0 7165 6919"/>
                  <a:gd name="T37" fmla="*/ T36 w 303"/>
                  <a:gd name="T38" fmla="+- 0 2602 2419"/>
                  <a:gd name="T39" fmla="*/ 2602 h 380"/>
                  <a:gd name="T40" fmla="+- 0 7214 6919"/>
                  <a:gd name="T41" fmla="*/ T40 w 303"/>
                  <a:gd name="T42" fmla="+- 0 2562 2419"/>
                  <a:gd name="T43" fmla="*/ 2562 h 380"/>
                  <a:gd name="T44" fmla="+- 0 7153 6919"/>
                  <a:gd name="T45" fmla="*/ T44 w 303"/>
                  <a:gd name="T46" fmla="+- 0 2547 2419"/>
                  <a:gd name="T47" fmla="*/ 2547 h 380"/>
                  <a:gd name="T48" fmla="+- 0 7161 6919"/>
                  <a:gd name="T49" fmla="*/ T48 w 303"/>
                  <a:gd name="T50" fmla="+- 0 2529 2419"/>
                  <a:gd name="T51" fmla="*/ 2529 h 380"/>
                  <a:gd name="T52" fmla="+- 0 7021 6919"/>
                  <a:gd name="T53" fmla="*/ T52 w 303"/>
                  <a:gd name="T54" fmla="+- 0 2529 2419"/>
                  <a:gd name="T55" fmla="*/ 2529 h 380"/>
                  <a:gd name="T56" fmla="+- 0 6924 6919"/>
                  <a:gd name="T57" fmla="*/ T56 w 303"/>
                  <a:gd name="T58" fmla="+- 0 2460 2419"/>
                  <a:gd name="T59" fmla="*/ 2460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303" h="380">
                    <a:moveTo>
                      <a:pt x="5" y="41"/>
                    </a:moveTo>
                    <a:lnTo>
                      <a:pt x="65" y="133"/>
                    </a:lnTo>
                    <a:lnTo>
                      <a:pt x="0" y="151"/>
                    </a:lnTo>
                    <a:lnTo>
                      <a:pt x="52" y="206"/>
                    </a:lnTo>
                    <a:lnTo>
                      <a:pt x="1" y="255"/>
                    </a:lnTo>
                    <a:lnTo>
                      <a:pt x="79" y="245"/>
                    </a:lnTo>
                    <a:lnTo>
                      <a:pt x="239" y="245"/>
                    </a:lnTo>
                    <a:lnTo>
                      <a:pt x="235" y="227"/>
                    </a:lnTo>
                    <a:lnTo>
                      <a:pt x="296" y="227"/>
                    </a:lnTo>
                    <a:lnTo>
                      <a:pt x="246" y="183"/>
                    </a:lnTo>
                    <a:lnTo>
                      <a:pt x="295" y="143"/>
                    </a:lnTo>
                    <a:lnTo>
                      <a:pt x="234" y="128"/>
                    </a:lnTo>
                    <a:lnTo>
                      <a:pt x="242" y="110"/>
                    </a:lnTo>
                    <a:lnTo>
                      <a:pt x="102" y="110"/>
                    </a:lnTo>
                    <a:lnTo>
                      <a:pt x="5" y="4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97" name="Freeform 88"/>
              <p:cNvSpPr>
                <a:spLocks/>
              </p:cNvSpPr>
              <p:nvPr/>
            </p:nvSpPr>
            <p:spPr bwMode="auto">
              <a:xfrm>
                <a:off x="6919" y="2419"/>
                <a:ext cx="303" cy="380"/>
              </a:xfrm>
              <a:custGeom>
                <a:avLst/>
                <a:gdLst>
                  <a:gd name="T0" fmla="+- 0 7215 6919"/>
                  <a:gd name="T1" fmla="*/ T0 w 303"/>
                  <a:gd name="T2" fmla="+- 0 2646 2419"/>
                  <a:gd name="T3" fmla="*/ 2646 h 380"/>
                  <a:gd name="T4" fmla="+- 0 7154 6919"/>
                  <a:gd name="T5" fmla="*/ T4 w 303"/>
                  <a:gd name="T6" fmla="+- 0 2646 2419"/>
                  <a:gd name="T7" fmla="*/ 2646 h 380"/>
                  <a:gd name="T8" fmla="+- 0 7222 6919"/>
                  <a:gd name="T9" fmla="*/ T8 w 303"/>
                  <a:gd name="T10" fmla="+- 0 2652 2419"/>
                  <a:gd name="T11" fmla="*/ 2652 h 380"/>
                  <a:gd name="T12" fmla="+- 0 7215 6919"/>
                  <a:gd name="T13" fmla="*/ T12 w 303"/>
                  <a:gd name="T14" fmla="+- 0 2646 2419"/>
                  <a:gd name="T15" fmla="*/ 2646 h 380"/>
                </a:gdLst>
                <a:ahLst/>
                <a:cxnLst>
                  <a:cxn ang="0">
                    <a:pos x="T1" y="T3"/>
                  </a:cxn>
                  <a:cxn ang="0">
                    <a:pos x="T5" y="T7"/>
                  </a:cxn>
                  <a:cxn ang="0">
                    <a:pos x="T9" y="T11"/>
                  </a:cxn>
                  <a:cxn ang="0">
                    <a:pos x="T13" y="T15"/>
                  </a:cxn>
                </a:cxnLst>
                <a:rect l="0" t="0" r="r" b="b"/>
                <a:pathLst>
                  <a:path w="303" h="380">
                    <a:moveTo>
                      <a:pt x="296" y="227"/>
                    </a:moveTo>
                    <a:lnTo>
                      <a:pt x="235" y="227"/>
                    </a:lnTo>
                    <a:lnTo>
                      <a:pt x="303" y="233"/>
                    </a:lnTo>
                    <a:lnTo>
                      <a:pt x="296" y="22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98" name="Freeform 87"/>
              <p:cNvSpPr>
                <a:spLocks/>
              </p:cNvSpPr>
              <p:nvPr/>
            </p:nvSpPr>
            <p:spPr bwMode="auto">
              <a:xfrm>
                <a:off x="6919" y="2419"/>
                <a:ext cx="303" cy="380"/>
              </a:xfrm>
              <a:custGeom>
                <a:avLst/>
                <a:gdLst>
                  <a:gd name="T0" fmla="+- 0 7036 6919"/>
                  <a:gd name="T1" fmla="*/ T0 w 303"/>
                  <a:gd name="T2" fmla="+- 0 2460 2419"/>
                  <a:gd name="T3" fmla="*/ 2460 h 380"/>
                  <a:gd name="T4" fmla="+- 0 7021 6919"/>
                  <a:gd name="T5" fmla="*/ T4 w 303"/>
                  <a:gd name="T6" fmla="+- 0 2529 2419"/>
                  <a:gd name="T7" fmla="*/ 2529 h 380"/>
                  <a:gd name="T8" fmla="+- 0 7161 6919"/>
                  <a:gd name="T9" fmla="*/ T8 w 303"/>
                  <a:gd name="T10" fmla="+- 0 2529 2419"/>
                  <a:gd name="T11" fmla="*/ 2529 h 380"/>
                  <a:gd name="T12" fmla="+- 0 7165 6919"/>
                  <a:gd name="T13" fmla="*/ T12 w 303"/>
                  <a:gd name="T14" fmla="+- 0 2521 2419"/>
                  <a:gd name="T15" fmla="*/ 2521 h 380"/>
                  <a:gd name="T16" fmla="+- 0 7070 6919"/>
                  <a:gd name="T17" fmla="*/ T16 w 303"/>
                  <a:gd name="T18" fmla="+- 0 2521 2419"/>
                  <a:gd name="T19" fmla="*/ 2521 h 380"/>
                  <a:gd name="T20" fmla="+- 0 7036 6919"/>
                  <a:gd name="T21" fmla="*/ T20 w 303"/>
                  <a:gd name="T22" fmla="+- 0 2460 2419"/>
                  <a:gd name="T23" fmla="*/ 2460 h 380"/>
                </a:gdLst>
                <a:ahLst/>
                <a:cxnLst>
                  <a:cxn ang="0">
                    <a:pos x="T1" y="T3"/>
                  </a:cxn>
                  <a:cxn ang="0">
                    <a:pos x="T5" y="T7"/>
                  </a:cxn>
                  <a:cxn ang="0">
                    <a:pos x="T9" y="T11"/>
                  </a:cxn>
                  <a:cxn ang="0">
                    <a:pos x="T13" y="T15"/>
                  </a:cxn>
                  <a:cxn ang="0">
                    <a:pos x="T17" y="T19"/>
                  </a:cxn>
                  <a:cxn ang="0">
                    <a:pos x="T21" y="T23"/>
                  </a:cxn>
                </a:cxnLst>
                <a:rect l="0" t="0" r="r" b="b"/>
                <a:pathLst>
                  <a:path w="303" h="380">
                    <a:moveTo>
                      <a:pt x="117" y="41"/>
                    </a:moveTo>
                    <a:lnTo>
                      <a:pt x="102" y="110"/>
                    </a:lnTo>
                    <a:lnTo>
                      <a:pt x="242" y="110"/>
                    </a:lnTo>
                    <a:lnTo>
                      <a:pt x="246" y="102"/>
                    </a:lnTo>
                    <a:lnTo>
                      <a:pt x="151" y="102"/>
                    </a:lnTo>
                    <a:lnTo>
                      <a:pt x="117" y="4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99" name="Freeform 86"/>
              <p:cNvSpPr>
                <a:spLocks/>
              </p:cNvSpPr>
              <p:nvPr/>
            </p:nvSpPr>
            <p:spPr bwMode="auto">
              <a:xfrm>
                <a:off x="6919" y="2419"/>
                <a:ext cx="303" cy="380"/>
              </a:xfrm>
              <a:custGeom>
                <a:avLst/>
                <a:gdLst>
                  <a:gd name="T0" fmla="+- 0 7122 6919"/>
                  <a:gd name="T1" fmla="*/ T0 w 303"/>
                  <a:gd name="T2" fmla="+- 0 2419 2419"/>
                  <a:gd name="T3" fmla="*/ 2419 h 380"/>
                  <a:gd name="T4" fmla="+- 0 7070 6919"/>
                  <a:gd name="T5" fmla="*/ T4 w 303"/>
                  <a:gd name="T6" fmla="+- 0 2521 2419"/>
                  <a:gd name="T7" fmla="*/ 2521 h 380"/>
                  <a:gd name="T8" fmla="+- 0 7165 6919"/>
                  <a:gd name="T9" fmla="*/ T8 w 303"/>
                  <a:gd name="T10" fmla="+- 0 2521 2419"/>
                  <a:gd name="T11" fmla="*/ 2521 h 380"/>
                  <a:gd name="T12" fmla="+- 0 7169 6919"/>
                  <a:gd name="T13" fmla="*/ T12 w 303"/>
                  <a:gd name="T14" fmla="+- 0 2512 2419"/>
                  <a:gd name="T15" fmla="*/ 2512 h 380"/>
                  <a:gd name="T16" fmla="+- 0 7117 6919"/>
                  <a:gd name="T17" fmla="*/ T16 w 303"/>
                  <a:gd name="T18" fmla="+- 0 2512 2419"/>
                  <a:gd name="T19" fmla="*/ 2512 h 380"/>
                  <a:gd name="T20" fmla="+- 0 7122 6919"/>
                  <a:gd name="T21" fmla="*/ T20 w 303"/>
                  <a:gd name="T22" fmla="+- 0 2419 2419"/>
                  <a:gd name="T23" fmla="*/ 2419 h 380"/>
                </a:gdLst>
                <a:ahLst/>
                <a:cxnLst>
                  <a:cxn ang="0">
                    <a:pos x="T1" y="T3"/>
                  </a:cxn>
                  <a:cxn ang="0">
                    <a:pos x="T5" y="T7"/>
                  </a:cxn>
                  <a:cxn ang="0">
                    <a:pos x="T9" y="T11"/>
                  </a:cxn>
                  <a:cxn ang="0">
                    <a:pos x="T13" y="T15"/>
                  </a:cxn>
                  <a:cxn ang="0">
                    <a:pos x="T17" y="T19"/>
                  </a:cxn>
                  <a:cxn ang="0">
                    <a:pos x="T21" y="T23"/>
                  </a:cxn>
                </a:cxnLst>
                <a:rect l="0" t="0" r="r" b="b"/>
                <a:pathLst>
                  <a:path w="303" h="380">
                    <a:moveTo>
                      <a:pt x="203" y="0"/>
                    </a:moveTo>
                    <a:lnTo>
                      <a:pt x="151" y="102"/>
                    </a:lnTo>
                    <a:lnTo>
                      <a:pt x="246" y="102"/>
                    </a:lnTo>
                    <a:lnTo>
                      <a:pt x="250" y="93"/>
                    </a:lnTo>
                    <a:lnTo>
                      <a:pt x="198" y="93"/>
                    </a:lnTo>
                    <a:lnTo>
                      <a:pt x="203"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00" name="Freeform 85"/>
              <p:cNvSpPr>
                <a:spLocks/>
              </p:cNvSpPr>
              <p:nvPr/>
            </p:nvSpPr>
            <p:spPr bwMode="auto">
              <a:xfrm>
                <a:off x="6919" y="2419"/>
                <a:ext cx="303" cy="380"/>
              </a:xfrm>
              <a:custGeom>
                <a:avLst/>
                <a:gdLst>
                  <a:gd name="T0" fmla="+- 0 7176 6919"/>
                  <a:gd name="T1" fmla="*/ T0 w 303"/>
                  <a:gd name="T2" fmla="+- 0 2497 2419"/>
                  <a:gd name="T3" fmla="*/ 2497 h 380"/>
                  <a:gd name="T4" fmla="+- 0 7117 6919"/>
                  <a:gd name="T5" fmla="*/ T4 w 303"/>
                  <a:gd name="T6" fmla="+- 0 2512 2419"/>
                  <a:gd name="T7" fmla="*/ 2512 h 380"/>
                  <a:gd name="T8" fmla="+- 0 7169 6919"/>
                  <a:gd name="T9" fmla="*/ T8 w 303"/>
                  <a:gd name="T10" fmla="+- 0 2512 2419"/>
                  <a:gd name="T11" fmla="*/ 2512 h 380"/>
                  <a:gd name="T12" fmla="+- 0 7176 6919"/>
                  <a:gd name="T13" fmla="*/ T12 w 303"/>
                  <a:gd name="T14" fmla="+- 0 2497 2419"/>
                  <a:gd name="T15" fmla="*/ 2497 h 380"/>
                </a:gdLst>
                <a:ahLst/>
                <a:cxnLst>
                  <a:cxn ang="0">
                    <a:pos x="T1" y="T3"/>
                  </a:cxn>
                  <a:cxn ang="0">
                    <a:pos x="T5" y="T7"/>
                  </a:cxn>
                  <a:cxn ang="0">
                    <a:pos x="T9" y="T11"/>
                  </a:cxn>
                  <a:cxn ang="0">
                    <a:pos x="T13" y="T15"/>
                  </a:cxn>
                </a:cxnLst>
                <a:rect l="0" t="0" r="r" b="b"/>
                <a:pathLst>
                  <a:path w="303" h="380">
                    <a:moveTo>
                      <a:pt x="257" y="78"/>
                    </a:moveTo>
                    <a:lnTo>
                      <a:pt x="198" y="93"/>
                    </a:lnTo>
                    <a:lnTo>
                      <a:pt x="250" y="93"/>
                    </a:lnTo>
                    <a:lnTo>
                      <a:pt x="257" y="7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7" name="Group 82"/>
            <p:cNvGrpSpPr>
              <a:grpSpLocks/>
            </p:cNvGrpSpPr>
            <p:nvPr/>
          </p:nvGrpSpPr>
          <p:grpSpPr bwMode="auto">
            <a:xfrm>
              <a:off x="6919" y="2419"/>
              <a:ext cx="303" cy="380"/>
              <a:chOff x="6919" y="2419"/>
              <a:chExt cx="303" cy="380"/>
            </a:xfrm>
          </p:grpSpPr>
          <p:sp>
            <p:nvSpPr>
              <p:cNvPr id="4291" name="Freeform 83"/>
              <p:cNvSpPr>
                <a:spLocks/>
              </p:cNvSpPr>
              <p:nvPr/>
            </p:nvSpPr>
            <p:spPr bwMode="auto">
              <a:xfrm>
                <a:off x="6919" y="2419"/>
                <a:ext cx="303" cy="380"/>
              </a:xfrm>
              <a:custGeom>
                <a:avLst/>
                <a:gdLst>
                  <a:gd name="T0" fmla="+- 0 7070 6919"/>
                  <a:gd name="T1" fmla="*/ T0 w 303"/>
                  <a:gd name="T2" fmla="+- 0 2521 2419"/>
                  <a:gd name="T3" fmla="*/ 2521 h 380"/>
                  <a:gd name="T4" fmla="+- 0 7036 6919"/>
                  <a:gd name="T5" fmla="*/ T4 w 303"/>
                  <a:gd name="T6" fmla="+- 0 2460 2419"/>
                  <a:gd name="T7" fmla="*/ 2460 h 380"/>
                  <a:gd name="T8" fmla="+- 0 7021 6919"/>
                  <a:gd name="T9" fmla="*/ T8 w 303"/>
                  <a:gd name="T10" fmla="+- 0 2529 2419"/>
                  <a:gd name="T11" fmla="*/ 2529 h 380"/>
                  <a:gd name="T12" fmla="+- 0 6924 6919"/>
                  <a:gd name="T13" fmla="*/ T12 w 303"/>
                  <a:gd name="T14" fmla="+- 0 2460 2419"/>
                  <a:gd name="T15" fmla="*/ 2460 h 380"/>
                  <a:gd name="T16" fmla="+- 0 6984 6919"/>
                  <a:gd name="T17" fmla="*/ T16 w 303"/>
                  <a:gd name="T18" fmla="+- 0 2552 2419"/>
                  <a:gd name="T19" fmla="*/ 2552 h 380"/>
                  <a:gd name="T20" fmla="+- 0 6919 6919"/>
                  <a:gd name="T21" fmla="*/ T20 w 303"/>
                  <a:gd name="T22" fmla="+- 0 2570 2419"/>
                  <a:gd name="T23" fmla="*/ 2570 h 380"/>
                  <a:gd name="T24" fmla="+- 0 6971 6919"/>
                  <a:gd name="T25" fmla="*/ T24 w 303"/>
                  <a:gd name="T26" fmla="+- 0 2625 2419"/>
                  <a:gd name="T27" fmla="*/ 2625 h 380"/>
                  <a:gd name="T28" fmla="+- 0 6920 6919"/>
                  <a:gd name="T29" fmla="*/ T28 w 303"/>
                  <a:gd name="T30" fmla="+- 0 2674 2419"/>
                  <a:gd name="T31" fmla="*/ 2674 h 380"/>
                  <a:gd name="T32" fmla="+- 0 6998 6919"/>
                  <a:gd name="T33" fmla="*/ T32 w 303"/>
                  <a:gd name="T34" fmla="+- 0 2664 2419"/>
                  <a:gd name="T35" fmla="*/ 2664 h 380"/>
                  <a:gd name="T36" fmla="+- 0 6985 6919"/>
                  <a:gd name="T37" fmla="*/ T36 w 303"/>
                  <a:gd name="T38" fmla="+- 0 2727 2419"/>
                  <a:gd name="T39" fmla="*/ 2727 h 380"/>
                  <a:gd name="T40" fmla="+- 0 7027 6919"/>
                  <a:gd name="T41" fmla="*/ T40 w 303"/>
                  <a:gd name="T42" fmla="+- 0 2692 2419"/>
                  <a:gd name="T43" fmla="*/ 2692 h 380"/>
                  <a:gd name="T44" fmla="+- 0 7038 6919"/>
                  <a:gd name="T45" fmla="*/ T44 w 303"/>
                  <a:gd name="T46" fmla="+- 0 2798 2419"/>
                  <a:gd name="T47" fmla="*/ 2798 h 380"/>
                  <a:gd name="T48" fmla="+- 0 7067 6919"/>
                  <a:gd name="T49" fmla="*/ T48 w 303"/>
                  <a:gd name="T50" fmla="+- 0 2680 2419"/>
                  <a:gd name="T51" fmla="*/ 2680 h 380"/>
                  <a:gd name="T52" fmla="+- 0 7104 6919"/>
                  <a:gd name="T53" fmla="*/ T52 w 303"/>
                  <a:gd name="T54" fmla="+- 0 2764 2419"/>
                  <a:gd name="T55" fmla="*/ 2764 h 380"/>
                  <a:gd name="T56" fmla="+- 0 7115 6919"/>
                  <a:gd name="T57" fmla="*/ T56 w 303"/>
                  <a:gd name="T58" fmla="+- 0 2672 2419"/>
                  <a:gd name="T59" fmla="*/ 2672 h 380"/>
                  <a:gd name="T60" fmla="+- 0 7172 6919"/>
                  <a:gd name="T61" fmla="*/ T60 w 303"/>
                  <a:gd name="T62" fmla="+- 0 2736 2419"/>
                  <a:gd name="T63" fmla="*/ 2736 h 380"/>
                  <a:gd name="T64" fmla="+- 0 7154 6919"/>
                  <a:gd name="T65" fmla="*/ T64 w 303"/>
                  <a:gd name="T66" fmla="+- 0 2646 2419"/>
                  <a:gd name="T67" fmla="*/ 2646 h 380"/>
                  <a:gd name="T68" fmla="+- 0 7222 6919"/>
                  <a:gd name="T69" fmla="*/ T68 w 303"/>
                  <a:gd name="T70" fmla="+- 0 2652 2419"/>
                  <a:gd name="T71" fmla="*/ 2652 h 380"/>
                  <a:gd name="T72" fmla="+- 0 7165 6919"/>
                  <a:gd name="T73" fmla="*/ T72 w 303"/>
                  <a:gd name="T74" fmla="+- 0 2602 2419"/>
                  <a:gd name="T75" fmla="*/ 2602 h 380"/>
                  <a:gd name="T76" fmla="+- 0 7214 6919"/>
                  <a:gd name="T77" fmla="*/ T76 w 303"/>
                  <a:gd name="T78" fmla="+- 0 2562 2419"/>
                  <a:gd name="T79" fmla="*/ 2562 h 380"/>
                  <a:gd name="T80" fmla="+- 0 7153 6919"/>
                  <a:gd name="T81" fmla="*/ T80 w 303"/>
                  <a:gd name="T82" fmla="+- 0 2547 2419"/>
                  <a:gd name="T83" fmla="*/ 2547 h 380"/>
                  <a:gd name="T84" fmla="+- 0 7176 6919"/>
                  <a:gd name="T85" fmla="*/ T84 w 303"/>
                  <a:gd name="T86" fmla="+- 0 2497 2419"/>
                  <a:gd name="T87" fmla="*/ 2497 h 380"/>
                  <a:gd name="T88" fmla="+- 0 7117 6919"/>
                  <a:gd name="T89" fmla="*/ T88 w 303"/>
                  <a:gd name="T90" fmla="+- 0 2512 2419"/>
                  <a:gd name="T91" fmla="*/ 2512 h 380"/>
                  <a:gd name="T92" fmla="+- 0 7122 6919"/>
                  <a:gd name="T93" fmla="*/ T92 w 303"/>
                  <a:gd name="T94" fmla="+- 0 2419 2419"/>
                  <a:gd name="T95" fmla="*/ 2419 h 380"/>
                  <a:gd name="T96" fmla="+- 0 7070 6919"/>
                  <a:gd name="T97" fmla="*/ T96 w 303"/>
                  <a:gd name="T98" fmla="+- 0 2521 2419"/>
                  <a:gd name="T99" fmla="*/ 2521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303" h="380">
                    <a:moveTo>
                      <a:pt x="151" y="102"/>
                    </a:moveTo>
                    <a:lnTo>
                      <a:pt x="117" y="41"/>
                    </a:lnTo>
                    <a:lnTo>
                      <a:pt x="102" y="110"/>
                    </a:lnTo>
                    <a:lnTo>
                      <a:pt x="5" y="41"/>
                    </a:lnTo>
                    <a:lnTo>
                      <a:pt x="65" y="133"/>
                    </a:lnTo>
                    <a:lnTo>
                      <a:pt x="0" y="151"/>
                    </a:lnTo>
                    <a:lnTo>
                      <a:pt x="52" y="206"/>
                    </a:lnTo>
                    <a:lnTo>
                      <a:pt x="1" y="255"/>
                    </a:lnTo>
                    <a:lnTo>
                      <a:pt x="79" y="245"/>
                    </a:lnTo>
                    <a:lnTo>
                      <a:pt x="66" y="308"/>
                    </a:lnTo>
                    <a:lnTo>
                      <a:pt x="108" y="273"/>
                    </a:lnTo>
                    <a:lnTo>
                      <a:pt x="119" y="379"/>
                    </a:lnTo>
                    <a:lnTo>
                      <a:pt x="148" y="261"/>
                    </a:lnTo>
                    <a:lnTo>
                      <a:pt x="185" y="345"/>
                    </a:lnTo>
                    <a:lnTo>
                      <a:pt x="196" y="253"/>
                    </a:lnTo>
                    <a:lnTo>
                      <a:pt x="253" y="317"/>
                    </a:lnTo>
                    <a:lnTo>
                      <a:pt x="235" y="227"/>
                    </a:lnTo>
                    <a:lnTo>
                      <a:pt x="303" y="233"/>
                    </a:lnTo>
                    <a:lnTo>
                      <a:pt x="246" y="183"/>
                    </a:lnTo>
                    <a:lnTo>
                      <a:pt x="295" y="143"/>
                    </a:lnTo>
                    <a:lnTo>
                      <a:pt x="234" y="128"/>
                    </a:lnTo>
                    <a:lnTo>
                      <a:pt x="257" y="78"/>
                    </a:lnTo>
                    <a:lnTo>
                      <a:pt x="198" y="93"/>
                    </a:lnTo>
                    <a:lnTo>
                      <a:pt x="203" y="0"/>
                    </a:lnTo>
                    <a:lnTo>
                      <a:pt x="151" y="102"/>
                    </a:lnTo>
                    <a:close/>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8" name="Group 72"/>
            <p:cNvGrpSpPr>
              <a:grpSpLocks/>
            </p:cNvGrpSpPr>
            <p:nvPr/>
          </p:nvGrpSpPr>
          <p:grpSpPr bwMode="auto">
            <a:xfrm>
              <a:off x="5179" y="3139"/>
              <a:ext cx="303" cy="378"/>
              <a:chOff x="5179" y="3139"/>
              <a:chExt cx="303" cy="378"/>
            </a:xfrm>
          </p:grpSpPr>
          <p:sp>
            <p:nvSpPr>
              <p:cNvPr id="4282" name="Freeform 81"/>
              <p:cNvSpPr>
                <a:spLocks/>
              </p:cNvSpPr>
              <p:nvPr/>
            </p:nvSpPr>
            <p:spPr bwMode="auto">
              <a:xfrm>
                <a:off x="5179" y="3139"/>
                <a:ext cx="303" cy="378"/>
              </a:xfrm>
              <a:custGeom>
                <a:avLst/>
                <a:gdLst>
                  <a:gd name="T0" fmla="+- 0 5324 5179"/>
                  <a:gd name="T1" fmla="*/ T0 w 303"/>
                  <a:gd name="T2" fmla="+- 0 3412 3139"/>
                  <a:gd name="T3" fmla="*/ 3412 h 378"/>
                  <a:gd name="T4" fmla="+- 0 5287 5179"/>
                  <a:gd name="T5" fmla="*/ T4 w 303"/>
                  <a:gd name="T6" fmla="+- 0 3412 3139"/>
                  <a:gd name="T7" fmla="*/ 3412 h 378"/>
                  <a:gd name="T8" fmla="+- 0 5298 5179"/>
                  <a:gd name="T9" fmla="*/ T8 w 303"/>
                  <a:gd name="T10" fmla="+- 0 3517 3139"/>
                  <a:gd name="T11" fmla="*/ 3517 h 378"/>
                  <a:gd name="T12" fmla="+- 0 5324 5179"/>
                  <a:gd name="T13" fmla="*/ T12 w 303"/>
                  <a:gd name="T14" fmla="+- 0 3412 3139"/>
                  <a:gd name="T15" fmla="*/ 3412 h 378"/>
                </a:gdLst>
                <a:ahLst/>
                <a:cxnLst>
                  <a:cxn ang="0">
                    <a:pos x="T1" y="T3"/>
                  </a:cxn>
                  <a:cxn ang="0">
                    <a:pos x="T5" y="T7"/>
                  </a:cxn>
                  <a:cxn ang="0">
                    <a:pos x="T9" y="T11"/>
                  </a:cxn>
                  <a:cxn ang="0">
                    <a:pos x="T13" y="T15"/>
                  </a:cxn>
                </a:cxnLst>
                <a:rect l="0" t="0" r="r" b="b"/>
                <a:pathLst>
                  <a:path w="303" h="378">
                    <a:moveTo>
                      <a:pt x="145" y="273"/>
                    </a:moveTo>
                    <a:lnTo>
                      <a:pt x="108" y="273"/>
                    </a:lnTo>
                    <a:lnTo>
                      <a:pt x="119" y="378"/>
                    </a:lnTo>
                    <a:lnTo>
                      <a:pt x="145" y="27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83" name="Freeform 80"/>
              <p:cNvSpPr>
                <a:spLocks/>
              </p:cNvSpPr>
              <p:nvPr/>
            </p:nvSpPr>
            <p:spPr bwMode="auto">
              <a:xfrm>
                <a:off x="5179" y="3139"/>
                <a:ext cx="303" cy="378"/>
              </a:xfrm>
              <a:custGeom>
                <a:avLst/>
                <a:gdLst>
                  <a:gd name="T0" fmla="+- 0 5375 5179"/>
                  <a:gd name="T1" fmla="*/ T0 w 303"/>
                  <a:gd name="T2" fmla="+- 0 3400 3139"/>
                  <a:gd name="T3" fmla="*/ 3400 h 378"/>
                  <a:gd name="T4" fmla="+- 0 5327 5179"/>
                  <a:gd name="T5" fmla="*/ T4 w 303"/>
                  <a:gd name="T6" fmla="+- 0 3400 3139"/>
                  <a:gd name="T7" fmla="*/ 3400 h 378"/>
                  <a:gd name="T8" fmla="+- 0 5365 5179"/>
                  <a:gd name="T9" fmla="*/ T8 w 303"/>
                  <a:gd name="T10" fmla="+- 0 3484 3139"/>
                  <a:gd name="T11" fmla="*/ 3484 h 378"/>
                  <a:gd name="T12" fmla="+- 0 5375 5179"/>
                  <a:gd name="T13" fmla="*/ T12 w 303"/>
                  <a:gd name="T14" fmla="+- 0 3400 3139"/>
                  <a:gd name="T15" fmla="*/ 3400 h 378"/>
                </a:gdLst>
                <a:ahLst/>
                <a:cxnLst>
                  <a:cxn ang="0">
                    <a:pos x="T1" y="T3"/>
                  </a:cxn>
                  <a:cxn ang="0">
                    <a:pos x="T5" y="T7"/>
                  </a:cxn>
                  <a:cxn ang="0">
                    <a:pos x="T9" y="T11"/>
                  </a:cxn>
                  <a:cxn ang="0">
                    <a:pos x="T13" y="T15"/>
                  </a:cxn>
                </a:cxnLst>
                <a:rect l="0" t="0" r="r" b="b"/>
                <a:pathLst>
                  <a:path w="303" h="378">
                    <a:moveTo>
                      <a:pt x="196" y="261"/>
                    </a:moveTo>
                    <a:lnTo>
                      <a:pt x="148" y="261"/>
                    </a:lnTo>
                    <a:lnTo>
                      <a:pt x="186" y="345"/>
                    </a:lnTo>
                    <a:lnTo>
                      <a:pt x="196" y="26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84" name="Freeform 79"/>
              <p:cNvSpPr>
                <a:spLocks/>
              </p:cNvSpPr>
              <p:nvPr/>
            </p:nvSpPr>
            <p:spPr bwMode="auto">
              <a:xfrm>
                <a:off x="5179" y="3139"/>
                <a:ext cx="303" cy="378"/>
              </a:xfrm>
              <a:custGeom>
                <a:avLst/>
                <a:gdLst>
                  <a:gd name="T0" fmla="+- 0 5420 5179"/>
                  <a:gd name="T1" fmla="*/ T0 w 303"/>
                  <a:gd name="T2" fmla="+- 0 3392 3139"/>
                  <a:gd name="T3" fmla="*/ 3392 h 378"/>
                  <a:gd name="T4" fmla="+- 0 5376 5179"/>
                  <a:gd name="T5" fmla="*/ T4 w 303"/>
                  <a:gd name="T6" fmla="+- 0 3392 3139"/>
                  <a:gd name="T7" fmla="*/ 3392 h 378"/>
                  <a:gd name="T8" fmla="+- 0 5434 5179"/>
                  <a:gd name="T9" fmla="*/ T8 w 303"/>
                  <a:gd name="T10" fmla="+- 0 3456 3139"/>
                  <a:gd name="T11" fmla="*/ 3456 h 378"/>
                  <a:gd name="T12" fmla="+- 0 5420 5179"/>
                  <a:gd name="T13" fmla="*/ T12 w 303"/>
                  <a:gd name="T14" fmla="+- 0 3392 3139"/>
                  <a:gd name="T15" fmla="*/ 3392 h 378"/>
                </a:gdLst>
                <a:ahLst/>
                <a:cxnLst>
                  <a:cxn ang="0">
                    <a:pos x="T1" y="T3"/>
                  </a:cxn>
                  <a:cxn ang="0">
                    <a:pos x="T5" y="T7"/>
                  </a:cxn>
                  <a:cxn ang="0">
                    <a:pos x="T9" y="T11"/>
                  </a:cxn>
                  <a:cxn ang="0">
                    <a:pos x="T13" y="T15"/>
                  </a:cxn>
                </a:cxnLst>
                <a:rect l="0" t="0" r="r" b="b"/>
                <a:pathLst>
                  <a:path w="303" h="378">
                    <a:moveTo>
                      <a:pt x="241" y="253"/>
                    </a:moveTo>
                    <a:lnTo>
                      <a:pt x="197" y="253"/>
                    </a:lnTo>
                    <a:lnTo>
                      <a:pt x="255" y="317"/>
                    </a:lnTo>
                    <a:lnTo>
                      <a:pt x="241" y="25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85" name="Freeform 78"/>
              <p:cNvSpPr>
                <a:spLocks/>
              </p:cNvSpPr>
              <p:nvPr/>
            </p:nvSpPr>
            <p:spPr bwMode="auto">
              <a:xfrm>
                <a:off x="5179" y="3139"/>
                <a:ext cx="303" cy="378"/>
              </a:xfrm>
              <a:custGeom>
                <a:avLst/>
                <a:gdLst>
                  <a:gd name="T0" fmla="+- 0 5418 5179"/>
                  <a:gd name="T1" fmla="*/ T0 w 303"/>
                  <a:gd name="T2" fmla="+- 0 3382 3139"/>
                  <a:gd name="T3" fmla="*/ 3382 h 378"/>
                  <a:gd name="T4" fmla="+- 0 5258 5179"/>
                  <a:gd name="T5" fmla="*/ T4 w 303"/>
                  <a:gd name="T6" fmla="+- 0 3382 3139"/>
                  <a:gd name="T7" fmla="*/ 3382 h 378"/>
                  <a:gd name="T8" fmla="+- 0 5246 5179"/>
                  <a:gd name="T9" fmla="*/ T8 w 303"/>
                  <a:gd name="T10" fmla="+- 0 3447 3139"/>
                  <a:gd name="T11" fmla="*/ 3447 h 378"/>
                  <a:gd name="T12" fmla="+- 0 5287 5179"/>
                  <a:gd name="T13" fmla="*/ T12 w 303"/>
                  <a:gd name="T14" fmla="+- 0 3412 3139"/>
                  <a:gd name="T15" fmla="*/ 3412 h 378"/>
                  <a:gd name="T16" fmla="+- 0 5324 5179"/>
                  <a:gd name="T17" fmla="*/ T16 w 303"/>
                  <a:gd name="T18" fmla="+- 0 3412 3139"/>
                  <a:gd name="T19" fmla="*/ 3412 h 378"/>
                  <a:gd name="T20" fmla="+- 0 5327 5179"/>
                  <a:gd name="T21" fmla="*/ T20 w 303"/>
                  <a:gd name="T22" fmla="+- 0 3400 3139"/>
                  <a:gd name="T23" fmla="*/ 3400 h 378"/>
                  <a:gd name="T24" fmla="+- 0 5375 5179"/>
                  <a:gd name="T25" fmla="*/ T24 w 303"/>
                  <a:gd name="T26" fmla="+- 0 3400 3139"/>
                  <a:gd name="T27" fmla="*/ 3400 h 378"/>
                  <a:gd name="T28" fmla="+- 0 5376 5179"/>
                  <a:gd name="T29" fmla="*/ T28 w 303"/>
                  <a:gd name="T30" fmla="+- 0 3392 3139"/>
                  <a:gd name="T31" fmla="*/ 3392 h 378"/>
                  <a:gd name="T32" fmla="+- 0 5420 5179"/>
                  <a:gd name="T33" fmla="*/ T32 w 303"/>
                  <a:gd name="T34" fmla="+- 0 3392 3139"/>
                  <a:gd name="T35" fmla="*/ 3392 h 378"/>
                  <a:gd name="T36" fmla="+- 0 5418 5179"/>
                  <a:gd name="T37" fmla="*/ T36 w 303"/>
                  <a:gd name="T38" fmla="+- 0 3382 3139"/>
                  <a:gd name="T39" fmla="*/ 3382 h 3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03" h="378">
                    <a:moveTo>
                      <a:pt x="239" y="243"/>
                    </a:moveTo>
                    <a:lnTo>
                      <a:pt x="79" y="243"/>
                    </a:lnTo>
                    <a:lnTo>
                      <a:pt x="67" y="308"/>
                    </a:lnTo>
                    <a:lnTo>
                      <a:pt x="108" y="273"/>
                    </a:lnTo>
                    <a:lnTo>
                      <a:pt x="145" y="273"/>
                    </a:lnTo>
                    <a:lnTo>
                      <a:pt x="148" y="261"/>
                    </a:lnTo>
                    <a:lnTo>
                      <a:pt x="196" y="261"/>
                    </a:lnTo>
                    <a:lnTo>
                      <a:pt x="197" y="253"/>
                    </a:lnTo>
                    <a:lnTo>
                      <a:pt x="241" y="253"/>
                    </a:lnTo>
                    <a:lnTo>
                      <a:pt x="239" y="24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86" name="Freeform 77"/>
              <p:cNvSpPr>
                <a:spLocks/>
              </p:cNvSpPr>
              <p:nvPr/>
            </p:nvSpPr>
            <p:spPr bwMode="auto">
              <a:xfrm>
                <a:off x="5179" y="3139"/>
                <a:ext cx="303" cy="378"/>
              </a:xfrm>
              <a:custGeom>
                <a:avLst/>
                <a:gdLst>
                  <a:gd name="T0" fmla="+- 0 5184 5179"/>
                  <a:gd name="T1" fmla="*/ T0 w 303"/>
                  <a:gd name="T2" fmla="+- 0 3178 3139"/>
                  <a:gd name="T3" fmla="*/ 3178 h 378"/>
                  <a:gd name="T4" fmla="+- 0 5244 5179"/>
                  <a:gd name="T5" fmla="*/ T4 w 303"/>
                  <a:gd name="T6" fmla="+- 0 3272 3139"/>
                  <a:gd name="T7" fmla="*/ 3272 h 378"/>
                  <a:gd name="T8" fmla="+- 0 5179 5179"/>
                  <a:gd name="T9" fmla="*/ T8 w 303"/>
                  <a:gd name="T10" fmla="+- 0 3290 3139"/>
                  <a:gd name="T11" fmla="*/ 3290 h 378"/>
                  <a:gd name="T12" fmla="+- 0 5231 5179"/>
                  <a:gd name="T13" fmla="*/ T12 w 303"/>
                  <a:gd name="T14" fmla="+- 0 3345 3139"/>
                  <a:gd name="T15" fmla="*/ 3345 h 378"/>
                  <a:gd name="T16" fmla="+- 0 5182 5179"/>
                  <a:gd name="T17" fmla="*/ T16 w 303"/>
                  <a:gd name="T18" fmla="+- 0 3394 3139"/>
                  <a:gd name="T19" fmla="*/ 3394 h 378"/>
                  <a:gd name="T20" fmla="+- 0 5258 5179"/>
                  <a:gd name="T21" fmla="*/ T20 w 303"/>
                  <a:gd name="T22" fmla="+- 0 3382 3139"/>
                  <a:gd name="T23" fmla="*/ 3382 h 378"/>
                  <a:gd name="T24" fmla="+- 0 5418 5179"/>
                  <a:gd name="T25" fmla="*/ T24 w 303"/>
                  <a:gd name="T26" fmla="+- 0 3382 3139"/>
                  <a:gd name="T27" fmla="*/ 3382 h 378"/>
                  <a:gd name="T28" fmla="+- 0 5414 5179"/>
                  <a:gd name="T29" fmla="*/ T28 w 303"/>
                  <a:gd name="T30" fmla="+- 0 3366 3139"/>
                  <a:gd name="T31" fmla="*/ 3366 h 378"/>
                  <a:gd name="T32" fmla="+- 0 5475 5179"/>
                  <a:gd name="T33" fmla="*/ T32 w 303"/>
                  <a:gd name="T34" fmla="+- 0 3366 3139"/>
                  <a:gd name="T35" fmla="*/ 3366 h 378"/>
                  <a:gd name="T36" fmla="+- 0 5425 5179"/>
                  <a:gd name="T37" fmla="*/ T36 w 303"/>
                  <a:gd name="T38" fmla="+- 0 3322 3139"/>
                  <a:gd name="T39" fmla="*/ 3322 h 378"/>
                  <a:gd name="T40" fmla="+- 0 5474 5179"/>
                  <a:gd name="T41" fmla="*/ T40 w 303"/>
                  <a:gd name="T42" fmla="+- 0 3282 3139"/>
                  <a:gd name="T43" fmla="*/ 3282 h 378"/>
                  <a:gd name="T44" fmla="+- 0 5413 5179"/>
                  <a:gd name="T45" fmla="*/ T44 w 303"/>
                  <a:gd name="T46" fmla="+- 0 3267 3139"/>
                  <a:gd name="T47" fmla="*/ 3267 h 378"/>
                  <a:gd name="T48" fmla="+- 0 5421 5179"/>
                  <a:gd name="T49" fmla="*/ T48 w 303"/>
                  <a:gd name="T50" fmla="+- 0 3249 3139"/>
                  <a:gd name="T51" fmla="*/ 3249 h 378"/>
                  <a:gd name="T52" fmla="+- 0 5281 5179"/>
                  <a:gd name="T53" fmla="*/ T52 w 303"/>
                  <a:gd name="T54" fmla="+- 0 3249 3139"/>
                  <a:gd name="T55" fmla="*/ 3249 h 378"/>
                  <a:gd name="T56" fmla="+- 0 5184 5179"/>
                  <a:gd name="T57" fmla="*/ T56 w 303"/>
                  <a:gd name="T58" fmla="+- 0 3178 3139"/>
                  <a:gd name="T59" fmla="*/ 3178 h 3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303" h="378">
                    <a:moveTo>
                      <a:pt x="5" y="39"/>
                    </a:moveTo>
                    <a:lnTo>
                      <a:pt x="65" y="133"/>
                    </a:lnTo>
                    <a:lnTo>
                      <a:pt x="0" y="151"/>
                    </a:lnTo>
                    <a:lnTo>
                      <a:pt x="52" y="206"/>
                    </a:lnTo>
                    <a:lnTo>
                      <a:pt x="3" y="255"/>
                    </a:lnTo>
                    <a:lnTo>
                      <a:pt x="79" y="243"/>
                    </a:lnTo>
                    <a:lnTo>
                      <a:pt x="239" y="243"/>
                    </a:lnTo>
                    <a:lnTo>
                      <a:pt x="235" y="227"/>
                    </a:lnTo>
                    <a:lnTo>
                      <a:pt x="296" y="227"/>
                    </a:lnTo>
                    <a:lnTo>
                      <a:pt x="246" y="183"/>
                    </a:lnTo>
                    <a:lnTo>
                      <a:pt x="295" y="143"/>
                    </a:lnTo>
                    <a:lnTo>
                      <a:pt x="234" y="128"/>
                    </a:lnTo>
                    <a:lnTo>
                      <a:pt x="242" y="110"/>
                    </a:lnTo>
                    <a:lnTo>
                      <a:pt x="102" y="110"/>
                    </a:lnTo>
                    <a:lnTo>
                      <a:pt x="5" y="3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87" name="Freeform 76"/>
              <p:cNvSpPr>
                <a:spLocks/>
              </p:cNvSpPr>
              <p:nvPr/>
            </p:nvSpPr>
            <p:spPr bwMode="auto">
              <a:xfrm>
                <a:off x="5179" y="3139"/>
                <a:ext cx="303" cy="378"/>
              </a:xfrm>
              <a:custGeom>
                <a:avLst/>
                <a:gdLst>
                  <a:gd name="T0" fmla="+- 0 5475 5179"/>
                  <a:gd name="T1" fmla="*/ T0 w 303"/>
                  <a:gd name="T2" fmla="+- 0 3366 3139"/>
                  <a:gd name="T3" fmla="*/ 3366 h 378"/>
                  <a:gd name="T4" fmla="+- 0 5414 5179"/>
                  <a:gd name="T5" fmla="*/ T4 w 303"/>
                  <a:gd name="T6" fmla="+- 0 3366 3139"/>
                  <a:gd name="T7" fmla="*/ 3366 h 378"/>
                  <a:gd name="T8" fmla="+- 0 5482 5179"/>
                  <a:gd name="T9" fmla="*/ T8 w 303"/>
                  <a:gd name="T10" fmla="+- 0 3372 3139"/>
                  <a:gd name="T11" fmla="*/ 3372 h 378"/>
                  <a:gd name="T12" fmla="+- 0 5475 5179"/>
                  <a:gd name="T13" fmla="*/ T12 w 303"/>
                  <a:gd name="T14" fmla="+- 0 3366 3139"/>
                  <a:gd name="T15" fmla="*/ 3366 h 378"/>
                </a:gdLst>
                <a:ahLst/>
                <a:cxnLst>
                  <a:cxn ang="0">
                    <a:pos x="T1" y="T3"/>
                  </a:cxn>
                  <a:cxn ang="0">
                    <a:pos x="T5" y="T7"/>
                  </a:cxn>
                  <a:cxn ang="0">
                    <a:pos x="T9" y="T11"/>
                  </a:cxn>
                  <a:cxn ang="0">
                    <a:pos x="T13" y="T15"/>
                  </a:cxn>
                </a:cxnLst>
                <a:rect l="0" t="0" r="r" b="b"/>
                <a:pathLst>
                  <a:path w="303" h="378">
                    <a:moveTo>
                      <a:pt x="296" y="227"/>
                    </a:moveTo>
                    <a:lnTo>
                      <a:pt x="235" y="227"/>
                    </a:lnTo>
                    <a:lnTo>
                      <a:pt x="303" y="233"/>
                    </a:lnTo>
                    <a:lnTo>
                      <a:pt x="296" y="22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88" name="Freeform 75"/>
              <p:cNvSpPr>
                <a:spLocks/>
              </p:cNvSpPr>
              <p:nvPr/>
            </p:nvSpPr>
            <p:spPr bwMode="auto">
              <a:xfrm>
                <a:off x="5179" y="3139"/>
                <a:ext cx="303" cy="378"/>
              </a:xfrm>
              <a:custGeom>
                <a:avLst/>
                <a:gdLst>
                  <a:gd name="T0" fmla="+- 0 5296 5179"/>
                  <a:gd name="T1" fmla="*/ T0 w 303"/>
                  <a:gd name="T2" fmla="+- 0 3178 3139"/>
                  <a:gd name="T3" fmla="*/ 3178 h 378"/>
                  <a:gd name="T4" fmla="+- 0 5281 5179"/>
                  <a:gd name="T5" fmla="*/ T4 w 303"/>
                  <a:gd name="T6" fmla="+- 0 3249 3139"/>
                  <a:gd name="T7" fmla="*/ 3249 h 378"/>
                  <a:gd name="T8" fmla="+- 0 5421 5179"/>
                  <a:gd name="T9" fmla="*/ T8 w 303"/>
                  <a:gd name="T10" fmla="+- 0 3249 3139"/>
                  <a:gd name="T11" fmla="*/ 3249 h 378"/>
                  <a:gd name="T12" fmla="+- 0 5426 5179"/>
                  <a:gd name="T13" fmla="*/ T12 w 303"/>
                  <a:gd name="T14" fmla="+- 0 3240 3139"/>
                  <a:gd name="T15" fmla="*/ 3240 h 378"/>
                  <a:gd name="T16" fmla="+- 0 5330 5179"/>
                  <a:gd name="T17" fmla="*/ T16 w 303"/>
                  <a:gd name="T18" fmla="+- 0 3240 3139"/>
                  <a:gd name="T19" fmla="*/ 3240 h 378"/>
                  <a:gd name="T20" fmla="+- 0 5296 5179"/>
                  <a:gd name="T21" fmla="*/ T20 w 303"/>
                  <a:gd name="T22" fmla="+- 0 3178 3139"/>
                  <a:gd name="T23" fmla="*/ 3178 h 378"/>
                </a:gdLst>
                <a:ahLst/>
                <a:cxnLst>
                  <a:cxn ang="0">
                    <a:pos x="T1" y="T3"/>
                  </a:cxn>
                  <a:cxn ang="0">
                    <a:pos x="T5" y="T7"/>
                  </a:cxn>
                  <a:cxn ang="0">
                    <a:pos x="T9" y="T11"/>
                  </a:cxn>
                  <a:cxn ang="0">
                    <a:pos x="T13" y="T15"/>
                  </a:cxn>
                  <a:cxn ang="0">
                    <a:pos x="T17" y="T19"/>
                  </a:cxn>
                  <a:cxn ang="0">
                    <a:pos x="T21" y="T23"/>
                  </a:cxn>
                </a:cxnLst>
                <a:rect l="0" t="0" r="r" b="b"/>
                <a:pathLst>
                  <a:path w="303" h="378">
                    <a:moveTo>
                      <a:pt x="117" y="39"/>
                    </a:moveTo>
                    <a:lnTo>
                      <a:pt x="102" y="110"/>
                    </a:lnTo>
                    <a:lnTo>
                      <a:pt x="242" y="110"/>
                    </a:lnTo>
                    <a:lnTo>
                      <a:pt x="247" y="101"/>
                    </a:lnTo>
                    <a:lnTo>
                      <a:pt x="151" y="101"/>
                    </a:lnTo>
                    <a:lnTo>
                      <a:pt x="117" y="3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89" name="Freeform 74"/>
              <p:cNvSpPr>
                <a:spLocks/>
              </p:cNvSpPr>
              <p:nvPr/>
            </p:nvSpPr>
            <p:spPr bwMode="auto">
              <a:xfrm>
                <a:off x="5179" y="3139"/>
                <a:ext cx="303" cy="378"/>
              </a:xfrm>
              <a:custGeom>
                <a:avLst/>
                <a:gdLst>
                  <a:gd name="T0" fmla="+- 0 5382 5179"/>
                  <a:gd name="T1" fmla="*/ T0 w 303"/>
                  <a:gd name="T2" fmla="+- 0 3139 3139"/>
                  <a:gd name="T3" fmla="*/ 3139 h 378"/>
                  <a:gd name="T4" fmla="+- 0 5330 5179"/>
                  <a:gd name="T5" fmla="*/ T4 w 303"/>
                  <a:gd name="T6" fmla="+- 0 3240 3139"/>
                  <a:gd name="T7" fmla="*/ 3240 h 378"/>
                  <a:gd name="T8" fmla="+- 0 5426 5179"/>
                  <a:gd name="T9" fmla="*/ T8 w 303"/>
                  <a:gd name="T10" fmla="+- 0 3240 3139"/>
                  <a:gd name="T11" fmla="*/ 3240 h 378"/>
                  <a:gd name="T12" fmla="+- 0 5429 5179"/>
                  <a:gd name="T13" fmla="*/ T12 w 303"/>
                  <a:gd name="T14" fmla="+- 0 3232 3139"/>
                  <a:gd name="T15" fmla="*/ 3232 h 378"/>
                  <a:gd name="T16" fmla="+- 0 5377 5179"/>
                  <a:gd name="T17" fmla="*/ T16 w 303"/>
                  <a:gd name="T18" fmla="+- 0 3232 3139"/>
                  <a:gd name="T19" fmla="*/ 3232 h 378"/>
                  <a:gd name="T20" fmla="+- 0 5382 5179"/>
                  <a:gd name="T21" fmla="*/ T20 w 303"/>
                  <a:gd name="T22" fmla="+- 0 3139 3139"/>
                  <a:gd name="T23" fmla="*/ 3139 h 378"/>
                </a:gdLst>
                <a:ahLst/>
                <a:cxnLst>
                  <a:cxn ang="0">
                    <a:pos x="T1" y="T3"/>
                  </a:cxn>
                  <a:cxn ang="0">
                    <a:pos x="T5" y="T7"/>
                  </a:cxn>
                  <a:cxn ang="0">
                    <a:pos x="T9" y="T11"/>
                  </a:cxn>
                  <a:cxn ang="0">
                    <a:pos x="T13" y="T15"/>
                  </a:cxn>
                  <a:cxn ang="0">
                    <a:pos x="T17" y="T19"/>
                  </a:cxn>
                  <a:cxn ang="0">
                    <a:pos x="T21" y="T23"/>
                  </a:cxn>
                </a:cxnLst>
                <a:rect l="0" t="0" r="r" b="b"/>
                <a:pathLst>
                  <a:path w="303" h="378">
                    <a:moveTo>
                      <a:pt x="203" y="0"/>
                    </a:moveTo>
                    <a:lnTo>
                      <a:pt x="151" y="101"/>
                    </a:lnTo>
                    <a:lnTo>
                      <a:pt x="247" y="101"/>
                    </a:lnTo>
                    <a:lnTo>
                      <a:pt x="250" y="93"/>
                    </a:lnTo>
                    <a:lnTo>
                      <a:pt x="198" y="93"/>
                    </a:lnTo>
                    <a:lnTo>
                      <a:pt x="203"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90" name="Freeform 73"/>
              <p:cNvSpPr>
                <a:spLocks/>
              </p:cNvSpPr>
              <p:nvPr/>
            </p:nvSpPr>
            <p:spPr bwMode="auto">
              <a:xfrm>
                <a:off x="5179" y="3139"/>
                <a:ext cx="303" cy="378"/>
              </a:xfrm>
              <a:custGeom>
                <a:avLst/>
                <a:gdLst>
                  <a:gd name="T0" fmla="+- 0 5436 5179"/>
                  <a:gd name="T1" fmla="*/ T0 w 303"/>
                  <a:gd name="T2" fmla="+- 0 3217 3139"/>
                  <a:gd name="T3" fmla="*/ 3217 h 378"/>
                  <a:gd name="T4" fmla="+- 0 5377 5179"/>
                  <a:gd name="T5" fmla="*/ T4 w 303"/>
                  <a:gd name="T6" fmla="+- 0 3232 3139"/>
                  <a:gd name="T7" fmla="*/ 3232 h 378"/>
                  <a:gd name="T8" fmla="+- 0 5429 5179"/>
                  <a:gd name="T9" fmla="*/ T8 w 303"/>
                  <a:gd name="T10" fmla="+- 0 3232 3139"/>
                  <a:gd name="T11" fmla="*/ 3232 h 378"/>
                  <a:gd name="T12" fmla="+- 0 5436 5179"/>
                  <a:gd name="T13" fmla="*/ T12 w 303"/>
                  <a:gd name="T14" fmla="+- 0 3217 3139"/>
                  <a:gd name="T15" fmla="*/ 3217 h 378"/>
                </a:gdLst>
                <a:ahLst/>
                <a:cxnLst>
                  <a:cxn ang="0">
                    <a:pos x="T1" y="T3"/>
                  </a:cxn>
                  <a:cxn ang="0">
                    <a:pos x="T5" y="T7"/>
                  </a:cxn>
                  <a:cxn ang="0">
                    <a:pos x="T9" y="T11"/>
                  </a:cxn>
                  <a:cxn ang="0">
                    <a:pos x="T13" y="T15"/>
                  </a:cxn>
                </a:cxnLst>
                <a:rect l="0" t="0" r="r" b="b"/>
                <a:pathLst>
                  <a:path w="303" h="378">
                    <a:moveTo>
                      <a:pt x="257" y="78"/>
                    </a:moveTo>
                    <a:lnTo>
                      <a:pt x="198" y="93"/>
                    </a:lnTo>
                    <a:lnTo>
                      <a:pt x="250" y="93"/>
                    </a:lnTo>
                    <a:lnTo>
                      <a:pt x="257" y="7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9" name="Group 70"/>
            <p:cNvGrpSpPr>
              <a:grpSpLocks/>
            </p:cNvGrpSpPr>
            <p:nvPr/>
          </p:nvGrpSpPr>
          <p:grpSpPr bwMode="auto">
            <a:xfrm>
              <a:off x="5179" y="3139"/>
              <a:ext cx="303" cy="378"/>
              <a:chOff x="5179" y="3139"/>
              <a:chExt cx="303" cy="378"/>
            </a:xfrm>
          </p:grpSpPr>
          <p:sp>
            <p:nvSpPr>
              <p:cNvPr id="4281" name="Freeform 71"/>
              <p:cNvSpPr>
                <a:spLocks/>
              </p:cNvSpPr>
              <p:nvPr/>
            </p:nvSpPr>
            <p:spPr bwMode="auto">
              <a:xfrm>
                <a:off x="5179" y="3139"/>
                <a:ext cx="303" cy="378"/>
              </a:xfrm>
              <a:custGeom>
                <a:avLst/>
                <a:gdLst>
                  <a:gd name="T0" fmla="+- 0 5330 5179"/>
                  <a:gd name="T1" fmla="*/ T0 w 303"/>
                  <a:gd name="T2" fmla="+- 0 3240 3139"/>
                  <a:gd name="T3" fmla="*/ 3240 h 378"/>
                  <a:gd name="T4" fmla="+- 0 5296 5179"/>
                  <a:gd name="T5" fmla="*/ T4 w 303"/>
                  <a:gd name="T6" fmla="+- 0 3178 3139"/>
                  <a:gd name="T7" fmla="*/ 3178 h 378"/>
                  <a:gd name="T8" fmla="+- 0 5281 5179"/>
                  <a:gd name="T9" fmla="*/ T8 w 303"/>
                  <a:gd name="T10" fmla="+- 0 3249 3139"/>
                  <a:gd name="T11" fmla="*/ 3249 h 378"/>
                  <a:gd name="T12" fmla="+- 0 5184 5179"/>
                  <a:gd name="T13" fmla="*/ T12 w 303"/>
                  <a:gd name="T14" fmla="+- 0 3178 3139"/>
                  <a:gd name="T15" fmla="*/ 3178 h 378"/>
                  <a:gd name="T16" fmla="+- 0 5244 5179"/>
                  <a:gd name="T17" fmla="*/ T16 w 303"/>
                  <a:gd name="T18" fmla="+- 0 3272 3139"/>
                  <a:gd name="T19" fmla="*/ 3272 h 378"/>
                  <a:gd name="T20" fmla="+- 0 5179 5179"/>
                  <a:gd name="T21" fmla="*/ T20 w 303"/>
                  <a:gd name="T22" fmla="+- 0 3290 3139"/>
                  <a:gd name="T23" fmla="*/ 3290 h 378"/>
                  <a:gd name="T24" fmla="+- 0 5231 5179"/>
                  <a:gd name="T25" fmla="*/ T24 w 303"/>
                  <a:gd name="T26" fmla="+- 0 3345 3139"/>
                  <a:gd name="T27" fmla="*/ 3345 h 378"/>
                  <a:gd name="T28" fmla="+- 0 5182 5179"/>
                  <a:gd name="T29" fmla="*/ T28 w 303"/>
                  <a:gd name="T30" fmla="+- 0 3394 3139"/>
                  <a:gd name="T31" fmla="*/ 3394 h 378"/>
                  <a:gd name="T32" fmla="+- 0 5258 5179"/>
                  <a:gd name="T33" fmla="*/ T32 w 303"/>
                  <a:gd name="T34" fmla="+- 0 3382 3139"/>
                  <a:gd name="T35" fmla="*/ 3382 h 378"/>
                  <a:gd name="T36" fmla="+- 0 5246 5179"/>
                  <a:gd name="T37" fmla="*/ T36 w 303"/>
                  <a:gd name="T38" fmla="+- 0 3447 3139"/>
                  <a:gd name="T39" fmla="*/ 3447 h 378"/>
                  <a:gd name="T40" fmla="+- 0 5287 5179"/>
                  <a:gd name="T41" fmla="*/ T40 w 303"/>
                  <a:gd name="T42" fmla="+- 0 3412 3139"/>
                  <a:gd name="T43" fmla="*/ 3412 h 378"/>
                  <a:gd name="T44" fmla="+- 0 5298 5179"/>
                  <a:gd name="T45" fmla="*/ T44 w 303"/>
                  <a:gd name="T46" fmla="+- 0 3517 3139"/>
                  <a:gd name="T47" fmla="*/ 3517 h 378"/>
                  <a:gd name="T48" fmla="+- 0 5327 5179"/>
                  <a:gd name="T49" fmla="*/ T48 w 303"/>
                  <a:gd name="T50" fmla="+- 0 3400 3139"/>
                  <a:gd name="T51" fmla="*/ 3400 h 378"/>
                  <a:gd name="T52" fmla="+- 0 5365 5179"/>
                  <a:gd name="T53" fmla="*/ T52 w 303"/>
                  <a:gd name="T54" fmla="+- 0 3484 3139"/>
                  <a:gd name="T55" fmla="*/ 3484 h 378"/>
                  <a:gd name="T56" fmla="+- 0 5376 5179"/>
                  <a:gd name="T57" fmla="*/ T56 w 303"/>
                  <a:gd name="T58" fmla="+- 0 3392 3139"/>
                  <a:gd name="T59" fmla="*/ 3392 h 378"/>
                  <a:gd name="T60" fmla="+- 0 5434 5179"/>
                  <a:gd name="T61" fmla="*/ T60 w 303"/>
                  <a:gd name="T62" fmla="+- 0 3456 3139"/>
                  <a:gd name="T63" fmla="*/ 3456 h 378"/>
                  <a:gd name="T64" fmla="+- 0 5414 5179"/>
                  <a:gd name="T65" fmla="*/ T64 w 303"/>
                  <a:gd name="T66" fmla="+- 0 3366 3139"/>
                  <a:gd name="T67" fmla="*/ 3366 h 378"/>
                  <a:gd name="T68" fmla="+- 0 5482 5179"/>
                  <a:gd name="T69" fmla="*/ T68 w 303"/>
                  <a:gd name="T70" fmla="+- 0 3372 3139"/>
                  <a:gd name="T71" fmla="*/ 3372 h 378"/>
                  <a:gd name="T72" fmla="+- 0 5425 5179"/>
                  <a:gd name="T73" fmla="*/ T72 w 303"/>
                  <a:gd name="T74" fmla="+- 0 3322 3139"/>
                  <a:gd name="T75" fmla="*/ 3322 h 378"/>
                  <a:gd name="T76" fmla="+- 0 5474 5179"/>
                  <a:gd name="T77" fmla="*/ T76 w 303"/>
                  <a:gd name="T78" fmla="+- 0 3282 3139"/>
                  <a:gd name="T79" fmla="*/ 3282 h 378"/>
                  <a:gd name="T80" fmla="+- 0 5413 5179"/>
                  <a:gd name="T81" fmla="*/ T80 w 303"/>
                  <a:gd name="T82" fmla="+- 0 3267 3139"/>
                  <a:gd name="T83" fmla="*/ 3267 h 378"/>
                  <a:gd name="T84" fmla="+- 0 5436 5179"/>
                  <a:gd name="T85" fmla="*/ T84 w 303"/>
                  <a:gd name="T86" fmla="+- 0 3217 3139"/>
                  <a:gd name="T87" fmla="*/ 3217 h 378"/>
                  <a:gd name="T88" fmla="+- 0 5377 5179"/>
                  <a:gd name="T89" fmla="*/ T88 w 303"/>
                  <a:gd name="T90" fmla="+- 0 3232 3139"/>
                  <a:gd name="T91" fmla="*/ 3232 h 378"/>
                  <a:gd name="T92" fmla="+- 0 5382 5179"/>
                  <a:gd name="T93" fmla="*/ T92 w 303"/>
                  <a:gd name="T94" fmla="+- 0 3139 3139"/>
                  <a:gd name="T95" fmla="*/ 3139 h 378"/>
                  <a:gd name="T96" fmla="+- 0 5330 5179"/>
                  <a:gd name="T97" fmla="*/ T96 w 303"/>
                  <a:gd name="T98" fmla="+- 0 3240 3139"/>
                  <a:gd name="T99" fmla="*/ 3240 h 3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303" h="378">
                    <a:moveTo>
                      <a:pt x="151" y="101"/>
                    </a:moveTo>
                    <a:lnTo>
                      <a:pt x="117" y="39"/>
                    </a:lnTo>
                    <a:lnTo>
                      <a:pt x="102" y="110"/>
                    </a:lnTo>
                    <a:lnTo>
                      <a:pt x="5" y="39"/>
                    </a:lnTo>
                    <a:lnTo>
                      <a:pt x="65" y="133"/>
                    </a:lnTo>
                    <a:lnTo>
                      <a:pt x="0" y="151"/>
                    </a:lnTo>
                    <a:lnTo>
                      <a:pt x="52" y="206"/>
                    </a:lnTo>
                    <a:lnTo>
                      <a:pt x="3" y="255"/>
                    </a:lnTo>
                    <a:lnTo>
                      <a:pt x="79" y="243"/>
                    </a:lnTo>
                    <a:lnTo>
                      <a:pt x="67" y="308"/>
                    </a:lnTo>
                    <a:lnTo>
                      <a:pt x="108" y="273"/>
                    </a:lnTo>
                    <a:lnTo>
                      <a:pt x="119" y="378"/>
                    </a:lnTo>
                    <a:lnTo>
                      <a:pt x="148" y="261"/>
                    </a:lnTo>
                    <a:lnTo>
                      <a:pt x="186" y="345"/>
                    </a:lnTo>
                    <a:lnTo>
                      <a:pt x="197" y="253"/>
                    </a:lnTo>
                    <a:lnTo>
                      <a:pt x="255" y="317"/>
                    </a:lnTo>
                    <a:lnTo>
                      <a:pt x="235" y="227"/>
                    </a:lnTo>
                    <a:lnTo>
                      <a:pt x="303" y="233"/>
                    </a:lnTo>
                    <a:lnTo>
                      <a:pt x="246" y="183"/>
                    </a:lnTo>
                    <a:lnTo>
                      <a:pt x="295" y="143"/>
                    </a:lnTo>
                    <a:lnTo>
                      <a:pt x="234" y="128"/>
                    </a:lnTo>
                    <a:lnTo>
                      <a:pt x="257" y="78"/>
                    </a:lnTo>
                    <a:lnTo>
                      <a:pt x="198" y="93"/>
                    </a:lnTo>
                    <a:lnTo>
                      <a:pt x="203" y="0"/>
                    </a:lnTo>
                    <a:lnTo>
                      <a:pt x="151" y="101"/>
                    </a:lnTo>
                    <a:close/>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 name="Group 60"/>
            <p:cNvGrpSpPr>
              <a:grpSpLocks/>
            </p:cNvGrpSpPr>
            <p:nvPr/>
          </p:nvGrpSpPr>
          <p:grpSpPr bwMode="auto">
            <a:xfrm>
              <a:off x="6499" y="3978"/>
              <a:ext cx="303" cy="380"/>
              <a:chOff x="6499" y="3978"/>
              <a:chExt cx="303" cy="380"/>
            </a:xfrm>
          </p:grpSpPr>
          <p:sp>
            <p:nvSpPr>
              <p:cNvPr id="4272" name="Freeform 69"/>
              <p:cNvSpPr>
                <a:spLocks/>
              </p:cNvSpPr>
              <p:nvPr/>
            </p:nvSpPr>
            <p:spPr bwMode="auto">
              <a:xfrm>
                <a:off x="6499" y="3978"/>
                <a:ext cx="303" cy="380"/>
              </a:xfrm>
              <a:custGeom>
                <a:avLst/>
                <a:gdLst>
                  <a:gd name="T0" fmla="+- 0 6644 6499"/>
                  <a:gd name="T1" fmla="*/ T0 w 303"/>
                  <a:gd name="T2" fmla="+- 0 4252 3978"/>
                  <a:gd name="T3" fmla="*/ 4252 h 380"/>
                  <a:gd name="T4" fmla="+- 0 6607 6499"/>
                  <a:gd name="T5" fmla="*/ T4 w 303"/>
                  <a:gd name="T6" fmla="+- 0 4252 3978"/>
                  <a:gd name="T7" fmla="*/ 4252 h 380"/>
                  <a:gd name="T8" fmla="+- 0 6618 6499"/>
                  <a:gd name="T9" fmla="*/ T8 w 303"/>
                  <a:gd name="T10" fmla="+- 0 4357 3978"/>
                  <a:gd name="T11" fmla="*/ 4357 h 380"/>
                  <a:gd name="T12" fmla="+- 0 6644 6499"/>
                  <a:gd name="T13" fmla="*/ T12 w 303"/>
                  <a:gd name="T14" fmla="+- 0 4252 3978"/>
                  <a:gd name="T15" fmla="*/ 4252 h 380"/>
                </a:gdLst>
                <a:ahLst/>
                <a:cxnLst>
                  <a:cxn ang="0">
                    <a:pos x="T1" y="T3"/>
                  </a:cxn>
                  <a:cxn ang="0">
                    <a:pos x="T5" y="T7"/>
                  </a:cxn>
                  <a:cxn ang="0">
                    <a:pos x="T9" y="T11"/>
                  </a:cxn>
                  <a:cxn ang="0">
                    <a:pos x="T13" y="T15"/>
                  </a:cxn>
                </a:cxnLst>
                <a:rect l="0" t="0" r="r" b="b"/>
                <a:pathLst>
                  <a:path w="303" h="380">
                    <a:moveTo>
                      <a:pt x="145" y="274"/>
                    </a:moveTo>
                    <a:lnTo>
                      <a:pt x="108" y="274"/>
                    </a:lnTo>
                    <a:lnTo>
                      <a:pt x="119" y="379"/>
                    </a:lnTo>
                    <a:lnTo>
                      <a:pt x="145" y="27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73" name="Freeform 68"/>
              <p:cNvSpPr>
                <a:spLocks/>
              </p:cNvSpPr>
              <p:nvPr/>
            </p:nvSpPr>
            <p:spPr bwMode="auto">
              <a:xfrm>
                <a:off x="6499" y="3978"/>
                <a:ext cx="303" cy="380"/>
              </a:xfrm>
              <a:custGeom>
                <a:avLst/>
                <a:gdLst>
                  <a:gd name="T0" fmla="+- 0 6694 6499"/>
                  <a:gd name="T1" fmla="*/ T0 w 303"/>
                  <a:gd name="T2" fmla="+- 0 4239 3978"/>
                  <a:gd name="T3" fmla="*/ 4239 h 380"/>
                  <a:gd name="T4" fmla="+- 0 6647 6499"/>
                  <a:gd name="T5" fmla="*/ T4 w 303"/>
                  <a:gd name="T6" fmla="+- 0 4239 3978"/>
                  <a:gd name="T7" fmla="*/ 4239 h 380"/>
                  <a:gd name="T8" fmla="+- 0 6684 6499"/>
                  <a:gd name="T9" fmla="*/ T8 w 303"/>
                  <a:gd name="T10" fmla="+- 0 4324 3978"/>
                  <a:gd name="T11" fmla="*/ 4324 h 380"/>
                  <a:gd name="T12" fmla="+- 0 6694 6499"/>
                  <a:gd name="T13" fmla="*/ T12 w 303"/>
                  <a:gd name="T14" fmla="+- 0 4239 3978"/>
                  <a:gd name="T15" fmla="*/ 4239 h 380"/>
                </a:gdLst>
                <a:ahLst/>
                <a:cxnLst>
                  <a:cxn ang="0">
                    <a:pos x="T1" y="T3"/>
                  </a:cxn>
                  <a:cxn ang="0">
                    <a:pos x="T5" y="T7"/>
                  </a:cxn>
                  <a:cxn ang="0">
                    <a:pos x="T9" y="T11"/>
                  </a:cxn>
                  <a:cxn ang="0">
                    <a:pos x="T13" y="T15"/>
                  </a:cxn>
                </a:cxnLst>
                <a:rect l="0" t="0" r="r" b="b"/>
                <a:pathLst>
                  <a:path w="303" h="380">
                    <a:moveTo>
                      <a:pt x="195" y="261"/>
                    </a:moveTo>
                    <a:lnTo>
                      <a:pt x="148" y="261"/>
                    </a:lnTo>
                    <a:lnTo>
                      <a:pt x="185" y="346"/>
                    </a:lnTo>
                    <a:lnTo>
                      <a:pt x="195" y="26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74" name="Freeform 67"/>
              <p:cNvSpPr>
                <a:spLocks/>
              </p:cNvSpPr>
              <p:nvPr/>
            </p:nvSpPr>
            <p:spPr bwMode="auto">
              <a:xfrm>
                <a:off x="6499" y="3978"/>
                <a:ext cx="303" cy="380"/>
              </a:xfrm>
              <a:custGeom>
                <a:avLst/>
                <a:gdLst>
                  <a:gd name="T0" fmla="+- 0 6740 6499"/>
                  <a:gd name="T1" fmla="*/ T0 w 303"/>
                  <a:gd name="T2" fmla="+- 0 4231 3978"/>
                  <a:gd name="T3" fmla="*/ 4231 h 380"/>
                  <a:gd name="T4" fmla="+- 0 6695 6499"/>
                  <a:gd name="T5" fmla="*/ T4 w 303"/>
                  <a:gd name="T6" fmla="+- 0 4231 3978"/>
                  <a:gd name="T7" fmla="*/ 4231 h 380"/>
                  <a:gd name="T8" fmla="+- 0 6754 6499"/>
                  <a:gd name="T9" fmla="*/ T8 w 303"/>
                  <a:gd name="T10" fmla="+- 0 4296 3978"/>
                  <a:gd name="T11" fmla="*/ 4296 h 380"/>
                  <a:gd name="T12" fmla="+- 0 6740 6499"/>
                  <a:gd name="T13" fmla="*/ T12 w 303"/>
                  <a:gd name="T14" fmla="+- 0 4231 3978"/>
                  <a:gd name="T15" fmla="*/ 4231 h 380"/>
                </a:gdLst>
                <a:ahLst/>
                <a:cxnLst>
                  <a:cxn ang="0">
                    <a:pos x="T1" y="T3"/>
                  </a:cxn>
                  <a:cxn ang="0">
                    <a:pos x="T5" y="T7"/>
                  </a:cxn>
                  <a:cxn ang="0">
                    <a:pos x="T9" y="T11"/>
                  </a:cxn>
                  <a:cxn ang="0">
                    <a:pos x="T13" y="T15"/>
                  </a:cxn>
                </a:cxnLst>
                <a:rect l="0" t="0" r="r" b="b"/>
                <a:pathLst>
                  <a:path w="303" h="380">
                    <a:moveTo>
                      <a:pt x="241" y="253"/>
                    </a:moveTo>
                    <a:lnTo>
                      <a:pt x="196" y="253"/>
                    </a:lnTo>
                    <a:lnTo>
                      <a:pt x="255" y="318"/>
                    </a:lnTo>
                    <a:lnTo>
                      <a:pt x="241" y="25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75" name="Freeform 66"/>
              <p:cNvSpPr>
                <a:spLocks/>
              </p:cNvSpPr>
              <p:nvPr/>
            </p:nvSpPr>
            <p:spPr bwMode="auto">
              <a:xfrm>
                <a:off x="6499" y="3978"/>
                <a:ext cx="303" cy="380"/>
              </a:xfrm>
              <a:custGeom>
                <a:avLst/>
                <a:gdLst>
                  <a:gd name="T0" fmla="+- 0 6738 6499"/>
                  <a:gd name="T1" fmla="*/ T0 w 303"/>
                  <a:gd name="T2" fmla="+- 0 4222 3978"/>
                  <a:gd name="T3" fmla="*/ 4222 h 380"/>
                  <a:gd name="T4" fmla="+- 0 6578 6499"/>
                  <a:gd name="T5" fmla="*/ T4 w 303"/>
                  <a:gd name="T6" fmla="+- 0 4222 3978"/>
                  <a:gd name="T7" fmla="*/ 4222 h 380"/>
                  <a:gd name="T8" fmla="+- 0 6565 6499"/>
                  <a:gd name="T9" fmla="*/ T8 w 303"/>
                  <a:gd name="T10" fmla="+- 0 4287 3978"/>
                  <a:gd name="T11" fmla="*/ 4287 h 380"/>
                  <a:gd name="T12" fmla="+- 0 6607 6499"/>
                  <a:gd name="T13" fmla="*/ T12 w 303"/>
                  <a:gd name="T14" fmla="+- 0 4252 3978"/>
                  <a:gd name="T15" fmla="*/ 4252 h 380"/>
                  <a:gd name="T16" fmla="+- 0 6644 6499"/>
                  <a:gd name="T17" fmla="*/ T16 w 303"/>
                  <a:gd name="T18" fmla="+- 0 4252 3978"/>
                  <a:gd name="T19" fmla="*/ 4252 h 380"/>
                  <a:gd name="T20" fmla="+- 0 6647 6499"/>
                  <a:gd name="T21" fmla="*/ T20 w 303"/>
                  <a:gd name="T22" fmla="+- 0 4239 3978"/>
                  <a:gd name="T23" fmla="*/ 4239 h 380"/>
                  <a:gd name="T24" fmla="+- 0 6694 6499"/>
                  <a:gd name="T25" fmla="*/ T24 w 303"/>
                  <a:gd name="T26" fmla="+- 0 4239 3978"/>
                  <a:gd name="T27" fmla="*/ 4239 h 380"/>
                  <a:gd name="T28" fmla="+- 0 6695 6499"/>
                  <a:gd name="T29" fmla="*/ T28 w 303"/>
                  <a:gd name="T30" fmla="+- 0 4231 3978"/>
                  <a:gd name="T31" fmla="*/ 4231 h 380"/>
                  <a:gd name="T32" fmla="+- 0 6740 6499"/>
                  <a:gd name="T33" fmla="*/ T32 w 303"/>
                  <a:gd name="T34" fmla="+- 0 4231 3978"/>
                  <a:gd name="T35" fmla="*/ 4231 h 380"/>
                  <a:gd name="T36" fmla="+- 0 6738 6499"/>
                  <a:gd name="T37" fmla="*/ T36 w 303"/>
                  <a:gd name="T38" fmla="+- 0 4222 3978"/>
                  <a:gd name="T39" fmla="*/ 4222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03" h="380">
                    <a:moveTo>
                      <a:pt x="239" y="244"/>
                    </a:moveTo>
                    <a:lnTo>
                      <a:pt x="79" y="244"/>
                    </a:lnTo>
                    <a:lnTo>
                      <a:pt x="66" y="309"/>
                    </a:lnTo>
                    <a:lnTo>
                      <a:pt x="108" y="274"/>
                    </a:lnTo>
                    <a:lnTo>
                      <a:pt x="145" y="274"/>
                    </a:lnTo>
                    <a:lnTo>
                      <a:pt x="148" y="261"/>
                    </a:lnTo>
                    <a:lnTo>
                      <a:pt x="195" y="261"/>
                    </a:lnTo>
                    <a:lnTo>
                      <a:pt x="196" y="253"/>
                    </a:lnTo>
                    <a:lnTo>
                      <a:pt x="241" y="253"/>
                    </a:lnTo>
                    <a:lnTo>
                      <a:pt x="239" y="24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76" name="Freeform 65"/>
              <p:cNvSpPr>
                <a:spLocks/>
              </p:cNvSpPr>
              <p:nvPr/>
            </p:nvSpPr>
            <p:spPr bwMode="auto">
              <a:xfrm>
                <a:off x="6499" y="3978"/>
                <a:ext cx="303" cy="380"/>
              </a:xfrm>
              <a:custGeom>
                <a:avLst/>
                <a:gdLst>
                  <a:gd name="T0" fmla="+- 0 6504 6499"/>
                  <a:gd name="T1" fmla="*/ T0 w 303"/>
                  <a:gd name="T2" fmla="+- 0 4018 3978"/>
                  <a:gd name="T3" fmla="*/ 4018 h 380"/>
                  <a:gd name="T4" fmla="+- 0 6564 6499"/>
                  <a:gd name="T5" fmla="*/ T4 w 303"/>
                  <a:gd name="T6" fmla="+- 0 4112 3978"/>
                  <a:gd name="T7" fmla="*/ 4112 h 380"/>
                  <a:gd name="T8" fmla="+- 0 6499 6499"/>
                  <a:gd name="T9" fmla="*/ T8 w 303"/>
                  <a:gd name="T10" fmla="+- 0 4129 3978"/>
                  <a:gd name="T11" fmla="*/ 4129 h 380"/>
                  <a:gd name="T12" fmla="+- 0 6551 6499"/>
                  <a:gd name="T13" fmla="*/ T12 w 303"/>
                  <a:gd name="T14" fmla="+- 0 4184 3978"/>
                  <a:gd name="T15" fmla="*/ 4184 h 380"/>
                  <a:gd name="T16" fmla="+- 0 6500 6499"/>
                  <a:gd name="T17" fmla="*/ T16 w 303"/>
                  <a:gd name="T18" fmla="+- 0 4233 3978"/>
                  <a:gd name="T19" fmla="*/ 4233 h 380"/>
                  <a:gd name="T20" fmla="+- 0 6578 6499"/>
                  <a:gd name="T21" fmla="*/ T20 w 303"/>
                  <a:gd name="T22" fmla="+- 0 4222 3978"/>
                  <a:gd name="T23" fmla="*/ 4222 h 380"/>
                  <a:gd name="T24" fmla="+- 0 6738 6499"/>
                  <a:gd name="T25" fmla="*/ T24 w 303"/>
                  <a:gd name="T26" fmla="+- 0 4222 3978"/>
                  <a:gd name="T27" fmla="*/ 4222 h 380"/>
                  <a:gd name="T28" fmla="+- 0 6734 6499"/>
                  <a:gd name="T29" fmla="*/ T28 w 303"/>
                  <a:gd name="T30" fmla="+- 0 4204 3978"/>
                  <a:gd name="T31" fmla="*/ 4204 h 380"/>
                  <a:gd name="T32" fmla="+- 0 6795 6499"/>
                  <a:gd name="T33" fmla="*/ T32 w 303"/>
                  <a:gd name="T34" fmla="+- 0 4204 3978"/>
                  <a:gd name="T35" fmla="*/ 4204 h 380"/>
                  <a:gd name="T36" fmla="+- 0 6745 6499"/>
                  <a:gd name="T37" fmla="*/ T36 w 303"/>
                  <a:gd name="T38" fmla="+- 0 4161 3978"/>
                  <a:gd name="T39" fmla="*/ 4161 h 380"/>
                  <a:gd name="T40" fmla="+- 0 6794 6499"/>
                  <a:gd name="T41" fmla="*/ T40 w 303"/>
                  <a:gd name="T42" fmla="+- 0 4120 3978"/>
                  <a:gd name="T43" fmla="*/ 4120 h 380"/>
                  <a:gd name="T44" fmla="+- 0 6733 6499"/>
                  <a:gd name="T45" fmla="*/ T44 w 303"/>
                  <a:gd name="T46" fmla="+- 0 4106 3978"/>
                  <a:gd name="T47" fmla="*/ 4106 h 380"/>
                  <a:gd name="T48" fmla="+- 0 6741 6499"/>
                  <a:gd name="T49" fmla="*/ T48 w 303"/>
                  <a:gd name="T50" fmla="+- 0 4089 3978"/>
                  <a:gd name="T51" fmla="*/ 4089 h 380"/>
                  <a:gd name="T52" fmla="+- 0 6601 6499"/>
                  <a:gd name="T53" fmla="*/ T52 w 303"/>
                  <a:gd name="T54" fmla="+- 0 4089 3978"/>
                  <a:gd name="T55" fmla="*/ 4089 h 380"/>
                  <a:gd name="T56" fmla="+- 0 6504 6499"/>
                  <a:gd name="T57" fmla="*/ T56 w 303"/>
                  <a:gd name="T58" fmla="+- 0 4018 3978"/>
                  <a:gd name="T59" fmla="*/ 4018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303" h="380">
                    <a:moveTo>
                      <a:pt x="5" y="40"/>
                    </a:moveTo>
                    <a:lnTo>
                      <a:pt x="65" y="134"/>
                    </a:lnTo>
                    <a:lnTo>
                      <a:pt x="0" y="151"/>
                    </a:lnTo>
                    <a:lnTo>
                      <a:pt x="52" y="206"/>
                    </a:lnTo>
                    <a:lnTo>
                      <a:pt x="1" y="255"/>
                    </a:lnTo>
                    <a:lnTo>
                      <a:pt x="79" y="244"/>
                    </a:lnTo>
                    <a:lnTo>
                      <a:pt x="239" y="244"/>
                    </a:lnTo>
                    <a:lnTo>
                      <a:pt x="235" y="226"/>
                    </a:lnTo>
                    <a:lnTo>
                      <a:pt x="296" y="226"/>
                    </a:lnTo>
                    <a:lnTo>
                      <a:pt x="246" y="183"/>
                    </a:lnTo>
                    <a:lnTo>
                      <a:pt x="295" y="142"/>
                    </a:lnTo>
                    <a:lnTo>
                      <a:pt x="234" y="128"/>
                    </a:lnTo>
                    <a:lnTo>
                      <a:pt x="242" y="111"/>
                    </a:lnTo>
                    <a:lnTo>
                      <a:pt x="102" y="111"/>
                    </a:lnTo>
                    <a:lnTo>
                      <a:pt x="5" y="4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77" name="Freeform 64"/>
              <p:cNvSpPr>
                <a:spLocks/>
              </p:cNvSpPr>
              <p:nvPr/>
            </p:nvSpPr>
            <p:spPr bwMode="auto">
              <a:xfrm>
                <a:off x="6499" y="3978"/>
                <a:ext cx="303" cy="380"/>
              </a:xfrm>
              <a:custGeom>
                <a:avLst/>
                <a:gdLst>
                  <a:gd name="T0" fmla="+- 0 6795 6499"/>
                  <a:gd name="T1" fmla="*/ T0 w 303"/>
                  <a:gd name="T2" fmla="+- 0 4204 3978"/>
                  <a:gd name="T3" fmla="*/ 4204 h 380"/>
                  <a:gd name="T4" fmla="+- 0 6734 6499"/>
                  <a:gd name="T5" fmla="*/ T4 w 303"/>
                  <a:gd name="T6" fmla="+- 0 4204 3978"/>
                  <a:gd name="T7" fmla="*/ 4204 h 380"/>
                  <a:gd name="T8" fmla="+- 0 6802 6499"/>
                  <a:gd name="T9" fmla="*/ T8 w 303"/>
                  <a:gd name="T10" fmla="+- 0 4210 3978"/>
                  <a:gd name="T11" fmla="*/ 4210 h 380"/>
                  <a:gd name="T12" fmla="+- 0 6795 6499"/>
                  <a:gd name="T13" fmla="*/ T12 w 303"/>
                  <a:gd name="T14" fmla="+- 0 4204 3978"/>
                  <a:gd name="T15" fmla="*/ 4204 h 380"/>
                </a:gdLst>
                <a:ahLst/>
                <a:cxnLst>
                  <a:cxn ang="0">
                    <a:pos x="T1" y="T3"/>
                  </a:cxn>
                  <a:cxn ang="0">
                    <a:pos x="T5" y="T7"/>
                  </a:cxn>
                  <a:cxn ang="0">
                    <a:pos x="T9" y="T11"/>
                  </a:cxn>
                  <a:cxn ang="0">
                    <a:pos x="T13" y="T15"/>
                  </a:cxn>
                </a:cxnLst>
                <a:rect l="0" t="0" r="r" b="b"/>
                <a:pathLst>
                  <a:path w="303" h="380">
                    <a:moveTo>
                      <a:pt x="296" y="226"/>
                    </a:moveTo>
                    <a:lnTo>
                      <a:pt x="235" y="226"/>
                    </a:lnTo>
                    <a:lnTo>
                      <a:pt x="303" y="232"/>
                    </a:lnTo>
                    <a:lnTo>
                      <a:pt x="296" y="22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78" name="Freeform 63"/>
              <p:cNvSpPr>
                <a:spLocks/>
              </p:cNvSpPr>
              <p:nvPr/>
            </p:nvSpPr>
            <p:spPr bwMode="auto">
              <a:xfrm>
                <a:off x="6499" y="3978"/>
                <a:ext cx="303" cy="380"/>
              </a:xfrm>
              <a:custGeom>
                <a:avLst/>
                <a:gdLst>
                  <a:gd name="T0" fmla="+- 0 6616 6499"/>
                  <a:gd name="T1" fmla="*/ T0 w 303"/>
                  <a:gd name="T2" fmla="+- 0 4018 3978"/>
                  <a:gd name="T3" fmla="*/ 4018 h 380"/>
                  <a:gd name="T4" fmla="+- 0 6601 6499"/>
                  <a:gd name="T5" fmla="*/ T4 w 303"/>
                  <a:gd name="T6" fmla="+- 0 4089 3978"/>
                  <a:gd name="T7" fmla="*/ 4089 h 380"/>
                  <a:gd name="T8" fmla="+- 0 6741 6499"/>
                  <a:gd name="T9" fmla="*/ T8 w 303"/>
                  <a:gd name="T10" fmla="+- 0 4089 3978"/>
                  <a:gd name="T11" fmla="*/ 4089 h 380"/>
                  <a:gd name="T12" fmla="+- 0 6745 6499"/>
                  <a:gd name="T13" fmla="*/ T12 w 303"/>
                  <a:gd name="T14" fmla="+- 0 4080 3978"/>
                  <a:gd name="T15" fmla="*/ 4080 h 380"/>
                  <a:gd name="T16" fmla="+- 0 6650 6499"/>
                  <a:gd name="T17" fmla="*/ T16 w 303"/>
                  <a:gd name="T18" fmla="+- 0 4080 3978"/>
                  <a:gd name="T19" fmla="*/ 4080 h 380"/>
                  <a:gd name="T20" fmla="+- 0 6616 6499"/>
                  <a:gd name="T21" fmla="*/ T20 w 303"/>
                  <a:gd name="T22" fmla="+- 0 4018 3978"/>
                  <a:gd name="T23" fmla="*/ 4018 h 380"/>
                </a:gdLst>
                <a:ahLst/>
                <a:cxnLst>
                  <a:cxn ang="0">
                    <a:pos x="T1" y="T3"/>
                  </a:cxn>
                  <a:cxn ang="0">
                    <a:pos x="T5" y="T7"/>
                  </a:cxn>
                  <a:cxn ang="0">
                    <a:pos x="T9" y="T11"/>
                  </a:cxn>
                  <a:cxn ang="0">
                    <a:pos x="T13" y="T15"/>
                  </a:cxn>
                  <a:cxn ang="0">
                    <a:pos x="T17" y="T19"/>
                  </a:cxn>
                  <a:cxn ang="0">
                    <a:pos x="T21" y="T23"/>
                  </a:cxn>
                </a:cxnLst>
                <a:rect l="0" t="0" r="r" b="b"/>
                <a:pathLst>
                  <a:path w="303" h="380">
                    <a:moveTo>
                      <a:pt x="117" y="40"/>
                    </a:moveTo>
                    <a:lnTo>
                      <a:pt x="102" y="111"/>
                    </a:lnTo>
                    <a:lnTo>
                      <a:pt x="242" y="111"/>
                    </a:lnTo>
                    <a:lnTo>
                      <a:pt x="246" y="102"/>
                    </a:lnTo>
                    <a:lnTo>
                      <a:pt x="151" y="102"/>
                    </a:lnTo>
                    <a:lnTo>
                      <a:pt x="117" y="4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79" name="Freeform 62"/>
              <p:cNvSpPr>
                <a:spLocks/>
              </p:cNvSpPr>
              <p:nvPr/>
            </p:nvSpPr>
            <p:spPr bwMode="auto">
              <a:xfrm>
                <a:off x="6499" y="3978"/>
                <a:ext cx="303" cy="380"/>
              </a:xfrm>
              <a:custGeom>
                <a:avLst/>
                <a:gdLst>
                  <a:gd name="T0" fmla="+- 0 6702 6499"/>
                  <a:gd name="T1" fmla="*/ T0 w 303"/>
                  <a:gd name="T2" fmla="+- 0 3978 3978"/>
                  <a:gd name="T3" fmla="*/ 3978 h 380"/>
                  <a:gd name="T4" fmla="+- 0 6650 6499"/>
                  <a:gd name="T5" fmla="*/ T4 w 303"/>
                  <a:gd name="T6" fmla="+- 0 4080 3978"/>
                  <a:gd name="T7" fmla="*/ 4080 h 380"/>
                  <a:gd name="T8" fmla="+- 0 6745 6499"/>
                  <a:gd name="T9" fmla="*/ T8 w 303"/>
                  <a:gd name="T10" fmla="+- 0 4080 3978"/>
                  <a:gd name="T11" fmla="*/ 4080 h 380"/>
                  <a:gd name="T12" fmla="+- 0 6749 6499"/>
                  <a:gd name="T13" fmla="*/ T12 w 303"/>
                  <a:gd name="T14" fmla="+- 0 4071 3978"/>
                  <a:gd name="T15" fmla="*/ 4071 h 380"/>
                  <a:gd name="T16" fmla="+- 0 6697 6499"/>
                  <a:gd name="T17" fmla="*/ T16 w 303"/>
                  <a:gd name="T18" fmla="+- 0 4071 3978"/>
                  <a:gd name="T19" fmla="*/ 4071 h 380"/>
                  <a:gd name="T20" fmla="+- 0 6702 6499"/>
                  <a:gd name="T21" fmla="*/ T20 w 303"/>
                  <a:gd name="T22" fmla="+- 0 3978 3978"/>
                  <a:gd name="T23" fmla="*/ 3978 h 380"/>
                </a:gdLst>
                <a:ahLst/>
                <a:cxnLst>
                  <a:cxn ang="0">
                    <a:pos x="T1" y="T3"/>
                  </a:cxn>
                  <a:cxn ang="0">
                    <a:pos x="T5" y="T7"/>
                  </a:cxn>
                  <a:cxn ang="0">
                    <a:pos x="T9" y="T11"/>
                  </a:cxn>
                  <a:cxn ang="0">
                    <a:pos x="T13" y="T15"/>
                  </a:cxn>
                  <a:cxn ang="0">
                    <a:pos x="T17" y="T19"/>
                  </a:cxn>
                  <a:cxn ang="0">
                    <a:pos x="T21" y="T23"/>
                  </a:cxn>
                </a:cxnLst>
                <a:rect l="0" t="0" r="r" b="b"/>
                <a:pathLst>
                  <a:path w="303" h="380">
                    <a:moveTo>
                      <a:pt x="203" y="0"/>
                    </a:moveTo>
                    <a:lnTo>
                      <a:pt x="151" y="102"/>
                    </a:lnTo>
                    <a:lnTo>
                      <a:pt x="246" y="102"/>
                    </a:lnTo>
                    <a:lnTo>
                      <a:pt x="250" y="93"/>
                    </a:lnTo>
                    <a:lnTo>
                      <a:pt x="198" y="93"/>
                    </a:lnTo>
                    <a:lnTo>
                      <a:pt x="203"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80" name="Freeform 61"/>
              <p:cNvSpPr>
                <a:spLocks/>
              </p:cNvSpPr>
              <p:nvPr/>
            </p:nvSpPr>
            <p:spPr bwMode="auto">
              <a:xfrm>
                <a:off x="6499" y="3978"/>
                <a:ext cx="303" cy="380"/>
              </a:xfrm>
              <a:custGeom>
                <a:avLst/>
                <a:gdLst>
                  <a:gd name="T0" fmla="+- 0 6756 6499"/>
                  <a:gd name="T1" fmla="*/ T0 w 303"/>
                  <a:gd name="T2" fmla="+- 0 4056 3978"/>
                  <a:gd name="T3" fmla="*/ 4056 h 380"/>
                  <a:gd name="T4" fmla="+- 0 6697 6499"/>
                  <a:gd name="T5" fmla="*/ T4 w 303"/>
                  <a:gd name="T6" fmla="+- 0 4071 3978"/>
                  <a:gd name="T7" fmla="*/ 4071 h 380"/>
                  <a:gd name="T8" fmla="+- 0 6749 6499"/>
                  <a:gd name="T9" fmla="*/ T8 w 303"/>
                  <a:gd name="T10" fmla="+- 0 4071 3978"/>
                  <a:gd name="T11" fmla="*/ 4071 h 380"/>
                  <a:gd name="T12" fmla="+- 0 6756 6499"/>
                  <a:gd name="T13" fmla="*/ T12 w 303"/>
                  <a:gd name="T14" fmla="+- 0 4056 3978"/>
                  <a:gd name="T15" fmla="*/ 4056 h 380"/>
                </a:gdLst>
                <a:ahLst/>
                <a:cxnLst>
                  <a:cxn ang="0">
                    <a:pos x="T1" y="T3"/>
                  </a:cxn>
                  <a:cxn ang="0">
                    <a:pos x="T5" y="T7"/>
                  </a:cxn>
                  <a:cxn ang="0">
                    <a:pos x="T9" y="T11"/>
                  </a:cxn>
                  <a:cxn ang="0">
                    <a:pos x="T13" y="T15"/>
                  </a:cxn>
                </a:cxnLst>
                <a:rect l="0" t="0" r="r" b="b"/>
                <a:pathLst>
                  <a:path w="303" h="380">
                    <a:moveTo>
                      <a:pt x="257" y="78"/>
                    </a:moveTo>
                    <a:lnTo>
                      <a:pt x="198" y="93"/>
                    </a:lnTo>
                    <a:lnTo>
                      <a:pt x="250" y="93"/>
                    </a:lnTo>
                    <a:lnTo>
                      <a:pt x="257" y="7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1" name="Group 58"/>
            <p:cNvGrpSpPr>
              <a:grpSpLocks/>
            </p:cNvGrpSpPr>
            <p:nvPr/>
          </p:nvGrpSpPr>
          <p:grpSpPr bwMode="auto">
            <a:xfrm>
              <a:off x="6499" y="3978"/>
              <a:ext cx="303" cy="380"/>
              <a:chOff x="6499" y="3978"/>
              <a:chExt cx="303" cy="380"/>
            </a:xfrm>
          </p:grpSpPr>
          <p:sp>
            <p:nvSpPr>
              <p:cNvPr id="4271" name="Freeform 59"/>
              <p:cNvSpPr>
                <a:spLocks/>
              </p:cNvSpPr>
              <p:nvPr/>
            </p:nvSpPr>
            <p:spPr bwMode="auto">
              <a:xfrm>
                <a:off x="6499" y="3978"/>
                <a:ext cx="303" cy="380"/>
              </a:xfrm>
              <a:custGeom>
                <a:avLst/>
                <a:gdLst>
                  <a:gd name="T0" fmla="+- 0 6650 6499"/>
                  <a:gd name="T1" fmla="*/ T0 w 303"/>
                  <a:gd name="T2" fmla="+- 0 4080 3978"/>
                  <a:gd name="T3" fmla="*/ 4080 h 380"/>
                  <a:gd name="T4" fmla="+- 0 6616 6499"/>
                  <a:gd name="T5" fmla="*/ T4 w 303"/>
                  <a:gd name="T6" fmla="+- 0 4018 3978"/>
                  <a:gd name="T7" fmla="*/ 4018 h 380"/>
                  <a:gd name="T8" fmla="+- 0 6601 6499"/>
                  <a:gd name="T9" fmla="*/ T8 w 303"/>
                  <a:gd name="T10" fmla="+- 0 4089 3978"/>
                  <a:gd name="T11" fmla="*/ 4089 h 380"/>
                  <a:gd name="T12" fmla="+- 0 6504 6499"/>
                  <a:gd name="T13" fmla="*/ T12 w 303"/>
                  <a:gd name="T14" fmla="+- 0 4018 3978"/>
                  <a:gd name="T15" fmla="*/ 4018 h 380"/>
                  <a:gd name="T16" fmla="+- 0 6564 6499"/>
                  <a:gd name="T17" fmla="*/ T16 w 303"/>
                  <a:gd name="T18" fmla="+- 0 4112 3978"/>
                  <a:gd name="T19" fmla="*/ 4112 h 380"/>
                  <a:gd name="T20" fmla="+- 0 6499 6499"/>
                  <a:gd name="T21" fmla="*/ T20 w 303"/>
                  <a:gd name="T22" fmla="+- 0 4129 3978"/>
                  <a:gd name="T23" fmla="*/ 4129 h 380"/>
                  <a:gd name="T24" fmla="+- 0 6551 6499"/>
                  <a:gd name="T25" fmla="*/ T24 w 303"/>
                  <a:gd name="T26" fmla="+- 0 4184 3978"/>
                  <a:gd name="T27" fmla="*/ 4184 h 380"/>
                  <a:gd name="T28" fmla="+- 0 6500 6499"/>
                  <a:gd name="T29" fmla="*/ T28 w 303"/>
                  <a:gd name="T30" fmla="+- 0 4233 3978"/>
                  <a:gd name="T31" fmla="*/ 4233 h 380"/>
                  <a:gd name="T32" fmla="+- 0 6578 6499"/>
                  <a:gd name="T33" fmla="*/ T32 w 303"/>
                  <a:gd name="T34" fmla="+- 0 4222 3978"/>
                  <a:gd name="T35" fmla="*/ 4222 h 380"/>
                  <a:gd name="T36" fmla="+- 0 6565 6499"/>
                  <a:gd name="T37" fmla="*/ T36 w 303"/>
                  <a:gd name="T38" fmla="+- 0 4287 3978"/>
                  <a:gd name="T39" fmla="*/ 4287 h 380"/>
                  <a:gd name="T40" fmla="+- 0 6607 6499"/>
                  <a:gd name="T41" fmla="*/ T40 w 303"/>
                  <a:gd name="T42" fmla="+- 0 4252 3978"/>
                  <a:gd name="T43" fmla="*/ 4252 h 380"/>
                  <a:gd name="T44" fmla="+- 0 6618 6499"/>
                  <a:gd name="T45" fmla="*/ T44 w 303"/>
                  <a:gd name="T46" fmla="+- 0 4357 3978"/>
                  <a:gd name="T47" fmla="*/ 4357 h 380"/>
                  <a:gd name="T48" fmla="+- 0 6647 6499"/>
                  <a:gd name="T49" fmla="*/ T48 w 303"/>
                  <a:gd name="T50" fmla="+- 0 4239 3978"/>
                  <a:gd name="T51" fmla="*/ 4239 h 380"/>
                  <a:gd name="T52" fmla="+- 0 6684 6499"/>
                  <a:gd name="T53" fmla="*/ T52 w 303"/>
                  <a:gd name="T54" fmla="+- 0 4324 3978"/>
                  <a:gd name="T55" fmla="*/ 4324 h 380"/>
                  <a:gd name="T56" fmla="+- 0 6695 6499"/>
                  <a:gd name="T57" fmla="*/ T56 w 303"/>
                  <a:gd name="T58" fmla="+- 0 4231 3978"/>
                  <a:gd name="T59" fmla="*/ 4231 h 380"/>
                  <a:gd name="T60" fmla="+- 0 6754 6499"/>
                  <a:gd name="T61" fmla="*/ T60 w 303"/>
                  <a:gd name="T62" fmla="+- 0 4296 3978"/>
                  <a:gd name="T63" fmla="*/ 4296 h 380"/>
                  <a:gd name="T64" fmla="+- 0 6734 6499"/>
                  <a:gd name="T65" fmla="*/ T64 w 303"/>
                  <a:gd name="T66" fmla="+- 0 4204 3978"/>
                  <a:gd name="T67" fmla="*/ 4204 h 380"/>
                  <a:gd name="T68" fmla="+- 0 6802 6499"/>
                  <a:gd name="T69" fmla="*/ T68 w 303"/>
                  <a:gd name="T70" fmla="+- 0 4210 3978"/>
                  <a:gd name="T71" fmla="*/ 4210 h 380"/>
                  <a:gd name="T72" fmla="+- 0 6745 6499"/>
                  <a:gd name="T73" fmla="*/ T72 w 303"/>
                  <a:gd name="T74" fmla="+- 0 4161 3978"/>
                  <a:gd name="T75" fmla="*/ 4161 h 380"/>
                  <a:gd name="T76" fmla="+- 0 6794 6499"/>
                  <a:gd name="T77" fmla="*/ T76 w 303"/>
                  <a:gd name="T78" fmla="+- 0 4120 3978"/>
                  <a:gd name="T79" fmla="*/ 4120 h 380"/>
                  <a:gd name="T80" fmla="+- 0 6733 6499"/>
                  <a:gd name="T81" fmla="*/ T80 w 303"/>
                  <a:gd name="T82" fmla="+- 0 4106 3978"/>
                  <a:gd name="T83" fmla="*/ 4106 h 380"/>
                  <a:gd name="T84" fmla="+- 0 6756 6499"/>
                  <a:gd name="T85" fmla="*/ T84 w 303"/>
                  <a:gd name="T86" fmla="+- 0 4056 3978"/>
                  <a:gd name="T87" fmla="*/ 4056 h 380"/>
                  <a:gd name="T88" fmla="+- 0 6697 6499"/>
                  <a:gd name="T89" fmla="*/ T88 w 303"/>
                  <a:gd name="T90" fmla="+- 0 4071 3978"/>
                  <a:gd name="T91" fmla="*/ 4071 h 380"/>
                  <a:gd name="T92" fmla="+- 0 6702 6499"/>
                  <a:gd name="T93" fmla="*/ T92 w 303"/>
                  <a:gd name="T94" fmla="+- 0 3978 3978"/>
                  <a:gd name="T95" fmla="*/ 3978 h 380"/>
                  <a:gd name="T96" fmla="+- 0 6650 6499"/>
                  <a:gd name="T97" fmla="*/ T96 w 303"/>
                  <a:gd name="T98" fmla="+- 0 4080 3978"/>
                  <a:gd name="T99" fmla="*/ 4080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303" h="380">
                    <a:moveTo>
                      <a:pt x="151" y="102"/>
                    </a:moveTo>
                    <a:lnTo>
                      <a:pt x="117" y="40"/>
                    </a:lnTo>
                    <a:lnTo>
                      <a:pt x="102" y="111"/>
                    </a:lnTo>
                    <a:lnTo>
                      <a:pt x="5" y="40"/>
                    </a:lnTo>
                    <a:lnTo>
                      <a:pt x="65" y="134"/>
                    </a:lnTo>
                    <a:lnTo>
                      <a:pt x="0" y="151"/>
                    </a:lnTo>
                    <a:lnTo>
                      <a:pt x="52" y="206"/>
                    </a:lnTo>
                    <a:lnTo>
                      <a:pt x="1" y="255"/>
                    </a:lnTo>
                    <a:lnTo>
                      <a:pt x="79" y="244"/>
                    </a:lnTo>
                    <a:lnTo>
                      <a:pt x="66" y="309"/>
                    </a:lnTo>
                    <a:lnTo>
                      <a:pt x="108" y="274"/>
                    </a:lnTo>
                    <a:lnTo>
                      <a:pt x="119" y="379"/>
                    </a:lnTo>
                    <a:lnTo>
                      <a:pt x="148" y="261"/>
                    </a:lnTo>
                    <a:lnTo>
                      <a:pt x="185" y="346"/>
                    </a:lnTo>
                    <a:lnTo>
                      <a:pt x="196" y="253"/>
                    </a:lnTo>
                    <a:lnTo>
                      <a:pt x="255" y="318"/>
                    </a:lnTo>
                    <a:lnTo>
                      <a:pt x="235" y="226"/>
                    </a:lnTo>
                    <a:lnTo>
                      <a:pt x="303" y="232"/>
                    </a:lnTo>
                    <a:lnTo>
                      <a:pt x="246" y="183"/>
                    </a:lnTo>
                    <a:lnTo>
                      <a:pt x="295" y="142"/>
                    </a:lnTo>
                    <a:lnTo>
                      <a:pt x="234" y="128"/>
                    </a:lnTo>
                    <a:lnTo>
                      <a:pt x="257" y="78"/>
                    </a:lnTo>
                    <a:lnTo>
                      <a:pt x="198" y="93"/>
                    </a:lnTo>
                    <a:lnTo>
                      <a:pt x="203" y="0"/>
                    </a:lnTo>
                    <a:lnTo>
                      <a:pt x="151" y="102"/>
                    </a:lnTo>
                    <a:close/>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2" name="Group 48"/>
            <p:cNvGrpSpPr>
              <a:grpSpLocks/>
            </p:cNvGrpSpPr>
            <p:nvPr/>
          </p:nvGrpSpPr>
          <p:grpSpPr bwMode="auto">
            <a:xfrm>
              <a:off x="5539" y="3259"/>
              <a:ext cx="303" cy="378"/>
              <a:chOff x="5539" y="3259"/>
              <a:chExt cx="303" cy="378"/>
            </a:xfrm>
          </p:grpSpPr>
          <p:sp>
            <p:nvSpPr>
              <p:cNvPr id="4262" name="Freeform 57"/>
              <p:cNvSpPr>
                <a:spLocks/>
              </p:cNvSpPr>
              <p:nvPr/>
            </p:nvSpPr>
            <p:spPr bwMode="auto">
              <a:xfrm>
                <a:off x="5539" y="3259"/>
                <a:ext cx="303" cy="378"/>
              </a:xfrm>
              <a:custGeom>
                <a:avLst/>
                <a:gdLst>
                  <a:gd name="T0" fmla="+- 0 5684 5539"/>
                  <a:gd name="T1" fmla="*/ T0 w 303"/>
                  <a:gd name="T2" fmla="+- 0 3532 3259"/>
                  <a:gd name="T3" fmla="*/ 3532 h 378"/>
                  <a:gd name="T4" fmla="+- 0 5647 5539"/>
                  <a:gd name="T5" fmla="*/ T4 w 303"/>
                  <a:gd name="T6" fmla="+- 0 3532 3259"/>
                  <a:gd name="T7" fmla="*/ 3532 h 378"/>
                  <a:gd name="T8" fmla="+- 0 5658 5539"/>
                  <a:gd name="T9" fmla="*/ T8 w 303"/>
                  <a:gd name="T10" fmla="+- 0 3637 3259"/>
                  <a:gd name="T11" fmla="*/ 3637 h 378"/>
                  <a:gd name="T12" fmla="+- 0 5684 5539"/>
                  <a:gd name="T13" fmla="*/ T12 w 303"/>
                  <a:gd name="T14" fmla="+- 0 3532 3259"/>
                  <a:gd name="T15" fmla="*/ 3532 h 378"/>
                </a:gdLst>
                <a:ahLst/>
                <a:cxnLst>
                  <a:cxn ang="0">
                    <a:pos x="T1" y="T3"/>
                  </a:cxn>
                  <a:cxn ang="0">
                    <a:pos x="T5" y="T7"/>
                  </a:cxn>
                  <a:cxn ang="0">
                    <a:pos x="T9" y="T11"/>
                  </a:cxn>
                  <a:cxn ang="0">
                    <a:pos x="T13" y="T15"/>
                  </a:cxn>
                </a:cxnLst>
                <a:rect l="0" t="0" r="r" b="b"/>
                <a:pathLst>
                  <a:path w="303" h="378">
                    <a:moveTo>
                      <a:pt x="145" y="273"/>
                    </a:moveTo>
                    <a:lnTo>
                      <a:pt x="108" y="273"/>
                    </a:lnTo>
                    <a:lnTo>
                      <a:pt x="119" y="378"/>
                    </a:lnTo>
                    <a:lnTo>
                      <a:pt x="145" y="27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63" name="Freeform 56"/>
              <p:cNvSpPr>
                <a:spLocks/>
              </p:cNvSpPr>
              <p:nvPr/>
            </p:nvSpPr>
            <p:spPr bwMode="auto">
              <a:xfrm>
                <a:off x="5539" y="3259"/>
                <a:ext cx="303" cy="378"/>
              </a:xfrm>
              <a:custGeom>
                <a:avLst/>
                <a:gdLst>
                  <a:gd name="T0" fmla="+- 0 5735 5539"/>
                  <a:gd name="T1" fmla="*/ T0 w 303"/>
                  <a:gd name="T2" fmla="+- 0 3520 3259"/>
                  <a:gd name="T3" fmla="*/ 3520 h 378"/>
                  <a:gd name="T4" fmla="+- 0 5687 5539"/>
                  <a:gd name="T5" fmla="*/ T4 w 303"/>
                  <a:gd name="T6" fmla="+- 0 3520 3259"/>
                  <a:gd name="T7" fmla="*/ 3520 h 378"/>
                  <a:gd name="T8" fmla="+- 0 5725 5539"/>
                  <a:gd name="T9" fmla="*/ T8 w 303"/>
                  <a:gd name="T10" fmla="+- 0 3604 3259"/>
                  <a:gd name="T11" fmla="*/ 3604 h 378"/>
                  <a:gd name="T12" fmla="+- 0 5735 5539"/>
                  <a:gd name="T13" fmla="*/ T12 w 303"/>
                  <a:gd name="T14" fmla="+- 0 3520 3259"/>
                  <a:gd name="T15" fmla="*/ 3520 h 378"/>
                </a:gdLst>
                <a:ahLst/>
                <a:cxnLst>
                  <a:cxn ang="0">
                    <a:pos x="T1" y="T3"/>
                  </a:cxn>
                  <a:cxn ang="0">
                    <a:pos x="T5" y="T7"/>
                  </a:cxn>
                  <a:cxn ang="0">
                    <a:pos x="T9" y="T11"/>
                  </a:cxn>
                  <a:cxn ang="0">
                    <a:pos x="T13" y="T15"/>
                  </a:cxn>
                </a:cxnLst>
                <a:rect l="0" t="0" r="r" b="b"/>
                <a:pathLst>
                  <a:path w="303" h="378">
                    <a:moveTo>
                      <a:pt x="196" y="261"/>
                    </a:moveTo>
                    <a:lnTo>
                      <a:pt x="148" y="261"/>
                    </a:lnTo>
                    <a:lnTo>
                      <a:pt x="186" y="345"/>
                    </a:lnTo>
                    <a:lnTo>
                      <a:pt x="196" y="26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64" name="Freeform 55"/>
              <p:cNvSpPr>
                <a:spLocks/>
              </p:cNvSpPr>
              <p:nvPr/>
            </p:nvSpPr>
            <p:spPr bwMode="auto">
              <a:xfrm>
                <a:off x="5539" y="3259"/>
                <a:ext cx="303" cy="378"/>
              </a:xfrm>
              <a:custGeom>
                <a:avLst/>
                <a:gdLst>
                  <a:gd name="T0" fmla="+- 0 5780 5539"/>
                  <a:gd name="T1" fmla="*/ T0 w 303"/>
                  <a:gd name="T2" fmla="+- 0 3512 3259"/>
                  <a:gd name="T3" fmla="*/ 3512 h 378"/>
                  <a:gd name="T4" fmla="+- 0 5736 5539"/>
                  <a:gd name="T5" fmla="*/ T4 w 303"/>
                  <a:gd name="T6" fmla="+- 0 3512 3259"/>
                  <a:gd name="T7" fmla="*/ 3512 h 378"/>
                  <a:gd name="T8" fmla="+- 0 5794 5539"/>
                  <a:gd name="T9" fmla="*/ T8 w 303"/>
                  <a:gd name="T10" fmla="+- 0 3576 3259"/>
                  <a:gd name="T11" fmla="*/ 3576 h 378"/>
                  <a:gd name="T12" fmla="+- 0 5780 5539"/>
                  <a:gd name="T13" fmla="*/ T12 w 303"/>
                  <a:gd name="T14" fmla="+- 0 3512 3259"/>
                  <a:gd name="T15" fmla="*/ 3512 h 378"/>
                </a:gdLst>
                <a:ahLst/>
                <a:cxnLst>
                  <a:cxn ang="0">
                    <a:pos x="T1" y="T3"/>
                  </a:cxn>
                  <a:cxn ang="0">
                    <a:pos x="T5" y="T7"/>
                  </a:cxn>
                  <a:cxn ang="0">
                    <a:pos x="T9" y="T11"/>
                  </a:cxn>
                  <a:cxn ang="0">
                    <a:pos x="T13" y="T15"/>
                  </a:cxn>
                </a:cxnLst>
                <a:rect l="0" t="0" r="r" b="b"/>
                <a:pathLst>
                  <a:path w="303" h="378">
                    <a:moveTo>
                      <a:pt x="241" y="253"/>
                    </a:moveTo>
                    <a:lnTo>
                      <a:pt x="197" y="253"/>
                    </a:lnTo>
                    <a:lnTo>
                      <a:pt x="255" y="317"/>
                    </a:lnTo>
                    <a:lnTo>
                      <a:pt x="241" y="25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65" name="Freeform 54"/>
              <p:cNvSpPr>
                <a:spLocks/>
              </p:cNvSpPr>
              <p:nvPr/>
            </p:nvSpPr>
            <p:spPr bwMode="auto">
              <a:xfrm>
                <a:off x="5539" y="3259"/>
                <a:ext cx="303" cy="378"/>
              </a:xfrm>
              <a:custGeom>
                <a:avLst/>
                <a:gdLst>
                  <a:gd name="T0" fmla="+- 0 5778 5539"/>
                  <a:gd name="T1" fmla="*/ T0 w 303"/>
                  <a:gd name="T2" fmla="+- 0 3502 3259"/>
                  <a:gd name="T3" fmla="*/ 3502 h 378"/>
                  <a:gd name="T4" fmla="+- 0 5618 5539"/>
                  <a:gd name="T5" fmla="*/ T4 w 303"/>
                  <a:gd name="T6" fmla="+- 0 3502 3259"/>
                  <a:gd name="T7" fmla="*/ 3502 h 378"/>
                  <a:gd name="T8" fmla="+- 0 5606 5539"/>
                  <a:gd name="T9" fmla="*/ T8 w 303"/>
                  <a:gd name="T10" fmla="+- 0 3567 3259"/>
                  <a:gd name="T11" fmla="*/ 3567 h 378"/>
                  <a:gd name="T12" fmla="+- 0 5647 5539"/>
                  <a:gd name="T13" fmla="*/ T12 w 303"/>
                  <a:gd name="T14" fmla="+- 0 3532 3259"/>
                  <a:gd name="T15" fmla="*/ 3532 h 378"/>
                  <a:gd name="T16" fmla="+- 0 5684 5539"/>
                  <a:gd name="T17" fmla="*/ T16 w 303"/>
                  <a:gd name="T18" fmla="+- 0 3532 3259"/>
                  <a:gd name="T19" fmla="*/ 3532 h 378"/>
                  <a:gd name="T20" fmla="+- 0 5687 5539"/>
                  <a:gd name="T21" fmla="*/ T20 w 303"/>
                  <a:gd name="T22" fmla="+- 0 3520 3259"/>
                  <a:gd name="T23" fmla="*/ 3520 h 378"/>
                  <a:gd name="T24" fmla="+- 0 5735 5539"/>
                  <a:gd name="T25" fmla="*/ T24 w 303"/>
                  <a:gd name="T26" fmla="+- 0 3520 3259"/>
                  <a:gd name="T27" fmla="*/ 3520 h 378"/>
                  <a:gd name="T28" fmla="+- 0 5736 5539"/>
                  <a:gd name="T29" fmla="*/ T28 w 303"/>
                  <a:gd name="T30" fmla="+- 0 3512 3259"/>
                  <a:gd name="T31" fmla="*/ 3512 h 378"/>
                  <a:gd name="T32" fmla="+- 0 5780 5539"/>
                  <a:gd name="T33" fmla="*/ T32 w 303"/>
                  <a:gd name="T34" fmla="+- 0 3512 3259"/>
                  <a:gd name="T35" fmla="*/ 3512 h 378"/>
                  <a:gd name="T36" fmla="+- 0 5778 5539"/>
                  <a:gd name="T37" fmla="*/ T36 w 303"/>
                  <a:gd name="T38" fmla="+- 0 3502 3259"/>
                  <a:gd name="T39" fmla="*/ 3502 h 3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03" h="378">
                    <a:moveTo>
                      <a:pt x="239" y="243"/>
                    </a:moveTo>
                    <a:lnTo>
                      <a:pt x="79" y="243"/>
                    </a:lnTo>
                    <a:lnTo>
                      <a:pt x="67" y="308"/>
                    </a:lnTo>
                    <a:lnTo>
                      <a:pt x="108" y="273"/>
                    </a:lnTo>
                    <a:lnTo>
                      <a:pt x="145" y="273"/>
                    </a:lnTo>
                    <a:lnTo>
                      <a:pt x="148" y="261"/>
                    </a:lnTo>
                    <a:lnTo>
                      <a:pt x="196" y="261"/>
                    </a:lnTo>
                    <a:lnTo>
                      <a:pt x="197" y="253"/>
                    </a:lnTo>
                    <a:lnTo>
                      <a:pt x="241" y="253"/>
                    </a:lnTo>
                    <a:lnTo>
                      <a:pt x="239" y="24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66" name="Freeform 53"/>
              <p:cNvSpPr>
                <a:spLocks/>
              </p:cNvSpPr>
              <p:nvPr/>
            </p:nvSpPr>
            <p:spPr bwMode="auto">
              <a:xfrm>
                <a:off x="5539" y="3259"/>
                <a:ext cx="303" cy="378"/>
              </a:xfrm>
              <a:custGeom>
                <a:avLst/>
                <a:gdLst>
                  <a:gd name="T0" fmla="+- 0 5544 5539"/>
                  <a:gd name="T1" fmla="*/ T0 w 303"/>
                  <a:gd name="T2" fmla="+- 0 3298 3259"/>
                  <a:gd name="T3" fmla="*/ 3298 h 378"/>
                  <a:gd name="T4" fmla="+- 0 5604 5539"/>
                  <a:gd name="T5" fmla="*/ T4 w 303"/>
                  <a:gd name="T6" fmla="+- 0 3392 3259"/>
                  <a:gd name="T7" fmla="*/ 3392 h 378"/>
                  <a:gd name="T8" fmla="+- 0 5539 5539"/>
                  <a:gd name="T9" fmla="*/ T8 w 303"/>
                  <a:gd name="T10" fmla="+- 0 3410 3259"/>
                  <a:gd name="T11" fmla="*/ 3410 h 378"/>
                  <a:gd name="T12" fmla="+- 0 5591 5539"/>
                  <a:gd name="T13" fmla="*/ T12 w 303"/>
                  <a:gd name="T14" fmla="+- 0 3465 3259"/>
                  <a:gd name="T15" fmla="*/ 3465 h 378"/>
                  <a:gd name="T16" fmla="+- 0 5542 5539"/>
                  <a:gd name="T17" fmla="*/ T16 w 303"/>
                  <a:gd name="T18" fmla="+- 0 3514 3259"/>
                  <a:gd name="T19" fmla="*/ 3514 h 378"/>
                  <a:gd name="T20" fmla="+- 0 5618 5539"/>
                  <a:gd name="T21" fmla="*/ T20 w 303"/>
                  <a:gd name="T22" fmla="+- 0 3502 3259"/>
                  <a:gd name="T23" fmla="*/ 3502 h 378"/>
                  <a:gd name="T24" fmla="+- 0 5778 5539"/>
                  <a:gd name="T25" fmla="*/ T24 w 303"/>
                  <a:gd name="T26" fmla="+- 0 3502 3259"/>
                  <a:gd name="T27" fmla="*/ 3502 h 378"/>
                  <a:gd name="T28" fmla="+- 0 5774 5539"/>
                  <a:gd name="T29" fmla="*/ T28 w 303"/>
                  <a:gd name="T30" fmla="+- 0 3486 3259"/>
                  <a:gd name="T31" fmla="*/ 3486 h 378"/>
                  <a:gd name="T32" fmla="+- 0 5835 5539"/>
                  <a:gd name="T33" fmla="*/ T32 w 303"/>
                  <a:gd name="T34" fmla="+- 0 3486 3259"/>
                  <a:gd name="T35" fmla="*/ 3486 h 378"/>
                  <a:gd name="T36" fmla="+- 0 5785 5539"/>
                  <a:gd name="T37" fmla="*/ T36 w 303"/>
                  <a:gd name="T38" fmla="+- 0 3442 3259"/>
                  <a:gd name="T39" fmla="*/ 3442 h 378"/>
                  <a:gd name="T40" fmla="+- 0 5834 5539"/>
                  <a:gd name="T41" fmla="*/ T40 w 303"/>
                  <a:gd name="T42" fmla="+- 0 3402 3259"/>
                  <a:gd name="T43" fmla="*/ 3402 h 378"/>
                  <a:gd name="T44" fmla="+- 0 5773 5539"/>
                  <a:gd name="T45" fmla="*/ T44 w 303"/>
                  <a:gd name="T46" fmla="+- 0 3387 3259"/>
                  <a:gd name="T47" fmla="*/ 3387 h 378"/>
                  <a:gd name="T48" fmla="+- 0 5781 5539"/>
                  <a:gd name="T49" fmla="*/ T48 w 303"/>
                  <a:gd name="T50" fmla="+- 0 3369 3259"/>
                  <a:gd name="T51" fmla="*/ 3369 h 378"/>
                  <a:gd name="T52" fmla="+- 0 5641 5539"/>
                  <a:gd name="T53" fmla="*/ T52 w 303"/>
                  <a:gd name="T54" fmla="+- 0 3369 3259"/>
                  <a:gd name="T55" fmla="*/ 3369 h 378"/>
                  <a:gd name="T56" fmla="+- 0 5544 5539"/>
                  <a:gd name="T57" fmla="*/ T56 w 303"/>
                  <a:gd name="T58" fmla="+- 0 3298 3259"/>
                  <a:gd name="T59" fmla="*/ 3298 h 3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303" h="378">
                    <a:moveTo>
                      <a:pt x="5" y="39"/>
                    </a:moveTo>
                    <a:lnTo>
                      <a:pt x="65" y="133"/>
                    </a:lnTo>
                    <a:lnTo>
                      <a:pt x="0" y="151"/>
                    </a:lnTo>
                    <a:lnTo>
                      <a:pt x="52" y="206"/>
                    </a:lnTo>
                    <a:lnTo>
                      <a:pt x="3" y="255"/>
                    </a:lnTo>
                    <a:lnTo>
                      <a:pt x="79" y="243"/>
                    </a:lnTo>
                    <a:lnTo>
                      <a:pt x="239" y="243"/>
                    </a:lnTo>
                    <a:lnTo>
                      <a:pt x="235" y="227"/>
                    </a:lnTo>
                    <a:lnTo>
                      <a:pt x="296" y="227"/>
                    </a:lnTo>
                    <a:lnTo>
                      <a:pt x="246" y="183"/>
                    </a:lnTo>
                    <a:lnTo>
                      <a:pt x="295" y="143"/>
                    </a:lnTo>
                    <a:lnTo>
                      <a:pt x="234" y="128"/>
                    </a:lnTo>
                    <a:lnTo>
                      <a:pt x="242" y="110"/>
                    </a:lnTo>
                    <a:lnTo>
                      <a:pt x="102" y="110"/>
                    </a:lnTo>
                    <a:lnTo>
                      <a:pt x="5" y="3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67" name="Freeform 52"/>
              <p:cNvSpPr>
                <a:spLocks/>
              </p:cNvSpPr>
              <p:nvPr/>
            </p:nvSpPr>
            <p:spPr bwMode="auto">
              <a:xfrm>
                <a:off x="5539" y="3259"/>
                <a:ext cx="303" cy="378"/>
              </a:xfrm>
              <a:custGeom>
                <a:avLst/>
                <a:gdLst>
                  <a:gd name="T0" fmla="+- 0 5835 5539"/>
                  <a:gd name="T1" fmla="*/ T0 w 303"/>
                  <a:gd name="T2" fmla="+- 0 3486 3259"/>
                  <a:gd name="T3" fmla="*/ 3486 h 378"/>
                  <a:gd name="T4" fmla="+- 0 5774 5539"/>
                  <a:gd name="T5" fmla="*/ T4 w 303"/>
                  <a:gd name="T6" fmla="+- 0 3486 3259"/>
                  <a:gd name="T7" fmla="*/ 3486 h 378"/>
                  <a:gd name="T8" fmla="+- 0 5842 5539"/>
                  <a:gd name="T9" fmla="*/ T8 w 303"/>
                  <a:gd name="T10" fmla="+- 0 3492 3259"/>
                  <a:gd name="T11" fmla="*/ 3492 h 378"/>
                  <a:gd name="T12" fmla="+- 0 5835 5539"/>
                  <a:gd name="T13" fmla="*/ T12 w 303"/>
                  <a:gd name="T14" fmla="+- 0 3486 3259"/>
                  <a:gd name="T15" fmla="*/ 3486 h 378"/>
                </a:gdLst>
                <a:ahLst/>
                <a:cxnLst>
                  <a:cxn ang="0">
                    <a:pos x="T1" y="T3"/>
                  </a:cxn>
                  <a:cxn ang="0">
                    <a:pos x="T5" y="T7"/>
                  </a:cxn>
                  <a:cxn ang="0">
                    <a:pos x="T9" y="T11"/>
                  </a:cxn>
                  <a:cxn ang="0">
                    <a:pos x="T13" y="T15"/>
                  </a:cxn>
                </a:cxnLst>
                <a:rect l="0" t="0" r="r" b="b"/>
                <a:pathLst>
                  <a:path w="303" h="378">
                    <a:moveTo>
                      <a:pt x="296" y="227"/>
                    </a:moveTo>
                    <a:lnTo>
                      <a:pt x="235" y="227"/>
                    </a:lnTo>
                    <a:lnTo>
                      <a:pt x="303" y="233"/>
                    </a:lnTo>
                    <a:lnTo>
                      <a:pt x="296" y="22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68" name="Freeform 51"/>
              <p:cNvSpPr>
                <a:spLocks/>
              </p:cNvSpPr>
              <p:nvPr/>
            </p:nvSpPr>
            <p:spPr bwMode="auto">
              <a:xfrm>
                <a:off x="5539" y="3259"/>
                <a:ext cx="303" cy="378"/>
              </a:xfrm>
              <a:custGeom>
                <a:avLst/>
                <a:gdLst>
                  <a:gd name="T0" fmla="+- 0 5656 5539"/>
                  <a:gd name="T1" fmla="*/ T0 w 303"/>
                  <a:gd name="T2" fmla="+- 0 3298 3259"/>
                  <a:gd name="T3" fmla="*/ 3298 h 378"/>
                  <a:gd name="T4" fmla="+- 0 5641 5539"/>
                  <a:gd name="T5" fmla="*/ T4 w 303"/>
                  <a:gd name="T6" fmla="+- 0 3369 3259"/>
                  <a:gd name="T7" fmla="*/ 3369 h 378"/>
                  <a:gd name="T8" fmla="+- 0 5781 5539"/>
                  <a:gd name="T9" fmla="*/ T8 w 303"/>
                  <a:gd name="T10" fmla="+- 0 3369 3259"/>
                  <a:gd name="T11" fmla="*/ 3369 h 378"/>
                  <a:gd name="T12" fmla="+- 0 5786 5539"/>
                  <a:gd name="T13" fmla="*/ T12 w 303"/>
                  <a:gd name="T14" fmla="+- 0 3360 3259"/>
                  <a:gd name="T15" fmla="*/ 3360 h 378"/>
                  <a:gd name="T16" fmla="+- 0 5690 5539"/>
                  <a:gd name="T17" fmla="*/ T16 w 303"/>
                  <a:gd name="T18" fmla="+- 0 3360 3259"/>
                  <a:gd name="T19" fmla="*/ 3360 h 378"/>
                  <a:gd name="T20" fmla="+- 0 5656 5539"/>
                  <a:gd name="T21" fmla="*/ T20 w 303"/>
                  <a:gd name="T22" fmla="+- 0 3298 3259"/>
                  <a:gd name="T23" fmla="*/ 3298 h 378"/>
                </a:gdLst>
                <a:ahLst/>
                <a:cxnLst>
                  <a:cxn ang="0">
                    <a:pos x="T1" y="T3"/>
                  </a:cxn>
                  <a:cxn ang="0">
                    <a:pos x="T5" y="T7"/>
                  </a:cxn>
                  <a:cxn ang="0">
                    <a:pos x="T9" y="T11"/>
                  </a:cxn>
                  <a:cxn ang="0">
                    <a:pos x="T13" y="T15"/>
                  </a:cxn>
                  <a:cxn ang="0">
                    <a:pos x="T17" y="T19"/>
                  </a:cxn>
                  <a:cxn ang="0">
                    <a:pos x="T21" y="T23"/>
                  </a:cxn>
                </a:cxnLst>
                <a:rect l="0" t="0" r="r" b="b"/>
                <a:pathLst>
                  <a:path w="303" h="378">
                    <a:moveTo>
                      <a:pt x="117" y="39"/>
                    </a:moveTo>
                    <a:lnTo>
                      <a:pt x="102" y="110"/>
                    </a:lnTo>
                    <a:lnTo>
                      <a:pt x="242" y="110"/>
                    </a:lnTo>
                    <a:lnTo>
                      <a:pt x="247" y="101"/>
                    </a:lnTo>
                    <a:lnTo>
                      <a:pt x="151" y="101"/>
                    </a:lnTo>
                    <a:lnTo>
                      <a:pt x="117" y="3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69" name="Freeform 50"/>
              <p:cNvSpPr>
                <a:spLocks/>
              </p:cNvSpPr>
              <p:nvPr/>
            </p:nvSpPr>
            <p:spPr bwMode="auto">
              <a:xfrm>
                <a:off x="5539" y="3259"/>
                <a:ext cx="303" cy="378"/>
              </a:xfrm>
              <a:custGeom>
                <a:avLst/>
                <a:gdLst>
                  <a:gd name="T0" fmla="+- 0 5742 5539"/>
                  <a:gd name="T1" fmla="*/ T0 w 303"/>
                  <a:gd name="T2" fmla="+- 0 3259 3259"/>
                  <a:gd name="T3" fmla="*/ 3259 h 378"/>
                  <a:gd name="T4" fmla="+- 0 5690 5539"/>
                  <a:gd name="T5" fmla="*/ T4 w 303"/>
                  <a:gd name="T6" fmla="+- 0 3360 3259"/>
                  <a:gd name="T7" fmla="*/ 3360 h 378"/>
                  <a:gd name="T8" fmla="+- 0 5786 5539"/>
                  <a:gd name="T9" fmla="*/ T8 w 303"/>
                  <a:gd name="T10" fmla="+- 0 3360 3259"/>
                  <a:gd name="T11" fmla="*/ 3360 h 378"/>
                  <a:gd name="T12" fmla="+- 0 5789 5539"/>
                  <a:gd name="T13" fmla="*/ T12 w 303"/>
                  <a:gd name="T14" fmla="+- 0 3351 3259"/>
                  <a:gd name="T15" fmla="*/ 3351 h 378"/>
                  <a:gd name="T16" fmla="+- 0 5737 5539"/>
                  <a:gd name="T17" fmla="*/ T16 w 303"/>
                  <a:gd name="T18" fmla="+- 0 3351 3259"/>
                  <a:gd name="T19" fmla="*/ 3351 h 378"/>
                  <a:gd name="T20" fmla="+- 0 5742 5539"/>
                  <a:gd name="T21" fmla="*/ T20 w 303"/>
                  <a:gd name="T22" fmla="+- 0 3259 3259"/>
                  <a:gd name="T23" fmla="*/ 3259 h 378"/>
                </a:gdLst>
                <a:ahLst/>
                <a:cxnLst>
                  <a:cxn ang="0">
                    <a:pos x="T1" y="T3"/>
                  </a:cxn>
                  <a:cxn ang="0">
                    <a:pos x="T5" y="T7"/>
                  </a:cxn>
                  <a:cxn ang="0">
                    <a:pos x="T9" y="T11"/>
                  </a:cxn>
                  <a:cxn ang="0">
                    <a:pos x="T13" y="T15"/>
                  </a:cxn>
                  <a:cxn ang="0">
                    <a:pos x="T17" y="T19"/>
                  </a:cxn>
                  <a:cxn ang="0">
                    <a:pos x="T21" y="T23"/>
                  </a:cxn>
                </a:cxnLst>
                <a:rect l="0" t="0" r="r" b="b"/>
                <a:pathLst>
                  <a:path w="303" h="378">
                    <a:moveTo>
                      <a:pt x="203" y="0"/>
                    </a:moveTo>
                    <a:lnTo>
                      <a:pt x="151" y="101"/>
                    </a:lnTo>
                    <a:lnTo>
                      <a:pt x="247" y="101"/>
                    </a:lnTo>
                    <a:lnTo>
                      <a:pt x="250" y="92"/>
                    </a:lnTo>
                    <a:lnTo>
                      <a:pt x="198" y="92"/>
                    </a:lnTo>
                    <a:lnTo>
                      <a:pt x="203"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70" name="Freeform 49"/>
              <p:cNvSpPr>
                <a:spLocks/>
              </p:cNvSpPr>
              <p:nvPr/>
            </p:nvSpPr>
            <p:spPr bwMode="auto">
              <a:xfrm>
                <a:off x="5539" y="3259"/>
                <a:ext cx="303" cy="378"/>
              </a:xfrm>
              <a:custGeom>
                <a:avLst/>
                <a:gdLst>
                  <a:gd name="T0" fmla="+- 0 5796 5539"/>
                  <a:gd name="T1" fmla="*/ T0 w 303"/>
                  <a:gd name="T2" fmla="+- 0 3337 3259"/>
                  <a:gd name="T3" fmla="*/ 3337 h 378"/>
                  <a:gd name="T4" fmla="+- 0 5737 5539"/>
                  <a:gd name="T5" fmla="*/ T4 w 303"/>
                  <a:gd name="T6" fmla="+- 0 3351 3259"/>
                  <a:gd name="T7" fmla="*/ 3351 h 378"/>
                  <a:gd name="T8" fmla="+- 0 5789 5539"/>
                  <a:gd name="T9" fmla="*/ T8 w 303"/>
                  <a:gd name="T10" fmla="+- 0 3351 3259"/>
                  <a:gd name="T11" fmla="*/ 3351 h 378"/>
                  <a:gd name="T12" fmla="+- 0 5796 5539"/>
                  <a:gd name="T13" fmla="*/ T12 w 303"/>
                  <a:gd name="T14" fmla="+- 0 3337 3259"/>
                  <a:gd name="T15" fmla="*/ 3337 h 378"/>
                </a:gdLst>
                <a:ahLst/>
                <a:cxnLst>
                  <a:cxn ang="0">
                    <a:pos x="T1" y="T3"/>
                  </a:cxn>
                  <a:cxn ang="0">
                    <a:pos x="T5" y="T7"/>
                  </a:cxn>
                  <a:cxn ang="0">
                    <a:pos x="T9" y="T11"/>
                  </a:cxn>
                  <a:cxn ang="0">
                    <a:pos x="T13" y="T15"/>
                  </a:cxn>
                </a:cxnLst>
                <a:rect l="0" t="0" r="r" b="b"/>
                <a:pathLst>
                  <a:path w="303" h="378">
                    <a:moveTo>
                      <a:pt x="257" y="78"/>
                    </a:moveTo>
                    <a:lnTo>
                      <a:pt x="198" y="92"/>
                    </a:lnTo>
                    <a:lnTo>
                      <a:pt x="250" y="92"/>
                    </a:lnTo>
                    <a:lnTo>
                      <a:pt x="257" y="7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 name="Group 46"/>
            <p:cNvGrpSpPr>
              <a:grpSpLocks/>
            </p:cNvGrpSpPr>
            <p:nvPr/>
          </p:nvGrpSpPr>
          <p:grpSpPr bwMode="auto">
            <a:xfrm>
              <a:off x="5539" y="3259"/>
              <a:ext cx="303" cy="378"/>
              <a:chOff x="5539" y="3259"/>
              <a:chExt cx="303" cy="378"/>
            </a:xfrm>
          </p:grpSpPr>
          <p:sp>
            <p:nvSpPr>
              <p:cNvPr id="4261" name="Freeform 47"/>
              <p:cNvSpPr>
                <a:spLocks/>
              </p:cNvSpPr>
              <p:nvPr/>
            </p:nvSpPr>
            <p:spPr bwMode="auto">
              <a:xfrm>
                <a:off x="5539" y="3259"/>
                <a:ext cx="303" cy="378"/>
              </a:xfrm>
              <a:custGeom>
                <a:avLst/>
                <a:gdLst>
                  <a:gd name="T0" fmla="+- 0 5690 5539"/>
                  <a:gd name="T1" fmla="*/ T0 w 303"/>
                  <a:gd name="T2" fmla="+- 0 3360 3259"/>
                  <a:gd name="T3" fmla="*/ 3360 h 378"/>
                  <a:gd name="T4" fmla="+- 0 5656 5539"/>
                  <a:gd name="T5" fmla="*/ T4 w 303"/>
                  <a:gd name="T6" fmla="+- 0 3298 3259"/>
                  <a:gd name="T7" fmla="*/ 3298 h 378"/>
                  <a:gd name="T8" fmla="+- 0 5641 5539"/>
                  <a:gd name="T9" fmla="*/ T8 w 303"/>
                  <a:gd name="T10" fmla="+- 0 3369 3259"/>
                  <a:gd name="T11" fmla="*/ 3369 h 378"/>
                  <a:gd name="T12" fmla="+- 0 5544 5539"/>
                  <a:gd name="T13" fmla="*/ T12 w 303"/>
                  <a:gd name="T14" fmla="+- 0 3298 3259"/>
                  <a:gd name="T15" fmla="*/ 3298 h 378"/>
                  <a:gd name="T16" fmla="+- 0 5604 5539"/>
                  <a:gd name="T17" fmla="*/ T16 w 303"/>
                  <a:gd name="T18" fmla="+- 0 3392 3259"/>
                  <a:gd name="T19" fmla="*/ 3392 h 378"/>
                  <a:gd name="T20" fmla="+- 0 5539 5539"/>
                  <a:gd name="T21" fmla="*/ T20 w 303"/>
                  <a:gd name="T22" fmla="+- 0 3410 3259"/>
                  <a:gd name="T23" fmla="*/ 3410 h 378"/>
                  <a:gd name="T24" fmla="+- 0 5591 5539"/>
                  <a:gd name="T25" fmla="*/ T24 w 303"/>
                  <a:gd name="T26" fmla="+- 0 3465 3259"/>
                  <a:gd name="T27" fmla="*/ 3465 h 378"/>
                  <a:gd name="T28" fmla="+- 0 5542 5539"/>
                  <a:gd name="T29" fmla="*/ T28 w 303"/>
                  <a:gd name="T30" fmla="+- 0 3514 3259"/>
                  <a:gd name="T31" fmla="*/ 3514 h 378"/>
                  <a:gd name="T32" fmla="+- 0 5618 5539"/>
                  <a:gd name="T33" fmla="*/ T32 w 303"/>
                  <a:gd name="T34" fmla="+- 0 3502 3259"/>
                  <a:gd name="T35" fmla="*/ 3502 h 378"/>
                  <a:gd name="T36" fmla="+- 0 5606 5539"/>
                  <a:gd name="T37" fmla="*/ T36 w 303"/>
                  <a:gd name="T38" fmla="+- 0 3567 3259"/>
                  <a:gd name="T39" fmla="*/ 3567 h 378"/>
                  <a:gd name="T40" fmla="+- 0 5647 5539"/>
                  <a:gd name="T41" fmla="*/ T40 w 303"/>
                  <a:gd name="T42" fmla="+- 0 3532 3259"/>
                  <a:gd name="T43" fmla="*/ 3532 h 378"/>
                  <a:gd name="T44" fmla="+- 0 5658 5539"/>
                  <a:gd name="T45" fmla="*/ T44 w 303"/>
                  <a:gd name="T46" fmla="+- 0 3637 3259"/>
                  <a:gd name="T47" fmla="*/ 3637 h 378"/>
                  <a:gd name="T48" fmla="+- 0 5687 5539"/>
                  <a:gd name="T49" fmla="*/ T48 w 303"/>
                  <a:gd name="T50" fmla="+- 0 3520 3259"/>
                  <a:gd name="T51" fmla="*/ 3520 h 378"/>
                  <a:gd name="T52" fmla="+- 0 5725 5539"/>
                  <a:gd name="T53" fmla="*/ T52 w 303"/>
                  <a:gd name="T54" fmla="+- 0 3604 3259"/>
                  <a:gd name="T55" fmla="*/ 3604 h 378"/>
                  <a:gd name="T56" fmla="+- 0 5736 5539"/>
                  <a:gd name="T57" fmla="*/ T56 w 303"/>
                  <a:gd name="T58" fmla="+- 0 3512 3259"/>
                  <a:gd name="T59" fmla="*/ 3512 h 378"/>
                  <a:gd name="T60" fmla="+- 0 5794 5539"/>
                  <a:gd name="T61" fmla="*/ T60 w 303"/>
                  <a:gd name="T62" fmla="+- 0 3576 3259"/>
                  <a:gd name="T63" fmla="*/ 3576 h 378"/>
                  <a:gd name="T64" fmla="+- 0 5774 5539"/>
                  <a:gd name="T65" fmla="*/ T64 w 303"/>
                  <a:gd name="T66" fmla="+- 0 3486 3259"/>
                  <a:gd name="T67" fmla="*/ 3486 h 378"/>
                  <a:gd name="T68" fmla="+- 0 5842 5539"/>
                  <a:gd name="T69" fmla="*/ T68 w 303"/>
                  <a:gd name="T70" fmla="+- 0 3492 3259"/>
                  <a:gd name="T71" fmla="*/ 3492 h 378"/>
                  <a:gd name="T72" fmla="+- 0 5785 5539"/>
                  <a:gd name="T73" fmla="*/ T72 w 303"/>
                  <a:gd name="T74" fmla="+- 0 3442 3259"/>
                  <a:gd name="T75" fmla="*/ 3442 h 378"/>
                  <a:gd name="T76" fmla="+- 0 5834 5539"/>
                  <a:gd name="T77" fmla="*/ T76 w 303"/>
                  <a:gd name="T78" fmla="+- 0 3402 3259"/>
                  <a:gd name="T79" fmla="*/ 3402 h 378"/>
                  <a:gd name="T80" fmla="+- 0 5773 5539"/>
                  <a:gd name="T81" fmla="*/ T80 w 303"/>
                  <a:gd name="T82" fmla="+- 0 3387 3259"/>
                  <a:gd name="T83" fmla="*/ 3387 h 378"/>
                  <a:gd name="T84" fmla="+- 0 5796 5539"/>
                  <a:gd name="T85" fmla="*/ T84 w 303"/>
                  <a:gd name="T86" fmla="+- 0 3337 3259"/>
                  <a:gd name="T87" fmla="*/ 3337 h 378"/>
                  <a:gd name="T88" fmla="+- 0 5737 5539"/>
                  <a:gd name="T89" fmla="*/ T88 w 303"/>
                  <a:gd name="T90" fmla="+- 0 3351 3259"/>
                  <a:gd name="T91" fmla="*/ 3351 h 378"/>
                  <a:gd name="T92" fmla="+- 0 5742 5539"/>
                  <a:gd name="T93" fmla="*/ T92 w 303"/>
                  <a:gd name="T94" fmla="+- 0 3259 3259"/>
                  <a:gd name="T95" fmla="*/ 3259 h 378"/>
                  <a:gd name="T96" fmla="+- 0 5690 5539"/>
                  <a:gd name="T97" fmla="*/ T96 w 303"/>
                  <a:gd name="T98" fmla="+- 0 3360 3259"/>
                  <a:gd name="T99" fmla="*/ 3360 h 3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303" h="378">
                    <a:moveTo>
                      <a:pt x="151" y="101"/>
                    </a:moveTo>
                    <a:lnTo>
                      <a:pt x="117" y="39"/>
                    </a:lnTo>
                    <a:lnTo>
                      <a:pt x="102" y="110"/>
                    </a:lnTo>
                    <a:lnTo>
                      <a:pt x="5" y="39"/>
                    </a:lnTo>
                    <a:lnTo>
                      <a:pt x="65" y="133"/>
                    </a:lnTo>
                    <a:lnTo>
                      <a:pt x="0" y="151"/>
                    </a:lnTo>
                    <a:lnTo>
                      <a:pt x="52" y="206"/>
                    </a:lnTo>
                    <a:lnTo>
                      <a:pt x="3" y="255"/>
                    </a:lnTo>
                    <a:lnTo>
                      <a:pt x="79" y="243"/>
                    </a:lnTo>
                    <a:lnTo>
                      <a:pt x="67" y="308"/>
                    </a:lnTo>
                    <a:lnTo>
                      <a:pt x="108" y="273"/>
                    </a:lnTo>
                    <a:lnTo>
                      <a:pt x="119" y="378"/>
                    </a:lnTo>
                    <a:lnTo>
                      <a:pt x="148" y="261"/>
                    </a:lnTo>
                    <a:lnTo>
                      <a:pt x="186" y="345"/>
                    </a:lnTo>
                    <a:lnTo>
                      <a:pt x="197" y="253"/>
                    </a:lnTo>
                    <a:lnTo>
                      <a:pt x="255" y="317"/>
                    </a:lnTo>
                    <a:lnTo>
                      <a:pt x="235" y="227"/>
                    </a:lnTo>
                    <a:lnTo>
                      <a:pt x="303" y="233"/>
                    </a:lnTo>
                    <a:lnTo>
                      <a:pt x="246" y="183"/>
                    </a:lnTo>
                    <a:lnTo>
                      <a:pt x="295" y="143"/>
                    </a:lnTo>
                    <a:lnTo>
                      <a:pt x="234" y="128"/>
                    </a:lnTo>
                    <a:lnTo>
                      <a:pt x="257" y="78"/>
                    </a:lnTo>
                    <a:lnTo>
                      <a:pt x="198" y="92"/>
                    </a:lnTo>
                    <a:lnTo>
                      <a:pt x="203" y="0"/>
                    </a:lnTo>
                    <a:lnTo>
                      <a:pt x="151" y="101"/>
                    </a:lnTo>
                    <a:close/>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4" name="Group 36"/>
            <p:cNvGrpSpPr>
              <a:grpSpLocks/>
            </p:cNvGrpSpPr>
            <p:nvPr/>
          </p:nvGrpSpPr>
          <p:grpSpPr bwMode="auto">
            <a:xfrm>
              <a:off x="6739" y="2779"/>
              <a:ext cx="303" cy="378"/>
              <a:chOff x="6739" y="2779"/>
              <a:chExt cx="303" cy="378"/>
            </a:xfrm>
          </p:grpSpPr>
          <p:sp>
            <p:nvSpPr>
              <p:cNvPr id="4252" name="Freeform 45"/>
              <p:cNvSpPr>
                <a:spLocks/>
              </p:cNvSpPr>
              <p:nvPr/>
            </p:nvSpPr>
            <p:spPr bwMode="auto">
              <a:xfrm>
                <a:off x="6739" y="2779"/>
                <a:ext cx="303" cy="378"/>
              </a:xfrm>
              <a:custGeom>
                <a:avLst/>
                <a:gdLst>
                  <a:gd name="T0" fmla="+- 0 6884 6739"/>
                  <a:gd name="T1" fmla="*/ T0 w 303"/>
                  <a:gd name="T2" fmla="+- 0 3052 2779"/>
                  <a:gd name="T3" fmla="*/ 3052 h 378"/>
                  <a:gd name="T4" fmla="+- 0 6847 6739"/>
                  <a:gd name="T5" fmla="*/ T4 w 303"/>
                  <a:gd name="T6" fmla="+- 0 3052 2779"/>
                  <a:gd name="T7" fmla="*/ 3052 h 378"/>
                  <a:gd name="T8" fmla="+- 0 6858 6739"/>
                  <a:gd name="T9" fmla="*/ T8 w 303"/>
                  <a:gd name="T10" fmla="+- 0 3157 2779"/>
                  <a:gd name="T11" fmla="*/ 3157 h 378"/>
                  <a:gd name="T12" fmla="+- 0 6884 6739"/>
                  <a:gd name="T13" fmla="*/ T12 w 303"/>
                  <a:gd name="T14" fmla="+- 0 3052 2779"/>
                  <a:gd name="T15" fmla="*/ 3052 h 378"/>
                </a:gdLst>
                <a:ahLst/>
                <a:cxnLst>
                  <a:cxn ang="0">
                    <a:pos x="T1" y="T3"/>
                  </a:cxn>
                  <a:cxn ang="0">
                    <a:pos x="T5" y="T7"/>
                  </a:cxn>
                  <a:cxn ang="0">
                    <a:pos x="T9" y="T11"/>
                  </a:cxn>
                  <a:cxn ang="0">
                    <a:pos x="T13" y="T15"/>
                  </a:cxn>
                </a:cxnLst>
                <a:rect l="0" t="0" r="r" b="b"/>
                <a:pathLst>
                  <a:path w="303" h="378">
                    <a:moveTo>
                      <a:pt x="145" y="273"/>
                    </a:moveTo>
                    <a:lnTo>
                      <a:pt x="108" y="273"/>
                    </a:lnTo>
                    <a:lnTo>
                      <a:pt x="119" y="378"/>
                    </a:lnTo>
                    <a:lnTo>
                      <a:pt x="145" y="27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53" name="Freeform 44"/>
              <p:cNvSpPr>
                <a:spLocks/>
              </p:cNvSpPr>
              <p:nvPr/>
            </p:nvSpPr>
            <p:spPr bwMode="auto">
              <a:xfrm>
                <a:off x="6739" y="2779"/>
                <a:ext cx="303" cy="378"/>
              </a:xfrm>
              <a:custGeom>
                <a:avLst/>
                <a:gdLst>
                  <a:gd name="T0" fmla="+- 0 6934 6739"/>
                  <a:gd name="T1" fmla="*/ T0 w 303"/>
                  <a:gd name="T2" fmla="+- 0 3040 2779"/>
                  <a:gd name="T3" fmla="*/ 3040 h 378"/>
                  <a:gd name="T4" fmla="+- 0 6887 6739"/>
                  <a:gd name="T5" fmla="*/ T4 w 303"/>
                  <a:gd name="T6" fmla="+- 0 3040 2779"/>
                  <a:gd name="T7" fmla="*/ 3040 h 378"/>
                  <a:gd name="T8" fmla="+- 0 6924 6739"/>
                  <a:gd name="T9" fmla="*/ T8 w 303"/>
                  <a:gd name="T10" fmla="+- 0 3124 2779"/>
                  <a:gd name="T11" fmla="*/ 3124 h 378"/>
                  <a:gd name="T12" fmla="+- 0 6934 6739"/>
                  <a:gd name="T13" fmla="*/ T12 w 303"/>
                  <a:gd name="T14" fmla="+- 0 3040 2779"/>
                  <a:gd name="T15" fmla="*/ 3040 h 378"/>
                </a:gdLst>
                <a:ahLst/>
                <a:cxnLst>
                  <a:cxn ang="0">
                    <a:pos x="T1" y="T3"/>
                  </a:cxn>
                  <a:cxn ang="0">
                    <a:pos x="T5" y="T7"/>
                  </a:cxn>
                  <a:cxn ang="0">
                    <a:pos x="T9" y="T11"/>
                  </a:cxn>
                  <a:cxn ang="0">
                    <a:pos x="T13" y="T15"/>
                  </a:cxn>
                </a:cxnLst>
                <a:rect l="0" t="0" r="r" b="b"/>
                <a:pathLst>
                  <a:path w="303" h="378">
                    <a:moveTo>
                      <a:pt x="195" y="261"/>
                    </a:moveTo>
                    <a:lnTo>
                      <a:pt x="148" y="261"/>
                    </a:lnTo>
                    <a:lnTo>
                      <a:pt x="185" y="345"/>
                    </a:lnTo>
                    <a:lnTo>
                      <a:pt x="195" y="26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54" name="Freeform 43"/>
              <p:cNvSpPr>
                <a:spLocks/>
              </p:cNvSpPr>
              <p:nvPr/>
            </p:nvSpPr>
            <p:spPr bwMode="auto">
              <a:xfrm>
                <a:off x="6739" y="2779"/>
                <a:ext cx="303" cy="378"/>
              </a:xfrm>
              <a:custGeom>
                <a:avLst/>
                <a:gdLst>
                  <a:gd name="T0" fmla="+- 0 6980 6739"/>
                  <a:gd name="T1" fmla="*/ T0 w 303"/>
                  <a:gd name="T2" fmla="+- 0 3032 2779"/>
                  <a:gd name="T3" fmla="*/ 3032 h 378"/>
                  <a:gd name="T4" fmla="+- 0 6935 6739"/>
                  <a:gd name="T5" fmla="*/ T4 w 303"/>
                  <a:gd name="T6" fmla="+- 0 3032 2779"/>
                  <a:gd name="T7" fmla="*/ 3032 h 378"/>
                  <a:gd name="T8" fmla="+- 0 6992 6739"/>
                  <a:gd name="T9" fmla="*/ T8 w 303"/>
                  <a:gd name="T10" fmla="+- 0 3096 2779"/>
                  <a:gd name="T11" fmla="*/ 3096 h 378"/>
                  <a:gd name="T12" fmla="+- 0 6980 6739"/>
                  <a:gd name="T13" fmla="*/ T12 w 303"/>
                  <a:gd name="T14" fmla="+- 0 3032 2779"/>
                  <a:gd name="T15" fmla="*/ 3032 h 378"/>
                </a:gdLst>
                <a:ahLst/>
                <a:cxnLst>
                  <a:cxn ang="0">
                    <a:pos x="T1" y="T3"/>
                  </a:cxn>
                  <a:cxn ang="0">
                    <a:pos x="T5" y="T7"/>
                  </a:cxn>
                  <a:cxn ang="0">
                    <a:pos x="T9" y="T11"/>
                  </a:cxn>
                  <a:cxn ang="0">
                    <a:pos x="T13" y="T15"/>
                  </a:cxn>
                </a:cxnLst>
                <a:rect l="0" t="0" r="r" b="b"/>
                <a:pathLst>
                  <a:path w="303" h="378">
                    <a:moveTo>
                      <a:pt x="241" y="253"/>
                    </a:moveTo>
                    <a:lnTo>
                      <a:pt x="196" y="253"/>
                    </a:lnTo>
                    <a:lnTo>
                      <a:pt x="253" y="317"/>
                    </a:lnTo>
                    <a:lnTo>
                      <a:pt x="241" y="25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55" name="Freeform 42"/>
              <p:cNvSpPr>
                <a:spLocks/>
              </p:cNvSpPr>
              <p:nvPr/>
            </p:nvSpPr>
            <p:spPr bwMode="auto">
              <a:xfrm>
                <a:off x="6739" y="2779"/>
                <a:ext cx="303" cy="378"/>
              </a:xfrm>
              <a:custGeom>
                <a:avLst/>
                <a:gdLst>
                  <a:gd name="T0" fmla="+- 0 6978 6739"/>
                  <a:gd name="T1" fmla="*/ T0 w 303"/>
                  <a:gd name="T2" fmla="+- 0 3022 2779"/>
                  <a:gd name="T3" fmla="*/ 3022 h 378"/>
                  <a:gd name="T4" fmla="+- 0 6818 6739"/>
                  <a:gd name="T5" fmla="*/ T4 w 303"/>
                  <a:gd name="T6" fmla="+- 0 3022 2779"/>
                  <a:gd name="T7" fmla="*/ 3022 h 378"/>
                  <a:gd name="T8" fmla="+- 0 6805 6739"/>
                  <a:gd name="T9" fmla="*/ T8 w 303"/>
                  <a:gd name="T10" fmla="+- 0 3087 2779"/>
                  <a:gd name="T11" fmla="*/ 3087 h 378"/>
                  <a:gd name="T12" fmla="+- 0 6847 6739"/>
                  <a:gd name="T13" fmla="*/ T12 w 303"/>
                  <a:gd name="T14" fmla="+- 0 3052 2779"/>
                  <a:gd name="T15" fmla="*/ 3052 h 378"/>
                  <a:gd name="T16" fmla="+- 0 6884 6739"/>
                  <a:gd name="T17" fmla="*/ T16 w 303"/>
                  <a:gd name="T18" fmla="+- 0 3052 2779"/>
                  <a:gd name="T19" fmla="*/ 3052 h 378"/>
                  <a:gd name="T20" fmla="+- 0 6887 6739"/>
                  <a:gd name="T21" fmla="*/ T20 w 303"/>
                  <a:gd name="T22" fmla="+- 0 3040 2779"/>
                  <a:gd name="T23" fmla="*/ 3040 h 378"/>
                  <a:gd name="T24" fmla="+- 0 6934 6739"/>
                  <a:gd name="T25" fmla="*/ T24 w 303"/>
                  <a:gd name="T26" fmla="+- 0 3040 2779"/>
                  <a:gd name="T27" fmla="*/ 3040 h 378"/>
                  <a:gd name="T28" fmla="+- 0 6935 6739"/>
                  <a:gd name="T29" fmla="*/ T28 w 303"/>
                  <a:gd name="T30" fmla="+- 0 3032 2779"/>
                  <a:gd name="T31" fmla="*/ 3032 h 378"/>
                  <a:gd name="T32" fmla="+- 0 6980 6739"/>
                  <a:gd name="T33" fmla="*/ T32 w 303"/>
                  <a:gd name="T34" fmla="+- 0 3032 2779"/>
                  <a:gd name="T35" fmla="*/ 3032 h 378"/>
                  <a:gd name="T36" fmla="+- 0 6978 6739"/>
                  <a:gd name="T37" fmla="*/ T36 w 303"/>
                  <a:gd name="T38" fmla="+- 0 3022 2779"/>
                  <a:gd name="T39" fmla="*/ 3022 h 3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03" h="378">
                    <a:moveTo>
                      <a:pt x="239" y="243"/>
                    </a:moveTo>
                    <a:lnTo>
                      <a:pt x="79" y="243"/>
                    </a:lnTo>
                    <a:lnTo>
                      <a:pt x="66" y="308"/>
                    </a:lnTo>
                    <a:lnTo>
                      <a:pt x="108" y="273"/>
                    </a:lnTo>
                    <a:lnTo>
                      <a:pt x="145" y="273"/>
                    </a:lnTo>
                    <a:lnTo>
                      <a:pt x="148" y="261"/>
                    </a:lnTo>
                    <a:lnTo>
                      <a:pt x="195" y="261"/>
                    </a:lnTo>
                    <a:lnTo>
                      <a:pt x="196" y="253"/>
                    </a:lnTo>
                    <a:lnTo>
                      <a:pt x="241" y="253"/>
                    </a:lnTo>
                    <a:lnTo>
                      <a:pt x="239" y="24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56" name="Freeform 41"/>
              <p:cNvSpPr>
                <a:spLocks/>
              </p:cNvSpPr>
              <p:nvPr/>
            </p:nvSpPr>
            <p:spPr bwMode="auto">
              <a:xfrm>
                <a:off x="6739" y="2779"/>
                <a:ext cx="303" cy="378"/>
              </a:xfrm>
              <a:custGeom>
                <a:avLst/>
                <a:gdLst>
                  <a:gd name="T0" fmla="+- 0 6744 6739"/>
                  <a:gd name="T1" fmla="*/ T0 w 303"/>
                  <a:gd name="T2" fmla="+- 0 2818 2779"/>
                  <a:gd name="T3" fmla="*/ 2818 h 378"/>
                  <a:gd name="T4" fmla="+- 0 6804 6739"/>
                  <a:gd name="T5" fmla="*/ T4 w 303"/>
                  <a:gd name="T6" fmla="+- 0 2912 2779"/>
                  <a:gd name="T7" fmla="*/ 2912 h 378"/>
                  <a:gd name="T8" fmla="+- 0 6739 6739"/>
                  <a:gd name="T9" fmla="*/ T8 w 303"/>
                  <a:gd name="T10" fmla="+- 0 2930 2779"/>
                  <a:gd name="T11" fmla="*/ 2930 h 378"/>
                  <a:gd name="T12" fmla="+- 0 6791 6739"/>
                  <a:gd name="T13" fmla="*/ T12 w 303"/>
                  <a:gd name="T14" fmla="+- 0 2985 2779"/>
                  <a:gd name="T15" fmla="*/ 2985 h 378"/>
                  <a:gd name="T16" fmla="+- 0 6740 6739"/>
                  <a:gd name="T17" fmla="*/ T16 w 303"/>
                  <a:gd name="T18" fmla="+- 0 3034 2779"/>
                  <a:gd name="T19" fmla="*/ 3034 h 378"/>
                  <a:gd name="T20" fmla="+- 0 6818 6739"/>
                  <a:gd name="T21" fmla="*/ T20 w 303"/>
                  <a:gd name="T22" fmla="+- 0 3022 2779"/>
                  <a:gd name="T23" fmla="*/ 3022 h 378"/>
                  <a:gd name="T24" fmla="+- 0 6978 6739"/>
                  <a:gd name="T25" fmla="*/ T24 w 303"/>
                  <a:gd name="T26" fmla="+- 0 3022 2779"/>
                  <a:gd name="T27" fmla="*/ 3022 h 378"/>
                  <a:gd name="T28" fmla="+- 0 6974 6739"/>
                  <a:gd name="T29" fmla="*/ T28 w 303"/>
                  <a:gd name="T30" fmla="+- 0 3006 2779"/>
                  <a:gd name="T31" fmla="*/ 3006 h 378"/>
                  <a:gd name="T32" fmla="+- 0 7035 6739"/>
                  <a:gd name="T33" fmla="*/ T32 w 303"/>
                  <a:gd name="T34" fmla="+- 0 3006 2779"/>
                  <a:gd name="T35" fmla="*/ 3006 h 378"/>
                  <a:gd name="T36" fmla="+- 0 6985 6739"/>
                  <a:gd name="T37" fmla="*/ T36 w 303"/>
                  <a:gd name="T38" fmla="+- 0 2962 2779"/>
                  <a:gd name="T39" fmla="*/ 2962 h 378"/>
                  <a:gd name="T40" fmla="+- 0 7034 6739"/>
                  <a:gd name="T41" fmla="*/ T40 w 303"/>
                  <a:gd name="T42" fmla="+- 0 2922 2779"/>
                  <a:gd name="T43" fmla="*/ 2922 h 378"/>
                  <a:gd name="T44" fmla="+- 0 6973 6739"/>
                  <a:gd name="T45" fmla="*/ T44 w 303"/>
                  <a:gd name="T46" fmla="+- 0 2907 2779"/>
                  <a:gd name="T47" fmla="*/ 2907 h 378"/>
                  <a:gd name="T48" fmla="+- 0 6981 6739"/>
                  <a:gd name="T49" fmla="*/ T48 w 303"/>
                  <a:gd name="T50" fmla="+- 0 2889 2779"/>
                  <a:gd name="T51" fmla="*/ 2889 h 378"/>
                  <a:gd name="T52" fmla="+- 0 6841 6739"/>
                  <a:gd name="T53" fmla="*/ T52 w 303"/>
                  <a:gd name="T54" fmla="+- 0 2889 2779"/>
                  <a:gd name="T55" fmla="*/ 2889 h 378"/>
                  <a:gd name="T56" fmla="+- 0 6744 6739"/>
                  <a:gd name="T57" fmla="*/ T56 w 303"/>
                  <a:gd name="T58" fmla="+- 0 2818 2779"/>
                  <a:gd name="T59" fmla="*/ 2818 h 3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303" h="378">
                    <a:moveTo>
                      <a:pt x="5" y="39"/>
                    </a:moveTo>
                    <a:lnTo>
                      <a:pt x="65" y="133"/>
                    </a:lnTo>
                    <a:lnTo>
                      <a:pt x="0" y="151"/>
                    </a:lnTo>
                    <a:lnTo>
                      <a:pt x="52" y="206"/>
                    </a:lnTo>
                    <a:lnTo>
                      <a:pt x="1" y="255"/>
                    </a:lnTo>
                    <a:lnTo>
                      <a:pt x="79" y="243"/>
                    </a:lnTo>
                    <a:lnTo>
                      <a:pt x="239" y="243"/>
                    </a:lnTo>
                    <a:lnTo>
                      <a:pt x="235" y="227"/>
                    </a:lnTo>
                    <a:lnTo>
                      <a:pt x="296" y="227"/>
                    </a:lnTo>
                    <a:lnTo>
                      <a:pt x="246" y="183"/>
                    </a:lnTo>
                    <a:lnTo>
                      <a:pt x="295" y="143"/>
                    </a:lnTo>
                    <a:lnTo>
                      <a:pt x="234" y="128"/>
                    </a:lnTo>
                    <a:lnTo>
                      <a:pt x="242" y="110"/>
                    </a:lnTo>
                    <a:lnTo>
                      <a:pt x="102" y="110"/>
                    </a:lnTo>
                    <a:lnTo>
                      <a:pt x="5" y="3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57" name="Freeform 40"/>
              <p:cNvSpPr>
                <a:spLocks/>
              </p:cNvSpPr>
              <p:nvPr/>
            </p:nvSpPr>
            <p:spPr bwMode="auto">
              <a:xfrm>
                <a:off x="6739" y="2779"/>
                <a:ext cx="303" cy="378"/>
              </a:xfrm>
              <a:custGeom>
                <a:avLst/>
                <a:gdLst>
                  <a:gd name="T0" fmla="+- 0 7035 6739"/>
                  <a:gd name="T1" fmla="*/ T0 w 303"/>
                  <a:gd name="T2" fmla="+- 0 3006 2779"/>
                  <a:gd name="T3" fmla="*/ 3006 h 378"/>
                  <a:gd name="T4" fmla="+- 0 6974 6739"/>
                  <a:gd name="T5" fmla="*/ T4 w 303"/>
                  <a:gd name="T6" fmla="+- 0 3006 2779"/>
                  <a:gd name="T7" fmla="*/ 3006 h 378"/>
                  <a:gd name="T8" fmla="+- 0 7042 6739"/>
                  <a:gd name="T9" fmla="*/ T8 w 303"/>
                  <a:gd name="T10" fmla="+- 0 3012 2779"/>
                  <a:gd name="T11" fmla="*/ 3012 h 378"/>
                  <a:gd name="T12" fmla="+- 0 7035 6739"/>
                  <a:gd name="T13" fmla="*/ T12 w 303"/>
                  <a:gd name="T14" fmla="+- 0 3006 2779"/>
                  <a:gd name="T15" fmla="*/ 3006 h 378"/>
                </a:gdLst>
                <a:ahLst/>
                <a:cxnLst>
                  <a:cxn ang="0">
                    <a:pos x="T1" y="T3"/>
                  </a:cxn>
                  <a:cxn ang="0">
                    <a:pos x="T5" y="T7"/>
                  </a:cxn>
                  <a:cxn ang="0">
                    <a:pos x="T9" y="T11"/>
                  </a:cxn>
                  <a:cxn ang="0">
                    <a:pos x="T13" y="T15"/>
                  </a:cxn>
                </a:cxnLst>
                <a:rect l="0" t="0" r="r" b="b"/>
                <a:pathLst>
                  <a:path w="303" h="378">
                    <a:moveTo>
                      <a:pt x="296" y="227"/>
                    </a:moveTo>
                    <a:lnTo>
                      <a:pt x="235" y="227"/>
                    </a:lnTo>
                    <a:lnTo>
                      <a:pt x="303" y="233"/>
                    </a:lnTo>
                    <a:lnTo>
                      <a:pt x="296" y="22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58" name="Freeform 39"/>
              <p:cNvSpPr>
                <a:spLocks/>
              </p:cNvSpPr>
              <p:nvPr/>
            </p:nvSpPr>
            <p:spPr bwMode="auto">
              <a:xfrm>
                <a:off x="6739" y="2779"/>
                <a:ext cx="303" cy="378"/>
              </a:xfrm>
              <a:custGeom>
                <a:avLst/>
                <a:gdLst>
                  <a:gd name="T0" fmla="+- 0 6856 6739"/>
                  <a:gd name="T1" fmla="*/ T0 w 303"/>
                  <a:gd name="T2" fmla="+- 0 2818 2779"/>
                  <a:gd name="T3" fmla="*/ 2818 h 378"/>
                  <a:gd name="T4" fmla="+- 0 6841 6739"/>
                  <a:gd name="T5" fmla="*/ T4 w 303"/>
                  <a:gd name="T6" fmla="+- 0 2889 2779"/>
                  <a:gd name="T7" fmla="*/ 2889 h 378"/>
                  <a:gd name="T8" fmla="+- 0 6981 6739"/>
                  <a:gd name="T9" fmla="*/ T8 w 303"/>
                  <a:gd name="T10" fmla="+- 0 2889 2779"/>
                  <a:gd name="T11" fmla="*/ 2889 h 378"/>
                  <a:gd name="T12" fmla="+- 0 6985 6739"/>
                  <a:gd name="T13" fmla="*/ T12 w 303"/>
                  <a:gd name="T14" fmla="+- 0 2881 2779"/>
                  <a:gd name="T15" fmla="*/ 2881 h 378"/>
                  <a:gd name="T16" fmla="+- 0 6890 6739"/>
                  <a:gd name="T17" fmla="*/ T16 w 303"/>
                  <a:gd name="T18" fmla="+- 0 2881 2779"/>
                  <a:gd name="T19" fmla="*/ 2881 h 378"/>
                  <a:gd name="T20" fmla="+- 0 6856 6739"/>
                  <a:gd name="T21" fmla="*/ T20 w 303"/>
                  <a:gd name="T22" fmla="+- 0 2818 2779"/>
                  <a:gd name="T23" fmla="*/ 2818 h 378"/>
                </a:gdLst>
                <a:ahLst/>
                <a:cxnLst>
                  <a:cxn ang="0">
                    <a:pos x="T1" y="T3"/>
                  </a:cxn>
                  <a:cxn ang="0">
                    <a:pos x="T5" y="T7"/>
                  </a:cxn>
                  <a:cxn ang="0">
                    <a:pos x="T9" y="T11"/>
                  </a:cxn>
                  <a:cxn ang="0">
                    <a:pos x="T13" y="T15"/>
                  </a:cxn>
                  <a:cxn ang="0">
                    <a:pos x="T17" y="T19"/>
                  </a:cxn>
                  <a:cxn ang="0">
                    <a:pos x="T21" y="T23"/>
                  </a:cxn>
                </a:cxnLst>
                <a:rect l="0" t="0" r="r" b="b"/>
                <a:pathLst>
                  <a:path w="303" h="378">
                    <a:moveTo>
                      <a:pt x="117" y="39"/>
                    </a:moveTo>
                    <a:lnTo>
                      <a:pt x="102" y="110"/>
                    </a:lnTo>
                    <a:lnTo>
                      <a:pt x="242" y="110"/>
                    </a:lnTo>
                    <a:lnTo>
                      <a:pt x="246" y="102"/>
                    </a:lnTo>
                    <a:lnTo>
                      <a:pt x="151" y="102"/>
                    </a:lnTo>
                    <a:lnTo>
                      <a:pt x="117" y="3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59" name="Freeform 38"/>
              <p:cNvSpPr>
                <a:spLocks/>
              </p:cNvSpPr>
              <p:nvPr/>
            </p:nvSpPr>
            <p:spPr bwMode="auto">
              <a:xfrm>
                <a:off x="6739" y="2779"/>
                <a:ext cx="303" cy="378"/>
              </a:xfrm>
              <a:custGeom>
                <a:avLst/>
                <a:gdLst>
                  <a:gd name="T0" fmla="+- 0 6942 6739"/>
                  <a:gd name="T1" fmla="*/ T0 w 303"/>
                  <a:gd name="T2" fmla="+- 0 2779 2779"/>
                  <a:gd name="T3" fmla="*/ 2779 h 378"/>
                  <a:gd name="T4" fmla="+- 0 6890 6739"/>
                  <a:gd name="T5" fmla="*/ T4 w 303"/>
                  <a:gd name="T6" fmla="+- 0 2881 2779"/>
                  <a:gd name="T7" fmla="*/ 2881 h 378"/>
                  <a:gd name="T8" fmla="+- 0 6985 6739"/>
                  <a:gd name="T9" fmla="*/ T8 w 303"/>
                  <a:gd name="T10" fmla="+- 0 2881 2779"/>
                  <a:gd name="T11" fmla="*/ 2881 h 378"/>
                  <a:gd name="T12" fmla="+- 0 6989 6739"/>
                  <a:gd name="T13" fmla="*/ T12 w 303"/>
                  <a:gd name="T14" fmla="+- 0 2872 2779"/>
                  <a:gd name="T15" fmla="*/ 2872 h 378"/>
                  <a:gd name="T16" fmla="+- 0 6937 6739"/>
                  <a:gd name="T17" fmla="*/ T16 w 303"/>
                  <a:gd name="T18" fmla="+- 0 2872 2779"/>
                  <a:gd name="T19" fmla="*/ 2872 h 378"/>
                  <a:gd name="T20" fmla="+- 0 6942 6739"/>
                  <a:gd name="T21" fmla="*/ T20 w 303"/>
                  <a:gd name="T22" fmla="+- 0 2779 2779"/>
                  <a:gd name="T23" fmla="*/ 2779 h 378"/>
                </a:gdLst>
                <a:ahLst/>
                <a:cxnLst>
                  <a:cxn ang="0">
                    <a:pos x="T1" y="T3"/>
                  </a:cxn>
                  <a:cxn ang="0">
                    <a:pos x="T5" y="T7"/>
                  </a:cxn>
                  <a:cxn ang="0">
                    <a:pos x="T9" y="T11"/>
                  </a:cxn>
                  <a:cxn ang="0">
                    <a:pos x="T13" y="T15"/>
                  </a:cxn>
                  <a:cxn ang="0">
                    <a:pos x="T17" y="T19"/>
                  </a:cxn>
                  <a:cxn ang="0">
                    <a:pos x="T21" y="T23"/>
                  </a:cxn>
                </a:cxnLst>
                <a:rect l="0" t="0" r="r" b="b"/>
                <a:pathLst>
                  <a:path w="303" h="378">
                    <a:moveTo>
                      <a:pt x="203" y="0"/>
                    </a:moveTo>
                    <a:lnTo>
                      <a:pt x="151" y="102"/>
                    </a:lnTo>
                    <a:lnTo>
                      <a:pt x="246" y="102"/>
                    </a:lnTo>
                    <a:lnTo>
                      <a:pt x="250" y="93"/>
                    </a:lnTo>
                    <a:lnTo>
                      <a:pt x="198" y="93"/>
                    </a:lnTo>
                    <a:lnTo>
                      <a:pt x="203"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60" name="Freeform 37"/>
              <p:cNvSpPr>
                <a:spLocks/>
              </p:cNvSpPr>
              <p:nvPr/>
            </p:nvSpPr>
            <p:spPr bwMode="auto">
              <a:xfrm>
                <a:off x="6739" y="2779"/>
                <a:ext cx="303" cy="378"/>
              </a:xfrm>
              <a:custGeom>
                <a:avLst/>
                <a:gdLst>
                  <a:gd name="T0" fmla="+- 0 6996 6739"/>
                  <a:gd name="T1" fmla="*/ T0 w 303"/>
                  <a:gd name="T2" fmla="+- 0 2857 2779"/>
                  <a:gd name="T3" fmla="*/ 2857 h 378"/>
                  <a:gd name="T4" fmla="+- 0 6937 6739"/>
                  <a:gd name="T5" fmla="*/ T4 w 303"/>
                  <a:gd name="T6" fmla="+- 0 2872 2779"/>
                  <a:gd name="T7" fmla="*/ 2872 h 378"/>
                  <a:gd name="T8" fmla="+- 0 6989 6739"/>
                  <a:gd name="T9" fmla="*/ T8 w 303"/>
                  <a:gd name="T10" fmla="+- 0 2872 2779"/>
                  <a:gd name="T11" fmla="*/ 2872 h 378"/>
                  <a:gd name="T12" fmla="+- 0 6996 6739"/>
                  <a:gd name="T13" fmla="*/ T12 w 303"/>
                  <a:gd name="T14" fmla="+- 0 2857 2779"/>
                  <a:gd name="T15" fmla="*/ 2857 h 378"/>
                </a:gdLst>
                <a:ahLst/>
                <a:cxnLst>
                  <a:cxn ang="0">
                    <a:pos x="T1" y="T3"/>
                  </a:cxn>
                  <a:cxn ang="0">
                    <a:pos x="T5" y="T7"/>
                  </a:cxn>
                  <a:cxn ang="0">
                    <a:pos x="T9" y="T11"/>
                  </a:cxn>
                  <a:cxn ang="0">
                    <a:pos x="T13" y="T15"/>
                  </a:cxn>
                </a:cxnLst>
                <a:rect l="0" t="0" r="r" b="b"/>
                <a:pathLst>
                  <a:path w="303" h="378">
                    <a:moveTo>
                      <a:pt x="257" y="78"/>
                    </a:moveTo>
                    <a:lnTo>
                      <a:pt x="198" y="93"/>
                    </a:lnTo>
                    <a:lnTo>
                      <a:pt x="250" y="93"/>
                    </a:lnTo>
                    <a:lnTo>
                      <a:pt x="257" y="7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5" name="Group 34"/>
            <p:cNvGrpSpPr>
              <a:grpSpLocks/>
            </p:cNvGrpSpPr>
            <p:nvPr/>
          </p:nvGrpSpPr>
          <p:grpSpPr bwMode="auto">
            <a:xfrm>
              <a:off x="6739" y="2779"/>
              <a:ext cx="303" cy="378"/>
              <a:chOff x="6739" y="2779"/>
              <a:chExt cx="303" cy="378"/>
            </a:xfrm>
          </p:grpSpPr>
          <p:sp>
            <p:nvSpPr>
              <p:cNvPr id="4251" name="Freeform 35"/>
              <p:cNvSpPr>
                <a:spLocks/>
              </p:cNvSpPr>
              <p:nvPr/>
            </p:nvSpPr>
            <p:spPr bwMode="auto">
              <a:xfrm>
                <a:off x="6739" y="2779"/>
                <a:ext cx="303" cy="378"/>
              </a:xfrm>
              <a:custGeom>
                <a:avLst/>
                <a:gdLst>
                  <a:gd name="T0" fmla="+- 0 6890 6739"/>
                  <a:gd name="T1" fmla="*/ T0 w 303"/>
                  <a:gd name="T2" fmla="+- 0 2881 2779"/>
                  <a:gd name="T3" fmla="*/ 2881 h 378"/>
                  <a:gd name="T4" fmla="+- 0 6856 6739"/>
                  <a:gd name="T5" fmla="*/ T4 w 303"/>
                  <a:gd name="T6" fmla="+- 0 2818 2779"/>
                  <a:gd name="T7" fmla="*/ 2818 h 378"/>
                  <a:gd name="T8" fmla="+- 0 6841 6739"/>
                  <a:gd name="T9" fmla="*/ T8 w 303"/>
                  <a:gd name="T10" fmla="+- 0 2889 2779"/>
                  <a:gd name="T11" fmla="*/ 2889 h 378"/>
                  <a:gd name="T12" fmla="+- 0 6744 6739"/>
                  <a:gd name="T13" fmla="*/ T12 w 303"/>
                  <a:gd name="T14" fmla="+- 0 2818 2779"/>
                  <a:gd name="T15" fmla="*/ 2818 h 378"/>
                  <a:gd name="T16" fmla="+- 0 6804 6739"/>
                  <a:gd name="T17" fmla="*/ T16 w 303"/>
                  <a:gd name="T18" fmla="+- 0 2912 2779"/>
                  <a:gd name="T19" fmla="*/ 2912 h 378"/>
                  <a:gd name="T20" fmla="+- 0 6739 6739"/>
                  <a:gd name="T21" fmla="*/ T20 w 303"/>
                  <a:gd name="T22" fmla="+- 0 2930 2779"/>
                  <a:gd name="T23" fmla="*/ 2930 h 378"/>
                  <a:gd name="T24" fmla="+- 0 6791 6739"/>
                  <a:gd name="T25" fmla="*/ T24 w 303"/>
                  <a:gd name="T26" fmla="+- 0 2985 2779"/>
                  <a:gd name="T27" fmla="*/ 2985 h 378"/>
                  <a:gd name="T28" fmla="+- 0 6740 6739"/>
                  <a:gd name="T29" fmla="*/ T28 w 303"/>
                  <a:gd name="T30" fmla="+- 0 3034 2779"/>
                  <a:gd name="T31" fmla="*/ 3034 h 378"/>
                  <a:gd name="T32" fmla="+- 0 6818 6739"/>
                  <a:gd name="T33" fmla="*/ T32 w 303"/>
                  <a:gd name="T34" fmla="+- 0 3022 2779"/>
                  <a:gd name="T35" fmla="*/ 3022 h 378"/>
                  <a:gd name="T36" fmla="+- 0 6805 6739"/>
                  <a:gd name="T37" fmla="*/ T36 w 303"/>
                  <a:gd name="T38" fmla="+- 0 3087 2779"/>
                  <a:gd name="T39" fmla="*/ 3087 h 378"/>
                  <a:gd name="T40" fmla="+- 0 6847 6739"/>
                  <a:gd name="T41" fmla="*/ T40 w 303"/>
                  <a:gd name="T42" fmla="+- 0 3052 2779"/>
                  <a:gd name="T43" fmla="*/ 3052 h 378"/>
                  <a:gd name="T44" fmla="+- 0 6858 6739"/>
                  <a:gd name="T45" fmla="*/ T44 w 303"/>
                  <a:gd name="T46" fmla="+- 0 3157 2779"/>
                  <a:gd name="T47" fmla="*/ 3157 h 378"/>
                  <a:gd name="T48" fmla="+- 0 6887 6739"/>
                  <a:gd name="T49" fmla="*/ T48 w 303"/>
                  <a:gd name="T50" fmla="+- 0 3040 2779"/>
                  <a:gd name="T51" fmla="*/ 3040 h 378"/>
                  <a:gd name="T52" fmla="+- 0 6924 6739"/>
                  <a:gd name="T53" fmla="*/ T52 w 303"/>
                  <a:gd name="T54" fmla="+- 0 3124 2779"/>
                  <a:gd name="T55" fmla="*/ 3124 h 378"/>
                  <a:gd name="T56" fmla="+- 0 6935 6739"/>
                  <a:gd name="T57" fmla="*/ T56 w 303"/>
                  <a:gd name="T58" fmla="+- 0 3032 2779"/>
                  <a:gd name="T59" fmla="*/ 3032 h 378"/>
                  <a:gd name="T60" fmla="+- 0 6992 6739"/>
                  <a:gd name="T61" fmla="*/ T60 w 303"/>
                  <a:gd name="T62" fmla="+- 0 3096 2779"/>
                  <a:gd name="T63" fmla="*/ 3096 h 378"/>
                  <a:gd name="T64" fmla="+- 0 6974 6739"/>
                  <a:gd name="T65" fmla="*/ T64 w 303"/>
                  <a:gd name="T66" fmla="+- 0 3006 2779"/>
                  <a:gd name="T67" fmla="*/ 3006 h 378"/>
                  <a:gd name="T68" fmla="+- 0 7042 6739"/>
                  <a:gd name="T69" fmla="*/ T68 w 303"/>
                  <a:gd name="T70" fmla="+- 0 3012 2779"/>
                  <a:gd name="T71" fmla="*/ 3012 h 378"/>
                  <a:gd name="T72" fmla="+- 0 6985 6739"/>
                  <a:gd name="T73" fmla="*/ T72 w 303"/>
                  <a:gd name="T74" fmla="+- 0 2962 2779"/>
                  <a:gd name="T75" fmla="*/ 2962 h 378"/>
                  <a:gd name="T76" fmla="+- 0 7034 6739"/>
                  <a:gd name="T77" fmla="*/ T76 w 303"/>
                  <a:gd name="T78" fmla="+- 0 2922 2779"/>
                  <a:gd name="T79" fmla="*/ 2922 h 378"/>
                  <a:gd name="T80" fmla="+- 0 6973 6739"/>
                  <a:gd name="T81" fmla="*/ T80 w 303"/>
                  <a:gd name="T82" fmla="+- 0 2907 2779"/>
                  <a:gd name="T83" fmla="*/ 2907 h 378"/>
                  <a:gd name="T84" fmla="+- 0 6996 6739"/>
                  <a:gd name="T85" fmla="*/ T84 w 303"/>
                  <a:gd name="T86" fmla="+- 0 2857 2779"/>
                  <a:gd name="T87" fmla="*/ 2857 h 378"/>
                  <a:gd name="T88" fmla="+- 0 6937 6739"/>
                  <a:gd name="T89" fmla="*/ T88 w 303"/>
                  <a:gd name="T90" fmla="+- 0 2872 2779"/>
                  <a:gd name="T91" fmla="*/ 2872 h 378"/>
                  <a:gd name="T92" fmla="+- 0 6942 6739"/>
                  <a:gd name="T93" fmla="*/ T92 w 303"/>
                  <a:gd name="T94" fmla="+- 0 2779 2779"/>
                  <a:gd name="T95" fmla="*/ 2779 h 378"/>
                  <a:gd name="T96" fmla="+- 0 6890 6739"/>
                  <a:gd name="T97" fmla="*/ T96 w 303"/>
                  <a:gd name="T98" fmla="+- 0 2881 2779"/>
                  <a:gd name="T99" fmla="*/ 2881 h 3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303" h="378">
                    <a:moveTo>
                      <a:pt x="151" y="102"/>
                    </a:moveTo>
                    <a:lnTo>
                      <a:pt x="117" y="39"/>
                    </a:lnTo>
                    <a:lnTo>
                      <a:pt x="102" y="110"/>
                    </a:lnTo>
                    <a:lnTo>
                      <a:pt x="5" y="39"/>
                    </a:lnTo>
                    <a:lnTo>
                      <a:pt x="65" y="133"/>
                    </a:lnTo>
                    <a:lnTo>
                      <a:pt x="0" y="151"/>
                    </a:lnTo>
                    <a:lnTo>
                      <a:pt x="52" y="206"/>
                    </a:lnTo>
                    <a:lnTo>
                      <a:pt x="1" y="255"/>
                    </a:lnTo>
                    <a:lnTo>
                      <a:pt x="79" y="243"/>
                    </a:lnTo>
                    <a:lnTo>
                      <a:pt x="66" y="308"/>
                    </a:lnTo>
                    <a:lnTo>
                      <a:pt x="108" y="273"/>
                    </a:lnTo>
                    <a:lnTo>
                      <a:pt x="119" y="378"/>
                    </a:lnTo>
                    <a:lnTo>
                      <a:pt x="148" y="261"/>
                    </a:lnTo>
                    <a:lnTo>
                      <a:pt x="185" y="345"/>
                    </a:lnTo>
                    <a:lnTo>
                      <a:pt x="196" y="253"/>
                    </a:lnTo>
                    <a:lnTo>
                      <a:pt x="253" y="317"/>
                    </a:lnTo>
                    <a:lnTo>
                      <a:pt x="235" y="227"/>
                    </a:lnTo>
                    <a:lnTo>
                      <a:pt x="303" y="233"/>
                    </a:lnTo>
                    <a:lnTo>
                      <a:pt x="246" y="183"/>
                    </a:lnTo>
                    <a:lnTo>
                      <a:pt x="295" y="143"/>
                    </a:lnTo>
                    <a:lnTo>
                      <a:pt x="234" y="128"/>
                    </a:lnTo>
                    <a:lnTo>
                      <a:pt x="257" y="78"/>
                    </a:lnTo>
                    <a:lnTo>
                      <a:pt x="198" y="93"/>
                    </a:lnTo>
                    <a:lnTo>
                      <a:pt x="203" y="0"/>
                    </a:lnTo>
                    <a:lnTo>
                      <a:pt x="151" y="102"/>
                    </a:lnTo>
                    <a:close/>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6" name="Group 24"/>
            <p:cNvGrpSpPr>
              <a:grpSpLocks/>
            </p:cNvGrpSpPr>
            <p:nvPr/>
          </p:nvGrpSpPr>
          <p:grpSpPr bwMode="auto">
            <a:xfrm>
              <a:off x="5899" y="4458"/>
              <a:ext cx="303" cy="380"/>
              <a:chOff x="5899" y="4458"/>
              <a:chExt cx="303" cy="380"/>
            </a:xfrm>
          </p:grpSpPr>
          <p:sp>
            <p:nvSpPr>
              <p:cNvPr id="4241" name="Freeform 33"/>
              <p:cNvSpPr>
                <a:spLocks/>
              </p:cNvSpPr>
              <p:nvPr/>
            </p:nvSpPr>
            <p:spPr bwMode="auto">
              <a:xfrm>
                <a:off x="5899" y="4458"/>
                <a:ext cx="303" cy="380"/>
              </a:xfrm>
              <a:custGeom>
                <a:avLst/>
                <a:gdLst>
                  <a:gd name="T0" fmla="+- 0 6044 5899"/>
                  <a:gd name="T1" fmla="*/ T0 w 303"/>
                  <a:gd name="T2" fmla="+- 0 4731 4458"/>
                  <a:gd name="T3" fmla="*/ 4731 h 380"/>
                  <a:gd name="T4" fmla="+- 0 6007 5899"/>
                  <a:gd name="T5" fmla="*/ T4 w 303"/>
                  <a:gd name="T6" fmla="+- 0 4731 4458"/>
                  <a:gd name="T7" fmla="*/ 4731 h 380"/>
                  <a:gd name="T8" fmla="+- 0 6018 5899"/>
                  <a:gd name="T9" fmla="*/ T8 w 303"/>
                  <a:gd name="T10" fmla="+- 0 4837 4458"/>
                  <a:gd name="T11" fmla="*/ 4837 h 380"/>
                  <a:gd name="T12" fmla="+- 0 6044 5899"/>
                  <a:gd name="T13" fmla="*/ T12 w 303"/>
                  <a:gd name="T14" fmla="+- 0 4731 4458"/>
                  <a:gd name="T15" fmla="*/ 4731 h 380"/>
                </a:gdLst>
                <a:ahLst/>
                <a:cxnLst>
                  <a:cxn ang="0">
                    <a:pos x="T1" y="T3"/>
                  </a:cxn>
                  <a:cxn ang="0">
                    <a:pos x="T5" y="T7"/>
                  </a:cxn>
                  <a:cxn ang="0">
                    <a:pos x="T9" y="T11"/>
                  </a:cxn>
                  <a:cxn ang="0">
                    <a:pos x="T13" y="T15"/>
                  </a:cxn>
                </a:cxnLst>
                <a:rect l="0" t="0" r="r" b="b"/>
                <a:pathLst>
                  <a:path w="303" h="380">
                    <a:moveTo>
                      <a:pt x="145" y="273"/>
                    </a:moveTo>
                    <a:lnTo>
                      <a:pt x="108" y="273"/>
                    </a:lnTo>
                    <a:lnTo>
                      <a:pt x="119" y="379"/>
                    </a:lnTo>
                    <a:lnTo>
                      <a:pt x="145" y="27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42" name="Freeform 32"/>
              <p:cNvSpPr>
                <a:spLocks/>
              </p:cNvSpPr>
              <p:nvPr/>
            </p:nvSpPr>
            <p:spPr bwMode="auto">
              <a:xfrm>
                <a:off x="5899" y="4458"/>
                <a:ext cx="303" cy="380"/>
              </a:xfrm>
              <a:custGeom>
                <a:avLst/>
                <a:gdLst>
                  <a:gd name="T0" fmla="+- 0 6094 5899"/>
                  <a:gd name="T1" fmla="*/ T0 w 303"/>
                  <a:gd name="T2" fmla="+- 0 4719 4458"/>
                  <a:gd name="T3" fmla="*/ 4719 h 380"/>
                  <a:gd name="T4" fmla="+- 0 6047 5899"/>
                  <a:gd name="T5" fmla="*/ T4 w 303"/>
                  <a:gd name="T6" fmla="+- 0 4719 4458"/>
                  <a:gd name="T7" fmla="*/ 4719 h 380"/>
                  <a:gd name="T8" fmla="+- 0 6084 5899"/>
                  <a:gd name="T9" fmla="*/ T8 w 303"/>
                  <a:gd name="T10" fmla="+- 0 4803 4458"/>
                  <a:gd name="T11" fmla="*/ 4803 h 380"/>
                  <a:gd name="T12" fmla="+- 0 6094 5899"/>
                  <a:gd name="T13" fmla="*/ T12 w 303"/>
                  <a:gd name="T14" fmla="+- 0 4719 4458"/>
                  <a:gd name="T15" fmla="*/ 4719 h 380"/>
                </a:gdLst>
                <a:ahLst/>
                <a:cxnLst>
                  <a:cxn ang="0">
                    <a:pos x="T1" y="T3"/>
                  </a:cxn>
                  <a:cxn ang="0">
                    <a:pos x="T5" y="T7"/>
                  </a:cxn>
                  <a:cxn ang="0">
                    <a:pos x="T9" y="T11"/>
                  </a:cxn>
                  <a:cxn ang="0">
                    <a:pos x="T13" y="T15"/>
                  </a:cxn>
                </a:cxnLst>
                <a:rect l="0" t="0" r="r" b="b"/>
                <a:pathLst>
                  <a:path w="303" h="380">
                    <a:moveTo>
                      <a:pt x="195" y="261"/>
                    </a:moveTo>
                    <a:lnTo>
                      <a:pt x="148" y="261"/>
                    </a:lnTo>
                    <a:lnTo>
                      <a:pt x="185" y="345"/>
                    </a:lnTo>
                    <a:lnTo>
                      <a:pt x="195" y="26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43" name="Freeform 31"/>
              <p:cNvSpPr>
                <a:spLocks/>
              </p:cNvSpPr>
              <p:nvPr/>
            </p:nvSpPr>
            <p:spPr bwMode="auto">
              <a:xfrm>
                <a:off x="5899" y="4458"/>
                <a:ext cx="303" cy="380"/>
              </a:xfrm>
              <a:custGeom>
                <a:avLst/>
                <a:gdLst>
                  <a:gd name="T0" fmla="+- 0 6140 5899"/>
                  <a:gd name="T1" fmla="*/ T0 w 303"/>
                  <a:gd name="T2" fmla="+- 0 4711 4458"/>
                  <a:gd name="T3" fmla="*/ 4711 h 380"/>
                  <a:gd name="T4" fmla="+- 0 6095 5899"/>
                  <a:gd name="T5" fmla="*/ T4 w 303"/>
                  <a:gd name="T6" fmla="+- 0 4711 4458"/>
                  <a:gd name="T7" fmla="*/ 4711 h 380"/>
                  <a:gd name="T8" fmla="+- 0 6154 5899"/>
                  <a:gd name="T9" fmla="*/ T8 w 303"/>
                  <a:gd name="T10" fmla="+- 0 4774 4458"/>
                  <a:gd name="T11" fmla="*/ 4774 h 380"/>
                  <a:gd name="T12" fmla="+- 0 6140 5899"/>
                  <a:gd name="T13" fmla="*/ T12 w 303"/>
                  <a:gd name="T14" fmla="+- 0 4711 4458"/>
                  <a:gd name="T15" fmla="*/ 4711 h 380"/>
                </a:gdLst>
                <a:ahLst/>
                <a:cxnLst>
                  <a:cxn ang="0">
                    <a:pos x="T1" y="T3"/>
                  </a:cxn>
                  <a:cxn ang="0">
                    <a:pos x="T5" y="T7"/>
                  </a:cxn>
                  <a:cxn ang="0">
                    <a:pos x="T9" y="T11"/>
                  </a:cxn>
                  <a:cxn ang="0">
                    <a:pos x="T13" y="T15"/>
                  </a:cxn>
                </a:cxnLst>
                <a:rect l="0" t="0" r="r" b="b"/>
                <a:pathLst>
                  <a:path w="303" h="380">
                    <a:moveTo>
                      <a:pt x="241" y="253"/>
                    </a:moveTo>
                    <a:lnTo>
                      <a:pt x="196" y="253"/>
                    </a:lnTo>
                    <a:lnTo>
                      <a:pt x="255" y="316"/>
                    </a:lnTo>
                    <a:lnTo>
                      <a:pt x="241" y="25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44" name="Freeform 30"/>
              <p:cNvSpPr>
                <a:spLocks/>
              </p:cNvSpPr>
              <p:nvPr/>
            </p:nvSpPr>
            <p:spPr bwMode="auto">
              <a:xfrm>
                <a:off x="5899" y="4458"/>
                <a:ext cx="303" cy="380"/>
              </a:xfrm>
              <a:custGeom>
                <a:avLst/>
                <a:gdLst>
                  <a:gd name="T0" fmla="+- 0 6138 5899"/>
                  <a:gd name="T1" fmla="*/ T0 w 303"/>
                  <a:gd name="T2" fmla="+- 0 4702 4458"/>
                  <a:gd name="T3" fmla="*/ 4702 h 380"/>
                  <a:gd name="T4" fmla="+- 0 5978 5899"/>
                  <a:gd name="T5" fmla="*/ T4 w 303"/>
                  <a:gd name="T6" fmla="+- 0 4702 4458"/>
                  <a:gd name="T7" fmla="*/ 4702 h 380"/>
                  <a:gd name="T8" fmla="+- 0 5965 5899"/>
                  <a:gd name="T9" fmla="*/ T8 w 303"/>
                  <a:gd name="T10" fmla="+- 0 4766 4458"/>
                  <a:gd name="T11" fmla="*/ 4766 h 380"/>
                  <a:gd name="T12" fmla="+- 0 6007 5899"/>
                  <a:gd name="T13" fmla="*/ T12 w 303"/>
                  <a:gd name="T14" fmla="+- 0 4731 4458"/>
                  <a:gd name="T15" fmla="*/ 4731 h 380"/>
                  <a:gd name="T16" fmla="+- 0 6044 5899"/>
                  <a:gd name="T17" fmla="*/ T16 w 303"/>
                  <a:gd name="T18" fmla="+- 0 4731 4458"/>
                  <a:gd name="T19" fmla="*/ 4731 h 380"/>
                  <a:gd name="T20" fmla="+- 0 6047 5899"/>
                  <a:gd name="T21" fmla="*/ T20 w 303"/>
                  <a:gd name="T22" fmla="+- 0 4719 4458"/>
                  <a:gd name="T23" fmla="*/ 4719 h 380"/>
                  <a:gd name="T24" fmla="+- 0 6094 5899"/>
                  <a:gd name="T25" fmla="*/ T24 w 303"/>
                  <a:gd name="T26" fmla="+- 0 4719 4458"/>
                  <a:gd name="T27" fmla="*/ 4719 h 380"/>
                  <a:gd name="T28" fmla="+- 0 6095 5899"/>
                  <a:gd name="T29" fmla="*/ T28 w 303"/>
                  <a:gd name="T30" fmla="+- 0 4711 4458"/>
                  <a:gd name="T31" fmla="*/ 4711 h 380"/>
                  <a:gd name="T32" fmla="+- 0 6140 5899"/>
                  <a:gd name="T33" fmla="*/ T32 w 303"/>
                  <a:gd name="T34" fmla="+- 0 4711 4458"/>
                  <a:gd name="T35" fmla="*/ 4711 h 380"/>
                  <a:gd name="T36" fmla="+- 0 6138 5899"/>
                  <a:gd name="T37" fmla="*/ T36 w 303"/>
                  <a:gd name="T38" fmla="+- 0 4702 4458"/>
                  <a:gd name="T39" fmla="*/ 4702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03" h="380">
                    <a:moveTo>
                      <a:pt x="239" y="244"/>
                    </a:moveTo>
                    <a:lnTo>
                      <a:pt x="79" y="244"/>
                    </a:lnTo>
                    <a:lnTo>
                      <a:pt x="66" y="308"/>
                    </a:lnTo>
                    <a:lnTo>
                      <a:pt x="108" y="273"/>
                    </a:lnTo>
                    <a:lnTo>
                      <a:pt x="145" y="273"/>
                    </a:lnTo>
                    <a:lnTo>
                      <a:pt x="148" y="261"/>
                    </a:lnTo>
                    <a:lnTo>
                      <a:pt x="195" y="261"/>
                    </a:lnTo>
                    <a:lnTo>
                      <a:pt x="196" y="253"/>
                    </a:lnTo>
                    <a:lnTo>
                      <a:pt x="241" y="253"/>
                    </a:lnTo>
                    <a:lnTo>
                      <a:pt x="239" y="24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45" name="Freeform 29"/>
              <p:cNvSpPr>
                <a:spLocks/>
              </p:cNvSpPr>
              <p:nvPr/>
            </p:nvSpPr>
            <p:spPr bwMode="auto">
              <a:xfrm>
                <a:off x="5899" y="4458"/>
                <a:ext cx="303" cy="380"/>
              </a:xfrm>
              <a:custGeom>
                <a:avLst/>
                <a:gdLst>
                  <a:gd name="T0" fmla="+- 0 5904 5899"/>
                  <a:gd name="T1" fmla="*/ T0 w 303"/>
                  <a:gd name="T2" fmla="+- 0 4498 4458"/>
                  <a:gd name="T3" fmla="*/ 4498 h 380"/>
                  <a:gd name="T4" fmla="+- 0 5964 5899"/>
                  <a:gd name="T5" fmla="*/ T4 w 303"/>
                  <a:gd name="T6" fmla="+- 0 4591 4458"/>
                  <a:gd name="T7" fmla="*/ 4591 h 380"/>
                  <a:gd name="T8" fmla="+- 0 5899 5899"/>
                  <a:gd name="T9" fmla="*/ T8 w 303"/>
                  <a:gd name="T10" fmla="+- 0 4609 4458"/>
                  <a:gd name="T11" fmla="*/ 4609 h 380"/>
                  <a:gd name="T12" fmla="+- 0 5951 5899"/>
                  <a:gd name="T13" fmla="*/ T12 w 303"/>
                  <a:gd name="T14" fmla="+- 0 4664 4458"/>
                  <a:gd name="T15" fmla="*/ 4664 h 380"/>
                  <a:gd name="T16" fmla="+- 0 5900 5899"/>
                  <a:gd name="T17" fmla="*/ T16 w 303"/>
                  <a:gd name="T18" fmla="+- 0 4713 4458"/>
                  <a:gd name="T19" fmla="*/ 4713 h 380"/>
                  <a:gd name="T20" fmla="+- 0 5978 5899"/>
                  <a:gd name="T21" fmla="*/ T20 w 303"/>
                  <a:gd name="T22" fmla="+- 0 4702 4458"/>
                  <a:gd name="T23" fmla="*/ 4702 h 380"/>
                  <a:gd name="T24" fmla="+- 0 6138 5899"/>
                  <a:gd name="T25" fmla="*/ T24 w 303"/>
                  <a:gd name="T26" fmla="+- 0 4702 4458"/>
                  <a:gd name="T27" fmla="*/ 4702 h 380"/>
                  <a:gd name="T28" fmla="+- 0 6134 5899"/>
                  <a:gd name="T29" fmla="*/ T28 w 303"/>
                  <a:gd name="T30" fmla="+- 0 4684 4458"/>
                  <a:gd name="T31" fmla="*/ 4684 h 380"/>
                  <a:gd name="T32" fmla="+- 0 6195 5899"/>
                  <a:gd name="T33" fmla="*/ T32 w 303"/>
                  <a:gd name="T34" fmla="+- 0 4684 4458"/>
                  <a:gd name="T35" fmla="*/ 4684 h 380"/>
                  <a:gd name="T36" fmla="+- 0 6145 5899"/>
                  <a:gd name="T37" fmla="*/ T36 w 303"/>
                  <a:gd name="T38" fmla="+- 0 4641 4458"/>
                  <a:gd name="T39" fmla="*/ 4641 h 380"/>
                  <a:gd name="T40" fmla="+- 0 6194 5899"/>
                  <a:gd name="T41" fmla="*/ T40 w 303"/>
                  <a:gd name="T42" fmla="+- 0 4600 4458"/>
                  <a:gd name="T43" fmla="*/ 4600 h 380"/>
                  <a:gd name="T44" fmla="+- 0 6133 5899"/>
                  <a:gd name="T45" fmla="*/ T44 w 303"/>
                  <a:gd name="T46" fmla="+- 0 4586 4458"/>
                  <a:gd name="T47" fmla="*/ 4586 h 380"/>
                  <a:gd name="T48" fmla="+- 0 6141 5899"/>
                  <a:gd name="T49" fmla="*/ T48 w 303"/>
                  <a:gd name="T50" fmla="+- 0 4568 4458"/>
                  <a:gd name="T51" fmla="*/ 4568 h 380"/>
                  <a:gd name="T52" fmla="+- 0 6001 5899"/>
                  <a:gd name="T53" fmla="*/ T52 w 303"/>
                  <a:gd name="T54" fmla="+- 0 4568 4458"/>
                  <a:gd name="T55" fmla="*/ 4568 h 380"/>
                  <a:gd name="T56" fmla="+- 0 5904 5899"/>
                  <a:gd name="T57" fmla="*/ T56 w 303"/>
                  <a:gd name="T58" fmla="+- 0 4498 4458"/>
                  <a:gd name="T59" fmla="*/ 4498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303" h="380">
                    <a:moveTo>
                      <a:pt x="5" y="40"/>
                    </a:moveTo>
                    <a:lnTo>
                      <a:pt x="65" y="133"/>
                    </a:lnTo>
                    <a:lnTo>
                      <a:pt x="0" y="151"/>
                    </a:lnTo>
                    <a:lnTo>
                      <a:pt x="52" y="206"/>
                    </a:lnTo>
                    <a:lnTo>
                      <a:pt x="1" y="255"/>
                    </a:lnTo>
                    <a:lnTo>
                      <a:pt x="79" y="244"/>
                    </a:lnTo>
                    <a:lnTo>
                      <a:pt x="239" y="244"/>
                    </a:lnTo>
                    <a:lnTo>
                      <a:pt x="235" y="226"/>
                    </a:lnTo>
                    <a:lnTo>
                      <a:pt x="296" y="226"/>
                    </a:lnTo>
                    <a:lnTo>
                      <a:pt x="246" y="183"/>
                    </a:lnTo>
                    <a:lnTo>
                      <a:pt x="295" y="142"/>
                    </a:lnTo>
                    <a:lnTo>
                      <a:pt x="234" y="128"/>
                    </a:lnTo>
                    <a:lnTo>
                      <a:pt x="242" y="110"/>
                    </a:lnTo>
                    <a:lnTo>
                      <a:pt x="102" y="110"/>
                    </a:lnTo>
                    <a:lnTo>
                      <a:pt x="5" y="4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46" name="Freeform 28"/>
              <p:cNvSpPr>
                <a:spLocks/>
              </p:cNvSpPr>
              <p:nvPr/>
            </p:nvSpPr>
            <p:spPr bwMode="auto">
              <a:xfrm>
                <a:off x="5899" y="4458"/>
                <a:ext cx="303" cy="380"/>
              </a:xfrm>
              <a:custGeom>
                <a:avLst/>
                <a:gdLst>
                  <a:gd name="T0" fmla="+- 0 6195 5899"/>
                  <a:gd name="T1" fmla="*/ T0 w 303"/>
                  <a:gd name="T2" fmla="+- 0 4684 4458"/>
                  <a:gd name="T3" fmla="*/ 4684 h 380"/>
                  <a:gd name="T4" fmla="+- 0 6134 5899"/>
                  <a:gd name="T5" fmla="*/ T4 w 303"/>
                  <a:gd name="T6" fmla="+- 0 4684 4458"/>
                  <a:gd name="T7" fmla="*/ 4684 h 380"/>
                  <a:gd name="T8" fmla="+- 0 6202 5899"/>
                  <a:gd name="T9" fmla="*/ T8 w 303"/>
                  <a:gd name="T10" fmla="+- 0 4690 4458"/>
                  <a:gd name="T11" fmla="*/ 4690 h 380"/>
                  <a:gd name="T12" fmla="+- 0 6195 5899"/>
                  <a:gd name="T13" fmla="*/ T12 w 303"/>
                  <a:gd name="T14" fmla="+- 0 4684 4458"/>
                  <a:gd name="T15" fmla="*/ 4684 h 380"/>
                </a:gdLst>
                <a:ahLst/>
                <a:cxnLst>
                  <a:cxn ang="0">
                    <a:pos x="T1" y="T3"/>
                  </a:cxn>
                  <a:cxn ang="0">
                    <a:pos x="T5" y="T7"/>
                  </a:cxn>
                  <a:cxn ang="0">
                    <a:pos x="T9" y="T11"/>
                  </a:cxn>
                  <a:cxn ang="0">
                    <a:pos x="T13" y="T15"/>
                  </a:cxn>
                </a:cxnLst>
                <a:rect l="0" t="0" r="r" b="b"/>
                <a:pathLst>
                  <a:path w="303" h="380">
                    <a:moveTo>
                      <a:pt x="296" y="226"/>
                    </a:moveTo>
                    <a:lnTo>
                      <a:pt x="235" y="226"/>
                    </a:lnTo>
                    <a:lnTo>
                      <a:pt x="303" y="232"/>
                    </a:lnTo>
                    <a:lnTo>
                      <a:pt x="296" y="22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47" name="Freeform 27"/>
              <p:cNvSpPr>
                <a:spLocks/>
              </p:cNvSpPr>
              <p:nvPr/>
            </p:nvSpPr>
            <p:spPr bwMode="auto">
              <a:xfrm>
                <a:off x="5899" y="4458"/>
                <a:ext cx="303" cy="380"/>
              </a:xfrm>
              <a:custGeom>
                <a:avLst/>
                <a:gdLst>
                  <a:gd name="T0" fmla="+- 0 6016 5899"/>
                  <a:gd name="T1" fmla="*/ T0 w 303"/>
                  <a:gd name="T2" fmla="+- 0 4498 4458"/>
                  <a:gd name="T3" fmla="*/ 4498 h 380"/>
                  <a:gd name="T4" fmla="+- 0 6001 5899"/>
                  <a:gd name="T5" fmla="*/ T4 w 303"/>
                  <a:gd name="T6" fmla="+- 0 4568 4458"/>
                  <a:gd name="T7" fmla="*/ 4568 h 380"/>
                  <a:gd name="T8" fmla="+- 0 6141 5899"/>
                  <a:gd name="T9" fmla="*/ T8 w 303"/>
                  <a:gd name="T10" fmla="+- 0 4568 4458"/>
                  <a:gd name="T11" fmla="*/ 4568 h 380"/>
                  <a:gd name="T12" fmla="+- 0 6145 5899"/>
                  <a:gd name="T13" fmla="*/ T12 w 303"/>
                  <a:gd name="T14" fmla="+- 0 4560 4458"/>
                  <a:gd name="T15" fmla="*/ 4560 h 380"/>
                  <a:gd name="T16" fmla="+- 0 6050 5899"/>
                  <a:gd name="T17" fmla="*/ T16 w 303"/>
                  <a:gd name="T18" fmla="+- 0 4560 4458"/>
                  <a:gd name="T19" fmla="*/ 4560 h 380"/>
                  <a:gd name="T20" fmla="+- 0 6016 5899"/>
                  <a:gd name="T21" fmla="*/ T20 w 303"/>
                  <a:gd name="T22" fmla="+- 0 4498 4458"/>
                  <a:gd name="T23" fmla="*/ 4498 h 380"/>
                </a:gdLst>
                <a:ahLst/>
                <a:cxnLst>
                  <a:cxn ang="0">
                    <a:pos x="T1" y="T3"/>
                  </a:cxn>
                  <a:cxn ang="0">
                    <a:pos x="T5" y="T7"/>
                  </a:cxn>
                  <a:cxn ang="0">
                    <a:pos x="T9" y="T11"/>
                  </a:cxn>
                  <a:cxn ang="0">
                    <a:pos x="T13" y="T15"/>
                  </a:cxn>
                  <a:cxn ang="0">
                    <a:pos x="T17" y="T19"/>
                  </a:cxn>
                  <a:cxn ang="0">
                    <a:pos x="T21" y="T23"/>
                  </a:cxn>
                </a:cxnLst>
                <a:rect l="0" t="0" r="r" b="b"/>
                <a:pathLst>
                  <a:path w="303" h="380">
                    <a:moveTo>
                      <a:pt x="117" y="40"/>
                    </a:moveTo>
                    <a:lnTo>
                      <a:pt x="102" y="110"/>
                    </a:lnTo>
                    <a:lnTo>
                      <a:pt x="242" y="110"/>
                    </a:lnTo>
                    <a:lnTo>
                      <a:pt x="246" y="102"/>
                    </a:lnTo>
                    <a:lnTo>
                      <a:pt x="151" y="102"/>
                    </a:lnTo>
                    <a:lnTo>
                      <a:pt x="117" y="4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48" name="Freeform 26"/>
              <p:cNvSpPr>
                <a:spLocks/>
              </p:cNvSpPr>
              <p:nvPr/>
            </p:nvSpPr>
            <p:spPr bwMode="auto">
              <a:xfrm>
                <a:off x="5899" y="4458"/>
                <a:ext cx="303" cy="380"/>
              </a:xfrm>
              <a:custGeom>
                <a:avLst/>
                <a:gdLst>
                  <a:gd name="T0" fmla="+- 0 6102 5899"/>
                  <a:gd name="T1" fmla="*/ T0 w 303"/>
                  <a:gd name="T2" fmla="+- 0 4458 4458"/>
                  <a:gd name="T3" fmla="*/ 4458 h 380"/>
                  <a:gd name="T4" fmla="+- 0 6050 5899"/>
                  <a:gd name="T5" fmla="*/ T4 w 303"/>
                  <a:gd name="T6" fmla="+- 0 4560 4458"/>
                  <a:gd name="T7" fmla="*/ 4560 h 380"/>
                  <a:gd name="T8" fmla="+- 0 6145 5899"/>
                  <a:gd name="T9" fmla="*/ T8 w 303"/>
                  <a:gd name="T10" fmla="+- 0 4560 4458"/>
                  <a:gd name="T11" fmla="*/ 4560 h 380"/>
                  <a:gd name="T12" fmla="+- 0 6149 5899"/>
                  <a:gd name="T13" fmla="*/ T12 w 303"/>
                  <a:gd name="T14" fmla="+- 0 4551 4458"/>
                  <a:gd name="T15" fmla="*/ 4551 h 380"/>
                  <a:gd name="T16" fmla="+- 0 6097 5899"/>
                  <a:gd name="T17" fmla="*/ T16 w 303"/>
                  <a:gd name="T18" fmla="+- 0 4551 4458"/>
                  <a:gd name="T19" fmla="*/ 4551 h 380"/>
                  <a:gd name="T20" fmla="+- 0 6102 5899"/>
                  <a:gd name="T21" fmla="*/ T20 w 303"/>
                  <a:gd name="T22" fmla="+- 0 4458 4458"/>
                  <a:gd name="T23" fmla="*/ 4458 h 380"/>
                </a:gdLst>
                <a:ahLst/>
                <a:cxnLst>
                  <a:cxn ang="0">
                    <a:pos x="T1" y="T3"/>
                  </a:cxn>
                  <a:cxn ang="0">
                    <a:pos x="T5" y="T7"/>
                  </a:cxn>
                  <a:cxn ang="0">
                    <a:pos x="T9" y="T11"/>
                  </a:cxn>
                  <a:cxn ang="0">
                    <a:pos x="T13" y="T15"/>
                  </a:cxn>
                  <a:cxn ang="0">
                    <a:pos x="T17" y="T19"/>
                  </a:cxn>
                  <a:cxn ang="0">
                    <a:pos x="T21" y="T23"/>
                  </a:cxn>
                </a:cxnLst>
                <a:rect l="0" t="0" r="r" b="b"/>
                <a:pathLst>
                  <a:path w="303" h="380">
                    <a:moveTo>
                      <a:pt x="203" y="0"/>
                    </a:moveTo>
                    <a:lnTo>
                      <a:pt x="151" y="102"/>
                    </a:lnTo>
                    <a:lnTo>
                      <a:pt x="246" y="102"/>
                    </a:lnTo>
                    <a:lnTo>
                      <a:pt x="250" y="93"/>
                    </a:lnTo>
                    <a:lnTo>
                      <a:pt x="198" y="93"/>
                    </a:lnTo>
                    <a:lnTo>
                      <a:pt x="203"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49" name="Freeform 25"/>
              <p:cNvSpPr>
                <a:spLocks/>
              </p:cNvSpPr>
              <p:nvPr/>
            </p:nvSpPr>
            <p:spPr bwMode="auto">
              <a:xfrm>
                <a:off x="5899" y="4458"/>
                <a:ext cx="303" cy="380"/>
              </a:xfrm>
              <a:custGeom>
                <a:avLst/>
                <a:gdLst>
                  <a:gd name="T0" fmla="+- 0 6156 5899"/>
                  <a:gd name="T1" fmla="*/ T0 w 303"/>
                  <a:gd name="T2" fmla="+- 0 4536 4458"/>
                  <a:gd name="T3" fmla="*/ 4536 h 380"/>
                  <a:gd name="T4" fmla="+- 0 6097 5899"/>
                  <a:gd name="T5" fmla="*/ T4 w 303"/>
                  <a:gd name="T6" fmla="+- 0 4551 4458"/>
                  <a:gd name="T7" fmla="*/ 4551 h 380"/>
                  <a:gd name="T8" fmla="+- 0 6149 5899"/>
                  <a:gd name="T9" fmla="*/ T8 w 303"/>
                  <a:gd name="T10" fmla="+- 0 4551 4458"/>
                  <a:gd name="T11" fmla="*/ 4551 h 380"/>
                  <a:gd name="T12" fmla="+- 0 6156 5899"/>
                  <a:gd name="T13" fmla="*/ T12 w 303"/>
                  <a:gd name="T14" fmla="+- 0 4536 4458"/>
                  <a:gd name="T15" fmla="*/ 4536 h 380"/>
                </a:gdLst>
                <a:ahLst/>
                <a:cxnLst>
                  <a:cxn ang="0">
                    <a:pos x="T1" y="T3"/>
                  </a:cxn>
                  <a:cxn ang="0">
                    <a:pos x="T5" y="T7"/>
                  </a:cxn>
                  <a:cxn ang="0">
                    <a:pos x="T9" y="T11"/>
                  </a:cxn>
                  <a:cxn ang="0">
                    <a:pos x="T13" y="T15"/>
                  </a:cxn>
                </a:cxnLst>
                <a:rect l="0" t="0" r="r" b="b"/>
                <a:pathLst>
                  <a:path w="303" h="380">
                    <a:moveTo>
                      <a:pt x="257" y="78"/>
                    </a:moveTo>
                    <a:lnTo>
                      <a:pt x="198" y="93"/>
                    </a:lnTo>
                    <a:lnTo>
                      <a:pt x="250" y="93"/>
                    </a:lnTo>
                    <a:lnTo>
                      <a:pt x="257" y="7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7" name="Group 22"/>
            <p:cNvGrpSpPr>
              <a:grpSpLocks/>
            </p:cNvGrpSpPr>
            <p:nvPr/>
          </p:nvGrpSpPr>
          <p:grpSpPr bwMode="auto">
            <a:xfrm>
              <a:off x="5899" y="4458"/>
              <a:ext cx="303" cy="380"/>
              <a:chOff x="5899" y="4458"/>
              <a:chExt cx="303" cy="380"/>
            </a:xfrm>
          </p:grpSpPr>
          <p:sp>
            <p:nvSpPr>
              <p:cNvPr id="4240" name="Freeform 23"/>
              <p:cNvSpPr>
                <a:spLocks/>
              </p:cNvSpPr>
              <p:nvPr/>
            </p:nvSpPr>
            <p:spPr bwMode="auto">
              <a:xfrm>
                <a:off x="5899" y="4458"/>
                <a:ext cx="303" cy="380"/>
              </a:xfrm>
              <a:custGeom>
                <a:avLst/>
                <a:gdLst>
                  <a:gd name="T0" fmla="+- 0 6050 5899"/>
                  <a:gd name="T1" fmla="*/ T0 w 303"/>
                  <a:gd name="T2" fmla="+- 0 4560 4458"/>
                  <a:gd name="T3" fmla="*/ 4560 h 380"/>
                  <a:gd name="T4" fmla="+- 0 6016 5899"/>
                  <a:gd name="T5" fmla="*/ T4 w 303"/>
                  <a:gd name="T6" fmla="+- 0 4498 4458"/>
                  <a:gd name="T7" fmla="*/ 4498 h 380"/>
                  <a:gd name="T8" fmla="+- 0 6001 5899"/>
                  <a:gd name="T9" fmla="*/ T8 w 303"/>
                  <a:gd name="T10" fmla="+- 0 4568 4458"/>
                  <a:gd name="T11" fmla="*/ 4568 h 380"/>
                  <a:gd name="T12" fmla="+- 0 5904 5899"/>
                  <a:gd name="T13" fmla="*/ T12 w 303"/>
                  <a:gd name="T14" fmla="+- 0 4498 4458"/>
                  <a:gd name="T15" fmla="*/ 4498 h 380"/>
                  <a:gd name="T16" fmla="+- 0 5964 5899"/>
                  <a:gd name="T17" fmla="*/ T16 w 303"/>
                  <a:gd name="T18" fmla="+- 0 4591 4458"/>
                  <a:gd name="T19" fmla="*/ 4591 h 380"/>
                  <a:gd name="T20" fmla="+- 0 5899 5899"/>
                  <a:gd name="T21" fmla="*/ T20 w 303"/>
                  <a:gd name="T22" fmla="+- 0 4609 4458"/>
                  <a:gd name="T23" fmla="*/ 4609 h 380"/>
                  <a:gd name="T24" fmla="+- 0 5951 5899"/>
                  <a:gd name="T25" fmla="*/ T24 w 303"/>
                  <a:gd name="T26" fmla="+- 0 4664 4458"/>
                  <a:gd name="T27" fmla="*/ 4664 h 380"/>
                  <a:gd name="T28" fmla="+- 0 5900 5899"/>
                  <a:gd name="T29" fmla="*/ T28 w 303"/>
                  <a:gd name="T30" fmla="+- 0 4713 4458"/>
                  <a:gd name="T31" fmla="*/ 4713 h 380"/>
                  <a:gd name="T32" fmla="+- 0 5978 5899"/>
                  <a:gd name="T33" fmla="*/ T32 w 303"/>
                  <a:gd name="T34" fmla="+- 0 4702 4458"/>
                  <a:gd name="T35" fmla="*/ 4702 h 380"/>
                  <a:gd name="T36" fmla="+- 0 5965 5899"/>
                  <a:gd name="T37" fmla="*/ T36 w 303"/>
                  <a:gd name="T38" fmla="+- 0 4766 4458"/>
                  <a:gd name="T39" fmla="*/ 4766 h 380"/>
                  <a:gd name="T40" fmla="+- 0 6007 5899"/>
                  <a:gd name="T41" fmla="*/ T40 w 303"/>
                  <a:gd name="T42" fmla="+- 0 4731 4458"/>
                  <a:gd name="T43" fmla="*/ 4731 h 380"/>
                  <a:gd name="T44" fmla="+- 0 6018 5899"/>
                  <a:gd name="T45" fmla="*/ T44 w 303"/>
                  <a:gd name="T46" fmla="+- 0 4837 4458"/>
                  <a:gd name="T47" fmla="*/ 4837 h 380"/>
                  <a:gd name="T48" fmla="+- 0 6047 5899"/>
                  <a:gd name="T49" fmla="*/ T48 w 303"/>
                  <a:gd name="T50" fmla="+- 0 4719 4458"/>
                  <a:gd name="T51" fmla="*/ 4719 h 380"/>
                  <a:gd name="T52" fmla="+- 0 6084 5899"/>
                  <a:gd name="T53" fmla="*/ T52 w 303"/>
                  <a:gd name="T54" fmla="+- 0 4803 4458"/>
                  <a:gd name="T55" fmla="*/ 4803 h 380"/>
                  <a:gd name="T56" fmla="+- 0 6095 5899"/>
                  <a:gd name="T57" fmla="*/ T56 w 303"/>
                  <a:gd name="T58" fmla="+- 0 4711 4458"/>
                  <a:gd name="T59" fmla="*/ 4711 h 380"/>
                  <a:gd name="T60" fmla="+- 0 6154 5899"/>
                  <a:gd name="T61" fmla="*/ T60 w 303"/>
                  <a:gd name="T62" fmla="+- 0 4774 4458"/>
                  <a:gd name="T63" fmla="*/ 4774 h 380"/>
                  <a:gd name="T64" fmla="+- 0 6134 5899"/>
                  <a:gd name="T65" fmla="*/ T64 w 303"/>
                  <a:gd name="T66" fmla="+- 0 4684 4458"/>
                  <a:gd name="T67" fmla="*/ 4684 h 380"/>
                  <a:gd name="T68" fmla="+- 0 6202 5899"/>
                  <a:gd name="T69" fmla="*/ T68 w 303"/>
                  <a:gd name="T70" fmla="+- 0 4690 4458"/>
                  <a:gd name="T71" fmla="*/ 4690 h 380"/>
                  <a:gd name="T72" fmla="+- 0 6145 5899"/>
                  <a:gd name="T73" fmla="*/ T72 w 303"/>
                  <a:gd name="T74" fmla="+- 0 4641 4458"/>
                  <a:gd name="T75" fmla="*/ 4641 h 380"/>
                  <a:gd name="T76" fmla="+- 0 6194 5899"/>
                  <a:gd name="T77" fmla="*/ T76 w 303"/>
                  <a:gd name="T78" fmla="+- 0 4600 4458"/>
                  <a:gd name="T79" fmla="*/ 4600 h 380"/>
                  <a:gd name="T80" fmla="+- 0 6133 5899"/>
                  <a:gd name="T81" fmla="*/ T80 w 303"/>
                  <a:gd name="T82" fmla="+- 0 4586 4458"/>
                  <a:gd name="T83" fmla="*/ 4586 h 380"/>
                  <a:gd name="T84" fmla="+- 0 6156 5899"/>
                  <a:gd name="T85" fmla="*/ T84 w 303"/>
                  <a:gd name="T86" fmla="+- 0 4536 4458"/>
                  <a:gd name="T87" fmla="*/ 4536 h 380"/>
                  <a:gd name="T88" fmla="+- 0 6097 5899"/>
                  <a:gd name="T89" fmla="*/ T88 w 303"/>
                  <a:gd name="T90" fmla="+- 0 4551 4458"/>
                  <a:gd name="T91" fmla="*/ 4551 h 380"/>
                  <a:gd name="T92" fmla="+- 0 6102 5899"/>
                  <a:gd name="T93" fmla="*/ T92 w 303"/>
                  <a:gd name="T94" fmla="+- 0 4458 4458"/>
                  <a:gd name="T95" fmla="*/ 4458 h 380"/>
                  <a:gd name="T96" fmla="+- 0 6050 5899"/>
                  <a:gd name="T97" fmla="*/ T96 w 303"/>
                  <a:gd name="T98" fmla="+- 0 4560 4458"/>
                  <a:gd name="T99" fmla="*/ 4560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303" h="380">
                    <a:moveTo>
                      <a:pt x="151" y="102"/>
                    </a:moveTo>
                    <a:lnTo>
                      <a:pt x="117" y="40"/>
                    </a:lnTo>
                    <a:lnTo>
                      <a:pt x="102" y="110"/>
                    </a:lnTo>
                    <a:lnTo>
                      <a:pt x="5" y="40"/>
                    </a:lnTo>
                    <a:lnTo>
                      <a:pt x="65" y="133"/>
                    </a:lnTo>
                    <a:lnTo>
                      <a:pt x="0" y="151"/>
                    </a:lnTo>
                    <a:lnTo>
                      <a:pt x="52" y="206"/>
                    </a:lnTo>
                    <a:lnTo>
                      <a:pt x="1" y="255"/>
                    </a:lnTo>
                    <a:lnTo>
                      <a:pt x="79" y="244"/>
                    </a:lnTo>
                    <a:lnTo>
                      <a:pt x="66" y="308"/>
                    </a:lnTo>
                    <a:lnTo>
                      <a:pt x="108" y="273"/>
                    </a:lnTo>
                    <a:lnTo>
                      <a:pt x="119" y="379"/>
                    </a:lnTo>
                    <a:lnTo>
                      <a:pt x="148" y="261"/>
                    </a:lnTo>
                    <a:lnTo>
                      <a:pt x="185" y="345"/>
                    </a:lnTo>
                    <a:lnTo>
                      <a:pt x="196" y="253"/>
                    </a:lnTo>
                    <a:lnTo>
                      <a:pt x="255" y="316"/>
                    </a:lnTo>
                    <a:lnTo>
                      <a:pt x="235" y="226"/>
                    </a:lnTo>
                    <a:lnTo>
                      <a:pt x="303" y="232"/>
                    </a:lnTo>
                    <a:lnTo>
                      <a:pt x="246" y="183"/>
                    </a:lnTo>
                    <a:lnTo>
                      <a:pt x="295" y="142"/>
                    </a:lnTo>
                    <a:lnTo>
                      <a:pt x="234" y="128"/>
                    </a:lnTo>
                    <a:lnTo>
                      <a:pt x="257" y="78"/>
                    </a:lnTo>
                    <a:lnTo>
                      <a:pt x="198" y="93"/>
                    </a:lnTo>
                    <a:lnTo>
                      <a:pt x="203" y="0"/>
                    </a:lnTo>
                    <a:lnTo>
                      <a:pt x="151" y="102"/>
                    </a:lnTo>
                    <a:close/>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8" name="Group 12"/>
            <p:cNvGrpSpPr>
              <a:grpSpLocks/>
            </p:cNvGrpSpPr>
            <p:nvPr/>
          </p:nvGrpSpPr>
          <p:grpSpPr bwMode="auto">
            <a:xfrm>
              <a:off x="9318" y="1939"/>
              <a:ext cx="303" cy="380"/>
              <a:chOff x="9318" y="1939"/>
              <a:chExt cx="303" cy="380"/>
            </a:xfrm>
          </p:grpSpPr>
          <p:sp>
            <p:nvSpPr>
              <p:cNvPr id="4231" name="Freeform 21"/>
              <p:cNvSpPr>
                <a:spLocks/>
              </p:cNvSpPr>
              <p:nvPr/>
            </p:nvSpPr>
            <p:spPr bwMode="auto">
              <a:xfrm>
                <a:off x="9318" y="1939"/>
                <a:ext cx="303" cy="380"/>
              </a:xfrm>
              <a:custGeom>
                <a:avLst/>
                <a:gdLst>
                  <a:gd name="T0" fmla="+- 0 9462 9318"/>
                  <a:gd name="T1" fmla="*/ T0 w 303"/>
                  <a:gd name="T2" fmla="+- 0 2214 1939"/>
                  <a:gd name="T3" fmla="*/ 2214 h 380"/>
                  <a:gd name="T4" fmla="+- 0 9426 9318"/>
                  <a:gd name="T5" fmla="*/ T4 w 303"/>
                  <a:gd name="T6" fmla="+- 0 2214 1939"/>
                  <a:gd name="T7" fmla="*/ 2214 h 380"/>
                  <a:gd name="T8" fmla="+- 0 9437 9318"/>
                  <a:gd name="T9" fmla="*/ T8 w 303"/>
                  <a:gd name="T10" fmla="+- 0 2318 1939"/>
                  <a:gd name="T11" fmla="*/ 2318 h 380"/>
                  <a:gd name="T12" fmla="+- 0 9462 9318"/>
                  <a:gd name="T13" fmla="*/ T12 w 303"/>
                  <a:gd name="T14" fmla="+- 0 2214 1939"/>
                  <a:gd name="T15" fmla="*/ 2214 h 380"/>
                </a:gdLst>
                <a:ahLst/>
                <a:cxnLst>
                  <a:cxn ang="0">
                    <a:pos x="T1" y="T3"/>
                  </a:cxn>
                  <a:cxn ang="0">
                    <a:pos x="T5" y="T7"/>
                  </a:cxn>
                  <a:cxn ang="0">
                    <a:pos x="T9" y="T11"/>
                  </a:cxn>
                  <a:cxn ang="0">
                    <a:pos x="T13" y="T15"/>
                  </a:cxn>
                </a:cxnLst>
                <a:rect l="0" t="0" r="r" b="b"/>
                <a:pathLst>
                  <a:path w="303" h="380">
                    <a:moveTo>
                      <a:pt x="144" y="275"/>
                    </a:moveTo>
                    <a:lnTo>
                      <a:pt x="108" y="275"/>
                    </a:lnTo>
                    <a:lnTo>
                      <a:pt x="119" y="379"/>
                    </a:lnTo>
                    <a:lnTo>
                      <a:pt x="144" y="27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32" name="Freeform 20"/>
              <p:cNvSpPr>
                <a:spLocks/>
              </p:cNvSpPr>
              <p:nvPr/>
            </p:nvSpPr>
            <p:spPr bwMode="auto">
              <a:xfrm>
                <a:off x="9318" y="1939"/>
                <a:ext cx="303" cy="380"/>
              </a:xfrm>
              <a:custGeom>
                <a:avLst/>
                <a:gdLst>
                  <a:gd name="T0" fmla="+- 0 9514 9318"/>
                  <a:gd name="T1" fmla="*/ T0 w 303"/>
                  <a:gd name="T2" fmla="+- 0 2200 1939"/>
                  <a:gd name="T3" fmla="*/ 2200 h 380"/>
                  <a:gd name="T4" fmla="+- 0 9466 9318"/>
                  <a:gd name="T5" fmla="*/ T4 w 303"/>
                  <a:gd name="T6" fmla="+- 0 2200 1939"/>
                  <a:gd name="T7" fmla="*/ 2200 h 380"/>
                  <a:gd name="T8" fmla="+- 0 9504 9318"/>
                  <a:gd name="T9" fmla="*/ T8 w 303"/>
                  <a:gd name="T10" fmla="+- 0 2286 1939"/>
                  <a:gd name="T11" fmla="*/ 2286 h 380"/>
                  <a:gd name="T12" fmla="+- 0 9514 9318"/>
                  <a:gd name="T13" fmla="*/ T12 w 303"/>
                  <a:gd name="T14" fmla="+- 0 2200 1939"/>
                  <a:gd name="T15" fmla="*/ 2200 h 380"/>
                </a:gdLst>
                <a:ahLst/>
                <a:cxnLst>
                  <a:cxn ang="0">
                    <a:pos x="T1" y="T3"/>
                  </a:cxn>
                  <a:cxn ang="0">
                    <a:pos x="T5" y="T7"/>
                  </a:cxn>
                  <a:cxn ang="0">
                    <a:pos x="T9" y="T11"/>
                  </a:cxn>
                  <a:cxn ang="0">
                    <a:pos x="T13" y="T15"/>
                  </a:cxn>
                </a:cxnLst>
                <a:rect l="0" t="0" r="r" b="b"/>
                <a:pathLst>
                  <a:path w="303" h="380">
                    <a:moveTo>
                      <a:pt x="196" y="261"/>
                    </a:moveTo>
                    <a:lnTo>
                      <a:pt x="148" y="261"/>
                    </a:lnTo>
                    <a:lnTo>
                      <a:pt x="186" y="347"/>
                    </a:lnTo>
                    <a:lnTo>
                      <a:pt x="196" y="26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33" name="Freeform 19"/>
              <p:cNvSpPr>
                <a:spLocks/>
              </p:cNvSpPr>
              <p:nvPr/>
            </p:nvSpPr>
            <p:spPr bwMode="auto">
              <a:xfrm>
                <a:off x="9318" y="1939"/>
                <a:ext cx="303" cy="380"/>
              </a:xfrm>
              <a:custGeom>
                <a:avLst/>
                <a:gdLst>
                  <a:gd name="T0" fmla="+- 0 9560 9318"/>
                  <a:gd name="T1" fmla="*/ T0 w 303"/>
                  <a:gd name="T2" fmla="+- 0 2193 1939"/>
                  <a:gd name="T3" fmla="*/ 2193 h 380"/>
                  <a:gd name="T4" fmla="+- 0 9515 9318"/>
                  <a:gd name="T5" fmla="*/ T4 w 303"/>
                  <a:gd name="T6" fmla="+- 0 2193 1939"/>
                  <a:gd name="T7" fmla="*/ 2193 h 380"/>
                  <a:gd name="T8" fmla="+- 0 9572 9318"/>
                  <a:gd name="T9" fmla="*/ T8 w 303"/>
                  <a:gd name="T10" fmla="+- 0 2257 1939"/>
                  <a:gd name="T11" fmla="*/ 2257 h 380"/>
                  <a:gd name="T12" fmla="+- 0 9560 9318"/>
                  <a:gd name="T13" fmla="*/ T12 w 303"/>
                  <a:gd name="T14" fmla="+- 0 2193 1939"/>
                  <a:gd name="T15" fmla="*/ 2193 h 380"/>
                </a:gdLst>
                <a:ahLst/>
                <a:cxnLst>
                  <a:cxn ang="0">
                    <a:pos x="T1" y="T3"/>
                  </a:cxn>
                  <a:cxn ang="0">
                    <a:pos x="T5" y="T7"/>
                  </a:cxn>
                  <a:cxn ang="0">
                    <a:pos x="T9" y="T11"/>
                  </a:cxn>
                  <a:cxn ang="0">
                    <a:pos x="T13" y="T15"/>
                  </a:cxn>
                </a:cxnLst>
                <a:rect l="0" t="0" r="r" b="b"/>
                <a:pathLst>
                  <a:path w="303" h="380">
                    <a:moveTo>
                      <a:pt x="242" y="254"/>
                    </a:moveTo>
                    <a:lnTo>
                      <a:pt x="197" y="254"/>
                    </a:lnTo>
                    <a:lnTo>
                      <a:pt x="254" y="318"/>
                    </a:lnTo>
                    <a:lnTo>
                      <a:pt x="242" y="25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34" name="Freeform 18"/>
              <p:cNvSpPr>
                <a:spLocks/>
              </p:cNvSpPr>
              <p:nvPr/>
            </p:nvSpPr>
            <p:spPr bwMode="auto">
              <a:xfrm>
                <a:off x="9318" y="1939"/>
                <a:ext cx="303" cy="380"/>
              </a:xfrm>
              <a:custGeom>
                <a:avLst/>
                <a:gdLst>
                  <a:gd name="T0" fmla="+- 0 9558 9318"/>
                  <a:gd name="T1" fmla="*/ T0 w 303"/>
                  <a:gd name="T2" fmla="+- 0 2184 1939"/>
                  <a:gd name="T3" fmla="*/ 2184 h 380"/>
                  <a:gd name="T4" fmla="+- 0 9397 9318"/>
                  <a:gd name="T5" fmla="*/ T4 w 303"/>
                  <a:gd name="T6" fmla="+- 0 2184 1939"/>
                  <a:gd name="T7" fmla="*/ 2184 h 380"/>
                  <a:gd name="T8" fmla="+- 0 9385 9318"/>
                  <a:gd name="T9" fmla="*/ T8 w 303"/>
                  <a:gd name="T10" fmla="+- 0 2248 1939"/>
                  <a:gd name="T11" fmla="*/ 2248 h 380"/>
                  <a:gd name="T12" fmla="+- 0 9426 9318"/>
                  <a:gd name="T13" fmla="*/ T12 w 303"/>
                  <a:gd name="T14" fmla="+- 0 2214 1939"/>
                  <a:gd name="T15" fmla="*/ 2214 h 380"/>
                  <a:gd name="T16" fmla="+- 0 9462 9318"/>
                  <a:gd name="T17" fmla="*/ T16 w 303"/>
                  <a:gd name="T18" fmla="+- 0 2214 1939"/>
                  <a:gd name="T19" fmla="*/ 2214 h 380"/>
                  <a:gd name="T20" fmla="+- 0 9466 9318"/>
                  <a:gd name="T21" fmla="*/ T20 w 303"/>
                  <a:gd name="T22" fmla="+- 0 2200 1939"/>
                  <a:gd name="T23" fmla="*/ 2200 h 380"/>
                  <a:gd name="T24" fmla="+- 0 9514 9318"/>
                  <a:gd name="T25" fmla="*/ T24 w 303"/>
                  <a:gd name="T26" fmla="+- 0 2200 1939"/>
                  <a:gd name="T27" fmla="*/ 2200 h 380"/>
                  <a:gd name="T28" fmla="+- 0 9515 9318"/>
                  <a:gd name="T29" fmla="*/ T28 w 303"/>
                  <a:gd name="T30" fmla="+- 0 2193 1939"/>
                  <a:gd name="T31" fmla="*/ 2193 h 380"/>
                  <a:gd name="T32" fmla="+- 0 9560 9318"/>
                  <a:gd name="T33" fmla="*/ T32 w 303"/>
                  <a:gd name="T34" fmla="+- 0 2193 1939"/>
                  <a:gd name="T35" fmla="*/ 2193 h 380"/>
                  <a:gd name="T36" fmla="+- 0 9558 9318"/>
                  <a:gd name="T37" fmla="*/ T36 w 303"/>
                  <a:gd name="T38" fmla="+- 0 2184 1939"/>
                  <a:gd name="T39" fmla="*/ 2184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03" h="380">
                    <a:moveTo>
                      <a:pt x="240" y="245"/>
                    </a:moveTo>
                    <a:lnTo>
                      <a:pt x="79" y="245"/>
                    </a:lnTo>
                    <a:lnTo>
                      <a:pt x="67" y="309"/>
                    </a:lnTo>
                    <a:lnTo>
                      <a:pt x="108" y="275"/>
                    </a:lnTo>
                    <a:lnTo>
                      <a:pt x="144" y="275"/>
                    </a:lnTo>
                    <a:lnTo>
                      <a:pt x="148" y="261"/>
                    </a:lnTo>
                    <a:lnTo>
                      <a:pt x="196" y="261"/>
                    </a:lnTo>
                    <a:lnTo>
                      <a:pt x="197" y="254"/>
                    </a:lnTo>
                    <a:lnTo>
                      <a:pt x="242" y="254"/>
                    </a:lnTo>
                    <a:lnTo>
                      <a:pt x="240" y="24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35" name="Freeform 17"/>
              <p:cNvSpPr>
                <a:spLocks/>
              </p:cNvSpPr>
              <p:nvPr/>
            </p:nvSpPr>
            <p:spPr bwMode="auto">
              <a:xfrm>
                <a:off x="9318" y="1939"/>
                <a:ext cx="303" cy="380"/>
              </a:xfrm>
              <a:custGeom>
                <a:avLst/>
                <a:gdLst>
                  <a:gd name="T0" fmla="+- 0 9324 9318"/>
                  <a:gd name="T1" fmla="*/ T0 w 303"/>
                  <a:gd name="T2" fmla="+- 0 1980 1939"/>
                  <a:gd name="T3" fmla="*/ 1980 h 380"/>
                  <a:gd name="T4" fmla="+- 0 9383 9318"/>
                  <a:gd name="T5" fmla="*/ T4 w 303"/>
                  <a:gd name="T6" fmla="+- 0 2073 1939"/>
                  <a:gd name="T7" fmla="*/ 2073 h 380"/>
                  <a:gd name="T8" fmla="+- 0 9318 9318"/>
                  <a:gd name="T9" fmla="*/ T8 w 303"/>
                  <a:gd name="T10" fmla="+- 0 2090 1939"/>
                  <a:gd name="T11" fmla="*/ 2090 h 380"/>
                  <a:gd name="T12" fmla="+- 0 9371 9318"/>
                  <a:gd name="T13" fmla="*/ T12 w 303"/>
                  <a:gd name="T14" fmla="+- 0 2145 1939"/>
                  <a:gd name="T15" fmla="*/ 2145 h 380"/>
                  <a:gd name="T16" fmla="+- 0 9320 9318"/>
                  <a:gd name="T17" fmla="*/ T16 w 303"/>
                  <a:gd name="T18" fmla="+- 0 2194 1939"/>
                  <a:gd name="T19" fmla="*/ 2194 h 380"/>
                  <a:gd name="T20" fmla="+- 0 9397 9318"/>
                  <a:gd name="T21" fmla="*/ T20 w 303"/>
                  <a:gd name="T22" fmla="+- 0 2184 1939"/>
                  <a:gd name="T23" fmla="*/ 2184 h 380"/>
                  <a:gd name="T24" fmla="+- 0 9558 9318"/>
                  <a:gd name="T25" fmla="*/ T24 w 303"/>
                  <a:gd name="T26" fmla="+- 0 2184 1939"/>
                  <a:gd name="T27" fmla="*/ 2184 h 380"/>
                  <a:gd name="T28" fmla="+- 0 9554 9318"/>
                  <a:gd name="T29" fmla="*/ T28 w 303"/>
                  <a:gd name="T30" fmla="+- 0 2166 1939"/>
                  <a:gd name="T31" fmla="*/ 2166 h 380"/>
                  <a:gd name="T32" fmla="+- 0 9614 9318"/>
                  <a:gd name="T33" fmla="*/ T32 w 303"/>
                  <a:gd name="T34" fmla="+- 0 2166 1939"/>
                  <a:gd name="T35" fmla="*/ 2166 h 380"/>
                  <a:gd name="T36" fmla="+- 0 9565 9318"/>
                  <a:gd name="T37" fmla="*/ T36 w 303"/>
                  <a:gd name="T38" fmla="+- 0 2122 1939"/>
                  <a:gd name="T39" fmla="*/ 2122 h 380"/>
                  <a:gd name="T40" fmla="+- 0 9613 9318"/>
                  <a:gd name="T41" fmla="*/ T40 w 303"/>
                  <a:gd name="T42" fmla="+- 0 2082 1939"/>
                  <a:gd name="T43" fmla="*/ 2082 h 380"/>
                  <a:gd name="T44" fmla="+- 0 9552 9318"/>
                  <a:gd name="T45" fmla="*/ T44 w 303"/>
                  <a:gd name="T46" fmla="+- 0 2067 1939"/>
                  <a:gd name="T47" fmla="*/ 2067 h 380"/>
                  <a:gd name="T48" fmla="+- 0 9560 9318"/>
                  <a:gd name="T49" fmla="*/ T48 w 303"/>
                  <a:gd name="T50" fmla="+- 0 2050 1939"/>
                  <a:gd name="T51" fmla="*/ 2050 h 380"/>
                  <a:gd name="T52" fmla="+- 0 9421 9318"/>
                  <a:gd name="T53" fmla="*/ T52 w 303"/>
                  <a:gd name="T54" fmla="+- 0 2050 1939"/>
                  <a:gd name="T55" fmla="*/ 2050 h 380"/>
                  <a:gd name="T56" fmla="+- 0 9324 9318"/>
                  <a:gd name="T57" fmla="*/ T56 w 303"/>
                  <a:gd name="T58" fmla="+- 0 1980 1939"/>
                  <a:gd name="T59" fmla="*/ 1980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303" h="380">
                    <a:moveTo>
                      <a:pt x="6" y="41"/>
                    </a:moveTo>
                    <a:lnTo>
                      <a:pt x="65" y="134"/>
                    </a:lnTo>
                    <a:lnTo>
                      <a:pt x="0" y="151"/>
                    </a:lnTo>
                    <a:lnTo>
                      <a:pt x="53" y="206"/>
                    </a:lnTo>
                    <a:lnTo>
                      <a:pt x="2" y="255"/>
                    </a:lnTo>
                    <a:lnTo>
                      <a:pt x="79" y="245"/>
                    </a:lnTo>
                    <a:lnTo>
                      <a:pt x="240" y="245"/>
                    </a:lnTo>
                    <a:lnTo>
                      <a:pt x="236" y="227"/>
                    </a:lnTo>
                    <a:lnTo>
                      <a:pt x="296" y="227"/>
                    </a:lnTo>
                    <a:lnTo>
                      <a:pt x="247" y="183"/>
                    </a:lnTo>
                    <a:lnTo>
                      <a:pt x="295" y="143"/>
                    </a:lnTo>
                    <a:lnTo>
                      <a:pt x="234" y="128"/>
                    </a:lnTo>
                    <a:lnTo>
                      <a:pt x="242" y="111"/>
                    </a:lnTo>
                    <a:lnTo>
                      <a:pt x="103" y="111"/>
                    </a:lnTo>
                    <a:lnTo>
                      <a:pt x="6" y="4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36" name="Freeform 16"/>
              <p:cNvSpPr>
                <a:spLocks/>
              </p:cNvSpPr>
              <p:nvPr/>
            </p:nvSpPr>
            <p:spPr bwMode="auto">
              <a:xfrm>
                <a:off x="9318" y="1939"/>
                <a:ext cx="303" cy="380"/>
              </a:xfrm>
              <a:custGeom>
                <a:avLst/>
                <a:gdLst>
                  <a:gd name="T0" fmla="+- 0 9614 9318"/>
                  <a:gd name="T1" fmla="*/ T0 w 303"/>
                  <a:gd name="T2" fmla="+- 0 2166 1939"/>
                  <a:gd name="T3" fmla="*/ 2166 h 380"/>
                  <a:gd name="T4" fmla="+- 0 9554 9318"/>
                  <a:gd name="T5" fmla="*/ T4 w 303"/>
                  <a:gd name="T6" fmla="+- 0 2166 1939"/>
                  <a:gd name="T7" fmla="*/ 2166 h 380"/>
                  <a:gd name="T8" fmla="+- 0 9620 9318"/>
                  <a:gd name="T9" fmla="*/ T8 w 303"/>
                  <a:gd name="T10" fmla="+- 0 2172 1939"/>
                  <a:gd name="T11" fmla="*/ 2172 h 380"/>
                  <a:gd name="T12" fmla="+- 0 9614 9318"/>
                  <a:gd name="T13" fmla="*/ T12 w 303"/>
                  <a:gd name="T14" fmla="+- 0 2166 1939"/>
                  <a:gd name="T15" fmla="*/ 2166 h 380"/>
                </a:gdLst>
                <a:ahLst/>
                <a:cxnLst>
                  <a:cxn ang="0">
                    <a:pos x="T1" y="T3"/>
                  </a:cxn>
                  <a:cxn ang="0">
                    <a:pos x="T5" y="T7"/>
                  </a:cxn>
                  <a:cxn ang="0">
                    <a:pos x="T9" y="T11"/>
                  </a:cxn>
                  <a:cxn ang="0">
                    <a:pos x="T13" y="T15"/>
                  </a:cxn>
                </a:cxnLst>
                <a:rect l="0" t="0" r="r" b="b"/>
                <a:pathLst>
                  <a:path w="303" h="380">
                    <a:moveTo>
                      <a:pt x="296" y="227"/>
                    </a:moveTo>
                    <a:lnTo>
                      <a:pt x="236" y="227"/>
                    </a:lnTo>
                    <a:lnTo>
                      <a:pt x="302" y="233"/>
                    </a:lnTo>
                    <a:lnTo>
                      <a:pt x="296" y="22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37" name="Freeform 15"/>
              <p:cNvSpPr>
                <a:spLocks/>
              </p:cNvSpPr>
              <p:nvPr/>
            </p:nvSpPr>
            <p:spPr bwMode="auto">
              <a:xfrm>
                <a:off x="9318" y="1939"/>
                <a:ext cx="303" cy="380"/>
              </a:xfrm>
              <a:custGeom>
                <a:avLst/>
                <a:gdLst>
                  <a:gd name="T0" fmla="+- 0 9436 9318"/>
                  <a:gd name="T1" fmla="*/ T0 w 303"/>
                  <a:gd name="T2" fmla="+- 0 1980 1939"/>
                  <a:gd name="T3" fmla="*/ 1980 h 380"/>
                  <a:gd name="T4" fmla="+- 0 9421 9318"/>
                  <a:gd name="T5" fmla="*/ T4 w 303"/>
                  <a:gd name="T6" fmla="+- 0 2050 1939"/>
                  <a:gd name="T7" fmla="*/ 2050 h 380"/>
                  <a:gd name="T8" fmla="+- 0 9560 9318"/>
                  <a:gd name="T9" fmla="*/ T8 w 303"/>
                  <a:gd name="T10" fmla="+- 0 2050 1939"/>
                  <a:gd name="T11" fmla="*/ 2050 h 380"/>
                  <a:gd name="T12" fmla="+- 0 9565 9318"/>
                  <a:gd name="T13" fmla="*/ T12 w 303"/>
                  <a:gd name="T14" fmla="+- 0 2041 1939"/>
                  <a:gd name="T15" fmla="*/ 2041 h 380"/>
                  <a:gd name="T16" fmla="+- 0 9469 9318"/>
                  <a:gd name="T17" fmla="*/ T16 w 303"/>
                  <a:gd name="T18" fmla="+- 0 2041 1939"/>
                  <a:gd name="T19" fmla="*/ 2041 h 380"/>
                  <a:gd name="T20" fmla="+- 0 9436 9318"/>
                  <a:gd name="T21" fmla="*/ T20 w 303"/>
                  <a:gd name="T22" fmla="+- 0 1980 1939"/>
                  <a:gd name="T23" fmla="*/ 1980 h 380"/>
                </a:gdLst>
                <a:ahLst/>
                <a:cxnLst>
                  <a:cxn ang="0">
                    <a:pos x="T1" y="T3"/>
                  </a:cxn>
                  <a:cxn ang="0">
                    <a:pos x="T5" y="T7"/>
                  </a:cxn>
                  <a:cxn ang="0">
                    <a:pos x="T9" y="T11"/>
                  </a:cxn>
                  <a:cxn ang="0">
                    <a:pos x="T13" y="T15"/>
                  </a:cxn>
                  <a:cxn ang="0">
                    <a:pos x="T17" y="T19"/>
                  </a:cxn>
                  <a:cxn ang="0">
                    <a:pos x="T21" y="T23"/>
                  </a:cxn>
                </a:cxnLst>
                <a:rect l="0" t="0" r="r" b="b"/>
                <a:pathLst>
                  <a:path w="303" h="380">
                    <a:moveTo>
                      <a:pt x="118" y="41"/>
                    </a:moveTo>
                    <a:lnTo>
                      <a:pt x="103" y="111"/>
                    </a:lnTo>
                    <a:lnTo>
                      <a:pt x="242" y="111"/>
                    </a:lnTo>
                    <a:lnTo>
                      <a:pt x="247" y="102"/>
                    </a:lnTo>
                    <a:lnTo>
                      <a:pt x="151" y="102"/>
                    </a:lnTo>
                    <a:lnTo>
                      <a:pt x="118" y="4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38" name="Freeform 14"/>
              <p:cNvSpPr>
                <a:spLocks/>
              </p:cNvSpPr>
              <p:nvPr/>
            </p:nvSpPr>
            <p:spPr bwMode="auto">
              <a:xfrm>
                <a:off x="9318" y="1939"/>
                <a:ext cx="303" cy="380"/>
              </a:xfrm>
              <a:custGeom>
                <a:avLst/>
                <a:gdLst>
                  <a:gd name="T0" fmla="+- 0 9522 9318"/>
                  <a:gd name="T1" fmla="*/ T0 w 303"/>
                  <a:gd name="T2" fmla="+- 0 1939 1939"/>
                  <a:gd name="T3" fmla="*/ 1939 h 380"/>
                  <a:gd name="T4" fmla="+- 0 9469 9318"/>
                  <a:gd name="T5" fmla="*/ T4 w 303"/>
                  <a:gd name="T6" fmla="+- 0 2041 1939"/>
                  <a:gd name="T7" fmla="*/ 2041 h 380"/>
                  <a:gd name="T8" fmla="+- 0 9565 9318"/>
                  <a:gd name="T9" fmla="*/ T8 w 303"/>
                  <a:gd name="T10" fmla="+- 0 2041 1939"/>
                  <a:gd name="T11" fmla="*/ 2041 h 380"/>
                  <a:gd name="T12" fmla="+- 0 9569 9318"/>
                  <a:gd name="T13" fmla="*/ T12 w 303"/>
                  <a:gd name="T14" fmla="+- 0 2032 1939"/>
                  <a:gd name="T15" fmla="*/ 2032 h 380"/>
                  <a:gd name="T16" fmla="+- 0 9516 9318"/>
                  <a:gd name="T17" fmla="*/ T16 w 303"/>
                  <a:gd name="T18" fmla="+- 0 2032 1939"/>
                  <a:gd name="T19" fmla="*/ 2032 h 380"/>
                  <a:gd name="T20" fmla="+- 0 9522 9318"/>
                  <a:gd name="T21" fmla="*/ T20 w 303"/>
                  <a:gd name="T22" fmla="+- 0 1939 1939"/>
                  <a:gd name="T23" fmla="*/ 1939 h 380"/>
                </a:gdLst>
                <a:ahLst/>
                <a:cxnLst>
                  <a:cxn ang="0">
                    <a:pos x="T1" y="T3"/>
                  </a:cxn>
                  <a:cxn ang="0">
                    <a:pos x="T5" y="T7"/>
                  </a:cxn>
                  <a:cxn ang="0">
                    <a:pos x="T9" y="T11"/>
                  </a:cxn>
                  <a:cxn ang="0">
                    <a:pos x="T13" y="T15"/>
                  </a:cxn>
                  <a:cxn ang="0">
                    <a:pos x="T17" y="T19"/>
                  </a:cxn>
                  <a:cxn ang="0">
                    <a:pos x="T21" y="T23"/>
                  </a:cxn>
                </a:cxnLst>
                <a:rect l="0" t="0" r="r" b="b"/>
                <a:pathLst>
                  <a:path w="303" h="380">
                    <a:moveTo>
                      <a:pt x="204" y="0"/>
                    </a:moveTo>
                    <a:lnTo>
                      <a:pt x="151" y="102"/>
                    </a:lnTo>
                    <a:lnTo>
                      <a:pt x="247" y="102"/>
                    </a:lnTo>
                    <a:lnTo>
                      <a:pt x="251" y="93"/>
                    </a:lnTo>
                    <a:lnTo>
                      <a:pt x="198" y="93"/>
                    </a:lnTo>
                    <a:lnTo>
                      <a:pt x="204"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39" name="Freeform 13"/>
              <p:cNvSpPr>
                <a:spLocks/>
              </p:cNvSpPr>
              <p:nvPr/>
            </p:nvSpPr>
            <p:spPr bwMode="auto">
              <a:xfrm>
                <a:off x="9318" y="1939"/>
                <a:ext cx="303" cy="380"/>
              </a:xfrm>
              <a:custGeom>
                <a:avLst/>
                <a:gdLst>
                  <a:gd name="T0" fmla="+- 0 9576 9318"/>
                  <a:gd name="T1" fmla="*/ T0 w 303"/>
                  <a:gd name="T2" fmla="+- 0 2017 1939"/>
                  <a:gd name="T3" fmla="*/ 2017 h 380"/>
                  <a:gd name="T4" fmla="+- 0 9516 9318"/>
                  <a:gd name="T5" fmla="*/ T4 w 303"/>
                  <a:gd name="T6" fmla="+- 0 2032 1939"/>
                  <a:gd name="T7" fmla="*/ 2032 h 380"/>
                  <a:gd name="T8" fmla="+- 0 9569 9318"/>
                  <a:gd name="T9" fmla="*/ T8 w 303"/>
                  <a:gd name="T10" fmla="+- 0 2032 1939"/>
                  <a:gd name="T11" fmla="*/ 2032 h 380"/>
                  <a:gd name="T12" fmla="+- 0 9576 9318"/>
                  <a:gd name="T13" fmla="*/ T12 w 303"/>
                  <a:gd name="T14" fmla="+- 0 2017 1939"/>
                  <a:gd name="T15" fmla="*/ 2017 h 380"/>
                </a:gdLst>
                <a:ahLst/>
                <a:cxnLst>
                  <a:cxn ang="0">
                    <a:pos x="T1" y="T3"/>
                  </a:cxn>
                  <a:cxn ang="0">
                    <a:pos x="T5" y="T7"/>
                  </a:cxn>
                  <a:cxn ang="0">
                    <a:pos x="T9" y="T11"/>
                  </a:cxn>
                  <a:cxn ang="0">
                    <a:pos x="T13" y="T15"/>
                  </a:cxn>
                </a:cxnLst>
                <a:rect l="0" t="0" r="r" b="b"/>
                <a:pathLst>
                  <a:path w="303" h="380">
                    <a:moveTo>
                      <a:pt x="258" y="78"/>
                    </a:moveTo>
                    <a:lnTo>
                      <a:pt x="198" y="93"/>
                    </a:lnTo>
                    <a:lnTo>
                      <a:pt x="251" y="93"/>
                    </a:lnTo>
                    <a:lnTo>
                      <a:pt x="258" y="7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9" name="Group 2"/>
            <p:cNvGrpSpPr>
              <a:grpSpLocks/>
            </p:cNvGrpSpPr>
            <p:nvPr/>
          </p:nvGrpSpPr>
          <p:grpSpPr bwMode="auto">
            <a:xfrm>
              <a:off x="5297" y="1525"/>
              <a:ext cx="4324" cy="3186"/>
              <a:chOff x="5297" y="1525"/>
              <a:chExt cx="4324" cy="3186"/>
            </a:xfrm>
          </p:grpSpPr>
          <p:sp>
            <p:nvSpPr>
              <p:cNvPr id="30" name="Freeform 11"/>
              <p:cNvSpPr>
                <a:spLocks/>
              </p:cNvSpPr>
              <p:nvPr/>
            </p:nvSpPr>
            <p:spPr bwMode="auto">
              <a:xfrm>
                <a:off x="9318" y="1939"/>
                <a:ext cx="303" cy="380"/>
              </a:xfrm>
              <a:custGeom>
                <a:avLst/>
                <a:gdLst>
                  <a:gd name="T0" fmla="+- 0 9469 9318"/>
                  <a:gd name="T1" fmla="*/ T0 w 303"/>
                  <a:gd name="T2" fmla="+- 0 2041 1939"/>
                  <a:gd name="T3" fmla="*/ 2041 h 380"/>
                  <a:gd name="T4" fmla="+- 0 9436 9318"/>
                  <a:gd name="T5" fmla="*/ T4 w 303"/>
                  <a:gd name="T6" fmla="+- 0 1980 1939"/>
                  <a:gd name="T7" fmla="*/ 1980 h 380"/>
                  <a:gd name="T8" fmla="+- 0 9421 9318"/>
                  <a:gd name="T9" fmla="*/ T8 w 303"/>
                  <a:gd name="T10" fmla="+- 0 2050 1939"/>
                  <a:gd name="T11" fmla="*/ 2050 h 380"/>
                  <a:gd name="T12" fmla="+- 0 9324 9318"/>
                  <a:gd name="T13" fmla="*/ T12 w 303"/>
                  <a:gd name="T14" fmla="+- 0 1980 1939"/>
                  <a:gd name="T15" fmla="*/ 1980 h 380"/>
                  <a:gd name="T16" fmla="+- 0 9383 9318"/>
                  <a:gd name="T17" fmla="*/ T16 w 303"/>
                  <a:gd name="T18" fmla="+- 0 2073 1939"/>
                  <a:gd name="T19" fmla="*/ 2073 h 380"/>
                  <a:gd name="T20" fmla="+- 0 9318 9318"/>
                  <a:gd name="T21" fmla="*/ T20 w 303"/>
                  <a:gd name="T22" fmla="+- 0 2090 1939"/>
                  <a:gd name="T23" fmla="*/ 2090 h 380"/>
                  <a:gd name="T24" fmla="+- 0 9371 9318"/>
                  <a:gd name="T25" fmla="*/ T24 w 303"/>
                  <a:gd name="T26" fmla="+- 0 2145 1939"/>
                  <a:gd name="T27" fmla="*/ 2145 h 380"/>
                  <a:gd name="T28" fmla="+- 0 9320 9318"/>
                  <a:gd name="T29" fmla="*/ T28 w 303"/>
                  <a:gd name="T30" fmla="+- 0 2194 1939"/>
                  <a:gd name="T31" fmla="*/ 2194 h 380"/>
                  <a:gd name="T32" fmla="+- 0 9397 9318"/>
                  <a:gd name="T33" fmla="*/ T32 w 303"/>
                  <a:gd name="T34" fmla="+- 0 2184 1939"/>
                  <a:gd name="T35" fmla="*/ 2184 h 380"/>
                  <a:gd name="T36" fmla="+- 0 9385 9318"/>
                  <a:gd name="T37" fmla="*/ T36 w 303"/>
                  <a:gd name="T38" fmla="+- 0 2248 1939"/>
                  <a:gd name="T39" fmla="*/ 2248 h 380"/>
                  <a:gd name="T40" fmla="+- 0 9426 9318"/>
                  <a:gd name="T41" fmla="*/ T40 w 303"/>
                  <a:gd name="T42" fmla="+- 0 2214 1939"/>
                  <a:gd name="T43" fmla="*/ 2214 h 380"/>
                  <a:gd name="T44" fmla="+- 0 9437 9318"/>
                  <a:gd name="T45" fmla="*/ T44 w 303"/>
                  <a:gd name="T46" fmla="+- 0 2318 1939"/>
                  <a:gd name="T47" fmla="*/ 2318 h 380"/>
                  <a:gd name="T48" fmla="+- 0 9466 9318"/>
                  <a:gd name="T49" fmla="*/ T48 w 303"/>
                  <a:gd name="T50" fmla="+- 0 2200 1939"/>
                  <a:gd name="T51" fmla="*/ 2200 h 380"/>
                  <a:gd name="T52" fmla="+- 0 9504 9318"/>
                  <a:gd name="T53" fmla="*/ T52 w 303"/>
                  <a:gd name="T54" fmla="+- 0 2286 1939"/>
                  <a:gd name="T55" fmla="*/ 2286 h 380"/>
                  <a:gd name="T56" fmla="+- 0 9515 9318"/>
                  <a:gd name="T57" fmla="*/ T56 w 303"/>
                  <a:gd name="T58" fmla="+- 0 2193 1939"/>
                  <a:gd name="T59" fmla="*/ 2193 h 380"/>
                  <a:gd name="T60" fmla="+- 0 9572 9318"/>
                  <a:gd name="T61" fmla="*/ T60 w 303"/>
                  <a:gd name="T62" fmla="+- 0 2257 1939"/>
                  <a:gd name="T63" fmla="*/ 2257 h 380"/>
                  <a:gd name="T64" fmla="+- 0 9554 9318"/>
                  <a:gd name="T65" fmla="*/ T64 w 303"/>
                  <a:gd name="T66" fmla="+- 0 2166 1939"/>
                  <a:gd name="T67" fmla="*/ 2166 h 380"/>
                  <a:gd name="T68" fmla="+- 0 9620 9318"/>
                  <a:gd name="T69" fmla="*/ T68 w 303"/>
                  <a:gd name="T70" fmla="+- 0 2172 1939"/>
                  <a:gd name="T71" fmla="*/ 2172 h 380"/>
                  <a:gd name="T72" fmla="+- 0 9565 9318"/>
                  <a:gd name="T73" fmla="*/ T72 w 303"/>
                  <a:gd name="T74" fmla="+- 0 2122 1939"/>
                  <a:gd name="T75" fmla="*/ 2122 h 380"/>
                  <a:gd name="T76" fmla="+- 0 9613 9318"/>
                  <a:gd name="T77" fmla="*/ T76 w 303"/>
                  <a:gd name="T78" fmla="+- 0 2082 1939"/>
                  <a:gd name="T79" fmla="*/ 2082 h 380"/>
                  <a:gd name="T80" fmla="+- 0 9552 9318"/>
                  <a:gd name="T81" fmla="*/ T80 w 303"/>
                  <a:gd name="T82" fmla="+- 0 2067 1939"/>
                  <a:gd name="T83" fmla="*/ 2067 h 380"/>
                  <a:gd name="T84" fmla="+- 0 9576 9318"/>
                  <a:gd name="T85" fmla="*/ T84 w 303"/>
                  <a:gd name="T86" fmla="+- 0 2017 1939"/>
                  <a:gd name="T87" fmla="*/ 2017 h 380"/>
                  <a:gd name="T88" fmla="+- 0 9516 9318"/>
                  <a:gd name="T89" fmla="*/ T88 w 303"/>
                  <a:gd name="T90" fmla="+- 0 2032 1939"/>
                  <a:gd name="T91" fmla="*/ 2032 h 380"/>
                  <a:gd name="T92" fmla="+- 0 9522 9318"/>
                  <a:gd name="T93" fmla="*/ T92 w 303"/>
                  <a:gd name="T94" fmla="+- 0 1939 1939"/>
                  <a:gd name="T95" fmla="*/ 1939 h 380"/>
                  <a:gd name="T96" fmla="+- 0 9469 9318"/>
                  <a:gd name="T97" fmla="*/ T96 w 303"/>
                  <a:gd name="T98" fmla="+- 0 2041 1939"/>
                  <a:gd name="T99" fmla="*/ 2041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303" h="380">
                    <a:moveTo>
                      <a:pt x="151" y="102"/>
                    </a:moveTo>
                    <a:lnTo>
                      <a:pt x="118" y="41"/>
                    </a:lnTo>
                    <a:lnTo>
                      <a:pt x="103" y="111"/>
                    </a:lnTo>
                    <a:lnTo>
                      <a:pt x="6" y="41"/>
                    </a:lnTo>
                    <a:lnTo>
                      <a:pt x="65" y="134"/>
                    </a:lnTo>
                    <a:lnTo>
                      <a:pt x="0" y="151"/>
                    </a:lnTo>
                    <a:lnTo>
                      <a:pt x="53" y="206"/>
                    </a:lnTo>
                    <a:lnTo>
                      <a:pt x="2" y="255"/>
                    </a:lnTo>
                    <a:lnTo>
                      <a:pt x="79" y="245"/>
                    </a:lnTo>
                    <a:lnTo>
                      <a:pt x="67" y="309"/>
                    </a:lnTo>
                    <a:lnTo>
                      <a:pt x="108" y="275"/>
                    </a:lnTo>
                    <a:lnTo>
                      <a:pt x="119" y="379"/>
                    </a:lnTo>
                    <a:lnTo>
                      <a:pt x="148" y="261"/>
                    </a:lnTo>
                    <a:lnTo>
                      <a:pt x="186" y="347"/>
                    </a:lnTo>
                    <a:lnTo>
                      <a:pt x="197" y="254"/>
                    </a:lnTo>
                    <a:lnTo>
                      <a:pt x="254" y="318"/>
                    </a:lnTo>
                    <a:lnTo>
                      <a:pt x="236" y="227"/>
                    </a:lnTo>
                    <a:lnTo>
                      <a:pt x="302" y="233"/>
                    </a:lnTo>
                    <a:lnTo>
                      <a:pt x="247" y="183"/>
                    </a:lnTo>
                    <a:lnTo>
                      <a:pt x="295" y="143"/>
                    </a:lnTo>
                    <a:lnTo>
                      <a:pt x="234" y="128"/>
                    </a:lnTo>
                    <a:lnTo>
                      <a:pt x="258" y="78"/>
                    </a:lnTo>
                    <a:lnTo>
                      <a:pt x="198" y="93"/>
                    </a:lnTo>
                    <a:lnTo>
                      <a:pt x="204" y="0"/>
                    </a:lnTo>
                    <a:lnTo>
                      <a:pt x="151" y="102"/>
                    </a:lnTo>
                    <a:close/>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Text Box 10"/>
              <p:cNvSpPr txBox="1">
                <a:spLocks noChangeArrowheads="1"/>
              </p:cNvSpPr>
              <p:nvPr/>
            </p:nvSpPr>
            <p:spPr bwMode="auto">
              <a:xfrm>
                <a:off x="6073" y="1525"/>
                <a:ext cx="547"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tabLst>
                    <a:tab pos="304800" algn="l"/>
                  </a:tabLst>
                  <a:defRPr>
                    <a:solidFill>
                      <a:schemeClr val="tx1"/>
                    </a:solidFill>
                    <a:latin typeface="Arial" pitchFamily="34" charset="0"/>
                    <a:cs typeface="Arial" pitchFamily="34" charset="0"/>
                  </a:defRPr>
                </a:lvl1pPr>
                <a:lvl2pPr fontAlgn="base">
                  <a:spcBef>
                    <a:spcPct val="0"/>
                  </a:spcBef>
                  <a:spcAft>
                    <a:spcPct val="0"/>
                  </a:spcAft>
                  <a:tabLst>
                    <a:tab pos="304800" algn="l"/>
                  </a:tabLst>
                  <a:defRPr>
                    <a:solidFill>
                      <a:schemeClr val="tx1"/>
                    </a:solidFill>
                    <a:latin typeface="Arial" pitchFamily="34" charset="0"/>
                    <a:cs typeface="Arial" pitchFamily="34" charset="0"/>
                  </a:defRPr>
                </a:lvl2pPr>
                <a:lvl3pPr fontAlgn="base">
                  <a:spcBef>
                    <a:spcPct val="0"/>
                  </a:spcBef>
                  <a:spcAft>
                    <a:spcPct val="0"/>
                  </a:spcAft>
                  <a:tabLst>
                    <a:tab pos="304800" algn="l"/>
                  </a:tabLst>
                  <a:defRPr>
                    <a:solidFill>
                      <a:schemeClr val="tx1"/>
                    </a:solidFill>
                    <a:latin typeface="Arial" pitchFamily="34" charset="0"/>
                    <a:cs typeface="Arial" pitchFamily="34" charset="0"/>
                  </a:defRPr>
                </a:lvl3pPr>
                <a:lvl4pPr fontAlgn="base">
                  <a:spcBef>
                    <a:spcPct val="0"/>
                  </a:spcBef>
                  <a:spcAft>
                    <a:spcPct val="0"/>
                  </a:spcAft>
                  <a:tabLst>
                    <a:tab pos="304800" algn="l"/>
                  </a:tabLst>
                  <a:defRPr>
                    <a:solidFill>
                      <a:schemeClr val="tx1"/>
                    </a:solidFill>
                    <a:latin typeface="Arial" pitchFamily="34" charset="0"/>
                    <a:cs typeface="Arial" pitchFamily="34" charset="0"/>
                  </a:defRPr>
                </a:lvl4pPr>
                <a:lvl5pPr fontAlgn="base">
                  <a:spcBef>
                    <a:spcPct val="0"/>
                  </a:spcBef>
                  <a:spcAft>
                    <a:spcPct val="0"/>
                  </a:spcAft>
                  <a:tabLst>
                    <a:tab pos="304800" algn="l"/>
                  </a:tabLst>
                  <a:defRPr>
                    <a:solidFill>
                      <a:schemeClr val="tx1"/>
                    </a:solidFill>
                    <a:latin typeface="Arial" pitchFamily="34" charset="0"/>
                    <a:cs typeface="Arial" pitchFamily="34" charset="0"/>
                  </a:defRPr>
                </a:lvl5pPr>
                <a:lvl6pPr fontAlgn="base">
                  <a:spcBef>
                    <a:spcPct val="0"/>
                  </a:spcBef>
                  <a:spcAft>
                    <a:spcPct val="0"/>
                  </a:spcAft>
                  <a:tabLst>
                    <a:tab pos="304800" algn="l"/>
                  </a:tabLst>
                  <a:defRPr>
                    <a:solidFill>
                      <a:schemeClr val="tx1"/>
                    </a:solidFill>
                    <a:latin typeface="Arial" pitchFamily="34" charset="0"/>
                    <a:cs typeface="Arial" pitchFamily="34" charset="0"/>
                  </a:defRPr>
                </a:lvl6pPr>
                <a:lvl7pPr fontAlgn="base">
                  <a:spcBef>
                    <a:spcPct val="0"/>
                  </a:spcBef>
                  <a:spcAft>
                    <a:spcPct val="0"/>
                  </a:spcAft>
                  <a:tabLst>
                    <a:tab pos="304800" algn="l"/>
                  </a:tabLst>
                  <a:defRPr>
                    <a:solidFill>
                      <a:schemeClr val="tx1"/>
                    </a:solidFill>
                    <a:latin typeface="Arial" pitchFamily="34" charset="0"/>
                    <a:cs typeface="Arial" pitchFamily="34" charset="0"/>
                  </a:defRPr>
                </a:lvl7pPr>
                <a:lvl8pPr fontAlgn="base">
                  <a:spcBef>
                    <a:spcPct val="0"/>
                  </a:spcBef>
                  <a:spcAft>
                    <a:spcPct val="0"/>
                  </a:spcAft>
                  <a:tabLst>
                    <a:tab pos="304800" algn="l"/>
                  </a:tabLst>
                  <a:defRPr>
                    <a:solidFill>
                      <a:schemeClr val="tx1"/>
                    </a:solidFill>
                    <a:latin typeface="Arial" pitchFamily="34" charset="0"/>
                    <a:cs typeface="Arial" pitchFamily="34" charset="0"/>
                  </a:defRPr>
                </a:lvl8pPr>
                <a:lvl9pPr fontAlgn="base">
                  <a:spcBef>
                    <a:spcPct val="0"/>
                  </a:spcBef>
                  <a:spcAft>
                    <a:spcPct val="0"/>
                  </a:spcAft>
                  <a:tabLst>
                    <a:tab pos="304800"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304800" algn="l"/>
                  </a:tabLst>
                </a:pPr>
                <a:r>
                  <a:rPr kumimoji="0" lang="en-US" altLang="en-US" sz="600" b="1" i="0" u="none" strike="noStrike" cap="none" normalizeH="0" baseline="0" dirty="0">
                    <a:ln>
                      <a:noFill/>
                    </a:ln>
                    <a:solidFill>
                      <a:srgbClr val="FFFFFF"/>
                    </a:solidFill>
                    <a:effectLst/>
                    <a:latin typeface="Arial" pitchFamily="34" charset="0"/>
                    <a:ea typeface="Calibri" pitchFamily="34" charset="0"/>
                    <a:cs typeface="Arial" pitchFamily="34" charset="0"/>
                  </a:rPr>
                  <a:t>1	2</a:t>
                </a:r>
                <a:endParaRPr kumimoji="0" lang="en-US" altLang="en-US" sz="7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04800" algn="l"/>
                  </a:tabLst>
                </a:pPr>
                <a:r>
                  <a:rPr kumimoji="0" lang="en-US" altLang="en-US" sz="600" b="1" i="0" u="none" strike="noStrike" cap="none" normalizeH="0" baseline="0" dirty="0">
                    <a:ln>
                      <a:noFill/>
                    </a:ln>
                    <a:solidFill>
                      <a:srgbClr val="FFFFFF"/>
                    </a:solidFill>
                    <a:effectLst/>
                    <a:latin typeface="Arial" pitchFamily="34" charset="0"/>
                    <a:ea typeface="Calibri" pitchFamily="34" charset="0"/>
                    <a:cs typeface="Arial" pitchFamily="34" charset="0"/>
                  </a:rPr>
                  <a:t>3</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4224" name="Text Box 9"/>
              <p:cNvSpPr txBox="1">
                <a:spLocks noChangeArrowheads="1"/>
              </p:cNvSpPr>
              <p:nvPr/>
            </p:nvSpPr>
            <p:spPr bwMode="auto">
              <a:xfrm>
                <a:off x="9404" y="2072"/>
                <a:ext cx="135"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a:ln>
                      <a:noFill/>
                    </a:ln>
                    <a:solidFill>
                      <a:srgbClr val="FFFFFF"/>
                    </a:solidFill>
                    <a:effectLst/>
                    <a:latin typeface="Arial" pitchFamily="34" charset="0"/>
                    <a:ea typeface="Calibri" pitchFamily="34" charset="0"/>
                    <a:cs typeface="Arial" pitchFamily="34" charset="0"/>
                  </a:rPr>
                  <a:t>12</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4225" name="Text Box 8"/>
              <p:cNvSpPr txBox="1">
                <a:spLocks noChangeArrowheads="1"/>
              </p:cNvSpPr>
              <p:nvPr/>
            </p:nvSpPr>
            <p:spPr bwMode="auto">
              <a:xfrm>
                <a:off x="6376" y="2192"/>
                <a:ext cx="67"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a:ln>
                      <a:noFill/>
                    </a:ln>
                    <a:solidFill>
                      <a:srgbClr val="FFFFFF"/>
                    </a:solidFill>
                    <a:effectLst/>
                    <a:latin typeface="Arial" pitchFamily="34" charset="0"/>
                    <a:ea typeface="Calibri" pitchFamily="34" charset="0"/>
                    <a:cs typeface="Arial" pitchFamily="34" charset="0"/>
                  </a:rPr>
                  <a:t>4</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4226" name="Text Box 7"/>
              <p:cNvSpPr txBox="1">
                <a:spLocks noChangeArrowheads="1"/>
              </p:cNvSpPr>
              <p:nvPr/>
            </p:nvSpPr>
            <p:spPr bwMode="auto">
              <a:xfrm>
                <a:off x="6736" y="2552"/>
                <a:ext cx="370" cy="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tabLst>
                    <a:tab pos="192088" algn="l"/>
                  </a:tabLst>
                  <a:defRPr>
                    <a:solidFill>
                      <a:schemeClr val="tx1"/>
                    </a:solidFill>
                    <a:latin typeface="Arial" pitchFamily="34" charset="0"/>
                    <a:cs typeface="Arial" pitchFamily="34" charset="0"/>
                  </a:defRPr>
                </a:lvl1pPr>
                <a:lvl2pPr fontAlgn="base">
                  <a:spcBef>
                    <a:spcPct val="0"/>
                  </a:spcBef>
                  <a:spcAft>
                    <a:spcPct val="0"/>
                  </a:spcAft>
                  <a:tabLst>
                    <a:tab pos="192088" algn="l"/>
                  </a:tabLst>
                  <a:defRPr>
                    <a:solidFill>
                      <a:schemeClr val="tx1"/>
                    </a:solidFill>
                    <a:latin typeface="Arial" pitchFamily="34" charset="0"/>
                    <a:cs typeface="Arial" pitchFamily="34" charset="0"/>
                  </a:defRPr>
                </a:lvl2pPr>
                <a:lvl3pPr fontAlgn="base">
                  <a:spcBef>
                    <a:spcPct val="0"/>
                  </a:spcBef>
                  <a:spcAft>
                    <a:spcPct val="0"/>
                  </a:spcAft>
                  <a:tabLst>
                    <a:tab pos="192088" algn="l"/>
                  </a:tabLst>
                  <a:defRPr>
                    <a:solidFill>
                      <a:schemeClr val="tx1"/>
                    </a:solidFill>
                    <a:latin typeface="Arial" pitchFamily="34" charset="0"/>
                    <a:cs typeface="Arial" pitchFamily="34" charset="0"/>
                  </a:defRPr>
                </a:lvl3pPr>
                <a:lvl4pPr fontAlgn="base">
                  <a:spcBef>
                    <a:spcPct val="0"/>
                  </a:spcBef>
                  <a:spcAft>
                    <a:spcPct val="0"/>
                  </a:spcAft>
                  <a:tabLst>
                    <a:tab pos="192088" algn="l"/>
                  </a:tabLst>
                  <a:defRPr>
                    <a:solidFill>
                      <a:schemeClr val="tx1"/>
                    </a:solidFill>
                    <a:latin typeface="Arial" pitchFamily="34" charset="0"/>
                    <a:cs typeface="Arial" pitchFamily="34" charset="0"/>
                  </a:defRPr>
                </a:lvl4pPr>
                <a:lvl5pPr fontAlgn="base">
                  <a:spcBef>
                    <a:spcPct val="0"/>
                  </a:spcBef>
                  <a:spcAft>
                    <a:spcPct val="0"/>
                  </a:spcAft>
                  <a:tabLst>
                    <a:tab pos="192088" algn="l"/>
                  </a:tabLst>
                  <a:defRPr>
                    <a:solidFill>
                      <a:schemeClr val="tx1"/>
                    </a:solidFill>
                    <a:latin typeface="Arial" pitchFamily="34" charset="0"/>
                    <a:cs typeface="Arial" pitchFamily="34" charset="0"/>
                  </a:defRPr>
                </a:lvl5pPr>
                <a:lvl6pPr fontAlgn="base">
                  <a:spcBef>
                    <a:spcPct val="0"/>
                  </a:spcBef>
                  <a:spcAft>
                    <a:spcPct val="0"/>
                  </a:spcAft>
                  <a:tabLst>
                    <a:tab pos="192088" algn="l"/>
                  </a:tabLst>
                  <a:defRPr>
                    <a:solidFill>
                      <a:schemeClr val="tx1"/>
                    </a:solidFill>
                    <a:latin typeface="Arial" pitchFamily="34" charset="0"/>
                    <a:cs typeface="Arial" pitchFamily="34" charset="0"/>
                  </a:defRPr>
                </a:lvl6pPr>
                <a:lvl7pPr fontAlgn="base">
                  <a:spcBef>
                    <a:spcPct val="0"/>
                  </a:spcBef>
                  <a:spcAft>
                    <a:spcPct val="0"/>
                  </a:spcAft>
                  <a:tabLst>
                    <a:tab pos="192088" algn="l"/>
                  </a:tabLst>
                  <a:defRPr>
                    <a:solidFill>
                      <a:schemeClr val="tx1"/>
                    </a:solidFill>
                    <a:latin typeface="Arial" pitchFamily="34" charset="0"/>
                    <a:cs typeface="Arial" pitchFamily="34" charset="0"/>
                  </a:defRPr>
                </a:lvl7pPr>
                <a:lvl8pPr fontAlgn="base">
                  <a:spcBef>
                    <a:spcPct val="0"/>
                  </a:spcBef>
                  <a:spcAft>
                    <a:spcPct val="0"/>
                  </a:spcAft>
                  <a:tabLst>
                    <a:tab pos="192088" algn="l"/>
                  </a:tabLst>
                  <a:defRPr>
                    <a:solidFill>
                      <a:schemeClr val="tx1"/>
                    </a:solidFill>
                    <a:latin typeface="Arial" pitchFamily="34" charset="0"/>
                    <a:cs typeface="Arial" pitchFamily="34" charset="0"/>
                  </a:defRPr>
                </a:lvl8pPr>
                <a:lvl9pPr fontAlgn="base">
                  <a:spcBef>
                    <a:spcPct val="0"/>
                  </a:spcBef>
                  <a:spcAft>
                    <a:spcPct val="0"/>
                  </a:spcAft>
                  <a:tabLst>
                    <a:tab pos="192088"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192088" algn="l"/>
                  </a:tabLst>
                </a:pPr>
                <a:r>
                  <a:rPr kumimoji="0" lang="en-US" altLang="en-US" sz="600" b="1" i="0" u="none" strike="noStrike" cap="none" normalizeH="0" baseline="0">
                    <a:ln>
                      <a:noFill/>
                    </a:ln>
                    <a:solidFill>
                      <a:srgbClr val="FFFFFF"/>
                    </a:solidFill>
                    <a:effectLst/>
                    <a:latin typeface="Arial" pitchFamily="34" charset="0"/>
                    <a:ea typeface="Calibri" pitchFamily="34" charset="0"/>
                    <a:cs typeface="Arial" pitchFamily="34" charset="0"/>
                  </a:rPr>
                  <a:t>5	6</a:t>
                </a:r>
                <a:endParaRPr kumimoji="0" lang="en-US" altLang="en-US" sz="700" b="0" i="0" u="none" strike="noStrike" cap="none" normalizeH="0" baseline="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192088" algn="l"/>
                  </a:tabLst>
                </a:pPr>
                <a:r>
                  <a:rPr kumimoji="0" lang="en-US" altLang="en-US" sz="600" b="1" i="0" u="none" strike="noStrike" cap="none" normalizeH="0" baseline="0">
                    <a:ln>
                      <a:noFill/>
                    </a:ln>
                    <a:solidFill>
                      <a:srgbClr val="FFFFFF"/>
                    </a:solidFill>
                    <a:effectLst/>
                    <a:latin typeface="Arial" pitchFamily="34" charset="0"/>
                    <a:ea typeface="Calibri" pitchFamily="34" charset="0"/>
                    <a:cs typeface="Arial" pitchFamily="34" charset="0"/>
                  </a:rPr>
                  <a:t>7</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4227" name="Text Box 6"/>
              <p:cNvSpPr txBox="1">
                <a:spLocks noChangeArrowheads="1"/>
              </p:cNvSpPr>
              <p:nvPr/>
            </p:nvSpPr>
            <p:spPr bwMode="auto">
              <a:xfrm>
                <a:off x="5297" y="3271"/>
                <a:ext cx="67"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a:ln>
                      <a:noFill/>
                    </a:ln>
                    <a:solidFill>
                      <a:srgbClr val="FFFFFF"/>
                    </a:solidFill>
                    <a:effectLst/>
                    <a:latin typeface="Arial" pitchFamily="34" charset="0"/>
                    <a:ea typeface="Calibri" pitchFamily="34" charset="0"/>
                    <a:cs typeface="Arial" pitchFamily="34" charset="0"/>
                  </a:rPr>
                  <a:t>8</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4228" name="Text Box 5"/>
              <p:cNvSpPr txBox="1">
                <a:spLocks noChangeArrowheads="1"/>
              </p:cNvSpPr>
              <p:nvPr/>
            </p:nvSpPr>
            <p:spPr bwMode="auto">
              <a:xfrm>
                <a:off x="5656" y="3391"/>
                <a:ext cx="67"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a:ln>
                      <a:noFill/>
                    </a:ln>
                    <a:solidFill>
                      <a:srgbClr val="FFFFFF"/>
                    </a:solidFill>
                    <a:effectLst/>
                    <a:latin typeface="Arial" pitchFamily="34" charset="0"/>
                    <a:ea typeface="Calibri" pitchFamily="34" charset="0"/>
                    <a:cs typeface="Arial" pitchFamily="34" charset="0"/>
                  </a:rPr>
                  <a:t>9</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4229" name="Text Box 4"/>
              <p:cNvSpPr txBox="1">
                <a:spLocks noChangeArrowheads="1"/>
              </p:cNvSpPr>
              <p:nvPr/>
            </p:nvSpPr>
            <p:spPr bwMode="auto">
              <a:xfrm>
                <a:off x="6582" y="4111"/>
                <a:ext cx="135"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a:ln>
                      <a:noFill/>
                    </a:ln>
                    <a:solidFill>
                      <a:srgbClr val="FFFFFF"/>
                    </a:solidFill>
                    <a:effectLst/>
                    <a:latin typeface="Arial" pitchFamily="34" charset="0"/>
                    <a:ea typeface="Calibri" pitchFamily="34" charset="0"/>
                    <a:cs typeface="Arial" pitchFamily="34" charset="0"/>
                  </a:rPr>
                  <a:t>10</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4230" name="Text Box 3"/>
              <p:cNvSpPr txBox="1">
                <a:spLocks noChangeArrowheads="1"/>
              </p:cNvSpPr>
              <p:nvPr/>
            </p:nvSpPr>
            <p:spPr bwMode="auto">
              <a:xfrm>
                <a:off x="5982" y="4591"/>
                <a:ext cx="135"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a:ln>
                      <a:noFill/>
                    </a:ln>
                    <a:solidFill>
                      <a:srgbClr val="FFFFFF"/>
                    </a:solidFill>
                    <a:effectLst/>
                    <a:latin typeface="Arial" pitchFamily="34" charset="0"/>
                    <a:ea typeface="Calibri" pitchFamily="34" charset="0"/>
                    <a:cs typeface="Arial" pitchFamily="34" charset="0"/>
                  </a:rPr>
                  <a:t>11</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grpSp>
      </p:grpSp>
      <p:sp>
        <p:nvSpPr>
          <p:cNvPr id="4351" name="Rectangle 164"/>
          <p:cNvSpPr>
            <a:spLocks noChangeArrowheads="1"/>
          </p:cNvSpPr>
          <p:nvPr/>
        </p:nvSpPr>
        <p:spPr bwMode="auto">
          <a:xfrm>
            <a:off x="112342" y="3115339"/>
            <a:ext cx="339285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5400" fontAlgn="base">
              <a:spcBef>
                <a:spcPct val="0"/>
              </a:spcBef>
              <a:spcAft>
                <a:spcPct val="0"/>
              </a:spcAft>
              <a:tabLst>
                <a:tab pos="931863" algn="l"/>
              </a:tabLst>
              <a:defRPr>
                <a:solidFill>
                  <a:schemeClr val="tx1"/>
                </a:solidFill>
                <a:latin typeface="Arial" pitchFamily="34" charset="0"/>
                <a:cs typeface="Arial" pitchFamily="34" charset="0"/>
              </a:defRPr>
            </a:lvl1pPr>
            <a:lvl2pPr fontAlgn="base">
              <a:spcBef>
                <a:spcPct val="0"/>
              </a:spcBef>
              <a:spcAft>
                <a:spcPct val="0"/>
              </a:spcAft>
              <a:tabLst>
                <a:tab pos="931863" algn="l"/>
              </a:tabLst>
              <a:defRPr>
                <a:solidFill>
                  <a:schemeClr val="tx1"/>
                </a:solidFill>
                <a:latin typeface="Arial" pitchFamily="34" charset="0"/>
                <a:cs typeface="Arial" pitchFamily="34" charset="0"/>
              </a:defRPr>
            </a:lvl2pPr>
            <a:lvl3pPr fontAlgn="base">
              <a:spcBef>
                <a:spcPct val="0"/>
              </a:spcBef>
              <a:spcAft>
                <a:spcPct val="0"/>
              </a:spcAft>
              <a:tabLst>
                <a:tab pos="931863" algn="l"/>
              </a:tabLst>
              <a:defRPr>
                <a:solidFill>
                  <a:schemeClr val="tx1"/>
                </a:solidFill>
                <a:latin typeface="Arial" pitchFamily="34" charset="0"/>
                <a:cs typeface="Arial" pitchFamily="34" charset="0"/>
              </a:defRPr>
            </a:lvl3pPr>
            <a:lvl4pPr fontAlgn="base">
              <a:spcBef>
                <a:spcPct val="0"/>
              </a:spcBef>
              <a:spcAft>
                <a:spcPct val="0"/>
              </a:spcAft>
              <a:tabLst>
                <a:tab pos="931863" algn="l"/>
              </a:tabLst>
              <a:defRPr>
                <a:solidFill>
                  <a:schemeClr val="tx1"/>
                </a:solidFill>
                <a:latin typeface="Arial" pitchFamily="34" charset="0"/>
                <a:cs typeface="Arial" pitchFamily="34" charset="0"/>
              </a:defRPr>
            </a:lvl4pPr>
            <a:lvl5pPr fontAlgn="base">
              <a:spcBef>
                <a:spcPct val="0"/>
              </a:spcBef>
              <a:spcAft>
                <a:spcPct val="0"/>
              </a:spcAft>
              <a:tabLst>
                <a:tab pos="931863" algn="l"/>
              </a:tabLst>
              <a:defRPr>
                <a:solidFill>
                  <a:schemeClr val="tx1"/>
                </a:solidFill>
                <a:latin typeface="Arial" pitchFamily="34" charset="0"/>
                <a:cs typeface="Arial" pitchFamily="34" charset="0"/>
              </a:defRPr>
            </a:lvl5pPr>
            <a:lvl6pPr fontAlgn="base">
              <a:spcBef>
                <a:spcPct val="0"/>
              </a:spcBef>
              <a:spcAft>
                <a:spcPct val="0"/>
              </a:spcAft>
              <a:tabLst>
                <a:tab pos="931863" algn="l"/>
              </a:tabLst>
              <a:defRPr>
                <a:solidFill>
                  <a:schemeClr val="tx1"/>
                </a:solidFill>
                <a:latin typeface="Arial" pitchFamily="34" charset="0"/>
                <a:cs typeface="Arial" pitchFamily="34" charset="0"/>
              </a:defRPr>
            </a:lvl6pPr>
            <a:lvl7pPr fontAlgn="base">
              <a:spcBef>
                <a:spcPct val="0"/>
              </a:spcBef>
              <a:spcAft>
                <a:spcPct val="0"/>
              </a:spcAft>
              <a:tabLst>
                <a:tab pos="931863" algn="l"/>
              </a:tabLst>
              <a:defRPr>
                <a:solidFill>
                  <a:schemeClr val="tx1"/>
                </a:solidFill>
                <a:latin typeface="Arial" pitchFamily="34" charset="0"/>
                <a:cs typeface="Arial" pitchFamily="34" charset="0"/>
              </a:defRPr>
            </a:lvl7pPr>
            <a:lvl8pPr fontAlgn="base">
              <a:spcBef>
                <a:spcPct val="0"/>
              </a:spcBef>
              <a:spcAft>
                <a:spcPct val="0"/>
              </a:spcAft>
              <a:tabLst>
                <a:tab pos="931863" algn="l"/>
              </a:tabLst>
              <a:defRPr>
                <a:solidFill>
                  <a:schemeClr val="tx1"/>
                </a:solidFill>
                <a:latin typeface="Arial" pitchFamily="34" charset="0"/>
                <a:cs typeface="Arial" pitchFamily="34" charset="0"/>
              </a:defRPr>
            </a:lvl8pPr>
            <a:lvl9pPr fontAlgn="base">
              <a:spcBef>
                <a:spcPct val="0"/>
              </a:spcBef>
              <a:spcAft>
                <a:spcPct val="0"/>
              </a:spcAft>
              <a:tabLst>
                <a:tab pos="931863" algn="l"/>
              </a:tabLst>
              <a:defRPr>
                <a:solidFill>
                  <a:schemeClr val="tx1"/>
                </a:solidFill>
                <a:latin typeface="Arial" pitchFamily="34" charset="0"/>
                <a:cs typeface="Arial" pitchFamily="34" charset="0"/>
              </a:defRPr>
            </a:lvl9pPr>
          </a:lstStyle>
          <a:p>
            <a:pPr marL="0" marR="0" lvl="0" indent="25400" algn="l" defTabSz="914400" rtl="0" eaLnBrk="1" fontAlgn="base" latinLnBrk="0" hangingPunct="1">
              <a:lnSpc>
                <a:spcPct val="100000"/>
              </a:lnSpc>
              <a:spcBef>
                <a:spcPct val="0"/>
              </a:spcBef>
              <a:spcAft>
                <a:spcPct val="0"/>
              </a:spcAft>
              <a:buClrTx/>
              <a:buSzTx/>
              <a:buFontTx/>
              <a:buNone/>
              <a:tabLst>
                <a:tab pos="931863" algn="l"/>
              </a:tabLst>
            </a:pPr>
            <a:endParaRPr kumimoji="0" lang="en-US" altLang="en-US" sz="1200" b="1" i="0" u="none" strike="noStrike" cap="none" normalizeH="0" baseline="0" dirty="0">
              <a:ln>
                <a:noFill/>
              </a:ln>
              <a:solidFill>
                <a:srgbClr val="CB7C10"/>
              </a:solidFill>
              <a:effectLst/>
              <a:latin typeface="Verdana" pitchFamily="34" charset="0"/>
              <a:ea typeface="Times New Roman" pitchFamily="18" charset="0"/>
              <a:cs typeface="Times New Roman" pitchFamily="18" charset="0"/>
            </a:endParaRPr>
          </a:p>
          <a:p>
            <a:pPr marL="0" marR="0" lvl="0" indent="25400" algn="l" defTabSz="914400" rtl="0" eaLnBrk="0" fontAlgn="base" latinLnBrk="0" hangingPunct="0">
              <a:lnSpc>
                <a:spcPct val="100000"/>
              </a:lnSpc>
              <a:spcBef>
                <a:spcPct val="0"/>
              </a:spcBef>
              <a:spcAft>
                <a:spcPct val="0"/>
              </a:spcAft>
              <a:buClrTx/>
              <a:buSzTx/>
              <a:buFontTx/>
              <a:buNone/>
              <a:tabLst>
                <a:tab pos="931863" algn="l"/>
              </a:tabLst>
            </a:pP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4352" name="TextBox 4351"/>
          <p:cNvSpPr txBox="1"/>
          <p:nvPr/>
        </p:nvSpPr>
        <p:spPr>
          <a:xfrm>
            <a:off x="0" y="1371599"/>
            <a:ext cx="3962400" cy="4185761"/>
          </a:xfrm>
          <a:prstGeom prst="rect">
            <a:avLst/>
          </a:prstGeom>
          <a:noFill/>
        </p:spPr>
        <p:txBody>
          <a:bodyPr wrap="square" rtlCol="0">
            <a:spAutoFit/>
          </a:bodyPr>
          <a:lstStyle/>
          <a:p>
            <a:pPr lvl="0" indent="25400" eaLnBrk="0" fontAlgn="base" hangingPunct="0">
              <a:spcBef>
                <a:spcPct val="0"/>
              </a:spcBef>
              <a:spcAft>
                <a:spcPct val="0"/>
              </a:spcAft>
              <a:tabLst>
                <a:tab pos="931863" algn="l"/>
              </a:tabLst>
            </a:pPr>
            <a:r>
              <a:rPr lang="en-US" altLang="en-US" sz="1900" b="1" dirty="0">
                <a:solidFill>
                  <a:srgbClr val="CB7C10"/>
                </a:solidFill>
                <a:latin typeface="Verdana" pitchFamily="34" charset="0"/>
                <a:ea typeface="Times New Roman" pitchFamily="18" charset="0"/>
                <a:cs typeface="Times New Roman" pitchFamily="18" charset="0"/>
              </a:rPr>
              <a:t>Regions where fighting took place in World War I</a:t>
            </a:r>
            <a:endParaRPr lang="en-US" altLang="en-US" sz="1900" b="1" dirty="0">
              <a:latin typeface="Arial" pitchFamily="34" charset="0"/>
              <a:ea typeface="Times New Roman" pitchFamily="18" charset="0"/>
              <a:cs typeface="Times New Roman" pitchFamily="18" charset="0"/>
            </a:endParaRPr>
          </a:p>
          <a:p>
            <a:pPr lvl="1" eaLnBrk="0" fontAlgn="base" hangingPunct="0">
              <a:spcBef>
                <a:spcPct val="0"/>
              </a:spcBef>
              <a:spcAft>
                <a:spcPct val="0"/>
              </a:spcAft>
              <a:buSzPct val="100000"/>
              <a:buFontTx/>
              <a:buAutoNum type="arabicPeriod"/>
              <a:tabLst>
                <a:tab pos="931863" algn="l"/>
              </a:tabLst>
            </a:pPr>
            <a:r>
              <a:rPr lang="en-US" altLang="en-US" sz="1900" b="1" dirty="0">
                <a:latin typeface="Arial" pitchFamily="34" charset="0"/>
                <a:ea typeface="Calibri" pitchFamily="34" charset="0"/>
                <a:cs typeface="Arial" pitchFamily="34" charset="0"/>
              </a:rPr>
              <a:t>Western European Front</a:t>
            </a:r>
            <a:endParaRPr lang="en-US" altLang="en-US" sz="1900" dirty="0">
              <a:latin typeface="Arial" pitchFamily="34" charset="0"/>
              <a:cs typeface="Arial" pitchFamily="34" charset="0"/>
            </a:endParaRPr>
          </a:p>
          <a:p>
            <a:pPr lvl="1" eaLnBrk="0" fontAlgn="base" hangingPunct="0">
              <a:spcBef>
                <a:spcPct val="0"/>
              </a:spcBef>
              <a:spcAft>
                <a:spcPct val="0"/>
              </a:spcAft>
              <a:buSzPct val="100000"/>
              <a:buFontTx/>
              <a:buAutoNum type="arabicPeriod"/>
              <a:tabLst>
                <a:tab pos="931863" algn="l"/>
              </a:tabLst>
            </a:pPr>
            <a:r>
              <a:rPr lang="en-US" altLang="en-US" sz="1900" b="1" dirty="0">
                <a:latin typeface="Arial" pitchFamily="34" charset="0"/>
                <a:ea typeface="Calibri" pitchFamily="34" charset="0"/>
                <a:cs typeface="Arial" pitchFamily="34" charset="0"/>
              </a:rPr>
              <a:t>Eastern European Front</a:t>
            </a:r>
            <a:endParaRPr lang="en-US" altLang="en-US" sz="1900" dirty="0">
              <a:latin typeface="Arial" pitchFamily="34" charset="0"/>
              <a:cs typeface="Arial" pitchFamily="34" charset="0"/>
            </a:endParaRPr>
          </a:p>
          <a:p>
            <a:pPr lvl="1" eaLnBrk="0" fontAlgn="base" hangingPunct="0">
              <a:spcBef>
                <a:spcPct val="0"/>
              </a:spcBef>
              <a:spcAft>
                <a:spcPct val="0"/>
              </a:spcAft>
              <a:buSzPct val="100000"/>
              <a:buFontTx/>
              <a:buAutoNum type="arabicPeriod"/>
              <a:tabLst>
                <a:tab pos="931863" algn="l"/>
              </a:tabLst>
            </a:pPr>
            <a:r>
              <a:rPr lang="en-US" altLang="en-US" sz="1900" b="1" dirty="0">
                <a:latin typeface="Arial" pitchFamily="34" charset="0"/>
                <a:ea typeface="Calibri" pitchFamily="34" charset="0"/>
                <a:cs typeface="Arial" pitchFamily="34" charset="0"/>
              </a:rPr>
              <a:t>Italian Front</a:t>
            </a:r>
            <a:endParaRPr lang="en-US" altLang="en-US" sz="1900" dirty="0">
              <a:latin typeface="Arial" pitchFamily="34" charset="0"/>
              <a:cs typeface="Arial" pitchFamily="34" charset="0"/>
            </a:endParaRPr>
          </a:p>
          <a:p>
            <a:pPr lvl="1" eaLnBrk="0" fontAlgn="base" hangingPunct="0">
              <a:spcBef>
                <a:spcPct val="0"/>
              </a:spcBef>
              <a:spcAft>
                <a:spcPct val="0"/>
              </a:spcAft>
              <a:buSzPct val="100000"/>
              <a:buFontTx/>
              <a:buAutoNum type="arabicPeriod"/>
              <a:tabLst>
                <a:tab pos="931863" algn="l"/>
              </a:tabLst>
            </a:pPr>
            <a:r>
              <a:rPr lang="en-US" altLang="en-US" sz="1900" b="1" dirty="0">
                <a:latin typeface="Arial" pitchFamily="34" charset="0"/>
                <a:ea typeface="Calibri" pitchFamily="34" charset="0"/>
                <a:cs typeface="Arial" pitchFamily="34" charset="0"/>
              </a:rPr>
              <a:t>Balkan Front</a:t>
            </a:r>
            <a:endParaRPr lang="en-US" altLang="en-US" sz="1900" dirty="0">
              <a:latin typeface="Arial" pitchFamily="34" charset="0"/>
              <a:cs typeface="Arial" pitchFamily="34" charset="0"/>
            </a:endParaRPr>
          </a:p>
          <a:p>
            <a:pPr lvl="1" eaLnBrk="0" fontAlgn="base" hangingPunct="0">
              <a:spcBef>
                <a:spcPct val="0"/>
              </a:spcBef>
              <a:spcAft>
                <a:spcPct val="0"/>
              </a:spcAft>
              <a:buSzPct val="100000"/>
              <a:buFontTx/>
              <a:buAutoNum type="arabicPeriod"/>
              <a:tabLst>
                <a:tab pos="931863" algn="l"/>
              </a:tabLst>
            </a:pPr>
            <a:r>
              <a:rPr lang="en-US" altLang="en-US" sz="1900" b="1" dirty="0">
                <a:latin typeface="Arial" pitchFamily="34" charset="0"/>
                <a:ea typeface="Calibri" pitchFamily="34" charset="0"/>
                <a:cs typeface="Arial" pitchFamily="34" charset="0"/>
              </a:rPr>
              <a:t>Palestine/Syria</a:t>
            </a:r>
            <a:endParaRPr lang="en-US" altLang="en-US" sz="1900" dirty="0">
              <a:latin typeface="Arial" pitchFamily="34" charset="0"/>
              <a:cs typeface="Arial" pitchFamily="34" charset="0"/>
            </a:endParaRPr>
          </a:p>
          <a:p>
            <a:pPr lvl="1" eaLnBrk="0" fontAlgn="base" hangingPunct="0">
              <a:spcBef>
                <a:spcPct val="0"/>
              </a:spcBef>
              <a:spcAft>
                <a:spcPct val="0"/>
              </a:spcAft>
              <a:buSzPct val="100000"/>
              <a:buFontTx/>
              <a:buAutoNum type="arabicPeriod"/>
              <a:tabLst>
                <a:tab pos="931863" algn="l"/>
              </a:tabLst>
            </a:pPr>
            <a:r>
              <a:rPr lang="en-US" altLang="en-US" sz="1900" b="1" dirty="0">
                <a:latin typeface="Arial" pitchFamily="34" charset="0"/>
                <a:ea typeface="Calibri" pitchFamily="34" charset="0"/>
                <a:cs typeface="Arial" pitchFamily="34" charset="0"/>
              </a:rPr>
              <a:t>Iraq</a:t>
            </a:r>
            <a:endParaRPr lang="en-US" altLang="en-US" sz="1900" dirty="0">
              <a:latin typeface="Arial" pitchFamily="34" charset="0"/>
              <a:cs typeface="Arial" pitchFamily="34" charset="0"/>
            </a:endParaRPr>
          </a:p>
          <a:p>
            <a:pPr lvl="1" eaLnBrk="0" fontAlgn="base" hangingPunct="0">
              <a:spcBef>
                <a:spcPct val="0"/>
              </a:spcBef>
              <a:spcAft>
                <a:spcPct val="0"/>
              </a:spcAft>
              <a:buSzPct val="100000"/>
              <a:buFontTx/>
              <a:buAutoNum type="arabicPeriod"/>
              <a:tabLst>
                <a:tab pos="931863" algn="l"/>
              </a:tabLst>
            </a:pPr>
            <a:r>
              <a:rPr lang="en-US" altLang="en-US" sz="1900" b="1" dirty="0">
                <a:latin typeface="Arial" pitchFamily="34" charset="0"/>
                <a:ea typeface="Calibri" pitchFamily="34" charset="0"/>
                <a:cs typeface="Arial" pitchFamily="34" charset="0"/>
              </a:rPr>
              <a:t>Arabia</a:t>
            </a:r>
            <a:endParaRPr lang="en-US" altLang="en-US" sz="1900" dirty="0">
              <a:latin typeface="Arial" pitchFamily="34" charset="0"/>
              <a:cs typeface="Arial" pitchFamily="34" charset="0"/>
            </a:endParaRPr>
          </a:p>
          <a:p>
            <a:pPr lvl="1" eaLnBrk="0" fontAlgn="base" hangingPunct="0">
              <a:spcBef>
                <a:spcPct val="0"/>
              </a:spcBef>
              <a:spcAft>
                <a:spcPct val="0"/>
              </a:spcAft>
              <a:buSzPct val="100000"/>
              <a:buFontTx/>
              <a:buAutoNum type="arabicPeriod"/>
              <a:tabLst>
                <a:tab pos="931863" algn="l"/>
              </a:tabLst>
            </a:pPr>
            <a:r>
              <a:rPr lang="en-US" altLang="en-US" sz="1900" b="1" dirty="0">
                <a:latin typeface="Arial" pitchFamily="34" charset="0"/>
                <a:ea typeface="Calibri" pitchFamily="34" charset="0"/>
                <a:cs typeface="Arial" pitchFamily="34" charset="0"/>
              </a:rPr>
              <a:t>German Togoland</a:t>
            </a:r>
            <a:endParaRPr lang="en-US" altLang="en-US" sz="1900" dirty="0">
              <a:latin typeface="Arial" pitchFamily="34" charset="0"/>
              <a:cs typeface="Arial" pitchFamily="34" charset="0"/>
            </a:endParaRPr>
          </a:p>
          <a:p>
            <a:pPr lvl="1" eaLnBrk="0" fontAlgn="base" hangingPunct="0">
              <a:spcBef>
                <a:spcPct val="0"/>
              </a:spcBef>
              <a:spcAft>
                <a:spcPct val="0"/>
              </a:spcAft>
              <a:buSzPct val="100000"/>
              <a:buFontTx/>
              <a:buAutoNum type="arabicPeriod"/>
              <a:tabLst>
                <a:tab pos="931863" algn="l"/>
              </a:tabLst>
            </a:pPr>
            <a:r>
              <a:rPr lang="en-US" altLang="en-US" sz="1900" b="1" dirty="0">
                <a:latin typeface="Arial" pitchFamily="34" charset="0"/>
                <a:ea typeface="Calibri" pitchFamily="34" charset="0"/>
                <a:cs typeface="Arial" pitchFamily="34" charset="0"/>
              </a:rPr>
              <a:t>German Cameroon </a:t>
            </a:r>
          </a:p>
          <a:p>
            <a:pPr lvl="1" eaLnBrk="0" fontAlgn="base" hangingPunct="0">
              <a:spcBef>
                <a:spcPct val="0"/>
              </a:spcBef>
              <a:spcAft>
                <a:spcPct val="0"/>
              </a:spcAft>
              <a:buSzPct val="100000"/>
              <a:tabLst>
                <a:tab pos="931863" algn="l"/>
              </a:tabLst>
            </a:pPr>
            <a:r>
              <a:rPr lang="en-US" altLang="en-US" sz="1900" b="1" dirty="0">
                <a:latin typeface="Arial" pitchFamily="34" charset="0"/>
                <a:ea typeface="Calibri" pitchFamily="34" charset="0"/>
                <a:cs typeface="Arial" pitchFamily="34" charset="0"/>
              </a:rPr>
              <a:t>10 German East Africa</a:t>
            </a:r>
          </a:p>
          <a:p>
            <a:pPr lvl="1" eaLnBrk="0" fontAlgn="base" hangingPunct="0">
              <a:spcBef>
                <a:spcPct val="0"/>
              </a:spcBef>
              <a:spcAft>
                <a:spcPct val="0"/>
              </a:spcAft>
              <a:buSzPct val="100000"/>
              <a:tabLst>
                <a:tab pos="931863" algn="l"/>
              </a:tabLst>
            </a:pPr>
            <a:r>
              <a:rPr lang="en-US" altLang="en-US" sz="1900" b="1" dirty="0">
                <a:latin typeface="Arial" pitchFamily="34" charset="0"/>
                <a:ea typeface="Calibri" pitchFamily="34" charset="0"/>
                <a:cs typeface="Arial" pitchFamily="34" charset="0"/>
              </a:rPr>
              <a:t>11 German Southwest</a:t>
            </a:r>
            <a:r>
              <a:rPr lang="en-US" altLang="en-US" sz="1900" dirty="0">
                <a:latin typeface="Arial" pitchFamily="34" charset="0"/>
                <a:cs typeface="Arial" pitchFamily="34" charset="0"/>
              </a:rPr>
              <a:t> </a:t>
            </a:r>
            <a:r>
              <a:rPr lang="en-US" altLang="en-US" sz="1900" b="1" dirty="0">
                <a:latin typeface="Arial" pitchFamily="34" charset="0"/>
                <a:ea typeface="Calibri" pitchFamily="34" charset="0"/>
                <a:cs typeface="Arial" pitchFamily="34" charset="0"/>
              </a:rPr>
              <a:t>Africa</a:t>
            </a:r>
            <a:endParaRPr lang="en-US" altLang="en-US" sz="1900" dirty="0">
              <a:latin typeface="Arial" pitchFamily="34" charset="0"/>
              <a:cs typeface="Arial" pitchFamily="34" charset="0"/>
            </a:endParaRPr>
          </a:p>
          <a:p>
            <a:pPr lvl="1" eaLnBrk="0" fontAlgn="base" hangingPunct="0">
              <a:spcBef>
                <a:spcPct val="0"/>
              </a:spcBef>
              <a:spcAft>
                <a:spcPct val="0"/>
              </a:spcAft>
              <a:buSzPct val="100000"/>
              <a:tabLst>
                <a:tab pos="931863" algn="l"/>
              </a:tabLst>
            </a:pPr>
            <a:r>
              <a:rPr lang="en-US" altLang="en-US" sz="1900" b="1" dirty="0">
                <a:latin typeface="Arial" pitchFamily="34" charset="0"/>
                <a:ea typeface="Calibri" pitchFamily="34" charset="0"/>
                <a:cs typeface="Arial" pitchFamily="34" charset="0"/>
              </a:rPr>
              <a:t>12 German Pacific Islands</a:t>
            </a:r>
            <a:endParaRPr lang="en-US" altLang="en-US" sz="1900" dirty="0">
              <a:latin typeface="Arial" pitchFamily="34" charset="0"/>
              <a:cs typeface="Arial" pitchFamily="34" charset="0"/>
            </a:endParaRPr>
          </a:p>
        </p:txBody>
      </p:sp>
    </p:spTree>
    <p:extLst>
      <p:ext uri="{BB962C8B-B14F-4D97-AF65-F5344CB8AC3E}">
        <p14:creationId xmlns:p14="http://schemas.microsoft.com/office/powerpoint/2010/main" val="22714147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25000"/>
          </a:schemeClr>
        </a:solidFill>
        <a:effectLst/>
      </p:bgPr>
    </p:bg>
    <p:spTree>
      <p:nvGrpSpPr>
        <p:cNvPr id="1" name=""/>
        <p:cNvGrpSpPr/>
        <p:nvPr/>
      </p:nvGrpSpPr>
      <p:grpSpPr>
        <a:xfrm>
          <a:off x="0" y="0"/>
          <a:ext cx="0" cy="0"/>
          <a:chOff x="0" y="0"/>
          <a:chExt cx="0" cy="0"/>
        </a:xfrm>
      </p:grpSpPr>
      <p:pic>
        <p:nvPicPr>
          <p:cNvPr id="7170" name="Picture 2" descr="http://www.baystatebanner.com/files/arts42-2008-11-13/arts42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99" y="32656"/>
            <a:ext cx="2527301" cy="35803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23494" y="685800"/>
            <a:ext cx="3962400" cy="461665"/>
          </a:xfrm>
          <a:prstGeom prst="rect">
            <a:avLst/>
          </a:prstGeom>
          <a:noFill/>
        </p:spPr>
        <p:txBody>
          <a:bodyPr wrap="square" rtlCol="0">
            <a:spAutoFit/>
          </a:bodyPr>
          <a:lstStyle/>
          <a:p>
            <a:pPr algn="ctr"/>
            <a:r>
              <a:rPr lang="en-US" sz="2400" b="1" i="1" dirty="0"/>
              <a:t>French Senegalese Soldier</a:t>
            </a:r>
          </a:p>
        </p:txBody>
      </p:sp>
      <p:sp>
        <p:nvSpPr>
          <p:cNvPr id="5" name="TextBox 4"/>
          <p:cNvSpPr txBox="1"/>
          <p:nvPr/>
        </p:nvSpPr>
        <p:spPr>
          <a:xfrm>
            <a:off x="21771" y="4924425"/>
            <a:ext cx="2362200" cy="707886"/>
          </a:xfrm>
          <a:prstGeom prst="rect">
            <a:avLst/>
          </a:prstGeom>
          <a:noFill/>
        </p:spPr>
        <p:txBody>
          <a:bodyPr wrap="square" rtlCol="0">
            <a:spAutoFit/>
          </a:bodyPr>
          <a:lstStyle/>
          <a:p>
            <a:pPr algn="ctr"/>
            <a:r>
              <a:rPr lang="en-US" sz="2000" b="1" i="1" dirty="0"/>
              <a:t>British Gurkha Soldiers</a:t>
            </a:r>
          </a:p>
        </p:txBody>
      </p:sp>
      <p:pic>
        <p:nvPicPr>
          <p:cNvPr id="5122" name="Picture 2" descr="http://www.dw.de/image/0,,17632295_30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048000"/>
            <a:ext cx="6667500" cy="3752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92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4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normAutofit fontScale="90000"/>
          </a:bodyPr>
          <a:lstStyle/>
          <a:p>
            <a:r>
              <a:rPr lang="en-US" b="1" u="sng" dirty="0"/>
              <a:t>Urbanization from 1890 to 1950</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20950063"/>
              </p:ext>
            </p:extLst>
          </p:nvPr>
        </p:nvGraphicFramePr>
        <p:xfrm>
          <a:off x="152400" y="1066800"/>
          <a:ext cx="8915400" cy="4724400"/>
        </p:xfrm>
        <a:graphic>
          <a:graphicData uri="http://schemas.openxmlformats.org/drawingml/2006/table">
            <a:tbl>
              <a:tblPr firstRow="1" bandRow="1">
                <a:tableStyleId>{5C22544A-7EE6-4342-B048-85BDC9FD1C3A}</a:tableStyleId>
              </a:tblPr>
              <a:tblGrid>
                <a:gridCol w="2971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590550">
                <a:tc>
                  <a:txBody>
                    <a:bodyPr/>
                    <a:lstStyle/>
                    <a:p>
                      <a:pPr algn="ctr"/>
                      <a:r>
                        <a:rPr lang="en-US" dirty="0"/>
                        <a:t>Region</a:t>
                      </a:r>
                    </a:p>
                  </a:txBody>
                  <a:tcPr anchor="ctr"/>
                </a:tc>
                <a:tc>
                  <a:txBody>
                    <a:bodyPr/>
                    <a:lstStyle/>
                    <a:p>
                      <a:pPr algn="ctr"/>
                      <a:r>
                        <a:rPr lang="en-US" dirty="0"/>
                        <a:t>1890</a:t>
                      </a:r>
                    </a:p>
                  </a:txBody>
                  <a:tcPr anchor="ctr"/>
                </a:tc>
                <a:tc>
                  <a:txBody>
                    <a:bodyPr/>
                    <a:lstStyle/>
                    <a:p>
                      <a:pPr algn="ctr"/>
                      <a:r>
                        <a:rPr lang="en-US" dirty="0"/>
                        <a:t>1950</a:t>
                      </a:r>
                    </a:p>
                  </a:txBody>
                  <a:tcPr anchor="ctr"/>
                </a:tc>
                <a:extLst>
                  <a:ext uri="{0D108BD9-81ED-4DB2-BD59-A6C34878D82A}">
                    <a16:rowId xmlns:a16="http://schemas.microsoft.com/office/drawing/2014/main" val="10000"/>
                  </a:ext>
                </a:extLst>
              </a:tr>
              <a:tr h="590550">
                <a:tc>
                  <a:txBody>
                    <a:bodyPr/>
                    <a:lstStyle/>
                    <a:p>
                      <a:pPr algn="ctr"/>
                      <a:r>
                        <a:rPr lang="en-US" dirty="0"/>
                        <a:t>USA</a:t>
                      </a:r>
                    </a:p>
                  </a:txBody>
                  <a:tcPr anchor="ctr"/>
                </a:tc>
                <a:tc>
                  <a:txBody>
                    <a:bodyPr/>
                    <a:lstStyle/>
                    <a:p>
                      <a:pPr algn="ctr"/>
                      <a:r>
                        <a:rPr lang="en-US" dirty="0"/>
                        <a:t>35</a:t>
                      </a:r>
                    </a:p>
                  </a:txBody>
                  <a:tcPr anchor="ctr"/>
                </a:tc>
                <a:tc>
                  <a:txBody>
                    <a:bodyPr/>
                    <a:lstStyle/>
                    <a:p>
                      <a:pPr algn="ctr"/>
                      <a:r>
                        <a:rPr lang="en-US" dirty="0"/>
                        <a:t>64</a:t>
                      </a:r>
                    </a:p>
                  </a:txBody>
                  <a:tcPr anchor="ctr"/>
                </a:tc>
                <a:extLst>
                  <a:ext uri="{0D108BD9-81ED-4DB2-BD59-A6C34878D82A}">
                    <a16:rowId xmlns:a16="http://schemas.microsoft.com/office/drawing/2014/main" val="10001"/>
                  </a:ext>
                </a:extLst>
              </a:tr>
              <a:tr h="590550">
                <a:tc>
                  <a:txBody>
                    <a:bodyPr/>
                    <a:lstStyle/>
                    <a:p>
                      <a:pPr algn="ctr"/>
                      <a:r>
                        <a:rPr lang="en-US" dirty="0"/>
                        <a:t>Japan</a:t>
                      </a:r>
                    </a:p>
                  </a:txBody>
                  <a:tcPr anchor="ctr"/>
                </a:tc>
                <a:tc>
                  <a:txBody>
                    <a:bodyPr/>
                    <a:lstStyle/>
                    <a:p>
                      <a:pPr algn="ctr"/>
                      <a:r>
                        <a:rPr lang="en-US" dirty="0"/>
                        <a:t>30</a:t>
                      </a:r>
                    </a:p>
                  </a:txBody>
                  <a:tcPr anchor="ctr"/>
                </a:tc>
                <a:tc>
                  <a:txBody>
                    <a:bodyPr/>
                    <a:lstStyle/>
                    <a:p>
                      <a:pPr algn="ctr"/>
                      <a:r>
                        <a:rPr lang="en-US" dirty="0"/>
                        <a:t>56</a:t>
                      </a:r>
                    </a:p>
                  </a:txBody>
                  <a:tcPr anchor="ctr"/>
                </a:tc>
                <a:extLst>
                  <a:ext uri="{0D108BD9-81ED-4DB2-BD59-A6C34878D82A}">
                    <a16:rowId xmlns:a16="http://schemas.microsoft.com/office/drawing/2014/main" val="10002"/>
                  </a:ext>
                </a:extLst>
              </a:tr>
              <a:tr h="590550">
                <a:tc>
                  <a:txBody>
                    <a:bodyPr/>
                    <a:lstStyle/>
                    <a:p>
                      <a:pPr algn="ctr"/>
                      <a:r>
                        <a:rPr lang="en-US" dirty="0"/>
                        <a:t>China</a:t>
                      </a:r>
                    </a:p>
                  </a:txBody>
                  <a:tcPr anchor="ctr"/>
                </a:tc>
                <a:tc>
                  <a:txBody>
                    <a:bodyPr/>
                    <a:lstStyle/>
                    <a:p>
                      <a:pPr algn="ctr"/>
                      <a:r>
                        <a:rPr lang="en-US" dirty="0"/>
                        <a:t>5</a:t>
                      </a:r>
                    </a:p>
                  </a:txBody>
                  <a:tcPr anchor="ctr"/>
                </a:tc>
                <a:tc>
                  <a:txBody>
                    <a:bodyPr/>
                    <a:lstStyle/>
                    <a:p>
                      <a:pPr algn="ctr"/>
                      <a:r>
                        <a:rPr lang="en-US" dirty="0"/>
                        <a:t>11</a:t>
                      </a:r>
                    </a:p>
                  </a:txBody>
                  <a:tcPr anchor="ctr"/>
                </a:tc>
                <a:extLst>
                  <a:ext uri="{0D108BD9-81ED-4DB2-BD59-A6C34878D82A}">
                    <a16:rowId xmlns:a16="http://schemas.microsoft.com/office/drawing/2014/main" val="10003"/>
                  </a:ext>
                </a:extLst>
              </a:tr>
              <a:tr h="590550">
                <a:tc>
                  <a:txBody>
                    <a:bodyPr/>
                    <a:lstStyle/>
                    <a:p>
                      <a:pPr algn="ctr"/>
                      <a:r>
                        <a:rPr lang="en-US" dirty="0"/>
                        <a:t>Western Europe</a:t>
                      </a:r>
                    </a:p>
                  </a:txBody>
                  <a:tcPr anchor="ctr"/>
                </a:tc>
                <a:tc>
                  <a:txBody>
                    <a:bodyPr/>
                    <a:lstStyle/>
                    <a:p>
                      <a:pPr algn="ctr"/>
                      <a:r>
                        <a:rPr lang="en-US" dirty="0"/>
                        <a:t>35</a:t>
                      </a:r>
                    </a:p>
                  </a:txBody>
                  <a:tcPr anchor="ctr"/>
                </a:tc>
                <a:tc>
                  <a:txBody>
                    <a:bodyPr/>
                    <a:lstStyle/>
                    <a:p>
                      <a:pPr algn="ctr"/>
                      <a:r>
                        <a:rPr lang="en-US" dirty="0"/>
                        <a:t>63</a:t>
                      </a:r>
                    </a:p>
                  </a:txBody>
                  <a:tcPr anchor="ctr"/>
                </a:tc>
                <a:extLst>
                  <a:ext uri="{0D108BD9-81ED-4DB2-BD59-A6C34878D82A}">
                    <a16:rowId xmlns:a16="http://schemas.microsoft.com/office/drawing/2014/main" val="10004"/>
                  </a:ext>
                </a:extLst>
              </a:tr>
              <a:tr h="590550">
                <a:tc>
                  <a:txBody>
                    <a:bodyPr/>
                    <a:lstStyle/>
                    <a:p>
                      <a:pPr algn="ctr"/>
                      <a:r>
                        <a:rPr lang="en-US" dirty="0"/>
                        <a:t>Latin America</a:t>
                      </a:r>
                    </a:p>
                  </a:txBody>
                  <a:tcPr anchor="ctr"/>
                </a:tc>
                <a:tc>
                  <a:txBody>
                    <a:bodyPr/>
                    <a:lstStyle/>
                    <a:p>
                      <a:pPr algn="ctr"/>
                      <a:r>
                        <a:rPr lang="en-US" dirty="0"/>
                        <a:t>5</a:t>
                      </a:r>
                    </a:p>
                  </a:txBody>
                  <a:tcPr anchor="ctr"/>
                </a:tc>
                <a:tc>
                  <a:txBody>
                    <a:bodyPr/>
                    <a:lstStyle/>
                    <a:p>
                      <a:pPr algn="ctr"/>
                      <a:r>
                        <a:rPr lang="en-US" dirty="0"/>
                        <a:t>41</a:t>
                      </a:r>
                    </a:p>
                  </a:txBody>
                  <a:tcPr anchor="ctr"/>
                </a:tc>
                <a:extLst>
                  <a:ext uri="{0D108BD9-81ED-4DB2-BD59-A6C34878D82A}">
                    <a16:rowId xmlns:a16="http://schemas.microsoft.com/office/drawing/2014/main" val="10005"/>
                  </a:ext>
                </a:extLst>
              </a:tr>
              <a:tr h="590550">
                <a:tc>
                  <a:txBody>
                    <a:bodyPr/>
                    <a:lstStyle/>
                    <a:p>
                      <a:pPr algn="ctr"/>
                      <a:r>
                        <a:rPr lang="en-US" dirty="0"/>
                        <a:t>Africa</a:t>
                      </a:r>
                    </a:p>
                  </a:txBody>
                  <a:tcPr anchor="ctr"/>
                </a:tc>
                <a:tc>
                  <a:txBody>
                    <a:bodyPr/>
                    <a:lstStyle/>
                    <a:p>
                      <a:pPr algn="ctr"/>
                      <a:r>
                        <a:rPr lang="en-US" dirty="0"/>
                        <a:t>5</a:t>
                      </a:r>
                    </a:p>
                  </a:txBody>
                  <a:tcPr anchor="ctr"/>
                </a:tc>
                <a:tc>
                  <a:txBody>
                    <a:bodyPr/>
                    <a:lstStyle/>
                    <a:p>
                      <a:pPr algn="ctr"/>
                      <a:r>
                        <a:rPr lang="en-US" dirty="0"/>
                        <a:t>15</a:t>
                      </a:r>
                    </a:p>
                  </a:txBody>
                  <a:tcPr anchor="ctr"/>
                </a:tc>
                <a:extLst>
                  <a:ext uri="{0D108BD9-81ED-4DB2-BD59-A6C34878D82A}">
                    <a16:rowId xmlns:a16="http://schemas.microsoft.com/office/drawing/2014/main" val="10006"/>
                  </a:ext>
                </a:extLst>
              </a:tr>
              <a:tr h="590550">
                <a:tc>
                  <a:txBody>
                    <a:bodyPr/>
                    <a:lstStyle/>
                    <a:p>
                      <a:pPr algn="ctr"/>
                      <a:r>
                        <a:rPr lang="en-US" dirty="0"/>
                        <a:t>World</a:t>
                      </a:r>
                    </a:p>
                  </a:txBody>
                  <a:tcPr anchor="ctr"/>
                </a:tc>
                <a:tc>
                  <a:txBody>
                    <a:bodyPr/>
                    <a:lstStyle/>
                    <a:p>
                      <a:pPr algn="ctr"/>
                      <a:r>
                        <a:rPr lang="en-US" dirty="0"/>
                        <a:t>14</a:t>
                      </a:r>
                    </a:p>
                  </a:txBody>
                  <a:tcPr anchor="ctr"/>
                </a:tc>
                <a:tc>
                  <a:txBody>
                    <a:bodyPr/>
                    <a:lstStyle/>
                    <a:p>
                      <a:pPr algn="ctr"/>
                      <a:r>
                        <a:rPr lang="en-US" dirty="0"/>
                        <a:t>29</a:t>
                      </a:r>
                    </a:p>
                  </a:txBody>
                  <a:tcPr anchor="ctr"/>
                </a:tc>
                <a:extLst>
                  <a:ext uri="{0D108BD9-81ED-4DB2-BD59-A6C34878D82A}">
                    <a16:rowId xmlns:a16="http://schemas.microsoft.com/office/drawing/2014/main" val="10007"/>
                  </a:ext>
                </a:extLst>
              </a:tr>
            </a:tbl>
          </a:graphicData>
        </a:graphic>
      </p:graphicFrame>
      <p:sp>
        <p:nvSpPr>
          <p:cNvPr id="6" name="TextBox 5"/>
          <p:cNvSpPr txBox="1"/>
          <p:nvPr/>
        </p:nvSpPr>
        <p:spPr>
          <a:xfrm>
            <a:off x="533400" y="5943600"/>
            <a:ext cx="8382000" cy="523220"/>
          </a:xfrm>
          <a:prstGeom prst="rect">
            <a:avLst/>
          </a:prstGeom>
          <a:noFill/>
        </p:spPr>
        <p:txBody>
          <a:bodyPr wrap="square" rtlCol="0">
            <a:spAutoFit/>
          </a:bodyPr>
          <a:lstStyle/>
          <a:p>
            <a:pPr algn="ctr"/>
            <a:r>
              <a:rPr lang="en-US" sz="2800" b="1" i="1" dirty="0"/>
              <a:t>Percentage of population living in urban areas</a:t>
            </a:r>
          </a:p>
        </p:txBody>
      </p:sp>
    </p:spTree>
    <p:extLst>
      <p:ext uri="{BB962C8B-B14F-4D97-AF65-F5344CB8AC3E}">
        <p14:creationId xmlns:p14="http://schemas.microsoft.com/office/powerpoint/2010/main" val="2076880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2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5867400" cy="3657600"/>
          </a:xfrm>
        </p:spPr>
        <p:txBody>
          <a:bodyPr>
            <a:normAutofit lnSpcReduction="10000"/>
          </a:bodyPr>
          <a:lstStyle/>
          <a:p>
            <a:pPr marL="0" indent="0">
              <a:buNone/>
            </a:pPr>
            <a:r>
              <a:rPr lang="en-US" sz="2000" b="1" i="1" dirty="0"/>
              <a:t>Q: What finally started all out fighting? </a:t>
            </a:r>
          </a:p>
          <a:p>
            <a:r>
              <a:rPr lang="en-US" sz="2000" dirty="0"/>
              <a:t>Assassination of Archduke Franz Ferdinand, prince of Austria-Hungary, by Serbian nationalists</a:t>
            </a:r>
          </a:p>
          <a:p>
            <a:r>
              <a:rPr lang="en-US" sz="2000" dirty="0"/>
              <a:t>Death led to a series of events that no one was able to control or diffuse =&gt; largely due to influence of military leaders and mobilization schedules that necessitated early deployment</a:t>
            </a:r>
          </a:p>
          <a:p>
            <a:r>
              <a:rPr lang="en-US" sz="2000" dirty="0"/>
              <a:t>By August of 1914 all of Europe was involved in a war that would last over 5 years</a:t>
            </a:r>
          </a:p>
          <a:p>
            <a:pPr marL="685800" lvl="1">
              <a:buFont typeface="Wingdings" panose="05000000000000000000" pitchFamily="2" charset="2"/>
              <a:buChar char="§"/>
            </a:pPr>
            <a:r>
              <a:rPr lang="en-US" sz="2000" dirty="0"/>
              <a:t> By the end China, Japan, Italy, US all joined in =&gt; over 30 countries &amp; 1.4 B people involved</a:t>
            </a:r>
          </a:p>
        </p:txBody>
      </p:sp>
      <p:sp>
        <p:nvSpPr>
          <p:cNvPr id="4" name="Title 1"/>
          <p:cNvSpPr>
            <a:spLocks noGrp="1"/>
          </p:cNvSpPr>
          <p:nvPr>
            <p:ph type="title"/>
          </p:nvPr>
        </p:nvSpPr>
        <p:spPr>
          <a:xfrm>
            <a:off x="457200" y="76200"/>
            <a:ext cx="8229600" cy="381000"/>
          </a:xfrm>
        </p:spPr>
        <p:txBody>
          <a:bodyPr>
            <a:normAutofit fontScale="90000"/>
          </a:bodyPr>
          <a:lstStyle/>
          <a:p>
            <a:r>
              <a:rPr lang="en-US" b="1" u="sng" dirty="0"/>
              <a:t>Outbreak of World War I</a:t>
            </a:r>
          </a:p>
        </p:txBody>
      </p:sp>
      <p:pic>
        <p:nvPicPr>
          <p:cNvPr id="5" name="Picture 5" descr="F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142999"/>
            <a:ext cx="3200400" cy="434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blogs.smithsonianmag.com/history/files/2013/04/sarajevo-murder.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029671"/>
            <a:ext cx="3757564" cy="2795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5803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CC9900">
            <a:alpha val="16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32657"/>
            <a:ext cx="8915400" cy="500743"/>
          </a:xfrm>
        </p:spPr>
        <p:txBody>
          <a:bodyPr>
            <a:normAutofit fontScale="90000"/>
          </a:bodyPr>
          <a:lstStyle/>
          <a:p>
            <a:r>
              <a:rPr lang="en-US" b="1" u="sng" dirty="0"/>
              <a:t>World War I Fighting Style &amp; Total War</a:t>
            </a:r>
          </a:p>
        </p:txBody>
      </p:sp>
      <p:sp>
        <p:nvSpPr>
          <p:cNvPr id="4" name="Content Placeholder 2"/>
          <p:cNvSpPr>
            <a:spLocks noGrp="1"/>
          </p:cNvSpPr>
          <p:nvPr>
            <p:ph idx="1"/>
          </p:nvPr>
        </p:nvSpPr>
        <p:spPr>
          <a:xfrm>
            <a:off x="0" y="609600"/>
            <a:ext cx="9144000" cy="6324600"/>
          </a:xfrm>
        </p:spPr>
        <p:txBody>
          <a:bodyPr>
            <a:normAutofit fontScale="92500" lnSpcReduction="20000"/>
          </a:bodyPr>
          <a:lstStyle/>
          <a:p>
            <a:r>
              <a:rPr lang="en-US" sz="2100" dirty="0"/>
              <a:t>At the war’s outset, initial plans for a quick victory faded as both sides resorted to Trench warfare to stem the other sides’ advances</a:t>
            </a:r>
          </a:p>
          <a:p>
            <a:r>
              <a:rPr lang="en-US" sz="2100" dirty="0"/>
              <a:t>By November 1914 there was a line of opposing trenches over 400 miles long on the Western front=&gt; ceaseless shelling and assaults took a heavy toll</a:t>
            </a:r>
          </a:p>
          <a:p>
            <a:pPr lvl="1">
              <a:buFont typeface="Wingdings" pitchFamily="2" charset="2"/>
              <a:buChar char="§"/>
            </a:pPr>
            <a:r>
              <a:rPr lang="en-US" sz="2100" dirty="0"/>
              <a:t>Barb wire entanglements 3-5 feet high and 90 feet thick, mines and concrete machine gun nests protected </a:t>
            </a:r>
            <a:r>
              <a:rPr lang="en-US" sz="2100" b="1" i="1" dirty="0"/>
              <a:t>“NO MANS LAND</a:t>
            </a:r>
            <a:r>
              <a:rPr lang="en-US" sz="2100" dirty="0"/>
              <a:t>”</a:t>
            </a:r>
          </a:p>
          <a:p>
            <a:pPr marL="457200" lvl="1" indent="0">
              <a:buNone/>
            </a:pPr>
            <a:r>
              <a:rPr lang="en-US" sz="2100" dirty="0"/>
              <a:t>	-- Ex: </a:t>
            </a:r>
            <a:r>
              <a:rPr lang="en-US" sz="2100" b="1" i="1" dirty="0"/>
              <a:t>Battle of Somme (</a:t>
            </a:r>
            <a:r>
              <a:rPr lang="en-US" sz="2100" dirty="0"/>
              <a:t>1916) =&gt; British/French assault gains 1200 yards 	but 	results in over 1million deaths</a:t>
            </a:r>
          </a:p>
          <a:p>
            <a:pPr lvl="1">
              <a:buFont typeface="Wingdings" pitchFamily="2" charset="2"/>
              <a:buChar char="§"/>
            </a:pPr>
            <a:r>
              <a:rPr lang="en-US" sz="2100" dirty="0"/>
              <a:t>War turns into a bloody stalemate on Western and Eastern front =&gt; nations use new weapons (i.e. gas, tanks, airplanes, howitzers to attempt &amp; win)</a:t>
            </a:r>
          </a:p>
          <a:p>
            <a:pPr marL="400050"/>
            <a:r>
              <a:rPr lang="en-US" sz="2100" dirty="0"/>
              <a:t>All nations employed a new style of </a:t>
            </a:r>
            <a:r>
              <a:rPr lang="en-US" sz="2100" b="1" i="1" dirty="0"/>
              <a:t>TOTAL WARFARE </a:t>
            </a:r>
            <a:r>
              <a:rPr lang="en-US" sz="2100" dirty="0"/>
              <a:t>as the needs of a large industrial war that lasted years were made apparent (both WWI and WWII)</a:t>
            </a:r>
          </a:p>
          <a:p>
            <a:pPr marL="57150" indent="0">
              <a:buNone/>
            </a:pPr>
            <a:r>
              <a:rPr lang="en-US" sz="2100" dirty="0"/>
              <a:t>________________________=&gt; mobilization of a nation’s  economic resources, centralization of public powers &amp; manipulation of public opinion to keep war going</a:t>
            </a:r>
          </a:p>
          <a:p>
            <a:pPr marL="400050"/>
            <a:r>
              <a:rPr lang="en-US" sz="2100" dirty="0"/>
              <a:t>War’s effects were felt on </a:t>
            </a:r>
            <a:r>
              <a:rPr lang="en-US" sz="2100" dirty="0" err="1"/>
              <a:t>homefront</a:t>
            </a:r>
            <a:r>
              <a:rPr lang="en-US" sz="2100" dirty="0"/>
              <a:t> in a variety of ways . . .</a:t>
            </a:r>
          </a:p>
          <a:p>
            <a:pPr marL="57150" indent="0">
              <a:buNone/>
            </a:pPr>
            <a:r>
              <a:rPr lang="en-US" sz="2100" b="1" i="1" dirty="0"/>
              <a:t>#1: Bomb raids </a:t>
            </a:r>
            <a:r>
              <a:rPr lang="en-US" sz="2100" dirty="0"/>
              <a:t>during WWII vs. industrial cities like Dresden &amp; Hiroshima =&gt; </a:t>
            </a:r>
            <a:r>
              <a:rPr lang="en-US" sz="2100" b="1" i="1" dirty="0"/>
              <a:t>“Blitz” </a:t>
            </a:r>
            <a:r>
              <a:rPr lang="en-US" sz="2100" dirty="0"/>
              <a:t>bombing of Britain by Hitler &amp; Nazi’s in WWII from 1940 to 1941</a:t>
            </a:r>
          </a:p>
          <a:p>
            <a:pPr marL="57150" indent="0">
              <a:buNone/>
            </a:pPr>
            <a:r>
              <a:rPr lang="en-US" sz="2100" b="1" i="1" dirty="0"/>
              <a:t>#2: Mobilization of ________________________</a:t>
            </a:r>
            <a:r>
              <a:rPr lang="en-US" sz="2100" dirty="0"/>
              <a:t>(i.e. minorities &amp; women) to fill industrial jobs while men fought =&gt; nations mobilized millions of men</a:t>
            </a:r>
          </a:p>
          <a:p>
            <a:pPr lvl="1">
              <a:buFont typeface="Wingdings" panose="05000000000000000000" pitchFamily="2" charset="2"/>
              <a:buChar char="§"/>
            </a:pPr>
            <a:r>
              <a:rPr lang="en-US" sz="1700" dirty="0"/>
              <a:t> </a:t>
            </a:r>
            <a:r>
              <a:rPr lang="en-US" sz="2100" dirty="0"/>
              <a:t>1.4 British women worked in munitions plants during WWI; 38% of German Krupp arms workers were women </a:t>
            </a:r>
          </a:p>
          <a:p>
            <a:pPr marL="457200" lvl="1" indent="0">
              <a:buNone/>
            </a:pPr>
            <a:r>
              <a:rPr lang="en-US" sz="2100" dirty="0"/>
              <a:t>	-- Workers were paid less than men, but this initiated a changing conception of 	gender roles as women took on “male” occupations</a:t>
            </a:r>
          </a:p>
        </p:txBody>
      </p:sp>
    </p:spTree>
    <p:extLst>
      <p:ext uri="{BB962C8B-B14F-4D97-AF65-F5344CB8AC3E}">
        <p14:creationId xmlns:p14="http://schemas.microsoft.com/office/powerpoint/2010/main" val="13683666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C9900">
            <a:alpha val="16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44000" cy="6400800"/>
          </a:xfrm>
        </p:spPr>
        <p:txBody>
          <a:bodyPr>
            <a:normAutofit/>
          </a:bodyPr>
          <a:lstStyle/>
          <a:p>
            <a:pPr marL="0" indent="0">
              <a:buNone/>
            </a:pPr>
            <a:r>
              <a:rPr lang="en-US" sz="2100" dirty="0"/>
              <a:t>#3: </a:t>
            </a:r>
            <a:r>
              <a:rPr lang="en-US" sz="2100" b="1" i="1" dirty="0"/>
              <a:t>Centralization of governmental power over economy </a:t>
            </a:r>
            <a:r>
              <a:rPr lang="en-US" sz="2100" dirty="0"/>
              <a:t>=&gt; citizens were subjected to </a:t>
            </a:r>
            <a:r>
              <a:rPr lang="en-US" sz="2100" b="1" i="1" dirty="0"/>
              <a:t>rationing of supplies </a:t>
            </a:r>
            <a:r>
              <a:rPr lang="en-US" sz="2100" dirty="0"/>
              <a:t>(i.e. sugar, meat, rubber, gas), price controls &amp; conservation efforts (i.e. </a:t>
            </a:r>
            <a:r>
              <a:rPr lang="en-US" sz="2100" b="1" i="1" dirty="0"/>
              <a:t>Victory Gardens</a:t>
            </a:r>
            <a:r>
              <a:rPr lang="en-US" sz="2100" dirty="0"/>
              <a:t>)</a:t>
            </a:r>
          </a:p>
          <a:p>
            <a:r>
              <a:rPr lang="en-US" sz="2100" dirty="0"/>
              <a:t>Governments also forced industrial production to convert to wartime production (i.e. </a:t>
            </a:r>
            <a:r>
              <a:rPr lang="en-US" sz="2100" b="1" i="1" dirty="0"/>
              <a:t>War Production Board </a:t>
            </a:r>
            <a:r>
              <a:rPr lang="en-US" sz="2100" dirty="0"/>
              <a:t>in US =&gt; limits consumer production)</a:t>
            </a:r>
          </a:p>
          <a:p>
            <a:r>
              <a:rPr lang="en-US" sz="2100" dirty="0"/>
              <a:t>Governments also sold </a:t>
            </a:r>
            <a:r>
              <a:rPr lang="en-US" sz="2100" b="1" i="1" dirty="0"/>
              <a:t>War Bonds </a:t>
            </a:r>
            <a:r>
              <a:rPr lang="en-US" sz="2100" dirty="0"/>
              <a:t>to fund war effort &amp; promoted purchase as “patriotic duty” of citizens</a:t>
            </a:r>
          </a:p>
          <a:p>
            <a:pPr marL="0" indent="0">
              <a:buNone/>
            </a:pPr>
            <a:r>
              <a:rPr lang="en-US" sz="2100" dirty="0"/>
              <a:t>#4: </a:t>
            </a:r>
            <a:r>
              <a:rPr lang="en-US" sz="2100" b="1" i="1" dirty="0"/>
              <a:t>Manipulation of Public Opinion</a:t>
            </a:r>
            <a:r>
              <a:rPr lang="en-US" sz="2100" dirty="0"/>
              <a:t> =&gt; governments stifled public opinion and freedoms in favor of war time nationalism and propaganda</a:t>
            </a:r>
          </a:p>
          <a:p>
            <a:r>
              <a:rPr lang="en-US" sz="2100" dirty="0"/>
              <a:t>Governments formed agencies like the ___________________(US in WWI) to promote wartime patriotism and nationalism among diverse populations</a:t>
            </a:r>
          </a:p>
          <a:p>
            <a:pPr lvl="1" indent="-342900">
              <a:buFont typeface="Wingdings" panose="05000000000000000000" pitchFamily="2" charset="2"/>
              <a:buChar char="§"/>
            </a:pPr>
            <a:r>
              <a:rPr lang="en-US" sz="2100" dirty="0"/>
              <a:t>Hired </a:t>
            </a:r>
            <a:r>
              <a:rPr lang="en-US" sz="2100" b="1" i="1" dirty="0"/>
              <a:t>“4 minute men</a:t>
            </a:r>
            <a:r>
              <a:rPr lang="en-US" sz="2100" dirty="0"/>
              <a:t>” to speak in public places, created wartime propaganda posters, cartoons &amp; ads (many times very racist)</a:t>
            </a:r>
          </a:p>
          <a:p>
            <a:r>
              <a:rPr lang="en-US" sz="2100" dirty="0"/>
              <a:t>Governments also passed laws to limit free speech and wartime dissension</a:t>
            </a:r>
          </a:p>
          <a:p>
            <a:pPr marL="685800" lvl="1">
              <a:buFont typeface="Wingdings" panose="05000000000000000000" pitchFamily="2" charset="2"/>
              <a:buChar char="§"/>
            </a:pPr>
            <a:r>
              <a:rPr lang="en-US" sz="2100" dirty="0"/>
              <a:t> British passed ________________________________=&gt; allows government to imprison dissenters as traitors and censor newspapers</a:t>
            </a:r>
          </a:p>
        </p:txBody>
      </p:sp>
      <p:sp>
        <p:nvSpPr>
          <p:cNvPr id="4" name="Title 1"/>
          <p:cNvSpPr>
            <a:spLocks noGrp="1"/>
          </p:cNvSpPr>
          <p:nvPr>
            <p:ph type="title"/>
          </p:nvPr>
        </p:nvSpPr>
        <p:spPr>
          <a:xfrm>
            <a:off x="76200" y="32657"/>
            <a:ext cx="8915400" cy="500743"/>
          </a:xfrm>
        </p:spPr>
        <p:txBody>
          <a:bodyPr>
            <a:normAutofit fontScale="90000"/>
          </a:bodyPr>
          <a:lstStyle/>
          <a:p>
            <a:r>
              <a:rPr lang="en-US" b="1" u="sng" dirty="0"/>
              <a:t>World War I Fighting Style &amp; Total War</a:t>
            </a:r>
          </a:p>
        </p:txBody>
      </p:sp>
    </p:spTree>
    <p:extLst>
      <p:ext uri="{BB962C8B-B14F-4D97-AF65-F5344CB8AC3E}">
        <p14:creationId xmlns:p14="http://schemas.microsoft.com/office/powerpoint/2010/main" val="35131360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CC9900">
            <a:alpha val="16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57200"/>
          </a:xfrm>
        </p:spPr>
        <p:txBody>
          <a:bodyPr>
            <a:normAutofit fontScale="90000"/>
          </a:bodyPr>
          <a:lstStyle/>
          <a:p>
            <a:r>
              <a:rPr lang="en-US" b="1" u="sng" dirty="0"/>
              <a:t>World War I &amp; II Propaganda Posters</a:t>
            </a:r>
          </a:p>
        </p:txBody>
      </p:sp>
      <p:pic>
        <p:nvPicPr>
          <p:cNvPr id="1026" name="Picture 2" descr="http://www.loc.gov/exhibits/treasures/images/tlc00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0"/>
            <a:ext cx="4550229" cy="59647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c8.alamy.com/comp/D98TG9/world-war-i-italian-government-poster-for-war-loan-1917-against-a-D98TG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762000"/>
            <a:ext cx="3962400" cy="5894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8106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CC9900">
            <a:alpha val="16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839200" cy="381000"/>
          </a:xfrm>
        </p:spPr>
        <p:txBody>
          <a:bodyPr>
            <a:normAutofit fontScale="90000"/>
          </a:bodyPr>
          <a:lstStyle/>
          <a:p>
            <a:r>
              <a:rPr lang="en-US" b="1" u="sng" dirty="0"/>
              <a:t>Conclusion of WWI &amp; Treaty of Versailles</a:t>
            </a:r>
          </a:p>
        </p:txBody>
      </p:sp>
      <p:sp>
        <p:nvSpPr>
          <p:cNvPr id="3" name="Content Placeholder 2"/>
          <p:cNvSpPr>
            <a:spLocks noGrp="1"/>
          </p:cNvSpPr>
          <p:nvPr>
            <p:ph idx="1"/>
          </p:nvPr>
        </p:nvSpPr>
        <p:spPr>
          <a:xfrm>
            <a:off x="0" y="609600"/>
            <a:ext cx="9144000" cy="6324600"/>
          </a:xfrm>
        </p:spPr>
        <p:txBody>
          <a:bodyPr>
            <a:normAutofit/>
          </a:bodyPr>
          <a:lstStyle/>
          <a:p>
            <a:r>
              <a:rPr lang="en-US" sz="2100" dirty="0"/>
              <a:t>By 1918, despite the eruption of civil war and revolution in Russia and their withdrawal from the WWI, the war was grinding to a close w/ Allied victory . . .</a:t>
            </a:r>
          </a:p>
          <a:p>
            <a:pPr marL="0" indent="0">
              <a:buNone/>
            </a:pPr>
            <a:r>
              <a:rPr lang="en-US" sz="2100" dirty="0"/>
              <a:t>#1: </a:t>
            </a:r>
            <a:r>
              <a:rPr lang="en-US" sz="2100" b="1" i="1" dirty="0"/>
              <a:t>Superior British &amp; French population, agricultural output &amp; colonial resources</a:t>
            </a:r>
          </a:p>
          <a:p>
            <a:pPr marL="0" indent="0">
              <a:buNone/>
            </a:pPr>
            <a:r>
              <a:rPr lang="en-US" sz="2100" dirty="0"/>
              <a:t>#2: </a:t>
            </a:r>
            <a:r>
              <a:rPr lang="en-US" sz="2100" b="1" i="1" dirty="0"/>
              <a:t>Entry of the US into the war on the Allied side </a:t>
            </a:r>
            <a:r>
              <a:rPr lang="en-US" sz="2100" dirty="0"/>
              <a:t>=&gt; US entered was to </a:t>
            </a:r>
            <a:r>
              <a:rPr lang="en-US" sz="2100" b="1" i="1" dirty="0"/>
              <a:t>“______ _________________________” </a:t>
            </a:r>
            <a:r>
              <a:rPr lang="en-US" sz="2100" dirty="0"/>
              <a:t>&amp; due to German submarine attacks vs. shipping</a:t>
            </a:r>
          </a:p>
          <a:p>
            <a:pPr marL="0" indent="0">
              <a:buNone/>
            </a:pPr>
            <a:r>
              <a:rPr lang="en-US" sz="2100" dirty="0"/>
              <a:t>#3: </a:t>
            </a:r>
            <a:r>
              <a:rPr lang="en-US" sz="2100" b="1" i="1" dirty="0"/>
              <a:t>Collapse of Ottoman Empire and weakening of Austria-Hungarian state </a:t>
            </a:r>
            <a:r>
              <a:rPr lang="en-US" sz="2100" dirty="0"/>
              <a:t>=&gt; both propped up by German military and economic resources by 1918</a:t>
            </a:r>
          </a:p>
          <a:p>
            <a:r>
              <a:rPr lang="en-US" sz="2100" dirty="0"/>
              <a:t>On November 11</a:t>
            </a:r>
            <a:r>
              <a:rPr lang="en-US" sz="2100" baseline="30000" dirty="0"/>
              <a:t>th</a:t>
            </a:r>
            <a:r>
              <a:rPr lang="en-US" sz="2100" dirty="0"/>
              <a:t> 1918 the Germans signed an </a:t>
            </a:r>
            <a:r>
              <a:rPr lang="en-US" sz="2100" b="1" i="1" dirty="0"/>
              <a:t>unconditional armistice </a:t>
            </a:r>
            <a:r>
              <a:rPr lang="en-US" sz="2100" dirty="0"/>
              <a:t>and ended WWI =&gt; 15M soldiers were dead, 20M wounded </a:t>
            </a:r>
          </a:p>
          <a:p>
            <a:pPr marL="685800" lvl="1">
              <a:buFont typeface="Wingdings" panose="05000000000000000000" pitchFamily="2" charset="2"/>
              <a:buChar char="§"/>
            </a:pPr>
            <a:r>
              <a:rPr lang="en-US" sz="2100" dirty="0"/>
              <a:t>Trench warfare and employment of total war and ruined European </a:t>
            </a:r>
            <a:r>
              <a:rPr lang="en-US" sz="2100" dirty="0" err="1"/>
              <a:t>infastructure</a:t>
            </a:r>
            <a:r>
              <a:rPr lang="en-US" sz="2100" dirty="0"/>
              <a:t>, industries &amp; farmland =&gt; remade political map of Europe</a:t>
            </a:r>
          </a:p>
          <a:p>
            <a:pPr marL="685800" lvl="1">
              <a:buFont typeface="Wingdings" panose="05000000000000000000" pitchFamily="2" charset="2"/>
              <a:buChar char="§"/>
            </a:pPr>
            <a:r>
              <a:rPr lang="en-US" sz="2100" dirty="0"/>
              <a:t>WWI also led to widespread </a:t>
            </a:r>
            <a:r>
              <a:rPr lang="en-US" sz="2100" b="1" i="1" dirty="0"/>
              <a:t>disillusionment</a:t>
            </a:r>
            <a:r>
              <a:rPr lang="en-US" sz="2100" dirty="0"/>
              <a:t> in Europe &amp; around the world =&gt; Capitalism, Liberalism and Democratic system questioned</a:t>
            </a:r>
          </a:p>
          <a:p>
            <a:pPr marL="685800" lvl="1">
              <a:buFont typeface="Wingdings" panose="05000000000000000000" pitchFamily="2" charset="2"/>
              <a:buChar char="§"/>
            </a:pPr>
            <a:r>
              <a:rPr lang="en-US" sz="2100" dirty="0"/>
              <a:t>WWI also led many colonial peoples to question European cultural and racial superiority =&gt; millions had fought in war and wanted greater rights</a:t>
            </a:r>
          </a:p>
          <a:p>
            <a:pPr marL="400050" lvl="1" indent="0">
              <a:buNone/>
            </a:pPr>
            <a:r>
              <a:rPr lang="en-US" sz="2100" dirty="0"/>
              <a:t>	-- European greed &amp; conflict had led to the most barbaric and destructive 	war in the history of the world =&gt; was this “morally superior?”</a:t>
            </a:r>
          </a:p>
          <a:p>
            <a:pPr marL="400050" lvl="1" indent="0">
              <a:buNone/>
            </a:pPr>
            <a:endParaRPr lang="en-US" sz="2100" dirty="0"/>
          </a:p>
        </p:txBody>
      </p:sp>
    </p:spTree>
    <p:extLst>
      <p:ext uri="{BB962C8B-B14F-4D97-AF65-F5344CB8AC3E}">
        <p14:creationId xmlns:p14="http://schemas.microsoft.com/office/powerpoint/2010/main" val="34100639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1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304800"/>
          </a:xfrm>
        </p:spPr>
        <p:txBody>
          <a:bodyPr>
            <a:noAutofit/>
          </a:bodyPr>
          <a:lstStyle/>
          <a:p>
            <a:r>
              <a:rPr lang="en-US" sz="3600" b="1" u="sng" dirty="0"/>
              <a:t>The Treaty of Versailles</a:t>
            </a:r>
          </a:p>
        </p:txBody>
      </p:sp>
      <p:sp>
        <p:nvSpPr>
          <p:cNvPr id="3" name="Content Placeholder 2"/>
          <p:cNvSpPr>
            <a:spLocks noGrp="1"/>
          </p:cNvSpPr>
          <p:nvPr>
            <p:ph idx="1"/>
          </p:nvPr>
        </p:nvSpPr>
        <p:spPr>
          <a:xfrm>
            <a:off x="0" y="457200"/>
            <a:ext cx="9144000" cy="6705600"/>
          </a:xfrm>
        </p:spPr>
        <p:txBody>
          <a:bodyPr>
            <a:normAutofit fontScale="92500" lnSpcReduction="20000"/>
          </a:bodyPr>
          <a:lstStyle/>
          <a:p>
            <a:r>
              <a:rPr lang="en-US" altLang="en-US" sz="2200" dirty="0"/>
              <a:t>Wilson was approached by Germany and Central Powers in 1918 to make peace based on the _______________________</a:t>
            </a:r>
            <a:r>
              <a:rPr lang="en-US" altLang="en-US" sz="2200" b="1" i="1" dirty="0"/>
              <a:t>=&gt; </a:t>
            </a:r>
            <a:r>
              <a:rPr lang="en-US" altLang="en-US" sz="2200" dirty="0"/>
              <a:t>set of idealistic principles</a:t>
            </a:r>
          </a:p>
          <a:p>
            <a:pPr marL="685800" lvl="1">
              <a:buFont typeface="Wingdings" panose="05000000000000000000" pitchFamily="2" charset="2"/>
              <a:buChar char="§"/>
            </a:pPr>
            <a:r>
              <a:rPr lang="en-US" altLang="en-US" sz="2200" dirty="0"/>
              <a:t>5 separate treaties ended WWI (Germany, Austria, Hungary, Turkey &amp; Bulgaria) =&gt; German ____________________________most important</a:t>
            </a:r>
          </a:p>
          <a:p>
            <a:r>
              <a:rPr lang="en-US" altLang="en-US" sz="2200" dirty="0"/>
              <a:t>Conference was supposed to be founded on Wilson’s ideals of </a:t>
            </a:r>
            <a:r>
              <a:rPr lang="en-US" altLang="en-US" sz="2200" b="1" i="1" dirty="0"/>
              <a:t>14 Points</a:t>
            </a:r>
            <a:r>
              <a:rPr lang="en-US" altLang="en-US" sz="2200" dirty="0"/>
              <a:t> but quickly degenerated into orgy of German revenge by France &amp; Britain</a:t>
            </a:r>
          </a:p>
          <a:p>
            <a:pPr lvl="1">
              <a:buFont typeface="Wingdings" panose="05000000000000000000" pitchFamily="2" charset="2"/>
              <a:buChar char="§"/>
            </a:pPr>
            <a:r>
              <a:rPr lang="en-US" altLang="en-US" sz="2200" dirty="0"/>
              <a:t>Blamed war on Germany; took possession of German colonies &amp; land in Europe; enforced brutal reparations on them ($</a:t>
            </a:r>
            <a:r>
              <a:rPr lang="en-US" altLang="en-US" sz="2200" b="1" i="1" dirty="0"/>
              <a:t>269 Billion Marks</a:t>
            </a:r>
            <a:r>
              <a:rPr lang="en-US" altLang="en-US" sz="2200" dirty="0"/>
              <a:t>)</a:t>
            </a:r>
          </a:p>
          <a:p>
            <a:pPr marL="457200" lvl="1" indent="0">
              <a:buNone/>
            </a:pPr>
            <a:r>
              <a:rPr lang="en-US" altLang="en-US" sz="2200" dirty="0"/>
              <a:t>	-- Gave Germany a 100 year payment plan =&gt; 1920 to 2020</a:t>
            </a:r>
          </a:p>
          <a:p>
            <a:pPr marL="457200" lvl="1" indent="0">
              <a:buNone/>
            </a:pPr>
            <a:r>
              <a:rPr lang="en-US" altLang="en-US" sz="2200" dirty="0"/>
              <a:t>	-- Restricted German army to 100,000 men and put limits on ships</a:t>
            </a:r>
          </a:p>
          <a:p>
            <a:pPr lvl="1">
              <a:buFont typeface="Wingdings" panose="05000000000000000000" pitchFamily="2" charset="2"/>
              <a:buChar char="§"/>
            </a:pPr>
            <a:r>
              <a:rPr lang="en-US" altLang="en-US" sz="2200" dirty="0"/>
              <a:t>Est. new Alliance system between France, Britain &amp; US =&gt; French security</a:t>
            </a:r>
          </a:p>
          <a:p>
            <a:r>
              <a:rPr lang="en-US" altLang="en-US" sz="2200" dirty="0"/>
              <a:t>Only 4 of Wilson’s 23 “ideals” were followed in the peace but he got the _____ ____________________________and felt it could solve all the problems</a:t>
            </a:r>
          </a:p>
          <a:p>
            <a:pPr lvl="1">
              <a:buFont typeface="Wingdings" panose="05000000000000000000" pitchFamily="2" charset="2"/>
              <a:buChar char="§"/>
            </a:pPr>
            <a:r>
              <a:rPr lang="en-US" altLang="en-US" sz="2200" b="1" i="1" dirty="0"/>
              <a:t>League of Nations </a:t>
            </a:r>
            <a:r>
              <a:rPr lang="en-US" altLang="en-US" sz="2200" dirty="0"/>
              <a:t>was an international organization designed to promote cooperation and negotiation between world powers</a:t>
            </a:r>
          </a:p>
          <a:p>
            <a:pPr marL="457200" lvl="1" indent="0">
              <a:buNone/>
            </a:pPr>
            <a:r>
              <a:rPr lang="en-US" altLang="en-US" sz="2200" dirty="0"/>
              <a:t>	-- League failed to do so for two reasons =&gt; Lack of US entrance 	(Article X and isolationism) and lack of enforcement mechanism</a:t>
            </a:r>
          </a:p>
          <a:p>
            <a:pPr marL="514350" indent="-457200"/>
            <a:r>
              <a:rPr lang="en-US" altLang="en-US" sz="2200" dirty="0"/>
              <a:t>Other treaties remade the map of Europe along more nationalist lines </a:t>
            </a:r>
          </a:p>
          <a:p>
            <a:pPr marL="914400" lvl="1" indent="-457200">
              <a:buFont typeface="Wingdings" panose="05000000000000000000" pitchFamily="2" charset="2"/>
              <a:buChar char="§"/>
            </a:pPr>
            <a:r>
              <a:rPr lang="en-US" altLang="en-US" sz="2100" dirty="0"/>
              <a:t>Treaty </a:t>
            </a:r>
            <a:r>
              <a:rPr lang="en-US" altLang="en-US" sz="2100" dirty="0" err="1"/>
              <a:t>dissapointed</a:t>
            </a:r>
            <a:r>
              <a:rPr lang="en-US" altLang="en-US" sz="2100" dirty="0"/>
              <a:t> Nationalist hopes of Africans, Arabs and Asians =&gt; did not free any colonies or grant Arab independence via the _________________</a:t>
            </a:r>
          </a:p>
          <a:p>
            <a:pPr marL="457200" lvl="1" indent="0">
              <a:buNone/>
            </a:pPr>
            <a:r>
              <a:rPr lang="en-US" altLang="en-US" sz="2100" b="1" i="1" dirty="0"/>
              <a:t>	-- </a:t>
            </a:r>
            <a:r>
              <a:rPr lang="en-US" altLang="en-US" sz="2100" dirty="0"/>
              <a:t>France was given rule of Syria under League of Nations supervision; Britain 	was given rule of Iraq/Palestine</a:t>
            </a:r>
          </a:p>
          <a:p>
            <a:endParaRPr lang="en-US" sz="2200" dirty="0"/>
          </a:p>
        </p:txBody>
      </p:sp>
    </p:spTree>
    <p:extLst>
      <p:ext uri="{BB962C8B-B14F-4D97-AF65-F5344CB8AC3E}">
        <p14:creationId xmlns:p14="http://schemas.microsoft.com/office/powerpoint/2010/main" val="25629533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1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2"/>
          </a:xfrm>
        </p:spPr>
        <p:txBody>
          <a:bodyPr>
            <a:normAutofit fontScale="90000"/>
          </a:bodyPr>
          <a:lstStyle/>
          <a:p>
            <a:r>
              <a:rPr lang="en-US" b="1" i="1" dirty="0"/>
              <a:t>Europe in 1914</a:t>
            </a:r>
          </a:p>
        </p:txBody>
      </p:sp>
      <p:pic>
        <p:nvPicPr>
          <p:cNvPr id="4" name="Picture 3" descr="http://wps.ablongman.com/wps/media/objects/262/268312/art/figures/KISH_26_586.gif"/>
          <p:cNvPicPr/>
          <p:nvPr/>
        </p:nvPicPr>
        <p:blipFill>
          <a:blip r:embed="rId2">
            <a:extLst>
              <a:ext uri="{28A0092B-C50C-407E-A947-70E740481C1C}">
                <a14:useLocalDpi xmlns:a14="http://schemas.microsoft.com/office/drawing/2010/main" val="0"/>
              </a:ext>
            </a:extLst>
          </a:blip>
          <a:srcRect/>
          <a:stretch>
            <a:fillRect/>
          </a:stretch>
        </p:blipFill>
        <p:spPr bwMode="auto">
          <a:xfrm>
            <a:off x="76200" y="914400"/>
            <a:ext cx="8763000" cy="5791200"/>
          </a:xfrm>
          <a:prstGeom prst="rect">
            <a:avLst/>
          </a:prstGeom>
          <a:noFill/>
          <a:ln>
            <a:noFill/>
          </a:ln>
        </p:spPr>
      </p:pic>
    </p:spTree>
    <p:extLst>
      <p:ext uri="{BB962C8B-B14F-4D97-AF65-F5344CB8AC3E}">
        <p14:creationId xmlns:p14="http://schemas.microsoft.com/office/powerpoint/2010/main" val="548591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1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normAutofit fontScale="90000"/>
          </a:bodyPr>
          <a:lstStyle/>
          <a:p>
            <a:r>
              <a:rPr lang="en-US" b="1" i="1" dirty="0"/>
              <a:t>Europe in 1919</a:t>
            </a:r>
          </a:p>
        </p:txBody>
      </p:sp>
      <p:pic>
        <p:nvPicPr>
          <p:cNvPr id="5" name="irc_mi" descr="http://pandahunters.com/images/europe%201919.gif">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152400" y="838200"/>
            <a:ext cx="8610600" cy="5715000"/>
          </a:xfrm>
          <a:prstGeom prst="rect">
            <a:avLst/>
          </a:prstGeom>
          <a:noFill/>
          <a:ln>
            <a:noFill/>
          </a:ln>
        </p:spPr>
      </p:pic>
    </p:spTree>
    <p:extLst>
      <p:ext uri="{BB962C8B-B14F-4D97-AF65-F5344CB8AC3E}">
        <p14:creationId xmlns:p14="http://schemas.microsoft.com/office/powerpoint/2010/main" val="9147648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1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067800" cy="381000"/>
          </a:xfrm>
        </p:spPr>
        <p:txBody>
          <a:bodyPr>
            <a:normAutofit fontScale="90000"/>
          </a:bodyPr>
          <a:lstStyle/>
          <a:p>
            <a:r>
              <a:rPr lang="en-US" b="1" u="sng" dirty="0"/>
              <a:t>The Interwar period &amp; Great Depression</a:t>
            </a:r>
          </a:p>
        </p:txBody>
      </p:sp>
      <p:sp>
        <p:nvSpPr>
          <p:cNvPr id="3" name="Content Placeholder 2"/>
          <p:cNvSpPr>
            <a:spLocks noGrp="1"/>
          </p:cNvSpPr>
          <p:nvPr>
            <p:ph idx="1"/>
          </p:nvPr>
        </p:nvSpPr>
        <p:spPr>
          <a:xfrm>
            <a:off x="0" y="609600"/>
            <a:ext cx="9144000" cy="6324600"/>
          </a:xfrm>
        </p:spPr>
        <p:txBody>
          <a:bodyPr>
            <a:noAutofit/>
          </a:bodyPr>
          <a:lstStyle/>
          <a:p>
            <a:r>
              <a:rPr lang="en-US" sz="2200" dirty="0"/>
              <a:t>After World War I there was a period of economic prosperity and political cooperation during the 1920’s</a:t>
            </a:r>
          </a:p>
          <a:p>
            <a:pPr marL="685800" lvl="1">
              <a:buFont typeface="Wingdings" panose="05000000000000000000" pitchFamily="2" charset="2"/>
              <a:buChar char="§"/>
            </a:pPr>
            <a:r>
              <a:rPr lang="en-US" sz="2200" b="1" i="1" dirty="0"/>
              <a:t>Dawes Plan </a:t>
            </a:r>
            <a:r>
              <a:rPr lang="en-US" sz="2200" dirty="0"/>
              <a:t>loaned $$ to Germany for debt repayment &amp; international conferences like the _________________________limited armaments</a:t>
            </a:r>
          </a:p>
          <a:p>
            <a:r>
              <a:rPr lang="en-US" sz="2200" dirty="0"/>
              <a:t>However, by 1929 a </a:t>
            </a:r>
            <a:r>
              <a:rPr lang="en-US" sz="2200" b="1" i="1" dirty="0"/>
              <a:t>Great Depression </a:t>
            </a:r>
            <a:r>
              <a:rPr lang="en-US" sz="2200" dirty="0"/>
              <a:t>engulfed the world in economic crisis</a:t>
            </a:r>
          </a:p>
          <a:p>
            <a:pPr lvl="1">
              <a:buFont typeface="Wingdings" panose="05000000000000000000" pitchFamily="2" charset="2"/>
              <a:buChar char="§"/>
            </a:pPr>
            <a:r>
              <a:rPr lang="en-US" sz="2200" dirty="0"/>
              <a:t>The Great Depression was caused by a downturn in domestic economies, high trade barriers &amp; the collapse of the US stock market</a:t>
            </a:r>
          </a:p>
          <a:p>
            <a:pPr marL="457200" lvl="1" indent="0">
              <a:buNone/>
            </a:pPr>
            <a:r>
              <a:rPr lang="en-US" sz="2200" dirty="0"/>
              <a:t>	-- Liberal economic policies of balanced budgets and tight $$ policy 	made depression worse =&gt; discredited capitalism &amp; liberalism</a:t>
            </a:r>
          </a:p>
          <a:p>
            <a:pPr lvl="1">
              <a:buFont typeface="Wingdings" panose="05000000000000000000" pitchFamily="2" charset="2"/>
              <a:buChar char="§"/>
            </a:pPr>
            <a:r>
              <a:rPr lang="en-US" sz="2200" dirty="0"/>
              <a:t>The depression caused huge financial hardships in W. Europe and the US</a:t>
            </a:r>
          </a:p>
          <a:p>
            <a:pPr marL="457200" lvl="1" indent="0">
              <a:buNone/>
            </a:pPr>
            <a:r>
              <a:rPr lang="en-US" sz="2200" dirty="0"/>
              <a:t>	-- Industrial production was down 50% in Germany and US</a:t>
            </a:r>
          </a:p>
          <a:p>
            <a:pPr lvl="1">
              <a:buFont typeface="Wingdings" panose="05000000000000000000" pitchFamily="2" charset="2"/>
              <a:buChar char="§"/>
            </a:pPr>
            <a:r>
              <a:rPr lang="en-US" sz="2200" dirty="0"/>
              <a:t>Economic strain of the Depression created serious problems </a:t>
            </a:r>
          </a:p>
          <a:p>
            <a:pPr marL="457200" lvl="1" indent="0">
              <a:buNone/>
            </a:pPr>
            <a:r>
              <a:rPr lang="en-US" sz="2200" dirty="0"/>
              <a:t>	-- Young men out of work looking for answers in places like Germany 	and Italy =&gt; willing to accept extremism if it offered a job</a:t>
            </a:r>
          </a:p>
        </p:txBody>
      </p:sp>
    </p:spTree>
    <p:extLst>
      <p:ext uri="{BB962C8B-B14F-4D97-AF65-F5344CB8AC3E}">
        <p14:creationId xmlns:p14="http://schemas.microsoft.com/office/powerpoint/2010/main" val="41394692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1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p:spPr>
        <p:txBody>
          <a:bodyPr>
            <a:normAutofit fontScale="90000"/>
          </a:bodyPr>
          <a:lstStyle/>
          <a:p>
            <a:r>
              <a:rPr lang="en-US" b="1" i="1" dirty="0"/>
              <a:t>Unemployment in the 1930’s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5503024"/>
              </p:ext>
            </p:extLst>
          </p:nvPr>
        </p:nvGraphicFramePr>
        <p:xfrm>
          <a:off x="152400" y="838200"/>
          <a:ext cx="8839200" cy="5638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27980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4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63562"/>
          </a:xfrm>
        </p:spPr>
        <p:txBody>
          <a:bodyPr>
            <a:normAutofit fontScale="90000"/>
          </a:bodyPr>
          <a:lstStyle/>
          <a:p>
            <a:r>
              <a:rPr lang="en-US" b="1" u="sng" dirty="0"/>
              <a:t>Role of Science in society</a:t>
            </a:r>
          </a:p>
        </p:txBody>
      </p:sp>
      <p:sp>
        <p:nvSpPr>
          <p:cNvPr id="3" name="Content Placeholder 2"/>
          <p:cNvSpPr>
            <a:spLocks noGrp="1"/>
          </p:cNvSpPr>
          <p:nvPr>
            <p:ph idx="1"/>
          </p:nvPr>
        </p:nvSpPr>
        <p:spPr>
          <a:xfrm>
            <a:off x="0" y="685800"/>
            <a:ext cx="9144000" cy="6324600"/>
          </a:xfrm>
        </p:spPr>
        <p:txBody>
          <a:bodyPr>
            <a:normAutofit fontScale="92500" lnSpcReduction="20000"/>
          </a:bodyPr>
          <a:lstStyle/>
          <a:p>
            <a:r>
              <a:rPr lang="en-US" sz="2200" b="1" i="1" dirty="0"/>
              <a:t>Lord Kelvin </a:t>
            </a:r>
            <a:r>
              <a:rPr lang="en-US" sz="2200" dirty="0"/>
              <a:t>(experienced British scientist) wrote in 1900 </a:t>
            </a:r>
            <a:r>
              <a:rPr lang="en-US" sz="2200" i="1" dirty="0"/>
              <a:t>“There is nothing new to be discovered in Physics now.  All that remains is more and more precise measurement” </a:t>
            </a:r>
            <a:r>
              <a:rPr lang="en-US" sz="2200" dirty="0"/>
              <a:t>=&gt; scientists in other fields agreed</a:t>
            </a:r>
          </a:p>
          <a:p>
            <a:pPr lvl="1" indent="-342900">
              <a:buFont typeface="Wingdings" panose="05000000000000000000" pitchFamily="2" charset="2"/>
              <a:buChar char="§"/>
            </a:pPr>
            <a:r>
              <a:rPr lang="en-US" sz="2200" dirty="0"/>
              <a:t>He could not have been more wrong =&gt; scientific and technological advances during the 20</a:t>
            </a:r>
            <a:r>
              <a:rPr lang="en-US" sz="2200" baseline="30000" dirty="0"/>
              <a:t>th</a:t>
            </a:r>
            <a:r>
              <a:rPr lang="en-US" sz="2200" dirty="0"/>
              <a:t> century developed at breakneck pace</a:t>
            </a:r>
          </a:p>
          <a:p>
            <a:r>
              <a:rPr lang="en-US" sz="2200" dirty="0"/>
              <a:t>For most of world history religions played important  influences in societies =&gt; culture, families, governments as well as explaining origin of universe</a:t>
            </a:r>
          </a:p>
          <a:p>
            <a:pPr marL="685800" lvl="1">
              <a:buFont typeface="Wingdings" panose="05000000000000000000" pitchFamily="2" charset="2"/>
              <a:buChar char="§"/>
            </a:pPr>
            <a:r>
              <a:rPr lang="en-US" sz="2200" dirty="0"/>
              <a:t>By 2000 many people looked to science and ideologies (liberalism, communism, nationalism) for these things</a:t>
            </a:r>
          </a:p>
          <a:p>
            <a:pPr marL="400050" lvl="1" indent="0">
              <a:buNone/>
            </a:pPr>
            <a:r>
              <a:rPr lang="en-US" sz="2200" dirty="0"/>
              <a:t>	-- ________________________________explain universe &amp; human behavior</a:t>
            </a:r>
          </a:p>
          <a:p>
            <a:r>
              <a:rPr lang="en-US" sz="2200" dirty="0"/>
              <a:t>Practice of science also changed =&gt; as technology advanced so did science</a:t>
            </a:r>
          </a:p>
          <a:p>
            <a:pPr marL="685800" lvl="1">
              <a:buFont typeface="Wingdings" panose="05000000000000000000" pitchFamily="2" charset="2"/>
              <a:buChar char="§"/>
            </a:pPr>
            <a:r>
              <a:rPr lang="en-US" sz="2200" dirty="0"/>
              <a:t>Scientific facilities expanded =&gt;_______________________________________ __________________________________________________</a:t>
            </a:r>
          </a:p>
          <a:p>
            <a:pPr marL="400050" lvl="1" indent="0">
              <a:buNone/>
            </a:pPr>
            <a:r>
              <a:rPr lang="en-US" sz="2200" dirty="0"/>
              <a:t>	-- </a:t>
            </a:r>
            <a:r>
              <a:rPr lang="en-US" sz="2200" dirty="0" err="1"/>
              <a:t>Govts</a:t>
            </a:r>
            <a:r>
              <a:rPr lang="en-US" sz="2200" dirty="0"/>
              <a:t> began to believe a country’s power depended at least partly 	on 	scientists and research universities (Manhattan Project)</a:t>
            </a:r>
          </a:p>
          <a:p>
            <a:pPr marL="400050" lvl="1" indent="0">
              <a:buNone/>
            </a:pPr>
            <a:r>
              <a:rPr lang="en-US" sz="2200" dirty="0"/>
              <a:t>	-- Era of ____________________________(i.e. Goodyear , Fleming, Wright 	Brothers) over =&gt; collaboration &amp; interdisciplinary studies abounded</a:t>
            </a:r>
          </a:p>
          <a:p>
            <a:pPr lvl="1" indent="-342900">
              <a:buFont typeface="Wingdings" panose="05000000000000000000" pitchFamily="2" charset="2"/>
              <a:buChar char="§"/>
            </a:pPr>
            <a:r>
              <a:rPr lang="en-US" sz="2200" dirty="0"/>
              <a:t>Scientific advances were published about in press (</a:t>
            </a:r>
            <a:r>
              <a:rPr lang="en-US" sz="2200" b="1" i="1" dirty="0"/>
              <a:t>Scientific American</a:t>
            </a:r>
            <a:r>
              <a:rPr lang="en-US" sz="2200" dirty="0"/>
              <a:t>) &amp; new technologies had immediate impacts on people’s lives (i.e. plastic, fertilizers)</a:t>
            </a:r>
          </a:p>
          <a:p>
            <a:r>
              <a:rPr lang="en-US" sz="2200" dirty="0"/>
              <a:t>New advances also brought new problems &amp; </a:t>
            </a:r>
            <a:r>
              <a:rPr lang="en-US" sz="2200" dirty="0" err="1"/>
              <a:t>dilemnas</a:t>
            </a:r>
            <a:r>
              <a:rPr lang="en-US" sz="2200" dirty="0"/>
              <a:t> =&gt; </a:t>
            </a:r>
            <a:r>
              <a:rPr lang="en-US" sz="2200" i="1" dirty="0"/>
              <a:t>who decides what research is appropriate </a:t>
            </a:r>
            <a:r>
              <a:rPr lang="en-US" sz="2200" dirty="0"/>
              <a:t>(i.e. genetics); </a:t>
            </a:r>
            <a:r>
              <a:rPr lang="en-US" sz="2200" i="1" dirty="0"/>
              <a:t>are scientists morally responsible for the applications of inventions? </a:t>
            </a:r>
            <a:r>
              <a:rPr lang="en-US" sz="2200" dirty="0"/>
              <a:t>(i.e. atomic bomb, chemical weapons)</a:t>
            </a:r>
            <a:endParaRPr lang="en-US" sz="2400" dirty="0"/>
          </a:p>
          <a:p>
            <a:pPr marL="400050" lvl="1" indent="0">
              <a:buNone/>
            </a:pPr>
            <a:endParaRPr lang="en-US" sz="2200" dirty="0"/>
          </a:p>
        </p:txBody>
      </p:sp>
    </p:spTree>
    <p:extLst>
      <p:ext uri="{BB962C8B-B14F-4D97-AF65-F5344CB8AC3E}">
        <p14:creationId xmlns:p14="http://schemas.microsoft.com/office/powerpoint/2010/main" val="19254733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2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57200"/>
          </a:xfrm>
        </p:spPr>
        <p:txBody>
          <a:bodyPr>
            <a:normAutofit fontScale="90000"/>
          </a:bodyPr>
          <a:lstStyle/>
          <a:p>
            <a:r>
              <a:rPr lang="en-US" b="1" u="sng" dirty="0"/>
              <a:t>Causes of World War II</a:t>
            </a:r>
          </a:p>
        </p:txBody>
      </p:sp>
      <p:sp>
        <p:nvSpPr>
          <p:cNvPr id="3" name="Content Placeholder 2"/>
          <p:cNvSpPr>
            <a:spLocks noGrp="1"/>
          </p:cNvSpPr>
          <p:nvPr>
            <p:ph idx="1"/>
          </p:nvPr>
        </p:nvSpPr>
        <p:spPr>
          <a:xfrm>
            <a:off x="0" y="609600"/>
            <a:ext cx="9144000" cy="6324600"/>
          </a:xfrm>
        </p:spPr>
        <p:txBody>
          <a:bodyPr>
            <a:normAutofit/>
          </a:bodyPr>
          <a:lstStyle/>
          <a:p>
            <a:r>
              <a:rPr lang="en-US" sz="2100" dirty="0"/>
              <a:t>The Causes of World War II were very similar to those that started WWI</a:t>
            </a:r>
          </a:p>
          <a:p>
            <a:pPr marL="0" indent="0">
              <a:buNone/>
            </a:pPr>
            <a:r>
              <a:rPr lang="en-US" sz="2100" b="1" i="1" u="sng" dirty="0"/>
              <a:t>#1: Militarism</a:t>
            </a:r>
          </a:p>
          <a:p>
            <a:r>
              <a:rPr lang="en-US" sz="2100" dirty="0"/>
              <a:t>Fascist states of Italy, Germany and Japan were attracted to militaristic pursuits as means to achieve dominance of their respective races</a:t>
            </a:r>
          </a:p>
          <a:p>
            <a:r>
              <a:rPr lang="en-US" sz="2100" dirty="0"/>
              <a:t>Democratic states (France, Britain and US) engaged in heavy military spending in the late 1930’s to promote economic recovery from Great Depression</a:t>
            </a:r>
          </a:p>
          <a:p>
            <a:r>
              <a:rPr lang="en-US" sz="2100" dirty="0"/>
              <a:t>USSR under Stalin increased military spending due to the perceived threat from Nazi Germany &amp; Western Europe (fear &amp; paranoia towards democracies)</a:t>
            </a:r>
          </a:p>
          <a:p>
            <a:pPr marL="0" indent="0">
              <a:buNone/>
            </a:pPr>
            <a:r>
              <a:rPr lang="en-US" sz="2100" b="1" i="1" u="sng" dirty="0"/>
              <a:t>#2: Imperialism</a:t>
            </a:r>
          </a:p>
          <a:p>
            <a:r>
              <a:rPr lang="en-US" sz="2100" dirty="0"/>
              <a:t>After WWI Britain and France were not divested of colonial empires =&gt; by absorbing German colonies their empires became larger (i.e. </a:t>
            </a:r>
            <a:r>
              <a:rPr lang="en-US" sz="2100" b="1" i="1" dirty="0"/>
              <a:t>ME mandates</a:t>
            </a:r>
            <a:r>
              <a:rPr lang="en-US" sz="2100" dirty="0"/>
              <a:t>)</a:t>
            </a:r>
          </a:p>
          <a:p>
            <a:r>
              <a:rPr lang="en-US" sz="2100" dirty="0"/>
              <a:t>Germany, Italy and Japan all engaged in Imperialist expansion during the 1930’s</a:t>
            </a:r>
          </a:p>
          <a:p>
            <a:pPr marL="0" indent="0">
              <a:buNone/>
            </a:pPr>
            <a:r>
              <a:rPr lang="en-US" sz="2100" b="1" i="1" dirty="0"/>
              <a:t>Italy</a:t>
            </a:r>
          </a:p>
          <a:p>
            <a:r>
              <a:rPr lang="en-US" sz="2100" dirty="0"/>
              <a:t>Mussolini promised Italians a return to “Mediterranean greatness” =&gt; invaded ______________________to establish beginning of new </a:t>
            </a:r>
            <a:r>
              <a:rPr lang="en-US" sz="2100" b="1" i="1" dirty="0"/>
              <a:t>“Italian Empire”</a:t>
            </a:r>
          </a:p>
          <a:p>
            <a:pPr marL="685800" lvl="1">
              <a:buFont typeface="Wingdings" panose="05000000000000000000" pitchFamily="2" charset="2"/>
              <a:buChar char="§"/>
            </a:pPr>
            <a:r>
              <a:rPr lang="en-US" sz="2100" dirty="0"/>
              <a:t>League of Nations condemned invasion but did nothing to stop it</a:t>
            </a:r>
          </a:p>
          <a:p>
            <a:endParaRPr lang="en-US" sz="2100" b="1" i="1" dirty="0"/>
          </a:p>
        </p:txBody>
      </p:sp>
    </p:spTree>
    <p:extLst>
      <p:ext uri="{BB962C8B-B14F-4D97-AF65-F5344CB8AC3E}">
        <p14:creationId xmlns:p14="http://schemas.microsoft.com/office/powerpoint/2010/main" val="20247541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2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39762"/>
          </a:xfrm>
        </p:spPr>
        <p:txBody>
          <a:bodyPr>
            <a:normAutofit fontScale="90000"/>
          </a:bodyPr>
          <a:lstStyle/>
          <a:p>
            <a:r>
              <a:rPr lang="en-US" b="1" u="sng" dirty="0"/>
              <a:t>Military Spending in 1939</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918784182"/>
              </p:ext>
            </p:extLst>
          </p:nvPr>
        </p:nvGraphicFramePr>
        <p:xfrm>
          <a:off x="228600" y="990600"/>
          <a:ext cx="8763000" cy="3962400"/>
        </p:xfrm>
        <a:graphic>
          <a:graphicData uri="http://schemas.openxmlformats.org/drawingml/2006/table">
            <a:tbl>
              <a:tblPr firstRow="1" bandRow="1">
                <a:tableStyleId>{5C22544A-7EE6-4342-B048-85BDC9FD1C3A}</a:tableStyleId>
              </a:tblPr>
              <a:tblGrid>
                <a:gridCol w="2921000">
                  <a:extLst>
                    <a:ext uri="{9D8B030D-6E8A-4147-A177-3AD203B41FA5}">
                      <a16:colId xmlns:a16="http://schemas.microsoft.com/office/drawing/2014/main" val="20000"/>
                    </a:ext>
                  </a:extLst>
                </a:gridCol>
                <a:gridCol w="2921000">
                  <a:extLst>
                    <a:ext uri="{9D8B030D-6E8A-4147-A177-3AD203B41FA5}">
                      <a16:colId xmlns:a16="http://schemas.microsoft.com/office/drawing/2014/main" val="20001"/>
                    </a:ext>
                  </a:extLst>
                </a:gridCol>
                <a:gridCol w="2921000">
                  <a:extLst>
                    <a:ext uri="{9D8B030D-6E8A-4147-A177-3AD203B41FA5}">
                      <a16:colId xmlns:a16="http://schemas.microsoft.com/office/drawing/2014/main" val="20002"/>
                    </a:ext>
                  </a:extLst>
                </a:gridCol>
              </a:tblGrid>
              <a:tr h="495300">
                <a:tc>
                  <a:txBody>
                    <a:bodyPr/>
                    <a:lstStyle/>
                    <a:p>
                      <a:pPr algn="ctr"/>
                      <a:endParaRPr lang="en-US" dirty="0"/>
                    </a:p>
                  </a:txBody>
                  <a:tcPr/>
                </a:tc>
                <a:tc>
                  <a:txBody>
                    <a:bodyPr/>
                    <a:lstStyle/>
                    <a:p>
                      <a:pPr algn="ctr"/>
                      <a:r>
                        <a:rPr lang="en-US" dirty="0"/>
                        <a:t>National Income</a:t>
                      </a:r>
                    </a:p>
                  </a:txBody>
                  <a:tcPr/>
                </a:tc>
                <a:tc>
                  <a:txBody>
                    <a:bodyPr/>
                    <a:lstStyle/>
                    <a:p>
                      <a:pPr algn="ctr"/>
                      <a:r>
                        <a:rPr lang="en-US" dirty="0"/>
                        <a:t>% spent on defense</a:t>
                      </a:r>
                    </a:p>
                  </a:txBody>
                  <a:tcPr/>
                </a:tc>
                <a:extLst>
                  <a:ext uri="{0D108BD9-81ED-4DB2-BD59-A6C34878D82A}">
                    <a16:rowId xmlns:a16="http://schemas.microsoft.com/office/drawing/2014/main" val="10000"/>
                  </a:ext>
                </a:extLst>
              </a:tr>
              <a:tr h="495300">
                <a:tc>
                  <a:txBody>
                    <a:bodyPr/>
                    <a:lstStyle/>
                    <a:p>
                      <a:pPr algn="ctr"/>
                      <a:r>
                        <a:rPr lang="en-US" dirty="0"/>
                        <a:t>United States</a:t>
                      </a:r>
                    </a:p>
                  </a:txBody>
                  <a:tcPr/>
                </a:tc>
                <a:tc>
                  <a:txBody>
                    <a:bodyPr/>
                    <a:lstStyle/>
                    <a:p>
                      <a:pPr algn="ctr"/>
                      <a:r>
                        <a:rPr lang="en-US" dirty="0"/>
                        <a:t>68</a:t>
                      </a:r>
                    </a:p>
                  </a:txBody>
                  <a:tcPr/>
                </a:tc>
                <a:tc>
                  <a:txBody>
                    <a:bodyPr/>
                    <a:lstStyle/>
                    <a:p>
                      <a:pPr algn="ctr"/>
                      <a:r>
                        <a:rPr lang="en-US" dirty="0"/>
                        <a:t>10</a:t>
                      </a:r>
                    </a:p>
                  </a:txBody>
                  <a:tcPr/>
                </a:tc>
                <a:extLst>
                  <a:ext uri="{0D108BD9-81ED-4DB2-BD59-A6C34878D82A}">
                    <a16:rowId xmlns:a16="http://schemas.microsoft.com/office/drawing/2014/main" val="10001"/>
                  </a:ext>
                </a:extLst>
              </a:tr>
              <a:tr h="495300">
                <a:tc>
                  <a:txBody>
                    <a:bodyPr/>
                    <a:lstStyle/>
                    <a:p>
                      <a:pPr algn="ctr"/>
                      <a:r>
                        <a:rPr lang="en-US" dirty="0"/>
                        <a:t>Great Britain</a:t>
                      </a:r>
                    </a:p>
                  </a:txBody>
                  <a:tcPr/>
                </a:tc>
                <a:tc>
                  <a:txBody>
                    <a:bodyPr/>
                    <a:lstStyle/>
                    <a:p>
                      <a:pPr algn="ctr"/>
                      <a:r>
                        <a:rPr lang="en-US" dirty="0"/>
                        <a:t>22</a:t>
                      </a:r>
                    </a:p>
                  </a:txBody>
                  <a:tcPr/>
                </a:tc>
                <a:tc>
                  <a:txBody>
                    <a:bodyPr/>
                    <a:lstStyle/>
                    <a:p>
                      <a:pPr algn="ctr"/>
                      <a:r>
                        <a:rPr lang="en-US" dirty="0"/>
                        <a:t>15</a:t>
                      </a:r>
                    </a:p>
                  </a:txBody>
                  <a:tcPr/>
                </a:tc>
                <a:extLst>
                  <a:ext uri="{0D108BD9-81ED-4DB2-BD59-A6C34878D82A}">
                    <a16:rowId xmlns:a16="http://schemas.microsoft.com/office/drawing/2014/main" val="10002"/>
                  </a:ext>
                </a:extLst>
              </a:tr>
              <a:tr h="495300">
                <a:tc>
                  <a:txBody>
                    <a:bodyPr/>
                    <a:lstStyle/>
                    <a:p>
                      <a:pPr algn="ctr"/>
                      <a:r>
                        <a:rPr lang="en-US" dirty="0"/>
                        <a:t>France</a:t>
                      </a:r>
                    </a:p>
                  </a:txBody>
                  <a:tcPr/>
                </a:tc>
                <a:tc>
                  <a:txBody>
                    <a:bodyPr/>
                    <a:lstStyle/>
                    <a:p>
                      <a:pPr algn="ctr"/>
                      <a:r>
                        <a:rPr lang="en-US" dirty="0"/>
                        <a:t>10</a:t>
                      </a:r>
                    </a:p>
                  </a:txBody>
                  <a:tcPr/>
                </a:tc>
                <a:tc>
                  <a:txBody>
                    <a:bodyPr/>
                    <a:lstStyle/>
                    <a:p>
                      <a:pPr algn="ctr"/>
                      <a:r>
                        <a:rPr lang="en-US" dirty="0"/>
                        <a:t>18</a:t>
                      </a:r>
                    </a:p>
                  </a:txBody>
                  <a:tcPr/>
                </a:tc>
                <a:extLst>
                  <a:ext uri="{0D108BD9-81ED-4DB2-BD59-A6C34878D82A}">
                    <a16:rowId xmlns:a16="http://schemas.microsoft.com/office/drawing/2014/main" val="10003"/>
                  </a:ext>
                </a:extLst>
              </a:tr>
              <a:tr h="495300">
                <a:tc>
                  <a:txBody>
                    <a:bodyPr/>
                    <a:lstStyle/>
                    <a:p>
                      <a:pPr algn="ctr"/>
                      <a:r>
                        <a:rPr lang="en-US" dirty="0"/>
                        <a:t>Germany</a:t>
                      </a:r>
                    </a:p>
                  </a:txBody>
                  <a:tcPr/>
                </a:tc>
                <a:tc>
                  <a:txBody>
                    <a:bodyPr/>
                    <a:lstStyle/>
                    <a:p>
                      <a:pPr algn="ctr"/>
                      <a:r>
                        <a:rPr lang="en-US" dirty="0"/>
                        <a:t>17</a:t>
                      </a:r>
                    </a:p>
                  </a:txBody>
                  <a:tcPr/>
                </a:tc>
                <a:tc>
                  <a:txBody>
                    <a:bodyPr/>
                    <a:lstStyle/>
                    <a:p>
                      <a:pPr algn="ctr"/>
                      <a:r>
                        <a:rPr lang="en-US" dirty="0"/>
                        <a:t>28</a:t>
                      </a:r>
                    </a:p>
                  </a:txBody>
                  <a:tcPr/>
                </a:tc>
                <a:extLst>
                  <a:ext uri="{0D108BD9-81ED-4DB2-BD59-A6C34878D82A}">
                    <a16:rowId xmlns:a16="http://schemas.microsoft.com/office/drawing/2014/main" val="10004"/>
                  </a:ext>
                </a:extLst>
              </a:tr>
              <a:tr h="495300">
                <a:tc>
                  <a:txBody>
                    <a:bodyPr/>
                    <a:lstStyle/>
                    <a:p>
                      <a:pPr algn="ctr"/>
                      <a:r>
                        <a:rPr lang="en-US" dirty="0"/>
                        <a:t>Italy</a:t>
                      </a:r>
                    </a:p>
                  </a:txBody>
                  <a:tcPr/>
                </a:tc>
                <a:tc>
                  <a:txBody>
                    <a:bodyPr/>
                    <a:lstStyle/>
                    <a:p>
                      <a:pPr algn="ctr"/>
                      <a:r>
                        <a:rPr lang="en-US" dirty="0"/>
                        <a:t>6</a:t>
                      </a:r>
                    </a:p>
                  </a:txBody>
                  <a:tcPr/>
                </a:tc>
                <a:tc>
                  <a:txBody>
                    <a:bodyPr/>
                    <a:lstStyle/>
                    <a:p>
                      <a:pPr algn="ctr"/>
                      <a:r>
                        <a:rPr lang="en-US" dirty="0"/>
                        <a:t>20</a:t>
                      </a:r>
                    </a:p>
                  </a:txBody>
                  <a:tcPr/>
                </a:tc>
                <a:extLst>
                  <a:ext uri="{0D108BD9-81ED-4DB2-BD59-A6C34878D82A}">
                    <a16:rowId xmlns:a16="http://schemas.microsoft.com/office/drawing/2014/main" val="10005"/>
                  </a:ext>
                </a:extLst>
              </a:tr>
              <a:tr h="495300">
                <a:tc>
                  <a:txBody>
                    <a:bodyPr/>
                    <a:lstStyle/>
                    <a:p>
                      <a:pPr algn="ctr"/>
                      <a:r>
                        <a:rPr lang="en-US" dirty="0"/>
                        <a:t>USSR</a:t>
                      </a:r>
                    </a:p>
                  </a:txBody>
                  <a:tcPr/>
                </a:tc>
                <a:tc>
                  <a:txBody>
                    <a:bodyPr/>
                    <a:lstStyle/>
                    <a:p>
                      <a:pPr algn="ctr"/>
                      <a:r>
                        <a:rPr lang="en-US" dirty="0"/>
                        <a:t>19</a:t>
                      </a:r>
                    </a:p>
                  </a:txBody>
                  <a:tcPr/>
                </a:tc>
                <a:tc>
                  <a:txBody>
                    <a:bodyPr/>
                    <a:lstStyle/>
                    <a:p>
                      <a:pPr algn="ctr"/>
                      <a:r>
                        <a:rPr lang="en-US" dirty="0"/>
                        <a:t>27</a:t>
                      </a:r>
                    </a:p>
                  </a:txBody>
                  <a:tcPr/>
                </a:tc>
                <a:extLst>
                  <a:ext uri="{0D108BD9-81ED-4DB2-BD59-A6C34878D82A}">
                    <a16:rowId xmlns:a16="http://schemas.microsoft.com/office/drawing/2014/main" val="10006"/>
                  </a:ext>
                </a:extLst>
              </a:tr>
              <a:tr h="495300">
                <a:tc>
                  <a:txBody>
                    <a:bodyPr/>
                    <a:lstStyle/>
                    <a:p>
                      <a:pPr algn="ctr"/>
                      <a:r>
                        <a:rPr lang="en-US" dirty="0"/>
                        <a:t>Japan</a:t>
                      </a:r>
                    </a:p>
                  </a:txBody>
                  <a:tcPr/>
                </a:tc>
                <a:tc>
                  <a:txBody>
                    <a:bodyPr/>
                    <a:lstStyle/>
                    <a:p>
                      <a:pPr algn="ctr"/>
                      <a:r>
                        <a:rPr lang="en-US" dirty="0"/>
                        <a:t>4</a:t>
                      </a:r>
                    </a:p>
                  </a:txBody>
                  <a:tcPr/>
                </a:tc>
                <a:tc>
                  <a:txBody>
                    <a:bodyPr/>
                    <a:lstStyle/>
                    <a:p>
                      <a:pPr algn="ctr"/>
                      <a:r>
                        <a:rPr lang="en-US" dirty="0"/>
                        <a:t>35</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9856113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24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144000" cy="6324600"/>
          </a:xfrm>
        </p:spPr>
        <p:txBody>
          <a:bodyPr>
            <a:normAutofit fontScale="85000" lnSpcReduction="20000"/>
          </a:bodyPr>
          <a:lstStyle/>
          <a:p>
            <a:pPr marL="0" indent="0">
              <a:buNone/>
            </a:pPr>
            <a:r>
              <a:rPr lang="en-US" sz="2400" b="1" i="1" dirty="0"/>
              <a:t>Japan </a:t>
            </a:r>
          </a:p>
          <a:p>
            <a:r>
              <a:rPr lang="en-US" sz="2400" dirty="0"/>
              <a:t>Japan invaded Manchuria in 1931 &amp; seized industrial factories =&gt; installed a puppet </a:t>
            </a:r>
            <a:r>
              <a:rPr lang="en-US" sz="2400" b="1" i="1" dirty="0" err="1"/>
              <a:t>Manchuko</a:t>
            </a:r>
            <a:r>
              <a:rPr lang="en-US" sz="2400" b="1" i="1" dirty="0"/>
              <a:t> </a:t>
            </a:r>
            <a:r>
              <a:rPr lang="en-US" sz="2400" b="1" i="1" dirty="0" err="1"/>
              <a:t>govt</a:t>
            </a:r>
            <a:r>
              <a:rPr lang="en-US" sz="2400" b="1" i="1" dirty="0"/>
              <a:t> </a:t>
            </a:r>
            <a:r>
              <a:rPr lang="en-US" sz="2400" dirty="0"/>
              <a:t>under leadership of former Chinese emperor </a:t>
            </a:r>
            <a:r>
              <a:rPr lang="en-US" sz="2400" dirty="0" err="1"/>
              <a:t>Puyi</a:t>
            </a:r>
            <a:endParaRPr lang="en-US" sz="2400" dirty="0"/>
          </a:p>
          <a:p>
            <a:pPr marL="685800" lvl="1">
              <a:buFont typeface="Wingdings" panose="05000000000000000000" pitchFamily="2" charset="2"/>
              <a:buChar char="§"/>
            </a:pPr>
            <a:r>
              <a:rPr lang="en-US" sz="2400" dirty="0"/>
              <a:t>Japan followed this up in 1937 by invading China and seizing the capital city of Nanjing =&gt; engaged in ethnic violence vs. __________________________</a:t>
            </a:r>
          </a:p>
          <a:p>
            <a:pPr marL="400050" lvl="1" indent="0">
              <a:buNone/>
            </a:pPr>
            <a:r>
              <a:rPr lang="en-US" sz="2400" b="1" i="1" dirty="0"/>
              <a:t>	-- </a:t>
            </a:r>
            <a:r>
              <a:rPr lang="en-US" sz="2400" dirty="0"/>
              <a:t>Both actions condemned by League of Nations =&gt; Japan withdraws</a:t>
            </a:r>
          </a:p>
          <a:p>
            <a:pPr marL="685800" lvl="1">
              <a:buFont typeface="Wingdings" panose="05000000000000000000" pitchFamily="2" charset="2"/>
              <a:buChar char="§"/>
            </a:pPr>
            <a:r>
              <a:rPr lang="en-US" sz="2400" dirty="0"/>
              <a:t>Japan sought to engage in imperial expansion in SE Asia to acquire further resources needed for industrialization (i.e. oil, rubber)</a:t>
            </a:r>
          </a:p>
          <a:p>
            <a:pPr marL="0" indent="0">
              <a:buNone/>
            </a:pPr>
            <a:r>
              <a:rPr lang="en-US" sz="2400" b="1" i="1" dirty="0"/>
              <a:t>Germany</a:t>
            </a:r>
          </a:p>
          <a:p>
            <a:r>
              <a:rPr lang="en-US" altLang="en-US" sz="2400" dirty="0"/>
              <a:t>Hitler desires to  dominate Europe w/ a Germanic state &amp; secure </a:t>
            </a:r>
            <a:r>
              <a:rPr lang="en-US" altLang="en-US" sz="2400" b="1" i="1" dirty="0"/>
              <a:t>“Lebensraum”</a:t>
            </a:r>
            <a:r>
              <a:rPr lang="en-US" altLang="en-US" sz="2400" dirty="0"/>
              <a:t> for Germans =&gt; also desires to throw off shackles of Versailles Treaty (unpopular)</a:t>
            </a:r>
          </a:p>
          <a:p>
            <a:pPr marL="685800" lvl="1">
              <a:buFont typeface="Wingdings" panose="05000000000000000000" pitchFamily="2" charset="2"/>
              <a:buChar char="§"/>
            </a:pPr>
            <a:r>
              <a:rPr lang="en-US" altLang="en-US" sz="2400" dirty="0"/>
              <a:t>1935 Hitler __________=&gt; creates German </a:t>
            </a:r>
            <a:r>
              <a:rPr lang="en-US" altLang="en-US" sz="2400" dirty="0" err="1"/>
              <a:t>airforce</a:t>
            </a:r>
            <a:r>
              <a:rPr lang="en-US" altLang="en-US" sz="2400" dirty="0"/>
              <a:t> &amp; conscripts 500,000 men</a:t>
            </a:r>
          </a:p>
          <a:p>
            <a:pPr lvl="1">
              <a:buFont typeface="Wingdings" panose="05000000000000000000" pitchFamily="2" charset="2"/>
              <a:buChar char="§"/>
            </a:pPr>
            <a:r>
              <a:rPr lang="en-US" altLang="en-US" sz="2400" dirty="0"/>
              <a:t> 1936-38 Hitler sends troops into </a:t>
            </a:r>
            <a:r>
              <a:rPr lang="en-US" altLang="en-US" sz="2400" b="1" i="1" dirty="0"/>
              <a:t>Rhineland, Austria, Sudetenland </a:t>
            </a:r>
          </a:p>
          <a:p>
            <a:pPr marL="457200" lvl="1" indent="0">
              <a:buNone/>
            </a:pPr>
            <a:r>
              <a:rPr lang="en-US" altLang="en-US" sz="2400" b="1" i="1" dirty="0"/>
              <a:t>	-- </a:t>
            </a:r>
            <a:r>
              <a:rPr lang="en-US" altLang="en-US" sz="2400" dirty="0"/>
              <a:t>No response from League of Nations</a:t>
            </a:r>
          </a:p>
          <a:p>
            <a:pPr lvl="1">
              <a:buFont typeface="Wingdings" panose="05000000000000000000" pitchFamily="2" charset="2"/>
              <a:buChar char="§"/>
            </a:pPr>
            <a:r>
              <a:rPr lang="en-US" altLang="en-US" sz="2400" b="1" i="1" dirty="0"/>
              <a:t>September 1938 _________________=&gt; </a:t>
            </a:r>
            <a:r>
              <a:rPr lang="en-US" altLang="en-US" sz="2400" dirty="0"/>
              <a:t>Britain and France, eager to avoid war, agree to let Hitler have past conquests if he stops now; Hitler agrees</a:t>
            </a:r>
          </a:p>
          <a:p>
            <a:pPr marL="457200" lvl="1" indent="0">
              <a:buNone/>
            </a:pPr>
            <a:r>
              <a:rPr lang="en-US" altLang="en-US" sz="2400" dirty="0"/>
              <a:t>	-- Western nations pursue policy of </a:t>
            </a:r>
            <a:r>
              <a:rPr lang="en-US" altLang="en-US" sz="2400" b="1" i="1" dirty="0"/>
              <a:t>“________________________”</a:t>
            </a:r>
          </a:p>
          <a:p>
            <a:pPr>
              <a:buNone/>
            </a:pPr>
            <a:r>
              <a:rPr lang="en-US" altLang="en-US" sz="2400" dirty="0"/>
              <a:t>		-- </a:t>
            </a:r>
            <a:r>
              <a:rPr lang="en-US" altLang="en-US" sz="2400" b="1" i="1" dirty="0"/>
              <a:t>Chamberlain</a:t>
            </a:r>
            <a:r>
              <a:rPr lang="en-US" altLang="en-US" sz="2400" dirty="0"/>
              <a:t> (British PM) </a:t>
            </a:r>
            <a:r>
              <a:rPr lang="en-US" altLang="en-US" sz="2400" b="1" i="1" dirty="0"/>
              <a:t>“We have won peace for our time”</a:t>
            </a:r>
          </a:p>
          <a:p>
            <a:r>
              <a:rPr lang="en-US" altLang="en-US" sz="2400" b="1" i="1" dirty="0"/>
              <a:t>August 1939 =&gt; </a:t>
            </a:r>
            <a:r>
              <a:rPr lang="en-US" altLang="en-US" sz="2400" dirty="0"/>
              <a:t>Germany and USSR sign_____________________; both agree to divide Poland and not attack each other (negates 2 front war for Hitler!!)</a:t>
            </a:r>
          </a:p>
          <a:p>
            <a:r>
              <a:rPr lang="en-US" altLang="en-US" sz="2400" dirty="0"/>
              <a:t>September 1939 Hitler invades Poland w/ </a:t>
            </a:r>
            <a:r>
              <a:rPr lang="en-US" altLang="en-US" sz="2400" b="1" i="1" dirty="0"/>
              <a:t>“Blitzkrieg” </a:t>
            </a:r>
            <a:r>
              <a:rPr lang="en-US" altLang="en-US" sz="2400" dirty="0"/>
              <a:t>(lightening War) style and conquers country in 6 weeks!! =&gt; Britain and France declare war!!</a:t>
            </a:r>
          </a:p>
          <a:p>
            <a:pPr marL="0" indent="0">
              <a:buNone/>
            </a:pPr>
            <a:endParaRPr lang="en-US" sz="2100" b="1" i="1" dirty="0"/>
          </a:p>
        </p:txBody>
      </p:sp>
      <p:sp>
        <p:nvSpPr>
          <p:cNvPr id="4" name="Title 1"/>
          <p:cNvSpPr>
            <a:spLocks noGrp="1"/>
          </p:cNvSpPr>
          <p:nvPr>
            <p:ph type="title"/>
          </p:nvPr>
        </p:nvSpPr>
        <p:spPr>
          <a:xfrm>
            <a:off x="457200" y="76200"/>
            <a:ext cx="8229600" cy="381000"/>
          </a:xfrm>
        </p:spPr>
        <p:txBody>
          <a:bodyPr>
            <a:normAutofit fontScale="90000"/>
          </a:bodyPr>
          <a:lstStyle/>
          <a:p>
            <a:r>
              <a:rPr lang="en-US" b="1" u="sng" dirty="0"/>
              <a:t>Causes of World War II</a:t>
            </a:r>
          </a:p>
        </p:txBody>
      </p:sp>
    </p:spTree>
    <p:extLst>
      <p:ext uri="{BB962C8B-B14F-4D97-AF65-F5344CB8AC3E}">
        <p14:creationId xmlns:p14="http://schemas.microsoft.com/office/powerpoint/2010/main" val="13613589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24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44000" cy="6400800"/>
          </a:xfrm>
        </p:spPr>
        <p:txBody>
          <a:bodyPr>
            <a:normAutofit fontScale="92500" lnSpcReduction="10000"/>
          </a:bodyPr>
          <a:lstStyle/>
          <a:p>
            <a:pPr marL="0" indent="0">
              <a:buNone/>
            </a:pPr>
            <a:r>
              <a:rPr lang="en-US" sz="2100" b="1" i="1" dirty="0"/>
              <a:t>#3: _______________________________</a:t>
            </a:r>
          </a:p>
          <a:p>
            <a:r>
              <a:rPr lang="en-US" sz="2100" dirty="0"/>
              <a:t>Promotion of Fascism by Italy, German and Japan led to increased nationalism and desire to expand size and reach of nations</a:t>
            </a:r>
          </a:p>
          <a:p>
            <a:pPr marL="685800" lvl="1">
              <a:buFont typeface="Wingdings" panose="05000000000000000000" pitchFamily="2" charset="2"/>
              <a:buChar char="§"/>
            </a:pPr>
            <a:r>
              <a:rPr lang="en-US" sz="2100" dirty="0"/>
              <a:t>Fascism also created vehicle for employment of massive state resources and control for war aims =&gt; i.e. Nazi Party, Japanese imperial expansion</a:t>
            </a:r>
          </a:p>
          <a:p>
            <a:pPr marL="0" indent="0">
              <a:buNone/>
            </a:pPr>
            <a:r>
              <a:rPr lang="en-US" sz="2100" b="1" i="1" dirty="0"/>
              <a:t>#4: _________________________________</a:t>
            </a:r>
          </a:p>
          <a:p>
            <a:r>
              <a:rPr lang="en-US" sz="2100" dirty="0"/>
              <a:t>The defensive alliance system perpetuated by Western democracies after WWI (France &amp; Poland guaranteed aid if invaded by Germany from US &amp; Britain) engendered fear and reprisal by Germany, Japan &amp; Italy</a:t>
            </a:r>
          </a:p>
          <a:p>
            <a:pPr marL="685800" lvl="1">
              <a:buFont typeface="Wingdings" panose="05000000000000000000" pitchFamily="2" charset="2"/>
              <a:buChar char="§"/>
            </a:pPr>
            <a:r>
              <a:rPr lang="en-US" sz="2100" dirty="0"/>
              <a:t>Form the Axis alliance in late 1930’s to pursue their nationalist aims</a:t>
            </a:r>
          </a:p>
          <a:p>
            <a:r>
              <a:rPr lang="en-US" sz="2000" b="1" i="1" dirty="0"/>
              <a:t>Two Major WWII Alliances </a:t>
            </a:r>
            <a:r>
              <a:rPr lang="en-US" sz="2000" dirty="0"/>
              <a:t>=&gt; </a:t>
            </a:r>
            <a:r>
              <a:rPr lang="en-US" sz="2000" b="1" i="1" dirty="0"/>
              <a:t>Allies</a:t>
            </a:r>
            <a:r>
              <a:rPr lang="en-US" sz="2000" dirty="0"/>
              <a:t> =_________________________________ </a:t>
            </a:r>
            <a:r>
              <a:rPr lang="en-US" sz="2000" b="1" i="1" dirty="0"/>
              <a:t>Axis</a:t>
            </a:r>
            <a:r>
              <a:rPr lang="en-US" sz="2000" dirty="0"/>
              <a:t> = _____________________________________</a:t>
            </a:r>
            <a:endParaRPr lang="en-US" sz="2200" dirty="0"/>
          </a:p>
          <a:p>
            <a:pPr marL="0" indent="0">
              <a:buNone/>
            </a:pPr>
            <a:r>
              <a:rPr lang="en-US" sz="2200" b="1" u="sng" dirty="0"/>
              <a:t>Character and Style of World War II</a:t>
            </a:r>
          </a:p>
          <a:p>
            <a:r>
              <a:rPr lang="en-US" sz="2200" dirty="0"/>
              <a:t>World War II was a war fought in very similar ways to WWI </a:t>
            </a:r>
          </a:p>
          <a:p>
            <a:pPr lvl="1" indent="-342900">
              <a:buFont typeface="Wingdings" panose="05000000000000000000" pitchFamily="2" charset="2"/>
              <a:buChar char="§"/>
            </a:pPr>
            <a:r>
              <a:rPr lang="en-US" sz="2000" dirty="0"/>
              <a:t>Countries employed similar levels of ______________=&gt; mobilization of economic resources, control of economies, promotion via propaganda and nationalism</a:t>
            </a:r>
          </a:p>
          <a:p>
            <a:pPr marL="400050" lvl="1" indent="0">
              <a:buNone/>
            </a:pPr>
            <a:r>
              <a:rPr lang="en-US" sz="2000" dirty="0"/>
              <a:t>	-- Civilian populations were targeted and bombings intensified</a:t>
            </a:r>
          </a:p>
          <a:p>
            <a:pPr lvl="1" indent="-342900">
              <a:buFont typeface="Wingdings" panose="05000000000000000000" pitchFamily="2" charset="2"/>
              <a:buChar char="§"/>
            </a:pPr>
            <a:r>
              <a:rPr lang="en-US" sz="2000" dirty="0"/>
              <a:t>Colonial populations were conscripted and used in non-European theaters =&gt; fighting consumed sections of Pacific, N Africa, ME, Europe and Asia</a:t>
            </a:r>
          </a:p>
          <a:p>
            <a:pPr lvl="1" indent="-342900">
              <a:buFont typeface="Wingdings" panose="05000000000000000000" pitchFamily="2" charset="2"/>
              <a:buChar char="§"/>
            </a:pPr>
            <a:r>
              <a:rPr lang="en-US" sz="2000" dirty="0"/>
              <a:t>Increasing levels of technology made casualties higher than WWI =&gt; tanks, planes (bombers and fighters), machine guns, aircraft carriers</a:t>
            </a:r>
          </a:p>
          <a:p>
            <a:pPr lvl="1" indent="-342900">
              <a:buFont typeface="Wingdings" panose="05000000000000000000" pitchFamily="2" charset="2"/>
              <a:buChar char="§"/>
            </a:pPr>
            <a:endParaRPr lang="en-US" sz="2000" dirty="0"/>
          </a:p>
        </p:txBody>
      </p:sp>
      <p:sp>
        <p:nvSpPr>
          <p:cNvPr id="4" name="Title 1"/>
          <p:cNvSpPr>
            <a:spLocks noGrp="1"/>
          </p:cNvSpPr>
          <p:nvPr>
            <p:ph type="title"/>
          </p:nvPr>
        </p:nvSpPr>
        <p:spPr>
          <a:xfrm>
            <a:off x="457200" y="76200"/>
            <a:ext cx="8229600" cy="381000"/>
          </a:xfrm>
        </p:spPr>
        <p:txBody>
          <a:bodyPr>
            <a:normAutofit fontScale="90000"/>
          </a:bodyPr>
          <a:lstStyle/>
          <a:p>
            <a:r>
              <a:rPr lang="en-US" b="1" u="sng" dirty="0"/>
              <a:t>Causes of World War II</a:t>
            </a:r>
          </a:p>
        </p:txBody>
      </p:sp>
    </p:spTree>
    <p:extLst>
      <p:ext uri="{BB962C8B-B14F-4D97-AF65-F5344CB8AC3E}">
        <p14:creationId xmlns:p14="http://schemas.microsoft.com/office/powerpoint/2010/main" val="34664750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2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a:t>Adolf Hitler – </a:t>
            </a:r>
            <a:r>
              <a:rPr lang="en-US" b="1" i="1" u="sng" dirty="0"/>
              <a:t>Mein </a:t>
            </a:r>
            <a:r>
              <a:rPr lang="en-US" b="1" i="1" u="sng" dirty="0" err="1"/>
              <a:t>Kampf</a:t>
            </a:r>
            <a:endParaRPr lang="en-US" b="1" i="1" u="sng" dirty="0"/>
          </a:p>
        </p:txBody>
      </p:sp>
      <p:sp>
        <p:nvSpPr>
          <p:cNvPr id="3" name="Content Placeholder 2"/>
          <p:cNvSpPr>
            <a:spLocks noGrp="1"/>
          </p:cNvSpPr>
          <p:nvPr>
            <p:ph idx="1"/>
          </p:nvPr>
        </p:nvSpPr>
        <p:spPr>
          <a:xfrm>
            <a:off x="4419600" y="990600"/>
            <a:ext cx="4648200" cy="5745163"/>
          </a:xfrm>
        </p:spPr>
        <p:txBody>
          <a:bodyPr>
            <a:normAutofit/>
          </a:bodyPr>
          <a:lstStyle/>
          <a:p>
            <a:r>
              <a:rPr lang="en-US" sz="2200" b="1" i="1" dirty="0"/>
              <a:t>Mein </a:t>
            </a:r>
            <a:r>
              <a:rPr lang="en-US" sz="2200" b="1" i="1" dirty="0" err="1"/>
              <a:t>Kampf</a:t>
            </a:r>
            <a:r>
              <a:rPr lang="en-US" sz="2200" b="1" i="1" dirty="0"/>
              <a:t> </a:t>
            </a:r>
            <a:r>
              <a:rPr lang="en-US" sz="2200" dirty="0"/>
              <a:t>was Hitler’s biography titled “My Struggle” =&gt; in the book he rails against the Treaty of Versailles and outlines his major plans for German greatness.  He alludes to his strategy to eliminate the Jewish people and invade the Western world to solve the problems created for Germany by WWI. </a:t>
            </a:r>
          </a:p>
        </p:txBody>
      </p:sp>
      <p:pic>
        <p:nvPicPr>
          <p:cNvPr id="8194" name="Picture 2" descr="http://www.american-buddha.com/meinkampfcover.naderli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85800"/>
            <a:ext cx="3810000" cy="5934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2492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2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381000"/>
          </a:xfrm>
        </p:spPr>
        <p:txBody>
          <a:bodyPr>
            <a:normAutofit fontScale="90000"/>
          </a:bodyPr>
          <a:lstStyle/>
          <a:p>
            <a:r>
              <a:rPr lang="en-US" b="1" u="sng" dirty="0"/>
              <a:t>Nuremberg Mass Rally -- 1938</a:t>
            </a:r>
          </a:p>
        </p:txBody>
      </p:sp>
      <p:pic>
        <p:nvPicPr>
          <p:cNvPr id="10242" name="Picture 2" descr="http://www.independent.co.uk/incoming/article8793510.ece/binary/original/26-nazi-a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685800"/>
            <a:ext cx="8001000" cy="6000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5352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990033">
            <a:alpha val="16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57200"/>
          </a:xfrm>
        </p:spPr>
        <p:txBody>
          <a:bodyPr>
            <a:normAutofit fontScale="90000"/>
          </a:bodyPr>
          <a:lstStyle/>
          <a:p>
            <a:r>
              <a:rPr lang="en-US" b="1" u="sng" dirty="0"/>
              <a:t>Allied Victory in WWII </a:t>
            </a:r>
          </a:p>
        </p:txBody>
      </p:sp>
      <p:sp>
        <p:nvSpPr>
          <p:cNvPr id="3" name="Content Placeholder 2"/>
          <p:cNvSpPr>
            <a:spLocks noGrp="1"/>
          </p:cNvSpPr>
          <p:nvPr>
            <p:ph idx="1"/>
          </p:nvPr>
        </p:nvSpPr>
        <p:spPr>
          <a:xfrm>
            <a:off x="0" y="609600"/>
            <a:ext cx="9144000" cy="6477000"/>
          </a:xfrm>
        </p:spPr>
        <p:txBody>
          <a:bodyPr>
            <a:normAutofit lnSpcReduction="10000"/>
          </a:bodyPr>
          <a:lstStyle/>
          <a:p>
            <a:r>
              <a:rPr lang="en-US" sz="2200" dirty="0"/>
              <a:t>By 1942 the Axis had expanded dramatically due to a series of victories =&gt; </a:t>
            </a:r>
          </a:p>
          <a:p>
            <a:pPr lvl="1">
              <a:buFont typeface="Wingdings" panose="05000000000000000000" pitchFamily="2" charset="2"/>
              <a:buChar char="§"/>
            </a:pPr>
            <a:r>
              <a:rPr lang="en-US" sz="2100" dirty="0"/>
              <a:t>Germany controlled most of Europe, N Africa &amp; were advancing into Asia</a:t>
            </a:r>
          </a:p>
          <a:p>
            <a:pPr lvl="1">
              <a:buFont typeface="Wingdings" panose="05000000000000000000" pitchFamily="2" charset="2"/>
              <a:buChar char="§"/>
            </a:pPr>
            <a:r>
              <a:rPr lang="en-US" sz="2100" dirty="0"/>
              <a:t>Japan controlled large sections of China and SE Asia &amp; were advancing across the Pacific =&gt; US enters War after Pearl Harbor attack in 1941</a:t>
            </a:r>
          </a:p>
          <a:p>
            <a:pPr lvl="1">
              <a:buFont typeface="Wingdings" panose="05000000000000000000" pitchFamily="2" charset="2"/>
              <a:buChar char="§"/>
            </a:pPr>
            <a:r>
              <a:rPr lang="en-US" sz="2100" dirty="0"/>
              <a:t>However, the Allies ultimately won the war . . . HOW????</a:t>
            </a:r>
          </a:p>
          <a:p>
            <a:pPr marL="57150" indent="0">
              <a:buNone/>
            </a:pPr>
            <a:r>
              <a:rPr lang="en-US" sz="2100" u="sng" dirty="0"/>
              <a:t>#1: </a:t>
            </a:r>
            <a:r>
              <a:rPr lang="en-US" sz="2100" b="1" u="sng" dirty="0"/>
              <a:t>Military and Political Cooperation</a:t>
            </a:r>
          </a:p>
          <a:p>
            <a:pPr marL="400050"/>
            <a:r>
              <a:rPr lang="en-US" sz="2100" dirty="0"/>
              <a:t>America and the Allied powers, most notably Britain cooperated militarily and politically from the war’s outset </a:t>
            </a:r>
          </a:p>
          <a:p>
            <a:pPr lvl="1">
              <a:buFont typeface="Wingdings" panose="05000000000000000000" pitchFamily="2" charset="2"/>
              <a:buChar char="§"/>
            </a:pPr>
            <a:r>
              <a:rPr lang="en-US" sz="2100" dirty="0"/>
              <a:t>_______________program gave American weapons to Allies =&gt; $50B + </a:t>
            </a:r>
          </a:p>
          <a:p>
            <a:pPr lvl="1">
              <a:buFont typeface="Wingdings" panose="05000000000000000000" pitchFamily="2" charset="2"/>
              <a:buChar char="§"/>
            </a:pPr>
            <a:r>
              <a:rPr lang="en-US" sz="2100" dirty="0"/>
              <a:t>Allies also cooperated on military strategy and aims =&gt; i.e. </a:t>
            </a:r>
            <a:r>
              <a:rPr lang="en-US" sz="2100" b="1" i="1" dirty="0"/>
              <a:t>D-Day invasion</a:t>
            </a:r>
          </a:p>
          <a:p>
            <a:pPr marL="457200" lvl="1" indent="0">
              <a:buNone/>
            </a:pPr>
            <a:r>
              <a:rPr lang="en-US" sz="2100" b="1" i="1" dirty="0"/>
              <a:t>	-- </a:t>
            </a:r>
            <a:r>
              <a:rPr lang="en-US" sz="2100" dirty="0"/>
              <a:t>Coordinated assaults in Africa and Italy</a:t>
            </a:r>
          </a:p>
          <a:p>
            <a:pPr marL="457200" lvl="1" indent="0">
              <a:buNone/>
            </a:pPr>
            <a:r>
              <a:rPr lang="en-US" sz="2100" dirty="0"/>
              <a:t>	-- D-Day was largest land sea assault in world history in 1944 =&gt; involved 	US, British &amp; Canadian troops, paratroopers, ships, planes</a:t>
            </a:r>
          </a:p>
          <a:p>
            <a:pPr lvl="1">
              <a:buFont typeface="Wingdings" panose="05000000000000000000" pitchFamily="2" charset="2"/>
              <a:buChar char="§"/>
            </a:pPr>
            <a:r>
              <a:rPr lang="en-US" sz="2100" dirty="0"/>
              <a:t>Allies also agreed at the </a:t>
            </a:r>
            <a:r>
              <a:rPr lang="en-US" sz="2100" b="1" i="1" dirty="0" err="1"/>
              <a:t>Pottsdam</a:t>
            </a:r>
            <a:r>
              <a:rPr lang="en-US" sz="2100" b="1" i="1" dirty="0"/>
              <a:t> Conference </a:t>
            </a:r>
            <a:r>
              <a:rPr lang="en-US" sz="2100" dirty="0"/>
              <a:t>to only accept unconditional surrender from Axis Powers =&gt; avoid Treaty of Versailles situation</a:t>
            </a:r>
          </a:p>
          <a:p>
            <a:pPr marL="57150" indent="0">
              <a:buNone/>
            </a:pPr>
            <a:r>
              <a:rPr lang="en-US" sz="2100" b="1" u="sng" dirty="0"/>
              <a:t>#2: Industrial Production </a:t>
            </a:r>
            <a:r>
              <a:rPr lang="en-US" sz="2100" dirty="0"/>
              <a:t>=&gt; US became the </a:t>
            </a:r>
            <a:r>
              <a:rPr lang="en-US" sz="2100" b="1" i="1" dirty="0"/>
              <a:t>“_________________________”</a:t>
            </a:r>
          </a:p>
          <a:p>
            <a:pPr marL="400050" lvl="1" indent="-342900">
              <a:buFont typeface="Arial" panose="020B0604020202020204" pitchFamily="34" charset="0"/>
              <a:buChar char="•"/>
            </a:pPr>
            <a:r>
              <a:rPr lang="en-US" altLang="en-US" sz="2100" dirty="0"/>
              <a:t>US produced 40B bullets; 300,000 aircraft; 76,000 ships; 86,000 tanks &amp; 2.6 M machine guns </a:t>
            </a:r>
            <a:r>
              <a:rPr lang="en-US" altLang="en-US" sz="2100" b="1" i="1" dirty="0"/>
              <a:t>=&gt; overwhelmed the Axis powers</a:t>
            </a:r>
            <a:endParaRPr lang="en-US" sz="2100" dirty="0"/>
          </a:p>
        </p:txBody>
      </p:sp>
    </p:spTree>
    <p:extLst>
      <p:ext uri="{BB962C8B-B14F-4D97-AF65-F5344CB8AC3E}">
        <p14:creationId xmlns:p14="http://schemas.microsoft.com/office/powerpoint/2010/main" val="15415977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990033">
            <a:alpha val="16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44000" cy="6553200"/>
          </a:xfrm>
        </p:spPr>
        <p:txBody>
          <a:bodyPr>
            <a:normAutofit lnSpcReduction="10000"/>
          </a:bodyPr>
          <a:lstStyle/>
          <a:p>
            <a:pPr marL="0" indent="0">
              <a:buNone/>
            </a:pPr>
            <a:r>
              <a:rPr lang="en-US" sz="2100" b="1" u="sng" dirty="0"/>
              <a:t>#3: Technological and Scientific Advances</a:t>
            </a:r>
          </a:p>
          <a:p>
            <a:r>
              <a:rPr lang="en-US" sz="2100" dirty="0"/>
              <a:t>Threat of Nazi advances spurred Allies to invest mightily in R&amp;D</a:t>
            </a:r>
          </a:p>
          <a:p>
            <a:pPr marL="685800" lvl="1">
              <a:buFont typeface="Wingdings" panose="05000000000000000000" pitchFamily="2" charset="2"/>
              <a:buChar char="§"/>
            </a:pPr>
            <a:r>
              <a:rPr lang="en-US" sz="2100" dirty="0"/>
              <a:t>US developed a plethora of scientific advances during the war including code-breaking technology (German enigma machine) &amp; </a:t>
            </a:r>
            <a:r>
              <a:rPr lang="en-US" sz="2100" b="1" i="1" dirty="0"/>
              <a:t>SONAR</a:t>
            </a:r>
          </a:p>
          <a:p>
            <a:pPr marL="400050" lvl="1" indent="0">
              <a:buNone/>
            </a:pPr>
            <a:r>
              <a:rPr lang="en-US" sz="2100" b="1" i="1" dirty="0"/>
              <a:t>	-- </a:t>
            </a:r>
            <a:r>
              <a:rPr lang="en-US" sz="2100" dirty="0"/>
              <a:t>SONAR counteracted German U-boats</a:t>
            </a:r>
          </a:p>
          <a:p>
            <a:r>
              <a:rPr lang="en-US" sz="2100" dirty="0"/>
              <a:t>Largest scientific advance though was the ________________=&gt; $2B in funding</a:t>
            </a:r>
          </a:p>
          <a:p>
            <a:pPr lvl="1" indent="-342900">
              <a:buFont typeface="Wingdings" panose="05000000000000000000" pitchFamily="2" charset="2"/>
              <a:buChar char="§"/>
            </a:pPr>
            <a:r>
              <a:rPr lang="en-US" sz="2100" dirty="0"/>
              <a:t>Joint US/British effort to develop atomic technology and weapons</a:t>
            </a:r>
          </a:p>
          <a:p>
            <a:pPr lvl="1" indent="-342900">
              <a:buFont typeface="Wingdings" panose="05000000000000000000" pitchFamily="2" charset="2"/>
              <a:buChar char="§"/>
            </a:pPr>
            <a:r>
              <a:rPr lang="en-US" sz="2100" dirty="0"/>
              <a:t>In 1945 1</a:t>
            </a:r>
            <a:r>
              <a:rPr lang="en-US" sz="2100" baseline="30000" dirty="0"/>
              <a:t>st</a:t>
            </a:r>
            <a:r>
              <a:rPr lang="en-US" sz="2100" dirty="0"/>
              <a:t> successful detonation occurred in N Mexican desert (</a:t>
            </a:r>
            <a:r>
              <a:rPr lang="en-US" sz="2100" b="1" i="1" dirty="0"/>
              <a:t>Trinity Test</a:t>
            </a:r>
            <a:r>
              <a:rPr lang="en-US" sz="2100" dirty="0"/>
              <a:t>)</a:t>
            </a:r>
          </a:p>
          <a:p>
            <a:pPr lvl="1">
              <a:buFont typeface="Wingdings" panose="05000000000000000000" pitchFamily="2" charset="2"/>
              <a:buChar char="§"/>
            </a:pPr>
            <a:r>
              <a:rPr lang="en-US" sz="2100" dirty="0"/>
              <a:t>2 Atomic bombs detonated against Japan =&gt; </a:t>
            </a:r>
            <a:r>
              <a:rPr lang="en-US" altLang="en-US" sz="2100" dirty="0"/>
              <a:t> August 7</a:t>
            </a:r>
            <a:r>
              <a:rPr lang="en-US" altLang="en-US" sz="2100" baseline="30000" dirty="0"/>
              <a:t>th</a:t>
            </a:r>
            <a:r>
              <a:rPr lang="en-US" altLang="en-US" sz="2100" dirty="0"/>
              <a:t> Hiroshima (an industrial city)  w/180,000 casualties; Nagasaki  on August 11</a:t>
            </a:r>
            <a:r>
              <a:rPr lang="en-US" altLang="en-US" sz="2100" baseline="30000" dirty="0"/>
              <a:t>th</a:t>
            </a:r>
            <a:r>
              <a:rPr lang="en-US" altLang="en-US" sz="2100" dirty="0"/>
              <a:t> w/ 80,000 casualties </a:t>
            </a:r>
          </a:p>
          <a:p>
            <a:pPr marL="457200" lvl="1" indent="0">
              <a:buNone/>
            </a:pPr>
            <a:r>
              <a:rPr lang="en-US" altLang="en-US" sz="2100" dirty="0"/>
              <a:t>	-- Japanese finally surrender after 2</a:t>
            </a:r>
            <a:r>
              <a:rPr lang="en-US" altLang="en-US" sz="2100" baseline="30000" dirty="0"/>
              <a:t>nd</a:t>
            </a:r>
            <a:r>
              <a:rPr lang="en-US" altLang="en-US" sz="2100" dirty="0"/>
              <a:t> blast (</a:t>
            </a:r>
            <a:r>
              <a:rPr lang="en-US" altLang="en-US" sz="2100" b="1" i="1" dirty="0"/>
              <a:t>VJ Day </a:t>
            </a:r>
            <a:r>
              <a:rPr lang="en-US" altLang="en-US" sz="2100" dirty="0"/>
              <a:t>on August 14</a:t>
            </a:r>
            <a:r>
              <a:rPr lang="en-US" altLang="en-US" sz="2100" baseline="30000" dirty="0"/>
              <a:t>th</a:t>
            </a:r>
            <a:r>
              <a:rPr lang="en-US" altLang="en-US" sz="2100" dirty="0"/>
              <a:t>)</a:t>
            </a:r>
          </a:p>
          <a:p>
            <a:pPr marL="57150" indent="0">
              <a:buNone/>
            </a:pPr>
            <a:r>
              <a:rPr lang="en-US" altLang="en-US" sz="2100" b="1" u="sng" dirty="0"/>
              <a:t>#4: Commitment to advancing Democratic ideals</a:t>
            </a:r>
          </a:p>
          <a:p>
            <a:pPr marL="400050"/>
            <a:r>
              <a:rPr lang="en-US" altLang="en-US" sz="2100" dirty="0"/>
              <a:t>Early in the war, Churchill and FDR met aboard a ship in the Atlantic and agreed to the ____________________________=&gt; plan for the postwar world</a:t>
            </a:r>
          </a:p>
          <a:p>
            <a:pPr lvl="1">
              <a:buFont typeface="Wingdings" panose="05000000000000000000" pitchFamily="2" charset="2"/>
              <a:buChar char="§"/>
            </a:pPr>
            <a:r>
              <a:rPr lang="en-US" altLang="en-US" sz="2100" dirty="0"/>
              <a:t>No Allied power would gain territory, self </a:t>
            </a:r>
            <a:r>
              <a:rPr lang="en-US" altLang="en-US" sz="2100" dirty="0" err="1"/>
              <a:t>govt</a:t>
            </a:r>
            <a:r>
              <a:rPr lang="en-US" altLang="en-US" sz="2100" dirty="0"/>
              <a:t> for colonies, economic barriers would be reduced, freedom of seas, disarmament after war</a:t>
            </a:r>
          </a:p>
          <a:p>
            <a:pPr marL="457200" lvl="1" indent="0">
              <a:buNone/>
            </a:pPr>
            <a:r>
              <a:rPr lang="en-US" altLang="en-US" sz="2100" dirty="0"/>
              <a:t>	-- Blueprint for the UN and many events of postwar world</a:t>
            </a:r>
          </a:p>
          <a:p>
            <a:pPr>
              <a:buNone/>
            </a:pPr>
            <a:r>
              <a:rPr lang="en-US" altLang="en-US" sz="1600" dirty="0"/>
              <a:t>	</a:t>
            </a:r>
            <a:endParaRPr lang="en-US" sz="2100" dirty="0"/>
          </a:p>
        </p:txBody>
      </p:sp>
      <p:sp>
        <p:nvSpPr>
          <p:cNvPr id="4" name="Title 1"/>
          <p:cNvSpPr>
            <a:spLocks noGrp="1"/>
          </p:cNvSpPr>
          <p:nvPr>
            <p:ph type="title"/>
          </p:nvPr>
        </p:nvSpPr>
        <p:spPr>
          <a:xfrm>
            <a:off x="457200" y="76200"/>
            <a:ext cx="8229600" cy="457200"/>
          </a:xfrm>
        </p:spPr>
        <p:txBody>
          <a:bodyPr>
            <a:normAutofit fontScale="90000"/>
          </a:bodyPr>
          <a:lstStyle/>
          <a:p>
            <a:r>
              <a:rPr lang="en-US" b="1" u="sng" dirty="0"/>
              <a:t>Allied Victory in WWII </a:t>
            </a:r>
          </a:p>
        </p:txBody>
      </p:sp>
    </p:spTree>
    <p:extLst>
      <p:ext uri="{BB962C8B-B14F-4D97-AF65-F5344CB8AC3E}">
        <p14:creationId xmlns:p14="http://schemas.microsoft.com/office/powerpoint/2010/main" val="3647428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990033">
            <a:alpha val="16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9227"/>
            <a:ext cx="8229600" cy="563562"/>
          </a:xfrm>
        </p:spPr>
        <p:txBody>
          <a:bodyPr>
            <a:normAutofit fontScale="90000"/>
          </a:bodyPr>
          <a:lstStyle/>
          <a:p>
            <a:r>
              <a:rPr lang="en-US" b="1" u="sng" dirty="0"/>
              <a:t>The Manhattan Project Sites</a:t>
            </a:r>
          </a:p>
        </p:txBody>
      </p:sp>
      <p:sp>
        <p:nvSpPr>
          <p:cNvPr id="3" name="Content Placeholder 2"/>
          <p:cNvSpPr>
            <a:spLocks noGrp="1"/>
          </p:cNvSpPr>
          <p:nvPr>
            <p:ph idx="1"/>
          </p:nvPr>
        </p:nvSpPr>
        <p:spPr>
          <a:xfrm>
            <a:off x="152400" y="5105400"/>
            <a:ext cx="9067800" cy="1630363"/>
          </a:xfrm>
        </p:spPr>
        <p:txBody>
          <a:bodyPr>
            <a:normAutofit/>
          </a:bodyPr>
          <a:lstStyle/>
          <a:p>
            <a:r>
              <a:rPr lang="en-US" sz="2400" dirty="0"/>
              <a:t>The Manhattan Project was coordinated between over 30 different sites across America and Canada =&gt; all were top secret </a:t>
            </a:r>
          </a:p>
          <a:p>
            <a:pPr lvl="1" indent="-342900">
              <a:buFont typeface="Wingdings" panose="05000000000000000000" pitchFamily="2" charset="2"/>
              <a:buChar char="§"/>
            </a:pPr>
            <a:r>
              <a:rPr lang="en-US" sz="2100" b="1" i="1" dirty="0"/>
              <a:t>Albert Einstein </a:t>
            </a:r>
            <a:r>
              <a:rPr lang="en-US" sz="2100" dirty="0"/>
              <a:t>was a key proponent &amp; lead scientist was </a:t>
            </a:r>
            <a:r>
              <a:rPr lang="en-US" sz="2100" b="1" i="1" dirty="0"/>
              <a:t>R. Oppenheimer</a:t>
            </a:r>
          </a:p>
          <a:p>
            <a:pPr lvl="1" indent="-342900">
              <a:buFont typeface="Wingdings" panose="05000000000000000000" pitchFamily="2" charset="2"/>
              <a:buChar char="§"/>
            </a:pPr>
            <a:r>
              <a:rPr lang="en-US" sz="2100" dirty="0"/>
              <a:t>At its height the project employed more than 130,000 </a:t>
            </a:r>
          </a:p>
        </p:txBody>
      </p:sp>
      <p:pic>
        <p:nvPicPr>
          <p:cNvPr id="8194" name="Picture 2" descr="http://upload.wikimedia.org/wikipedia/commons/thumb/5/5b/Manhattan_Project_US_Canada_Map_2.svg/700px-Manhattan_Project_US_Canada_Map_2.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62000"/>
            <a:ext cx="6667500" cy="4238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64128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990033">
            <a:alpha val="16000"/>
          </a:srgbClr>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76200"/>
            <a:ext cx="8229600" cy="381000"/>
          </a:xfrm>
        </p:spPr>
        <p:txBody>
          <a:bodyPr>
            <a:normAutofit fontScale="90000"/>
          </a:bodyPr>
          <a:lstStyle/>
          <a:p>
            <a:pPr eaLnBrk="1" hangingPunct="1"/>
            <a:r>
              <a:rPr lang="en-US" altLang="en-US" sz="4000" b="1" u="sng" dirty="0"/>
              <a:t>The Cold War Begins - 1945</a:t>
            </a:r>
          </a:p>
        </p:txBody>
      </p:sp>
      <p:sp>
        <p:nvSpPr>
          <p:cNvPr id="4099" name="Rectangle 3"/>
          <p:cNvSpPr>
            <a:spLocks noGrp="1" noChangeArrowheads="1"/>
          </p:cNvSpPr>
          <p:nvPr>
            <p:ph type="body" idx="1"/>
          </p:nvPr>
        </p:nvSpPr>
        <p:spPr>
          <a:xfrm>
            <a:off x="0" y="533400"/>
            <a:ext cx="9144000" cy="6248400"/>
          </a:xfrm>
        </p:spPr>
        <p:txBody>
          <a:bodyPr>
            <a:noAutofit/>
          </a:bodyPr>
          <a:lstStyle/>
          <a:p>
            <a:pPr eaLnBrk="1" hangingPunct="1"/>
            <a:r>
              <a:rPr lang="en-US" altLang="en-US" sz="2100" dirty="0"/>
              <a:t>WWII totally changed political structure of the world =&gt; </a:t>
            </a:r>
            <a:r>
              <a:rPr lang="en-US" altLang="en-US" sz="2100" b="1" i="1" dirty="0"/>
              <a:t>NWO</a:t>
            </a:r>
            <a:r>
              <a:rPr lang="en-US" altLang="en-US" sz="2100" dirty="0"/>
              <a:t> established w/ new “superpowers”; decline of Europe and decolonization </a:t>
            </a:r>
          </a:p>
          <a:p>
            <a:pPr marL="685800" lvl="1">
              <a:buFont typeface="Wingdings" panose="05000000000000000000" pitchFamily="2" charset="2"/>
              <a:buChar char="§"/>
            </a:pPr>
            <a:r>
              <a:rPr lang="en-US" altLang="en-US" sz="2100" dirty="0"/>
              <a:t>Nationalist movements in Africa, India, Middle East and SE Asia lead to loss of European colonies and decline of power</a:t>
            </a:r>
          </a:p>
          <a:p>
            <a:pPr marL="685800" lvl="1">
              <a:buFont typeface="Wingdings" panose="05000000000000000000" pitchFamily="2" charset="2"/>
              <a:buChar char="§"/>
            </a:pPr>
            <a:r>
              <a:rPr lang="en-US" altLang="en-US" sz="2100" dirty="0"/>
              <a:t>New world superpowers = United States and Soviet Union</a:t>
            </a:r>
          </a:p>
          <a:p>
            <a:pPr eaLnBrk="1" hangingPunct="1"/>
            <a:r>
              <a:rPr lang="en-US" altLang="en-US" sz="2100" dirty="0"/>
              <a:t>Both nations pursue an </a:t>
            </a:r>
            <a:r>
              <a:rPr lang="en-US" altLang="en-US" sz="2100" b="1" i="1" dirty="0"/>
              <a:t>interventionist foreign policy </a:t>
            </a:r>
            <a:r>
              <a:rPr lang="en-US" altLang="en-US" sz="2100" dirty="0"/>
              <a:t>after the war to ensure peace, security and economic growth</a:t>
            </a:r>
          </a:p>
          <a:p>
            <a:pPr lvl="1">
              <a:buFont typeface="Wingdings" panose="05000000000000000000" pitchFamily="2" charset="2"/>
              <a:buChar char="§"/>
            </a:pPr>
            <a:r>
              <a:rPr lang="en-US" altLang="en-US" sz="2100" dirty="0"/>
              <a:t>Each country also had a different vision of Europe Post-WWII =&gt; </a:t>
            </a:r>
          </a:p>
          <a:p>
            <a:pPr eaLnBrk="1" hangingPunct="1">
              <a:buFontTx/>
              <a:buNone/>
            </a:pPr>
            <a:r>
              <a:rPr lang="en-US" altLang="en-US" sz="2100" dirty="0"/>
              <a:t>		-- USSR &amp;  </a:t>
            </a:r>
            <a:r>
              <a:rPr lang="en-US" altLang="en-US" sz="2100" b="1" i="1" dirty="0"/>
              <a:t>Stalin</a:t>
            </a:r>
            <a:r>
              <a:rPr lang="en-US" altLang="en-US" sz="2100" dirty="0"/>
              <a:t> had suffered massive casualties and wanted weak 	Germany &amp; E. Europe to serve as a buffer against Invasion </a:t>
            </a:r>
            <a:r>
              <a:rPr lang="en-US" altLang="en-US" sz="2100" b="1" i="1" dirty="0"/>
              <a:t>(“__________”)</a:t>
            </a:r>
          </a:p>
          <a:p>
            <a:pPr eaLnBrk="1" hangingPunct="1">
              <a:buFontTx/>
              <a:buNone/>
            </a:pPr>
            <a:r>
              <a:rPr lang="en-US" altLang="en-US" sz="2100" dirty="0"/>
              <a:t>		-- US wanted a strong Europe and Germany to help rebuild and ensure 	prosperity </a:t>
            </a:r>
            <a:r>
              <a:rPr lang="en-US" altLang="en-US" sz="2100" b="1" i="1" dirty="0"/>
              <a:t>(“Manifest Destiny”</a:t>
            </a:r>
            <a:r>
              <a:rPr lang="en-US" altLang="en-US" sz="2100" dirty="0"/>
              <a:t> = create a free democratic world!!)</a:t>
            </a:r>
          </a:p>
          <a:p>
            <a:pPr eaLnBrk="1" hangingPunct="1"/>
            <a:r>
              <a:rPr lang="en-US" altLang="en-US" sz="2100" dirty="0"/>
              <a:t>“Cold War” thus begins as soon as “Hot WWII” ended</a:t>
            </a:r>
          </a:p>
          <a:p>
            <a:pPr eaLnBrk="1" hangingPunct="1">
              <a:buFontTx/>
              <a:buNone/>
            </a:pPr>
            <a:r>
              <a:rPr lang="en-US" altLang="en-US" sz="2100" dirty="0"/>
              <a:t>	</a:t>
            </a:r>
            <a:r>
              <a:rPr lang="en-US" altLang="en-US" sz="2100" b="1" i="1" dirty="0"/>
              <a:t>Who??</a:t>
            </a:r>
            <a:r>
              <a:rPr lang="en-US" altLang="en-US" sz="2100" dirty="0"/>
              <a:t> =&gt; ___________________</a:t>
            </a:r>
          </a:p>
          <a:p>
            <a:pPr eaLnBrk="1" hangingPunct="1">
              <a:buFontTx/>
              <a:buNone/>
            </a:pPr>
            <a:r>
              <a:rPr lang="en-US" altLang="en-US" sz="2100" dirty="0"/>
              <a:t>	</a:t>
            </a:r>
            <a:r>
              <a:rPr lang="en-US" altLang="en-US" sz="2100" b="1" i="1" dirty="0"/>
              <a:t>What??</a:t>
            </a:r>
            <a:r>
              <a:rPr lang="en-US" altLang="en-US" sz="2100" dirty="0"/>
              <a:t> =&gt; ___________________________fought via indirect confrontations, proxy fights and increasing levels of diplomacy and tensions</a:t>
            </a:r>
          </a:p>
          <a:p>
            <a:pPr eaLnBrk="1" hangingPunct="1">
              <a:buFontTx/>
              <a:buNone/>
            </a:pPr>
            <a:r>
              <a:rPr lang="en-US" altLang="en-US" sz="2100" dirty="0"/>
              <a:t>	</a:t>
            </a:r>
            <a:r>
              <a:rPr lang="en-US" altLang="en-US" sz="2100" b="1" i="1" dirty="0"/>
              <a:t>Why??</a:t>
            </a:r>
            <a:r>
              <a:rPr lang="en-US" altLang="en-US" sz="2100" dirty="0"/>
              <a:t> =&gt;______________________________; presence of nuclear weapons</a:t>
            </a:r>
          </a:p>
          <a:p>
            <a:pPr eaLnBrk="1" hangingPunct="1">
              <a:buFontTx/>
              <a:buNone/>
            </a:pPr>
            <a:r>
              <a:rPr lang="en-US" altLang="en-US" sz="2100" dirty="0"/>
              <a:t>				</a:t>
            </a:r>
            <a:endParaRPr lang="en-US" altLang="en-US" sz="2100" b="1" i="1" dirty="0"/>
          </a:p>
        </p:txBody>
      </p:sp>
    </p:spTree>
    <p:extLst>
      <p:ext uri="{BB962C8B-B14F-4D97-AF65-F5344CB8AC3E}">
        <p14:creationId xmlns:p14="http://schemas.microsoft.com/office/powerpoint/2010/main" val="314585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blinds(horizontal)">
                                      <p:cBhvr>
                                        <p:cTn id="7" dur="500"/>
                                        <p:tgtEl>
                                          <p:spTgt spid="40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099">
                                            <p:txEl>
                                              <p:pRg st="1" end="1"/>
                                            </p:txEl>
                                          </p:spTgt>
                                        </p:tgtEl>
                                        <p:attrNameLst>
                                          <p:attrName>style.visibility</p:attrName>
                                        </p:attrNameLst>
                                      </p:cBhvr>
                                      <p:to>
                                        <p:strVal val="visible"/>
                                      </p:to>
                                    </p:set>
                                    <p:animEffect transition="in" filter="blinds(horizontal)">
                                      <p:cBhvr>
                                        <p:cTn id="12" dur="500"/>
                                        <p:tgtEl>
                                          <p:spTgt spid="40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099">
                                            <p:txEl>
                                              <p:pRg st="2" end="2"/>
                                            </p:txEl>
                                          </p:spTgt>
                                        </p:tgtEl>
                                        <p:attrNameLst>
                                          <p:attrName>style.visibility</p:attrName>
                                        </p:attrNameLst>
                                      </p:cBhvr>
                                      <p:to>
                                        <p:strVal val="visible"/>
                                      </p:to>
                                    </p:set>
                                    <p:animEffect transition="in" filter="blinds(horizontal)">
                                      <p:cBhvr>
                                        <p:cTn id="17" dur="500"/>
                                        <p:tgtEl>
                                          <p:spTgt spid="40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099">
                                            <p:txEl>
                                              <p:pRg st="3" end="3"/>
                                            </p:txEl>
                                          </p:spTgt>
                                        </p:tgtEl>
                                        <p:attrNameLst>
                                          <p:attrName>style.visibility</p:attrName>
                                        </p:attrNameLst>
                                      </p:cBhvr>
                                      <p:to>
                                        <p:strVal val="visible"/>
                                      </p:to>
                                    </p:set>
                                    <p:animEffect transition="in" filter="blinds(horizontal)">
                                      <p:cBhvr>
                                        <p:cTn id="22" dur="500"/>
                                        <p:tgtEl>
                                          <p:spTgt spid="4099">
                                            <p:txEl>
                                              <p:pRg st="3" end="3"/>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4099">
                                            <p:txEl>
                                              <p:pRg st="4" end="4"/>
                                            </p:txEl>
                                          </p:spTgt>
                                        </p:tgtEl>
                                        <p:attrNameLst>
                                          <p:attrName>style.visibility</p:attrName>
                                        </p:attrNameLst>
                                      </p:cBhvr>
                                      <p:to>
                                        <p:strVal val="visible"/>
                                      </p:to>
                                    </p:set>
                                    <p:animEffect transition="in" filter="blinds(horizontal)">
                                      <p:cBhvr>
                                        <p:cTn id="25" dur="500"/>
                                        <p:tgtEl>
                                          <p:spTgt spid="4099">
                                            <p:txEl>
                                              <p:pRg st="4" end="4"/>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4099">
                                            <p:txEl>
                                              <p:pRg st="5" end="5"/>
                                            </p:txEl>
                                          </p:spTgt>
                                        </p:tgtEl>
                                        <p:attrNameLst>
                                          <p:attrName>style.visibility</p:attrName>
                                        </p:attrNameLst>
                                      </p:cBhvr>
                                      <p:to>
                                        <p:strVal val="visible"/>
                                      </p:to>
                                    </p:set>
                                    <p:animEffect transition="in" filter="blinds(horizontal)">
                                      <p:cBhvr>
                                        <p:cTn id="28" dur="500"/>
                                        <p:tgtEl>
                                          <p:spTgt spid="4099">
                                            <p:txEl>
                                              <p:pRg st="5" end="5"/>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4099">
                                            <p:txEl>
                                              <p:pRg st="6" end="6"/>
                                            </p:txEl>
                                          </p:spTgt>
                                        </p:tgtEl>
                                        <p:attrNameLst>
                                          <p:attrName>style.visibility</p:attrName>
                                        </p:attrNameLst>
                                      </p:cBhvr>
                                      <p:to>
                                        <p:strVal val="visible"/>
                                      </p:to>
                                    </p:set>
                                    <p:animEffect transition="in" filter="blinds(horizontal)">
                                      <p:cBhvr>
                                        <p:cTn id="31" dur="500"/>
                                        <p:tgtEl>
                                          <p:spTgt spid="4099">
                                            <p:txEl>
                                              <p:pRg st="6" end="6"/>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nodeType="clickEffect">
                                  <p:stCondLst>
                                    <p:cond delay="0"/>
                                  </p:stCondLst>
                                  <p:childTnLst>
                                    <p:set>
                                      <p:cBhvr>
                                        <p:cTn id="35" dur="1" fill="hold">
                                          <p:stCondLst>
                                            <p:cond delay="0"/>
                                          </p:stCondLst>
                                        </p:cTn>
                                        <p:tgtEl>
                                          <p:spTgt spid="4099">
                                            <p:txEl>
                                              <p:pRg st="7" end="7"/>
                                            </p:txEl>
                                          </p:spTgt>
                                        </p:tgtEl>
                                        <p:attrNameLst>
                                          <p:attrName>style.visibility</p:attrName>
                                        </p:attrNameLst>
                                      </p:cBhvr>
                                      <p:to>
                                        <p:strVal val="visible"/>
                                      </p:to>
                                    </p:set>
                                    <p:animEffect transition="in" filter="blinds(horizontal)">
                                      <p:cBhvr>
                                        <p:cTn id="36" dur="500"/>
                                        <p:tgtEl>
                                          <p:spTgt spid="4099">
                                            <p:txEl>
                                              <p:pRg st="7" end="7"/>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nodeType="clickEffect">
                                  <p:stCondLst>
                                    <p:cond delay="0"/>
                                  </p:stCondLst>
                                  <p:childTnLst>
                                    <p:set>
                                      <p:cBhvr>
                                        <p:cTn id="40" dur="1" fill="hold">
                                          <p:stCondLst>
                                            <p:cond delay="0"/>
                                          </p:stCondLst>
                                        </p:cTn>
                                        <p:tgtEl>
                                          <p:spTgt spid="4099">
                                            <p:txEl>
                                              <p:pRg st="8" end="8"/>
                                            </p:txEl>
                                          </p:spTgt>
                                        </p:tgtEl>
                                        <p:attrNameLst>
                                          <p:attrName>style.visibility</p:attrName>
                                        </p:attrNameLst>
                                      </p:cBhvr>
                                      <p:to>
                                        <p:strVal val="visible"/>
                                      </p:to>
                                    </p:set>
                                    <p:animEffect transition="in" filter="blinds(horizontal)">
                                      <p:cBhvr>
                                        <p:cTn id="41" dur="500"/>
                                        <p:tgtEl>
                                          <p:spTgt spid="4099">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4099">
                                            <p:txEl>
                                              <p:pRg st="9" end="9"/>
                                            </p:txEl>
                                          </p:spTgt>
                                        </p:tgtEl>
                                        <p:attrNameLst>
                                          <p:attrName>style.visibility</p:attrName>
                                        </p:attrNameLst>
                                      </p:cBhvr>
                                      <p:to>
                                        <p:strVal val="visible"/>
                                      </p:to>
                                    </p:set>
                                    <p:animEffect transition="in" filter="blinds(horizontal)">
                                      <p:cBhvr>
                                        <p:cTn id="46" dur="500"/>
                                        <p:tgtEl>
                                          <p:spTgt spid="4099">
                                            <p:txEl>
                                              <p:pRg st="9" end="9"/>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ntr" presetSubtype="10" fill="hold" nodeType="clickEffect">
                                  <p:stCondLst>
                                    <p:cond delay="0"/>
                                  </p:stCondLst>
                                  <p:childTnLst>
                                    <p:set>
                                      <p:cBhvr>
                                        <p:cTn id="50" dur="1" fill="hold">
                                          <p:stCondLst>
                                            <p:cond delay="0"/>
                                          </p:stCondLst>
                                        </p:cTn>
                                        <p:tgtEl>
                                          <p:spTgt spid="4099">
                                            <p:txEl>
                                              <p:pRg st="10" end="10"/>
                                            </p:txEl>
                                          </p:spTgt>
                                        </p:tgtEl>
                                        <p:attrNameLst>
                                          <p:attrName>style.visibility</p:attrName>
                                        </p:attrNameLst>
                                      </p:cBhvr>
                                      <p:to>
                                        <p:strVal val="visible"/>
                                      </p:to>
                                    </p:set>
                                    <p:animEffect transition="in" filter="blinds(horizontal)">
                                      <p:cBhvr>
                                        <p:cTn id="51" dur="500"/>
                                        <p:tgtEl>
                                          <p:spTgt spid="4099">
                                            <p:txEl>
                                              <p:pRg st="10" end="1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nodeType="clickEffect">
                                  <p:stCondLst>
                                    <p:cond delay="0"/>
                                  </p:stCondLst>
                                  <p:childTnLst>
                                    <p:set>
                                      <p:cBhvr>
                                        <p:cTn id="55" dur="1" fill="hold">
                                          <p:stCondLst>
                                            <p:cond delay="0"/>
                                          </p:stCondLst>
                                        </p:cTn>
                                        <p:tgtEl>
                                          <p:spTgt spid="4099">
                                            <p:txEl>
                                              <p:pRg st="11" end="11"/>
                                            </p:txEl>
                                          </p:spTgt>
                                        </p:tgtEl>
                                        <p:attrNameLst>
                                          <p:attrName>style.visibility</p:attrName>
                                        </p:attrNameLst>
                                      </p:cBhvr>
                                      <p:to>
                                        <p:strVal val="visible"/>
                                      </p:to>
                                    </p:set>
                                    <p:animEffect transition="in" filter="blinds(horizontal)">
                                      <p:cBhvr>
                                        <p:cTn id="56" dur="500"/>
                                        <p:tgtEl>
                                          <p:spTgt spid="409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4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609600"/>
          </a:xfrm>
        </p:spPr>
        <p:txBody>
          <a:bodyPr>
            <a:normAutofit fontScale="90000"/>
          </a:bodyPr>
          <a:lstStyle/>
          <a:p>
            <a:r>
              <a:rPr lang="en-US" b="1" u="sng" dirty="0"/>
              <a:t>Worldwide Religious adherents -- 2010</a:t>
            </a:r>
          </a:p>
        </p:txBody>
      </p:sp>
      <p:pic>
        <p:nvPicPr>
          <p:cNvPr id="2050" name="Picture 2" descr="http://www.pewforum.org/files/2012/12/01_group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838200"/>
            <a:ext cx="4340226" cy="5959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8624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990033">
            <a:alpha val="16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57200"/>
          </a:xfrm>
        </p:spPr>
        <p:txBody>
          <a:bodyPr>
            <a:normAutofit fontScale="90000"/>
          </a:bodyPr>
          <a:lstStyle/>
          <a:p>
            <a:r>
              <a:rPr lang="en-US" b="1" u="sng" dirty="0"/>
              <a:t>Cold War as an Arm Wrestling Match</a:t>
            </a:r>
          </a:p>
        </p:txBody>
      </p:sp>
      <p:sp>
        <p:nvSpPr>
          <p:cNvPr id="3" name="Content Placeholder 2"/>
          <p:cNvSpPr>
            <a:spLocks noGrp="1"/>
          </p:cNvSpPr>
          <p:nvPr>
            <p:ph idx="1"/>
          </p:nvPr>
        </p:nvSpPr>
        <p:spPr>
          <a:xfrm>
            <a:off x="76200" y="6061235"/>
            <a:ext cx="9067800" cy="674528"/>
          </a:xfrm>
        </p:spPr>
        <p:txBody>
          <a:bodyPr>
            <a:noAutofit/>
          </a:bodyPr>
          <a:lstStyle/>
          <a:p>
            <a:pPr marL="0" indent="0">
              <a:buNone/>
            </a:pPr>
            <a:r>
              <a:rPr lang="en-US" sz="2400" dirty="0"/>
              <a:t>Nikita </a:t>
            </a:r>
            <a:r>
              <a:rPr lang="en-US" sz="2400" dirty="0" err="1"/>
              <a:t>Krushchev</a:t>
            </a:r>
            <a:r>
              <a:rPr lang="en-US" sz="2400" dirty="0"/>
              <a:t> arm wrestling JFK during the Cuban Missile Crisis =&gt; </a:t>
            </a:r>
            <a:r>
              <a:rPr lang="en-US" sz="2400" b="1" i="1" dirty="0"/>
              <a:t>How is an arm wrestling match a good analogy for the Cold War?</a:t>
            </a:r>
          </a:p>
        </p:txBody>
      </p:sp>
      <p:pic>
        <p:nvPicPr>
          <p:cNvPr id="2050" name="Picture 2" descr="http://www.johndclare.net/images/Armwrestlin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07570"/>
            <a:ext cx="7924800" cy="5353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3056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990033">
            <a:alpha val="16000"/>
          </a:srgbClr>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76201"/>
            <a:ext cx="8229600" cy="304799"/>
          </a:xfrm>
        </p:spPr>
        <p:txBody>
          <a:bodyPr>
            <a:normAutofit fontScale="90000"/>
          </a:bodyPr>
          <a:lstStyle/>
          <a:p>
            <a:pPr eaLnBrk="1" hangingPunct="1"/>
            <a:r>
              <a:rPr lang="en-US" altLang="en-US" sz="4000" b="1" u="sng" dirty="0"/>
              <a:t>Cold War Strategies</a:t>
            </a:r>
          </a:p>
        </p:txBody>
      </p:sp>
      <p:sp>
        <p:nvSpPr>
          <p:cNvPr id="5123" name="Rectangle 3"/>
          <p:cNvSpPr>
            <a:spLocks noGrp="1" noChangeArrowheads="1"/>
          </p:cNvSpPr>
          <p:nvPr>
            <p:ph type="body" idx="1"/>
          </p:nvPr>
        </p:nvSpPr>
        <p:spPr>
          <a:xfrm>
            <a:off x="0" y="457200"/>
            <a:ext cx="9144000" cy="6629400"/>
          </a:xfrm>
        </p:spPr>
        <p:txBody>
          <a:bodyPr>
            <a:normAutofit fontScale="92500" lnSpcReduction="10000"/>
          </a:bodyPr>
          <a:lstStyle/>
          <a:p>
            <a:pPr eaLnBrk="1" hangingPunct="1"/>
            <a:r>
              <a:rPr lang="en-US" altLang="en-US" sz="2200" dirty="0"/>
              <a:t>Early in the Cold War President Truman &amp; foreign policy leaders like Kennan &amp; Marshall set general US policies &amp; strategies to “win” the Cold War </a:t>
            </a:r>
          </a:p>
          <a:p>
            <a:pPr marL="0" indent="0" eaLnBrk="1" hangingPunct="1">
              <a:buNone/>
            </a:pPr>
            <a:r>
              <a:rPr lang="en-US" altLang="en-US" sz="2200" b="1" u="sng" dirty="0"/>
              <a:t>Cold War Strategies</a:t>
            </a:r>
          </a:p>
          <a:p>
            <a:pPr eaLnBrk="1" hangingPunct="1">
              <a:buFontTx/>
              <a:buNone/>
            </a:pPr>
            <a:r>
              <a:rPr lang="en-US" altLang="en-US" sz="2200" b="1" u="sng" dirty="0"/>
              <a:t>Main Strategy = _________________</a:t>
            </a:r>
            <a:r>
              <a:rPr lang="en-US" altLang="en-US" sz="2200" dirty="0"/>
              <a:t>: idea proposed by </a:t>
            </a:r>
            <a:r>
              <a:rPr lang="en-US" altLang="en-US" sz="2200" b="1" i="1" dirty="0"/>
              <a:t>George Kennan</a:t>
            </a:r>
            <a:r>
              <a:rPr lang="en-US" altLang="en-US" sz="2200" dirty="0"/>
              <a:t> =&gt; to defeat Communism one must not let it expand . . . Communism is like a disease </a:t>
            </a:r>
            <a:r>
              <a:rPr lang="en-US" altLang="en-US" sz="2200" b="1" i="1" dirty="0"/>
              <a:t>Q: HOW??</a:t>
            </a:r>
          </a:p>
          <a:p>
            <a:pPr eaLnBrk="1" hangingPunct="1">
              <a:buFontTx/>
              <a:buNone/>
            </a:pPr>
            <a:r>
              <a:rPr lang="en-US" altLang="en-US" sz="2200" b="1" i="1" dirty="0"/>
              <a:t>#1: ___________________</a:t>
            </a:r>
            <a:r>
              <a:rPr lang="en-US" altLang="en-US" sz="2300" dirty="0"/>
              <a:t>=&gt; world agency designed to promote peace and cooperation between world nations (prevent World War III)</a:t>
            </a:r>
          </a:p>
          <a:p>
            <a:pPr lvl="1">
              <a:buFont typeface="Wingdings" panose="05000000000000000000" pitchFamily="2" charset="2"/>
              <a:buChar char="§"/>
            </a:pPr>
            <a:r>
              <a:rPr lang="en-US" altLang="en-US" sz="2300" dirty="0"/>
              <a:t>Comprised of a Security Council dominated by </a:t>
            </a:r>
            <a:r>
              <a:rPr lang="en-US" altLang="en-US" sz="2300" b="1" i="1" dirty="0"/>
              <a:t>China, USSR, France, Britain &amp; US</a:t>
            </a:r>
            <a:r>
              <a:rPr lang="en-US" altLang="en-US" sz="2300" dirty="0"/>
              <a:t> as well as a General Assembly of 140+ nations</a:t>
            </a:r>
          </a:p>
          <a:p>
            <a:pPr marL="57150" indent="0">
              <a:buNone/>
            </a:pPr>
            <a:r>
              <a:rPr lang="en-US" altLang="en-US" sz="2300" b="1" i="1" dirty="0"/>
              <a:t>#2: International Monetary Fund (IMF) &amp; World Bank </a:t>
            </a:r>
            <a:r>
              <a:rPr lang="en-US" altLang="en-US" sz="2300" dirty="0"/>
              <a:t>=&gt; attempts to promote economic growth &amp; stability by regulating currency exchange rates &amp; securing loans to aid developing countries (USSR refuses to participate)</a:t>
            </a:r>
          </a:p>
          <a:p>
            <a:pPr marL="57150" indent="0">
              <a:buNone/>
            </a:pPr>
            <a:r>
              <a:rPr lang="en-US" altLang="en-US" sz="2400" b="1" i="1" dirty="0"/>
              <a:t>#3: ______________________</a:t>
            </a:r>
            <a:r>
              <a:rPr lang="en-US" altLang="en-US" sz="2400" dirty="0"/>
              <a:t>=&gt; economic aid to Europe and Greece/Turkey to rebuild the countries after WWII and prevent Communist takeovers </a:t>
            </a:r>
          </a:p>
          <a:p>
            <a:pPr lvl="1">
              <a:buFont typeface="Wingdings" panose="05000000000000000000" pitchFamily="2" charset="2"/>
              <a:buChar char="§"/>
            </a:pPr>
            <a:r>
              <a:rPr lang="en-US" altLang="en-US" sz="2200" dirty="0"/>
              <a:t> Total post war aid ~ $17 Billion!! (Creates a Democratic W. Europe for decades)</a:t>
            </a:r>
          </a:p>
          <a:p>
            <a:pPr eaLnBrk="1" hangingPunct="1">
              <a:buFontTx/>
              <a:buNone/>
            </a:pPr>
            <a:r>
              <a:rPr lang="en-US" altLang="en-US" sz="2300" b="1" i="1" dirty="0"/>
              <a:t>#4: _______(North Atlantic Treaty Organization) </a:t>
            </a:r>
            <a:r>
              <a:rPr lang="en-US" altLang="en-US" sz="2300" dirty="0"/>
              <a:t>=&gt; defense pact between US and W. European countries that promised assistance if any country was attacked</a:t>
            </a:r>
          </a:p>
          <a:p>
            <a:pPr lvl="1">
              <a:buFont typeface="Wingdings" panose="05000000000000000000" pitchFamily="2" charset="2"/>
              <a:buChar char="§"/>
            </a:pPr>
            <a:r>
              <a:rPr lang="en-US" altLang="en-US" sz="2300" dirty="0"/>
              <a:t> Soviets respond w/ </a:t>
            </a:r>
            <a:r>
              <a:rPr lang="en-US" altLang="en-US" sz="2300" b="1" i="1" dirty="0"/>
              <a:t>WARSAW Pact</a:t>
            </a:r>
            <a:r>
              <a:rPr lang="en-US" altLang="en-US" sz="2300" dirty="0"/>
              <a:t> (same thing w/ USSR and E. Europe)</a:t>
            </a:r>
          </a:p>
          <a:p>
            <a:pPr eaLnBrk="1" hangingPunct="1">
              <a:buFontTx/>
              <a:buNone/>
            </a:pPr>
            <a:r>
              <a:rPr lang="en-US" altLang="en-US" sz="2300" dirty="0"/>
              <a:t>#5: </a:t>
            </a:r>
            <a:r>
              <a:rPr lang="en-US" altLang="en-US" sz="2300" b="1" i="1" dirty="0"/>
              <a:t>Indirect &amp; Direct Confrontations </a:t>
            </a:r>
            <a:r>
              <a:rPr lang="en-US" altLang="en-US" sz="2300" dirty="0"/>
              <a:t>eventually develop and are necessary to defeat the USSR</a:t>
            </a:r>
          </a:p>
        </p:txBody>
      </p:sp>
    </p:spTree>
    <p:extLst>
      <p:ext uri="{BB962C8B-B14F-4D97-AF65-F5344CB8AC3E}">
        <p14:creationId xmlns:p14="http://schemas.microsoft.com/office/powerpoint/2010/main" val="11047187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5123">
                                            <p:txEl>
                                              <p:pRg st="2" end="2"/>
                                            </p:txEl>
                                          </p:spTgt>
                                        </p:tgtEl>
                                        <p:attrNameLst>
                                          <p:attrName>style.visibility</p:attrName>
                                        </p:attrNameLst>
                                      </p:cBhvr>
                                      <p:to>
                                        <p:strVal val="visible"/>
                                      </p:to>
                                    </p:set>
                                    <p:animEffect transition="in" filter="box(in)">
                                      <p:cBhvr>
                                        <p:cTn id="7" dur="500"/>
                                        <p:tgtEl>
                                          <p:spTgt spid="512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5123">
                                            <p:txEl>
                                              <p:pRg st="3" end="3"/>
                                            </p:txEl>
                                          </p:spTgt>
                                        </p:tgtEl>
                                        <p:attrNameLst>
                                          <p:attrName>style.visibility</p:attrName>
                                        </p:attrNameLst>
                                      </p:cBhvr>
                                      <p:to>
                                        <p:strVal val="visible"/>
                                      </p:to>
                                    </p:set>
                                    <p:animEffect transition="in" filter="box(in)">
                                      <p:cBhvr>
                                        <p:cTn id="12" dur="500"/>
                                        <p:tgtEl>
                                          <p:spTgt spid="512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123">
                                            <p:txEl>
                                              <p:pRg st="4" end="4"/>
                                            </p:txEl>
                                          </p:spTgt>
                                        </p:tgtEl>
                                        <p:attrNameLst>
                                          <p:attrName>style.visibility</p:attrName>
                                        </p:attrNameLst>
                                      </p:cBhvr>
                                      <p:to>
                                        <p:strVal val="visible"/>
                                      </p:to>
                                    </p:set>
                                    <p:animEffect transition="in" filter="box(in)">
                                      <p:cBhvr>
                                        <p:cTn id="17" dur="500"/>
                                        <p:tgtEl>
                                          <p:spTgt spid="512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123">
                                            <p:txEl>
                                              <p:pRg st="5" end="5"/>
                                            </p:txEl>
                                          </p:spTgt>
                                        </p:tgtEl>
                                        <p:attrNameLst>
                                          <p:attrName>style.visibility</p:attrName>
                                        </p:attrNameLst>
                                      </p:cBhvr>
                                      <p:to>
                                        <p:strVal val="visible"/>
                                      </p:to>
                                    </p:set>
                                    <p:animEffect transition="in" filter="box(in)">
                                      <p:cBhvr>
                                        <p:cTn id="22" dur="500"/>
                                        <p:tgtEl>
                                          <p:spTgt spid="512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5123">
                                            <p:txEl>
                                              <p:pRg st="6" end="6"/>
                                            </p:txEl>
                                          </p:spTgt>
                                        </p:tgtEl>
                                        <p:attrNameLst>
                                          <p:attrName>style.visibility</p:attrName>
                                        </p:attrNameLst>
                                      </p:cBhvr>
                                      <p:to>
                                        <p:strVal val="visible"/>
                                      </p:to>
                                    </p:set>
                                    <p:animEffect transition="in" filter="box(in)">
                                      <p:cBhvr>
                                        <p:cTn id="27" dur="500"/>
                                        <p:tgtEl>
                                          <p:spTgt spid="5123">
                                            <p:txEl>
                                              <p:pRg st="6" end="6"/>
                                            </p:txEl>
                                          </p:spTgt>
                                        </p:tgtEl>
                                      </p:cBhvr>
                                    </p:animEffect>
                                  </p:childTnLst>
                                </p:cTn>
                              </p:par>
                              <p:par>
                                <p:cTn id="28" presetID="4" presetClass="entr" presetSubtype="16" fill="hold" nodeType="withEffect">
                                  <p:stCondLst>
                                    <p:cond delay="0"/>
                                  </p:stCondLst>
                                  <p:childTnLst>
                                    <p:set>
                                      <p:cBhvr>
                                        <p:cTn id="29" dur="1" fill="hold">
                                          <p:stCondLst>
                                            <p:cond delay="0"/>
                                          </p:stCondLst>
                                        </p:cTn>
                                        <p:tgtEl>
                                          <p:spTgt spid="5123">
                                            <p:txEl>
                                              <p:pRg st="7" end="7"/>
                                            </p:txEl>
                                          </p:spTgt>
                                        </p:tgtEl>
                                        <p:attrNameLst>
                                          <p:attrName>style.visibility</p:attrName>
                                        </p:attrNameLst>
                                      </p:cBhvr>
                                      <p:to>
                                        <p:strVal val="visible"/>
                                      </p:to>
                                    </p:set>
                                    <p:animEffect transition="in" filter="box(in)">
                                      <p:cBhvr>
                                        <p:cTn id="30" dur="500"/>
                                        <p:tgtEl>
                                          <p:spTgt spid="5123">
                                            <p:txEl>
                                              <p:pRg st="7" end="7"/>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16" fill="hold" nodeType="clickEffect">
                                  <p:stCondLst>
                                    <p:cond delay="0"/>
                                  </p:stCondLst>
                                  <p:childTnLst>
                                    <p:set>
                                      <p:cBhvr>
                                        <p:cTn id="34" dur="1" fill="hold">
                                          <p:stCondLst>
                                            <p:cond delay="0"/>
                                          </p:stCondLst>
                                        </p:cTn>
                                        <p:tgtEl>
                                          <p:spTgt spid="5123">
                                            <p:txEl>
                                              <p:pRg st="8" end="8"/>
                                            </p:txEl>
                                          </p:spTgt>
                                        </p:tgtEl>
                                        <p:attrNameLst>
                                          <p:attrName>style.visibility</p:attrName>
                                        </p:attrNameLst>
                                      </p:cBhvr>
                                      <p:to>
                                        <p:strVal val="visible"/>
                                      </p:to>
                                    </p:set>
                                    <p:animEffect transition="in" filter="box(in)">
                                      <p:cBhvr>
                                        <p:cTn id="35" dur="500"/>
                                        <p:tgtEl>
                                          <p:spTgt spid="5123">
                                            <p:txEl>
                                              <p:pRg st="8" end="8"/>
                                            </p:txEl>
                                          </p:spTgt>
                                        </p:tgtEl>
                                      </p:cBhvr>
                                    </p:animEffect>
                                  </p:childTnLst>
                                </p:cTn>
                              </p:par>
                              <p:par>
                                <p:cTn id="36" presetID="4" presetClass="entr" presetSubtype="16" fill="hold" nodeType="withEffect">
                                  <p:stCondLst>
                                    <p:cond delay="0"/>
                                  </p:stCondLst>
                                  <p:childTnLst>
                                    <p:set>
                                      <p:cBhvr>
                                        <p:cTn id="37" dur="1" fill="hold">
                                          <p:stCondLst>
                                            <p:cond delay="0"/>
                                          </p:stCondLst>
                                        </p:cTn>
                                        <p:tgtEl>
                                          <p:spTgt spid="5123">
                                            <p:txEl>
                                              <p:pRg st="9" end="9"/>
                                            </p:txEl>
                                          </p:spTgt>
                                        </p:tgtEl>
                                        <p:attrNameLst>
                                          <p:attrName>style.visibility</p:attrName>
                                        </p:attrNameLst>
                                      </p:cBhvr>
                                      <p:to>
                                        <p:strVal val="visible"/>
                                      </p:to>
                                    </p:set>
                                    <p:animEffect transition="in" filter="box(in)">
                                      <p:cBhvr>
                                        <p:cTn id="38" dur="500"/>
                                        <p:tgtEl>
                                          <p:spTgt spid="5123">
                                            <p:txEl>
                                              <p:pRg st="9" end="9"/>
                                            </p:txEl>
                                          </p:spTgt>
                                        </p:tgtEl>
                                      </p:cBhvr>
                                    </p:animEffect>
                                  </p:childTnLst>
                                </p:cTn>
                              </p:par>
                              <p:par>
                                <p:cTn id="39" presetID="4" presetClass="entr" presetSubtype="16" fill="hold" nodeType="withEffect">
                                  <p:stCondLst>
                                    <p:cond delay="0"/>
                                  </p:stCondLst>
                                  <p:childTnLst>
                                    <p:set>
                                      <p:cBhvr>
                                        <p:cTn id="40" dur="1" fill="hold">
                                          <p:stCondLst>
                                            <p:cond delay="0"/>
                                          </p:stCondLst>
                                        </p:cTn>
                                        <p:tgtEl>
                                          <p:spTgt spid="5123">
                                            <p:txEl>
                                              <p:pRg st="10" end="10"/>
                                            </p:txEl>
                                          </p:spTgt>
                                        </p:tgtEl>
                                        <p:attrNameLst>
                                          <p:attrName>style.visibility</p:attrName>
                                        </p:attrNameLst>
                                      </p:cBhvr>
                                      <p:to>
                                        <p:strVal val="visible"/>
                                      </p:to>
                                    </p:set>
                                    <p:animEffect transition="in" filter="box(in)">
                                      <p:cBhvr>
                                        <p:cTn id="41" dur="500"/>
                                        <p:tgtEl>
                                          <p:spTgt spid="512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990033">
            <a:alpha val="16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63562"/>
          </a:xfrm>
        </p:spPr>
        <p:txBody>
          <a:bodyPr>
            <a:normAutofit fontScale="90000"/>
          </a:bodyPr>
          <a:lstStyle/>
          <a:p>
            <a:r>
              <a:rPr lang="en-US" b="1" u="sng" dirty="0"/>
              <a:t>Marshall Plan Payments</a:t>
            </a:r>
          </a:p>
        </p:txBody>
      </p:sp>
      <p:sp>
        <p:nvSpPr>
          <p:cNvPr id="3" name="Content Placeholder 2"/>
          <p:cNvSpPr>
            <a:spLocks noGrp="1"/>
          </p:cNvSpPr>
          <p:nvPr>
            <p:ph idx="1"/>
          </p:nvPr>
        </p:nvSpPr>
        <p:spPr>
          <a:xfrm>
            <a:off x="0" y="5486400"/>
            <a:ext cx="9144000" cy="1249363"/>
          </a:xfrm>
        </p:spPr>
        <p:txBody>
          <a:bodyPr>
            <a:normAutofit fontScale="92500"/>
          </a:bodyPr>
          <a:lstStyle/>
          <a:p>
            <a:pPr marL="0" indent="0">
              <a:buNone/>
            </a:pPr>
            <a:r>
              <a:rPr lang="en-US" sz="2400" dirty="0"/>
              <a:t>George Marshall believed, as many foreign policy leaders did, that the rise of Fascism and political radicalism mirrored economic difficulties . . . Therefore if nations had healthy, stable economies they would reject Communism</a:t>
            </a:r>
          </a:p>
        </p:txBody>
      </p:sp>
      <p:pic>
        <p:nvPicPr>
          <p:cNvPr id="7170" name="Picture 2" descr="http://iah201veenstra.a.wiki-site.com/images/c/cc/MarshallPla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43000"/>
            <a:ext cx="5802364" cy="349431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marshallplan.at/images/content/2010/mp_shi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219200"/>
            <a:ext cx="2938082"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3465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990033">
            <a:alpha val="16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p:spPr>
        <p:txBody>
          <a:bodyPr>
            <a:normAutofit fontScale="90000"/>
          </a:bodyPr>
          <a:lstStyle/>
          <a:p>
            <a:r>
              <a:rPr lang="en-US" b="1" u="sng" dirty="0"/>
              <a:t>NATO vs WARSAW Nations</a:t>
            </a:r>
          </a:p>
        </p:txBody>
      </p:sp>
      <p:pic>
        <p:nvPicPr>
          <p:cNvPr id="4" name="Picture 3" descr="http://www.unc.edu/courses/2010spring/hist/140/007/Outlines/2.ColdWar1_files/image002.png"/>
          <p:cNvPicPr/>
          <p:nvPr/>
        </p:nvPicPr>
        <p:blipFill>
          <a:blip r:embed="rId2">
            <a:extLst>
              <a:ext uri="{28A0092B-C50C-407E-A947-70E740481C1C}">
                <a14:useLocalDpi xmlns:a14="http://schemas.microsoft.com/office/drawing/2010/main" val="0"/>
              </a:ext>
            </a:extLst>
          </a:blip>
          <a:srcRect/>
          <a:stretch>
            <a:fillRect/>
          </a:stretch>
        </p:blipFill>
        <p:spPr bwMode="auto">
          <a:xfrm>
            <a:off x="152400" y="898071"/>
            <a:ext cx="8864600" cy="4457700"/>
          </a:xfrm>
          <a:prstGeom prst="rect">
            <a:avLst/>
          </a:prstGeom>
          <a:noFill/>
          <a:ln>
            <a:noFill/>
          </a:ln>
        </p:spPr>
      </p:pic>
    </p:spTree>
    <p:extLst>
      <p:ext uri="{BB962C8B-B14F-4D97-AF65-F5344CB8AC3E}">
        <p14:creationId xmlns:p14="http://schemas.microsoft.com/office/powerpoint/2010/main" val="6429122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990033">
            <a:alpha val="16000"/>
          </a:srgbClr>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152400"/>
            <a:ext cx="8229600" cy="563563"/>
          </a:xfrm>
        </p:spPr>
        <p:txBody>
          <a:bodyPr>
            <a:normAutofit fontScale="90000"/>
          </a:bodyPr>
          <a:lstStyle/>
          <a:p>
            <a:pPr eaLnBrk="1" hangingPunct="1"/>
            <a:r>
              <a:rPr lang="en-US" altLang="en-US" sz="4000" b="1" u="sng"/>
              <a:t>Life Magazine May 1955</a:t>
            </a:r>
          </a:p>
        </p:txBody>
      </p:sp>
      <p:pic>
        <p:nvPicPr>
          <p:cNvPr id="27651" name="Picture 5" descr="106296_fig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14400"/>
            <a:ext cx="7162800"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42610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3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57200"/>
          </a:xfrm>
        </p:spPr>
        <p:txBody>
          <a:bodyPr>
            <a:normAutofit fontScale="90000"/>
          </a:bodyPr>
          <a:lstStyle/>
          <a:p>
            <a:r>
              <a:rPr lang="en-US" b="1" u="sng" dirty="0"/>
              <a:t>Cold War Fighting</a:t>
            </a:r>
          </a:p>
        </p:txBody>
      </p:sp>
      <p:sp>
        <p:nvSpPr>
          <p:cNvPr id="3" name="Content Placeholder 2"/>
          <p:cNvSpPr>
            <a:spLocks noGrp="1"/>
          </p:cNvSpPr>
          <p:nvPr>
            <p:ph idx="1"/>
          </p:nvPr>
        </p:nvSpPr>
        <p:spPr>
          <a:xfrm>
            <a:off x="0" y="609600"/>
            <a:ext cx="9144000" cy="6324600"/>
          </a:xfrm>
        </p:spPr>
        <p:txBody>
          <a:bodyPr>
            <a:normAutofit fontScale="92500" lnSpcReduction="10000"/>
          </a:bodyPr>
          <a:lstStyle/>
          <a:p>
            <a:r>
              <a:rPr lang="en-US" sz="2100" dirty="0"/>
              <a:t>During the Cold War the US and USSR engaged in a variety of indirect competitions &amp; direct military confrontations or </a:t>
            </a:r>
            <a:r>
              <a:rPr lang="en-US" sz="2100" b="1" i="1" dirty="0"/>
              <a:t>Proxy Wars </a:t>
            </a:r>
            <a:r>
              <a:rPr lang="en-US" sz="2100" dirty="0"/>
              <a:t>. . .</a:t>
            </a:r>
          </a:p>
          <a:p>
            <a:pPr marL="0" indent="0">
              <a:buNone/>
            </a:pPr>
            <a:r>
              <a:rPr lang="en-US" sz="2100" b="1" u="sng" dirty="0"/>
              <a:t>Indirect Confrontations</a:t>
            </a:r>
          </a:p>
          <a:p>
            <a:pPr marL="0" indent="0">
              <a:buNone/>
            </a:pPr>
            <a:r>
              <a:rPr lang="en-US" sz="2100" b="1" i="1" dirty="0"/>
              <a:t>#1: _______________________</a:t>
            </a:r>
            <a:r>
              <a:rPr lang="en-US" sz="2100" dirty="0"/>
              <a:t>=&gt; the US and USSR both sought to maintain strategic military supremacy by devoting large sums to weapons spending and development</a:t>
            </a:r>
          </a:p>
          <a:p>
            <a:pPr marL="342900" lvl="1" indent="-342900">
              <a:buFont typeface="Arial" panose="020B0604020202020204" pitchFamily="34" charset="0"/>
              <a:buChar char="•"/>
            </a:pPr>
            <a:r>
              <a:rPr lang="en-US" sz="2100" dirty="0"/>
              <a:t>USSR develops 1</a:t>
            </a:r>
            <a:r>
              <a:rPr lang="en-US" sz="2100" baseline="30000" dirty="0"/>
              <a:t>st</a:t>
            </a:r>
            <a:r>
              <a:rPr lang="en-US" sz="2100" dirty="0"/>
              <a:t> nuclear weapons in 1949; US develops </a:t>
            </a:r>
            <a:r>
              <a:rPr lang="en-US" sz="2100" b="1" i="1" dirty="0"/>
              <a:t>hydrogen bomb </a:t>
            </a:r>
            <a:r>
              <a:rPr lang="en-US" sz="2100" dirty="0"/>
              <a:t>in 1952 </a:t>
            </a:r>
            <a:r>
              <a:rPr lang="en-US" sz="2100" b="1" i="1" dirty="0"/>
              <a:t>=&gt; </a:t>
            </a:r>
            <a:r>
              <a:rPr lang="en-US" altLang="en-US" sz="2200" dirty="0"/>
              <a:t>(“Mike”) 1000X more powerful than Hiroshima bombs</a:t>
            </a:r>
          </a:p>
          <a:p>
            <a:pPr marL="342900" lvl="1" indent="-342900">
              <a:buFont typeface="Arial" panose="020B0604020202020204" pitchFamily="34" charset="0"/>
              <a:buChar char="•"/>
            </a:pPr>
            <a:r>
              <a:rPr lang="en-US" altLang="en-US" sz="2200" dirty="0"/>
              <a:t>Both nations develop ICBM missiles to deliver bombs across continents in minutes and bomber fleets to drop bombs on civilian targets</a:t>
            </a:r>
          </a:p>
          <a:p>
            <a:pPr marL="685800" lvl="2" indent="-285750">
              <a:buFont typeface="Wingdings" panose="05000000000000000000" pitchFamily="2" charset="2"/>
              <a:buChar char="§"/>
            </a:pPr>
            <a:r>
              <a:rPr lang="en-US" altLang="en-US" sz="2100" dirty="0"/>
              <a:t>High levels of domestic spending goes to defense =&gt; growth of ____________ _______________________(defense industries) leads to economic dependence</a:t>
            </a:r>
          </a:p>
          <a:p>
            <a:pPr marL="0" lvl="1" indent="0">
              <a:buNone/>
            </a:pPr>
            <a:r>
              <a:rPr lang="en-US" altLang="en-US" sz="2100" b="1" i="1" dirty="0"/>
              <a:t>#2: __________________________</a:t>
            </a:r>
            <a:r>
              <a:rPr lang="en-US" altLang="en-US" sz="2100" dirty="0"/>
              <a:t>=&gt; both nations come to view space as strategic and propaganda piece; focus on satellites and space exploration</a:t>
            </a:r>
          </a:p>
          <a:p>
            <a:pPr marL="342900" lvl="1" indent="-342900">
              <a:buFont typeface="Arial" panose="020B0604020202020204" pitchFamily="34" charset="0"/>
              <a:buChar char="•"/>
            </a:pPr>
            <a:r>
              <a:rPr lang="en-US" altLang="en-US" sz="2100" dirty="0"/>
              <a:t>USSR sends 1</a:t>
            </a:r>
            <a:r>
              <a:rPr lang="en-US" altLang="en-US" sz="2100" baseline="30000" dirty="0"/>
              <a:t>st</a:t>
            </a:r>
            <a:r>
              <a:rPr lang="en-US" altLang="en-US" sz="2100" dirty="0"/>
              <a:t> satellite into </a:t>
            </a:r>
            <a:r>
              <a:rPr lang="en-US" altLang="en-US" sz="2100" dirty="0" err="1"/>
              <a:t>outerspace</a:t>
            </a:r>
            <a:r>
              <a:rPr lang="en-US" altLang="en-US" sz="2100" dirty="0"/>
              <a:t> in 1957 =&gt; ____________________</a:t>
            </a:r>
          </a:p>
          <a:p>
            <a:pPr marL="342900" lvl="1" indent="-342900">
              <a:buFont typeface="Arial" panose="020B0604020202020204" pitchFamily="34" charset="0"/>
              <a:buChar char="•"/>
            </a:pPr>
            <a:r>
              <a:rPr lang="en-US" altLang="en-US" sz="2200" dirty="0"/>
              <a:t>Post Sputnik US public and leaders fear that there is a </a:t>
            </a:r>
            <a:r>
              <a:rPr lang="en-US" altLang="en-US" sz="2200" b="1" i="1" dirty="0"/>
              <a:t>“missile gap”</a:t>
            </a:r>
            <a:r>
              <a:rPr lang="en-US" altLang="en-US" sz="2200" dirty="0"/>
              <a:t> w/ Soviets =&gt; more weapons &amp; missile programs funded </a:t>
            </a:r>
          </a:p>
          <a:p>
            <a:pPr marL="400050"/>
            <a:r>
              <a:rPr lang="en-US" altLang="en-US" sz="2200" dirty="0"/>
              <a:t>USSR also beats US into </a:t>
            </a:r>
            <a:r>
              <a:rPr lang="en-US" altLang="en-US" sz="2200" dirty="0" err="1"/>
              <a:t>outerspace</a:t>
            </a:r>
            <a:r>
              <a:rPr lang="en-US" altLang="en-US" sz="2200" dirty="0"/>
              <a:t> =&gt; </a:t>
            </a:r>
            <a:r>
              <a:rPr lang="en-US" altLang="en-US" sz="2200" b="1" i="1" dirty="0"/>
              <a:t>Yuri Gagarin </a:t>
            </a:r>
            <a:r>
              <a:rPr lang="en-US" altLang="en-US" sz="2200" dirty="0"/>
              <a:t>in 1959</a:t>
            </a:r>
          </a:p>
          <a:p>
            <a:pPr marL="400050"/>
            <a:r>
              <a:rPr lang="en-US" altLang="en-US" sz="2200" dirty="0"/>
              <a:t>US commits to “put a man on moon” before USSR =&gt; Mercury, Gemini and Apollo missions launched and </a:t>
            </a:r>
            <a:r>
              <a:rPr lang="en-US" altLang="en-US" sz="2200" b="1" i="1" dirty="0"/>
              <a:t>NASA</a:t>
            </a:r>
            <a:r>
              <a:rPr lang="en-US" altLang="en-US" sz="2200" dirty="0"/>
              <a:t> created</a:t>
            </a:r>
          </a:p>
          <a:p>
            <a:pPr lvl="1">
              <a:buFont typeface="Wingdings" panose="05000000000000000000" pitchFamily="2" charset="2"/>
              <a:buChar char="§"/>
            </a:pPr>
            <a:r>
              <a:rPr lang="en-US" altLang="en-US" sz="2200" dirty="0"/>
              <a:t>Neil Armstrong walks on moon in 1969</a:t>
            </a:r>
          </a:p>
          <a:p>
            <a:pPr marL="0" lvl="1" indent="0">
              <a:buNone/>
            </a:pPr>
            <a:endParaRPr lang="en-US" altLang="en-US" sz="2100" b="1" i="1" dirty="0"/>
          </a:p>
          <a:p>
            <a:endParaRPr lang="en-US" sz="2100" b="1" i="1" dirty="0"/>
          </a:p>
        </p:txBody>
      </p:sp>
    </p:spTree>
    <p:extLst>
      <p:ext uri="{BB962C8B-B14F-4D97-AF65-F5344CB8AC3E}">
        <p14:creationId xmlns:p14="http://schemas.microsoft.com/office/powerpoint/2010/main" val="19221707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3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p:spPr>
        <p:txBody>
          <a:bodyPr>
            <a:normAutofit fontScale="90000"/>
          </a:bodyPr>
          <a:lstStyle/>
          <a:p>
            <a:r>
              <a:rPr lang="en-US" b="1" u="sng" dirty="0" err="1"/>
              <a:t>Timelapse</a:t>
            </a:r>
            <a:r>
              <a:rPr lang="en-US" b="1" u="sng" dirty="0"/>
              <a:t> video of Nuclear Testing</a:t>
            </a:r>
          </a:p>
        </p:txBody>
      </p:sp>
      <p:sp>
        <p:nvSpPr>
          <p:cNvPr id="3" name="Content Placeholder 2"/>
          <p:cNvSpPr>
            <a:spLocks noGrp="1"/>
          </p:cNvSpPr>
          <p:nvPr>
            <p:ph idx="1"/>
          </p:nvPr>
        </p:nvSpPr>
        <p:spPr>
          <a:xfrm>
            <a:off x="152400" y="762001"/>
            <a:ext cx="8839200" cy="914400"/>
          </a:xfrm>
        </p:spPr>
        <p:txBody>
          <a:bodyPr/>
          <a:lstStyle/>
          <a:p>
            <a:pPr marL="0" indent="0">
              <a:buNone/>
            </a:pPr>
            <a:r>
              <a:rPr lang="en-US" dirty="0">
                <a:hlinkClick r:id="rId2"/>
              </a:rPr>
              <a:t>https://www.youtube.com/watch?v=LLCF7vPanrY</a:t>
            </a:r>
            <a:endParaRPr lang="en-US" dirty="0"/>
          </a:p>
          <a:p>
            <a:pPr marL="0" indent="0">
              <a:buNone/>
            </a:pPr>
            <a:endParaRPr lang="en-US" dirty="0"/>
          </a:p>
        </p:txBody>
      </p:sp>
      <p:pic>
        <p:nvPicPr>
          <p:cNvPr id="23554" name="Picture 2" descr="http://i.ytimg.com/vi/LLCF7vPanrY/hq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524000"/>
            <a:ext cx="7021286" cy="5029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4244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39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144000" cy="2286000"/>
          </a:xfrm>
        </p:spPr>
        <p:txBody>
          <a:bodyPr>
            <a:normAutofit lnSpcReduction="10000"/>
          </a:bodyPr>
          <a:lstStyle/>
          <a:p>
            <a:pPr marL="0" indent="0">
              <a:buNone/>
            </a:pPr>
            <a:r>
              <a:rPr lang="en-US" sz="2200" b="1" i="1" dirty="0"/>
              <a:t>#3: Social competitions </a:t>
            </a:r>
            <a:endParaRPr lang="en-US" sz="2200" dirty="0"/>
          </a:p>
          <a:p>
            <a:r>
              <a:rPr lang="en-US" sz="2200" dirty="0"/>
              <a:t>From 1950’s to 1980’s the </a:t>
            </a:r>
            <a:r>
              <a:rPr lang="en-US" sz="2200" b="1" i="1" dirty="0"/>
              <a:t>Olympics</a:t>
            </a:r>
            <a:r>
              <a:rPr lang="en-US" sz="2200" dirty="0"/>
              <a:t> took on Cold War implications as to nations competed for athletic and social superiority</a:t>
            </a:r>
          </a:p>
          <a:p>
            <a:pPr marL="685800" lvl="1">
              <a:buFont typeface="Wingdings" panose="05000000000000000000" pitchFamily="2" charset="2"/>
              <a:buChar char="§"/>
            </a:pPr>
            <a:r>
              <a:rPr lang="en-US" sz="2200" dirty="0"/>
              <a:t>Hockey, gymnastics, figure skating, etc…. =&gt; 1980 “Miracle on Ice”</a:t>
            </a:r>
          </a:p>
          <a:p>
            <a:r>
              <a:rPr lang="en-US" sz="2200" b="1" i="1" dirty="0"/>
              <a:t>“War of Kitchens” </a:t>
            </a:r>
            <a:r>
              <a:rPr lang="en-US" sz="2200" dirty="0"/>
              <a:t>pitted American consumer products against Soviet technology during </a:t>
            </a:r>
            <a:r>
              <a:rPr lang="en-US" sz="2200" dirty="0" err="1"/>
              <a:t>Krushchev’s</a:t>
            </a:r>
            <a:r>
              <a:rPr lang="en-US" sz="2200" dirty="0"/>
              <a:t> 1957 US visit =&gt; higher standard of living?</a:t>
            </a:r>
          </a:p>
        </p:txBody>
      </p:sp>
      <p:sp>
        <p:nvSpPr>
          <p:cNvPr id="4" name="Title 1"/>
          <p:cNvSpPr>
            <a:spLocks noGrp="1"/>
          </p:cNvSpPr>
          <p:nvPr>
            <p:ph type="title"/>
          </p:nvPr>
        </p:nvSpPr>
        <p:spPr>
          <a:xfrm>
            <a:off x="457200" y="76200"/>
            <a:ext cx="8229600" cy="304800"/>
          </a:xfrm>
        </p:spPr>
        <p:txBody>
          <a:bodyPr>
            <a:normAutofit fontScale="90000"/>
          </a:bodyPr>
          <a:lstStyle/>
          <a:p>
            <a:r>
              <a:rPr lang="en-US" b="1" u="sng" dirty="0"/>
              <a:t>Cold War Fighting</a:t>
            </a:r>
          </a:p>
        </p:txBody>
      </p:sp>
      <p:pic>
        <p:nvPicPr>
          <p:cNvPr id="26626" name="Picture 2" descr="http://assets.dacw.co/itemimages/JIMCRAIGDYBIM16X20AU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590800"/>
            <a:ext cx="6629400" cy="4191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3827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39000"/>
          </a:schemeClr>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152400"/>
            <a:ext cx="8229600" cy="563563"/>
          </a:xfrm>
        </p:spPr>
        <p:txBody>
          <a:bodyPr>
            <a:normAutofit fontScale="90000"/>
          </a:bodyPr>
          <a:lstStyle/>
          <a:p>
            <a:pPr eaLnBrk="1" hangingPunct="1"/>
            <a:r>
              <a:rPr lang="en-US" altLang="en-US" sz="4000" b="1" u="sng" dirty="0"/>
              <a:t>“War of the Kitchens” -- 1957</a:t>
            </a:r>
          </a:p>
        </p:txBody>
      </p:sp>
      <p:pic>
        <p:nvPicPr>
          <p:cNvPr id="25604" name="Picture 4" descr="http://graphics8.nytimes.com/images/2009/07/24/opinion/24oped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8305800" cy="5744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5243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39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144000" cy="6400800"/>
          </a:xfrm>
        </p:spPr>
        <p:txBody>
          <a:bodyPr>
            <a:normAutofit lnSpcReduction="10000"/>
          </a:bodyPr>
          <a:lstStyle/>
          <a:p>
            <a:r>
              <a:rPr lang="en-US" sz="2100" dirty="0"/>
              <a:t>The US and USSR never engaged in a direct military confrontation during the Cold War (Q: WHY???) but did engage in a number of</a:t>
            </a:r>
            <a:r>
              <a:rPr lang="en-US" sz="2100" b="1" i="1" dirty="0"/>
              <a:t> Proxy Wars</a:t>
            </a:r>
          </a:p>
          <a:p>
            <a:pPr marL="685800" lvl="1">
              <a:buFont typeface="Wingdings" panose="05000000000000000000" pitchFamily="2" charset="2"/>
              <a:buChar char="§"/>
            </a:pPr>
            <a:r>
              <a:rPr lang="en-US" sz="2100" b="1" i="1" dirty="0"/>
              <a:t>Proxy War =&gt; </a:t>
            </a:r>
            <a:r>
              <a:rPr lang="en-US" sz="2100" dirty="0"/>
              <a:t>conflict between nations via the use of other actors (proxies)</a:t>
            </a:r>
          </a:p>
          <a:p>
            <a:pPr marL="0" indent="0">
              <a:buNone/>
            </a:pPr>
            <a:r>
              <a:rPr lang="en-US" sz="2100" b="1" i="1" u="sng" dirty="0"/>
              <a:t>Proxy Wars in Africa</a:t>
            </a:r>
          </a:p>
          <a:p>
            <a:r>
              <a:rPr lang="en-US" sz="2100" dirty="0"/>
              <a:t>_____________=&gt; the MPLA (People’s Movement for Liberation of Angola) faced UNITA in a struggle to liberate Angola from Portuguese colonial control</a:t>
            </a:r>
          </a:p>
          <a:p>
            <a:pPr marL="685800" lvl="1">
              <a:buFont typeface="Wingdings" panose="05000000000000000000" pitchFamily="2" charset="2"/>
              <a:buChar char="§"/>
            </a:pPr>
            <a:r>
              <a:rPr lang="en-US" sz="2100" b="1" i="1" dirty="0"/>
              <a:t>MPLA</a:t>
            </a:r>
            <a:r>
              <a:rPr lang="en-US" sz="2100" dirty="0"/>
              <a:t> was a Marxist organization and sought to bring Communism to Angola =&gt; supported by USSR and Cuba with arms and troops</a:t>
            </a:r>
          </a:p>
          <a:p>
            <a:pPr marL="685800" lvl="1">
              <a:buFont typeface="Wingdings" panose="05000000000000000000" pitchFamily="2" charset="2"/>
              <a:buChar char="§"/>
            </a:pPr>
            <a:r>
              <a:rPr lang="en-US" sz="2100" b="1" i="1" dirty="0"/>
              <a:t>UNITA</a:t>
            </a:r>
            <a:r>
              <a:rPr lang="en-US" sz="2100" dirty="0"/>
              <a:t> was an anti-communist group supported by the US and South Africa with arms and troops</a:t>
            </a:r>
          </a:p>
          <a:p>
            <a:pPr marL="685800" lvl="1">
              <a:buFont typeface="Wingdings" panose="05000000000000000000" pitchFamily="2" charset="2"/>
              <a:buChar char="§"/>
            </a:pPr>
            <a:r>
              <a:rPr lang="en-US" sz="2100" dirty="0"/>
              <a:t>Civil War lasted from 1975 to 2002 and resulted in the deaths of 1-2M</a:t>
            </a:r>
          </a:p>
          <a:p>
            <a:pPr marL="0" indent="0">
              <a:buNone/>
            </a:pPr>
            <a:r>
              <a:rPr lang="en-US" sz="2100" b="1" i="1" u="sng" dirty="0"/>
              <a:t>Proxy Wars in Latin America</a:t>
            </a:r>
          </a:p>
          <a:p>
            <a:r>
              <a:rPr lang="en-US" sz="2100" dirty="0"/>
              <a:t>____________________________=&gt; result of the Cuban Revolution in 1959 in which Fidel Castro became the Communist dictator of Cuba</a:t>
            </a:r>
          </a:p>
          <a:p>
            <a:pPr marL="685800" lvl="1">
              <a:buFont typeface="Wingdings" panose="05000000000000000000" pitchFamily="2" charset="2"/>
              <a:buChar char="§"/>
            </a:pPr>
            <a:r>
              <a:rPr lang="en-US" sz="2100" dirty="0"/>
              <a:t>US wished to re-install a anti-Communist regime and tried to overthrow Castro in 1962 </a:t>
            </a:r>
            <a:r>
              <a:rPr lang="en-US" sz="2100" b="1" i="1" dirty="0"/>
              <a:t>Bay of Pig invasion </a:t>
            </a:r>
            <a:r>
              <a:rPr lang="en-US" sz="2100" dirty="0"/>
              <a:t>(failed)</a:t>
            </a:r>
          </a:p>
          <a:p>
            <a:pPr marL="685800" lvl="1">
              <a:buFont typeface="Wingdings" panose="05000000000000000000" pitchFamily="2" charset="2"/>
              <a:buChar char="§"/>
            </a:pPr>
            <a:r>
              <a:rPr lang="en-US" sz="2100" dirty="0"/>
              <a:t>USSR allied with Castro and attempted to install nuclear missiles at Cuban sites =&gt; US noticed using U2 spy planes and blockaded Cuba</a:t>
            </a:r>
          </a:p>
          <a:p>
            <a:pPr marL="400050" lvl="1" indent="0">
              <a:buNone/>
            </a:pPr>
            <a:r>
              <a:rPr lang="en-US" sz="2100" dirty="0"/>
              <a:t>	-- Period of tension almost leads to nuclear war</a:t>
            </a:r>
          </a:p>
        </p:txBody>
      </p:sp>
      <p:sp>
        <p:nvSpPr>
          <p:cNvPr id="4" name="Title 1"/>
          <p:cNvSpPr>
            <a:spLocks noGrp="1"/>
          </p:cNvSpPr>
          <p:nvPr>
            <p:ph type="title"/>
          </p:nvPr>
        </p:nvSpPr>
        <p:spPr>
          <a:xfrm>
            <a:off x="457200" y="76200"/>
            <a:ext cx="8229600" cy="304800"/>
          </a:xfrm>
        </p:spPr>
        <p:txBody>
          <a:bodyPr>
            <a:normAutofit fontScale="90000"/>
          </a:bodyPr>
          <a:lstStyle/>
          <a:p>
            <a:r>
              <a:rPr lang="en-US" b="1" u="sng" dirty="0"/>
              <a:t>Cold War Fighting</a:t>
            </a:r>
          </a:p>
        </p:txBody>
      </p:sp>
    </p:spTree>
    <p:extLst>
      <p:ext uri="{BB962C8B-B14F-4D97-AF65-F5344CB8AC3E}">
        <p14:creationId xmlns:p14="http://schemas.microsoft.com/office/powerpoint/2010/main" val="253031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4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normAutofit fontScale="90000"/>
          </a:bodyPr>
          <a:lstStyle/>
          <a:p>
            <a:r>
              <a:rPr lang="en-US" b="1" u="sng" dirty="0"/>
              <a:t>Spending on Scientific R&amp;D</a:t>
            </a:r>
          </a:p>
        </p:txBody>
      </p:sp>
      <p:pic>
        <p:nvPicPr>
          <p:cNvPr id="3074" name="Picture 2" descr="http://scholar.lib.vt.edu/ejournals/JOTS/v38/v38n2/images/sanduk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47" y="914400"/>
            <a:ext cx="8915181"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356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39000"/>
          </a:schemeClr>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486400" y="274638"/>
            <a:ext cx="3200400" cy="3382962"/>
          </a:xfrm>
        </p:spPr>
        <p:txBody>
          <a:bodyPr/>
          <a:lstStyle/>
          <a:p>
            <a:pPr algn="l" eaLnBrk="1" hangingPunct="1"/>
            <a:r>
              <a:rPr lang="en-US" altLang="en-US" sz="2000" b="1" i="1" u="sng"/>
              <a:t>Soviet Missile Range – October 1962</a:t>
            </a:r>
            <a:br>
              <a:rPr lang="en-US" altLang="en-US" sz="2000" b="1" i="1" u="sng"/>
            </a:br>
            <a:br>
              <a:rPr lang="en-US" altLang="en-US" sz="2000" b="1" i="1"/>
            </a:br>
            <a:r>
              <a:rPr lang="en-US" altLang="en-US" sz="2000" b="1" i="1"/>
              <a:t>-- 1</a:t>
            </a:r>
            <a:r>
              <a:rPr lang="en-US" altLang="en-US" sz="2000" b="1" i="1" baseline="30000"/>
              <a:t>st</a:t>
            </a:r>
            <a:r>
              <a:rPr lang="en-US" altLang="en-US" sz="2000" b="1" i="1"/>
              <a:t> circle = Short range ICBM’s</a:t>
            </a:r>
            <a:br>
              <a:rPr lang="en-US" altLang="en-US" sz="2000" b="1" i="1"/>
            </a:br>
            <a:r>
              <a:rPr lang="en-US" altLang="en-US" sz="2000" b="1" i="1"/>
              <a:t>-- 2</a:t>
            </a:r>
            <a:r>
              <a:rPr lang="en-US" altLang="en-US" sz="2000" b="1" i="1" baseline="30000"/>
              <a:t>nd</a:t>
            </a:r>
            <a:r>
              <a:rPr lang="en-US" altLang="en-US" sz="2000" b="1" i="1"/>
              <a:t> circle = Interm -ediate range ICBM</a:t>
            </a:r>
            <a:br>
              <a:rPr lang="en-US" altLang="en-US" sz="2000" b="1" i="1"/>
            </a:br>
            <a:r>
              <a:rPr lang="en-US" altLang="en-US" sz="2000" b="1" i="1"/>
              <a:t>-- 3</a:t>
            </a:r>
            <a:r>
              <a:rPr lang="en-US" altLang="en-US" sz="2000" b="1" i="1" baseline="30000"/>
              <a:t>rd</a:t>
            </a:r>
            <a:r>
              <a:rPr lang="en-US" altLang="en-US" sz="2000" b="1" i="1"/>
              <a:t> circle = Long range ICBM’s</a:t>
            </a:r>
          </a:p>
        </p:txBody>
      </p:sp>
      <p:pic>
        <p:nvPicPr>
          <p:cNvPr id="12291" name="Picture 5" descr="cmc_map_missile_ra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5187950" cy="681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65258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39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144000" cy="6400800"/>
          </a:xfrm>
        </p:spPr>
        <p:txBody>
          <a:bodyPr>
            <a:normAutofit lnSpcReduction="10000"/>
          </a:bodyPr>
          <a:lstStyle/>
          <a:p>
            <a:r>
              <a:rPr lang="en-US" sz="2100" dirty="0"/>
              <a:t>__________________=&gt; the socialist Sandinistas overthrew the government in 1979 which led to fears that the nation would become Communist</a:t>
            </a:r>
          </a:p>
          <a:p>
            <a:pPr marL="685800" lvl="1">
              <a:buFont typeface="Wingdings" panose="05000000000000000000" pitchFamily="2" charset="2"/>
              <a:buChar char="§"/>
            </a:pPr>
            <a:r>
              <a:rPr lang="en-US" sz="2100" dirty="0"/>
              <a:t>US backed a group called the Contras with arms and $$ =&gt; led to Civil War</a:t>
            </a:r>
          </a:p>
          <a:p>
            <a:pPr marL="0" indent="0">
              <a:buNone/>
            </a:pPr>
            <a:r>
              <a:rPr lang="en-US" sz="2100" b="1" i="1" u="sng" dirty="0"/>
              <a:t>Proxy Wars in Asia</a:t>
            </a:r>
          </a:p>
          <a:p>
            <a:r>
              <a:rPr lang="en-US" sz="2100" b="1" i="1" dirty="0"/>
              <a:t>_____=&gt; </a:t>
            </a:r>
            <a:r>
              <a:rPr lang="en-US" sz="2100" dirty="0"/>
              <a:t>Communist North Korea under Kim Jong tried to conquer Democratic South in 1950; led to UN involvement under leadership of US (88% of forces)</a:t>
            </a:r>
          </a:p>
          <a:p>
            <a:pPr marL="685800" lvl="1">
              <a:buFont typeface="Wingdings" panose="05000000000000000000" pitchFamily="2" charset="2"/>
              <a:buChar char="§"/>
            </a:pPr>
            <a:r>
              <a:rPr lang="en-US" sz="2100" dirty="0"/>
              <a:t>North supported by Soviet arms and $$ and Chinese communist forces intervene in 1951 in support of Communist North</a:t>
            </a:r>
          </a:p>
          <a:p>
            <a:pPr marL="685800" lvl="1">
              <a:buFont typeface="Wingdings" panose="05000000000000000000" pitchFamily="2" charset="2"/>
              <a:buChar char="§"/>
            </a:pPr>
            <a:r>
              <a:rPr lang="en-US" sz="2100" dirty="0"/>
              <a:t>After 3 years of warfare &amp; 750,000 deaths the South remained Democratic and North remained Communist =&gt; DMZ established and still exists today</a:t>
            </a:r>
          </a:p>
          <a:p>
            <a:r>
              <a:rPr lang="en-US" sz="2100" dirty="0"/>
              <a:t>__________________=&gt; in 1950’s N. Korean Nationalist leader ________ _________(Communist) fought a successful war against French colonial forces</a:t>
            </a:r>
          </a:p>
          <a:p>
            <a:pPr marL="685800" lvl="1">
              <a:buFont typeface="Wingdings" panose="05000000000000000000" pitchFamily="2" charset="2"/>
              <a:buChar char="§"/>
            </a:pPr>
            <a:r>
              <a:rPr lang="en-US" sz="2100" dirty="0"/>
              <a:t>Divided Vietnam w/ Communist North &amp; Democratic South =&gt; 1964 North tries to reunify country militarily (elections in 1962 cancelled by US)</a:t>
            </a:r>
          </a:p>
          <a:p>
            <a:pPr marL="685800" lvl="1">
              <a:buFont typeface="Wingdings" panose="05000000000000000000" pitchFamily="2" charset="2"/>
              <a:buChar char="§"/>
            </a:pPr>
            <a:r>
              <a:rPr lang="en-US" sz="2100" dirty="0"/>
              <a:t>US supports South with Military forces, advisors and weaponry; China and USSR support Northern </a:t>
            </a:r>
            <a:r>
              <a:rPr lang="en-US" sz="2100" b="1" i="1" dirty="0"/>
              <a:t>Vietcong guerillas </a:t>
            </a:r>
            <a:r>
              <a:rPr lang="en-US" sz="2100" dirty="0"/>
              <a:t>with weapons, $$ and advisors</a:t>
            </a:r>
          </a:p>
          <a:p>
            <a:pPr marL="685800" lvl="1">
              <a:buFont typeface="Wingdings" panose="05000000000000000000" pitchFamily="2" charset="2"/>
              <a:buChar char="§"/>
            </a:pPr>
            <a:r>
              <a:rPr lang="en-US" sz="2100" dirty="0"/>
              <a:t>After almost a decade of war and 3M+ casualties (60,000 US) Vietnam becomes Communist in 1975</a:t>
            </a:r>
          </a:p>
          <a:p>
            <a:pPr marL="400050" lvl="1" indent="0">
              <a:buNone/>
            </a:pPr>
            <a:endParaRPr lang="en-US" sz="2100" dirty="0"/>
          </a:p>
        </p:txBody>
      </p:sp>
      <p:sp>
        <p:nvSpPr>
          <p:cNvPr id="4" name="Title 1"/>
          <p:cNvSpPr>
            <a:spLocks noGrp="1"/>
          </p:cNvSpPr>
          <p:nvPr>
            <p:ph type="title"/>
          </p:nvPr>
        </p:nvSpPr>
        <p:spPr>
          <a:xfrm>
            <a:off x="457200" y="76200"/>
            <a:ext cx="8229600" cy="304800"/>
          </a:xfrm>
        </p:spPr>
        <p:txBody>
          <a:bodyPr>
            <a:normAutofit fontScale="90000"/>
          </a:bodyPr>
          <a:lstStyle/>
          <a:p>
            <a:r>
              <a:rPr lang="en-US" b="1" u="sng" dirty="0"/>
              <a:t>Cold War Fighting</a:t>
            </a:r>
          </a:p>
        </p:txBody>
      </p:sp>
    </p:spTree>
    <p:extLst>
      <p:ext uri="{BB962C8B-B14F-4D97-AF65-F5344CB8AC3E}">
        <p14:creationId xmlns:p14="http://schemas.microsoft.com/office/powerpoint/2010/main" val="32432423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39000"/>
          </a:schemeClr>
        </a:solidFill>
        <a:effectLst/>
      </p:bgPr>
    </p:bg>
    <p:spTree>
      <p:nvGrpSpPr>
        <p:cNvPr id="1" name=""/>
        <p:cNvGrpSpPr/>
        <p:nvPr/>
      </p:nvGrpSpPr>
      <p:grpSpPr>
        <a:xfrm>
          <a:off x="0" y="0"/>
          <a:ext cx="0" cy="0"/>
          <a:chOff x="0" y="0"/>
          <a:chExt cx="0" cy="0"/>
        </a:xfrm>
      </p:grpSpPr>
      <p:pic>
        <p:nvPicPr>
          <p:cNvPr id="16386" name="Picture 4" descr="USAH022-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14400" y="152400"/>
            <a:ext cx="7467600" cy="6553200"/>
          </a:xfrm>
        </p:spPr>
      </p:pic>
    </p:spTree>
    <p:extLst>
      <p:ext uri="{BB962C8B-B14F-4D97-AF65-F5344CB8AC3E}">
        <p14:creationId xmlns:p14="http://schemas.microsoft.com/office/powerpoint/2010/main" val="23245401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39000"/>
          </a:schemeClr>
        </a:solidFill>
        <a:effectLst/>
      </p:bgPr>
    </p:bg>
    <p:spTree>
      <p:nvGrpSpPr>
        <p:cNvPr id="1" name=""/>
        <p:cNvGrpSpPr/>
        <p:nvPr/>
      </p:nvGrpSpPr>
      <p:grpSpPr>
        <a:xfrm>
          <a:off x="0" y="0"/>
          <a:ext cx="0" cy="0"/>
          <a:chOff x="0" y="0"/>
          <a:chExt cx="0" cy="0"/>
        </a:xfrm>
      </p:grpSpPr>
      <p:pic>
        <p:nvPicPr>
          <p:cNvPr id="31746" name="Picture 7" descr="vietnam_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52400"/>
            <a:ext cx="69342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23193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3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a:t>Fall of USSR and End of Cold War</a:t>
            </a:r>
          </a:p>
        </p:txBody>
      </p:sp>
      <p:sp>
        <p:nvSpPr>
          <p:cNvPr id="3" name="Content Placeholder 2"/>
          <p:cNvSpPr>
            <a:spLocks noGrp="1"/>
          </p:cNvSpPr>
          <p:nvPr>
            <p:ph idx="1"/>
          </p:nvPr>
        </p:nvSpPr>
        <p:spPr>
          <a:xfrm>
            <a:off x="0" y="685800"/>
            <a:ext cx="9144000" cy="6248400"/>
          </a:xfrm>
        </p:spPr>
        <p:txBody>
          <a:bodyPr>
            <a:normAutofit/>
          </a:bodyPr>
          <a:lstStyle/>
          <a:p>
            <a:r>
              <a:rPr lang="en-US" sz="2100" dirty="0"/>
              <a:t>In 1970’s the Cold War entered a period of relaxed tension called </a:t>
            </a:r>
            <a:r>
              <a:rPr lang="en-US" sz="2100" b="1" i="1" dirty="0"/>
              <a:t>détente </a:t>
            </a:r>
          </a:p>
          <a:p>
            <a:pPr marL="685800" lvl="1">
              <a:buFont typeface="Wingdings" panose="05000000000000000000" pitchFamily="2" charset="2"/>
              <a:buChar char="§"/>
            </a:pPr>
            <a:r>
              <a:rPr lang="en-US" sz="2100" b="1" i="1" dirty="0"/>
              <a:t>______________=&gt; </a:t>
            </a:r>
            <a:r>
              <a:rPr lang="en-US" sz="2100" dirty="0"/>
              <a:t>relaxation of tension and conflict between nations</a:t>
            </a:r>
          </a:p>
          <a:p>
            <a:pPr marL="400050" lvl="1" indent="0">
              <a:buNone/>
            </a:pPr>
            <a:r>
              <a:rPr lang="en-US" sz="2100" b="1" i="1" dirty="0"/>
              <a:t>	-- </a:t>
            </a:r>
            <a:r>
              <a:rPr lang="en-US" sz="2100" dirty="0"/>
              <a:t>Resulted in a series of treaties reducing arms systems between two 	nations =&gt; __________________</a:t>
            </a:r>
            <a:r>
              <a:rPr lang="en-US" sz="2100" b="1" i="1" dirty="0"/>
              <a:t>(Strategic Arms Limitation Treaty)</a:t>
            </a:r>
          </a:p>
          <a:p>
            <a:r>
              <a:rPr lang="en-US" sz="2100" dirty="0"/>
              <a:t>In the 1980’s the US introduced new weapons systems in response to Soviet involvement in </a:t>
            </a:r>
            <a:r>
              <a:rPr lang="en-US" sz="2100" b="1" i="1" dirty="0"/>
              <a:t>Afghanistan</a:t>
            </a:r>
            <a:r>
              <a:rPr lang="en-US" sz="2100" dirty="0"/>
              <a:t> (proxy war =&gt; </a:t>
            </a:r>
            <a:r>
              <a:rPr lang="en-US" sz="2100" b="1" i="1" dirty="0"/>
              <a:t>US aids Taliban and Al Qaeda)</a:t>
            </a:r>
          </a:p>
          <a:p>
            <a:pPr marL="685800" lvl="1">
              <a:buFont typeface="Wingdings" panose="05000000000000000000" pitchFamily="2" charset="2"/>
              <a:buChar char="§"/>
            </a:pPr>
            <a:r>
              <a:rPr lang="en-US" sz="2100" dirty="0"/>
              <a:t>US builds new fleet of ________________(fly low under radar) and institutes ______________________</a:t>
            </a:r>
            <a:r>
              <a:rPr lang="en-US" sz="2100" b="1" i="1" dirty="0"/>
              <a:t>=</a:t>
            </a:r>
            <a:r>
              <a:rPr lang="en-US" sz="2100" dirty="0"/>
              <a:t>&gt; anti nuclear missile satellite system</a:t>
            </a:r>
          </a:p>
          <a:p>
            <a:pPr lvl="2" indent="-342900">
              <a:buFont typeface="Wingdings" panose="05000000000000000000" pitchFamily="2" charset="2"/>
              <a:buChar char="§"/>
            </a:pPr>
            <a:r>
              <a:rPr lang="en-US" sz="2100" b="1" i="1" dirty="0"/>
              <a:t>Cost = $1-2 Trillion (never functional)</a:t>
            </a:r>
          </a:p>
          <a:p>
            <a:r>
              <a:rPr lang="en-US" sz="2100" dirty="0"/>
              <a:t>USSR cannot keep up with increased arms spending and collapses economically in 1989 =&gt; anti-Communist Revolutions across E. Europe</a:t>
            </a:r>
          </a:p>
          <a:p>
            <a:pPr marL="685800" lvl="1">
              <a:buFont typeface="Wingdings" panose="05000000000000000000" pitchFamily="2" charset="2"/>
              <a:buChar char="§"/>
            </a:pPr>
            <a:r>
              <a:rPr lang="en-US" sz="2100" dirty="0"/>
              <a:t>Soviet Premier Gorbachev initiates economic and political reforms called ________________________________=&gt; freedoms and capitalist ideas</a:t>
            </a:r>
          </a:p>
          <a:p>
            <a:pPr marL="400050" lvl="1" indent="0">
              <a:buNone/>
            </a:pPr>
            <a:r>
              <a:rPr lang="en-US" sz="2100" dirty="0"/>
              <a:t>	-- USSR large multiethnic empire (92 nationalities and 112 	languages) =&gt; disintegrates into ethnic turmoil and nationalism w/o strong Communist party</a:t>
            </a:r>
          </a:p>
          <a:p>
            <a:pPr lvl="1" indent="-342900">
              <a:buFont typeface="Wingdings" panose="05000000000000000000" pitchFamily="2" charset="2"/>
              <a:buChar char="§"/>
            </a:pPr>
            <a:r>
              <a:rPr lang="en-US" sz="2100" dirty="0"/>
              <a:t>USSR divided into ______________________and Soviet Communist satellites in E. Europe declare independence and reject Communism</a:t>
            </a:r>
          </a:p>
        </p:txBody>
      </p:sp>
    </p:spTree>
    <p:extLst>
      <p:ext uri="{BB962C8B-B14F-4D97-AF65-F5344CB8AC3E}">
        <p14:creationId xmlns:p14="http://schemas.microsoft.com/office/powerpoint/2010/main" val="9535053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3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p:spPr>
        <p:txBody>
          <a:bodyPr>
            <a:normAutofit fontScale="90000"/>
          </a:bodyPr>
          <a:lstStyle/>
          <a:p>
            <a:r>
              <a:rPr lang="en-US" b="1" u="sng" dirty="0"/>
              <a:t>Disintegration of USSR</a:t>
            </a:r>
          </a:p>
        </p:txBody>
      </p:sp>
      <p:pic>
        <p:nvPicPr>
          <p:cNvPr id="12290" name="Picture 2" descr="https://thestateofthecentury.files.wordpress.com/2012/11/former-ussr-republic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838200"/>
            <a:ext cx="8573897"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69203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3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57200"/>
          </a:xfrm>
        </p:spPr>
        <p:txBody>
          <a:bodyPr>
            <a:normAutofit fontScale="90000"/>
          </a:bodyPr>
          <a:lstStyle/>
          <a:p>
            <a:r>
              <a:rPr lang="en-US" b="1" u="sng" dirty="0"/>
              <a:t>US SDI Program (Star Wars)</a:t>
            </a:r>
          </a:p>
        </p:txBody>
      </p:sp>
      <p:pic>
        <p:nvPicPr>
          <p:cNvPr id="13316" name="Picture 4" descr="http://image.slidesharecdn.com/russianmodviewsonnatomissiledefenceineurope-120507062233-phpapp01/95/russian-mod-views-on-nato-missile-defence-in-europe-4-728.jpg?cb=13363899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62001"/>
            <a:ext cx="8305800" cy="5954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39076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81000"/>
          </a:xfrm>
        </p:spPr>
        <p:txBody>
          <a:bodyPr>
            <a:normAutofit fontScale="90000"/>
          </a:bodyPr>
          <a:lstStyle/>
          <a:p>
            <a:r>
              <a:rPr lang="en-US" b="1" u="sng" dirty="0"/>
              <a:t>Challenges to Global Conflict</a:t>
            </a:r>
          </a:p>
        </p:txBody>
      </p:sp>
      <p:sp>
        <p:nvSpPr>
          <p:cNvPr id="3" name="Content Placeholder 2"/>
          <p:cNvSpPr>
            <a:spLocks noGrp="1"/>
          </p:cNvSpPr>
          <p:nvPr>
            <p:ph idx="1"/>
          </p:nvPr>
        </p:nvSpPr>
        <p:spPr>
          <a:xfrm>
            <a:off x="0" y="609600"/>
            <a:ext cx="9144000" cy="6400800"/>
          </a:xfrm>
        </p:spPr>
        <p:txBody>
          <a:bodyPr>
            <a:normAutofit/>
          </a:bodyPr>
          <a:lstStyle/>
          <a:p>
            <a:r>
              <a:rPr lang="en-US" sz="2100" dirty="0"/>
              <a:t>Although global conflict, often violent, dominated twentieth century interactions many groups and individuals worked to protest war</a:t>
            </a:r>
          </a:p>
          <a:p>
            <a:pPr marL="0" indent="0">
              <a:buNone/>
            </a:pPr>
            <a:r>
              <a:rPr lang="en-US" sz="2100" b="1" i="1" dirty="0"/>
              <a:t>#1: _____________________and ______________artistic movement</a:t>
            </a:r>
            <a:r>
              <a:rPr lang="en-US" sz="2100" dirty="0"/>
              <a:t> </a:t>
            </a:r>
          </a:p>
          <a:p>
            <a:r>
              <a:rPr lang="en-US" sz="2100" dirty="0"/>
              <a:t>In 1937 Picasso painted a 11x25 </a:t>
            </a:r>
            <a:r>
              <a:rPr lang="en-US" sz="2100" dirty="0" err="1"/>
              <a:t>ft</a:t>
            </a:r>
            <a:r>
              <a:rPr lang="en-US" sz="2100" dirty="0"/>
              <a:t> mural titled _______to protest the bombing of a Spanish village by Nazi &amp; Italian Fascists during the Spanish Civil War</a:t>
            </a:r>
          </a:p>
          <a:p>
            <a:pPr marL="685800" lvl="1">
              <a:buFont typeface="Wingdings" panose="05000000000000000000" pitchFamily="2" charset="2"/>
              <a:buChar char="§"/>
            </a:pPr>
            <a:r>
              <a:rPr lang="en-US" sz="2100" b="1" i="1" dirty="0"/>
              <a:t>__________</a:t>
            </a:r>
            <a:r>
              <a:rPr lang="en-US" sz="2100" dirty="0"/>
              <a:t> toured internationally and brought widespread attention to the Spanish Civil War and the brutal tactics of fascist leader </a:t>
            </a:r>
            <a:r>
              <a:rPr lang="en-US" sz="2100" b="1" i="1" dirty="0"/>
              <a:t>Francisco Franco</a:t>
            </a:r>
          </a:p>
          <a:p>
            <a:r>
              <a:rPr lang="en-US" sz="2100" dirty="0"/>
              <a:t>_______was an nihilist artistic and literary movement that began in 1916 in Switzerland to protest the violence of WWI</a:t>
            </a:r>
          </a:p>
          <a:p>
            <a:pPr marL="685800" lvl="1">
              <a:buFont typeface="Wingdings" panose="05000000000000000000" pitchFamily="2" charset="2"/>
              <a:buChar char="§"/>
            </a:pPr>
            <a:r>
              <a:rPr lang="en-US" sz="2100" dirty="0"/>
              <a:t>Dada attempted to react against the insanity of life and war by creating anti-art =&gt; using recycled objects or “_______________” industrial items as art</a:t>
            </a:r>
          </a:p>
          <a:p>
            <a:pPr marL="400050" lvl="1" indent="0">
              <a:buNone/>
            </a:pPr>
            <a:r>
              <a:rPr lang="en-US" sz="2100" dirty="0"/>
              <a:t>	-- Dada encouraged political commentary and criticized nationalism, 	imperialism and rationality (all ideas that produced WWI)</a:t>
            </a:r>
          </a:p>
          <a:p>
            <a:pPr marL="400050" lvl="1" indent="0">
              <a:buNone/>
            </a:pPr>
            <a:r>
              <a:rPr lang="en-US" sz="2100" dirty="0"/>
              <a:t>	-- Dada output included poems, art pieces, sculpture </a:t>
            </a:r>
          </a:p>
          <a:p>
            <a:pPr lvl="1" indent="-342900">
              <a:buFont typeface="Wingdings" panose="05000000000000000000" pitchFamily="2" charset="2"/>
              <a:buChar char="§"/>
            </a:pPr>
            <a:r>
              <a:rPr lang="en-US" sz="2100" dirty="0"/>
              <a:t>Famous artists include </a:t>
            </a:r>
            <a:r>
              <a:rPr lang="en-US" sz="2100" b="1" i="1" dirty="0" err="1"/>
              <a:t>Marchel</a:t>
            </a:r>
            <a:r>
              <a:rPr lang="en-US" sz="2100" b="1" i="1" dirty="0"/>
              <a:t> Duchamp</a:t>
            </a:r>
            <a:r>
              <a:rPr lang="en-US" sz="2100" dirty="0"/>
              <a:t>, </a:t>
            </a:r>
            <a:r>
              <a:rPr lang="en-US" sz="2100" b="1" i="1" dirty="0"/>
              <a:t>Hannah Hoch</a:t>
            </a:r>
          </a:p>
        </p:txBody>
      </p:sp>
    </p:spTree>
    <p:extLst>
      <p:ext uri="{BB962C8B-B14F-4D97-AF65-F5344CB8AC3E}">
        <p14:creationId xmlns:p14="http://schemas.microsoft.com/office/powerpoint/2010/main" val="161730159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
            <a:ext cx="8229600" cy="563562"/>
          </a:xfrm>
        </p:spPr>
        <p:txBody>
          <a:bodyPr>
            <a:normAutofit fontScale="90000"/>
          </a:bodyPr>
          <a:lstStyle/>
          <a:p>
            <a:r>
              <a:rPr lang="en-US" b="1" u="sng" dirty="0"/>
              <a:t>Pablo Picasso, </a:t>
            </a:r>
            <a:r>
              <a:rPr lang="en-US" b="1" i="1" u="sng" dirty="0"/>
              <a:t>Guernica</a:t>
            </a:r>
          </a:p>
        </p:txBody>
      </p:sp>
      <p:sp>
        <p:nvSpPr>
          <p:cNvPr id="3" name="Content Placeholder 2"/>
          <p:cNvSpPr>
            <a:spLocks noGrp="1"/>
          </p:cNvSpPr>
          <p:nvPr>
            <p:ph idx="1"/>
          </p:nvPr>
        </p:nvSpPr>
        <p:spPr>
          <a:xfrm>
            <a:off x="304800" y="5867400"/>
            <a:ext cx="8458200" cy="868363"/>
          </a:xfrm>
        </p:spPr>
        <p:txBody>
          <a:bodyPr>
            <a:normAutofit fontScale="92500"/>
          </a:bodyPr>
          <a:lstStyle/>
          <a:p>
            <a:pPr marL="0" indent="0">
              <a:buNone/>
            </a:pPr>
            <a:r>
              <a:rPr lang="en-US" sz="2200" dirty="0"/>
              <a:t>Guernica was created by Picasso in 1937 in reaction to the Nazi bombing of the Spanish city of Guernica, it is probably the most famous anti-war painting ever</a:t>
            </a:r>
          </a:p>
        </p:txBody>
      </p:sp>
      <p:pic>
        <p:nvPicPr>
          <p:cNvPr id="6146" name="Picture 2" descr="http://www.pablopicasso.org/images/paintings/guernica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1219200"/>
            <a:ext cx="8976795"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8984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57200"/>
          </a:xfrm>
        </p:spPr>
        <p:txBody>
          <a:bodyPr>
            <a:normAutofit fontScale="90000"/>
          </a:bodyPr>
          <a:lstStyle/>
          <a:p>
            <a:r>
              <a:rPr lang="en-US" b="1" u="sng" dirty="0"/>
              <a:t>Dada Art Quotes</a:t>
            </a:r>
          </a:p>
        </p:txBody>
      </p:sp>
      <p:sp>
        <p:nvSpPr>
          <p:cNvPr id="3" name="Content Placeholder 2"/>
          <p:cNvSpPr>
            <a:spLocks noGrp="1"/>
          </p:cNvSpPr>
          <p:nvPr>
            <p:ph idx="1"/>
          </p:nvPr>
        </p:nvSpPr>
        <p:spPr>
          <a:xfrm>
            <a:off x="0" y="685800"/>
            <a:ext cx="9144000" cy="4876800"/>
          </a:xfrm>
        </p:spPr>
        <p:txBody>
          <a:bodyPr>
            <a:normAutofit fontScale="62500" lnSpcReduction="20000"/>
          </a:bodyPr>
          <a:lstStyle/>
          <a:p>
            <a:r>
              <a:rPr lang="en-US" dirty="0"/>
              <a:t>"Dada does not mean anything.. We read in the papers that the Negroes of the </a:t>
            </a:r>
            <a:r>
              <a:rPr lang="en-US" dirty="0" err="1"/>
              <a:t>Kroo</a:t>
            </a:r>
            <a:r>
              <a:rPr lang="en-US" dirty="0"/>
              <a:t> race call the tail of the sacred cow: dada. A cube, and a mother, in certain regions of Italy, are called: Dada. The word for a hobby-horse, a children's nurse, a double affirmative in Russian and Rumanian, is also: Dada." </a:t>
            </a:r>
            <a:br>
              <a:rPr lang="en-US" dirty="0"/>
            </a:br>
            <a:r>
              <a:rPr lang="en-US" dirty="0"/>
              <a:t>- Tristan </a:t>
            </a:r>
            <a:r>
              <a:rPr lang="en-US" dirty="0" err="1"/>
              <a:t>Tzara</a:t>
            </a:r>
            <a:r>
              <a:rPr lang="en-US" dirty="0"/>
              <a:t>, </a:t>
            </a:r>
            <a:r>
              <a:rPr lang="en-US" i="1" dirty="0"/>
              <a:t>Dada Manifesto</a:t>
            </a:r>
            <a:endParaRPr lang="en-US" dirty="0"/>
          </a:p>
          <a:p>
            <a:r>
              <a:rPr lang="en-US" dirty="0"/>
              <a:t>"Words emerge, shoulders of words, legs, arms, hands of words. Au, </a:t>
            </a:r>
            <a:r>
              <a:rPr lang="en-US" dirty="0" err="1"/>
              <a:t>oi</a:t>
            </a:r>
            <a:r>
              <a:rPr lang="en-US" dirty="0"/>
              <a:t>, uh. One shouldn't let too many words out. A line of poetry is a chance to get rid of all the filth that clings to this accursed language, as if put there by stockbrokers' hands, hands worn smooth by coins. I want the word where it ends and begins. Dada is the heart of words." </a:t>
            </a:r>
            <a:br>
              <a:rPr lang="en-US" dirty="0"/>
            </a:br>
            <a:r>
              <a:rPr lang="en-US" dirty="0"/>
              <a:t>- Hugo Ball's manifesto, read at </a:t>
            </a:r>
            <a:r>
              <a:rPr lang="en-US" dirty="0" err="1"/>
              <a:t>Zunfthaus</a:t>
            </a:r>
            <a:r>
              <a:rPr lang="en-US" dirty="0"/>
              <a:t> </a:t>
            </a:r>
            <a:r>
              <a:rPr lang="en-US" dirty="0" err="1"/>
              <a:t>zur</a:t>
            </a:r>
            <a:r>
              <a:rPr lang="en-US" dirty="0"/>
              <a:t> </a:t>
            </a:r>
            <a:r>
              <a:rPr lang="en-US" dirty="0" err="1"/>
              <a:t>Waag</a:t>
            </a:r>
            <a:r>
              <a:rPr lang="en-US" dirty="0"/>
              <a:t> on July 14th, 1916</a:t>
            </a:r>
          </a:p>
          <a:p>
            <a:r>
              <a:rPr lang="en-US" dirty="0"/>
              <a:t>"We attempted perfection; we wanted an object to be without flaw, so we cut the papers with a razor, pasted them down meticulously, but it buckled and was ruined... that is why we decided to tear </a:t>
            </a:r>
            <a:r>
              <a:rPr lang="en-US" dirty="0" err="1"/>
              <a:t>prewrinkled</a:t>
            </a:r>
            <a:r>
              <a:rPr lang="en-US" dirty="0"/>
              <a:t> paper, so that in the finished work of art imperfection would be an integral part, as if at birth death were built in." </a:t>
            </a:r>
            <a:br>
              <a:rPr lang="en-US" dirty="0"/>
            </a:br>
            <a:r>
              <a:rPr lang="en-US" dirty="0"/>
              <a:t>- Hans Arp from The Artist in his Studio by Alexander </a:t>
            </a:r>
            <a:r>
              <a:rPr lang="en-US" dirty="0" err="1"/>
              <a:t>Liberman</a:t>
            </a:r>
            <a:endParaRPr lang="en-US" dirty="0"/>
          </a:p>
          <a:p>
            <a:endParaRPr lang="en-US" dirty="0"/>
          </a:p>
        </p:txBody>
      </p:sp>
    </p:spTree>
    <p:extLst>
      <p:ext uri="{BB962C8B-B14F-4D97-AF65-F5344CB8AC3E}">
        <p14:creationId xmlns:p14="http://schemas.microsoft.com/office/powerpoint/2010/main" val="15596237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10565</TotalTime>
  <Words>10105</Words>
  <Application>Microsoft Office PowerPoint</Application>
  <PresentationFormat>On-screen Show (4:3)</PresentationFormat>
  <Paragraphs>1190</Paragraphs>
  <Slides>189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189</vt:i4>
      </vt:variant>
    </vt:vector>
  </HeadingPairs>
  <TitlesOfParts>
    <vt:vector size="195" baseType="lpstr">
      <vt:lpstr>Arial</vt:lpstr>
      <vt:lpstr>Calibri</vt:lpstr>
      <vt:lpstr>Times New Roman</vt:lpstr>
      <vt:lpstr>Verdana</vt:lpstr>
      <vt:lpstr>Wingdings</vt:lpstr>
      <vt:lpstr>Office Theme</vt:lpstr>
      <vt:lpstr>AP World History Unit VI – the Modern World</vt:lpstr>
      <vt:lpstr>Unit Questions &amp; Periodization</vt:lpstr>
      <vt:lpstr>The Modern Era – What is it? </vt:lpstr>
      <vt:lpstr>World Population through History</vt:lpstr>
      <vt:lpstr>PowerPoint Presentation</vt:lpstr>
      <vt:lpstr>Urbanization from 1890 to 1950</vt:lpstr>
      <vt:lpstr>Role of Science in society</vt:lpstr>
      <vt:lpstr>Worldwide Religious adherents -- 2010</vt:lpstr>
      <vt:lpstr>Spending on Scientific R&amp;D</vt:lpstr>
      <vt:lpstr>Scientific Advances &amp; their Impact</vt:lpstr>
      <vt:lpstr>Theory of Relativity</vt:lpstr>
      <vt:lpstr>Scientific Advances &amp; their Impact</vt:lpstr>
      <vt:lpstr>Levittown, New York 1954</vt:lpstr>
      <vt:lpstr>Scientific Advances &amp; their Impact</vt:lpstr>
      <vt:lpstr>Percentage of US Population Farming</vt:lpstr>
      <vt:lpstr>US Birth Rate over last 200 years</vt:lpstr>
      <vt:lpstr>Energy Sources of 20th Century</vt:lpstr>
      <vt:lpstr>Worldwide Fossil Fuel Consumption</vt:lpstr>
      <vt:lpstr>Ford’s Assembly Line Production</vt:lpstr>
      <vt:lpstr>Environmental Effects of 20th Century</vt:lpstr>
      <vt:lpstr>Average Temperatures over past 150 years</vt:lpstr>
      <vt:lpstr>Average Temperature vs CO2 emissions</vt:lpstr>
      <vt:lpstr>Environmental Effects of 20th Century</vt:lpstr>
      <vt:lpstr>Global Fish Catch</vt:lpstr>
      <vt:lpstr>Extinct Species</vt:lpstr>
      <vt:lpstr>Environmental Effects of 20th Century</vt:lpstr>
      <vt:lpstr>Demographic Shifts of 20th Century</vt:lpstr>
      <vt:lpstr>Population for World Regions (millions)</vt:lpstr>
      <vt:lpstr>Percentage Distribution for World Regions</vt:lpstr>
      <vt:lpstr>Percentage of Married Women in the Labor Market</vt:lpstr>
      <vt:lpstr>Age structure comparisons</vt:lpstr>
      <vt:lpstr>Demographic Shifts of 20th Century</vt:lpstr>
      <vt:lpstr>20th Century Flu Pandemics</vt:lpstr>
      <vt:lpstr>Ebola Outbreaks of 20th Century</vt:lpstr>
      <vt:lpstr>Demographic Shifts of 20th Century</vt:lpstr>
      <vt:lpstr>Obesity Rates by Country</vt:lpstr>
      <vt:lpstr>Increased Wartime Technology in 20th century</vt:lpstr>
      <vt:lpstr>PowerPoint Presentation</vt:lpstr>
      <vt:lpstr>World War I Trench</vt:lpstr>
      <vt:lpstr>PowerPoint Presentation</vt:lpstr>
      <vt:lpstr>PowerPoint Presentation</vt:lpstr>
      <vt:lpstr>WWI Pictures – Trench warfare, Chemical Warfare</vt:lpstr>
      <vt:lpstr>Death Tolls of Top 10 Wars in World History</vt:lpstr>
      <vt:lpstr>Increased Wartime Technology in 20th century</vt:lpstr>
      <vt:lpstr>German Panzer tank</vt:lpstr>
      <vt:lpstr>German Fokker DR-1</vt:lpstr>
      <vt:lpstr>B-29 Bombers -- WWII</vt:lpstr>
      <vt:lpstr>Firebombing of Dresden</vt:lpstr>
      <vt:lpstr>The Manhattan Project Sites</vt:lpstr>
      <vt:lpstr>If World War I were a Bar Fight . . .</vt:lpstr>
      <vt:lpstr>Causes of World War I</vt:lpstr>
      <vt:lpstr>PowerPoint Presentation</vt:lpstr>
      <vt:lpstr>Percentage of Land Areas controlled by 5 Major European Powers &amp; US in 1900</vt:lpstr>
      <vt:lpstr>PowerPoint Presentation</vt:lpstr>
      <vt:lpstr>Causes of World War I</vt:lpstr>
      <vt:lpstr>Causes of World War I</vt:lpstr>
      <vt:lpstr>Europe in 1914</vt:lpstr>
      <vt:lpstr>World War I – Regions of Fighting</vt:lpstr>
      <vt:lpstr>PowerPoint Presentation</vt:lpstr>
      <vt:lpstr>Outbreak of World War I</vt:lpstr>
      <vt:lpstr>World War I Fighting Style &amp; Total War</vt:lpstr>
      <vt:lpstr>World War I Fighting Style &amp; Total War</vt:lpstr>
      <vt:lpstr>World War I &amp; II Propaganda Posters</vt:lpstr>
      <vt:lpstr>Conclusion of WWI &amp; Treaty of Versailles</vt:lpstr>
      <vt:lpstr>The Treaty of Versailles</vt:lpstr>
      <vt:lpstr>Europe in 1914</vt:lpstr>
      <vt:lpstr>Europe in 1919</vt:lpstr>
      <vt:lpstr>The Interwar period &amp; Great Depression</vt:lpstr>
      <vt:lpstr>Unemployment in the 1930’s</vt:lpstr>
      <vt:lpstr>Causes of World War II</vt:lpstr>
      <vt:lpstr>Military Spending in 1939</vt:lpstr>
      <vt:lpstr>Causes of World War II</vt:lpstr>
      <vt:lpstr>Causes of World War II</vt:lpstr>
      <vt:lpstr>Adolf Hitler – Mein Kampf</vt:lpstr>
      <vt:lpstr>Nuremberg Mass Rally -- 1938</vt:lpstr>
      <vt:lpstr>Allied Victory in WWII </vt:lpstr>
      <vt:lpstr>Allied Victory in WWII </vt:lpstr>
      <vt:lpstr>The Manhattan Project Sites</vt:lpstr>
      <vt:lpstr>The Cold War Begins - 1945</vt:lpstr>
      <vt:lpstr>Cold War as an Arm Wrestling Match</vt:lpstr>
      <vt:lpstr>Cold War Strategies</vt:lpstr>
      <vt:lpstr>Marshall Plan Payments</vt:lpstr>
      <vt:lpstr>NATO vs WARSAW Nations</vt:lpstr>
      <vt:lpstr>Life Magazine May 1955</vt:lpstr>
      <vt:lpstr>Cold War Fighting</vt:lpstr>
      <vt:lpstr>Timelapse video of Nuclear Testing</vt:lpstr>
      <vt:lpstr>Cold War Fighting</vt:lpstr>
      <vt:lpstr>“War of the Kitchens” -- 1957</vt:lpstr>
      <vt:lpstr>Cold War Fighting</vt:lpstr>
      <vt:lpstr>Soviet Missile Range – October 1962  -- 1st circle = Short range ICBM’s -- 2nd circle = Interm -ediate range ICBM -- 3rd circle = Long range ICBM’s</vt:lpstr>
      <vt:lpstr>Cold War Fighting</vt:lpstr>
      <vt:lpstr>PowerPoint Presentation</vt:lpstr>
      <vt:lpstr>PowerPoint Presentation</vt:lpstr>
      <vt:lpstr>Fall of USSR and End of Cold War</vt:lpstr>
      <vt:lpstr>Disintegration of USSR</vt:lpstr>
      <vt:lpstr>US SDI Program (Star Wars)</vt:lpstr>
      <vt:lpstr>Challenges to Global Conflict</vt:lpstr>
      <vt:lpstr>Pablo Picasso, Guernica</vt:lpstr>
      <vt:lpstr>Dada Art Quotes</vt:lpstr>
      <vt:lpstr>Hannah Hoch, Cut with a Kitchen Knife Dada through the last Weimer Beer Belly Cultural Epoch of Germany</vt:lpstr>
      <vt:lpstr>Challenges to Global Conflict</vt:lpstr>
      <vt:lpstr>Buddhist Protests against Diem </vt:lpstr>
      <vt:lpstr>Challenges to Global Conflict</vt:lpstr>
      <vt:lpstr>Gandhi’s changing clothing styles</vt:lpstr>
      <vt:lpstr>Freedom Rides -- 1963</vt:lpstr>
      <vt:lpstr>Promotion of Alternate World Visions</vt:lpstr>
      <vt:lpstr>Non-Aligned Movement</vt:lpstr>
      <vt:lpstr>Promotion of Alternate World Visions</vt:lpstr>
      <vt:lpstr>Nelson Mandela &amp; ANC</vt:lpstr>
      <vt:lpstr>Promotion of Increased Violence</vt:lpstr>
      <vt:lpstr>1973 Chilean Coup</vt:lpstr>
      <vt:lpstr>Cuban Revolution</vt:lpstr>
      <vt:lpstr>Ugandan Military Dictatorship</vt:lpstr>
      <vt:lpstr>Promotion of Increased Violence</vt:lpstr>
      <vt:lpstr>Promotion of Increased Violence</vt:lpstr>
      <vt:lpstr>Irish Republican Army</vt:lpstr>
      <vt:lpstr>Promotion of Increased Violence</vt:lpstr>
      <vt:lpstr>Al Qaeda Terrorism – 9/11</vt:lpstr>
      <vt:lpstr>Impact of Violence on Pop Culture</vt:lpstr>
      <vt:lpstr>Socialist Realism</vt:lpstr>
      <vt:lpstr>Socialist Realism in China</vt:lpstr>
      <vt:lpstr>Violence in video games</vt:lpstr>
      <vt:lpstr>Call of Duty Series</vt:lpstr>
      <vt:lpstr>Fall of Multiethnic Empires and Rise of Nationalism</vt:lpstr>
      <vt:lpstr>Fall of Large Multi-Ethnic land empires</vt:lpstr>
      <vt:lpstr>Russian Revolution 1917</vt:lpstr>
      <vt:lpstr>Fall of Large Multi-Ethnic land empires</vt:lpstr>
      <vt:lpstr>Treaty of Brest-Litovsk</vt:lpstr>
      <vt:lpstr>The Bolshevik Revolution</vt:lpstr>
      <vt:lpstr>Fall of Large Multi-Ethnic land empires</vt:lpstr>
      <vt:lpstr>Nationalism in Europe after WWI</vt:lpstr>
      <vt:lpstr>Middle East Mandate System</vt:lpstr>
      <vt:lpstr>Ataturk – Mustafa Kemal</vt:lpstr>
      <vt:lpstr>Fall of Large Multi-Ethnic land empires</vt:lpstr>
      <vt:lpstr>Fall of Large Multi-Ethnic land empires</vt:lpstr>
      <vt:lpstr>Chinese Revolutionary Leaders</vt:lpstr>
      <vt:lpstr>Post WWII Nationalist Independence Movements</vt:lpstr>
      <vt:lpstr>Consequences of Nationalist movements</vt:lpstr>
      <vt:lpstr>Quebecois Separatism</vt:lpstr>
      <vt:lpstr>Consequences of Nationalist movements</vt:lpstr>
      <vt:lpstr>Biafra Separatist Movement</vt:lpstr>
      <vt:lpstr>Murdock Ethnic Groups in Africa</vt:lpstr>
      <vt:lpstr>PowerPoint Presentation</vt:lpstr>
      <vt:lpstr>Present Day African map</vt:lpstr>
      <vt:lpstr>Consequences of Nationalist movements</vt:lpstr>
      <vt:lpstr>Indian Partition</vt:lpstr>
      <vt:lpstr>African independence Dates</vt:lpstr>
      <vt:lpstr>Transnational Movements</vt:lpstr>
      <vt:lpstr>Post-colonial Transnational Movements</vt:lpstr>
      <vt:lpstr>Communist International -- 1919</vt:lpstr>
      <vt:lpstr>Post-colonial Transnational Movements</vt:lpstr>
      <vt:lpstr>PowerPoint Presentation</vt:lpstr>
      <vt:lpstr>Pan African Flag</vt:lpstr>
      <vt:lpstr>Organization of African Unity (OAU)</vt:lpstr>
      <vt:lpstr>Post-colonial Transnational Movements</vt:lpstr>
      <vt:lpstr>Ethnic Map of Congo</vt:lpstr>
      <vt:lpstr>PowerPoint Presentation</vt:lpstr>
      <vt:lpstr>PowerPoint Presentation</vt:lpstr>
      <vt:lpstr>PowerPoint Presentation</vt:lpstr>
      <vt:lpstr>PowerPoint Presentation</vt:lpstr>
      <vt:lpstr>Post-colonial Transnational Movements</vt:lpstr>
      <vt:lpstr>Pan-Arabism</vt:lpstr>
      <vt:lpstr>Pan Arabic Leaders</vt:lpstr>
      <vt:lpstr>Genocide in the 20th Century</vt:lpstr>
      <vt:lpstr>German Concentration Camps</vt:lpstr>
      <vt:lpstr>Nazi Concentration Camp</vt:lpstr>
      <vt:lpstr>PowerPoint Presentation</vt:lpstr>
      <vt:lpstr>PowerPoint Presentation</vt:lpstr>
      <vt:lpstr>Nazi Holocaust Figures</vt:lpstr>
      <vt:lpstr>Jewish Holocaust Deaths</vt:lpstr>
      <vt:lpstr>20th &amp; 21st  Century Genocides</vt:lpstr>
      <vt:lpstr>Armenian Genocide -- 1915</vt:lpstr>
      <vt:lpstr>Pol Pot &amp; Killing Fields</vt:lpstr>
      <vt:lpstr>Rwandan Genocide</vt:lpstr>
      <vt:lpstr>Rwandan Genocide -- 1994</vt:lpstr>
      <vt:lpstr>Refugees in the 20th Century</vt:lpstr>
      <vt:lpstr>Refugee Populations </vt:lpstr>
      <vt:lpstr>Refugee Case Study -- Palestinians</vt:lpstr>
      <vt:lpstr>Palestinian Land and UN Partition</vt:lpstr>
      <vt:lpstr>Six Day War -- 1967</vt:lpstr>
      <vt:lpstr>PowerPoint Presentation</vt:lpstr>
      <vt:lpstr>Pan Arabism</vt:lpstr>
      <vt:lpstr>PowerPoint Presentation</vt:lpstr>
      <vt:lpstr>PowerPoint Presentation</vt:lpstr>
      <vt:lpstr>Impact of Increased Global conflict &amp; violence</vt:lpstr>
      <vt:lpstr>PowerPoint Presentation</vt:lpstr>
      <vt:lpstr>US vs USSR military arsenal</vt:lpstr>
      <vt:lpstr>Contras in Nicaragua; NVA in Vietnam</vt:lpstr>
      <vt:lpstr>PowerPoint Presentation</vt:lpstr>
    </vt:vector>
  </TitlesOfParts>
  <Company>SHIPPENSBURG AREA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Kristoffer Rhinehart</dc:creator>
  <cp:lastModifiedBy>Kris Rhinehart</cp:lastModifiedBy>
  <cp:revision>171</cp:revision>
  <cp:lastPrinted>2018-03-30T16:42:09Z</cp:lastPrinted>
  <dcterms:created xsi:type="dcterms:W3CDTF">2015-03-26T10:27:38Z</dcterms:created>
  <dcterms:modified xsi:type="dcterms:W3CDTF">2018-03-30T16:42:14Z</dcterms:modified>
</cp:coreProperties>
</file>