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7"/>
  </p:notesMasterIdLst>
  <p:handoutMasterIdLst>
    <p:handoutMasterId r:id="rId58"/>
  </p:handoutMasterIdLst>
  <p:sldIdLst>
    <p:sldId id="427" r:id="rId3"/>
    <p:sldId id="429" r:id="rId4"/>
    <p:sldId id="432" r:id="rId5"/>
    <p:sldId id="431" r:id="rId6"/>
    <p:sldId id="424" r:id="rId7"/>
    <p:sldId id="428" r:id="rId8"/>
    <p:sldId id="425" r:id="rId9"/>
    <p:sldId id="435" r:id="rId10"/>
    <p:sldId id="426" r:id="rId11"/>
    <p:sldId id="438" r:id="rId12"/>
    <p:sldId id="439" r:id="rId13"/>
    <p:sldId id="440" r:id="rId14"/>
    <p:sldId id="441" r:id="rId15"/>
    <p:sldId id="442" r:id="rId16"/>
    <p:sldId id="445" r:id="rId17"/>
    <p:sldId id="448" r:id="rId18"/>
    <p:sldId id="449" r:id="rId19"/>
    <p:sldId id="450" r:id="rId20"/>
    <p:sldId id="451" r:id="rId21"/>
    <p:sldId id="452" r:id="rId22"/>
    <p:sldId id="466" r:id="rId23"/>
    <p:sldId id="469" r:id="rId24"/>
    <p:sldId id="472" r:id="rId25"/>
    <p:sldId id="473" r:id="rId26"/>
    <p:sldId id="476" r:id="rId27"/>
    <p:sldId id="477" r:id="rId28"/>
    <p:sldId id="478" r:id="rId29"/>
    <p:sldId id="480" r:id="rId30"/>
    <p:sldId id="481" r:id="rId31"/>
    <p:sldId id="482" r:id="rId32"/>
    <p:sldId id="483" r:id="rId33"/>
    <p:sldId id="484" r:id="rId34"/>
    <p:sldId id="485" r:id="rId35"/>
    <p:sldId id="496" r:id="rId36"/>
    <p:sldId id="497" r:id="rId37"/>
    <p:sldId id="498" r:id="rId38"/>
    <p:sldId id="499" r:id="rId39"/>
    <p:sldId id="500" r:id="rId40"/>
    <p:sldId id="501" r:id="rId41"/>
    <p:sldId id="504" r:id="rId42"/>
    <p:sldId id="511" r:id="rId43"/>
    <p:sldId id="512" r:id="rId44"/>
    <p:sldId id="516" r:id="rId45"/>
    <p:sldId id="517" r:id="rId46"/>
    <p:sldId id="518" r:id="rId47"/>
    <p:sldId id="520" r:id="rId48"/>
    <p:sldId id="521" r:id="rId49"/>
    <p:sldId id="523" r:id="rId50"/>
    <p:sldId id="524" r:id="rId51"/>
    <p:sldId id="525" r:id="rId52"/>
    <p:sldId id="527" r:id="rId53"/>
    <p:sldId id="529" r:id="rId54"/>
    <p:sldId id="532" r:id="rId55"/>
    <p:sldId id="534"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CC9900"/>
    <a:srgbClr val="808000"/>
    <a:srgbClr val="666699"/>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629" tIns="46314" rIns="92629" bIns="46314"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1"/>
          </a:xfrm>
          <a:prstGeom prst="rect">
            <a:avLst/>
          </a:prstGeom>
        </p:spPr>
        <p:txBody>
          <a:bodyPr vert="horz" lIns="92629" tIns="46314" rIns="92629" bIns="46314" rtlCol="0"/>
          <a:lstStyle>
            <a:lvl1pPr algn="r">
              <a:defRPr sz="1200"/>
            </a:lvl1pPr>
          </a:lstStyle>
          <a:p>
            <a:fld id="{7221081C-B08A-4E9C-B9F2-797A2D118E64}" type="datetimeFigureOut">
              <a:rPr lang="en-US" smtClean="0"/>
              <a:t>3/5/2018</a:t>
            </a:fld>
            <a:endParaRPr lang="en-US"/>
          </a:p>
        </p:txBody>
      </p:sp>
      <p:sp>
        <p:nvSpPr>
          <p:cNvPr id="4" name="Footer Placeholder 3"/>
          <p:cNvSpPr>
            <a:spLocks noGrp="1"/>
          </p:cNvSpPr>
          <p:nvPr>
            <p:ph type="ftr" sz="quarter" idx="2"/>
          </p:nvPr>
        </p:nvSpPr>
        <p:spPr>
          <a:xfrm>
            <a:off x="0" y="8829967"/>
            <a:ext cx="3037840" cy="464821"/>
          </a:xfrm>
          <a:prstGeom prst="rect">
            <a:avLst/>
          </a:prstGeom>
        </p:spPr>
        <p:txBody>
          <a:bodyPr vert="horz" lIns="92629" tIns="46314" rIns="92629" bIns="46314"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2629" tIns="46314" rIns="92629" bIns="46314" rtlCol="0" anchor="b"/>
          <a:lstStyle>
            <a:lvl1pPr algn="r">
              <a:defRPr sz="1200"/>
            </a:lvl1pPr>
          </a:lstStyle>
          <a:p>
            <a:fld id="{5C079FB6-D4BE-48BE-B0B8-2067DDE0E201}" type="slidenum">
              <a:rPr lang="en-US" smtClean="0"/>
              <a:t>‹#›</a:t>
            </a:fld>
            <a:endParaRPr lang="en-US"/>
          </a:p>
        </p:txBody>
      </p:sp>
    </p:spTree>
    <p:extLst>
      <p:ext uri="{BB962C8B-B14F-4D97-AF65-F5344CB8AC3E}">
        <p14:creationId xmlns:p14="http://schemas.microsoft.com/office/powerpoint/2010/main" val="33537715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2629" tIns="46314" rIns="92629" bIns="4631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2629" tIns="46314" rIns="92629" bIns="46314" rtlCol="0"/>
          <a:lstStyle>
            <a:lvl1pPr algn="r">
              <a:defRPr sz="1200"/>
            </a:lvl1pPr>
          </a:lstStyle>
          <a:p>
            <a:fld id="{6A8BBEA5-73D1-4287-A6E7-9F94D07CD6F9}" type="datetimeFigureOut">
              <a:rPr lang="en-US" smtClean="0"/>
              <a:t>3/5/2018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2629" tIns="46314" rIns="92629" bIns="46314"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2629" tIns="46314" rIns="92629" bIns="463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2629" tIns="46314" rIns="92629" bIns="463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2629" tIns="46314" rIns="92629" bIns="46314" rtlCol="0" anchor="b"/>
          <a:lstStyle>
            <a:lvl1pPr algn="r">
              <a:defRPr sz="1200"/>
            </a:lvl1pPr>
          </a:lstStyle>
          <a:p>
            <a:fld id="{B892CB3D-1753-4854-A295-84C8B3686CF3}" type="slidenum">
              <a:rPr lang="en-US" smtClean="0"/>
              <a:t>‹#›</a:t>
            </a:fld>
            <a:endParaRPr lang="en-US" dirty="0"/>
          </a:p>
        </p:txBody>
      </p:sp>
    </p:spTree>
    <p:extLst>
      <p:ext uri="{BB962C8B-B14F-4D97-AF65-F5344CB8AC3E}">
        <p14:creationId xmlns:p14="http://schemas.microsoft.com/office/powerpoint/2010/main" val="1650998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440013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3587282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28194868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7223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5383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64566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05327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01412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1039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96453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5371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1698909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7619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97218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060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2382106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73069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363227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931267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885234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2050867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9079D3-50D7-4464-8C95-9003E072840F}" type="datetimeFigureOut">
              <a:rPr lang="en-US" smtClean="0"/>
              <a:t>3/5/2018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5502BD-F33B-4695-AE12-63008AAF8771}" type="slidenum">
              <a:rPr lang="en-US" smtClean="0"/>
              <a:t>‹#›</a:t>
            </a:fld>
            <a:endParaRPr lang="en-US" dirty="0"/>
          </a:p>
        </p:txBody>
      </p:sp>
    </p:spTree>
    <p:extLst>
      <p:ext uri="{BB962C8B-B14F-4D97-AF65-F5344CB8AC3E}">
        <p14:creationId xmlns:p14="http://schemas.microsoft.com/office/powerpoint/2010/main" val="3485657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079D3-50D7-4464-8C95-9003E072840F}" type="datetimeFigureOut">
              <a:rPr lang="en-US" smtClean="0"/>
              <a:t>3/5/2018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502BD-F33B-4695-AE12-63008AAF8771}" type="slidenum">
              <a:rPr lang="en-US" smtClean="0"/>
              <a:t>‹#›</a:t>
            </a:fld>
            <a:endParaRPr lang="en-US" dirty="0"/>
          </a:p>
        </p:txBody>
      </p:sp>
    </p:spTree>
    <p:extLst>
      <p:ext uri="{BB962C8B-B14F-4D97-AF65-F5344CB8AC3E}">
        <p14:creationId xmlns:p14="http://schemas.microsoft.com/office/powerpoint/2010/main" val="40860424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9079D3-50D7-4464-8C95-9003E072840F}" type="datetimeFigureOut">
              <a:rPr lang="en-US" smtClean="0">
                <a:solidFill>
                  <a:prstClr val="black">
                    <a:tint val="75000"/>
                  </a:prstClr>
                </a:solidFill>
              </a:rPr>
              <a:pPr/>
              <a:t>3/5/2018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5502BD-F33B-4695-AE12-63008AAF877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239486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533400"/>
          </a:xfrm>
        </p:spPr>
        <p:txBody>
          <a:bodyPr>
            <a:normAutofit fontScale="90000"/>
          </a:bodyPr>
          <a:lstStyle/>
          <a:p>
            <a:r>
              <a:rPr lang="en-US" b="1" u="sng" dirty="0" smtClean="0"/>
              <a:t>Growth of Nationalism in Europe</a:t>
            </a:r>
            <a:endParaRPr lang="en-US" b="1" u="sng" dirty="0"/>
          </a:p>
        </p:txBody>
      </p:sp>
      <p:sp>
        <p:nvSpPr>
          <p:cNvPr id="3" name="Content Placeholder 2"/>
          <p:cNvSpPr>
            <a:spLocks noGrp="1"/>
          </p:cNvSpPr>
          <p:nvPr>
            <p:ph idx="1"/>
          </p:nvPr>
        </p:nvSpPr>
        <p:spPr>
          <a:xfrm>
            <a:off x="0" y="609600"/>
            <a:ext cx="9144000" cy="6324600"/>
          </a:xfrm>
        </p:spPr>
        <p:txBody>
          <a:bodyPr>
            <a:normAutofit/>
          </a:bodyPr>
          <a:lstStyle/>
          <a:p>
            <a:r>
              <a:rPr lang="en-US" sz="2200" b="1" i="1" dirty="0" smtClean="0"/>
              <a:t>Nationalism</a:t>
            </a:r>
            <a:r>
              <a:rPr lang="en-US" sz="2200" dirty="0" smtClean="0"/>
              <a:t> =&gt; ___________________________________________ _________________________________________________________</a:t>
            </a:r>
          </a:p>
          <a:p>
            <a:r>
              <a:rPr lang="en-US" sz="2200" dirty="0" smtClean="0"/>
              <a:t>Nationalism was originally a liberal idea (i.e. revolutionary or new) in that it promoted greater freedoms and independence from monarchs</a:t>
            </a:r>
          </a:p>
          <a:p>
            <a:pPr marL="400050" lvl="1" indent="0">
              <a:buNone/>
            </a:pPr>
            <a:r>
              <a:rPr lang="en-US" sz="2200" dirty="0"/>
              <a:t>	</a:t>
            </a:r>
            <a:r>
              <a:rPr lang="en-US" sz="2200" dirty="0" smtClean="0"/>
              <a:t>-- However, by the 1860’s some absolutists  began to use the idea to 	promote unity underneath a nationalist monarchy</a:t>
            </a:r>
          </a:p>
          <a:p>
            <a:pPr marL="685800" lvl="1">
              <a:buFont typeface="Wingdings" panose="05000000000000000000" pitchFamily="2" charset="2"/>
              <a:buChar char="§"/>
            </a:pPr>
            <a:r>
              <a:rPr lang="en-US" sz="2200" dirty="0" smtClean="0"/>
              <a:t>Nationalism was THE most powerful political force in Europe during the 19</a:t>
            </a:r>
            <a:r>
              <a:rPr lang="en-US" sz="2200" baseline="30000" dirty="0" smtClean="0"/>
              <a:t>th</a:t>
            </a:r>
            <a:r>
              <a:rPr lang="en-US" sz="2200" dirty="0" smtClean="0"/>
              <a:t> century =&gt; contributed to unity among many European states</a:t>
            </a:r>
          </a:p>
          <a:p>
            <a:pPr marL="400050" lvl="1" indent="0">
              <a:buNone/>
            </a:pPr>
            <a:r>
              <a:rPr lang="en-US" sz="2200" dirty="0"/>
              <a:t>	</a:t>
            </a:r>
            <a:r>
              <a:rPr lang="en-US" sz="2200" dirty="0" smtClean="0"/>
              <a:t>-- </a:t>
            </a:r>
            <a:r>
              <a:rPr lang="en-US" sz="2200" dirty="0" err="1" smtClean="0"/>
              <a:t>Exs</a:t>
            </a:r>
            <a:r>
              <a:rPr lang="en-US" sz="2200" dirty="0" smtClean="0"/>
              <a:t>: _________________________________Unification</a:t>
            </a:r>
          </a:p>
          <a:p>
            <a:pPr lvl="1" indent="-342900">
              <a:buFont typeface="Wingdings" panose="05000000000000000000" pitchFamily="2" charset="2"/>
              <a:buChar char="§"/>
            </a:pPr>
            <a:r>
              <a:rPr lang="en-US" sz="2200" dirty="0" smtClean="0"/>
              <a:t>Nationalism also contributed to the decline of diverse states (ethnically, religiously) like the </a:t>
            </a:r>
            <a:r>
              <a:rPr lang="en-US" sz="2200" b="1" i="1" dirty="0" smtClean="0"/>
              <a:t>Ottoman Empire </a:t>
            </a:r>
            <a:r>
              <a:rPr lang="en-US" sz="2200" dirty="0" smtClean="0"/>
              <a:t>and the </a:t>
            </a:r>
            <a:r>
              <a:rPr lang="en-US" sz="2200" b="1" i="1" dirty="0" smtClean="0"/>
              <a:t>Austro-Hungarian Empire</a:t>
            </a:r>
          </a:p>
          <a:p>
            <a:pPr lvl="1" indent="-342900">
              <a:buFont typeface="Wingdings" panose="05000000000000000000" pitchFamily="2" charset="2"/>
              <a:buChar char="§"/>
            </a:pPr>
            <a:r>
              <a:rPr lang="en-US" sz="2200" dirty="0" smtClean="0"/>
              <a:t>Nationalism in the 20</a:t>
            </a:r>
            <a:r>
              <a:rPr lang="en-US" sz="2200" baseline="30000" dirty="0" smtClean="0"/>
              <a:t>th</a:t>
            </a:r>
            <a:r>
              <a:rPr lang="en-US" sz="2200" dirty="0" smtClean="0"/>
              <a:t> century provided the impetus for many anti-colonial movements that sought independence from European powers</a:t>
            </a:r>
          </a:p>
          <a:p>
            <a:pPr marL="685800" lvl="1">
              <a:buFont typeface="Wingdings" panose="05000000000000000000" pitchFamily="2" charset="2"/>
              <a:buChar char="§"/>
            </a:pPr>
            <a:endParaRPr lang="en-US" sz="2200" dirty="0" smtClean="0"/>
          </a:p>
          <a:p>
            <a:pPr marL="400050" lvl="1" indent="0">
              <a:buNone/>
            </a:pPr>
            <a:r>
              <a:rPr lang="en-US" sz="2200" dirty="0"/>
              <a:t>	</a:t>
            </a:r>
          </a:p>
        </p:txBody>
      </p:sp>
    </p:spTree>
    <p:extLst>
      <p:ext uri="{BB962C8B-B14F-4D97-AF65-F5344CB8AC3E}">
        <p14:creationId xmlns:p14="http://schemas.microsoft.com/office/powerpoint/2010/main" val="31549249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alpha val="4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9227"/>
            <a:ext cx="8229600" cy="275573"/>
          </a:xfrm>
        </p:spPr>
        <p:txBody>
          <a:bodyPr>
            <a:normAutofit fontScale="90000"/>
          </a:bodyPr>
          <a:lstStyle/>
          <a:p>
            <a:r>
              <a:rPr lang="en-US" b="1" u="sng" dirty="0" smtClean="0"/>
              <a:t>European Enlightenment</a:t>
            </a:r>
            <a:endParaRPr lang="en-US" b="1" u="sng" dirty="0"/>
          </a:p>
        </p:txBody>
      </p:sp>
      <p:sp>
        <p:nvSpPr>
          <p:cNvPr id="3" name="Content Placeholder 2"/>
          <p:cNvSpPr>
            <a:spLocks noGrp="1"/>
          </p:cNvSpPr>
          <p:nvPr>
            <p:ph idx="1"/>
          </p:nvPr>
        </p:nvSpPr>
        <p:spPr>
          <a:xfrm>
            <a:off x="0" y="381000"/>
            <a:ext cx="9296400" cy="6705600"/>
          </a:xfrm>
        </p:spPr>
        <p:txBody>
          <a:bodyPr>
            <a:normAutofit fontScale="92500" lnSpcReduction="10000"/>
          </a:bodyPr>
          <a:lstStyle/>
          <a:p>
            <a:r>
              <a:rPr lang="en-US" sz="2300" b="1" i="1" dirty="0"/>
              <a:t>Enlightenment was a movement that challenged established tradition &amp; society </a:t>
            </a:r>
            <a:r>
              <a:rPr lang="en-US" sz="2300" dirty="0"/>
              <a:t>=&gt; application of </a:t>
            </a:r>
            <a:r>
              <a:rPr lang="en-US" sz="2300" dirty="0" smtClean="0"/>
              <a:t>__________________________________________to </a:t>
            </a:r>
            <a:r>
              <a:rPr lang="en-US" sz="2300" dirty="0"/>
              <a:t>all areas of life (reform society)</a:t>
            </a:r>
          </a:p>
          <a:p>
            <a:pPr lvl="1" indent="-342900">
              <a:buFont typeface="Wingdings" panose="05000000000000000000" pitchFamily="2" charset="2"/>
              <a:buChar char="§"/>
            </a:pPr>
            <a:r>
              <a:rPr lang="en-US" sz="2300" dirty="0"/>
              <a:t>Wanted to discover “laws” that governed human actions &amp; societies =&gt; discovery through observation and study</a:t>
            </a:r>
          </a:p>
          <a:p>
            <a:pPr lvl="1" indent="-342900">
              <a:buFont typeface="Wingdings" panose="05000000000000000000" pitchFamily="2" charset="2"/>
              <a:buChar char="§"/>
            </a:pPr>
            <a:r>
              <a:rPr lang="en-US" sz="2300" dirty="0"/>
              <a:t>Discussed ideas in </a:t>
            </a:r>
            <a:r>
              <a:rPr lang="en-US" sz="2300" b="1" i="1" dirty="0"/>
              <a:t>salons &amp; coffeehouses</a:t>
            </a:r>
            <a:r>
              <a:rPr lang="en-US" sz="2300" dirty="0"/>
              <a:t> =&gt; gathering of </a:t>
            </a:r>
            <a:r>
              <a:rPr lang="en-US" sz="2300" dirty="0" smtClean="0"/>
              <a:t>intellectuals</a:t>
            </a:r>
          </a:p>
          <a:p>
            <a:r>
              <a:rPr lang="en-US" sz="2300" dirty="0" smtClean="0"/>
              <a:t>Major Figures and ideas . . .</a:t>
            </a:r>
            <a:endParaRPr lang="en-US" sz="2300" dirty="0"/>
          </a:p>
          <a:p>
            <a:pPr lvl="1" indent="-342900">
              <a:buFont typeface="Wingdings" panose="05000000000000000000" pitchFamily="2" charset="2"/>
              <a:buChar char="§"/>
            </a:pPr>
            <a:r>
              <a:rPr lang="en-US" sz="2300" b="1" i="1" dirty="0" smtClean="0"/>
              <a:t>French Philosophes </a:t>
            </a:r>
            <a:r>
              <a:rPr lang="en-US" sz="2300" dirty="0" smtClean="0"/>
              <a:t>=&gt; intellectuals from upper or middle class that led the ideas and direction of movement (capital = Paris)</a:t>
            </a:r>
          </a:p>
          <a:p>
            <a:pPr marL="400050" lvl="1" indent="0">
              <a:buNone/>
            </a:pPr>
            <a:r>
              <a:rPr lang="en-US" sz="2300" dirty="0"/>
              <a:t>	</a:t>
            </a:r>
            <a:r>
              <a:rPr lang="en-US" sz="2300" dirty="0" smtClean="0"/>
              <a:t>-- ____________________=&gt; </a:t>
            </a:r>
            <a:r>
              <a:rPr lang="en-US" sz="2300" i="1" dirty="0" smtClean="0"/>
              <a:t>Spirit of Laws </a:t>
            </a:r>
            <a:r>
              <a:rPr lang="en-US" sz="2300" dirty="0" smtClean="0"/>
              <a:t>studied systems of government; 	concluded a </a:t>
            </a:r>
            <a:r>
              <a:rPr lang="en-US" sz="2300" b="1" i="1" dirty="0" smtClean="0"/>
              <a:t>separation of powers </a:t>
            </a:r>
            <a:r>
              <a:rPr lang="en-US" sz="2300" dirty="0" smtClean="0"/>
              <a:t>&amp; democracy best </a:t>
            </a:r>
            <a:r>
              <a:rPr lang="en-US" sz="2300" dirty="0" err="1" smtClean="0"/>
              <a:t>govt</a:t>
            </a:r>
            <a:endParaRPr lang="en-US" sz="2300" dirty="0" smtClean="0"/>
          </a:p>
          <a:p>
            <a:pPr marL="400050" lvl="1" indent="0">
              <a:buNone/>
            </a:pPr>
            <a:r>
              <a:rPr lang="en-US" sz="2300" dirty="0"/>
              <a:t>	</a:t>
            </a:r>
            <a:r>
              <a:rPr lang="en-US" sz="2300" dirty="0" smtClean="0"/>
              <a:t>-- ______________=&gt; championed </a:t>
            </a:r>
            <a:r>
              <a:rPr lang="en-US" sz="2300" b="1" i="1" dirty="0" smtClean="0"/>
              <a:t>deism </a:t>
            </a:r>
            <a:r>
              <a:rPr lang="en-US" sz="2300" dirty="0" smtClean="0"/>
              <a:t>(idea that GOD is a watchmaker);  use of science &amp; rationalism for decisions instead of religion &amp; superstition</a:t>
            </a:r>
          </a:p>
          <a:p>
            <a:pPr lvl="1" indent="-342900">
              <a:buFont typeface="Wingdings" panose="05000000000000000000" pitchFamily="2" charset="2"/>
              <a:buChar char="§"/>
            </a:pPr>
            <a:r>
              <a:rPr lang="en-US" sz="2300" dirty="0" smtClean="0"/>
              <a:t>_____________________=&gt; </a:t>
            </a:r>
            <a:r>
              <a:rPr lang="en-US" sz="2300" dirty="0"/>
              <a:t>discussed </a:t>
            </a:r>
            <a:r>
              <a:rPr lang="en-US" sz="2300" b="1" i="1" dirty="0"/>
              <a:t>social contract theory</a:t>
            </a:r>
            <a:r>
              <a:rPr lang="en-US" sz="2300" dirty="0"/>
              <a:t>; </a:t>
            </a:r>
            <a:r>
              <a:rPr lang="en-US" sz="2300" dirty="0" err="1"/>
              <a:t>govt</a:t>
            </a:r>
            <a:r>
              <a:rPr lang="en-US" sz="2300" dirty="0"/>
              <a:t> agreement with citizens where they give up rights to have others </a:t>
            </a:r>
            <a:r>
              <a:rPr lang="en-US" sz="2300" dirty="0" smtClean="0"/>
              <a:t>protected</a:t>
            </a:r>
          </a:p>
          <a:p>
            <a:pPr lvl="1" indent="-342900">
              <a:buFont typeface="Wingdings" panose="05000000000000000000" pitchFamily="2" charset="2"/>
              <a:buChar char="§"/>
            </a:pPr>
            <a:r>
              <a:rPr lang="en-US" sz="2300" dirty="0"/>
              <a:t>	</a:t>
            </a:r>
            <a:r>
              <a:rPr lang="en-US" sz="2300" dirty="0" smtClean="0"/>
              <a:t>_________________________=&gt; wrote Leviathan which emphasized Social Contract theory and natural rights of man</a:t>
            </a:r>
          </a:p>
          <a:p>
            <a:pPr marL="400050" lvl="1" indent="0">
              <a:buNone/>
            </a:pPr>
            <a:r>
              <a:rPr lang="en-US" sz="2300" dirty="0"/>
              <a:t>	</a:t>
            </a:r>
            <a:r>
              <a:rPr lang="en-US" sz="2300" dirty="0" smtClean="0"/>
              <a:t>-- All men are born with right to “</a:t>
            </a:r>
            <a:r>
              <a:rPr lang="en-US" sz="2300" b="1" i="1" dirty="0" smtClean="0"/>
              <a:t>Life, Liberty and property</a:t>
            </a:r>
            <a:r>
              <a:rPr lang="en-US" sz="2300" dirty="0" smtClean="0"/>
              <a:t>”</a:t>
            </a:r>
          </a:p>
          <a:p>
            <a:pPr marL="400050" lvl="1" indent="0">
              <a:buNone/>
            </a:pPr>
            <a:r>
              <a:rPr lang="en-US" sz="2300" dirty="0"/>
              <a:t>	</a:t>
            </a:r>
            <a:r>
              <a:rPr lang="en-US" sz="2300" dirty="0" smtClean="0"/>
              <a:t>-- Father of liberal and republican thought =&gt; believed that right to govern 	rested with the people (</a:t>
            </a:r>
            <a:r>
              <a:rPr lang="en-US" sz="2300" b="1" i="1" dirty="0" smtClean="0"/>
              <a:t>republicanism</a:t>
            </a:r>
            <a:r>
              <a:rPr lang="en-US" sz="2300" dirty="0" smtClean="0"/>
              <a:t>)</a:t>
            </a:r>
          </a:p>
        </p:txBody>
      </p:sp>
    </p:spTree>
    <p:extLst>
      <p:ext uri="{BB962C8B-B14F-4D97-AF65-F5344CB8AC3E}">
        <p14:creationId xmlns:p14="http://schemas.microsoft.com/office/powerpoint/2010/main" val="14474051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alpha val="43000"/>
          </a:srgbClr>
        </a:solidFill>
        <a:effectLst/>
      </p:bgPr>
    </p:bg>
    <p:spTree>
      <p:nvGrpSpPr>
        <p:cNvPr id="1" name=""/>
        <p:cNvGrpSpPr/>
        <p:nvPr/>
      </p:nvGrpSpPr>
      <p:grpSpPr>
        <a:xfrm>
          <a:off x="0" y="0"/>
          <a:ext cx="0" cy="0"/>
          <a:chOff x="0" y="0"/>
          <a:chExt cx="0" cy="0"/>
        </a:xfrm>
      </p:grpSpPr>
      <p:pic>
        <p:nvPicPr>
          <p:cNvPr id="3074" name="Picture 2" descr="http://p4.storage.canalblog.com/48/74/149684/485291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8686800" cy="57332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228600"/>
            <a:ext cx="8534400" cy="584775"/>
          </a:xfrm>
          <a:prstGeom prst="rect">
            <a:avLst/>
          </a:prstGeom>
          <a:noFill/>
        </p:spPr>
        <p:txBody>
          <a:bodyPr wrap="square" rtlCol="0">
            <a:spAutoFit/>
          </a:bodyPr>
          <a:lstStyle/>
          <a:p>
            <a:pPr algn="ctr"/>
            <a:r>
              <a:rPr lang="en-US" sz="3200" b="1" u="sng" dirty="0" smtClean="0"/>
              <a:t>Enlightenment Salons</a:t>
            </a:r>
            <a:endParaRPr lang="en-US" sz="3200" b="1" u="sng" dirty="0"/>
          </a:p>
        </p:txBody>
      </p:sp>
    </p:spTree>
    <p:extLst>
      <p:ext uri="{BB962C8B-B14F-4D97-AF65-F5344CB8AC3E}">
        <p14:creationId xmlns:p14="http://schemas.microsoft.com/office/powerpoint/2010/main" val="3239316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alpha val="4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European Coffeehouse</a:t>
            </a:r>
            <a:endParaRPr lang="en-US" b="1" u="sng" dirty="0"/>
          </a:p>
        </p:txBody>
      </p:sp>
      <p:sp>
        <p:nvSpPr>
          <p:cNvPr id="3" name="Content Placeholder 2"/>
          <p:cNvSpPr>
            <a:spLocks noGrp="1"/>
          </p:cNvSpPr>
          <p:nvPr>
            <p:ph idx="1"/>
          </p:nvPr>
        </p:nvSpPr>
        <p:spPr>
          <a:xfrm>
            <a:off x="0" y="5791200"/>
            <a:ext cx="9067800" cy="1219200"/>
          </a:xfrm>
        </p:spPr>
        <p:txBody>
          <a:bodyPr>
            <a:normAutofit/>
          </a:bodyPr>
          <a:lstStyle/>
          <a:p>
            <a:pPr marL="0" indent="0">
              <a:buNone/>
            </a:pPr>
            <a:r>
              <a:rPr lang="en-US" sz="2300" dirty="0" smtClean="0"/>
              <a:t>Coffeehouses were the gathering place of many figures of the Scientific Revolution and Enlightenment =&gt; coffee was viewed as a beverage that stimulated the senses and thought via caffeine </a:t>
            </a:r>
            <a:endParaRPr lang="en-US" sz="2300" dirty="0"/>
          </a:p>
        </p:txBody>
      </p:sp>
      <p:pic>
        <p:nvPicPr>
          <p:cNvPr id="13314" name="Picture 2" descr="http://www.rogersfamilyco.com/wp-content/uploads/2012/07/european-coffee-hou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09599"/>
            <a:ext cx="7581335" cy="50542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8781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alpha val="43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304800"/>
          </a:xfrm>
        </p:spPr>
        <p:txBody>
          <a:bodyPr>
            <a:normAutofit fontScale="90000"/>
          </a:bodyPr>
          <a:lstStyle/>
          <a:p>
            <a:r>
              <a:rPr lang="en-US" sz="3600" b="1" u="sng" dirty="0" smtClean="0"/>
              <a:t>Revolutionary Documents famous Passages</a:t>
            </a:r>
            <a:endParaRPr lang="en-US" sz="3600" b="1" u="sng" dirty="0"/>
          </a:p>
        </p:txBody>
      </p:sp>
      <p:sp>
        <p:nvSpPr>
          <p:cNvPr id="3" name="Content Placeholder 2"/>
          <p:cNvSpPr>
            <a:spLocks noGrp="1"/>
          </p:cNvSpPr>
          <p:nvPr>
            <p:ph idx="1"/>
          </p:nvPr>
        </p:nvSpPr>
        <p:spPr>
          <a:xfrm>
            <a:off x="0" y="457201"/>
            <a:ext cx="9144000" cy="2666999"/>
          </a:xfrm>
        </p:spPr>
        <p:txBody>
          <a:bodyPr>
            <a:normAutofit lnSpcReduction="10000"/>
          </a:bodyPr>
          <a:lstStyle/>
          <a:p>
            <a:r>
              <a:rPr lang="en-US" sz="2400" dirty="0" smtClean="0"/>
              <a:t>“We hold these truths to be self evident, that all men are created equal , that they are endowed by their Creator with certain unalienable Rights, that among these are Life, Liberty and the Pursuit of Happiness . . .”</a:t>
            </a:r>
          </a:p>
          <a:p>
            <a:r>
              <a:rPr lang="en-US" sz="2400" dirty="0" smtClean="0"/>
              <a:t>“Men are born and remain free and equal in rights “</a:t>
            </a:r>
          </a:p>
          <a:p>
            <a:r>
              <a:rPr lang="en-US" sz="2400" dirty="0" smtClean="0"/>
              <a:t>“The hatred that the peninsula inspired in us is greater than the ocean between us.”</a:t>
            </a:r>
            <a:endParaRPr lang="en-US" sz="2400" dirty="0"/>
          </a:p>
        </p:txBody>
      </p:sp>
      <p:pic>
        <p:nvPicPr>
          <p:cNvPr id="2050" name="Picture 2" descr="https://chavezhugo.files.wordpress.com/2010/06/sim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5422" y="2895600"/>
            <a:ext cx="2783407" cy="370043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upload.wikimedia.org/wikipedia/commons/3/3f/Thomas_Jefferson_by_Rembrandt_Peale_1805_cropp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199" y="2902527"/>
            <a:ext cx="2902179" cy="369351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upload.wikimedia.org/wikipedia/commons/3/3f/Gilbert_du_Motier_Marquis_de_Lafayett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2949242"/>
            <a:ext cx="2587079" cy="3646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2462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8080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429491"/>
          </a:xfrm>
        </p:spPr>
        <p:txBody>
          <a:bodyPr>
            <a:normAutofit fontScale="90000"/>
          </a:bodyPr>
          <a:lstStyle/>
          <a:p>
            <a:r>
              <a:rPr lang="en-US" b="1" u="sng" dirty="0" smtClean="0"/>
              <a:t>Social Effect of Enlightenment</a:t>
            </a:r>
            <a:endParaRPr lang="en-US" b="1" u="sng" dirty="0"/>
          </a:p>
        </p:txBody>
      </p:sp>
      <p:sp>
        <p:nvSpPr>
          <p:cNvPr id="3" name="Content Placeholder 2"/>
          <p:cNvSpPr>
            <a:spLocks noGrp="1"/>
          </p:cNvSpPr>
          <p:nvPr>
            <p:ph idx="1"/>
          </p:nvPr>
        </p:nvSpPr>
        <p:spPr>
          <a:xfrm>
            <a:off x="0" y="533400"/>
            <a:ext cx="9144000" cy="6477000"/>
          </a:xfrm>
        </p:spPr>
        <p:txBody>
          <a:bodyPr>
            <a:normAutofit/>
          </a:bodyPr>
          <a:lstStyle/>
          <a:p>
            <a:r>
              <a:rPr lang="en-US" sz="2200" dirty="0" smtClean="0"/>
              <a:t>Not only did Enlightenment span political movements and rebellions, but it also led to social movements and changes . . .</a:t>
            </a:r>
          </a:p>
          <a:p>
            <a:pPr marL="0" indent="0">
              <a:buNone/>
            </a:pPr>
            <a:r>
              <a:rPr lang="en-US" sz="2200" dirty="0" smtClean="0"/>
              <a:t>#1: </a:t>
            </a:r>
            <a:r>
              <a:rPr lang="en-US" sz="2200" b="1" i="1" dirty="0" smtClean="0"/>
              <a:t>Expanded suffrage</a:t>
            </a:r>
          </a:p>
          <a:p>
            <a:r>
              <a:rPr lang="en-US" sz="2200" dirty="0"/>
              <a:t>Britain expanded male suffrage in a series of </a:t>
            </a:r>
            <a:r>
              <a:rPr lang="en-US" sz="2200" b="1" i="1" dirty="0" smtClean="0"/>
              <a:t>_______________ </a:t>
            </a:r>
            <a:r>
              <a:rPr lang="en-US" sz="2200" dirty="0"/>
              <a:t>=&gt; by 1867 working class men in urban areas can vote in elections (1884 = countryside</a:t>
            </a:r>
            <a:r>
              <a:rPr lang="en-US" sz="2200" dirty="0" smtClean="0"/>
              <a:t>)</a:t>
            </a:r>
          </a:p>
          <a:p>
            <a:pPr lvl="1" indent="-342900">
              <a:buFont typeface="Wingdings" panose="05000000000000000000" pitchFamily="2" charset="2"/>
              <a:buChar char="§"/>
            </a:pPr>
            <a:r>
              <a:rPr lang="en-US" sz="2200" dirty="0" smtClean="0"/>
              <a:t>Many other nations did also =&gt; US expansion to “common man” by </a:t>
            </a:r>
            <a:r>
              <a:rPr lang="en-US" sz="2200" b="1" i="1" dirty="0" smtClean="0"/>
              <a:t>dropping property requirements; 1875 French Constitution </a:t>
            </a:r>
            <a:r>
              <a:rPr lang="en-US" sz="2200" dirty="0" smtClean="0"/>
              <a:t>gave all  males right to vote for lower house of Parliament</a:t>
            </a:r>
            <a:endParaRPr lang="en-US" sz="2200" b="1" i="1" dirty="0" smtClean="0"/>
          </a:p>
          <a:p>
            <a:r>
              <a:rPr lang="en-US" sz="2200" dirty="0" smtClean="0"/>
              <a:t>Many nations also adopted </a:t>
            </a:r>
            <a:r>
              <a:rPr lang="en-US" sz="2200" b="1" i="1" dirty="0" smtClean="0"/>
              <a:t>women’s suffrage laws by early 1900’s </a:t>
            </a:r>
            <a:r>
              <a:rPr lang="en-US" sz="2200" dirty="0" smtClean="0"/>
              <a:t>=&gt; British and American women’s movements most vocal</a:t>
            </a:r>
          </a:p>
          <a:p>
            <a:pPr lvl="1" indent="-342900">
              <a:buFont typeface="Wingdings" panose="05000000000000000000" pitchFamily="2" charset="2"/>
              <a:buChar char="§"/>
            </a:pPr>
            <a:r>
              <a:rPr lang="en-US" sz="2200" dirty="0" smtClean="0"/>
              <a:t>Am. reformers like ____________________________advocated for full equality at _______________________(1848) =&gt; formed </a:t>
            </a:r>
            <a:r>
              <a:rPr lang="en-US" sz="2200" b="1" i="1" dirty="0" smtClean="0"/>
              <a:t>NWSA</a:t>
            </a:r>
          </a:p>
          <a:p>
            <a:pPr marL="400050" lvl="1" indent="0">
              <a:buNone/>
            </a:pPr>
            <a:r>
              <a:rPr lang="en-US" sz="2200" b="1" i="1" dirty="0"/>
              <a:t>	</a:t>
            </a:r>
            <a:r>
              <a:rPr lang="en-US" sz="2200" b="1" i="1" dirty="0" smtClean="0"/>
              <a:t>-- </a:t>
            </a:r>
            <a:r>
              <a:rPr lang="en-US" sz="2200" dirty="0" smtClean="0"/>
              <a:t>19</a:t>
            </a:r>
            <a:r>
              <a:rPr lang="en-US" sz="2200" baseline="30000" dirty="0" smtClean="0"/>
              <a:t>th</a:t>
            </a:r>
            <a:r>
              <a:rPr lang="en-US" sz="2200" dirty="0" smtClean="0"/>
              <a:t> amendment passed in 1919</a:t>
            </a:r>
          </a:p>
          <a:p>
            <a:pPr lvl="1" indent="-342900">
              <a:buFont typeface="Wingdings" panose="05000000000000000000" pitchFamily="2" charset="2"/>
              <a:buChar char="§"/>
            </a:pPr>
            <a:r>
              <a:rPr lang="en-US" sz="2200" dirty="0" smtClean="0"/>
              <a:t>British women like </a:t>
            </a:r>
            <a:r>
              <a:rPr lang="en-US" sz="2200" b="1" i="1" dirty="0" err="1" smtClean="0"/>
              <a:t>Emmaline</a:t>
            </a:r>
            <a:r>
              <a:rPr lang="en-US" sz="2200" b="1" i="1" dirty="0" smtClean="0"/>
              <a:t> Pankhurst </a:t>
            </a:r>
            <a:r>
              <a:rPr lang="en-US" sz="2200" dirty="0" smtClean="0"/>
              <a:t>engaged in protest =&gt; throwing eggs at male MP’s, </a:t>
            </a:r>
            <a:r>
              <a:rPr lang="en-US" sz="2200" dirty="0" err="1" smtClean="0"/>
              <a:t>angaged</a:t>
            </a:r>
            <a:r>
              <a:rPr lang="en-US" sz="2200" dirty="0" smtClean="0"/>
              <a:t> in “stunts”</a:t>
            </a:r>
          </a:p>
          <a:p>
            <a:pPr marL="400050" lvl="1" indent="0">
              <a:buNone/>
            </a:pPr>
            <a:r>
              <a:rPr lang="en-US" sz="2200" dirty="0"/>
              <a:t>	</a:t>
            </a:r>
            <a:r>
              <a:rPr lang="en-US" sz="2200" dirty="0" smtClean="0"/>
              <a:t>-- British women given right to vote by 1930 (women over 30)</a:t>
            </a:r>
            <a:endParaRPr lang="en-US" sz="2200" dirty="0"/>
          </a:p>
          <a:p>
            <a:endParaRPr lang="en-US" sz="2200" b="1" i="1" dirty="0"/>
          </a:p>
        </p:txBody>
      </p:sp>
    </p:spTree>
    <p:extLst>
      <p:ext uri="{BB962C8B-B14F-4D97-AF65-F5344CB8AC3E}">
        <p14:creationId xmlns:p14="http://schemas.microsoft.com/office/powerpoint/2010/main" val="1779622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808000">
            <a:alpha val="1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477000"/>
          </a:xfrm>
        </p:spPr>
        <p:txBody>
          <a:bodyPr>
            <a:normAutofit fontScale="92500" lnSpcReduction="10000"/>
          </a:bodyPr>
          <a:lstStyle/>
          <a:p>
            <a:pPr marL="0" indent="0">
              <a:buNone/>
            </a:pPr>
            <a:r>
              <a:rPr lang="en-US" sz="2200" dirty="0" smtClean="0"/>
              <a:t>#2: </a:t>
            </a:r>
            <a:r>
              <a:rPr lang="en-US" sz="2200" b="1" i="1" dirty="0" smtClean="0"/>
              <a:t>End of Slave Trade and Slavery</a:t>
            </a:r>
            <a:r>
              <a:rPr lang="en-US" sz="2200" dirty="0"/>
              <a:t> </a:t>
            </a:r>
            <a:r>
              <a:rPr lang="en-US" sz="2200" dirty="0" smtClean="0"/>
              <a:t>=&gt; Prior </a:t>
            </a:r>
            <a:r>
              <a:rPr lang="en-US" sz="2200" dirty="0"/>
              <a:t>to 1750, most Europeans considered the slave trade to be a legitimate industry </a:t>
            </a:r>
            <a:endParaRPr lang="en-US" sz="2200" dirty="0" smtClean="0"/>
          </a:p>
          <a:p>
            <a:r>
              <a:rPr lang="en-US" sz="2200" dirty="0" smtClean="0"/>
              <a:t>After </a:t>
            </a:r>
            <a:r>
              <a:rPr lang="en-US" sz="2200" dirty="0"/>
              <a:t>1775 a strong abolitionist movement started in Britain</a:t>
            </a:r>
          </a:p>
          <a:p>
            <a:pPr lvl="1">
              <a:buFont typeface="Wingdings" pitchFamily="2" charset="2"/>
              <a:buChar char="§"/>
            </a:pPr>
            <a:r>
              <a:rPr lang="en-US" sz="2200" dirty="0" smtClean="0"/>
              <a:t>________________________________________formed </a:t>
            </a:r>
            <a:r>
              <a:rPr lang="en-US" sz="2200" dirty="0"/>
              <a:t>and lobbies for an end to slave trade =&gt; women play a major role</a:t>
            </a:r>
          </a:p>
          <a:p>
            <a:pPr lvl="1">
              <a:buFont typeface="Wingdings" pitchFamily="2" charset="2"/>
              <a:buChar char="§"/>
            </a:pPr>
            <a:r>
              <a:rPr lang="en-US" sz="2200" dirty="0" smtClean="0"/>
              <a:t>___________________&amp; former slave </a:t>
            </a:r>
            <a:r>
              <a:rPr lang="en-US" sz="2200" b="1" i="1" dirty="0" err="1" smtClean="0"/>
              <a:t>Oladuah</a:t>
            </a:r>
            <a:r>
              <a:rPr lang="en-US" sz="2200" b="1" i="1" dirty="0" smtClean="0"/>
              <a:t> </a:t>
            </a:r>
            <a:r>
              <a:rPr lang="en-US" sz="2200" b="1" i="1" dirty="0"/>
              <a:t>Equiano </a:t>
            </a:r>
            <a:r>
              <a:rPr lang="en-US" sz="2200" dirty="0"/>
              <a:t>were the #1 </a:t>
            </a:r>
            <a:r>
              <a:rPr lang="en-US" sz="2200" dirty="0" smtClean="0"/>
              <a:t>advocates</a:t>
            </a:r>
            <a:endParaRPr lang="en-US" sz="2200" dirty="0"/>
          </a:p>
          <a:p>
            <a:r>
              <a:rPr lang="en-US" sz="2200" dirty="0"/>
              <a:t>In 1807 Parliament passed the Slave Trade Act of 1807, outlawing the African Trans-Atlantic slave trade (</a:t>
            </a:r>
            <a:r>
              <a:rPr lang="en-US" sz="2200" b="1" i="1" dirty="0"/>
              <a:t>not slavery</a:t>
            </a:r>
            <a:r>
              <a:rPr lang="en-US" sz="2200" dirty="0"/>
              <a:t>)</a:t>
            </a:r>
          </a:p>
          <a:p>
            <a:pPr lvl="1">
              <a:buFont typeface="Wingdings" pitchFamily="2" charset="2"/>
              <a:buChar char="§"/>
            </a:pPr>
            <a:r>
              <a:rPr lang="en-US" sz="2200" dirty="0"/>
              <a:t>British created </a:t>
            </a:r>
            <a:r>
              <a:rPr lang="en-US" sz="2200" dirty="0" smtClean="0"/>
              <a:t>the______________________, </a:t>
            </a:r>
            <a:r>
              <a:rPr lang="en-US" sz="2200" dirty="0"/>
              <a:t>to police </a:t>
            </a:r>
            <a:r>
              <a:rPr lang="en-US" sz="2200" dirty="0" smtClean="0"/>
              <a:t>coast (10</a:t>
            </a:r>
            <a:r>
              <a:rPr lang="en-US" sz="2200" dirty="0"/>
              <a:t>% </a:t>
            </a:r>
            <a:r>
              <a:rPr lang="en-US" sz="2200" dirty="0" smtClean="0"/>
              <a:t>shipments)</a:t>
            </a:r>
          </a:p>
          <a:p>
            <a:pPr marL="457200" lvl="1" indent="0">
              <a:buNone/>
            </a:pPr>
            <a:r>
              <a:rPr lang="en-US" sz="2200" dirty="0"/>
              <a:t>	</a:t>
            </a:r>
            <a:r>
              <a:rPr lang="en-US" sz="2200" dirty="0" smtClean="0"/>
              <a:t>-- Forced compliance in Caribbean and Americas as well</a:t>
            </a:r>
          </a:p>
          <a:p>
            <a:pPr lvl="1">
              <a:buFont typeface="Wingdings" pitchFamily="2" charset="2"/>
              <a:buChar char="§"/>
            </a:pPr>
            <a:r>
              <a:rPr lang="en-US" sz="2200" dirty="0" smtClean="0"/>
              <a:t>Many Western nations followed suit =&gt; US in 1807; others in 1830’s</a:t>
            </a:r>
          </a:p>
          <a:p>
            <a:pPr marL="514350" indent="-457200"/>
            <a:r>
              <a:rPr lang="en-US" sz="2200" dirty="0" smtClean="0"/>
              <a:t>Slavery though, remained in place in American South, Caribbean and Brazil =&gt; used for cash crop production and hard to eliminate due to planters</a:t>
            </a:r>
            <a:endParaRPr lang="en-US" sz="2200" dirty="0"/>
          </a:p>
          <a:p>
            <a:pPr lvl="1" indent="-342900">
              <a:buFont typeface="Wingdings" panose="05000000000000000000" pitchFamily="2" charset="2"/>
              <a:buChar char="§"/>
            </a:pPr>
            <a:r>
              <a:rPr lang="en-US" sz="2200" dirty="0" smtClean="0"/>
              <a:t>_______________________after Civil War =&gt; </a:t>
            </a:r>
            <a:r>
              <a:rPr lang="en-US" sz="2200" b="1" i="1" dirty="0" smtClean="0"/>
              <a:t>13</a:t>
            </a:r>
            <a:r>
              <a:rPr lang="en-US" sz="2200" b="1" i="1" baseline="30000" dirty="0" smtClean="0"/>
              <a:t>th</a:t>
            </a:r>
            <a:r>
              <a:rPr lang="en-US" sz="2200" b="1" i="1" dirty="0" smtClean="0"/>
              <a:t> amendment </a:t>
            </a:r>
            <a:r>
              <a:rPr lang="en-US" sz="2200" dirty="0" smtClean="0"/>
              <a:t>&amp; </a:t>
            </a:r>
            <a:r>
              <a:rPr lang="en-US" sz="2200" b="1" i="1" dirty="0" smtClean="0"/>
              <a:t>Emancipation Proclamation </a:t>
            </a:r>
            <a:r>
              <a:rPr lang="en-US" sz="2200" dirty="0" smtClean="0"/>
              <a:t>(still had segregation and Jim Crow laws)</a:t>
            </a:r>
          </a:p>
          <a:p>
            <a:pPr lvl="1" indent="-342900">
              <a:buFont typeface="Wingdings" panose="05000000000000000000" pitchFamily="2" charset="2"/>
              <a:buChar char="§"/>
            </a:pPr>
            <a:r>
              <a:rPr lang="en-US" sz="2200" dirty="0" smtClean="0"/>
              <a:t>_____________abolished slavery in 1888 after a prolonged war with Paraguay</a:t>
            </a:r>
          </a:p>
          <a:p>
            <a:pPr lvl="1" indent="-342900">
              <a:buFont typeface="Wingdings" panose="05000000000000000000" pitchFamily="2" charset="2"/>
              <a:buChar char="§"/>
            </a:pPr>
            <a:r>
              <a:rPr lang="en-US" sz="2200" b="1" i="1" dirty="0" smtClean="0"/>
              <a:t>Caribbean nations </a:t>
            </a:r>
            <a:r>
              <a:rPr lang="en-US" sz="2200" dirty="0" smtClean="0"/>
              <a:t>abolished slavery last w/ Spanish still using slavery in Puerto Rico &amp; Cuba by 1886 =&gt; still required service to masters for years</a:t>
            </a:r>
          </a:p>
          <a:p>
            <a:r>
              <a:rPr lang="en-US" sz="2200" dirty="0" smtClean="0"/>
              <a:t>Other forms of coerced labor often replaced end o slavery in many areas =&gt; i.e. growth of </a:t>
            </a:r>
            <a:r>
              <a:rPr lang="en-US" sz="2200" b="1" i="1" dirty="0" smtClean="0"/>
              <a:t>indentured servitude </a:t>
            </a:r>
            <a:r>
              <a:rPr lang="en-US" sz="2200" dirty="0" smtClean="0"/>
              <a:t>(China, India &amp; SE Asia) in the late 1800’s</a:t>
            </a:r>
            <a:endParaRPr lang="en-US" sz="2200" dirty="0"/>
          </a:p>
        </p:txBody>
      </p:sp>
      <p:sp>
        <p:nvSpPr>
          <p:cNvPr id="4" name="Title 1"/>
          <p:cNvSpPr>
            <a:spLocks noGrp="1"/>
          </p:cNvSpPr>
          <p:nvPr>
            <p:ph type="title"/>
          </p:nvPr>
        </p:nvSpPr>
        <p:spPr>
          <a:xfrm>
            <a:off x="457200" y="27709"/>
            <a:ext cx="8229600" cy="429491"/>
          </a:xfrm>
        </p:spPr>
        <p:txBody>
          <a:bodyPr>
            <a:normAutofit fontScale="90000"/>
          </a:bodyPr>
          <a:lstStyle/>
          <a:p>
            <a:r>
              <a:rPr lang="en-US" b="1" u="sng" dirty="0" smtClean="0"/>
              <a:t>Social Effect of Enlightenment</a:t>
            </a:r>
            <a:endParaRPr lang="en-US" b="1" u="sng" dirty="0"/>
          </a:p>
        </p:txBody>
      </p:sp>
    </p:spTree>
    <p:extLst>
      <p:ext uri="{BB962C8B-B14F-4D97-AF65-F5344CB8AC3E}">
        <p14:creationId xmlns:p14="http://schemas.microsoft.com/office/powerpoint/2010/main" val="2968097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08000">
            <a:alpha val="1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07609" y="228599"/>
            <a:ext cx="4724400" cy="1477962"/>
          </a:xfrm>
        </p:spPr>
        <p:txBody>
          <a:bodyPr>
            <a:normAutofit/>
          </a:bodyPr>
          <a:lstStyle/>
          <a:p>
            <a:r>
              <a:rPr lang="en-US" dirty="0" smtClean="0"/>
              <a:t>British West Africa Squadron</a:t>
            </a:r>
            <a:endParaRPr lang="en-US" dirty="0"/>
          </a:p>
        </p:txBody>
      </p:sp>
      <p:pic>
        <p:nvPicPr>
          <p:cNvPr id="1026" name="Picture 2" descr="http://img214.imageshack.us/img214/5639/navy02oo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686688"/>
            <a:ext cx="6565900" cy="31436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thumb/9/98/British_West_Africa.PNG/275px-British_West_Afric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495" y="228599"/>
            <a:ext cx="3991429" cy="426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7388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808000">
            <a:alpha val="15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380999"/>
            <a:ext cx="9144000" cy="3315253"/>
          </a:xfrm>
        </p:spPr>
        <p:txBody>
          <a:bodyPr>
            <a:normAutofit/>
          </a:bodyPr>
          <a:lstStyle/>
          <a:p>
            <a:pPr marL="0" indent="0">
              <a:buNone/>
            </a:pPr>
            <a:r>
              <a:rPr lang="en-US" sz="2300" dirty="0" smtClean="0"/>
              <a:t>#3: </a:t>
            </a:r>
            <a:r>
              <a:rPr lang="en-US" sz="2300" b="1" i="1" dirty="0" smtClean="0"/>
              <a:t>Abolition of_______________________________</a:t>
            </a:r>
          </a:p>
          <a:p>
            <a:r>
              <a:rPr lang="en-US" sz="2300" dirty="0" smtClean="0"/>
              <a:t>In 1861 Tsar Alexander II abolished serfdom in a bid to help modernize Russia and avert an armed rebellion</a:t>
            </a:r>
          </a:p>
          <a:p>
            <a:pPr lvl="1" indent="-342900">
              <a:buFont typeface="Wingdings" panose="05000000000000000000" pitchFamily="2" charset="2"/>
              <a:buChar char="§"/>
            </a:pPr>
            <a:r>
              <a:rPr lang="en-US" sz="2200" dirty="0" smtClean="0"/>
              <a:t>Allowed serfs to own property, marry as they chose, move freely &amp; vote</a:t>
            </a:r>
          </a:p>
          <a:p>
            <a:pPr lvl="1" indent="-342900">
              <a:buFont typeface="Wingdings" panose="05000000000000000000" pitchFamily="2" charset="2"/>
              <a:buChar char="§"/>
            </a:pPr>
            <a:r>
              <a:rPr lang="en-US" sz="2200" dirty="0" smtClean="0"/>
              <a:t>Russian govt. purchased land from lords for peasants  =&gt; </a:t>
            </a:r>
            <a:r>
              <a:rPr lang="en-US" sz="2200" b="1" i="1" dirty="0" smtClean="0"/>
              <a:t>Q: Quality???</a:t>
            </a:r>
            <a:endParaRPr lang="en-US" sz="2200" dirty="0" smtClean="0"/>
          </a:p>
          <a:p>
            <a:pPr lvl="1" indent="-342900">
              <a:buFont typeface="Wingdings" panose="05000000000000000000" pitchFamily="2" charset="2"/>
              <a:buChar char="§"/>
            </a:pPr>
            <a:r>
              <a:rPr lang="en-US" sz="2200" dirty="0" smtClean="0"/>
              <a:t>Russian government also set up the local </a:t>
            </a:r>
            <a:r>
              <a:rPr lang="en-US" sz="2200" b="1" i="1" dirty="0" smtClean="0"/>
              <a:t>Mir system </a:t>
            </a:r>
            <a:r>
              <a:rPr lang="en-US" sz="2200" dirty="0" smtClean="0"/>
              <a:t>to secure repayment in installments from all peasants =&gt; tied peasants to land</a:t>
            </a:r>
          </a:p>
          <a:p>
            <a:pPr marL="400050" lvl="1" indent="0">
              <a:buNone/>
            </a:pPr>
            <a:r>
              <a:rPr lang="en-US" sz="2200" dirty="0"/>
              <a:t>	</a:t>
            </a:r>
            <a:r>
              <a:rPr lang="en-US" sz="2200" dirty="0" smtClean="0"/>
              <a:t>-- Led to return of subsistence agricultural production</a:t>
            </a:r>
          </a:p>
          <a:p>
            <a:pPr marL="400050" lvl="1" indent="0">
              <a:buNone/>
            </a:pPr>
            <a:endParaRPr lang="en-US" sz="2200" dirty="0"/>
          </a:p>
        </p:txBody>
      </p:sp>
      <p:sp>
        <p:nvSpPr>
          <p:cNvPr id="4" name="Title 1"/>
          <p:cNvSpPr>
            <a:spLocks noGrp="1"/>
          </p:cNvSpPr>
          <p:nvPr>
            <p:ph type="title"/>
          </p:nvPr>
        </p:nvSpPr>
        <p:spPr>
          <a:xfrm>
            <a:off x="457200" y="27709"/>
            <a:ext cx="8229600" cy="353291"/>
          </a:xfrm>
        </p:spPr>
        <p:txBody>
          <a:bodyPr>
            <a:normAutofit fontScale="90000"/>
          </a:bodyPr>
          <a:lstStyle/>
          <a:p>
            <a:r>
              <a:rPr lang="en-US" b="1" u="sng" dirty="0" smtClean="0"/>
              <a:t>Social Effect of Enlightenment</a:t>
            </a:r>
            <a:endParaRPr lang="en-US" b="1" u="sng" dirty="0"/>
          </a:p>
        </p:txBody>
      </p:sp>
      <p:pic>
        <p:nvPicPr>
          <p:cNvPr id="3074" name="Picture 2" descr="http://wwwdelivery.superstock.com/WI/223/4220/PreviewComp/SuperStock_4220-5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3696253"/>
            <a:ext cx="4800600" cy="3140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32829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7709"/>
            <a:ext cx="8839200" cy="429491"/>
          </a:xfrm>
        </p:spPr>
        <p:txBody>
          <a:bodyPr>
            <a:normAutofit fontScale="90000"/>
          </a:bodyPr>
          <a:lstStyle/>
          <a:p>
            <a:r>
              <a:rPr lang="en-US" b="1" u="sng" dirty="0" smtClean="0"/>
              <a:t>What is a Revolution?????</a:t>
            </a:r>
            <a:endParaRPr lang="en-US" b="1" u="sng" dirty="0"/>
          </a:p>
        </p:txBody>
      </p:sp>
      <p:sp>
        <p:nvSpPr>
          <p:cNvPr id="3" name="Content Placeholder 2"/>
          <p:cNvSpPr>
            <a:spLocks noGrp="1"/>
          </p:cNvSpPr>
          <p:nvPr>
            <p:ph idx="1"/>
          </p:nvPr>
        </p:nvSpPr>
        <p:spPr>
          <a:xfrm>
            <a:off x="0" y="457200"/>
            <a:ext cx="9144000" cy="2133599"/>
          </a:xfrm>
        </p:spPr>
        <p:txBody>
          <a:bodyPr>
            <a:normAutofit fontScale="85000" lnSpcReduction="20000"/>
          </a:bodyPr>
          <a:lstStyle/>
          <a:p>
            <a:pPr marL="0" indent="0">
              <a:buNone/>
            </a:pPr>
            <a:r>
              <a:rPr lang="en-US" sz="2400" b="1" u="sng" dirty="0" err="1"/>
              <a:t>R</a:t>
            </a:r>
            <a:r>
              <a:rPr lang="en-US" sz="2400" b="1" u="sng" dirty="0" err="1" smtClean="0"/>
              <a:t>ev·o·lu·tion</a:t>
            </a:r>
            <a:r>
              <a:rPr lang="en-US" sz="2400" b="1" u="sng" dirty="0" smtClean="0"/>
              <a:t> (</a:t>
            </a:r>
            <a:r>
              <a:rPr lang="en-US" sz="2400" b="1" u="sng" dirty="0" err="1" smtClean="0"/>
              <a:t>revə</a:t>
            </a:r>
            <a:r>
              <a:rPr lang="en-US" sz="2400" b="1" u="sng" dirty="0" err="1"/>
              <a:t>ˈlo͞oSH</a:t>
            </a:r>
            <a:r>
              <a:rPr lang="en-US" sz="2400" b="1" u="sng" dirty="0"/>
              <a:t>(ə)n</a:t>
            </a:r>
            <a:r>
              <a:rPr lang="en-US" sz="2400" b="1" u="sng" dirty="0" smtClean="0"/>
              <a:t>/) </a:t>
            </a:r>
            <a:r>
              <a:rPr lang="en-US" sz="2400" dirty="0" smtClean="0"/>
              <a:t>=&gt;</a:t>
            </a:r>
          </a:p>
          <a:p>
            <a:pPr marL="0" indent="0">
              <a:buNone/>
            </a:pPr>
            <a:r>
              <a:rPr lang="en-US" sz="2400" dirty="0" smtClean="0"/>
              <a:t> 1. a </a:t>
            </a:r>
            <a:r>
              <a:rPr lang="en-US" sz="2400" dirty="0"/>
              <a:t>dramatic and wide-reaching change in the way something works or is organized or in people's ideas about it</a:t>
            </a:r>
            <a:r>
              <a:rPr lang="en-US" sz="2400" dirty="0" smtClean="0"/>
              <a:t>.</a:t>
            </a:r>
          </a:p>
          <a:p>
            <a:pPr marL="0" indent="0">
              <a:buNone/>
            </a:pPr>
            <a:r>
              <a:rPr lang="en-US" sz="2400" dirty="0" smtClean="0"/>
              <a:t>2. </a:t>
            </a:r>
            <a:r>
              <a:rPr lang="en-US" sz="2400" dirty="0"/>
              <a:t>a forcible overthrow of a government or social order in favor of a new </a:t>
            </a:r>
            <a:r>
              <a:rPr lang="en-US" sz="2400" dirty="0" smtClean="0"/>
              <a:t>system (i.e. the American Revolution)</a:t>
            </a:r>
          </a:p>
          <a:p>
            <a:r>
              <a:rPr lang="en-US" sz="2400" dirty="0" err="1" smtClean="0"/>
              <a:t>Exs</a:t>
            </a:r>
            <a:r>
              <a:rPr lang="en-US" sz="2400" dirty="0" smtClean="0"/>
              <a:t> of Political Revolution =&gt; </a:t>
            </a:r>
            <a:r>
              <a:rPr lang="en-US" sz="2400" b="1" i="1" dirty="0" smtClean="0"/>
              <a:t>American Revolution</a:t>
            </a:r>
            <a:r>
              <a:rPr lang="en-US" sz="2400" dirty="0" smtClean="0"/>
              <a:t>, </a:t>
            </a:r>
            <a:r>
              <a:rPr lang="en-US" sz="2400" b="1" i="1" dirty="0" smtClean="0"/>
              <a:t>French Revolution</a:t>
            </a:r>
            <a:r>
              <a:rPr lang="en-US" sz="2400" dirty="0" smtClean="0"/>
              <a:t>, </a:t>
            </a:r>
            <a:r>
              <a:rPr lang="en-US" sz="2400" b="1" i="1" dirty="0" smtClean="0"/>
              <a:t>Haitian Revolution</a:t>
            </a:r>
            <a:r>
              <a:rPr lang="en-US" sz="2400" dirty="0" smtClean="0"/>
              <a:t>, </a:t>
            </a:r>
            <a:r>
              <a:rPr lang="en-US" sz="2400" b="1" i="1" dirty="0" smtClean="0"/>
              <a:t>Latin American Wars of Independence</a:t>
            </a:r>
          </a:p>
          <a:p>
            <a:pPr marL="0" indent="0">
              <a:buNone/>
            </a:pPr>
            <a:endParaRPr lang="en-US" sz="2400" dirty="0"/>
          </a:p>
          <a:p>
            <a:pPr marL="0" indent="0">
              <a:buNone/>
            </a:pPr>
            <a:endParaRPr lang="en-US" sz="2400" dirty="0"/>
          </a:p>
        </p:txBody>
      </p:sp>
      <p:pic>
        <p:nvPicPr>
          <p:cNvPr id="1026" name="Picture 2" descr="http://uploads4.wikiart.org/images/eugene-delacroix/the-liberty-leading-the-people-183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514600"/>
            <a:ext cx="6324600" cy="42162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9400" y="2971800"/>
            <a:ext cx="2438400" cy="1569660"/>
          </a:xfrm>
          <a:prstGeom prst="rect">
            <a:avLst/>
          </a:prstGeom>
          <a:noFill/>
        </p:spPr>
        <p:txBody>
          <a:bodyPr wrap="square" rtlCol="0">
            <a:spAutoFit/>
          </a:bodyPr>
          <a:lstStyle/>
          <a:p>
            <a:r>
              <a:rPr lang="en-US" sz="2400" b="1" i="1" dirty="0" smtClean="0">
                <a:solidFill>
                  <a:prstClr val="black"/>
                </a:solidFill>
              </a:rPr>
              <a:t>Liberty Leading the People </a:t>
            </a:r>
          </a:p>
          <a:p>
            <a:r>
              <a:rPr lang="en-US" sz="2400" dirty="0" smtClean="0">
                <a:solidFill>
                  <a:prstClr val="black"/>
                </a:solidFill>
              </a:rPr>
              <a:t>by Eugene Delacroix</a:t>
            </a:r>
            <a:endParaRPr lang="en-US" sz="2400" dirty="0">
              <a:solidFill>
                <a:prstClr val="black"/>
              </a:solidFill>
            </a:endParaRPr>
          </a:p>
        </p:txBody>
      </p:sp>
    </p:spTree>
    <p:extLst>
      <p:ext uri="{BB962C8B-B14F-4D97-AF65-F5344CB8AC3E}">
        <p14:creationId xmlns:p14="http://schemas.microsoft.com/office/powerpoint/2010/main" val="21748219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09600"/>
          </a:xfrm>
        </p:spPr>
        <p:txBody>
          <a:bodyPr>
            <a:normAutofit fontScale="90000"/>
          </a:bodyPr>
          <a:lstStyle/>
          <a:p>
            <a:r>
              <a:rPr lang="en-US" b="1" u="sng" dirty="0" smtClean="0"/>
              <a:t>Crane Brinton’s Stages of a Revolution</a:t>
            </a:r>
            <a:endParaRPr lang="en-US" b="1" u="sng" dirty="0"/>
          </a:p>
        </p:txBody>
      </p:sp>
      <p:sp>
        <p:nvSpPr>
          <p:cNvPr id="3" name="Content Placeholder 2"/>
          <p:cNvSpPr>
            <a:spLocks noGrp="1"/>
          </p:cNvSpPr>
          <p:nvPr>
            <p:ph idx="1"/>
          </p:nvPr>
        </p:nvSpPr>
        <p:spPr>
          <a:xfrm>
            <a:off x="0" y="685800"/>
            <a:ext cx="9144000" cy="6324600"/>
          </a:xfrm>
        </p:spPr>
        <p:txBody>
          <a:bodyPr>
            <a:normAutofit lnSpcReduction="10000"/>
          </a:bodyPr>
          <a:lstStyle/>
          <a:p>
            <a:r>
              <a:rPr lang="en-US" sz="2200" dirty="0" smtClean="0"/>
              <a:t>In 1938 Crane Briton’s wrote </a:t>
            </a:r>
            <a:r>
              <a:rPr lang="en-US" sz="2200" i="1" dirty="0" smtClean="0"/>
              <a:t>The Anatomy of a Revolution </a:t>
            </a:r>
            <a:r>
              <a:rPr lang="en-US" sz="2200" dirty="0" smtClean="0"/>
              <a:t>in which he examined 4 major revolutions and tried to find commonalities </a:t>
            </a:r>
          </a:p>
          <a:p>
            <a:r>
              <a:rPr lang="en-US" sz="2200" dirty="0" smtClean="0"/>
              <a:t>Brinton compared revolutions to a </a:t>
            </a:r>
            <a:r>
              <a:rPr lang="en-US" sz="2200" b="1" i="1" dirty="0" smtClean="0"/>
              <a:t>disease with a high fever</a:t>
            </a:r>
          </a:p>
          <a:p>
            <a:pPr marL="685800" lvl="1">
              <a:buFont typeface="Wingdings" panose="05000000000000000000" pitchFamily="2" charset="2"/>
              <a:buChar char="§"/>
            </a:pPr>
            <a:r>
              <a:rPr lang="en-US" sz="2200" dirty="0" smtClean="0"/>
              <a:t>Just as immune system fights off disease &amp; your body returns to its original condition,  revolutions fade to a state similar to the one replaced</a:t>
            </a:r>
          </a:p>
          <a:p>
            <a:r>
              <a:rPr lang="en-US" sz="2200" dirty="0" smtClean="0"/>
              <a:t>Brinton identified 4 stages to a Political Revolution . . .</a:t>
            </a:r>
          </a:p>
          <a:p>
            <a:pPr marL="0" indent="0">
              <a:buNone/>
            </a:pPr>
            <a:r>
              <a:rPr lang="en-US" sz="2200" b="1" u="sng" dirty="0" smtClean="0"/>
              <a:t>Stage One: Pre Revolution</a:t>
            </a:r>
          </a:p>
          <a:p>
            <a:r>
              <a:rPr lang="en-US" sz="2200" dirty="0" smtClean="0"/>
              <a:t>Economic Crisis prompts action by government =&gt; Taxation??</a:t>
            </a:r>
          </a:p>
          <a:p>
            <a:r>
              <a:rPr lang="en-US" sz="2200" dirty="0" smtClean="0"/>
              <a:t>Sense of government injustice and class antagonism begins</a:t>
            </a:r>
          </a:p>
          <a:p>
            <a:r>
              <a:rPr lang="en-US" sz="2200" dirty="0" smtClean="0"/>
              <a:t>Weak rulers =&gt; often autocrat w/ absolute power (rule fails)</a:t>
            </a:r>
          </a:p>
          <a:p>
            <a:r>
              <a:rPr lang="en-US" sz="2200" dirty="0" smtClean="0"/>
              <a:t>Intellectual opposition forms =&gt; ideology of revolution</a:t>
            </a:r>
          </a:p>
          <a:p>
            <a:r>
              <a:rPr lang="en-US" sz="2200" dirty="0" smtClean="0"/>
              <a:t>Symbolic actions provide lightning rod for opposition</a:t>
            </a:r>
          </a:p>
          <a:p>
            <a:pPr marL="0" indent="0">
              <a:buNone/>
            </a:pPr>
            <a:r>
              <a:rPr lang="en-US" sz="2200" b="1" u="sng" dirty="0" smtClean="0"/>
              <a:t>Stage Two: Early Revolution </a:t>
            </a:r>
            <a:r>
              <a:rPr lang="en-US" sz="2200" dirty="0" smtClean="0"/>
              <a:t>=&gt; Rule of the Moderates</a:t>
            </a:r>
          </a:p>
          <a:p>
            <a:r>
              <a:rPr lang="en-US" sz="2200" dirty="0" smtClean="0"/>
              <a:t>Massive protests occur</a:t>
            </a:r>
          </a:p>
          <a:p>
            <a:r>
              <a:rPr lang="en-US" sz="2200" dirty="0" smtClean="0"/>
              <a:t>Military victory occurs or moderates gain power peacefully</a:t>
            </a:r>
          </a:p>
          <a:p>
            <a:r>
              <a:rPr lang="en-US" sz="2200" dirty="0" smtClean="0"/>
              <a:t>Moderates try and enact reforms w/o violence or extremism</a:t>
            </a:r>
          </a:p>
          <a:p>
            <a:r>
              <a:rPr lang="en-US" sz="2200" dirty="0" smtClean="0"/>
              <a:t>Factions exist but tend to get along =&gt; some small scale violence may occur</a:t>
            </a:r>
          </a:p>
          <a:p>
            <a:endParaRPr lang="en-US" sz="2200" dirty="0" smtClean="0"/>
          </a:p>
        </p:txBody>
      </p:sp>
    </p:spTree>
    <p:extLst>
      <p:ext uri="{BB962C8B-B14F-4D97-AF65-F5344CB8AC3E}">
        <p14:creationId xmlns:p14="http://schemas.microsoft.com/office/powerpoint/2010/main" val="3377895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57200"/>
          </a:xfrm>
        </p:spPr>
        <p:txBody>
          <a:bodyPr>
            <a:normAutofit fontScale="90000"/>
          </a:bodyPr>
          <a:lstStyle/>
          <a:p>
            <a:r>
              <a:rPr lang="en-US" b="1" u="sng" dirty="0" smtClean="0"/>
              <a:t>German &amp; Italian Unification</a:t>
            </a:r>
            <a:endParaRPr lang="en-US" b="1" u="sng" dirty="0"/>
          </a:p>
        </p:txBody>
      </p:sp>
      <p:sp>
        <p:nvSpPr>
          <p:cNvPr id="3" name="Content Placeholder 2"/>
          <p:cNvSpPr>
            <a:spLocks noGrp="1"/>
          </p:cNvSpPr>
          <p:nvPr>
            <p:ph idx="1"/>
          </p:nvPr>
        </p:nvSpPr>
        <p:spPr>
          <a:xfrm>
            <a:off x="0" y="457200"/>
            <a:ext cx="9220200" cy="6553200"/>
          </a:xfrm>
        </p:spPr>
        <p:txBody>
          <a:bodyPr>
            <a:normAutofit lnSpcReduction="10000"/>
          </a:bodyPr>
          <a:lstStyle/>
          <a:p>
            <a:r>
              <a:rPr lang="en-US" sz="2200" dirty="0" smtClean="0"/>
              <a:t>By the 1850’s momentum was building in Germany &amp; Italy for unification =&gt; ________________(Italy) &amp; ________________(Germany) made it possible</a:t>
            </a:r>
          </a:p>
          <a:p>
            <a:pPr marL="685800" lvl="1">
              <a:buFont typeface="Wingdings" panose="05000000000000000000" pitchFamily="2" charset="2"/>
              <a:buChar char="§"/>
            </a:pPr>
            <a:r>
              <a:rPr lang="en-US" sz="2200" dirty="0" smtClean="0"/>
              <a:t>Strong identification in common language &amp; cultures</a:t>
            </a:r>
          </a:p>
          <a:p>
            <a:pPr marL="0" indent="0">
              <a:buNone/>
            </a:pPr>
            <a:r>
              <a:rPr lang="en-US" sz="2200" b="1" u="sng" dirty="0" smtClean="0"/>
              <a:t>Italy</a:t>
            </a:r>
          </a:p>
          <a:p>
            <a:r>
              <a:rPr lang="en-US" sz="2200" dirty="0" smtClean="0"/>
              <a:t>Cavour used his position as PM of Sardinia to build a strong army and focused on economic expansion &amp; unification</a:t>
            </a:r>
          </a:p>
          <a:p>
            <a:r>
              <a:rPr lang="en-US" sz="2200" dirty="0" smtClean="0"/>
              <a:t>Cavour used a military alliances with France &amp; Prussia to defeat the Austrians/French and annex Lombardy &amp; Venetia, Papal States &amp; Lombardy</a:t>
            </a:r>
          </a:p>
          <a:p>
            <a:pPr lvl="1" indent="-342900">
              <a:buFont typeface="Wingdings" panose="05000000000000000000" pitchFamily="2" charset="2"/>
              <a:buChar char="§"/>
            </a:pPr>
            <a:r>
              <a:rPr lang="en-US" sz="2200" b="1" i="1" dirty="0" smtClean="0"/>
              <a:t>Garibaldi’s Red Shirts </a:t>
            </a:r>
            <a:r>
              <a:rPr lang="en-US" sz="2200" dirty="0" smtClean="0"/>
              <a:t>took over Kingdom of Two </a:t>
            </a:r>
            <a:r>
              <a:rPr lang="en-US" sz="2200" dirty="0" err="1" smtClean="0"/>
              <a:t>Sicilies</a:t>
            </a:r>
            <a:r>
              <a:rPr lang="en-US" sz="2200" dirty="0" smtClean="0"/>
              <a:t> =&gt; turned over lands to Cavour and united all Italians under one Italian monarch</a:t>
            </a:r>
          </a:p>
          <a:p>
            <a:pPr marL="0" indent="0">
              <a:buNone/>
            </a:pPr>
            <a:r>
              <a:rPr lang="en-US" sz="2200" b="1" u="sng" dirty="0" smtClean="0"/>
              <a:t>Germany</a:t>
            </a:r>
          </a:p>
          <a:p>
            <a:r>
              <a:rPr lang="en-US" sz="2200" dirty="0" smtClean="0"/>
              <a:t>By late 1800’s Prussia, under King Wilhelm II, had come to dominate German states w/ strong military and authoritarian state</a:t>
            </a:r>
          </a:p>
          <a:p>
            <a:r>
              <a:rPr lang="en-US" sz="2200" b="1" i="1" dirty="0" smtClean="0"/>
              <a:t>PM Otto Von Bismarck </a:t>
            </a:r>
            <a:r>
              <a:rPr lang="en-US" sz="2200" dirty="0" smtClean="0"/>
              <a:t>stripped German parliament of power, expanded military and used it to unify Germany</a:t>
            </a:r>
          </a:p>
          <a:p>
            <a:pPr lvl="1" indent="-342900">
              <a:buFont typeface="Wingdings" panose="05000000000000000000" pitchFamily="2" charset="2"/>
              <a:buChar char="§"/>
            </a:pPr>
            <a:r>
              <a:rPr lang="en-US" sz="2200" b="1" i="1" dirty="0" smtClean="0"/>
              <a:t>Austria-Prussian War </a:t>
            </a:r>
            <a:r>
              <a:rPr lang="en-US" sz="2200" dirty="0" smtClean="0"/>
              <a:t>(1866) =&gt; established dominion over Austria &amp; consolidated power of German state within German provinces</a:t>
            </a:r>
          </a:p>
          <a:p>
            <a:pPr lvl="1" indent="-342900">
              <a:buFont typeface="Wingdings" panose="05000000000000000000" pitchFamily="2" charset="2"/>
              <a:buChar char="§"/>
            </a:pPr>
            <a:r>
              <a:rPr lang="en-US" sz="2200" b="1" i="1" dirty="0" smtClean="0"/>
              <a:t>Franco-Prussian War </a:t>
            </a:r>
            <a:r>
              <a:rPr lang="en-US" sz="2200" dirty="0" smtClean="0"/>
              <a:t>(1870) =&gt; defeated France easily and took Alsace &amp; Lorraine (German speaking but French identifying)</a:t>
            </a:r>
            <a:endParaRPr lang="en-US" sz="2200" dirty="0"/>
          </a:p>
        </p:txBody>
      </p:sp>
    </p:spTree>
    <p:extLst>
      <p:ext uri="{BB962C8B-B14F-4D97-AF65-F5344CB8AC3E}">
        <p14:creationId xmlns:p14="http://schemas.microsoft.com/office/powerpoint/2010/main" val="12830257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9144000" cy="6324600"/>
          </a:xfrm>
        </p:spPr>
        <p:txBody>
          <a:bodyPr>
            <a:normAutofit/>
          </a:bodyPr>
          <a:lstStyle/>
          <a:p>
            <a:pPr marL="0" indent="0">
              <a:buNone/>
            </a:pPr>
            <a:r>
              <a:rPr lang="en-US" sz="2200" b="1" u="sng" dirty="0" smtClean="0"/>
              <a:t>Stage Three: Crisis Stage </a:t>
            </a:r>
            <a:r>
              <a:rPr lang="en-US" sz="2200" dirty="0" smtClean="0"/>
              <a:t>=&gt; Rule of the Radicals</a:t>
            </a:r>
          </a:p>
          <a:p>
            <a:r>
              <a:rPr lang="en-US" sz="2200" dirty="0" smtClean="0"/>
              <a:t>Radicals take control of </a:t>
            </a:r>
            <a:r>
              <a:rPr lang="en-US" sz="2200" dirty="0" err="1" smtClean="0"/>
              <a:t>govt</a:t>
            </a:r>
            <a:r>
              <a:rPr lang="en-US" sz="2200" dirty="0" smtClean="0"/>
              <a:t> =&gt; moderates driven from office or killed</a:t>
            </a:r>
          </a:p>
          <a:p>
            <a:r>
              <a:rPr lang="en-US" sz="2200" dirty="0" smtClean="0"/>
              <a:t>Civil War or foreign war occurs =&gt; Crisis intensified</a:t>
            </a:r>
          </a:p>
          <a:p>
            <a:r>
              <a:rPr lang="en-US" sz="2200" dirty="0" smtClean="0"/>
              <a:t>Power is centralized in a revolutionary council or a few radicals =&gt; dominated by strongmen or military leaders</a:t>
            </a:r>
          </a:p>
          <a:p>
            <a:r>
              <a:rPr lang="en-US" sz="2200" dirty="0" smtClean="0"/>
              <a:t>“Justice” or violence is dispensed on a large scale =&gt; usually in the form of terror as revolution turns in on itself</a:t>
            </a:r>
          </a:p>
          <a:p>
            <a:r>
              <a:rPr lang="en-US" sz="2200" dirty="0" smtClean="0"/>
              <a:t>Often original leader is killed at this point</a:t>
            </a:r>
          </a:p>
          <a:p>
            <a:r>
              <a:rPr lang="en-US" sz="2200" dirty="0" smtClean="0"/>
              <a:t>Forced conformity to revolution and “gospel” of revolution spread</a:t>
            </a:r>
          </a:p>
          <a:p>
            <a:pPr marL="0" indent="0">
              <a:buNone/>
            </a:pPr>
            <a:r>
              <a:rPr lang="en-US" sz="2200" b="1" u="sng" dirty="0" smtClean="0"/>
              <a:t>Stage Four: Recovery Stage</a:t>
            </a:r>
          </a:p>
          <a:p>
            <a:r>
              <a:rPr lang="en-US" sz="2200" dirty="0" smtClean="0"/>
              <a:t>Radicals are put down =&gt; often assassinated</a:t>
            </a:r>
          </a:p>
          <a:p>
            <a:r>
              <a:rPr lang="en-US" sz="2200" dirty="0" smtClean="0"/>
              <a:t>Rule often returns to autocrat</a:t>
            </a:r>
          </a:p>
          <a:p>
            <a:r>
              <a:rPr lang="en-US" sz="2200" dirty="0" smtClean="0"/>
              <a:t>Return of pleasure, religion, status quo</a:t>
            </a:r>
          </a:p>
          <a:p>
            <a:r>
              <a:rPr lang="en-US" sz="2200" dirty="0" smtClean="0"/>
              <a:t>Aggressive nationalism replaces revolution in many cases</a:t>
            </a:r>
          </a:p>
          <a:p>
            <a:r>
              <a:rPr lang="en-US" sz="2200" dirty="0" smtClean="0"/>
              <a:t>People trade freedom for security and peace</a:t>
            </a:r>
            <a:endParaRPr lang="en-US" sz="2200" dirty="0"/>
          </a:p>
        </p:txBody>
      </p:sp>
      <p:sp>
        <p:nvSpPr>
          <p:cNvPr id="4" name="Title 1"/>
          <p:cNvSpPr>
            <a:spLocks noGrp="1"/>
          </p:cNvSpPr>
          <p:nvPr>
            <p:ph type="title"/>
          </p:nvPr>
        </p:nvSpPr>
        <p:spPr>
          <a:xfrm>
            <a:off x="457200" y="76200"/>
            <a:ext cx="8229600" cy="609600"/>
          </a:xfrm>
        </p:spPr>
        <p:txBody>
          <a:bodyPr>
            <a:normAutofit fontScale="90000"/>
          </a:bodyPr>
          <a:lstStyle/>
          <a:p>
            <a:r>
              <a:rPr lang="en-US" b="1" u="sng" dirty="0" smtClean="0"/>
              <a:t>Crane Brinton’s Stages of a Revolution</a:t>
            </a:r>
            <a:endParaRPr lang="en-US" b="1" u="sng" dirty="0"/>
          </a:p>
        </p:txBody>
      </p:sp>
    </p:spTree>
    <p:extLst>
      <p:ext uri="{BB962C8B-B14F-4D97-AF65-F5344CB8AC3E}">
        <p14:creationId xmlns:p14="http://schemas.microsoft.com/office/powerpoint/2010/main" val="2739741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9900">
            <a:alpha val="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5791200"/>
            <a:ext cx="8534400" cy="914400"/>
          </a:xfrm>
        </p:spPr>
        <p:txBody>
          <a:bodyPr/>
          <a:lstStyle/>
          <a:p>
            <a:r>
              <a:rPr lang="en-US" b="1" i="1" dirty="0" smtClean="0"/>
              <a:t>The Guillotine</a:t>
            </a:r>
            <a:endParaRPr lang="en-US" b="1" i="1" dirty="0"/>
          </a:p>
        </p:txBody>
      </p:sp>
      <p:pic>
        <p:nvPicPr>
          <p:cNvPr id="5122" name="Picture 2" descr="http://nadeaubarlow.com/wp-content/uploads/2011/10/111028-Guillotin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52400"/>
            <a:ext cx="8150225" cy="5814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69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9900">
            <a:alpha val="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828800"/>
          </a:xfrm>
        </p:spPr>
        <p:txBody>
          <a:bodyPr>
            <a:normAutofit fontScale="90000"/>
          </a:bodyPr>
          <a:lstStyle/>
          <a:p>
            <a:r>
              <a:rPr lang="en-US" b="1" i="1" dirty="0" smtClean="0"/>
              <a:t>French Tricolor =&gt; </a:t>
            </a:r>
            <a:r>
              <a:rPr lang="en-US" sz="2600" b="1" i="1" dirty="0" smtClean="0"/>
              <a:t>when France was invaded the Jacobins said “we will incite a war of people against kings . . . Ten million Frenchman, kindled by the fire of liberty and armed with the sword of  freedom, we will fight with reason against tyranny and make the tyrants tremble on their thrones.”</a:t>
            </a:r>
            <a:endParaRPr lang="en-US" sz="2600" b="1" i="1" dirty="0"/>
          </a:p>
        </p:txBody>
      </p:sp>
      <p:pic>
        <p:nvPicPr>
          <p:cNvPr id="9218" name="Picture 2" descr="http://www.symbols.net/flags/_img_nations1/francefla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0229" y="2362200"/>
            <a:ext cx="7620000" cy="439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3146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9900">
            <a:alpha val="7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533399"/>
          </a:xfrm>
        </p:spPr>
        <p:txBody>
          <a:bodyPr>
            <a:normAutofit fontScale="90000"/>
          </a:bodyPr>
          <a:lstStyle/>
          <a:p>
            <a:r>
              <a:rPr lang="en-US" b="1" u="sng" dirty="0" smtClean="0"/>
              <a:t>Central and South America</a:t>
            </a:r>
            <a:endParaRPr lang="en-US" b="1" u="sng" dirty="0"/>
          </a:p>
        </p:txBody>
      </p:sp>
      <p:pic>
        <p:nvPicPr>
          <p:cNvPr id="2050" name="Picture 2" descr="http://venezuela-us.org/live/wp-content/uploads/2009/05/simon-boliva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714" y="838200"/>
            <a:ext cx="4430486" cy="56388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ile:Smart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838200"/>
            <a:ext cx="4200525" cy="5638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9229" y="6477000"/>
            <a:ext cx="4114800" cy="381000"/>
          </a:xfrm>
          <a:prstGeom prst="rect">
            <a:avLst/>
          </a:prstGeom>
          <a:noFill/>
        </p:spPr>
        <p:txBody>
          <a:bodyPr wrap="square" rtlCol="0">
            <a:spAutoFit/>
          </a:bodyPr>
          <a:lstStyle/>
          <a:p>
            <a:pPr algn="ctr"/>
            <a:r>
              <a:rPr lang="en-US" b="1" i="1" dirty="0" smtClean="0">
                <a:solidFill>
                  <a:prstClr val="black"/>
                </a:solidFill>
              </a:rPr>
              <a:t>Simon Bolivar</a:t>
            </a:r>
            <a:endParaRPr lang="en-US" b="1" i="1" dirty="0">
              <a:solidFill>
                <a:prstClr val="black"/>
              </a:solidFill>
            </a:endParaRPr>
          </a:p>
        </p:txBody>
      </p:sp>
      <p:sp>
        <p:nvSpPr>
          <p:cNvPr id="5" name="TextBox 4"/>
          <p:cNvSpPr txBox="1"/>
          <p:nvPr/>
        </p:nvSpPr>
        <p:spPr>
          <a:xfrm>
            <a:off x="5105400" y="6487886"/>
            <a:ext cx="3657600" cy="369332"/>
          </a:xfrm>
          <a:prstGeom prst="rect">
            <a:avLst/>
          </a:prstGeom>
          <a:noFill/>
        </p:spPr>
        <p:txBody>
          <a:bodyPr wrap="square" rtlCol="0">
            <a:spAutoFit/>
          </a:bodyPr>
          <a:lstStyle/>
          <a:p>
            <a:pPr algn="ctr"/>
            <a:r>
              <a:rPr lang="en-US" b="1" i="1" dirty="0" smtClean="0">
                <a:solidFill>
                  <a:prstClr val="black"/>
                </a:solidFill>
              </a:rPr>
              <a:t>Jose de San Martin</a:t>
            </a:r>
            <a:endParaRPr lang="en-US" b="1" i="1" dirty="0">
              <a:solidFill>
                <a:prstClr val="black"/>
              </a:solidFill>
            </a:endParaRPr>
          </a:p>
        </p:txBody>
      </p:sp>
    </p:spTree>
    <p:extLst>
      <p:ext uri="{BB962C8B-B14F-4D97-AF65-F5344CB8AC3E}">
        <p14:creationId xmlns:p14="http://schemas.microsoft.com/office/powerpoint/2010/main" val="28218571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9900">
            <a:alpha val="7000"/>
          </a:srgbClr>
        </a:solidFill>
        <a:effectLst/>
      </p:bgPr>
    </p:bg>
    <p:spTree>
      <p:nvGrpSpPr>
        <p:cNvPr id="1" name=""/>
        <p:cNvGrpSpPr/>
        <p:nvPr/>
      </p:nvGrpSpPr>
      <p:grpSpPr>
        <a:xfrm>
          <a:off x="0" y="0"/>
          <a:ext cx="0" cy="0"/>
          <a:chOff x="0" y="0"/>
          <a:chExt cx="0" cy="0"/>
        </a:xfrm>
      </p:grpSpPr>
      <p:pic>
        <p:nvPicPr>
          <p:cNvPr id="4098" name="Picture 2" descr="http://users.clas.ufl.edu/harlandj/maps/world/napoleon_rev_legac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21771"/>
            <a:ext cx="5297272" cy="66969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2600" y="685800"/>
            <a:ext cx="3429000" cy="1754326"/>
          </a:xfrm>
          <a:prstGeom prst="rect">
            <a:avLst/>
          </a:prstGeom>
          <a:noFill/>
        </p:spPr>
        <p:txBody>
          <a:bodyPr wrap="square" rtlCol="0">
            <a:spAutoFit/>
          </a:bodyPr>
          <a:lstStyle/>
          <a:p>
            <a:r>
              <a:rPr lang="en-US" sz="3600" b="1" i="1" dirty="0" smtClean="0">
                <a:solidFill>
                  <a:prstClr val="black"/>
                </a:solidFill>
              </a:rPr>
              <a:t>Latin American Dates of Independence</a:t>
            </a:r>
            <a:endParaRPr lang="en-US" sz="3600" b="1" i="1" dirty="0">
              <a:solidFill>
                <a:prstClr val="black"/>
              </a:solidFill>
            </a:endParaRPr>
          </a:p>
        </p:txBody>
      </p:sp>
    </p:spTree>
    <p:extLst>
      <p:ext uri="{BB962C8B-B14F-4D97-AF65-F5344CB8AC3E}">
        <p14:creationId xmlns:p14="http://schemas.microsoft.com/office/powerpoint/2010/main" val="18445232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C9900">
            <a:alpha val="7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381000"/>
          </a:xfrm>
        </p:spPr>
        <p:txBody>
          <a:bodyPr>
            <a:noAutofit/>
          </a:bodyPr>
          <a:lstStyle/>
          <a:p>
            <a:r>
              <a:rPr lang="en-US" sz="2400" b="1" u="sng" dirty="0" smtClean="0"/>
              <a:t>Comparative Constitutional Experiments in North &amp; South America</a:t>
            </a:r>
            <a:endParaRPr lang="en-US" sz="24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56557854"/>
              </p:ext>
            </p:extLst>
          </p:nvPr>
        </p:nvGraphicFramePr>
        <p:xfrm>
          <a:off x="76199" y="540451"/>
          <a:ext cx="8948058" cy="6180389"/>
        </p:xfrm>
        <a:graphic>
          <a:graphicData uri="http://schemas.openxmlformats.org/drawingml/2006/table">
            <a:tbl>
              <a:tblPr firstRow="1" bandRow="1">
                <a:tableStyleId>{5C22544A-7EE6-4342-B048-85BDC9FD1C3A}</a:tableStyleId>
              </a:tblPr>
              <a:tblGrid>
                <a:gridCol w="4474029"/>
                <a:gridCol w="4474029"/>
              </a:tblGrid>
              <a:tr h="450149">
                <a:tc>
                  <a:txBody>
                    <a:bodyPr/>
                    <a:lstStyle/>
                    <a:p>
                      <a:pPr algn="ctr"/>
                      <a:r>
                        <a:rPr lang="en-US" dirty="0" smtClean="0"/>
                        <a:t>North America</a:t>
                      </a:r>
                      <a:endParaRPr lang="en-US" dirty="0"/>
                    </a:p>
                  </a:txBody>
                  <a:tcPr anchor="ctr"/>
                </a:tc>
                <a:tc>
                  <a:txBody>
                    <a:bodyPr/>
                    <a:lstStyle/>
                    <a:p>
                      <a:pPr algn="ctr"/>
                      <a:r>
                        <a:rPr lang="en-US" dirty="0" smtClean="0"/>
                        <a:t>South America</a:t>
                      </a:r>
                      <a:endParaRPr lang="en-US" dirty="0"/>
                    </a:p>
                  </a:txBody>
                  <a:tcPr anchor="ctr"/>
                </a:tc>
              </a:tr>
              <a:tr h="1066800">
                <a:tc>
                  <a:txBody>
                    <a:bodyPr/>
                    <a:lstStyle/>
                    <a:p>
                      <a:pPr algn="ctr"/>
                      <a:r>
                        <a:rPr lang="en-US" dirty="0" smtClean="0"/>
                        <a:t>Mother Country had parliamentary government =&gt; colonial governments had constitutional model</a:t>
                      </a:r>
                      <a:endParaRPr lang="en-US" dirty="0"/>
                    </a:p>
                  </a:txBody>
                  <a:tcPr anchor="ctr"/>
                </a:tc>
                <a:tc>
                  <a:txBody>
                    <a:bodyPr/>
                    <a:lstStyle/>
                    <a:p>
                      <a:pPr algn="ctr"/>
                      <a:r>
                        <a:rPr lang="en-US" dirty="0" smtClean="0"/>
                        <a:t>Mother</a:t>
                      </a:r>
                      <a:r>
                        <a:rPr lang="en-US" baseline="0" dirty="0" smtClean="0"/>
                        <a:t> country governed by absolute monarchs =&gt; colonial governments had authoritarian models</a:t>
                      </a:r>
                      <a:endParaRPr lang="en-US" dirty="0"/>
                    </a:p>
                  </a:txBody>
                  <a:tcPr anchor="ctr"/>
                </a:tc>
              </a:tr>
              <a:tr h="1160628">
                <a:tc>
                  <a:txBody>
                    <a:bodyPr/>
                    <a:lstStyle/>
                    <a:p>
                      <a:pPr algn="ctr"/>
                      <a:r>
                        <a:rPr lang="en-US" dirty="0" smtClean="0"/>
                        <a:t>Colonies</a:t>
                      </a:r>
                      <a:r>
                        <a:rPr lang="en-US" baseline="0" dirty="0" smtClean="0"/>
                        <a:t> had previous experience with popular politics =&gt; had own representative assemblies that operated for decades prior to independence</a:t>
                      </a:r>
                      <a:endParaRPr lang="en-US" dirty="0"/>
                    </a:p>
                  </a:txBody>
                  <a:tcPr anchor="ctr"/>
                </a:tc>
                <a:tc>
                  <a:txBody>
                    <a:bodyPr/>
                    <a:lstStyle/>
                    <a:p>
                      <a:pPr algn="ctr"/>
                      <a:r>
                        <a:rPr lang="en-US" dirty="0" smtClean="0"/>
                        <a:t>Colonies had no experience with popular politics =&gt; colonial</a:t>
                      </a:r>
                      <a:r>
                        <a:rPr lang="en-US" baseline="0" dirty="0" smtClean="0"/>
                        <a:t> governments led by authoritarian creoles and </a:t>
                      </a:r>
                      <a:r>
                        <a:rPr lang="en-US" baseline="0" dirty="0" err="1" smtClean="0"/>
                        <a:t>peninsulares</a:t>
                      </a:r>
                      <a:endParaRPr lang="en-US" dirty="0"/>
                    </a:p>
                  </a:txBody>
                  <a:tcPr anchor="ctr"/>
                </a:tc>
              </a:tr>
              <a:tr h="1696302">
                <a:tc>
                  <a:txBody>
                    <a:bodyPr/>
                    <a:lstStyle/>
                    <a:p>
                      <a:pPr algn="ctr"/>
                      <a:r>
                        <a:rPr lang="en-US" dirty="0" smtClean="0"/>
                        <a:t>Military leaders were popular</a:t>
                      </a:r>
                      <a:r>
                        <a:rPr lang="en-US" baseline="0" dirty="0" smtClean="0"/>
                        <a:t> (i.e. Washington and Jackson) but they did not take over government as military commanders, but elected leaders=&gt; constitutional principle was that military is subordinate to civilian government</a:t>
                      </a:r>
                      <a:endParaRPr lang="en-US" dirty="0"/>
                    </a:p>
                  </a:txBody>
                  <a:tcPr anchor="ctr"/>
                </a:tc>
                <a:tc>
                  <a:txBody>
                    <a:bodyPr/>
                    <a:lstStyle/>
                    <a:p>
                      <a:pPr algn="ctr"/>
                      <a:r>
                        <a:rPr lang="en-US" dirty="0" smtClean="0"/>
                        <a:t>Had difficulty subduing power of military leaders =&gt; set into place tradition of military juntas and rulers overthrowing civilian governments</a:t>
                      </a:r>
                      <a:endParaRPr lang="en-US" dirty="0"/>
                    </a:p>
                  </a:txBody>
                  <a:tcPr anchor="ctr"/>
                </a:tc>
              </a:tr>
              <a:tr h="759439">
                <a:tc>
                  <a:txBody>
                    <a:bodyPr/>
                    <a:lstStyle/>
                    <a:p>
                      <a:pPr algn="ctr"/>
                      <a:r>
                        <a:rPr lang="en-US" dirty="0" smtClean="0"/>
                        <a:t>American Revolution occurred in 1770’s =&gt; vulnerable new</a:t>
                      </a:r>
                      <a:r>
                        <a:rPr lang="en-US" baseline="0" dirty="0" smtClean="0"/>
                        <a:t> nation emerged at an advantageous time (world economy expanding &amp; Europe distracted by other events)</a:t>
                      </a:r>
                      <a:endParaRPr lang="en-US" dirty="0"/>
                    </a:p>
                  </a:txBody>
                  <a:tcPr anchor="ctr"/>
                </a:tc>
                <a:tc>
                  <a:txBody>
                    <a:bodyPr/>
                    <a:lstStyle/>
                    <a:p>
                      <a:pPr algn="ctr"/>
                      <a:r>
                        <a:rPr lang="en-US" dirty="0" smtClean="0"/>
                        <a:t>Latin American Revolutions occurred during the early 1800’s,</a:t>
                      </a:r>
                      <a:r>
                        <a:rPr lang="en-US" baseline="0" dirty="0" smtClean="0"/>
                        <a:t> a time when the world economy was contracting, a less advantageous time for new nations (also Europe had established firm authoritarian control again)</a:t>
                      </a:r>
                      <a:endParaRPr lang="en-US" dirty="0"/>
                    </a:p>
                  </a:txBody>
                  <a:tcPr anchor="ctr"/>
                </a:tc>
              </a:tr>
            </a:tbl>
          </a:graphicData>
        </a:graphic>
      </p:graphicFrame>
    </p:spTree>
    <p:extLst>
      <p:ext uri="{BB962C8B-B14F-4D97-AF65-F5344CB8AC3E}">
        <p14:creationId xmlns:p14="http://schemas.microsoft.com/office/powerpoint/2010/main" val="5955634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304800"/>
          </a:xfrm>
        </p:spPr>
        <p:txBody>
          <a:bodyPr>
            <a:noAutofit/>
          </a:bodyPr>
          <a:lstStyle/>
          <a:p>
            <a:r>
              <a:rPr lang="en-US" sz="3000" b="1" u="sng" dirty="0" smtClean="0"/>
              <a:t>Ideological Consequences of Revolutionary Movements</a:t>
            </a:r>
            <a:endParaRPr lang="en-US" sz="3000" b="1" u="sng" dirty="0"/>
          </a:p>
        </p:txBody>
      </p:sp>
      <p:sp>
        <p:nvSpPr>
          <p:cNvPr id="3" name="Content Placeholder 2"/>
          <p:cNvSpPr>
            <a:spLocks noGrp="1"/>
          </p:cNvSpPr>
          <p:nvPr>
            <p:ph idx="1"/>
          </p:nvPr>
        </p:nvSpPr>
        <p:spPr>
          <a:xfrm>
            <a:off x="0" y="413656"/>
            <a:ext cx="9144000" cy="6672943"/>
          </a:xfrm>
        </p:spPr>
        <p:txBody>
          <a:bodyPr>
            <a:normAutofit fontScale="92500" lnSpcReduction="20000"/>
          </a:bodyPr>
          <a:lstStyle/>
          <a:p>
            <a:r>
              <a:rPr lang="en-US" sz="2200" dirty="0" smtClean="0"/>
              <a:t>The age of Revolution in Europe gave rise to 4 new ideological movements</a:t>
            </a:r>
          </a:p>
          <a:p>
            <a:pPr marL="0" indent="0">
              <a:buNone/>
            </a:pPr>
            <a:r>
              <a:rPr lang="en-US" sz="2200" b="1" i="1" dirty="0" smtClean="0"/>
              <a:t>#1: Conservatism </a:t>
            </a:r>
            <a:r>
              <a:rPr lang="en-US" sz="2200" dirty="0" smtClean="0"/>
              <a:t>=&gt; After the defeat of Napoleon &amp; end of French Revolution monarchs moved to restore the old order  at the </a:t>
            </a:r>
            <a:r>
              <a:rPr lang="en-US" sz="2200" b="1" i="1" dirty="0" smtClean="0"/>
              <a:t>________________________</a:t>
            </a:r>
          </a:p>
          <a:p>
            <a:pPr marL="685800" lvl="1">
              <a:buFont typeface="Wingdings" panose="05000000000000000000" pitchFamily="2" charset="2"/>
              <a:buChar char="§"/>
            </a:pPr>
            <a:r>
              <a:rPr lang="en-US" sz="2200" dirty="0" smtClean="0"/>
              <a:t>Great Britain, Austria, Prussia and Russia were led by Austrian foreign minister </a:t>
            </a:r>
            <a:r>
              <a:rPr lang="en-US" sz="2200" dirty="0" err="1" smtClean="0"/>
              <a:t>Klemens</a:t>
            </a:r>
            <a:r>
              <a:rPr lang="en-US" sz="2200" dirty="0" smtClean="0"/>
              <a:t> von Metternich =&gt; wanted to restore </a:t>
            </a:r>
            <a:r>
              <a:rPr lang="en-US" sz="2200" b="1" i="1" dirty="0" smtClean="0"/>
              <a:t>conservativism</a:t>
            </a:r>
          </a:p>
          <a:p>
            <a:pPr marL="685800" lvl="1">
              <a:buFont typeface="Wingdings" panose="05000000000000000000" pitchFamily="2" charset="2"/>
              <a:buChar char="§"/>
            </a:pPr>
            <a:r>
              <a:rPr lang="en-US" sz="2200" b="1" i="1" dirty="0" smtClean="0"/>
              <a:t>__________________________ =&gt; </a:t>
            </a:r>
            <a:r>
              <a:rPr lang="en-US" sz="2200" dirty="0" smtClean="0"/>
              <a:t>rule by monarchs, establishment of strong religious authority, anti-nationalist, refusal to grant civil liberties &amp; representation</a:t>
            </a:r>
          </a:p>
          <a:p>
            <a:pPr marL="400050" lvl="1" indent="0">
              <a:buNone/>
            </a:pPr>
            <a:r>
              <a:rPr lang="en-US" sz="2200" b="1" i="1" dirty="0"/>
              <a:t>	</a:t>
            </a:r>
            <a:r>
              <a:rPr lang="en-US" sz="2200" b="1" i="1" dirty="0" smtClean="0"/>
              <a:t>-- </a:t>
            </a:r>
            <a:r>
              <a:rPr lang="en-US" sz="2200" dirty="0" smtClean="0"/>
              <a:t>Supported by monarchs, nobility, church and </a:t>
            </a:r>
            <a:r>
              <a:rPr lang="en-US" sz="2200" dirty="0" err="1" smtClean="0"/>
              <a:t>govt</a:t>
            </a:r>
            <a:r>
              <a:rPr lang="en-US" sz="2200" dirty="0" smtClean="0"/>
              <a:t> officials</a:t>
            </a:r>
          </a:p>
          <a:p>
            <a:pPr lvl="1" indent="-342900">
              <a:buFont typeface="Wingdings" panose="05000000000000000000" pitchFamily="2" charset="2"/>
              <a:buChar char="§"/>
            </a:pPr>
            <a:r>
              <a:rPr lang="en-US" sz="2200" dirty="0" smtClean="0"/>
              <a:t>Nations agreed on a principle of </a:t>
            </a:r>
            <a:r>
              <a:rPr lang="en-US" sz="2200" b="1" i="1" dirty="0" smtClean="0"/>
              <a:t>intervention</a:t>
            </a:r>
            <a:r>
              <a:rPr lang="en-US" sz="2200" dirty="0" smtClean="0"/>
              <a:t> =&gt; right to use military forces to suppress revolution &amp; support monarchs in European states</a:t>
            </a:r>
          </a:p>
          <a:p>
            <a:pPr marL="400050" lvl="1" indent="0">
              <a:buNone/>
            </a:pPr>
            <a:r>
              <a:rPr lang="en-US" sz="2200" dirty="0"/>
              <a:t>	</a:t>
            </a:r>
            <a:r>
              <a:rPr lang="en-US" sz="2200" dirty="0" smtClean="0"/>
              <a:t>-- Met regularly in early 19</a:t>
            </a:r>
            <a:r>
              <a:rPr lang="en-US" sz="2200" baseline="30000" dirty="0" smtClean="0"/>
              <a:t>th</a:t>
            </a:r>
            <a:r>
              <a:rPr lang="en-US" sz="2200" dirty="0" smtClean="0"/>
              <a:t> century =&gt; </a:t>
            </a:r>
            <a:r>
              <a:rPr lang="en-US" sz="2200" b="1" i="1" dirty="0" smtClean="0"/>
              <a:t>Congress of Europe</a:t>
            </a:r>
          </a:p>
          <a:p>
            <a:pPr lvl="1" indent="-342900">
              <a:buFont typeface="Wingdings" panose="05000000000000000000" pitchFamily="2" charset="2"/>
              <a:buChar char="§"/>
            </a:pPr>
            <a:r>
              <a:rPr lang="en-US" sz="2200" dirty="0" smtClean="0"/>
              <a:t>Strongest in Germany, Austria-Hungary and Russia by 1900</a:t>
            </a:r>
          </a:p>
          <a:p>
            <a:pPr marL="0" indent="0">
              <a:buNone/>
            </a:pPr>
            <a:r>
              <a:rPr lang="en-US" sz="2200" b="1" i="1" dirty="0" smtClean="0"/>
              <a:t>#2: ________________</a:t>
            </a:r>
            <a:r>
              <a:rPr lang="en-US" sz="2200" dirty="0" smtClean="0"/>
              <a:t>=&gt; rise of </a:t>
            </a:r>
            <a:r>
              <a:rPr lang="en-US" sz="2200" b="1" i="1" dirty="0" smtClean="0"/>
              <a:t>liberalism </a:t>
            </a:r>
            <a:r>
              <a:rPr lang="en-US" sz="2200" dirty="0" smtClean="0"/>
              <a:t>after Fr. Revolution opposed conservatism</a:t>
            </a:r>
            <a:endParaRPr lang="en-US" sz="2200" b="1" dirty="0" smtClean="0"/>
          </a:p>
          <a:p>
            <a:pPr lvl="1" indent="-342900">
              <a:buFont typeface="Wingdings" panose="05000000000000000000" pitchFamily="2" charset="2"/>
              <a:buChar char="§"/>
            </a:pPr>
            <a:r>
              <a:rPr lang="en-US" sz="2200" b="1" i="1" dirty="0" smtClean="0"/>
              <a:t>_________________=&gt; </a:t>
            </a:r>
            <a:r>
              <a:rPr lang="en-US" sz="2200" dirty="0" smtClean="0"/>
              <a:t>general ideals of liberty and equality in all areas of life</a:t>
            </a:r>
          </a:p>
          <a:p>
            <a:pPr marL="400050" lvl="1" indent="0">
              <a:buNone/>
            </a:pPr>
            <a:r>
              <a:rPr lang="en-US" sz="2200" b="1" i="1" dirty="0"/>
              <a:t>	</a:t>
            </a:r>
            <a:r>
              <a:rPr lang="en-US" sz="2200" b="1" i="1" dirty="0" smtClean="0"/>
              <a:t>-- </a:t>
            </a:r>
            <a:r>
              <a:rPr lang="en-US" sz="2200" dirty="0" smtClean="0"/>
              <a:t>Political: guarantees of civil liberties in a document, separation of church 	&amp; state, peaceful protest, rep. </a:t>
            </a:r>
            <a:r>
              <a:rPr lang="en-US" sz="2200" dirty="0" err="1" smtClean="0"/>
              <a:t>govt</a:t>
            </a:r>
            <a:r>
              <a:rPr lang="en-US" sz="2200" dirty="0"/>
              <a:t> </a:t>
            </a:r>
            <a:r>
              <a:rPr lang="en-US" sz="2200" dirty="0" smtClean="0"/>
              <a:t>by elites</a:t>
            </a:r>
          </a:p>
          <a:p>
            <a:pPr marL="400050" lvl="1" indent="0">
              <a:buNone/>
            </a:pPr>
            <a:r>
              <a:rPr lang="en-US" sz="2200" b="1" i="1" dirty="0"/>
              <a:t>	</a:t>
            </a:r>
            <a:r>
              <a:rPr lang="en-US" sz="2200" b="1" i="1" dirty="0" smtClean="0"/>
              <a:t>-- </a:t>
            </a:r>
            <a:r>
              <a:rPr lang="en-US" sz="2200" dirty="0" smtClean="0"/>
              <a:t>Economic: laissez faire capitalism (lack of government intervention)</a:t>
            </a:r>
          </a:p>
          <a:p>
            <a:pPr marL="400050" lvl="1" indent="0">
              <a:buNone/>
            </a:pPr>
            <a:r>
              <a:rPr lang="en-US" sz="2200" b="1" i="1" dirty="0"/>
              <a:t>	</a:t>
            </a:r>
            <a:r>
              <a:rPr lang="en-US" sz="2200" b="1" i="1" dirty="0" smtClean="0"/>
              <a:t>-- </a:t>
            </a:r>
            <a:r>
              <a:rPr lang="en-US" sz="2200" dirty="0" smtClean="0"/>
              <a:t>Supported by middle classes </a:t>
            </a:r>
            <a:r>
              <a:rPr lang="en-US" sz="2200" b="1" i="1" dirty="0" smtClean="0"/>
              <a:t>=&gt; Liberalism was NOT democracy  . . . 	</a:t>
            </a:r>
            <a:r>
              <a:rPr lang="en-US" sz="2200" dirty="0" smtClean="0"/>
              <a:t>Liberals believed in propertied elites holding power</a:t>
            </a:r>
            <a:r>
              <a:rPr lang="en-US" sz="2200" b="1" i="1" dirty="0" smtClean="0"/>
              <a:t>**</a:t>
            </a:r>
          </a:p>
          <a:p>
            <a:pPr marL="400050" lvl="1" indent="0">
              <a:buNone/>
            </a:pPr>
            <a:r>
              <a:rPr lang="en-US" sz="2200" b="1" i="1" dirty="0"/>
              <a:t>	</a:t>
            </a:r>
            <a:r>
              <a:rPr lang="en-US" sz="2200" b="1" i="1" dirty="0" smtClean="0"/>
              <a:t>-- </a:t>
            </a:r>
            <a:r>
              <a:rPr lang="en-US" sz="2200" dirty="0" smtClean="0"/>
              <a:t>Strongest in Britain, France, Belgium, Netherlands by 1900</a:t>
            </a:r>
          </a:p>
          <a:p>
            <a:pPr lvl="1" indent="-342900">
              <a:buFont typeface="Wingdings" panose="05000000000000000000" pitchFamily="2" charset="2"/>
              <a:buChar char="§"/>
            </a:pPr>
            <a:r>
              <a:rPr lang="en-US" sz="2200" dirty="0" smtClean="0"/>
              <a:t>In general in Europe after 1815 governments were under much pressure to liberalize institutions and laws =&gt; led to much success for liberalism</a:t>
            </a:r>
            <a:endParaRPr lang="en-US" sz="2200" dirty="0"/>
          </a:p>
        </p:txBody>
      </p:sp>
    </p:spTree>
    <p:extLst>
      <p:ext uri="{BB962C8B-B14F-4D97-AF65-F5344CB8AC3E}">
        <p14:creationId xmlns:p14="http://schemas.microsoft.com/office/powerpoint/2010/main" val="268282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normAutofit fontScale="90000"/>
          </a:bodyPr>
          <a:lstStyle/>
          <a:p>
            <a:r>
              <a:rPr lang="en-US" b="1" u="sng" dirty="0" smtClean="0"/>
              <a:t>Congress of Vienna -- 1815</a:t>
            </a:r>
            <a:endParaRPr lang="en-US" b="1" u="sng" dirty="0"/>
          </a:p>
        </p:txBody>
      </p:sp>
      <p:pic>
        <p:nvPicPr>
          <p:cNvPr id="8194" name="Picture 2" descr="http://www.maristen-gymnasium.de/mgf_alt/faecher/geschichte/projekte/napoleon/images/CongressVienn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805542"/>
            <a:ext cx="8458200" cy="5730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467780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CCFF">
            <a:alpha val="2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067800" cy="457200"/>
          </a:xfrm>
        </p:spPr>
        <p:txBody>
          <a:bodyPr>
            <a:noAutofit/>
          </a:bodyPr>
          <a:lstStyle/>
          <a:p>
            <a:r>
              <a:rPr lang="en-US" sz="3600" b="1" u="sng" dirty="0" smtClean="0"/>
              <a:t>Examples of “Liberal” Achievements by 1900</a:t>
            </a:r>
            <a:endParaRPr lang="en-US" sz="3600" b="1" u="sng" dirty="0"/>
          </a:p>
        </p:txBody>
      </p:sp>
      <p:sp>
        <p:nvSpPr>
          <p:cNvPr id="3" name="Content Placeholder 2"/>
          <p:cNvSpPr>
            <a:spLocks noGrp="1"/>
          </p:cNvSpPr>
          <p:nvPr>
            <p:ph idx="1"/>
          </p:nvPr>
        </p:nvSpPr>
        <p:spPr>
          <a:xfrm>
            <a:off x="0" y="609600"/>
            <a:ext cx="9144000" cy="6324600"/>
          </a:xfrm>
        </p:spPr>
        <p:txBody>
          <a:bodyPr>
            <a:normAutofit fontScale="77500" lnSpcReduction="20000"/>
          </a:bodyPr>
          <a:lstStyle/>
          <a:p>
            <a:pPr marL="0" indent="0">
              <a:buNone/>
            </a:pPr>
            <a:r>
              <a:rPr lang="en-US" sz="2400" b="1" u="sng" dirty="0" smtClean="0"/>
              <a:t>Political</a:t>
            </a:r>
            <a:r>
              <a:rPr lang="en-US" sz="2400" dirty="0" smtClean="0"/>
              <a:t> </a:t>
            </a:r>
          </a:p>
          <a:p>
            <a:r>
              <a:rPr lang="en-US" sz="2400" dirty="0"/>
              <a:t>U</a:t>
            </a:r>
            <a:r>
              <a:rPr lang="en-US" sz="2400" dirty="0" smtClean="0"/>
              <a:t>nification of Germany &amp; Italy; independence for Greece, Albania and many other Balkan nations; Belgian independence from Netherlands</a:t>
            </a:r>
          </a:p>
          <a:p>
            <a:r>
              <a:rPr lang="en-US" sz="2400" dirty="0" smtClean="0"/>
              <a:t>Creation of Const. monarchy in France and a dual monarchy in Austria-Hungary; elected assemblies in Germany, Italy and Russia</a:t>
            </a:r>
          </a:p>
          <a:p>
            <a:r>
              <a:rPr lang="en-US" sz="2400" dirty="0" smtClean="0"/>
              <a:t>Expanded suffrage for British subjects in </a:t>
            </a:r>
            <a:r>
              <a:rPr lang="en-US" sz="2400" b="1" i="1" dirty="0" smtClean="0"/>
              <a:t>Voting </a:t>
            </a:r>
            <a:r>
              <a:rPr lang="en-US" sz="2400" b="1" i="1" dirty="0"/>
              <a:t>Reform acts </a:t>
            </a:r>
            <a:r>
              <a:rPr lang="en-US" sz="2400" dirty="0"/>
              <a:t>=&gt; by 1867 working class men in urban areas can vote in elections (1884 = countryside</a:t>
            </a:r>
            <a:r>
              <a:rPr lang="en-US" sz="2400" dirty="0" smtClean="0"/>
              <a:t>)</a:t>
            </a:r>
          </a:p>
          <a:p>
            <a:r>
              <a:rPr lang="en-US" sz="2400" dirty="0" smtClean="0"/>
              <a:t>Destruction of Concert of Europe after the</a:t>
            </a:r>
            <a:r>
              <a:rPr lang="en-US" sz="2400" b="1" i="1" dirty="0" smtClean="0"/>
              <a:t> Crimean War </a:t>
            </a:r>
            <a:r>
              <a:rPr lang="en-US" sz="2400" dirty="0" smtClean="0"/>
              <a:t>=&gt; Austria refused to aid Russia; Britain and France aided Ottomans to check Russian expansion</a:t>
            </a:r>
            <a:endParaRPr lang="en-US" sz="2400" b="1" i="1" dirty="0"/>
          </a:p>
          <a:p>
            <a:pPr marL="0" indent="0">
              <a:buNone/>
            </a:pPr>
            <a:r>
              <a:rPr lang="en-US" sz="2400" b="1" u="sng" dirty="0" smtClean="0"/>
              <a:t>Social</a:t>
            </a:r>
          </a:p>
          <a:p>
            <a:r>
              <a:rPr lang="en-US" sz="2400" dirty="0" smtClean="0"/>
              <a:t>Abolition of slave trade in 1807 –1835; abolition of slavery by 1870’s; end of serfdom in Russia in 1861</a:t>
            </a:r>
          </a:p>
          <a:p>
            <a:r>
              <a:rPr lang="en-US" sz="2400" dirty="0" smtClean="0"/>
              <a:t>Germany </a:t>
            </a:r>
            <a:r>
              <a:rPr lang="en-US" sz="2400" dirty="0"/>
              <a:t>=&gt; state programs for health &amp;accident insurance and pensions </a:t>
            </a:r>
          </a:p>
          <a:p>
            <a:pPr marL="685800" lvl="1">
              <a:buFont typeface="Wingdings" panose="05000000000000000000" pitchFamily="2" charset="2"/>
              <a:buChar char="§"/>
            </a:pPr>
            <a:r>
              <a:rPr lang="en-US" sz="2400" b="1" i="1" dirty="0"/>
              <a:t>Health Insurance Bill </a:t>
            </a:r>
            <a:r>
              <a:rPr lang="en-US" sz="2400" dirty="0"/>
              <a:t>provided basic health insurance for German workers =&gt;  1/3 cost paid by employers, rest by employees</a:t>
            </a:r>
          </a:p>
          <a:p>
            <a:pPr marL="685800" lvl="1">
              <a:buFont typeface="Wingdings" panose="05000000000000000000" pitchFamily="2" charset="2"/>
              <a:buChar char="§"/>
            </a:pPr>
            <a:r>
              <a:rPr lang="en-US" sz="2400" b="1" i="1" dirty="0"/>
              <a:t>Accident Insurance Bill of 1884 </a:t>
            </a:r>
            <a:r>
              <a:rPr lang="en-US" sz="2400" dirty="0"/>
              <a:t>=&gt; Paid for disability benefits (2/3 of wages) for workers disabled on industrial jobs (agriculture later) paid by employers</a:t>
            </a:r>
          </a:p>
          <a:p>
            <a:pPr marL="685800" lvl="1">
              <a:buFont typeface="Wingdings" panose="05000000000000000000" pitchFamily="2" charset="2"/>
              <a:buChar char="§"/>
            </a:pPr>
            <a:r>
              <a:rPr lang="en-US" sz="2400" b="1" i="1" dirty="0" smtClean="0"/>
              <a:t>Old </a:t>
            </a:r>
            <a:r>
              <a:rPr lang="en-US" sz="2400" b="1" i="1" dirty="0"/>
              <a:t>Age and Disability Bill of 1889 </a:t>
            </a:r>
            <a:r>
              <a:rPr lang="en-US" sz="2400" dirty="0"/>
              <a:t>=&gt; workers over 70 get a pension</a:t>
            </a:r>
          </a:p>
          <a:p>
            <a:r>
              <a:rPr lang="en-US" sz="2400" dirty="0"/>
              <a:t>Britain =&gt; laws restricting child and women’s labor</a:t>
            </a:r>
          </a:p>
          <a:p>
            <a:pPr marL="685800" lvl="1">
              <a:buFont typeface="Wingdings" panose="05000000000000000000" pitchFamily="2" charset="2"/>
              <a:buChar char="§"/>
            </a:pPr>
            <a:r>
              <a:rPr lang="en-US" sz="2400" b="1" i="1" dirty="0"/>
              <a:t>Factory Act of 1833 </a:t>
            </a:r>
            <a:r>
              <a:rPr lang="en-US" sz="2400" dirty="0"/>
              <a:t>=&gt; min age for mills at 9, children 9-13 can only work 8 </a:t>
            </a:r>
            <a:r>
              <a:rPr lang="en-US" sz="2400" dirty="0" err="1"/>
              <a:t>hrs</a:t>
            </a:r>
            <a:r>
              <a:rPr lang="en-US" sz="2400" dirty="0"/>
              <a:t> a day and must receive 2 </a:t>
            </a:r>
            <a:r>
              <a:rPr lang="en-US" sz="2400" dirty="0" err="1"/>
              <a:t>hrs</a:t>
            </a:r>
            <a:r>
              <a:rPr lang="en-US" sz="2400" dirty="0"/>
              <a:t> of education</a:t>
            </a:r>
          </a:p>
          <a:p>
            <a:pPr marL="685800" lvl="1">
              <a:buFont typeface="Wingdings" panose="05000000000000000000" pitchFamily="2" charset="2"/>
              <a:buChar char="§"/>
            </a:pPr>
            <a:r>
              <a:rPr lang="en-US" sz="2400" b="1" i="1" dirty="0"/>
              <a:t>Mine Act of 1842 =&gt; </a:t>
            </a:r>
            <a:r>
              <a:rPr lang="en-US" sz="2400" dirty="0"/>
              <a:t>prohibits all boys and girls age 10 and under from working underground in coal mines</a:t>
            </a:r>
          </a:p>
          <a:p>
            <a:pPr marL="0" indent="0">
              <a:buNone/>
            </a:pPr>
            <a:endParaRPr lang="en-US" sz="2200" dirty="0"/>
          </a:p>
        </p:txBody>
      </p:sp>
    </p:spTree>
    <p:extLst>
      <p:ext uri="{BB962C8B-B14F-4D97-AF65-F5344CB8AC3E}">
        <p14:creationId xmlns:p14="http://schemas.microsoft.com/office/powerpoint/2010/main" val="271699028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77000"/>
          </a:xfrm>
        </p:spPr>
        <p:txBody>
          <a:bodyPr>
            <a:normAutofit fontScale="92500" lnSpcReduction="10000"/>
          </a:bodyPr>
          <a:lstStyle/>
          <a:p>
            <a:pPr marL="0" indent="0">
              <a:buNone/>
            </a:pPr>
            <a:r>
              <a:rPr lang="en-US" sz="2200" b="1" i="1" dirty="0" smtClean="0"/>
              <a:t>#3: ________________________</a:t>
            </a:r>
            <a:r>
              <a:rPr lang="en-US" sz="2200" dirty="0" smtClean="0"/>
              <a:t>=&gt; </a:t>
            </a:r>
            <a:r>
              <a:rPr lang="en-US" sz="2200" dirty="0"/>
              <a:t>political ideology </a:t>
            </a:r>
            <a:r>
              <a:rPr lang="en-US" sz="2200" dirty="0" smtClean="0"/>
              <a:t>stressing </a:t>
            </a:r>
            <a:r>
              <a:rPr lang="en-US" sz="2200" dirty="0"/>
              <a:t>people’s membership in a </a:t>
            </a:r>
            <a:r>
              <a:rPr lang="en-US" sz="2200" dirty="0" smtClean="0"/>
              <a:t>national community </a:t>
            </a:r>
            <a:r>
              <a:rPr lang="en-US" sz="2200" dirty="0"/>
              <a:t>defined by common culture, language, history &amp; </a:t>
            </a:r>
            <a:r>
              <a:rPr lang="en-US" sz="2200" dirty="0" smtClean="0"/>
              <a:t>territory</a:t>
            </a:r>
          </a:p>
          <a:p>
            <a:pPr marL="685800" lvl="1">
              <a:buFont typeface="Wingdings" panose="05000000000000000000" pitchFamily="2" charset="2"/>
              <a:buChar char="§"/>
            </a:pPr>
            <a:r>
              <a:rPr lang="en-US" sz="2200" dirty="0" smtClean="0"/>
              <a:t>I.e. “Americans”, “Italians”, “Japanese” =&gt; despite large differences, one nation</a:t>
            </a:r>
            <a:endParaRPr lang="en-US" sz="2400" dirty="0"/>
          </a:p>
          <a:p>
            <a:pPr marL="685800" lvl="1">
              <a:buFont typeface="Wingdings" panose="05000000000000000000" pitchFamily="2" charset="2"/>
              <a:buChar char="§"/>
            </a:pPr>
            <a:r>
              <a:rPr lang="en-US" sz="2200" dirty="0"/>
              <a:t>Nationalism was originally a liberal idea (i.e. revolutionary or new) in that it promoted greater freedoms and independence from monarchs</a:t>
            </a:r>
          </a:p>
          <a:p>
            <a:pPr marL="400050" lvl="1" indent="0">
              <a:buNone/>
            </a:pPr>
            <a:r>
              <a:rPr lang="en-US" sz="2200" dirty="0"/>
              <a:t>	-- However, by the 1860’s some absolutists  began to use the idea to 	promote unity underneath a nationalist </a:t>
            </a:r>
            <a:r>
              <a:rPr lang="en-US" sz="2200" dirty="0" smtClean="0"/>
              <a:t>monarchy (i.e. Russia, France)</a:t>
            </a:r>
            <a:endParaRPr lang="en-US" sz="2200" dirty="0"/>
          </a:p>
          <a:p>
            <a:pPr marL="685800" lvl="1">
              <a:buFont typeface="Wingdings" panose="05000000000000000000" pitchFamily="2" charset="2"/>
              <a:buChar char="§"/>
            </a:pPr>
            <a:r>
              <a:rPr lang="en-US" sz="2200" dirty="0"/>
              <a:t>Nationalism was THE most powerful political force in Europe during the 19</a:t>
            </a:r>
            <a:r>
              <a:rPr lang="en-US" sz="2200" baseline="30000" dirty="0"/>
              <a:t>th</a:t>
            </a:r>
            <a:r>
              <a:rPr lang="en-US" sz="2200" dirty="0"/>
              <a:t> century =&gt; contributed to </a:t>
            </a:r>
            <a:r>
              <a:rPr lang="en-US" sz="2200" dirty="0" smtClean="0"/>
              <a:t>_______________among </a:t>
            </a:r>
            <a:r>
              <a:rPr lang="en-US" sz="2200" dirty="0"/>
              <a:t>many European states</a:t>
            </a:r>
          </a:p>
          <a:p>
            <a:pPr marL="400050" lvl="1" indent="0">
              <a:buNone/>
            </a:pPr>
            <a:r>
              <a:rPr lang="en-US" sz="2200" dirty="0"/>
              <a:t>	-- </a:t>
            </a:r>
            <a:r>
              <a:rPr lang="en-US" sz="2200" dirty="0" err="1"/>
              <a:t>Exs</a:t>
            </a:r>
            <a:r>
              <a:rPr lang="en-US" sz="2200" dirty="0"/>
              <a:t>: </a:t>
            </a:r>
            <a:r>
              <a:rPr lang="en-US" sz="2200" b="1" i="1" dirty="0"/>
              <a:t>German &amp; Italian </a:t>
            </a:r>
            <a:r>
              <a:rPr lang="en-US" sz="2200" dirty="0"/>
              <a:t>Unification</a:t>
            </a:r>
          </a:p>
          <a:p>
            <a:pPr lvl="1" indent="-342900">
              <a:buFont typeface="Wingdings" panose="05000000000000000000" pitchFamily="2" charset="2"/>
              <a:buChar char="§"/>
            </a:pPr>
            <a:r>
              <a:rPr lang="en-US" sz="2200" dirty="0"/>
              <a:t>Nationalism also contributed to the </a:t>
            </a:r>
            <a:r>
              <a:rPr lang="en-US" sz="2200" dirty="0" smtClean="0"/>
              <a:t>__________________________(</a:t>
            </a:r>
            <a:r>
              <a:rPr lang="en-US" sz="2200" dirty="0"/>
              <a:t>ethnically, religiously) like the </a:t>
            </a:r>
            <a:r>
              <a:rPr lang="en-US" sz="2200" b="1" i="1" dirty="0"/>
              <a:t>Ottoman Empire </a:t>
            </a:r>
            <a:r>
              <a:rPr lang="en-US" sz="2200" dirty="0"/>
              <a:t>and the </a:t>
            </a:r>
            <a:r>
              <a:rPr lang="en-US" sz="2200" b="1" i="1" dirty="0"/>
              <a:t>Austro-Hungarian </a:t>
            </a:r>
            <a:r>
              <a:rPr lang="en-US" sz="2200" b="1" i="1" dirty="0" smtClean="0"/>
              <a:t>Empire</a:t>
            </a:r>
          </a:p>
          <a:p>
            <a:pPr marL="400050" lvl="1" indent="0">
              <a:buNone/>
            </a:pPr>
            <a:r>
              <a:rPr lang="en-US" sz="2200" b="1" i="1" dirty="0"/>
              <a:t>	</a:t>
            </a:r>
            <a:r>
              <a:rPr lang="en-US" sz="2200" b="1" i="1" dirty="0" smtClean="0"/>
              <a:t>-- Greek independence</a:t>
            </a:r>
            <a:r>
              <a:rPr lang="en-US" sz="2200" dirty="0" smtClean="0"/>
              <a:t>, </a:t>
            </a:r>
            <a:r>
              <a:rPr lang="en-US" sz="2200" b="1" i="1" dirty="0" smtClean="0"/>
              <a:t>Young Turks </a:t>
            </a:r>
            <a:r>
              <a:rPr lang="en-US" sz="2200" dirty="0" smtClean="0"/>
              <a:t>movement</a:t>
            </a:r>
            <a:endParaRPr lang="en-US" sz="2200" dirty="0"/>
          </a:p>
          <a:p>
            <a:pPr lvl="1" indent="-342900">
              <a:buFont typeface="Wingdings" panose="05000000000000000000" pitchFamily="2" charset="2"/>
              <a:buChar char="§"/>
            </a:pPr>
            <a:r>
              <a:rPr lang="en-US" sz="2200" dirty="0"/>
              <a:t>Nationalism in the 20</a:t>
            </a:r>
            <a:r>
              <a:rPr lang="en-US" sz="2200" baseline="30000" dirty="0"/>
              <a:t>th</a:t>
            </a:r>
            <a:r>
              <a:rPr lang="en-US" sz="2200" dirty="0"/>
              <a:t> century provided the impetus for many </a:t>
            </a:r>
            <a:r>
              <a:rPr lang="en-US" sz="2200" dirty="0" smtClean="0"/>
              <a:t>_____________ _____________________that </a:t>
            </a:r>
            <a:r>
              <a:rPr lang="en-US" sz="2200" dirty="0"/>
              <a:t>sought independence from European </a:t>
            </a:r>
            <a:r>
              <a:rPr lang="en-US" sz="2200" dirty="0" smtClean="0"/>
              <a:t>powers</a:t>
            </a:r>
          </a:p>
          <a:p>
            <a:pPr marL="400050" lvl="1" indent="0">
              <a:buNone/>
            </a:pPr>
            <a:r>
              <a:rPr lang="en-US" sz="2200" dirty="0"/>
              <a:t>	</a:t>
            </a:r>
            <a:r>
              <a:rPr lang="en-US" sz="2200" dirty="0" smtClean="0"/>
              <a:t>-- i.e. </a:t>
            </a:r>
            <a:r>
              <a:rPr lang="en-US" sz="2200" b="1" i="1" dirty="0" err="1" smtClean="0"/>
              <a:t>Sepoy</a:t>
            </a:r>
            <a:r>
              <a:rPr lang="en-US" sz="2200" b="1" i="1" dirty="0" smtClean="0"/>
              <a:t> Rebellion </a:t>
            </a:r>
            <a:r>
              <a:rPr lang="en-US" sz="2200" dirty="0" smtClean="0"/>
              <a:t>in India, </a:t>
            </a:r>
            <a:r>
              <a:rPr lang="en-US" sz="2200" b="1" i="1" dirty="0" smtClean="0"/>
              <a:t>Boxer Rebellion </a:t>
            </a:r>
            <a:r>
              <a:rPr lang="en-US" sz="2200" dirty="0" smtClean="0"/>
              <a:t>in China</a:t>
            </a:r>
          </a:p>
          <a:p>
            <a:pPr lvl="1" indent="-342900">
              <a:buFont typeface="Wingdings" panose="05000000000000000000" pitchFamily="2" charset="2"/>
              <a:buChar char="§"/>
            </a:pPr>
            <a:r>
              <a:rPr lang="en-US" sz="2200" dirty="0" smtClean="0"/>
              <a:t>Nationalism was also behind the beginning of the ____________________in early 20</a:t>
            </a:r>
            <a:r>
              <a:rPr lang="en-US" sz="2200" baseline="30000" dirty="0" smtClean="0"/>
              <a:t>th</a:t>
            </a:r>
            <a:r>
              <a:rPr lang="en-US" sz="2200" dirty="0" smtClean="0"/>
              <a:t> century =&gt; founding of a Jewish state in the Middle East</a:t>
            </a:r>
          </a:p>
          <a:p>
            <a:pPr marL="400050" lvl="1" indent="0">
              <a:buNone/>
            </a:pPr>
            <a:r>
              <a:rPr lang="en-US" sz="2200" dirty="0"/>
              <a:t>	</a:t>
            </a:r>
            <a:r>
              <a:rPr lang="en-US" sz="2200" dirty="0" smtClean="0"/>
              <a:t>-- Led by </a:t>
            </a:r>
            <a:r>
              <a:rPr lang="en-US" sz="2200" b="1" i="1" dirty="0" smtClean="0"/>
              <a:t>Theodor Herzl </a:t>
            </a:r>
            <a:r>
              <a:rPr lang="en-US" sz="2200" dirty="0" smtClean="0"/>
              <a:t>=&gt; proposed solution for </a:t>
            </a:r>
            <a:r>
              <a:rPr lang="en-US" sz="2200" dirty="0" err="1" smtClean="0"/>
              <a:t>anti-semitism</a:t>
            </a:r>
            <a:r>
              <a:rPr lang="en-US" sz="2200" dirty="0" smtClean="0"/>
              <a:t> in Europe</a:t>
            </a:r>
            <a:endParaRPr lang="en-US" sz="2200" dirty="0"/>
          </a:p>
          <a:p>
            <a:pPr marL="0" indent="0">
              <a:buNone/>
            </a:pPr>
            <a:endParaRPr lang="en-US" sz="2200" b="1" i="1" dirty="0"/>
          </a:p>
        </p:txBody>
      </p:sp>
      <p:sp>
        <p:nvSpPr>
          <p:cNvPr id="4" name="Title 1"/>
          <p:cNvSpPr>
            <a:spLocks noGrp="1"/>
          </p:cNvSpPr>
          <p:nvPr>
            <p:ph type="title"/>
          </p:nvPr>
        </p:nvSpPr>
        <p:spPr>
          <a:xfrm>
            <a:off x="10886" y="76200"/>
            <a:ext cx="8991600" cy="304800"/>
          </a:xfrm>
        </p:spPr>
        <p:txBody>
          <a:bodyPr>
            <a:noAutofit/>
          </a:bodyPr>
          <a:lstStyle/>
          <a:p>
            <a:r>
              <a:rPr lang="en-US" sz="3000" b="1" u="sng" dirty="0" smtClean="0"/>
              <a:t>Ideological Consequences of Revolutionary Movements</a:t>
            </a:r>
            <a:endParaRPr lang="en-US" sz="3000" b="1" u="sng" dirty="0"/>
          </a:p>
        </p:txBody>
      </p:sp>
    </p:spTree>
    <p:extLst>
      <p:ext uri="{BB962C8B-B14F-4D97-AF65-F5344CB8AC3E}">
        <p14:creationId xmlns:p14="http://schemas.microsoft.com/office/powerpoint/2010/main" val="1860530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4" name="TextBox 3"/>
          <p:cNvSpPr txBox="1"/>
          <p:nvPr/>
        </p:nvSpPr>
        <p:spPr>
          <a:xfrm>
            <a:off x="6629400" y="609600"/>
            <a:ext cx="2286000" cy="1323439"/>
          </a:xfrm>
          <a:prstGeom prst="rect">
            <a:avLst/>
          </a:prstGeom>
          <a:noFill/>
        </p:spPr>
        <p:txBody>
          <a:bodyPr wrap="square" rtlCol="0">
            <a:spAutoFit/>
          </a:bodyPr>
          <a:lstStyle/>
          <a:p>
            <a:r>
              <a:rPr lang="en-US" sz="4000" b="1" i="1" dirty="0" smtClean="0"/>
              <a:t>Italy in 1859</a:t>
            </a:r>
            <a:endParaRPr lang="en-US" sz="4000" b="1" i="1" dirty="0"/>
          </a:p>
        </p:txBody>
      </p:sp>
      <p:pic>
        <p:nvPicPr>
          <p:cNvPr id="1026" name="Picture 2" descr="http://wps.pearsoncustom.com/wps/media/objects/2426/2484749/chap_assets/maps/map21_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429" y="152400"/>
            <a:ext cx="6403779"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6868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705600"/>
          </a:xfrm>
        </p:spPr>
        <p:txBody>
          <a:bodyPr>
            <a:normAutofit fontScale="92500" lnSpcReduction="20000"/>
          </a:bodyPr>
          <a:lstStyle/>
          <a:p>
            <a:pPr marL="0" indent="0">
              <a:buNone/>
            </a:pPr>
            <a:r>
              <a:rPr lang="en-US" sz="2400" b="1" i="1" dirty="0" smtClean="0"/>
              <a:t>#4: Radicalism </a:t>
            </a:r>
            <a:r>
              <a:rPr lang="en-US" sz="2200" dirty="0" smtClean="0"/>
              <a:t>=&gt; during 19</a:t>
            </a:r>
            <a:r>
              <a:rPr lang="en-US" sz="2200" baseline="30000" dirty="0" smtClean="0"/>
              <a:t>th</a:t>
            </a:r>
            <a:r>
              <a:rPr lang="en-US" sz="2200" dirty="0" smtClean="0"/>
              <a:t> century, some who were frustrated by lack of change and progress turned to more radical movements</a:t>
            </a:r>
          </a:p>
          <a:p>
            <a:r>
              <a:rPr lang="en-US" sz="2200" b="1" i="1" dirty="0" smtClean="0"/>
              <a:t>__________________=&gt; </a:t>
            </a:r>
            <a:r>
              <a:rPr lang="en-US" sz="2200" dirty="0"/>
              <a:t>use democratic processes to improve conditions </a:t>
            </a:r>
            <a:r>
              <a:rPr lang="en-US" sz="2200" dirty="0" smtClean="0"/>
              <a:t>&amp; rights </a:t>
            </a:r>
          </a:p>
          <a:p>
            <a:pPr marL="685800" lvl="1">
              <a:buFont typeface="Wingdings" panose="05000000000000000000" pitchFamily="2" charset="2"/>
              <a:buChar char="§"/>
            </a:pPr>
            <a:r>
              <a:rPr lang="en-US" sz="2400" dirty="0" smtClean="0"/>
              <a:t>Advocated by </a:t>
            </a:r>
            <a:r>
              <a:rPr lang="en-US" sz="2400" b="1" i="1" dirty="0" smtClean="0"/>
              <a:t>Henri Saint Simon </a:t>
            </a:r>
            <a:r>
              <a:rPr lang="en-US" sz="2400" dirty="0" smtClean="0"/>
              <a:t>in France</a:t>
            </a:r>
            <a:endParaRPr lang="en-US" sz="2400" dirty="0"/>
          </a:p>
          <a:p>
            <a:pPr marL="685800" lvl="1">
              <a:buFont typeface="Wingdings" panose="05000000000000000000" pitchFamily="2" charset="2"/>
              <a:buChar char="§"/>
            </a:pPr>
            <a:r>
              <a:rPr lang="en-US" sz="2200" b="1" i="1" dirty="0"/>
              <a:t>Socialist Parties </a:t>
            </a:r>
            <a:r>
              <a:rPr lang="en-US" sz="2200" dirty="0"/>
              <a:t>=&gt; German Social Democratic Party (SPD) was organized in 1875 and ran in the Reichstag elections</a:t>
            </a:r>
          </a:p>
          <a:p>
            <a:pPr marL="400050" lvl="1" indent="0">
              <a:buNone/>
            </a:pPr>
            <a:r>
              <a:rPr lang="en-US" sz="2200" dirty="0" smtClean="0"/>
              <a:t>	-- By </a:t>
            </a:r>
            <a:r>
              <a:rPr lang="en-US" sz="2200" dirty="0"/>
              <a:t>1912 it was the  most populous party in Reichstag =&gt; other </a:t>
            </a:r>
            <a:r>
              <a:rPr lang="en-US" sz="2200" dirty="0" smtClean="0"/>
              <a:t>	socialist </a:t>
            </a:r>
            <a:r>
              <a:rPr lang="en-US" sz="2200" dirty="0"/>
              <a:t>parties not as </a:t>
            </a:r>
            <a:r>
              <a:rPr lang="en-US" sz="2200" dirty="0" smtClean="0"/>
              <a:t>successful but did gain some reform </a:t>
            </a:r>
            <a:r>
              <a:rPr lang="en-US" sz="2200" dirty="0"/>
              <a:t>(Britain, France)</a:t>
            </a:r>
          </a:p>
          <a:p>
            <a:pPr marL="400050" lvl="1" indent="0">
              <a:buNone/>
            </a:pPr>
            <a:r>
              <a:rPr lang="en-US" sz="2200" dirty="0" smtClean="0"/>
              <a:t>	-- In </a:t>
            </a:r>
            <a:r>
              <a:rPr lang="en-US" sz="2200" dirty="0"/>
              <a:t>1889 the </a:t>
            </a:r>
            <a:r>
              <a:rPr lang="en-US" sz="2200" dirty="0" smtClean="0"/>
              <a:t>_________________(</a:t>
            </a:r>
            <a:r>
              <a:rPr lang="en-US" sz="2200" dirty="0"/>
              <a:t>gathering of Socialist </a:t>
            </a:r>
            <a:r>
              <a:rPr lang="en-US" sz="2200" dirty="0" smtClean="0"/>
              <a:t>leaders) </a:t>
            </a:r>
            <a:r>
              <a:rPr lang="en-US" sz="2200" dirty="0"/>
              <a:t>was </a:t>
            </a:r>
            <a:r>
              <a:rPr lang="en-US" sz="2200" dirty="0" smtClean="0"/>
              <a:t>	called 	to </a:t>
            </a:r>
            <a:r>
              <a:rPr lang="en-US" sz="2200" dirty="0"/>
              <a:t>promote socialism in Europe =&gt; due to division they were </a:t>
            </a:r>
            <a:r>
              <a:rPr lang="en-US" sz="2200" dirty="0" smtClean="0"/>
              <a:t>unsuccessful</a:t>
            </a:r>
            <a:endParaRPr lang="en-US" sz="2200" dirty="0"/>
          </a:p>
          <a:p>
            <a:pPr marL="857250" lvl="2" indent="0">
              <a:buNone/>
            </a:pPr>
            <a:r>
              <a:rPr lang="en-US" sz="2200" dirty="0"/>
              <a:t>-- Did institute </a:t>
            </a:r>
            <a:r>
              <a:rPr lang="en-US" sz="2200" b="1" i="1" dirty="0"/>
              <a:t>May Day or Labor Day </a:t>
            </a:r>
            <a:r>
              <a:rPr lang="en-US" sz="2200" dirty="0"/>
              <a:t>holidays in many </a:t>
            </a:r>
            <a:r>
              <a:rPr lang="en-US" sz="2200" dirty="0" smtClean="0"/>
              <a:t>nations</a:t>
            </a:r>
          </a:p>
          <a:p>
            <a:pPr lvl="1">
              <a:buFont typeface="Wingdings" panose="05000000000000000000" pitchFamily="2" charset="2"/>
              <a:buChar char="§"/>
            </a:pPr>
            <a:r>
              <a:rPr lang="en-US" sz="2400" dirty="0" smtClean="0"/>
              <a:t>Socialist uprisings =&gt; __________________in France, Austria, Germany</a:t>
            </a:r>
          </a:p>
          <a:p>
            <a:r>
              <a:rPr lang="en-US" sz="2200" dirty="0" smtClean="0"/>
              <a:t>________________________=&gt; writings </a:t>
            </a:r>
            <a:r>
              <a:rPr lang="en-US" sz="2200" dirty="0"/>
              <a:t>of Karl Marx </a:t>
            </a:r>
            <a:r>
              <a:rPr lang="en-US" sz="2200" dirty="0" smtClean="0"/>
              <a:t>discussed forceful </a:t>
            </a:r>
            <a:r>
              <a:rPr lang="en-US" sz="2200" dirty="0"/>
              <a:t>takeover of the government by socialists who would promote equality via </a:t>
            </a:r>
            <a:r>
              <a:rPr lang="en-US" sz="2200" dirty="0" err="1"/>
              <a:t>govt</a:t>
            </a:r>
            <a:r>
              <a:rPr lang="en-US" sz="2200" dirty="0"/>
              <a:t> policies</a:t>
            </a:r>
          </a:p>
          <a:p>
            <a:pPr marL="685800" lvl="1">
              <a:buFont typeface="Wingdings" panose="05000000000000000000" pitchFamily="2" charset="2"/>
              <a:buChar char="§"/>
            </a:pPr>
            <a:r>
              <a:rPr lang="en-US" sz="2200" dirty="0"/>
              <a:t>Envisioned the eventual rise of a society based on equality and lack of classes, $$, private property etc…. =&gt; total communal </a:t>
            </a:r>
            <a:r>
              <a:rPr lang="en-US" sz="2200" dirty="0" smtClean="0"/>
              <a:t>bliss </a:t>
            </a:r>
            <a:r>
              <a:rPr lang="en-US" sz="2200" b="1" i="1" dirty="0" smtClean="0"/>
              <a:t>*“</a:t>
            </a:r>
            <a:r>
              <a:rPr lang="en-US" sz="2200" b="1" i="1" dirty="0"/>
              <a:t>Revolutionary Socialism” </a:t>
            </a:r>
            <a:r>
              <a:rPr lang="en-US" sz="2200" b="1" i="1" dirty="0" smtClean="0"/>
              <a:t>*</a:t>
            </a:r>
            <a:endParaRPr lang="en-US" sz="2200" b="1" i="1" dirty="0"/>
          </a:p>
          <a:p>
            <a:pPr marL="685800" lvl="1">
              <a:buFont typeface="Wingdings" panose="05000000000000000000" pitchFamily="2" charset="2"/>
              <a:buChar char="§"/>
            </a:pPr>
            <a:r>
              <a:rPr lang="en-US" sz="2200" dirty="0"/>
              <a:t>Some examples of “communist revolutions” </a:t>
            </a:r>
            <a:r>
              <a:rPr lang="en-US" sz="2200" b="1" i="1" dirty="0"/>
              <a:t>=&gt; Russia in 1917; China in 1946, Vietnam in 1950’s </a:t>
            </a:r>
            <a:r>
              <a:rPr lang="en-US" sz="2200" dirty="0"/>
              <a:t>(none played out as Marx had </a:t>
            </a:r>
            <a:r>
              <a:rPr lang="en-US" sz="2200" dirty="0" smtClean="0"/>
              <a:t>envisioned)</a:t>
            </a:r>
          </a:p>
          <a:p>
            <a:r>
              <a:rPr lang="en-US" sz="2400" b="1" i="1" dirty="0" smtClean="0"/>
              <a:t>____________________=&gt; </a:t>
            </a:r>
            <a:r>
              <a:rPr lang="en-US" sz="2400" dirty="0" smtClean="0"/>
              <a:t>belief that well trained fanatical revolutionaries could perpetrate violence and destabilize states &amp; institutions</a:t>
            </a:r>
          </a:p>
          <a:p>
            <a:pPr lvl="1" indent="-342900">
              <a:buFont typeface="Wingdings" panose="05000000000000000000" pitchFamily="2" charset="2"/>
              <a:buChar char="§"/>
            </a:pPr>
            <a:r>
              <a:rPr lang="en-US" sz="2200" dirty="0" smtClean="0"/>
              <a:t>Main method was assassination =&gt; i.e. Tsar Alexander II in 1881</a:t>
            </a:r>
            <a:endParaRPr lang="en-US" sz="2400" dirty="0"/>
          </a:p>
        </p:txBody>
      </p:sp>
      <p:sp>
        <p:nvSpPr>
          <p:cNvPr id="4" name="Title 1"/>
          <p:cNvSpPr>
            <a:spLocks noGrp="1"/>
          </p:cNvSpPr>
          <p:nvPr>
            <p:ph type="title"/>
          </p:nvPr>
        </p:nvSpPr>
        <p:spPr>
          <a:xfrm>
            <a:off x="10886" y="76200"/>
            <a:ext cx="8991600" cy="304800"/>
          </a:xfrm>
        </p:spPr>
        <p:txBody>
          <a:bodyPr>
            <a:noAutofit/>
          </a:bodyPr>
          <a:lstStyle/>
          <a:p>
            <a:r>
              <a:rPr lang="en-US" sz="3000" b="1" u="sng" dirty="0" smtClean="0"/>
              <a:t>Ideological Consequences of Revolutionary Movements</a:t>
            </a:r>
            <a:endParaRPr lang="en-US" sz="3000" b="1" u="sng" dirty="0"/>
          </a:p>
        </p:txBody>
      </p:sp>
    </p:spTree>
    <p:extLst>
      <p:ext uri="{BB962C8B-B14F-4D97-AF65-F5344CB8AC3E}">
        <p14:creationId xmlns:p14="http://schemas.microsoft.com/office/powerpoint/2010/main" val="20630211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pic>
        <p:nvPicPr>
          <p:cNvPr id="3074" name="Picture 2" descr="http://www.eumed.net/cursecon/economistas/fot/blanc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71" y="228600"/>
            <a:ext cx="4542692" cy="571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57200" y="6172200"/>
            <a:ext cx="3810000" cy="523220"/>
          </a:xfrm>
          <a:prstGeom prst="rect">
            <a:avLst/>
          </a:prstGeom>
          <a:noFill/>
        </p:spPr>
        <p:txBody>
          <a:bodyPr wrap="square" rtlCol="0">
            <a:spAutoFit/>
          </a:bodyPr>
          <a:lstStyle/>
          <a:p>
            <a:pPr algn="ctr"/>
            <a:r>
              <a:rPr lang="en-US" sz="2800" b="1" i="1" dirty="0" smtClean="0">
                <a:solidFill>
                  <a:prstClr val="black"/>
                </a:solidFill>
              </a:rPr>
              <a:t>Henri Saint-Simon</a:t>
            </a:r>
            <a:endParaRPr lang="en-US" sz="2800" b="1" i="1" dirty="0">
              <a:solidFill>
                <a:prstClr val="black"/>
              </a:solidFill>
            </a:endParaRPr>
          </a:p>
        </p:txBody>
      </p:sp>
      <p:sp>
        <p:nvSpPr>
          <p:cNvPr id="6" name="TextBox 5"/>
          <p:cNvSpPr txBox="1"/>
          <p:nvPr/>
        </p:nvSpPr>
        <p:spPr>
          <a:xfrm>
            <a:off x="5410200" y="685800"/>
            <a:ext cx="3657600" cy="5109091"/>
          </a:xfrm>
          <a:prstGeom prst="rect">
            <a:avLst/>
          </a:prstGeom>
          <a:noFill/>
        </p:spPr>
        <p:txBody>
          <a:bodyPr wrap="square" rtlCol="0">
            <a:spAutoFit/>
          </a:bodyPr>
          <a:lstStyle/>
          <a:p>
            <a:r>
              <a:rPr lang="en-US" dirty="0" smtClean="0">
                <a:solidFill>
                  <a:prstClr val="black"/>
                </a:solidFill>
              </a:rPr>
              <a:t>“</a:t>
            </a:r>
            <a:r>
              <a:rPr lang="en-US" sz="2800" b="1" i="1" dirty="0" smtClean="0">
                <a:solidFill>
                  <a:prstClr val="black"/>
                </a:solidFill>
              </a:rPr>
              <a:t>The age of gold and opportunity is before us! The key to progress is to organize society so that the ‘parasites’ [the church, the king, the aristocracy] give way and allow the ‘doers’ [the working class] to run society”</a:t>
            </a:r>
          </a:p>
          <a:p>
            <a:endParaRPr lang="en-US" dirty="0">
              <a:solidFill>
                <a:prstClr val="black"/>
              </a:solidFill>
            </a:endParaRPr>
          </a:p>
          <a:p>
            <a:r>
              <a:rPr lang="en-US" sz="2800" dirty="0" smtClean="0">
                <a:solidFill>
                  <a:prstClr val="black"/>
                </a:solidFill>
              </a:rPr>
              <a:t>-- Henri Saint Simon</a:t>
            </a:r>
            <a:endParaRPr lang="en-US" sz="2800" dirty="0">
              <a:solidFill>
                <a:prstClr val="black"/>
              </a:solidFill>
            </a:endParaRPr>
          </a:p>
        </p:txBody>
      </p:sp>
    </p:spTree>
    <p:extLst>
      <p:ext uri="{BB962C8B-B14F-4D97-AF65-F5344CB8AC3E}">
        <p14:creationId xmlns:p14="http://schemas.microsoft.com/office/powerpoint/2010/main" val="367646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6260" y="6400800"/>
            <a:ext cx="3632839" cy="381000"/>
          </a:xfrm>
        </p:spPr>
        <p:txBody>
          <a:bodyPr>
            <a:normAutofit fontScale="90000"/>
          </a:bodyPr>
          <a:lstStyle/>
          <a:p>
            <a:r>
              <a:rPr lang="en-US" sz="2800" dirty="0" smtClean="0"/>
              <a:t>Karl Marx</a:t>
            </a:r>
            <a:endParaRPr lang="en-US" sz="2800" dirty="0"/>
          </a:p>
        </p:txBody>
      </p:sp>
      <p:pic>
        <p:nvPicPr>
          <p:cNvPr id="2050" name="Picture 2" descr="http://faculty.isi.org/media/images/catalog/cache/Portrait_of_Karl_Marx.jpg/872px-Portrait_of_Karl_Mar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520561" cy="624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25.media.tumblr.com/tumblr_m9o00h62tv1r2cxrho1_5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63286"/>
            <a:ext cx="4304627" cy="6389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6955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CCFF">
            <a:alpha val="38000"/>
          </a:srgbClr>
        </a:solidFill>
        <a:effectLst/>
      </p:bgPr>
    </p:bg>
    <p:spTree>
      <p:nvGrpSpPr>
        <p:cNvPr id="1" name=""/>
        <p:cNvGrpSpPr/>
        <p:nvPr/>
      </p:nvGrpSpPr>
      <p:grpSpPr>
        <a:xfrm>
          <a:off x="0" y="0"/>
          <a:ext cx="0" cy="0"/>
          <a:chOff x="0" y="0"/>
          <a:chExt cx="0" cy="0"/>
        </a:xfrm>
      </p:grpSpPr>
      <p:pic>
        <p:nvPicPr>
          <p:cNvPr id="1026" name="Picture 2" descr="http://4.bp.blogspot.com/-axjC30OyJs4/UAR46gZrMeI/AAAAAAAA04E/eH_vW_dm9p8/s1600/Politics+1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8001000"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58192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304800"/>
          </a:xfrm>
        </p:spPr>
        <p:txBody>
          <a:bodyPr>
            <a:normAutofit fontScale="90000"/>
          </a:bodyPr>
          <a:lstStyle/>
          <a:p>
            <a:r>
              <a:rPr lang="en-US" b="1" u="sng" dirty="0" smtClean="0"/>
              <a:t>Imperial Reform Movements</a:t>
            </a:r>
            <a:endParaRPr lang="en-US" b="1" u="sng" dirty="0"/>
          </a:p>
        </p:txBody>
      </p:sp>
      <p:sp>
        <p:nvSpPr>
          <p:cNvPr id="3" name="Content Placeholder 2"/>
          <p:cNvSpPr>
            <a:spLocks noGrp="1"/>
          </p:cNvSpPr>
          <p:nvPr>
            <p:ph idx="1"/>
          </p:nvPr>
        </p:nvSpPr>
        <p:spPr>
          <a:xfrm>
            <a:off x="0" y="498764"/>
            <a:ext cx="9144000" cy="6511636"/>
          </a:xfrm>
        </p:spPr>
        <p:txBody>
          <a:bodyPr>
            <a:normAutofit lnSpcReduction="10000"/>
          </a:bodyPr>
          <a:lstStyle/>
          <a:p>
            <a:r>
              <a:rPr lang="en-US" sz="2200" dirty="0" smtClean="0"/>
              <a:t>During the 19</a:t>
            </a:r>
            <a:r>
              <a:rPr lang="en-US" sz="2200" baseline="30000" dirty="0" smtClean="0"/>
              <a:t>th</a:t>
            </a:r>
            <a:r>
              <a:rPr lang="en-US" sz="2200" dirty="0" smtClean="0"/>
              <a:t> century the Qing &amp;Ottomans had difficulty holding their large multiethnic empires together in the face of European challenges</a:t>
            </a:r>
          </a:p>
          <a:p>
            <a:pPr lvl="1">
              <a:buFont typeface="Wingdings" panose="05000000000000000000" pitchFamily="2" charset="2"/>
              <a:buChar char="§"/>
            </a:pPr>
            <a:r>
              <a:rPr lang="en-US" sz="2200" dirty="0" smtClean="0"/>
              <a:t>Both responded to frequent rebellion and nationalistic sentiments with focused reform efforts . . .</a:t>
            </a:r>
          </a:p>
          <a:p>
            <a:pPr marL="57150" indent="0">
              <a:buNone/>
            </a:pPr>
            <a:r>
              <a:rPr lang="en-US" sz="2200" b="1" u="sng" dirty="0" smtClean="0"/>
              <a:t>Ottoman__________________________</a:t>
            </a:r>
          </a:p>
          <a:p>
            <a:pPr marL="400050"/>
            <a:r>
              <a:rPr lang="en-US" sz="2200" dirty="0" smtClean="0"/>
              <a:t>By 1840 the Ottoman Empire had been rocked by decades of revolts =&gt; Greek &amp; Albanian independence </a:t>
            </a:r>
            <a:r>
              <a:rPr lang="en-US" sz="2200" dirty="0" err="1" smtClean="0"/>
              <a:t>mvts</a:t>
            </a:r>
            <a:r>
              <a:rPr lang="en-US" sz="2200" dirty="0" smtClean="0"/>
              <a:t>; quasi-independence of Egypt</a:t>
            </a:r>
          </a:p>
          <a:p>
            <a:pPr lvl="1">
              <a:buFont typeface="Wingdings" panose="05000000000000000000" pitchFamily="2" charset="2"/>
              <a:buChar char="§"/>
            </a:pPr>
            <a:r>
              <a:rPr lang="en-US" sz="2200" dirty="0" smtClean="0"/>
              <a:t>Powerful Islamic </a:t>
            </a:r>
            <a:r>
              <a:rPr lang="en-US" sz="2200" i="1" dirty="0" err="1" smtClean="0"/>
              <a:t>ulamas</a:t>
            </a:r>
            <a:r>
              <a:rPr lang="en-US" sz="2200" i="1" dirty="0" smtClean="0"/>
              <a:t> </a:t>
            </a:r>
            <a:r>
              <a:rPr lang="en-US" sz="2200" dirty="0" smtClean="0"/>
              <a:t>&amp; </a:t>
            </a:r>
            <a:r>
              <a:rPr lang="en-US" sz="2200" i="1" dirty="0" smtClean="0"/>
              <a:t>janissaries</a:t>
            </a:r>
            <a:r>
              <a:rPr lang="en-US" sz="2200" dirty="0" smtClean="0"/>
              <a:t> opposed reform due to fear it would weaken their power </a:t>
            </a:r>
          </a:p>
          <a:p>
            <a:pPr lvl="1">
              <a:buFont typeface="Wingdings" panose="05000000000000000000" pitchFamily="2" charset="2"/>
              <a:buChar char="§"/>
            </a:pPr>
            <a:r>
              <a:rPr lang="en-US" sz="2200" dirty="0" smtClean="0"/>
              <a:t>Sultan Abdul </a:t>
            </a:r>
            <a:r>
              <a:rPr lang="en-US" sz="2200" dirty="0" err="1" smtClean="0"/>
              <a:t>Mejid</a:t>
            </a:r>
            <a:r>
              <a:rPr lang="en-US" sz="2200" dirty="0" smtClean="0"/>
              <a:t> responded with the __________________=&gt; series of reforms aimed at secularizing, modernizing &amp; westernizing Ottomans</a:t>
            </a:r>
          </a:p>
          <a:p>
            <a:pPr marL="57150" indent="0">
              <a:buNone/>
            </a:pPr>
            <a:r>
              <a:rPr lang="en-US" sz="2200" dirty="0" smtClean="0"/>
              <a:t>#1: </a:t>
            </a:r>
            <a:r>
              <a:rPr lang="en-US" sz="2200" b="1" i="1" dirty="0" smtClean="0"/>
              <a:t>Elimination of ______________law </a:t>
            </a:r>
            <a:r>
              <a:rPr lang="en-US" sz="2200" dirty="0" smtClean="0"/>
              <a:t>=&gt; passage of secular legal codes &amp; use of civil service exam for government officials</a:t>
            </a:r>
          </a:p>
          <a:p>
            <a:pPr marL="57150" indent="0">
              <a:buNone/>
            </a:pPr>
            <a:r>
              <a:rPr lang="en-US" sz="2200" dirty="0" smtClean="0"/>
              <a:t>#2: </a:t>
            </a:r>
            <a:r>
              <a:rPr lang="en-US" sz="2200" b="1" i="1" dirty="0" smtClean="0"/>
              <a:t>Religious tolerance and equality </a:t>
            </a:r>
            <a:r>
              <a:rPr lang="en-US" sz="2200" dirty="0" smtClean="0"/>
              <a:t>under law for Christians, Jews &amp; Muslims</a:t>
            </a:r>
          </a:p>
          <a:p>
            <a:pPr marL="57150" indent="0">
              <a:buNone/>
            </a:pPr>
            <a:r>
              <a:rPr lang="en-US" sz="2200" dirty="0" smtClean="0"/>
              <a:t>#3: </a:t>
            </a:r>
            <a:r>
              <a:rPr lang="en-US" sz="2200" b="1" i="1" dirty="0" smtClean="0"/>
              <a:t>Equalized ______________________(non-</a:t>
            </a:r>
            <a:r>
              <a:rPr lang="en-US" sz="2200" b="1" i="1" dirty="0" err="1" smtClean="0"/>
              <a:t>muslims</a:t>
            </a:r>
            <a:r>
              <a:rPr lang="en-US" sz="2200" b="1" i="1" dirty="0" smtClean="0"/>
              <a:t> and </a:t>
            </a:r>
            <a:r>
              <a:rPr lang="en-US" sz="2200" b="1" i="1" dirty="0" err="1" smtClean="0"/>
              <a:t>muslims</a:t>
            </a:r>
            <a:r>
              <a:rPr lang="en-US" sz="2200" b="1" i="1" dirty="0" smtClean="0"/>
              <a:t>) </a:t>
            </a:r>
            <a:r>
              <a:rPr lang="en-US" sz="2200" dirty="0"/>
              <a:t>&amp;</a:t>
            </a:r>
            <a:r>
              <a:rPr lang="en-US" sz="2200" dirty="0" smtClean="0"/>
              <a:t> modernized tactics of Ottoman soldiers</a:t>
            </a:r>
          </a:p>
          <a:p>
            <a:pPr marL="57150" indent="0">
              <a:buNone/>
            </a:pPr>
            <a:r>
              <a:rPr lang="en-US" sz="2200" dirty="0" smtClean="0"/>
              <a:t>#4: </a:t>
            </a:r>
            <a:r>
              <a:rPr lang="en-US" sz="2200" b="1" i="1" dirty="0" smtClean="0"/>
              <a:t>New methods of tax collection  </a:t>
            </a:r>
            <a:r>
              <a:rPr lang="en-US" sz="2200" dirty="0" smtClean="0"/>
              <a:t>=&gt; elimination of tax farming &amp; head tax</a:t>
            </a:r>
          </a:p>
          <a:p>
            <a:pPr marL="57150" indent="0">
              <a:buNone/>
            </a:pPr>
            <a:r>
              <a:rPr lang="en-US" sz="2200" dirty="0" smtClean="0"/>
              <a:t>#5: </a:t>
            </a:r>
            <a:r>
              <a:rPr lang="en-US" sz="2200" b="1" i="1" dirty="0" smtClean="0"/>
              <a:t>Emulation of European universities </a:t>
            </a:r>
            <a:r>
              <a:rPr lang="en-US" sz="2200" dirty="0" smtClean="0"/>
              <a:t>=&gt; medical schools, military schools </a:t>
            </a:r>
          </a:p>
        </p:txBody>
      </p:sp>
    </p:spTree>
    <p:extLst>
      <p:ext uri="{BB962C8B-B14F-4D97-AF65-F5344CB8AC3E}">
        <p14:creationId xmlns:p14="http://schemas.microsoft.com/office/powerpoint/2010/main" val="26572188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477000"/>
          </a:xfrm>
        </p:spPr>
        <p:txBody>
          <a:bodyPr>
            <a:normAutofit/>
          </a:bodyPr>
          <a:lstStyle/>
          <a:p>
            <a:r>
              <a:rPr lang="en-US" sz="2200" dirty="0"/>
              <a:t>Dawn of modern, secular thought and rule in Middle </a:t>
            </a:r>
            <a:r>
              <a:rPr lang="en-US" sz="2200" dirty="0" smtClean="0"/>
              <a:t>East</a:t>
            </a:r>
          </a:p>
          <a:p>
            <a:pPr lvl="1" indent="-342900">
              <a:buFont typeface="Wingdings" panose="05000000000000000000" pitchFamily="2" charset="2"/>
              <a:buChar char="§"/>
            </a:pPr>
            <a:r>
              <a:rPr lang="en-US" sz="2200" dirty="0" smtClean="0"/>
              <a:t>Emulation of European dress and thought became fashionable</a:t>
            </a:r>
          </a:p>
          <a:p>
            <a:pPr lvl="1" indent="-342900">
              <a:buFont typeface="Wingdings" panose="05000000000000000000" pitchFamily="2" charset="2"/>
              <a:buChar char="§"/>
            </a:pPr>
            <a:r>
              <a:rPr lang="en-US" sz="2200" dirty="0" smtClean="0"/>
              <a:t>Led to decline in power of </a:t>
            </a:r>
            <a:r>
              <a:rPr lang="en-US" sz="2200" dirty="0"/>
              <a:t>I</a:t>
            </a:r>
            <a:r>
              <a:rPr lang="en-US" sz="2200" dirty="0" smtClean="0"/>
              <a:t>slamic </a:t>
            </a:r>
            <a:r>
              <a:rPr lang="en-US" sz="2200" dirty="0" err="1" smtClean="0"/>
              <a:t>ulamas</a:t>
            </a:r>
            <a:r>
              <a:rPr lang="en-US" sz="2200" dirty="0" smtClean="0"/>
              <a:t> and also a decline in women’s power and participation in public life (</a:t>
            </a:r>
            <a:r>
              <a:rPr lang="en-US" sz="2200" dirty="0" err="1" smtClean="0"/>
              <a:t>Shar’ia</a:t>
            </a:r>
            <a:r>
              <a:rPr lang="en-US" sz="2200" dirty="0" smtClean="0"/>
              <a:t> law still used in family law)</a:t>
            </a:r>
          </a:p>
          <a:p>
            <a:r>
              <a:rPr lang="en-US" sz="2200" dirty="0" smtClean="0"/>
              <a:t>Reforms led to limited success in ______________w/ Russia (1853-1856) but the reason for Ottoman victory was European aid (Britain &amp; France)</a:t>
            </a:r>
          </a:p>
          <a:p>
            <a:pPr lvl="1" indent="-342900">
              <a:buFont typeface="Wingdings" panose="05000000000000000000" pitchFamily="2" charset="2"/>
              <a:buChar char="§"/>
            </a:pPr>
            <a:r>
              <a:rPr lang="en-US" sz="2200" dirty="0" smtClean="0"/>
              <a:t>The only reason the Ottoman Empire survived was due to aid and loans from French &amp; British =&gt; wanted to maintain </a:t>
            </a:r>
            <a:r>
              <a:rPr lang="en-US" sz="2200" b="1" i="1" dirty="0" smtClean="0"/>
              <a:t> balance of power</a:t>
            </a:r>
          </a:p>
          <a:p>
            <a:pPr marL="400050" lvl="1" indent="0">
              <a:buNone/>
            </a:pPr>
            <a:r>
              <a:rPr lang="en-US" sz="2200" b="1" i="1" dirty="0"/>
              <a:t>	</a:t>
            </a:r>
            <a:r>
              <a:rPr lang="en-US" sz="2200" dirty="0" smtClean="0"/>
              <a:t>-- Ottoman territory served as a buffer 	from Russian expansion </a:t>
            </a:r>
          </a:p>
          <a:p>
            <a:pPr lvl="1" indent="-342900">
              <a:buFont typeface="Wingdings" panose="05000000000000000000" pitchFamily="2" charset="2"/>
              <a:buChar char="§"/>
            </a:pPr>
            <a:r>
              <a:rPr lang="en-US" sz="2200" dirty="0" smtClean="0"/>
              <a:t>Ottoman Empire hobbled along with increasing western influence =&gt; Ottomans lowered tariffs &amp; western goods flooded markets</a:t>
            </a:r>
          </a:p>
          <a:p>
            <a:pPr marL="400050" lvl="1" indent="0">
              <a:buNone/>
            </a:pPr>
            <a:r>
              <a:rPr lang="en-US" sz="2200" dirty="0"/>
              <a:t>	</a:t>
            </a:r>
            <a:r>
              <a:rPr lang="en-US" sz="2200" dirty="0" smtClean="0"/>
              <a:t>-- British &amp; French granted </a:t>
            </a:r>
            <a:r>
              <a:rPr lang="en-US" sz="2200" b="1" i="1" dirty="0" smtClean="0"/>
              <a:t>extra-territoriality rights </a:t>
            </a:r>
          </a:p>
          <a:p>
            <a:pPr marL="400050" lvl="1" indent="0">
              <a:buNone/>
            </a:pPr>
            <a:endParaRPr lang="en-US" sz="2200" dirty="0"/>
          </a:p>
        </p:txBody>
      </p:sp>
      <p:sp>
        <p:nvSpPr>
          <p:cNvPr id="4" name="Title 1"/>
          <p:cNvSpPr>
            <a:spLocks noGrp="1"/>
          </p:cNvSpPr>
          <p:nvPr>
            <p:ph type="title"/>
          </p:nvPr>
        </p:nvSpPr>
        <p:spPr>
          <a:xfrm>
            <a:off x="457200" y="76200"/>
            <a:ext cx="8229600" cy="304800"/>
          </a:xfrm>
        </p:spPr>
        <p:txBody>
          <a:bodyPr>
            <a:normAutofit fontScale="90000"/>
          </a:bodyPr>
          <a:lstStyle/>
          <a:p>
            <a:r>
              <a:rPr lang="en-US" b="1" u="sng" dirty="0" smtClean="0"/>
              <a:t>Imperial Reform Movements</a:t>
            </a:r>
            <a:endParaRPr lang="en-US" b="1" u="sng" dirty="0"/>
          </a:p>
        </p:txBody>
      </p:sp>
    </p:spTree>
    <p:extLst>
      <p:ext uri="{BB962C8B-B14F-4D97-AF65-F5344CB8AC3E}">
        <p14:creationId xmlns:p14="http://schemas.microsoft.com/office/powerpoint/2010/main" val="2897015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709" y="76200"/>
            <a:ext cx="8991600" cy="563562"/>
          </a:xfrm>
        </p:spPr>
        <p:txBody>
          <a:bodyPr>
            <a:noAutofit/>
          </a:bodyPr>
          <a:lstStyle/>
          <a:p>
            <a:r>
              <a:rPr lang="en-US" sz="3000" b="1" u="sng" dirty="0" smtClean="0"/>
              <a:t>Modernized Ottoman Troops after </a:t>
            </a:r>
            <a:r>
              <a:rPr lang="en-US" sz="3000" b="1" u="sng" dirty="0" err="1" smtClean="0"/>
              <a:t>Tanzimat</a:t>
            </a:r>
            <a:r>
              <a:rPr lang="en-US" sz="3000" b="1" u="sng" dirty="0" smtClean="0"/>
              <a:t> Reforms</a:t>
            </a:r>
            <a:endParaRPr lang="en-US" sz="3000" b="1" u="sng" dirty="0"/>
          </a:p>
        </p:txBody>
      </p:sp>
      <p:sp>
        <p:nvSpPr>
          <p:cNvPr id="3" name="Content Placeholder 2"/>
          <p:cNvSpPr>
            <a:spLocks noGrp="1"/>
          </p:cNvSpPr>
          <p:nvPr>
            <p:ph idx="1"/>
          </p:nvPr>
        </p:nvSpPr>
        <p:spPr>
          <a:xfrm>
            <a:off x="457200" y="5803578"/>
            <a:ext cx="8229600" cy="1020763"/>
          </a:xfrm>
        </p:spPr>
        <p:txBody>
          <a:bodyPr>
            <a:normAutofit/>
          </a:bodyPr>
          <a:lstStyle/>
          <a:p>
            <a:pPr marL="0" indent="0">
              <a:buNone/>
            </a:pPr>
            <a:r>
              <a:rPr lang="en-US" sz="2800" dirty="0" smtClean="0"/>
              <a:t>Ottoman troops adopted European style dress and headgear =&gt; no brims on hats  . . .</a:t>
            </a:r>
            <a:r>
              <a:rPr lang="en-US" sz="2800" b="1" i="1" dirty="0" smtClean="0"/>
              <a:t>Q: WHY?</a:t>
            </a:r>
            <a:endParaRPr lang="en-US" sz="2800" b="1" i="1" dirty="0"/>
          </a:p>
        </p:txBody>
      </p:sp>
      <p:pic>
        <p:nvPicPr>
          <p:cNvPr id="1026" name="Picture 2" descr="http://fc02.deviantart.net/fs71/f/2014/129/c/2/nizami_cedit_new_ottoman_army_1800_by_saracennegative-d7hpaz6.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219200"/>
            <a:ext cx="5334000" cy="3762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commons/c/c3/Battle_of_Vienna.SultanMurads_with_janissari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5961" y="838200"/>
            <a:ext cx="3486527"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7073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Crimean War (1854-1856)</a:t>
            </a:r>
            <a:endParaRPr lang="en-US" b="1" u="sng" dirty="0"/>
          </a:p>
        </p:txBody>
      </p:sp>
      <p:sp>
        <p:nvSpPr>
          <p:cNvPr id="3" name="Content Placeholder 2"/>
          <p:cNvSpPr>
            <a:spLocks noGrp="1"/>
          </p:cNvSpPr>
          <p:nvPr>
            <p:ph idx="1"/>
          </p:nvPr>
        </p:nvSpPr>
        <p:spPr>
          <a:xfrm>
            <a:off x="5410200" y="685800"/>
            <a:ext cx="3581400" cy="6046419"/>
          </a:xfrm>
        </p:spPr>
        <p:txBody>
          <a:bodyPr>
            <a:normAutofit/>
          </a:bodyPr>
          <a:lstStyle/>
          <a:p>
            <a:pPr marL="0" indent="0">
              <a:buNone/>
            </a:pPr>
            <a:r>
              <a:rPr lang="en-US" b="1" i="1" dirty="0" smtClean="0"/>
              <a:t>Crimean War </a:t>
            </a:r>
            <a:r>
              <a:rPr lang="en-US" dirty="0" smtClean="0"/>
              <a:t>began over religious pilgrimage to the Holy Land but was really about the </a:t>
            </a:r>
            <a:r>
              <a:rPr lang="en-US" b="1" i="1" dirty="0" smtClean="0"/>
              <a:t>Eastern Question </a:t>
            </a:r>
            <a:r>
              <a:rPr lang="en-US" dirty="0" smtClean="0"/>
              <a:t>=&gt; i.e. should the Ottoman Empire exist &amp; if not who should acquire its territories  </a:t>
            </a:r>
            <a:endParaRPr lang="en-US" dirty="0"/>
          </a:p>
        </p:txBody>
      </p:sp>
      <p:pic>
        <p:nvPicPr>
          <p:cNvPr id="3074" name="Picture 2" descr="http://allrussias.com/images/alexan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92" y="609600"/>
            <a:ext cx="5123007" cy="612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6690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27" y="381000"/>
            <a:ext cx="9137073" cy="6400800"/>
          </a:xfrm>
        </p:spPr>
        <p:txBody>
          <a:bodyPr>
            <a:normAutofit/>
          </a:bodyPr>
          <a:lstStyle/>
          <a:p>
            <a:pPr marL="0" indent="0">
              <a:buNone/>
            </a:pPr>
            <a:r>
              <a:rPr lang="en-US" sz="2200" b="1" u="sng" dirty="0" smtClean="0"/>
              <a:t>Chinese Self Strengthening Movement</a:t>
            </a:r>
          </a:p>
          <a:p>
            <a:r>
              <a:rPr lang="en-US" sz="2200" dirty="0" smtClean="0"/>
              <a:t>The Qing empire by late 1870’s was also in bad shape =&gt; they had suffered a humiliating defeat in the </a:t>
            </a:r>
            <a:r>
              <a:rPr lang="en-US" sz="2200" b="1" i="1" dirty="0" smtClean="0"/>
              <a:t>Opium War </a:t>
            </a:r>
            <a:r>
              <a:rPr lang="en-US" sz="2200" dirty="0" smtClean="0"/>
              <a:t>&amp; were rocked by </a:t>
            </a:r>
            <a:r>
              <a:rPr lang="en-US" sz="2200" b="1" i="1" dirty="0" smtClean="0"/>
              <a:t>Taiping Rebellion</a:t>
            </a:r>
          </a:p>
          <a:p>
            <a:pPr lvl="1" indent="-342900">
              <a:buFont typeface="Wingdings" panose="05000000000000000000" pitchFamily="2" charset="2"/>
              <a:buChar char="§"/>
            </a:pPr>
            <a:r>
              <a:rPr lang="en-US" sz="2200" dirty="0" smtClean="0"/>
              <a:t>After Taiping Rebellion local military commanders kept units intact &amp; used them to collect local taxes from populations</a:t>
            </a:r>
          </a:p>
          <a:p>
            <a:r>
              <a:rPr lang="en-US" sz="2200" dirty="0" smtClean="0"/>
              <a:t>Reform minded Chinese officials began the__________________________</a:t>
            </a:r>
            <a:endParaRPr lang="en-US" sz="2200" b="1" i="1" dirty="0" smtClean="0"/>
          </a:p>
          <a:p>
            <a:pPr marL="685800" lvl="1">
              <a:buFont typeface="Wingdings" panose="05000000000000000000" pitchFamily="2" charset="2"/>
              <a:buChar char="§"/>
            </a:pPr>
            <a:r>
              <a:rPr lang="en-US" sz="2200" dirty="0" smtClean="0"/>
              <a:t>Adoption of Western technology while preserving Confucian principles and institutions =&gt; </a:t>
            </a:r>
            <a:r>
              <a:rPr lang="en-US" sz="2200" b="1" i="1" dirty="0" smtClean="0"/>
              <a:t>“East for Essence, West for Practical Use”</a:t>
            </a:r>
          </a:p>
          <a:p>
            <a:pPr marL="685800" lvl="1">
              <a:buFont typeface="Wingdings" panose="05000000000000000000" pitchFamily="2" charset="2"/>
              <a:buChar char="§"/>
            </a:pPr>
            <a:r>
              <a:rPr lang="en-US" sz="2200" dirty="0" smtClean="0"/>
              <a:t>Qing attempted to build up modern industrial base with construction of RR, shipyards and modern weapons (ships, etc…) =&gt; halfhearted effort</a:t>
            </a:r>
          </a:p>
          <a:p>
            <a:pPr marL="685800" lvl="1">
              <a:buFont typeface="Wingdings" panose="05000000000000000000" pitchFamily="2" charset="2"/>
              <a:buChar char="§"/>
            </a:pPr>
            <a:r>
              <a:rPr lang="en-US" sz="2200" dirty="0"/>
              <a:t>Idea was opposed by conservative Confucian officials like </a:t>
            </a:r>
            <a:r>
              <a:rPr lang="en-US" sz="2200" b="1" i="1" dirty="0"/>
              <a:t>Zhang </a:t>
            </a:r>
            <a:r>
              <a:rPr lang="en-US" sz="2200" b="1" i="1" dirty="0" err="1"/>
              <a:t>Zhidong</a:t>
            </a:r>
            <a:r>
              <a:rPr lang="en-US" sz="2200" b="1" i="1" dirty="0"/>
              <a:t> </a:t>
            </a:r>
            <a:r>
              <a:rPr lang="en-US" sz="2200" dirty="0"/>
              <a:t>and the </a:t>
            </a:r>
            <a:r>
              <a:rPr lang="en-US" sz="2200" dirty="0" smtClean="0"/>
              <a:t>_____________________=&gt; </a:t>
            </a:r>
            <a:r>
              <a:rPr lang="en-US" sz="2200" dirty="0"/>
              <a:t>meant few reforms ever attempted </a:t>
            </a:r>
            <a:endParaRPr lang="en-US" sz="2200" dirty="0" smtClean="0"/>
          </a:p>
          <a:p>
            <a:r>
              <a:rPr lang="en-US" sz="2200" dirty="0" smtClean="0"/>
              <a:t>Due to failure of Self Strengthening movement China lost overwhelmingly to Japan in 1895 Sino-Japanese War =&gt; lost control of Korea </a:t>
            </a:r>
          </a:p>
          <a:p>
            <a:pPr marL="685800" lvl="1">
              <a:buFont typeface="Wingdings" panose="05000000000000000000" pitchFamily="2" charset="2"/>
              <a:buChar char="§"/>
            </a:pPr>
            <a:r>
              <a:rPr lang="en-US" sz="2200" dirty="0" smtClean="0"/>
              <a:t>Total Manchu collapse was averted by the ____________________=&gt; Europeans would take not colonies in China (market open to all)</a:t>
            </a:r>
            <a:endParaRPr lang="en-US" sz="2200" b="1" i="1" dirty="0" smtClean="0"/>
          </a:p>
          <a:p>
            <a:endParaRPr lang="en-US" sz="2200" dirty="0"/>
          </a:p>
          <a:p>
            <a:pPr marL="685800" lvl="1">
              <a:buFont typeface="Wingdings" panose="05000000000000000000" pitchFamily="2" charset="2"/>
              <a:buChar char="§"/>
            </a:pPr>
            <a:endParaRPr lang="en-US" sz="2200" dirty="0"/>
          </a:p>
        </p:txBody>
      </p:sp>
      <p:sp>
        <p:nvSpPr>
          <p:cNvPr id="4" name="Title 1"/>
          <p:cNvSpPr>
            <a:spLocks noGrp="1"/>
          </p:cNvSpPr>
          <p:nvPr>
            <p:ph type="title"/>
          </p:nvPr>
        </p:nvSpPr>
        <p:spPr>
          <a:xfrm>
            <a:off x="457200" y="0"/>
            <a:ext cx="8229600" cy="304800"/>
          </a:xfrm>
        </p:spPr>
        <p:txBody>
          <a:bodyPr>
            <a:normAutofit fontScale="90000"/>
          </a:bodyPr>
          <a:lstStyle/>
          <a:p>
            <a:r>
              <a:rPr lang="en-US" b="1" u="sng" dirty="0" smtClean="0"/>
              <a:t>Imperial Reform Movements</a:t>
            </a:r>
            <a:endParaRPr lang="en-US" b="1" u="sng" dirty="0"/>
          </a:p>
        </p:txBody>
      </p:sp>
    </p:spTree>
    <p:extLst>
      <p:ext uri="{BB962C8B-B14F-4D97-AF65-F5344CB8AC3E}">
        <p14:creationId xmlns:p14="http://schemas.microsoft.com/office/powerpoint/2010/main" val="1773975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6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381000"/>
          </a:xfrm>
        </p:spPr>
        <p:txBody>
          <a:bodyPr>
            <a:normAutofit fontScale="90000"/>
          </a:bodyPr>
          <a:lstStyle/>
          <a:p>
            <a:r>
              <a:rPr lang="en-US" b="1" u="sng" dirty="0" smtClean="0"/>
              <a:t>Confucian Officials on SS Movement</a:t>
            </a:r>
            <a:endParaRPr lang="en-US" b="1" u="sng" dirty="0"/>
          </a:p>
        </p:txBody>
      </p:sp>
      <p:sp>
        <p:nvSpPr>
          <p:cNvPr id="3" name="Content Placeholder 2"/>
          <p:cNvSpPr>
            <a:spLocks noGrp="1"/>
          </p:cNvSpPr>
          <p:nvPr>
            <p:ph idx="1"/>
          </p:nvPr>
        </p:nvSpPr>
        <p:spPr>
          <a:xfrm>
            <a:off x="0" y="762000"/>
            <a:ext cx="4800600" cy="6096000"/>
          </a:xfrm>
        </p:spPr>
        <p:txBody>
          <a:bodyPr>
            <a:normAutofit/>
          </a:bodyPr>
          <a:lstStyle/>
          <a:p>
            <a:pPr marL="0" indent="0">
              <a:buNone/>
            </a:pPr>
            <a:r>
              <a:rPr lang="en-US" sz="2200" dirty="0" smtClean="0"/>
              <a:t>“The doctrine of people’s rights will bring us not a single benefit but a hundred evils.  Are we going to establish a parliament? . . . Even supposing the confused and clamorous people are assembled in one house, for every one of them who is </a:t>
            </a:r>
            <a:r>
              <a:rPr lang="en-US" sz="2200" dirty="0" err="1" smtClean="0"/>
              <a:t>clearsighted</a:t>
            </a:r>
            <a:r>
              <a:rPr lang="en-US" sz="2200" dirty="0" smtClean="0"/>
              <a:t>, there will be a hundred others whose vision is clouded; they will converse at random and talk as if in a dream – what use will it be?”</a:t>
            </a:r>
          </a:p>
          <a:p>
            <a:pPr marL="0" indent="0">
              <a:buNone/>
            </a:pPr>
            <a:r>
              <a:rPr lang="en-US" sz="2200" dirty="0" smtClean="0"/>
              <a:t>-- Confucian official </a:t>
            </a:r>
            <a:r>
              <a:rPr lang="en-US" sz="2200" b="1" i="1" dirty="0" smtClean="0"/>
              <a:t>Zhang </a:t>
            </a:r>
            <a:r>
              <a:rPr lang="en-US" sz="2200" b="1" i="1" dirty="0" err="1" smtClean="0"/>
              <a:t>Zhidong</a:t>
            </a:r>
            <a:endParaRPr lang="en-US" sz="2200" b="1" i="1" dirty="0"/>
          </a:p>
        </p:txBody>
      </p:sp>
      <p:pic>
        <p:nvPicPr>
          <p:cNvPr id="4098" name="Picture 2" descr="http://www.nanpi.gov.cn/UploadFiles/2007415913329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9144" y="1066800"/>
            <a:ext cx="4109311"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791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686800" cy="533400"/>
          </a:xfrm>
        </p:spPr>
        <p:txBody>
          <a:bodyPr>
            <a:normAutofit fontScale="90000"/>
          </a:bodyPr>
          <a:lstStyle/>
          <a:p>
            <a:r>
              <a:rPr lang="en-US" dirty="0" smtClean="0"/>
              <a:t>German Empire (2</a:t>
            </a:r>
            <a:r>
              <a:rPr lang="en-US" baseline="30000" dirty="0" smtClean="0"/>
              <a:t>nd</a:t>
            </a:r>
            <a:r>
              <a:rPr lang="en-US" dirty="0" smtClean="0"/>
              <a:t> Reich) in 1871</a:t>
            </a:r>
            <a:endParaRPr lang="en-US" dirty="0"/>
          </a:p>
        </p:txBody>
      </p:sp>
      <p:pic>
        <p:nvPicPr>
          <p:cNvPr id="2050" name="Picture 2" descr="http://www.mapshop.com/classroom/HISTORY/World-History/w70_German_Unificati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526" y="761999"/>
            <a:ext cx="8603673" cy="5988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1906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1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199" y="76200"/>
            <a:ext cx="8991601" cy="457200"/>
          </a:xfrm>
        </p:spPr>
        <p:txBody>
          <a:bodyPr>
            <a:noAutofit/>
          </a:bodyPr>
          <a:lstStyle/>
          <a:p>
            <a:r>
              <a:rPr lang="en-US" sz="3000" b="1" u="sng" dirty="0" smtClean="0"/>
              <a:t>Culture &amp; Society in the West during the 19</a:t>
            </a:r>
            <a:r>
              <a:rPr lang="en-US" sz="3000" b="1" u="sng" baseline="30000" dirty="0" smtClean="0"/>
              <a:t>th</a:t>
            </a:r>
            <a:r>
              <a:rPr lang="en-US" sz="3000" b="1" u="sng" dirty="0" smtClean="0"/>
              <a:t> century</a:t>
            </a:r>
            <a:endParaRPr lang="en-US" sz="3000" b="1" u="sng" dirty="0"/>
          </a:p>
        </p:txBody>
      </p:sp>
      <p:sp>
        <p:nvSpPr>
          <p:cNvPr id="3" name="Content Placeholder 2"/>
          <p:cNvSpPr>
            <a:spLocks noGrp="1"/>
          </p:cNvSpPr>
          <p:nvPr>
            <p:ph idx="1"/>
          </p:nvPr>
        </p:nvSpPr>
        <p:spPr>
          <a:xfrm>
            <a:off x="0" y="533400"/>
            <a:ext cx="9144000" cy="6477000"/>
          </a:xfrm>
        </p:spPr>
        <p:txBody>
          <a:bodyPr>
            <a:normAutofit fontScale="92500" lnSpcReduction="10000"/>
          </a:bodyPr>
          <a:lstStyle/>
          <a:p>
            <a:r>
              <a:rPr lang="en-US" sz="2200" dirty="0" smtClean="0"/>
              <a:t>The Industrial Revolution and the new secular focus of European society brought great advances and change in many areas of society</a:t>
            </a:r>
          </a:p>
          <a:p>
            <a:pPr marL="0" indent="0">
              <a:buNone/>
            </a:pPr>
            <a:r>
              <a:rPr lang="en-US" sz="2400" b="1" i="1" dirty="0" smtClean="0"/>
              <a:t>#1: Art =&gt; </a:t>
            </a:r>
            <a:r>
              <a:rPr lang="en-US" sz="2200" dirty="0" smtClean="0"/>
              <a:t>largest movements </a:t>
            </a:r>
            <a:r>
              <a:rPr lang="en-US" sz="2200" dirty="0"/>
              <a:t>of the 1800’s </a:t>
            </a:r>
            <a:r>
              <a:rPr lang="en-US" sz="2200" dirty="0" smtClean="0"/>
              <a:t>were reactions </a:t>
            </a:r>
            <a:r>
              <a:rPr lang="en-US" sz="2200" dirty="0"/>
              <a:t>to society and events of the </a:t>
            </a:r>
            <a:r>
              <a:rPr lang="en-US" sz="2200" dirty="0" smtClean="0"/>
              <a:t>century . . . </a:t>
            </a:r>
            <a:r>
              <a:rPr lang="en-US" sz="2200" b="1" i="1" dirty="0" smtClean="0"/>
              <a:t>Romanticism, Realism &amp; Impressionism</a:t>
            </a:r>
            <a:endParaRPr lang="en-US" sz="2200" b="1" i="1" dirty="0"/>
          </a:p>
          <a:p>
            <a:pPr lvl="1">
              <a:buFont typeface="Wingdings" panose="05000000000000000000" pitchFamily="2" charset="2"/>
              <a:buChar char="§"/>
            </a:pPr>
            <a:r>
              <a:rPr lang="en-US" sz="2200" dirty="0" smtClean="0"/>
              <a:t>____________________________: </a:t>
            </a:r>
            <a:r>
              <a:rPr lang="en-US" sz="2200" dirty="0"/>
              <a:t>reaction to the French Revolution idea that </a:t>
            </a:r>
            <a:r>
              <a:rPr lang="en-US" sz="2200" dirty="0" smtClean="0"/>
              <a:t>society </a:t>
            </a:r>
            <a:r>
              <a:rPr lang="en-US" sz="2200" dirty="0"/>
              <a:t>could be remade &amp; reshaped</a:t>
            </a:r>
          </a:p>
          <a:p>
            <a:pPr marL="914400" lvl="2" indent="0">
              <a:buNone/>
            </a:pPr>
            <a:r>
              <a:rPr lang="en-US" sz="2200" dirty="0" smtClean="0"/>
              <a:t>-- Focused </a:t>
            </a:r>
            <a:r>
              <a:rPr lang="en-US" sz="2200" dirty="0"/>
              <a:t>on feelings &amp;</a:t>
            </a:r>
            <a:r>
              <a:rPr lang="en-US" sz="2200" dirty="0" smtClean="0"/>
              <a:t> </a:t>
            </a:r>
            <a:r>
              <a:rPr lang="en-US" sz="2200" dirty="0"/>
              <a:t>emotions, beauty of nature, idealized the </a:t>
            </a:r>
            <a:r>
              <a:rPr lang="en-US" sz="2200" dirty="0" smtClean="0"/>
              <a:t>past, focused </a:t>
            </a:r>
            <a:r>
              <a:rPr lang="en-US" sz="2200" dirty="0"/>
              <a:t>on nationalism in culture (i.e. Folk traditions)</a:t>
            </a:r>
          </a:p>
          <a:p>
            <a:pPr marL="914400" lvl="2" indent="0">
              <a:buNone/>
            </a:pPr>
            <a:r>
              <a:rPr lang="en-US" sz="2200" dirty="0" smtClean="0"/>
              <a:t>-- Major </a:t>
            </a:r>
            <a:r>
              <a:rPr lang="en-US" sz="2200" dirty="0"/>
              <a:t>artists: </a:t>
            </a:r>
            <a:r>
              <a:rPr lang="en-US" sz="2200" b="1" dirty="0"/>
              <a:t>Ludwig Beethoven </a:t>
            </a:r>
            <a:r>
              <a:rPr lang="en-US" sz="2200" dirty="0"/>
              <a:t>(</a:t>
            </a:r>
            <a:r>
              <a:rPr lang="en-US" sz="2200" b="1" i="1" dirty="0"/>
              <a:t>5</a:t>
            </a:r>
            <a:r>
              <a:rPr lang="en-US" sz="2200" b="1" i="1" baseline="30000" dirty="0"/>
              <a:t>th</a:t>
            </a:r>
            <a:r>
              <a:rPr lang="en-US" sz="2200" b="1" i="1" dirty="0"/>
              <a:t> Symphony</a:t>
            </a:r>
            <a:r>
              <a:rPr lang="en-US" sz="2200" dirty="0"/>
              <a:t>; music), </a:t>
            </a:r>
            <a:r>
              <a:rPr lang="en-US" sz="2200" b="1" dirty="0"/>
              <a:t>Victor Hugo </a:t>
            </a:r>
            <a:r>
              <a:rPr lang="en-US" sz="2200" dirty="0"/>
              <a:t>(</a:t>
            </a:r>
            <a:r>
              <a:rPr lang="en-US" sz="2200" b="1" i="1" dirty="0"/>
              <a:t>Les </a:t>
            </a:r>
            <a:r>
              <a:rPr lang="en-US" sz="2200" b="1" i="1" dirty="0" err="1"/>
              <a:t>Miserables</a:t>
            </a:r>
            <a:r>
              <a:rPr lang="en-US" sz="2200" dirty="0"/>
              <a:t>; literature) &amp; </a:t>
            </a:r>
            <a:r>
              <a:rPr lang="en-US" sz="2200" b="1" dirty="0"/>
              <a:t>Eugene Delacroix </a:t>
            </a:r>
            <a:r>
              <a:rPr lang="en-US" sz="2200" dirty="0"/>
              <a:t>(art)</a:t>
            </a:r>
          </a:p>
          <a:p>
            <a:pPr lvl="1">
              <a:buFont typeface="Wingdings" panose="05000000000000000000" pitchFamily="2" charset="2"/>
              <a:buChar char="§"/>
            </a:pPr>
            <a:r>
              <a:rPr lang="en-US" sz="2200" dirty="0" smtClean="0"/>
              <a:t>____________________: </a:t>
            </a:r>
            <a:r>
              <a:rPr lang="en-US" sz="2200" dirty="0"/>
              <a:t>reaction to science &amp; crushing of 1848 revolts</a:t>
            </a:r>
          </a:p>
          <a:p>
            <a:pPr marL="914400" lvl="2" indent="0">
              <a:buNone/>
            </a:pPr>
            <a:r>
              <a:rPr lang="en-US" sz="2200" dirty="0" smtClean="0"/>
              <a:t>-- Focused </a:t>
            </a:r>
            <a:r>
              <a:rPr lang="en-US" sz="2200" dirty="0"/>
              <a:t>on realistic depictions of common people, sought to depict realities of life </a:t>
            </a:r>
          </a:p>
          <a:p>
            <a:pPr marL="914400" lvl="2" indent="0">
              <a:buNone/>
            </a:pPr>
            <a:r>
              <a:rPr lang="en-US" sz="2200" dirty="0" smtClean="0"/>
              <a:t>-- Major </a:t>
            </a:r>
            <a:r>
              <a:rPr lang="en-US" sz="2200" dirty="0"/>
              <a:t>artists: </a:t>
            </a:r>
            <a:r>
              <a:rPr lang="en-US" sz="2200" b="1" dirty="0"/>
              <a:t>Gustave Flaubert </a:t>
            </a:r>
            <a:r>
              <a:rPr lang="en-US" sz="2200" dirty="0"/>
              <a:t>(</a:t>
            </a:r>
            <a:r>
              <a:rPr lang="en-US" sz="2200" b="1" i="1" dirty="0"/>
              <a:t>Madame Bovary</a:t>
            </a:r>
            <a:r>
              <a:rPr lang="en-US" sz="2200" dirty="0"/>
              <a:t>; literature), </a:t>
            </a:r>
            <a:r>
              <a:rPr lang="en-US" sz="2200" b="1" dirty="0"/>
              <a:t>Edouard </a:t>
            </a:r>
            <a:r>
              <a:rPr lang="en-US" sz="2200" b="1" dirty="0" err="1"/>
              <a:t>Manet</a:t>
            </a:r>
            <a:r>
              <a:rPr lang="en-US" sz="2200" b="1" dirty="0"/>
              <a:t> </a:t>
            </a:r>
            <a:r>
              <a:rPr lang="en-US" sz="2200" dirty="0"/>
              <a:t>(art</a:t>
            </a:r>
            <a:r>
              <a:rPr lang="en-US" sz="2200" dirty="0" smtClean="0"/>
              <a:t>)</a:t>
            </a:r>
          </a:p>
          <a:p>
            <a:pPr marL="971550" lvl="1" indent="-457200">
              <a:buFont typeface="Wingdings" panose="05000000000000000000" pitchFamily="2" charset="2"/>
              <a:buChar char="§"/>
            </a:pPr>
            <a:r>
              <a:rPr lang="en-US" sz="2200" b="1" u="sng" dirty="0" smtClean="0"/>
              <a:t>______________________: </a:t>
            </a:r>
            <a:r>
              <a:rPr lang="en-US" sz="2200" dirty="0" smtClean="0"/>
              <a:t>reaction to camera and complex ideas of reality</a:t>
            </a:r>
          </a:p>
          <a:p>
            <a:pPr marL="514350" lvl="1" indent="0">
              <a:buNone/>
            </a:pPr>
            <a:r>
              <a:rPr lang="en-US" sz="2200" dirty="0" smtClean="0"/>
              <a:t>	-- Focused on depicting the feelings, mood of a scene through use of 	color 	and shape</a:t>
            </a:r>
          </a:p>
          <a:p>
            <a:pPr marL="514350" lvl="1" indent="0">
              <a:buNone/>
            </a:pPr>
            <a:r>
              <a:rPr lang="en-US" sz="2200" dirty="0"/>
              <a:t>	</a:t>
            </a:r>
            <a:r>
              <a:rPr lang="en-US" sz="2200" dirty="0" smtClean="0"/>
              <a:t>-- Major artists: </a:t>
            </a:r>
            <a:r>
              <a:rPr lang="en-US" sz="2200" b="1" i="1" dirty="0" smtClean="0"/>
              <a:t>Claude Monet, Vincent Van Gogh, </a:t>
            </a:r>
            <a:r>
              <a:rPr lang="en-US" sz="2200" b="1" i="1" dirty="0" err="1" smtClean="0"/>
              <a:t>Auguste</a:t>
            </a:r>
            <a:r>
              <a:rPr lang="en-US" sz="2200" b="1" i="1" dirty="0" smtClean="0"/>
              <a:t> Renoir</a:t>
            </a:r>
          </a:p>
          <a:p>
            <a:pPr marL="914400" lvl="2" indent="0">
              <a:buNone/>
            </a:pPr>
            <a:endParaRPr lang="en-US" dirty="0"/>
          </a:p>
          <a:p>
            <a:pPr marL="0" indent="0">
              <a:buNone/>
            </a:pPr>
            <a:endParaRPr lang="en-US" sz="2200" dirty="0"/>
          </a:p>
        </p:txBody>
      </p:sp>
    </p:spTree>
    <p:extLst>
      <p:ext uri="{BB962C8B-B14F-4D97-AF65-F5344CB8AC3E}">
        <p14:creationId xmlns:p14="http://schemas.microsoft.com/office/powerpoint/2010/main" val="79644402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1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248400"/>
          </a:xfrm>
        </p:spPr>
        <p:txBody>
          <a:bodyPr>
            <a:normAutofit/>
          </a:bodyPr>
          <a:lstStyle/>
          <a:p>
            <a:pPr marL="0" indent="0">
              <a:buNone/>
            </a:pPr>
            <a:r>
              <a:rPr lang="en-US" sz="2200" b="1" i="1" dirty="0" smtClean="0"/>
              <a:t>#2: Science =&gt; </a:t>
            </a:r>
            <a:r>
              <a:rPr lang="en-US" sz="2200" dirty="0" smtClean="0"/>
              <a:t>new advances lead to many modern improvements</a:t>
            </a:r>
          </a:p>
          <a:p>
            <a:r>
              <a:rPr lang="en-US" sz="2200" dirty="0" smtClean="0"/>
              <a:t>Faraday, Edison and Tesla added _____________to modern day cities =&gt; allowed illumination, new electrical appliances and power generation</a:t>
            </a:r>
          </a:p>
          <a:p>
            <a:r>
              <a:rPr lang="en-US" sz="2200" dirty="0" smtClean="0"/>
              <a:t>Louis Pasteur developed the _________________________=&gt; revolutionized scientific understanding of disease, how it spread . . .</a:t>
            </a:r>
          </a:p>
          <a:p>
            <a:pPr lvl="1" indent="-342900">
              <a:buFont typeface="Wingdings" panose="05000000000000000000" pitchFamily="2" charset="2"/>
              <a:buChar char="§"/>
            </a:pPr>
            <a:r>
              <a:rPr lang="en-US" sz="2200" dirty="0" smtClean="0"/>
              <a:t>1796 Jenner created </a:t>
            </a:r>
            <a:r>
              <a:rPr lang="en-US" sz="2200" b="1" i="1" dirty="0" smtClean="0"/>
              <a:t>1</a:t>
            </a:r>
            <a:r>
              <a:rPr lang="en-US" sz="2200" b="1" i="1" baseline="30000" dirty="0" smtClean="0"/>
              <a:t>st</a:t>
            </a:r>
            <a:r>
              <a:rPr lang="en-US" sz="2200" b="1" i="1" dirty="0" smtClean="0"/>
              <a:t> vaccine for smallpox</a:t>
            </a:r>
          </a:p>
          <a:p>
            <a:pPr lvl="1" indent="-342900">
              <a:buFont typeface="Wingdings" panose="05000000000000000000" pitchFamily="2" charset="2"/>
              <a:buChar char="§"/>
            </a:pPr>
            <a:r>
              <a:rPr lang="en-US" sz="2200" dirty="0" smtClean="0"/>
              <a:t>Led to </a:t>
            </a:r>
            <a:r>
              <a:rPr lang="en-US" sz="2200" b="1" i="1" dirty="0" smtClean="0"/>
              <a:t>urban planning =&gt; i.e. sewage systems, trash disposal . . .</a:t>
            </a:r>
          </a:p>
          <a:p>
            <a:r>
              <a:rPr lang="en-US" sz="2200" b="1" i="1" dirty="0" smtClean="0"/>
              <a:t>Darwin’s __________________________</a:t>
            </a:r>
            <a:r>
              <a:rPr lang="en-US" sz="2200" dirty="0" smtClean="0"/>
              <a:t>(Origin of Species, 1859)</a:t>
            </a:r>
            <a:endParaRPr lang="en-US" sz="2200" b="1" i="1" dirty="0" smtClean="0"/>
          </a:p>
          <a:p>
            <a:pPr marL="685800" lvl="1">
              <a:buFont typeface="Wingdings" panose="05000000000000000000" pitchFamily="2" charset="2"/>
              <a:buChar char="§"/>
            </a:pPr>
            <a:r>
              <a:rPr lang="en-US" sz="2200" dirty="0" smtClean="0"/>
              <a:t>Basic idea = all plants and animals had evolved over a long period of time from earlier simpler forms of life</a:t>
            </a:r>
          </a:p>
          <a:p>
            <a:pPr marL="400050" lvl="1" indent="0">
              <a:buNone/>
            </a:pPr>
            <a:r>
              <a:rPr lang="en-US" sz="2200" dirty="0"/>
              <a:t>	</a:t>
            </a:r>
            <a:r>
              <a:rPr lang="en-US" sz="2200" dirty="0" smtClean="0"/>
              <a:t>-- Also argued for </a:t>
            </a:r>
            <a:r>
              <a:rPr lang="en-US" sz="2200" b="1" i="1" dirty="0" smtClean="0"/>
              <a:t>Natural Selection </a:t>
            </a:r>
            <a:r>
              <a:rPr lang="en-US" sz="2200" dirty="0" smtClean="0"/>
              <a:t>=&gt; “survival of the fittest”; best 	traits passed on via evolutionary processes</a:t>
            </a:r>
          </a:p>
          <a:p>
            <a:pPr lvl="1" indent="-342900">
              <a:buFont typeface="Wingdings" panose="05000000000000000000" pitchFamily="2" charset="2"/>
              <a:buChar char="§"/>
            </a:pPr>
            <a:r>
              <a:rPr lang="en-US" sz="2200" dirty="0" smtClean="0"/>
              <a:t>Some used to promote racism with science of _____________=&gt; study biological characteristics and rationalize some humans “more evolved”</a:t>
            </a:r>
          </a:p>
          <a:p>
            <a:r>
              <a:rPr lang="en-US" sz="2200" dirty="0" smtClean="0"/>
              <a:t>Scientific developments during this time promoted an ever greater </a:t>
            </a:r>
            <a:r>
              <a:rPr lang="en-US" sz="2200" b="1" i="1" dirty="0" smtClean="0"/>
              <a:t>secularization </a:t>
            </a:r>
            <a:r>
              <a:rPr lang="en-US" sz="2200" dirty="0" smtClean="0"/>
              <a:t>of society =&gt; religions reacted sharply </a:t>
            </a:r>
          </a:p>
        </p:txBody>
      </p:sp>
      <p:sp>
        <p:nvSpPr>
          <p:cNvPr id="4" name="Title 1"/>
          <p:cNvSpPr>
            <a:spLocks noGrp="1"/>
          </p:cNvSpPr>
          <p:nvPr>
            <p:ph type="title"/>
          </p:nvPr>
        </p:nvSpPr>
        <p:spPr>
          <a:xfrm>
            <a:off x="76199" y="76200"/>
            <a:ext cx="8991601" cy="457200"/>
          </a:xfrm>
        </p:spPr>
        <p:txBody>
          <a:bodyPr>
            <a:noAutofit/>
          </a:bodyPr>
          <a:lstStyle/>
          <a:p>
            <a:r>
              <a:rPr lang="en-US" sz="3000" b="1" u="sng" dirty="0" smtClean="0"/>
              <a:t>Culture &amp; Society in the West during the 19</a:t>
            </a:r>
            <a:r>
              <a:rPr lang="en-US" sz="3000" b="1" u="sng" baseline="30000" dirty="0" smtClean="0"/>
              <a:t>th</a:t>
            </a:r>
            <a:r>
              <a:rPr lang="en-US" sz="3000" b="1" u="sng" dirty="0" smtClean="0"/>
              <a:t> century</a:t>
            </a:r>
            <a:endParaRPr lang="en-US" sz="3000" b="1" u="sng" dirty="0"/>
          </a:p>
        </p:txBody>
      </p:sp>
    </p:spTree>
    <p:extLst>
      <p:ext uri="{BB962C8B-B14F-4D97-AF65-F5344CB8AC3E}">
        <p14:creationId xmlns:p14="http://schemas.microsoft.com/office/powerpoint/2010/main" val="35209307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71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477000"/>
          </a:xfrm>
        </p:spPr>
        <p:txBody>
          <a:bodyPr/>
          <a:lstStyle/>
          <a:p>
            <a:pPr marL="0" indent="0">
              <a:buNone/>
            </a:pPr>
            <a:r>
              <a:rPr lang="en-US" sz="2200" dirty="0"/>
              <a:t>#</a:t>
            </a:r>
            <a:r>
              <a:rPr lang="en-US" sz="2200" b="1" i="1" dirty="0"/>
              <a:t>3: </a:t>
            </a:r>
            <a:r>
              <a:rPr lang="en-US" sz="2200" b="1" i="1" dirty="0" smtClean="0"/>
              <a:t>Feminism =&gt; </a:t>
            </a:r>
            <a:r>
              <a:rPr lang="en-US" sz="2200" dirty="0" smtClean="0"/>
              <a:t>by mid 19</a:t>
            </a:r>
            <a:r>
              <a:rPr lang="en-US" sz="2200" baseline="30000" dirty="0" smtClean="0"/>
              <a:t>th</a:t>
            </a:r>
            <a:r>
              <a:rPr lang="en-US" sz="2200" dirty="0" smtClean="0"/>
              <a:t> century an international movement for increased female equality had emerged (centered in western society)</a:t>
            </a:r>
            <a:endParaRPr lang="en-US" sz="2200" b="1" i="1" dirty="0" smtClean="0"/>
          </a:p>
          <a:p>
            <a:r>
              <a:rPr lang="en-US" sz="2200" dirty="0" smtClean="0"/>
              <a:t>Feminism challenged accepted social role of women in society</a:t>
            </a:r>
          </a:p>
          <a:p>
            <a:r>
              <a:rPr lang="en-US" sz="2200" dirty="0" smtClean="0"/>
              <a:t>Feminists started by advocating for the right to own property =. Achieved in Britain (1870); </a:t>
            </a:r>
            <a:r>
              <a:rPr lang="en-US" sz="2200" dirty="0"/>
              <a:t>G</a:t>
            </a:r>
            <a:r>
              <a:rPr lang="en-US" sz="2200" dirty="0" smtClean="0"/>
              <a:t>ermany (1900) and France (1907)</a:t>
            </a:r>
          </a:p>
          <a:p>
            <a:r>
              <a:rPr lang="en-US" sz="2200" dirty="0" smtClean="0"/>
              <a:t>Women also wanted job equality =&gt; ______________________pioneered nursing techniques (changing sheets, emptying toilets outdoors)</a:t>
            </a:r>
          </a:p>
          <a:p>
            <a:r>
              <a:rPr lang="en-US" sz="2200" dirty="0" smtClean="0"/>
              <a:t>Many </a:t>
            </a:r>
            <a:r>
              <a:rPr lang="en-US" sz="2200" dirty="0"/>
              <a:t>nations also adopted </a:t>
            </a:r>
            <a:r>
              <a:rPr lang="en-US" sz="2200" b="1" i="1" dirty="0"/>
              <a:t>women’s suffrage laws by early 1900’s </a:t>
            </a:r>
            <a:r>
              <a:rPr lang="en-US" sz="2200" dirty="0"/>
              <a:t>=&gt; British and American women’s movements most vocal</a:t>
            </a:r>
          </a:p>
          <a:p>
            <a:pPr lvl="1" indent="-342900">
              <a:buFont typeface="Wingdings" panose="05000000000000000000" pitchFamily="2" charset="2"/>
              <a:buChar char="§"/>
            </a:pPr>
            <a:r>
              <a:rPr lang="en-US" sz="2200" dirty="0"/>
              <a:t>Am. reformers like </a:t>
            </a:r>
            <a:r>
              <a:rPr lang="en-US" sz="2200" b="1" i="1" dirty="0"/>
              <a:t>Elizabeth Stanton </a:t>
            </a:r>
            <a:r>
              <a:rPr lang="en-US" sz="2200" dirty="0"/>
              <a:t>&amp; </a:t>
            </a:r>
            <a:r>
              <a:rPr lang="en-US" sz="2200" b="1" i="1" dirty="0"/>
              <a:t>Susan B Anthony </a:t>
            </a:r>
            <a:r>
              <a:rPr lang="en-US" sz="2200" dirty="0"/>
              <a:t>advocated for full equality at </a:t>
            </a:r>
            <a:r>
              <a:rPr lang="en-US" sz="2200" b="1" i="1" dirty="0"/>
              <a:t>Seneca Falls Convention </a:t>
            </a:r>
            <a:r>
              <a:rPr lang="en-US" sz="2200" dirty="0"/>
              <a:t>(1848) =&gt; formed </a:t>
            </a:r>
            <a:r>
              <a:rPr lang="en-US" sz="2200" b="1" i="1" dirty="0"/>
              <a:t>NWSA</a:t>
            </a:r>
          </a:p>
          <a:p>
            <a:pPr marL="400050" lvl="1" indent="0">
              <a:buNone/>
            </a:pPr>
            <a:r>
              <a:rPr lang="en-US" sz="2200" b="1" i="1" dirty="0"/>
              <a:t>	-- </a:t>
            </a:r>
            <a:r>
              <a:rPr lang="en-US" sz="2200" dirty="0"/>
              <a:t>19</a:t>
            </a:r>
            <a:r>
              <a:rPr lang="en-US" sz="2200" baseline="30000" dirty="0"/>
              <a:t>th</a:t>
            </a:r>
            <a:r>
              <a:rPr lang="en-US" sz="2200" dirty="0"/>
              <a:t> amendment passed in 1919</a:t>
            </a:r>
          </a:p>
          <a:p>
            <a:pPr lvl="1" indent="-342900">
              <a:buFont typeface="Wingdings" panose="05000000000000000000" pitchFamily="2" charset="2"/>
              <a:buChar char="§"/>
            </a:pPr>
            <a:r>
              <a:rPr lang="en-US" sz="2200" dirty="0"/>
              <a:t>British women like </a:t>
            </a:r>
            <a:r>
              <a:rPr lang="en-US" sz="2200" b="1" i="1" dirty="0" err="1"/>
              <a:t>Emmaline</a:t>
            </a:r>
            <a:r>
              <a:rPr lang="en-US" sz="2200" b="1" i="1" dirty="0"/>
              <a:t> Pankhurst </a:t>
            </a:r>
            <a:r>
              <a:rPr lang="en-US" sz="2200" dirty="0"/>
              <a:t>engaged in protest =&gt; throwing eggs at male MP’s, </a:t>
            </a:r>
            <a:r>
              <a:rPr lang="en-US" sz="2200" dirty="0" smtClean="0"/>
              <a:t>engaged </a:t>
            </a:r>
            <a:r>
              <a:rPr lang="en-US" sz="2200" dirty="0"/>
              <a:t>in “stunts”</a:t>
            </a:r>
          </a:p>
          <a:p>
            <a:pPr marL="400050" lvl="1" indent="0">
              <a:buNone/>
            </a:pPr>
            <a:r>
              <a:rPr lang="en-US" sz="2200" dirty="0"/>
              <a:t>	-- British women given right to vote by 1930 (women over 30)</a:t>
            </a:r>
          </a:p>
          <a:p>
            <a:endParaRPr lang="en-US" sz="2200" dirty="0"/>
          </a:p>
          <a:p>
            <a:endParaRPr lang="en-US" dirty="0"/>
          </a:p>
        </p:txBody>
      </p:sp>
      <p:sp>
        <p:nvSpPr>
          <p:cNvPr id="4" name="Title 1"/>
          <p:cNvSpPr>
            <a:spLocks noGrp="1"/>
          </p:cNvSpPr>
          <p:nvPr>
            <p:ph type="title"/>
          </p:nvPr>
        </p:nvSpPr>
        <p:spPr>
          <a:xfrm>
            <a:off x="76199" y="76200"/>
            <a:ext cx="8991601" cy="457200"/>
          </a:xfrm>
        </p:spPr>
        <p:txBody>
          <a:bodyPr>
            <a:noAutofit/>
          </a:bodyPr>
          <a:lstStyle/>
          <a:p>
            <a:r>
              <a:rPr lang="en-US" sz="3000" b="1" u="sng" dirty="0" smtClean="0"/>
              <a:t>Culture &amp; Society in the West during the 19</a:t>
            </a:r>
            <a:r>
              <a:rPr lang="en-US" sz="3000" b="1" u="sng" baseline="30000" dirty="0" smtClean="0"/>
              <a:t>th</a:t>
            </a:r>
            <a:r>
              <a:rPr lang="en-US" sz="3000" b="1" u="sng" dirty="0" smtClean="0"/>
              <a:t> century</a:t>
            </a:r>
            <a:endParaRPr lang="en-US" sz="3000" b="1" u="sng" dirty="0"/>
          </a:p>
        </p:txBody>
      </p:sp>
    </p:spTree>
    <p:extLst>
      <p:ext uri="{BB962C8B-B14F-4D97-AF65-F5344CB8AC3E}">
        <p14:creationId xmlns:p14="http://schemas.microsoft.com/office/powerpoint/2010/main" val="5485183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Mass Migration Activity</a:t>
            </a:r>
            <a:endParaRPr lang="en-US" b="1" u="sng" dirty="0"/>
          </a:p>
        </p:txBody>
      </p:sp>
      <p:sp>
        <p:nvSpPr>
          <p:cNvPr id="3" name="Content Placeholder 2"/>
          <p:cNvSpPr>
            <a:spLocks noGrp="1"/>
          </p:cNvSpPr>
          <p:nvPr>
            <p:ph idx="1"/>
          </p:nvPr>
        </p:nvSpPr>
        <p:spPr>
          <a:xfrm>
            <a:off x="228600" y="5486400"/>
            <a:ext cx="8686800" cy="1249363"/>
          </a:xfrm>
        </p:spPr>
        <p:txBody>
          <a:bodyPr>
            <a:normAutofit fontScale="92500" lnSpcReduction="20000"/>
          </a:bodyPr>
          <a:lstStyle/>
          <a:p>
            <a:pPr marL="0" indent="0">
              <a:buNone/>
            </a:pPr>
            <a:r>
              <a:rPr lang="en-US" b="1" i="1" dirty="0" smtClean="0"/>
              <a:t>Q’s: Why did your family migrate to Shippensburg? What reasons brought them here?  How did they get to Shippensburg (i.e. method of migration)?</a:t>
            </a:r>
            <a:endParaRPr lang="en-US" b="1" i="1" dirty="0"/>
          </a:p>
        </p:txBody>
      </p:sp>
      <p:pic>
        <p:nvPicPr>
          <p:cNvPr id="2050" name="Picture 2" descr="http://upload.wikimedia.org/wikipedia/commons/7/7b/Chinese_Emigration_to_Ameri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85799"/>
            <a:ext cx="6781800" cy="46059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27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709"/>
            <a:ext cx="8229600" cy="715962"/>
          </a:xfrm>
        </p:spPr>
        <p:txBody>
          <a:bodyPr>
            <a:normAutofit fontScale="90000"/>
          </a:bodyPr>
          <a:lstStyle/>
          <a:p>
            <a:r>
              <a:rPr lang="en-US" b="1" u="sng" dirty="0" smtClean="0"/>
              <a:t>Mass Migration in the 19</a:t>
            </a:r>
            <a:r>
              <a:rPr lang="en-US" b="1" u="sng" baseline="30000" dirty="0" smtClean="0"/>
              <a:t>th</a:t>
            </a:r>
            <a:r>
              <a:rPr lang="en-US" b="1" u="sng" dirty="0" smtClean="0"/>
              <a:t> Century</a:t>
            </a:r>
            <a:endParaRPr lang="en-US" b="1" u="sng" dirty="0"/>
          </a:p>
        </p:txBody>
      </p:sp>
      <p:sp>
        <p:nvSpPr>
          <p:cNvPr id="3" name="Content Placeholder 2"/>
          <p:cNvSpPr>
            <a:spLocks noGrp="1"/>
          </p:cNvSpPr>
          <p:nvPr>
            <p:ph idx="1"/>
          </p:nvPr>
        </p:nvSpPr>
        <p:spPr>
          <a:xfrm>
            <a:off x="0" y="685800"/>
            <a:ext cx="9144000" cy="6324600"/>
          </a:xfrm>
        </p:spPr>
        <p:txBody>
          <a:bodyPr>
            <a:normAutofit lnSpcReduction="10000"/>
          </a:bodyPr>
          <a:lstStyle/>
          <a:p>
            <a:r>
              <a:rPr lang="en-US" sz="2200" dirty="0" smtClean="0"/>
              <a:t>During the period 1750-1900 migration patterns changed significantly on a global scale and the pace of migration accelerated significantly . . .</a:t>
            </a:r>
          </a:p>
          <a:p>
            <a:pPr lvl="1" indent="-342900">
              <a:buFont typeface="Wingdings" panose="05000000000000000000" pitchFamily="2" charset="2"/>
              <a:buChar char="§"/>
            </a:pPr>
            <a:r>
              <a:rPr lang="en-US" sz="2200" dirty="0"/>
              <a:t>~</a:t>
            </a:r>
            <a:r>
              <a:rPr lang="en-US" sz="2200" dirty="0" smtClean="0"/>
              <a:t> </a:t>
            </a:r>
            <a:r>
              <a:rPr lang="en-US" sz="2200" b="1" i="1" dirty="0" smtClean="0"/>
              <a:t>100 Million </a:t>
            </a:r>
            <a:r>
              <a:rPr lang="en-US" sz="2200" dirty="0" smtClean="0"/>
              <a:t>people migrated long distances =&gt; 10 -15% of total pop.</a:t>
            </a:r>
          </a:p>
          <a:p>
            <a:pPr marL="0" indent="0">
              <a:buNone/>
            </a:pPr>
            <a:r>
              <a:rPr lang="en-US" sz="2200" i="1" dirty="0" smtClean="0"/>
              <a:t>** Q: Why change in patterns and scale of migration????? **</a:t>
            </a:r>
          </a:p>
          <a:p>
            <a:pPr marL="0" indent="0">
              <a:buNone/>
            </a:pPr>
            <a:r>
              <a:rPr lang="en-US" sz="2200" b="1" i="1" dirty="0" smtClean="0"/>
              <a:t>#1: Population Growth</a:t>
            </a:r>
          </a:p>
          <a:p>
            <a:r>
              <a:rPr lang="en-US" sz="2200" dirty="0" smtClean="0"/>
              <a:t>Due to improved sanitation and improved medicine world population growth accelerated significantly =&gt; ________________________after 1800</a:t>
            </a:r>
          </a:p>
          <a:p>
            <a:r>
              <a:rPr lang="en-US" sz="2200" dirty="0" smtClean="0"/>
              <a:t>Periods of relative peace in certain areas also led to accelerated population growth (i.e. Europe . . . </a:t>
            </a:r>
            <a:r>
              <a:rPr lang="en-US" sz="2200" dirty="0"/>
              <a:t> t</a:t>
            </a:r>
            <a:r>
              <a:rPr lang="en-US" sz="2200" dirty="0" smtClean="0"/>
              <a:t>oo busy fighting on other continents)</a:t>
            </a:r>
          </a:p>
          <a:p>
            <a:r>
              <a:rPr lang="en-US" sz="2200" dirty="0" smtClean="0"/>
              <a:t>Changes in food production also led to great rise in population =&gt; more </a:t>
            </a:r>
            <a:r>
              <a:rPr lang="en-US" sz="2200" b="1" i="1" dirty="0" smtClean="0"/>
              <a:t>large scale industrial farming </a:t>
            </a:r>
            <a:r>
              <a:rPr lang="en-US" sz="2200" dirty="0" smtClean="0"/>
              <a:t>using machinery like combines, reapers</a:t>
            </a:r>
          </a:p>
          <a:p>
            <a:pPr marL="685800" lvl="1">
              <a:buFont typeface="Wingdings" panose="05000000000000000000" pitchFamily="2" charset="2"/>
              <a:buChar char="§"/>
            </a:pPr>
            <a:r>
              <a:rPr lang="en-US" sz="2200" dirty="0" smtClean="0"/>
              <a:t>“____________________” in US and elsewhere</a:t>
            </a:r>
          </a:p>
          <a:p>
            <a:pPr marL="685800" lvl="1">
              <a:buFont typeface="Wingdings" panose="05000000000000000000" pitchFamily="2" charset="2"/>
              <a:buChar char="§"/>
            </a:pPr>
            <a:r>
              <a:rPr lang="en-US" sz="2200" dirty="0" smtClean="0"/>
              <a:t>New technology like _____________________made food supply reliable</a:t>
            </a:r>
          </a:p>
          <a:p>
            <a:pPr marL="0" indent="0">
              <a:buNone/>
            </a:pPr>
            <a:r>
              <a:rPr lang="en-US" sz="2200" b="1" i="1" dirty="0" smtClean="0"/>
              <a:t>#2: New Modes of Transportation</a:t>
            </a:r>
          </a:p>
          <a:p>
            <a:r>
              <a:rPr lang="en-US" sz="2200" dirty="0" smtClean="0"/>
              <a:t>Advent of ________________________________led to more opportunities for migration =&gt; time and cost greatly reduced</a:t>
            </a:r>
          </a:p>
          <a:p>
            <a:r>
              <a:rPr lang="en-US" sz="2200" dirty="0" smtClean="0"/>
              <a:t>Due to methods of transport migration during period increasingly accelerated </a:t>
            </a:r>
            <a:r>
              <a:rPr lang="en-US" sz="2200" b="1" i="1" dirty="0" smtClean="0"/>
              <a:t>urbanization</a:t>
            </a:r>
            <a:r>
              <a:rPr lang="en-US" sz="2200" dirty="0" smtClean="0"/>
              <a:t> =&gt; migrants settle in urban communities</a:t>
            </a:r>
            <a:endParaRPr lang="en-US" sz="2200" dirty="0"/>
          </a:p>
        </p:txBody>
      </p:sp>
    </p:spTree>
    <p:extLst>
      <p:ext uri="{BB962C8B-B14F-4D97-AF65-F5344CB8AC3E}">
        <p14:creationId xmlns:p14="http://schemas.microsoft.com/office/powerpoint/2010/main" val="11487855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199"/>
            <a:ext cx="8229600" cy="577417"/>
          </a:xfrm>
        </p:spPr>
        <p:txBody>
          <a:bodyPr>
            <a:normAutofit fontScale="90000"/>
          </a:bodyPr>
          <a:lstStyle/>
          <a:p>
            <a:r>
              <a:rPr lang="en-US" b="1" u="sng" dirty="0" smtClean="0"/>
              <a:t>World Population Growth by Century</a:t>
            </a:r>
            <a:endParaRPr lang="en-US" b="1" u="sng" dirty="0"/>
          </a:p>
        </p:txBody>
      </p:sp>
      <p:sp>
        <p:nvSpPr>
          <p:cNvPr id="3" name="Content Placeholder 2"/>
          <p:cNvSpPr>
            <a:spLocks noGrp="1"/>
          </p:cNvSpPr>
          <p:nvPr>
            <p:ph idx="1"/>
          </p:nvPr>
        </p:nvSpPr>
        <p:spPr>
          <a:xfrm>
            <a:off x="381000" y="5867400"/>
            <a:ext cx="8229600" cy="868363"/>
          </a:xfrm>
        </p:spPr>
        <p:txBody>
          <a:bodyPr>
            <a:normAutofit fontScale="92500" lnSpcReduction="20000"/>
          </a:bodyPr>
          <a:lstStyle/>
          <a:p>
            <a:pPr marL="0" indent="0">
              <a:buNone/>
            </a:pPr>
            <a:r>
              <a:rPr lang="en-US" b="1" i="1" dirty="0" smtClean="0"/>
              <a:t>Q: What drove population growth prior to 1750? What drives population growth after 1750? </a:t>
            </a:r>
            <a:endParaRPr lang="en-US" b="1" i="1" dirty="0"/>
          </a:p>
        </p:txBody>
      </p:sp>
      <p:pic>
        <p:nvPicPr>
          <p:cNvPr id="1026" name="Picture 2" descr="http://pages.uwc.edu/keith.montgomery/Demotrans/demtr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8610600" cy="5028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2308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2369908080"/>
              </p:ext>
            </p:extLst>
          </p:nvPr>
        </p:nvGraphicFramePr>
        <p:xfrm>
          <a:off x="152399" y="228607"/>
          <a:ext cx="8763001" cy="6569385"/>
        </p:xfrm>
        <a:graphic>
          <a:graphicData uri="http://schemas.openxmlformats.org/drawingml/2006/table">
            <a:tbl>
              <a:tblPr/>
              <a:tblGrid>
                <a:gridCol w="1971375"/>
                <a:gridCol w="3891418"/>
                <a:gridCol w="2900208"/>
              </a:tblGrid>
              <a:tr h="404812">
                <a:tc>
                  <a:txBody>
                    <a:bodyPr/>
                    <a:lstStyle/>
                    <a:p>
                      <a:pPr algn="ctr" fontAlgn="b"/>
                      <a:r>
                        <a:rPr lang="en-US" sz="3200" b="1" i="0" u="sng" strike="noStrike" dirty="0">
                          <a:solidFill>
                            <a:srgbClr val="000000"/>
                          </a:solidFill>
                          <a:effectLst/>
                          <a:latin typeface="Calibri"/>
                        </a:rPr>
                        <a:t> </a:t>
                      </a:r>
                      <a:r>
                        <a:rPr lang="en-US" sz="3200" b="1" i="0" u="sng" strike="noStrike" dirty="0" smtClean="0">
                          <a:solidFill>
                            <a:srgbClr val="000000"/>
                          </a:solidFill>
                          <a:effectLst/>
                          <a:latin typeface="Calibri"/>
                        </a:rPr>
                        <a:t>Year</a:t>
                      </a:r>
                      <a:endParaRPr lang="en-US" sz="3200" b="1" i="0" u="sng" strike="noStrike" dirty="0">
                        <a:solidFill>
                          <a:srgbClr val="000000"/>
                        </a:solidFill>
                        <a:effectLst/>
                        <a:latin typeface="Calibri"/>
                      </a:endParaRPr>
                    </a:p>
                  </a:txBody>
                  <a:tcPr marL="9525" marR="9525" marT="9525" marB="0" anchor="b">
                    <a:lnL w="6350" cap="flat" cmpd="sng" algn="ctr">
                      <a:solidFill>
                        <a:srgbClr val="0000FF"/>
                      </a:solidFill>
                      <a:prstDash val="solid"/>
                      <a:round/>
                      <a:headEnd type="none" w="med" len="med"/>
                      <a:tailEnd type="none" w="med" len="med"/>
                    </a:lnL>
                    <a:lnR>
                      <a:noFill/>
                    </a:lnR>
                    <a:lnT w="6350" cap="flat" cmpd="sng" algn="ctr">
                      <a:solidFill>
                        <a:srgbClr val="0000FF"/>
                      </a:solidFill>
                      <a:prstDash val="solid"/>
                      <a:round/>
                      <a:headEnd type="none" w="med" len="med"/>
                      <a:tailEnd type="none" w="med" len="med"/>
                    </a:lnT>
                    <a:lnB>
                      <a:noFill/>
                    </a:lnB>
                  </a:tcPr>
                </a:tc>
                <a:tc>
                  <a:txBody>
                    <a:bodyPr/>
                    <a:lstStyle/>
                    <a:p>
                      <a:pPr algn="ctr" fontAlgn="b"/>
                      <a:r>
                        <a:rPr lang="en-US" sz="3200" b="1" i="0" u="sng" strike="noStrike" dirty="0">
                          <a:solidFill>
                            <a:srgbClr val="000000"/>
                          </a:solidFill>
                          <a:effectLst/>
                          <a:latin typeface="Calibri"/>
                        </a:rPr>
                        <a:t>Est. World Population</a:t>
                      </a:r>
                    </a:p>
                  </a:txBody>
                  <a:tcPr marL="9525" marR="9525" marT="9525" marB="0" anchor="b">
                    <a:lnL>
                      <a:noFill/>
                    </a:lnL>
                    <a:lnR>
                      <a:noFill/>
                    </a:lnR>
                    <a:lnT w="6350" cap="flat" cmpd="sng" algn="ctr">
                      <a:solidFill>
                        <a:srgbClr val="0000FF"/>
                      </a:solidFill>
                      <a:prstDash val="solid"/>
                      <a:round/>
                      <a:headEnd type="none" w="med" len="med"/>
                      <a:tailEnd type="none" w="med" len="med"/>
                    </a:lnT>
                    <a:lnB>
                      <a:noFill/>
                    </a:lnB>
                  </a:tcPr>
                </a:tc>
                <a:tc>
                  <a:txBody>
                    <a:bodyPr/>
                    <a:lstStyle/>
                    <a:p>
                      <a:pPr algn="ctr" fontAlgn="b"/>
                      <a:r>
                        <a:rPr lang="en-US" sz="3200" b="1" i="0" u="sng" strike="noStrike" dirty="0">
                          <a:solidFill>
                            <a:srgbClr val="000000"/>
                          </a:solidFill>
                          <a:effectLst/>
                          <a:latin typeface="Calibri"/>
                        </a:rPr>
                        <a:t>Growth Rate</a:t>
                      </a:r>
                    </a:p>
                  </a:txBody>
                  <a:tcPr marL="9525" marR="9525" marT="9525" marB="0" anchor="b">
                    <a:lnL>
                      <a:noFill/>
                    </a:lnL>
                    <a:lnR>
                      <a:noFill/>
                    </a:lnR>
                    <a:lnT w="6350" cap="flat" cmpd="sng" algn="ctr">
                      <a:solidFill>
                        <a:srgbClr val="0000FF"/>
                      </a:solidFill>
                      <a:prstDash val="solid"/>
                      <a:round/>
                      <a:headEnd type="none" w="med" len="med"/>
                      <a:tailEnd type="none" w="med" len="med"/>
                    </a:lnT>
                    <a:lnB>
                      <a:noFill/>
                    </a:lnB>
                  </a:tcPr>
                </a:tc>
              </a:tr>
              <a:tr h="404812">
                <a:tc>
                  <a:txBody>
                    <a:bodyPr/>
                    <a:lstStyle/>
                    <a:p>
                      <a:pPr algn="ctr" fontAlgn="b"/>
                      <a:r>
                        <a:rPr lang="en-US" sz="2400" b="0" i="0" u="none" strike="noStrike" dirty="0">
                          <a:solidFill>
                            <a:srgbClr val="000000"/>
                          </a:solidFill>
                          <a:effectLst/>
                          <a:latin typeface="Calibri"/>
                        </a:rPr>
                        <a:t>100,000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a:solidFill>
                            <a:srgbClr val="000000"/>
                          </a:solidFill>
                          <a:effectLst/>
                          <a:latin typeface="Calibri"/>
                        </a:rPr>
                        <a:t>10,000</a:t>
                      </a:r>
                    </a:p>
                  </a:txBody>
                  <a:tcPr marL="9525" marR="9525" marT="9525" marB="0" anchor="b">
                    <a:lnL>
                      <a:noFill/>
                    </a:lnL>
                    <a:lnR>
                      <a:noFill/>
                    </a:lnR>
                    <a:lnT>
                      <a:noFill/>
                    </a:lnT>
                    <a:lnB>
                      <a:noFill/>
                    </a:lnB>
                  </a:tcPr>
                </a:tc>
                <a:tc>
                  <a:txBody>
                    <a:bodyPr/>
                    <a:lstStyle/>
                    <a:p>
                      <a:pPr algn="ctr" fontAlgn="b"/>
                      <a:endParaRPr lang="en-US" sz="2400" b="0" i="0" u="none" strike="noStrike">
                        <a:solidFill>
                          <a:srgbClr val="000000"/>
                        </a:solidFill>
                        <a:effectLst/>
                        <a:latin typeface="Calibri"/>
                      </a:endParaRPr>
                    </a:p>
                  </a:txBody>
                  <a:tcPr marL="9525" marR="9525" marT="9525" marB="0" anchor="b">
                    <a:lnL>
                      <a:noFill/>
                    </a:lnL>
                    <a:lnR>
                      <a:noFill/>
                    </a:lnR>
                    <a:lnT>
                      <a:noFill/>
                    </a:lnT>
                    <a:lnB>
                      <a:noFill/>
                    </a:lnB>
                  </a:tcPr>
                </a:tc>
              </a:tr>
              <a:tr h="404812">
                <a:tc>
                  <a:txBody>
                    <a:bodyPr/>
                    <a:lstStyle/>
                    <a:p>
                      <a:pPr algn="ctr" fontAlgn="b"/>
                      <a:r>
                        <a:rPr lang="en-US" sz="2400" b="0" i="0" u="none" strike="noStrike" dirty="0">
                          <a:solidFill>
                            <a:srgbClr val="000000"/>
                          </a:solidFill>
                          <a:effectLst/>
                          <a:latin typeface="Calibri"/>
                        </a:rPr>
                        <a:t>30,000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500,000</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0.56%</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8000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6</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1.25%</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3000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50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4.33%</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1000 BCE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120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4.47%</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250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7.62%</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1000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250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0%</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1200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400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26.49%</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1400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375</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-3.18%</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1600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578</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a:solidFill>
                            <a:srgbClr val="000000"/>
                          </a:solidFill>
                          <a:effectLst/>
                          <a:latin typeface="Calibri"/>
                        </a:rPr>
                        <a:t>24.15%</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1700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680</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17.65%</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1800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954</a:t>
                      </a:r>
                      <a:r>
                        <a:rPr lang="en-US" sz="2400" b="0" i="0" u="none" strike="noStrike" baseline="0" dirty="0" smtClean="0">
                          <a:solidFill>
                            <a:srgbClr val="000000"/>
                          </a:solidFill>
                          <a:effectLst/>
                          <a:latin typeface="Calibri"/>
                        </a:rPr>
                        <a:t> Million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40.29%</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1900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1.6</a:t>
                      </a:r>
                      <a:r>
                        <a:rPr lang="en-US" sz="2400" b="0" i="0" u="none" strike="noStrike" baseline="0" dirty="0" smtClean="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71.28%</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1950 CE</a:t>
                      </a:r>
                    </a:p>
                  </a:txBody>
                  <a:tcPr marL="9525" marR="9525" marT="9525" marB="0" anchor="b">
                    <a:lnL w="6350" cap="flat" cmpd="sng" algn="ctr">
                      <a:solidFill>
                        <a:srgbClr val="0000FF"/>
                      </a:solidFill>
                      <a:prstDash val="solid"/>
                      <a:round/>
                      <a:headEnd type="none" w="med" len="med"/>
                      <a:tailEnd type="none" w="med" len="med"/>
                    </a:lnL>
                    <a:lnR>
                      <a:noFill/>
                    </a:lnR>
                    <a:lnT>
                      <a:noFill/>
                    </a:lnT>
                    <a:lnB>
                      <a:noFill/>
                    </a:lnB>
                  </a:tcPr>
                </a:tc>
                <a:tc>
                  <a:txBody>
                    <a:bodyPr/>
                    <a:lstStyle/>
                    <a:p>
                      <a:pPr algn="ctr" fontAlgn="b"/>
                      <a:r>
                        <a:rPr lang="en-US" sz="2400" b="0" i="0" u="none" strike="noStrike" dirty="0" smtClean="0">
                          <a:solidFill>
                            <a:srgbClr val="000000"/>
                          </a:solidFill>
                          <a:effectLst/>
                          <a:latin typeface="Calibri"/>
                        </a:rPr>
                        <a:t>2.5</a:t>
                      </a:r>
                      <a:r>
                        <a:rPr lang="en-US" sz="2400" b="0" i="0" u="none" strike="noStrike" baseline="0" dirty="0" smtClean="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2400" b="0" i="0" u="none" strike="noStrike" dirty="0">
                          <a:solidFill>
                            <a:srgbClr val="000000"/>
                          </a:solidFill>
                          <a:effectLst/>
                          <a:latin typeface="Calibri"/>
                        </a:rPr>
                        <a:t>139.74%</a:t>
                      </a:r>
                    </a:p>
                  </a:txBody>
                  <a:tcPr marL="9525" marR="9525" marT="9525" marB="0" anchor="b">
                    <a:lnL>
                      <a:noFill/>
                    </a:lnL>
                    <a:lnR>
                      <a:noFill/>
                    </a:lnR>
                    <a:lnT>
                      <a:noFill/>
                    </a:lnT>
                    <a:lnB>
                      <a:noFill/>
                    </a:lnB>
                  </a:tcPr>
                </a:tc>
              </a:tr>
              <a:tr h="404812">
                <a:tc>
                  <a:txBody>
                    <a:bodyPr/>
                    <a:lstStyle/>
                    <a:p>
                      <a:pPr algn="ctr" fontAlgn="b"/>
                      <a:r>
                        <a:rPr lang="en-US" sz="2400" b="0" i="0" u="none" strike="noStrike">
                          <a:solidFill>
                            <a:srgbClr val="000000"/>
                          </a:solidFill>
                          <a:effectLst/>
                          <a:latin typeface="Calibri"/>
                        </a:rPr>
                        <a:t>2000 CE</a:t>
                      </a:r>
                    </a:p>
                  </a:txBody>
                  <a:tcPr marL="9525" marR="9525" marT="9525" marB="0" anchor="b">
                    <a:lnL w="6350" cap="flat" cmpd="sng" algn="ctr">
                      <a:solidFill>
                        <a:srgbClr val="0000FF"/>
                      </a:solidFill>
                      <a:prstDash val="solid"/>
                      <a:round/>
                      <a:headEnd type="none" w="med" len="med"/>
                      <a:tailEnd type="none" w="med" len="med"/>
                    </a:lnL>
                    <a:lnR>
                      <a:noFill/>
                    </a:lnR>
                    <a:lnT>
                      <a:noFill/>
                    </a:lnT>
                    <a:lnB w="6350" cap="flat" cmpd="sng" algn="ctr">
                      <a:solidFill>
                        <a:srgbClr val="0000FF"/>
                      </a:solidFill>
                      <a:prstDash val="solid"/>
                      <a:round/>
                      <a:headEnd type="none" w="med" len="med"/>
                      <a:tailEnd type="none" w="med" len="med"/>
                    </a:lnB>
                  </a:tcPr>
                </a:tc>
                <a:tc>
                  <a:txBody>
                    <a:bodyPr/>
                    <a:lstStyle/>
                    <a:p>
                      <a:pPr algn="ctr" fontAlgn="b"/>
                      <a:r>
                        <a:rPr lang="en-US" sz="2400" b="0" i="0" u="none" strike="noStrike" dirty="0" smtClean="0">
                          <a:solidFill>
                            <a:srgbClr val="000000"/>
                          </a:solidFill>
                          <a:effectLst/>
                          <a:latin typeface="Calibri"/>
                        </a:rPr>
                        <a:t>6</a:t>
                      </a:r>
                      <a:r>
                        <a:rPr lang="en-US" sz="2400" b="0" i="0" u="none" strike="noStrike" baseline="0" dirty="0" smtClean="0">
                          <a:solidFill>
                            <a:srgbClr val="000000"/>
                          </a:solidFill>
                          <a:effectLst/>
                          <a:latin typeface="Calibri"/>
                        </a:rPr>
                        <a:t> Billion</a:t>
                      </a:r>
                      <a:endParaRPr lang="en-US" sz="2400" b="0" i="0" u="none" strike="noStrike" dirty="0">
                        <a:solidFill>
                          <a:srgbClr val="000000"/>
                        </a:solidFill>
                        <a:effectLst/>
                        <a:latin typeface="Calibri"/>
                      </a:endParaRPr>
                    </a:p>
                  </a:txBody>
                  <a:tcPr marL="9525" marR="9525" marT="9525" marB="0" anchor="b">
                    <a:lnL>
                      <a:noFill/>
                    </a:lnL>
                    <a:lnR>
                      <a:noFill/>
                    </a:lnR>
                    <a:lnT>
                      <a:noFill/>
                    </a:lnT>
                    <a:lnB w="6350" cap="flat" cmpd="sng" algn="ctr">
                      <a:solidFill>
                        <a:srgbClr val="0000FF"/>
                      </a:solidFill>
                      <a:prstDash val="solid"/>
                      <a:round/>
                      <a:headEnd type="none" w="med" len="med"/>
                      <a:tailEnd type="none" w="med" len="med"/>
                    </a:lnB>
                  </a:tcPr>
                </a:tc>
                <a:tc>
                  <a:txBody>
                    <a:bodyPr/>
                    <a:lstStyle/>
                    <a:p>
                      <a:pPr algn="ctr" fontAlgn="b"/>
                      <a:r>
                        <a:rPr lang="en-US" sz="2400" b="0" i="0" u="none" strike="noStrike" dirty="0">
                          <a:solidFill>
                            <a:srgbClr val="000000"/>
                          </a:solidFill>
                          <a:effectLst/>
                          <a:latin typeface="Calibri"/>
                        </a:rPr>
                        <a:t>462.42%</a:t>
                      </a:r>
                    </a:p>
                  </a:txBody>
                  <a:tcPr marL="9525" marR="9525" marT="9525" marB="0" anchor="b">
                    <a:lnL>
                      <a:noFill/>
                    </a:lnL>
                    <a:lnR>
                      <a:noFill/>
                    </a:lnR>
                    <a:lnT>
                      <a:noFill/>
                    </a:lnT>
                    <a:lnB w="6350" cap="flat" cmpd="sng" algn="ctr">
                      <a:solidFill>
                        <a:srgbClr val="0000FF"/>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459314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26" y="76200"/>
            <a:ext cx="9144000" cy="533400"/>
          </a:xfrm>
        </p:spPr>
        <p:txBody>
          <a:bodyPr>
            <a:noAutofit/>
          </a:bodyPr>
          <a:lstStyle/>
          <a:p>
            <a:r>
              <a:rPr lang="en-US" sz="3600" b="1" u="sng" dirty="0" smtClean="0"/>
              <a:t>World Demography (by region) 1750 to 1900</a:t>
            </a:r>
            <a:endParaRPr lang="en-US" sz="3600"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30058205"/>
              </p:ext>
            </p:extLst>
          </p:nvPr>
        </p:nvGraphicFramePr>
        <p:xfrm>
          <a:off x="152400" y="1066800"/>
          <a:ext cx="8686800" cy="4695033"/>
        </p:xfrm>
        <a:graphic>
          <a:graphicData uri="http://schemas.openxmlformats.org/drawingml/2006/table">
            <a:tbl>
              <a:tblPr firstRow="1" bandRow="1">
                <a:tableStyleId>{5C22544A-7EE6-4342-B048-85BDC9FD1C3A}</a:tableStyleId>
              </a:tblPr>
              <a:tblGrid>
                <a:gridCol w="2171700"/>
                <a:gridCol w="2171700"/>
                <a:gridCol w="2171700"/>
                <a:gridCol w="2171700"/>
              </a:tblGrid>
              <a:tr h="670719">
                <a:tc>
                  <a:txBody>
                    <a:bodyPr/>
                    <a:lstStyle/>
                    <a:p>
                      <a:pPr algn="ctr"/>
                      <a:endParaRPr lang="en-US" dirty="0"/>
                    </a:p>
                  </a:txBody>
                  <a:tcPr/>
                </a:tc>
                <a:tc>
                  <a:txBody>
                    <a:bodyPr/>
                    <a:lstStyle/>
                    <a:p>
                      <a:pPr algn="ctr"/>
                      <a:r>
                        <a:rPr lang="en-US" dirty="0" smtClean="0"/>
                        <a:t>1700</a:t>
                      </a:r>
                      <a:endParaRPr lang="en-US" dirty="0"/>
                    </a:p>
                  </a:txBody>
                  <a:tcPr/>
                </a:tc>
                <a:tc>
                  <a:txBody>
                    <a:bodyPr/>
                    <a:lstStyle/>
                    <a:p>
                      <a:pPr algn="ctr"/>
                      <a:r>
                        <a:rPr lang="en-US" dirty="0" smtClean="0"/>
                        <a:t>1870</a:t>
                      </a:r>
                      <a:endParaRPr lang="en-US" dirty="0"/>
                    </a:p>
                  </a:txBody>
                  <a:tcPr/>
                </a:tc>
                <a:tc>
                  <a:txBody>
                    <a:bodyPr/>
                    <a:lstStyle/>
                    <a:p>
                      <a:pPr algn="ctr"/>
                      <a:r>
                        <a:rPr lang="en-US" dirty="0" smtClean="0"/>
                        <a:t>1913</a:t>
                      </a:r>
                      <a:endParaRPr lang="en-US" dirty="0"/>
                    </a:p>
                  </a:txBody>
                  <a:tcPr/>
                </a:tc>
              </a:tr>
              <a:tr h="670719">
                <a:tc>
                  <a:txBody>
                    <a:bodyPr/>
                    <a:lstStyle/>
                    <a:p>
                      <a:pPr algn="ctr"/>
                      <a:r>
                        <a:rPr lang="en-US" dirty="0" smtClean="0"/>
                        <a:t>Western</a:t>
                      </a:r>
                      <a:r>
                        <a:rPr lang="en-US" baseline="0" dirty="0" smtClean="0"/>
                        <a:t> Europe</a:t>
                      </a:r>
                      <a:endParaRPr lang="en-US" dirty="0"/>
                    </a:p>
                  </a:txBody>
                  <a:tcPr anchor="ctr"/>
                </a:tc>
                <a:tc>
                  <a:txBody>
                    <a:bodyPr/>
                    <a:lstStyle/>
                    <a:p>
                      <a:pPr algn="ctr"/>
                      <a:r>
                        <a:rPr lang="en-US" dirty="0" smtClean="0"/>
                        <a:t>81.4</a:t>
                      </a:r>
                      <a:endParaRPr lang="en-US" dirty="0"/>
                    </a:p>
                  </a:txBody>
                  <a:tcPr anchor="ctr"/>
                </a:tc>
                <a:tc>
                  <a:txBody>
                    <a:bodyPr/>
                    <a:lstStyle/>
                    <a:p>
                      <a:pPr algn="ctr"/>
                      <a:r>
                        <a:rPr lang="en-US" dirty="0" smtClean="0"/>
                        <a:t>187.5</a:t>
                      </a:r>
                      <a:endParaRPr lang="en-US" dirty="0"/>
                    </a:p>
                  </a:txBody>
                  <a:tcPr anchor="ctr"/>
                </a:tc>
                <a:tc>
                  <a:txBody>
                    <a:bodyPr/>
                    <a:lstStyle/>
                    <a:p>
                      <a:pPr algn="ctr"/>
                      <a:r>
                        <a:rPr lang="en-US" dirty="0" smtClean="0"/>
                        <a:t>261</a:t>
                      </a:r>
                      <a:endParaRPr lang="en-US" dirty="0"/>
                    </a:p>
                  </a:txBody>
                  <a:tcPr anchor="ctr"/>
                </a:tc>
              </a:tr>
              <a:tr h="670719">
                <a:tc>
                  <a:txBody>
                    <a:bodyPr/>
                    <a:lstStyle/>
                    <a:p>
                      <a:pPr algn="ctr"/>
                      <a:r>
                        <a:rPr lang="en-US" dirty="0" smtClean="0"/>
                        <a:t>Asia</a:t>
                      </a:r>
                      <a:endParaRPr lang="en-US" dirty="0"/>
                    </a:p>
                  </a:txBody>
                  <a:tcPr anchor="ctr"/>
                </a:tc>
                <a:tc>
                  <a:txBody>
                    <a:bodyPr/>
                    <a:lstStyle/>
                    <a:p>
                      <a:pPr algn="ctr"/>
                      <a:r>
                        <a:rPr lang="en-US" dirty="0" smtClean="0"/>
                        <a:t>374.8</a:t>
                      </a:r>
                      <a:endParaRPr lang="en-US" dirty="0"/>
                    </a:p>
                  </a:txBody>
                  <a:tcPr anchor="ctr"/>
                </a:tc>
                <a:tc>
                  <a:txBody>
                    <a:bodyPr/>
                    <a:lstStyle/>
                    <a:p>
                      <a:pPr algn="ctr"/>
                      <a:r>
                        <a:rPr lang="en-US" dirty="0" smtClean="0"/>
                        <a:t>730.6</a:t>
                      </a:r>
                      <a:endParaRPr lang="en-US" dirty="0"/>
                    </a:p>
                  </a:txBody>
                  <a:tcPr anchor="ctr"/>
                </a:tc>
                <a:tc>
                  <a:txBody>
                    <a:bodyPr/>
                    <a:lstStyle/>
                    <a:p>
                      <a:pPr algn="ctr"/>
                      <a:r>
                        <a:rPr lang="en-US" dirty="0" smtClean="0"/>
                        <a:t>925.9</a:t>
                      </a:r>
                      <a:endParaRPr lang="en-US" dirty="0"/>
                    </a:p>
                  </a:txBody>
                  <a:tcPr anchor="ctr"/>
                </a:tc>
              </a:tr>
              <a:tr h="670719">
                <a:tc>
                  <a:txBody>
                    <a:bodyPr/>
                    <a:lstStyle/>
                    <a:p>
                      <a:pPr algn="ctr"/>
                      <a:r>
                        <a:rPr lang="en-US" dirty="0" smtClean="0"/>
                        <a:t>Africa</a:t>
                      </a:r>
                      <a:endParaRPr lang="en-US" dirty="0"/>
                    </a:p>
                  </a:txBody>
                  <a:tcPr anchor="ctr"/>
                </a:tc>
                <a:tc>
                  <a:txBody>
                    <a:bodyPr/>
                    <a:lstStyle/>
                    <a:p>
                      <a:pPr algn="ctr"/>
                      <a:r>
                        <a:rPr lang="en-US" dirty="0" smtClean="0"/>
                        <a:t>61</a:t>
                      </a:r>
                      <a:endParaRPr lang="en-US" dirty="0"/>
                    </a:p>
                  </a:txBody>
                  <a:tcPr anchor="ctr"/>
                </a:tc>
                <a:tc>
                  <a:txBody>
                    <a:bodyPr/>
                    <a:lstStyle/>
                    <a:p>
                      <a:pPr algn="ctr"/>
                      <a:r>
                        <a:rPr lang="en-US" dirty="0" smtClean="0"/>
                        <a:t>90.4</a:t>
                      </a:r>
                      <a:endParaRPr lang="en-US" dirty="0"/>
                    </a:p>
                  </a:txBody>
                  <a:tcPr anchor="ctr"/>
                </a:tc>
                <a:tc>
                  <a:txBody>
                    <a:bodyPr/>
                    <a:lstStyle/>
                    <a:p>
                      <a:pPr algn="ctr"/>
                      <a:r>
                        <a:rPr lang="en-US" dirty="0" smtClean="0"/>
                        <a:t>124.7</a:t>
                      </a:r>
                      <a:endParaRPr lang="en-US" dirty="0"/>
                    </a:p>
                  </a:txBody>
                  <a:tcPr anchor="ctr"/>
                </a:tc>
              </a:tr>
              <a:tr h="670719">
                <a:tc>
                  <a:txBody>
                    <a:bodyPr/>
                    <a:lstStyle/>
                    <a:p>
                      <a:pPr algn="ctr"/>
                      <a:r>
                        <a:rPr lang="en-US" dirty="0" smtClean="0"/>
                        <a:t>Latin</a:t>
                      </a:r>
                      <a:r>
                        <a:rPr lang="en-US" baseline="0" dirty="0" smtClean="0"/>
                        <a:t> America</a:t>
                      </a:r>
                      <a:endParaRPr lang="en-US" dirty="0"/>
                    </a:p>
                  </a:txBody>
                  <a:tcPr anchor="ctr"/>
                </a:tc>
                <a:tc>
                  <a:txBody>
                    <a:bodyPr/>
                    <a:lstStyle/>
                    <a:p>
                      <a:pPr algn="ctr"/>
                      <a:r>
                        <a:rPr lang="en-US" dirty="0" smtClean="0"/>
                        <a:t>12</a:t>
                      </a:r>
                      <a:endParaRPr lang="en-US" dirty="0"/>
                    </a:p>
                  </a:txBody>
                  <a:tcPr anchor="ctr"/>
                </a:tc>
                <a:tc>
                  <a:txBody>
                    <a:bodyPr/>
                    <a:lstStyle/>
                    <a:p>
                      <a:pPr algn="ctr"/>
                      <a:r>
                        <a:rPr lang="en-US" dirty="0" smtClean="0"/>
                        <a:t>40</a:t>
                      </a:r>
                      <a:endParaRPr lang="en-US" dirty="0"/>
                    </a:p>
                  </a:txBody>
                  <a:tcPr anchor="ctr"/>
                </a:tc>
                <a:tc>
                  <a:txBody>
                    <a:bodyPr/>
                    <a:lstStyle/>
                    <a:p>
                      <a:pPr algn="ctr"/>
                      <a:r>
                        <a:rPr lang="en-US" dirty="0" smtClean="0"/>
                        <a:t>80.5</a:t>
                      </a:r>
                      <a:endParaRPr lang="en-US" dirty="0"/>
                    </a:p>
                  </a:txBody>
                  <a:tcPr anchor="ctr"/>
                </a:tc>
              </a:tr>
              <a:tr h="670719">
                <a:tc>
                  <a:txBody>
                    <a:bodyPr/>
                    <a:lstStyle/>
                    <a:p>
                      <a:pPr algn="ctr"/>
                      <a:r>
                        <a:rPr lang="en-US" dirty="0" smtClean="0"/>
                        <a:t>United</a:t>
                      </a:r>
                      <a:r>
                        <a:rPr lang="en-US" baseline="0" dirty="0" smtClean="0"/>
                        <a:t> States</a:t>
                      </a:r>
                      <a:endParaRPr lang="en-US" dirty="0"/>
                    </a:p>
                  </a:txBody>
                  <a:tcPr anchor="ctr"/>
                </a:tc>
                <a:tc>
                  <a:txBody>
                    <a:bodyPr/>
                    <a:lstStyle/>
                    <a:p>
                      <a:pPr algn="ctr"/>
                      <a:r>
                        <a:rPr lang="en-US" dirty="0" smtClean="0"/>
                        <a:t>1</a:t>
                      </a:r>
                      <a:endParaRPr lang="en-US" dirty="0"/>
                    </a:p>
                  </a:txBody>
                  <a:tcPr anchor="ctr"/>
                </a:tc>
                <a:tc>
                  <a:txBody>
                    <a:bodyPr/>
                    <a:lstStyle/>
                    <a:p>
                      <a:pPr algn="ctr"/>
                      <a:r>
                        <a:rPr lang="en-US" dirty="0" smtClean="0"/>
                        <a:t>40.2</a:t>
                      </a:r>
                      <a:endParaRPr lang="en-US" dirty="0"/>
                    </a:p>
                  </a:txBody>
                  <a:tcPr anchor="ctr"/>
                </a:tc>
                <a:tc>
                  <a:txBody>
                    <a:bodyPr/>
                    <a:lstStyle/>
                    <a:p>
                      <a:pPr algn="ctr"/>
                      <a:r>
                        <a:rPr lang="en-US" dirty="0" smtClean="0"/>
                        <a:t>97.6</a:t>
                      </a:r>
                      <a:endParaRPr lang="en-US" dirty="0"/>
                    </a:p>
                  </a:txBody>
                  <a:tcPr anchor="ctr"/>
                </a:tc>
              </a:tr>
              <a:tr h="670719">
                <a:tc>
                  <a:txBody>
                    <a:bodyPr/>
                    <a:lstStyle/>
                    <a:p>
                      <a:pPr algn="ctr"/>
                      <a:r>
                        <a:rPr lang="en-US" dirty="0" smtClean="0"/>
                        <a:t>World</a:t>
                      </a:r>
                      <a:endParaRPr lang="en-US" dirty="0"/>
                    </a:p>
                  </a:txBody>
                  <a:tcPr anchor="ctr"/>
                </a:tc>
                <a:tc>
                  <a:txBody>
                    <a:bodyPr/>
                    <a:lstStyle/>
                    <a:p>
                      <a:pPr algn="ctr"/>
                      <a:r>
                        <a:rPr lang="en-US" dirty="0" smtClean="0"/>
                        <a:t>603.4</a:t>
                      </a:r>
                      <a:endParaRPr lang="en-US" dirty="0"/>
                    </a:p>
                  </a:txBody>
                  <a:tcPr anchor="ctr"/>
                </a:tc>
                <a:tc>
                  <a:txBody>
                    <a:bodyPr/>
                    <a:lstStyle/>
                    <a:p>
                      <a:pPr algn="ctr"/>
                      <a:r>
                        <a:rPr lang="en-US" dirty="0" smtClean="0"/>
                        <a:t>1,270</a:t>
                      </a:r>
                      <a:endParaRPr lang="en-US" dirty="0"/>
                    </a:p>
                  </a:txBody>
                  <a:tcPr anchor="ctr"/>
                </a:tc>
                <a:tc>
                  <a:txBody>
                    <a:bodyPr/>
                    <a:lstStyle/>
                    <a:p>
                      <a:pPr algn="ctr"/>
                      <a:r>
                        <a:rPr lang="en-US" dirty="0" smtClean="0"/>
                        <a:t>1,791</a:t>
                      </a:r>
                      <a:endParaRPr lang="en-US" dirty="0"/>
                    </a:p>
                  </a:txBody>
                  <a:tcPr anchor="ctr"/>
                </a:tc>
              </a:tr>
            </a:tbl>
          </a:graphicData>
        </a:graphic>
      </p:graphicFrame>
      <p:sp>
        <p:nvSpPr>
          <p:cNvPr id="5" name="TextBox 4"/>
          <p:cNvSpPr txBox="1"/>
          <p:nvPr/>
        </p:nvSpPr>
        <p:spPr>
          <a:xfrm>
            <a:off x="27709" y="6027003"/>
            <a:ext cx="8915400" cy="830997"/>
          </a:xfrm>
          <a:prstGeom prst="rect">
            <a:avLst/>
          </a:prstGeom>
          <a:noFill/>
        </p:spPr>
        <p:txBody>
          <a:bodyPr wrap="square" rtlCol="0">
            <a:spAutoFit/>
          </a:bodyPr>
          <a:lstStyle/>
          <a:p>
            <a:r>
              <a:rPr lang="en-US" sz="2400" dirty="0" smtClean="0">
                <a:solidFill>
                  <a:prstClr val="black"/>
                </a:solidFill>
              </a:rPr>
              <a:t>Figures based on David Christian, </a:t>
            </a:r>
            <a:r>
              <a:rPr lang="en-US" sz="2400" b="1" i="1" dirty="0" smtClean="0">
                <a:solidFill>
                  <a:prstClr val="black"/>
                </a:solidFill>
              </a:rPr>
              <a:t>Maps of Time: An Introduction to Big History</a:t>
            </a:r>
            <a:endParaRPr lang="en-US" sz="2400" b="1" i="1" dirty="0">
              <a:solidFill>
                <a:prstClr val="black"/>
              </a:solidFill>
            </a:endParaRPr>
          </a:p>
        </p:txBody>
      </p:sp>
    </p:spTree>
    <p:extLst>
      <p:ext uri="{BB962C8B-B14F-4D97-AF65-F5344CB8AC3E}">
        <p14:creationId xmlns:p14="http://schemas.microsoft.com/office/powerpoint/2010/main" val="15319375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2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533400"/>
          </a:xfrm>
        </p:spPr>
        <p:txBody>
          <a:bodyPr>
            <a:noAutofit/>
          </a:bodyPr>
          <a:lstStyle/>
          <a:p>
            <a:r>
              <a:rPr lang="en-US" sz="2900" b="1" u="sng" dirty="0" smtClean="0"/>
              <a:t>Mass Migration of the 19</a:t>
            </a:r>
            <a:r>
              <a:rPr lang="en-US" sz="2900" b="1" u="sng" baseline="30000" dirty="0" smtClean="0"/>
              <a:t>th</a:t>
            </a:r>
            <a:r>
              <a:rPr lang="en-US" sz="2900" b="1" u="sng" dirty="0" smtClean="0"/>
              <a:t> Century – Why? Who? Where? </a:t>
            </a:r>
            <a:endParaRPr lang="en-US" sz="2900" b="1" u="sng" dirty="0"/>
          </a:p>
        </p:txBody>
      </p:sp>
      <p:sp>
        <p:nvSpPr>
          <p:cNvPr id="3" name="Content Placeholder 2"/>
          <p:cNvSpPr>
            <a:spLocks noGrp="1"/>
          </p:cNvSpPr>
          <p:nvPr>
            <p:ph idx="1"/>
          </p:nvPr>
        </p:nvSpPr>
        <p:spPr>
          <a:xfrm>
            <a:off x="0" y="533400"/>
            <a:ext cx="9144000" cy="6477000"/>
          </a:xfrm>
        </p:spPr>
        <p:txBody>
          <a:bodyPr>
            <a:normAutofit fontScale="92500" lnSpcReduction="10000"/>
          </a:bodyPr>
          <a:lstStyle/>
          <a:p>
            <a:r>
              <a:rPr lang="en-US" sz="2200" dirty="0" smtClean="0"/>
              <a:t>Migrants during the 19</a:t>
            </a:r>
            <a:r>
              <a:rPr lang="en-US" sz="2200" baseline="30000" dirty="0" smtClean="0"/>
              <a:t>th</a:t>
            </a:r>
            <a:r>
              <a:rPr lang="en-US" sz="2200" dirty="0" smtClean="0"/>
              <a:t> century followed a few distinct patterns for specific reasons . . .</a:t>
            </a:r>
          </a:p>
          <a:p>
            <a:pPr marL="0" indent="0">
              <a:buNone/>
            </a:pPr>
            <a:r>
              <a:rPr lang="en-US" sz="2200" b="1" i="1" dirty="0" smtClean="0"/>
              <a:t>#1: European Migration </a:t>
            </a:r>
            <a:r>
              <a:rPr lang="en-US" sz="2200" dirty="0" smtClean="0"/>
              <a:t>=&gt; from 1750 to 1900 over 50M Europeans migrated</a:t>
            </a:r>
          </a:p>
          <a:p>
            <a:r>
              <a:rPr lang="en-US" sz="2200" dirty="0" smtClean="0"/>
              <a:t> Many populations were trying to escape bad conditions in Europe</a:t>
            </a:r>
          </a:p>
          <a:p>
            <a:pPr marL="857250" lvl="1" indent="-457200">
              <a:buFont typeface="Wingdings" panose="05000000000000000000" pitchFamily="2" charset="2"/>
              <a:buChar char="§"/>
            </a:pPr>
            <a:r>
              <a:rPr lang="en-US" sz="2200" dirty="0" smtClean="0"/>
              <a:t>__________________of 1840’s; ___________________in Russia (i.e. 1882 “May Laws”); __________________in Northern Europe; Industrial pollution</a:t>
            </a:r>
          </a:p>
          <a:p>
            <a:r>
              <a:rPr lang="en-US" sz="2200" dirty="0" smtClean="0"/>
              <a:t>Many more were attracted by growing job opportunities overseas =&gt; European pop doubled from 1850 to 1914 (265M to 470M)</a:t>
            </a:r>
          </a:p>
          <a:p>
            <a:pPr marL="857250" lvl="1" indent="-457200">
              <a:buFont typeface="Wingdings" panose="05000000000000000000" pitchFamily="2" charset="2"/>
              <a:buChar char="§"/>
            </a:pPr>
            <a:r>
              <a:rPr lang="en-US" sz="2200" dirty="0" smtClean="0"/>
              <a:t>Migration centered on world’s temperate zones =&gt; i.e. US, Canada, Siberia, Chile, Argentina, South Africa, Australia &amp; N Zealand</a:t>
            </a:r>
          </a:p>
          <a:p>
            <a:pPr marL="1257300" lvl="2" indent="-457200">
              <a:buFont typeface="Courier New" panose="02070309020205020404" pitchFamily="49" charset="0"/>
              <a:buChar char="o"/>
            </a:pPr>
            <a:r>
              <a:rPr lang="en-US" sz="2200" dirty="0" smtClean="0"/>
              <a:t>_______________________offered free passage to skilled Europeans to develop industries =&gt; by 1910 30% of Argentine population was foreign</a:t>
            </a:r>
          </a:p>
          <a:p>
            <a:pPr marL="1257300" lvl="2" indent="-457200">
              <a:buFont typeface="Courier New" panose="02070309020205020404" pitchFamily="49" charset="0"/>
              <a:buChar char="o"/>
            </a:pPr>
            <a:r>
              <a:rPr lang="en-US" sz="2200" dirty="0" smtClean="0"/>
              <a:t>Poor immigrants saw _________________________=&gt; from 1830 to 1910 US received close to 30M immigrants (urban factories)</a:t>
            </a:r>
          </a:p>
          <a:p>
            <a:pPr marL="1257300" lvl="3" indent="0">
              <a:buNone/>
            </a:pPr>
            <a:r>
              <a:rPr lang="en-US" sz="2200" dirty="0" smtClean="0"/>
              <a:t>-- Gold Rushes in 1849, 1898 also attracted immigrants</a:t>
            </a:r>
          </a:p>
          <a:p>
            <a:pPr marL="1257300" lvl="2" indent="-457200">
              <a:buFont typeface="Courier New" panose="02070309020205020404" pitchFamily="49" charset="0"/>
              <a:buChar char="o"/>
            </a:pPr>
            <a:r>
              <a:rPr lang="en-US" sz="2200" dirty="0" smtClean="0"/>
              <a:t>Many </a:t>
            </a:r>
            <a:r>
              <a:rPr lang="en-US" sz="2200" dirty="0" err="1" smtClean="0"/>
              <a:t>Britians</a:t>
            </a:r>
            <a:r>
              <a:rPr lang="en-US" sz="2200" dirty="0" smtClean="0"/>
              <a:t> also migrated to overseas British colonies =&gt; ____________ like </a:t>
            </a:r>
            <a:r>
              <a:rPr lang="en-US" sz="2200" b="1" i="1" dirty="0" smtClean="0"/>
              <a:t>Rhodesia</a:t>
            </a:r>
            <a:r>
              <a:rPr lang="en-US" sz="2200" dirty="0" smtClean="0"/>
              <a:t> (coffee farming), </a:t>
            </a:r>
            <a:r>
              <a:rPr lang="en-US" sz="2200" b="1" i="1" dirty="0" smtClean="0"/>
              <a:t>South Africa </a:t>
            </a:r>
            <a:r>
              <a:rPr lang="en-US" sz="2200" dirty="0" smtClean="0"/>
              <a:t>(gold, diamonds), </a:t>
            </a:r>
            <a:r>
              <a:rPr lang="en-US" sz="2200" b="1" i="1" dirty="0" smtClean="0"/>
              <a:t>Australia &amp; New Zealand </a:t>
            </a:r>
            <a:r>
              <a:rPr lang="en-US" sz="2200" dirty="0" smtClean="0"/>
              <a:t>(gold, pastoralism)</a:t>
            </a:r>
          </a:p>
          <a:p>
            <a:pPr marL="1257300" lvl="3" indent="0">
              <a:buNone/>
            </a:pPr>
            <a:r>
              <a:rPr lang="en-US" sz="2200" dirty="0" smtClean="0"/>
              <a:t>-- Australia was also a _________________for early years in 1800’s =&gt; convict labor imported from Britain on Australian beef farms</a:t>
            </a:r>
          </a:p>
          <a:p>
            <a:pPr marL="1257300" lvl="2" indent="-457200">
              <a:buFont typeface="Courier New" panose="02070309020205020404" pitchFamily="49" charset="0"/>
              <a:buChar char="o"/>
            </a:pPr>
            <a:endParaRPr lang="en-US" sz="2200" dirty="0"/>
          </a:p>
        </p:txBody>
      </p:sp>
    </p:spTree>
    <p:extLst>
      <p:ext uri="{BB962C8B-B14F-4D97-AF65-F5344CB8AC3E}">
        <p14:creationId xmlns:p14="http://schemas.microsoft.com/office/powerpoint/2010/main" val="335317403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2000"/>
          </a:schemeClr>
        </a:solidFill>
        <a:effectLst/>
      </p:bgPr>
    </p:bg>
    <p:spTree>
      <p:nvGrpSpPr>
        <p:cNvPr id="1" name=""/>
        <p:cNvGrpSpPr/>
        <p:nvPr/>
      </p:nvGrpSpPr>
      <p:grpSpPr>
        <a:xfrm>
          <a:off x="0" y="0"/>
          <a:ext cx="0" cy="0"/>
          <a:chOff x="0" y="0"/>
          <a:chExt cx="0" cy="0"/>
        </a:xfrm>
      </p:grpSpPr>
      <p:pic>
        <p:nvPicPr>
          <p:cNvPr id="4" name="Picture 3" descr="https://sites.google.com/site/whapheritage/_/rsrc/1362586899721/home/unit-three-1750-1914/migrations/Major_Population_Movements_1500-1914.jpg"/>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409690"/>
          </a:xfrm>
          <a:prstGeom prst="rect">
            <a:avLst/>
          </a:prstGeom>
          <a:noFill/>
          <a:ln>
            <a:noFill/>
          </a:ln>
        </p:spPr>
      </p:pic>
    </p:spTree>
    <p:extLst>
      <p:ext uri="{BB962C8B-B14F-4D97-AF65-F5344CB8AC3E}">
        <p14:creationId xmlns:p14="http://schemas.microsoft.com/office/powerpoint/2010/main" val="4055193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Contraction of Ottoman Empire</a:t>
            </a:r>
            <a:endParaRPr lang="en-US" b="1" u="sng" dirty="0"/>
          </a:p>
        </p:txBody>
      </p:sp>
      <p:sp>
        <p:nvSpPr>
          <p:cNvPr id="3" name="Content Placeholder 2"/>
          <p:cNvSpPr>
            <a:spLocks noGrp="1"/>
          </p:cNvSpPr>
          <p:nvPr>
            <p:ph idx="1"/>
          </p:nvPr>
        </p:nvSpPr>
        <p:spPr>
          <a:xfrm>
            <a:off x="-1" y="553479"/>
            <a:ext cx="6248401" cy="6400800"/>
          </a:xfrm>
        </p:spPr>
        <p:txBody>
          <a:bodyPr>
            <a:normAutofit fontScale="92500" lnSpcReduction="10000"/>
          </a:bodyPr>
          <a:lstStyle/>
          <a:p>
            <a:r>
              <a:rPr lang="en-US" sz="2200" dirty="0" smtClean="0"/>
              <a:t>Anti-Imperial resistance &amp; </a:t>
            </a:r>
            <a:r>
              <a:rPr lang="en-US" sz="2200" b="1" i="1" dirty="0" smtClean="0"/>
              <a:t>Nationalism </a:t>
            </a:r>
            <a:r>
              <a:rPr lang="en-US" sz="2200" dirty="0" smtClean="0"/>
              <a:t>led to the contraction of the Ottoman Empire in the 19</a:t>
            </a:r>
            <a:r>
              <a:rPr lang="en-US" sz="2200" baseline="30000" dirty="0" smtClean="0"/>
              <a:t>th</a:t>
            </a:r>
            <a:r>
              <a:rPr lang="en-US" sz="2200" dirty="0" smtClean="0"/>
              <a:t> century (</a:t>
            </a:r>
            <a:r>
              <a:rPr lang="en-US" sz="2200" b="1" i="1" dirty="0" smtClean="0"/>
              <a:t>“_____________________________”)</a:t>
            </a:r>
          </a:p>
          <a:p>
            <a:pPr marL="685800" lvl="1">
              <a:buFont typeface="Wingdings" panose="05000000000000000000" pitchFamily="2" charset="2"/>
              <a:buChar char="§"/>
            </a:pPr>
            <a:r>
              <a:rPr lang="en-US" sz="2200" dirty="0" smtClean="0"/>
              <a:t>Ottoman Empire was a very multiethnic empire (European, African, Arabic, Turkish, etc…) with many different religions (i.e. Orthodox Christians, Muslims, Jews)</a:t>
            </a:r>
          </a:p>
          <a:p>
            <a:pPr marL="400050" lvl="1" indent="0">
              <a:buNone/>
            </a:pPr>
            <a:r>
              <a:rPr lang="en-US" sz="2200" dirty="0"/>
              <a:t>	</a:t>
            </a:r>
            <a:r>
              <a:rPr lang="en-US" sz="2200" dirty="0" smtClean="0"/>
              <a:t>-- Ideology of nationalism started to tear groups 	apart in 19</a:t>
            </a:r>
            <a:r>
              <a:rPr lang="en-US" sz="2200" baseline="30000" dirty="0" smtClean="0"/>
              <a:t>th</a:t>
            </a:r>
            <a:r>
              <a:rPr lang="en-US" sz="2200" dirty="0" smtClean="0"/>
              <a:t> century</a:t>
            </a:r>
          </a:p>
          <a:p>
            <a:r>
              <a:rPr lang="en-US" sz="2200" dirty="0"/>
              <a:t>By the 1800’s the Ottoman Empire </a:t>
            </a:r>
            <a:r>
              <a:rPr lang="en-US" sz="2200" dirty="0" smtClean="0"/>
              <a:t>was </a:t>
            </a:r>
            <a:r>
              <a:rPr lang="en-US" sz="2200" dirty="0"/>
              <a:t>weak and had lost much of its power &amp;</a:t>
            </a:r>
            <a:r>
              <a:rPr lang="en-US" sz="2200" dirty="0" smtClean="0"/>
              <a:t> military </a:t>
            </a:r>
            <a:r>
              <a:rPr lang="en-US" sz="2200" dirty="0"/>
              <a:t>might</a:t>
            </a:r>
          </a:p>
          <a:p>
            <a:pPr lvl="1" indent="-342900">
              <a:buFont typeface="Wingdings" panose="05000000000000000000" pitchFamily="2" charset="2"/>
              <a:buChar char="§"/>
            </a:pPr>
            <a:r>
              <a:rPr lang="en-US" sz="2200" dirty="0"/>
              <a:t>Provincial governors in Arabia led by House of Saud organized a revolt and declared their independence from the Turkish Ottomans</a:t>
            </a:r>
          </a:p>
          <a:p>
            <a:pPr marL="400050" lvl="1" indent="0">
              <a:buNone/>
            </a:pPr>
            <a:r>
              <a:rPr lang="en-US" sz="2200" dirty="0"/>
              <a:t>	-- Other provincial governors used Ottoman </a:t>
            </a:r>
            <a:r>
              <a:rPr lang="en-US" sz="2200" dirty="0" smtClean="0"/>
              <a:t>	weaknesses </a:t>
            </a:r>
            <a:r>
              <a:rPr lang="en-US" sz="2200" dirty="0"/>
              <a:t>to keep higher % of tax revenue =&gt; </a:t>
            </a:r>
            <a:r>
              <a:rPr lang="en-US" sz="2200" dirty="0" smtClean="0"/>
              <a:t>	Ottomans </a:t>
            </a:r>
            <a:r>
              <a:rPr lang="en-US" sz="2200" dirty="0"/>
              <a:t>couldn’t fund military &amp; bureaucracy</a:t>
            </a:r>
          </a:p>
          <a:p>
            <a:pPr lvl="1" indent="-342900">
              <a:buFont typeface="Wingdings" panose="05000000000000000000" pitchFamily="2" charset="2"/>
              <a:buChar char="§"/>
            </a:pPr>
            <a:r>
              <a:rPr lang="en-US" sz="2200" dirty="0"/>
              <a:t>Janissaries became corrupted and resisted modern changes to army’s structure (feared it would reduce their power over Sultan)</a:t>
            </a:r>
          </a:p>
          <a:p>
            <a:pPr marL="0" indent="0">
              <a:buNone/>
            </a:pPr>
            <a:endParaRPr lang="en-US" sz="2200" dirty="0" smtClean="0"/>
          </a:p>
        </p:txBody>
      </p:sp>
      <p:pic>
        <p:nvPicPr>
          <p:cNvPr id="3080" name="Picture 8" descr="https://speakingfluentlydotcom.files.wordpress.com/2011/09/balkan-flag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8400" y="1447800"/>
            <a:ext cx="2806410" cy="3773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5642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2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0"/>
            <a:ext cx="9144000" cy="6400800"/>
          </a:xfrm>
        </p:spPr>
        <p:txBody>
          <a:bodyPr>
            <a:normAutofit fontScale="92500" lnSpcReduction="10000"/>
          </a:bodyPr>
          <a:lstStyle/>
          <a:p>
            <a:pPr marL="0" indent="0">
              <a:buNone/>
            </a:pPr>
            <a:r>
              <a:rPr lang="en-US" sz="2200" b="1" i="1" dirty="0" smtClean="0"/>
              <a:t>#2: African Migration </a:t>
            </a:r>
            <a:r>
              <a:rPr lang="en-US" sz="2200" dirty="0" smtClean="0"/>
              <a:t>=&gt; between 1750 and 1870 over 2M Africans were forced to migrate due to slavery (not outlawed in Brazil until 1888)</a:t>
            </a:r>
          </a:p>
          <a:p>
            <a:r>
              <a:rPr lang="en-US" sz="2200" dirty="0" smtClean="0"/>
              <a:t>Forced to work long hours in ___________________jobs in the </a:t>
            </a:r>
            <a:r>
              <a:rPr lang="en-US" sz="2200" b="1" i="1" dirty="0" smtClean="0"/>
              <a:t>sugar and coffee </a:t>
            </a:r>
            <a:r>
              <a:rPr lang="en-US" sz="2200" dirty="0" smtClean="0"/>
              <a:t>plantations of the Caribbean and Brazil</a:t>
            </a:r>
          </a:p>
          <a:p>
            <a:pPr marL="0" indent="0">
              <a:buNone/>
            </a:pPr>
            <a:r>
              <a:rPr lang="en-US" sz="2200" b="1" i="1" dirty="0" smtClean="0"/>
              <a:t>#3: _______________________________________________</a:t>
            </a:r>
            <a:r>
              <a:rPr lang="en-US" sz="2200" dirty="0" smtClean="0"/>
              <a:t>=&gt; between 1830 and 1913 30-40M Indians and 15M Chinese migrated </a:t>
            </a:r>
          </a:p>
          <a:p>
            <a:r>
              <a:rPr lang="en-US" sz="2200" dirty="0" smtClean="0"/>
              <a:t>Chinese were escaping overcrowding, as well as civil wars (i.e. Taiping Rebellion) &amp; foreign conflicts (i.e. Opium War) that brought famines</a:t>
            </a:r>
          </a:p>
          <a:p>
            <a:r>
              <a:rPr lang="en-US" sz="2200" dirty="0" smtClean="0"/>
              <a:t>Indians were escaping overcrowding &amp; British rule in India and the lack of rights &amp; opportunities they had there</a:t>
            </a:r>
          </a:p>
          <a:p>
            <a:r>
              <a:rPr lang="en-US" sz="2200" dirty="0" smtClean="0"/>
              <a:t>Many Asians migrated to SE Asia &amp; Pacific Islands (i.e. Indonesia) to pursue economic opportunities (coffee, sugar and rubber plantations) due to _________ _______________________________________</a:t>
            </a:r>
          </a:p>
          <a:p>
            <a:r>
              <a:rPr lang="en-US" sz="2200" dirty="0" smtClean="0"/>
              <a:t>Many Asian migrants worked manual labor jobs under the terms of ___________ ________________________________________</a:t>
            </a:r>
          </a:p>
          <a:p>
            <a:pPr marL="685800" lvl="1">
              <a:buFont typeface="Wingdings" panose="05000000000000000000" pitchFamily="2" charset="2"/>
              <a:buChar char="§"/>
            </a:pPr>
            <a:r>
              <a:rPr lang="en-US" sz="1900" dirty="0" smtClean="0"/>
              <a:t>Worked on Caribbean islands, Pacific (i.e. Hawaii; Fiji), Brazil &amp; S American colonies (</a:t>
            </a:r>
            <a:r>
              <a:rPr lang="en-US" sz="1900" dirty="0" err="1" smtClean="0"/>
              <a:t>Guineau</a:t>
            </a:r>
            <a:r>
              <a:rPr lang="en-US" sz="1900" dirty="0" smtClean="0"/>
              <a:t>)</a:t>
            </a:r>
          </a:p>
          <a:p>
            <a:pPr lvl="1" indent="-342900">
              <a:buFont typeface="Wingdings" panose="05000000000000000000" pitchFamily="2" charset="2"/>
              <a:buChar char="§"/>
            </a:pPr>
            <a:r>
              <a:rPr lang="en-US" sz="2200" dirty="0" smtClean="0"/>
              <a:t>Ind. servants received small salary, medical care, housing, food &amp; passage in exchange for _____years labor (5 more years = return passage)</a:t>
            </a:r>
          </a:p>
          <a:p>
            <a:pPr lvl="1" indent="-342900">
              <a:buFont typeface="Wingdings" panose="05000000000000000000" pitchFamily="2" charset="2"/>
              <a:buChar char="§"/>
            </a:pPr>
            <a:r>
              <a:rPr lang="en-US" sz="2200" dirty="0" smtClean="0"/>
              <a:t>Conditions on plantations were brutal and hours sometimes long =&gt; contracts not always followed</a:t>
            </a:r>
          </a:p>
        </p:txBody>
      </p:sp>
      <p:sp>
        <p:nvSpPr>
          <p:cNvPr id="4" name="Title 1"/>
          <p:cNvSpPr>
            <a:spLocks noGrp="1"/>
          </p:cNvSpPr>
          <p:nvPr>
            <p:ph type="title"/>
          </p:nvPr>
        </p:nvSpPr>
        <p:spPr>
          <a:xfrm>
            <a:off x="0" y="0"/>
            <a:ext cx="9067800" cy="533400"/>
          </a:xfrm>
        </p:spPr>
        <p:txBody>
          <a:bodyPr>
            <a:noAutofit/>
          </a:bodyPr>
          <a:lstStyle/>
          <a:p>
            <a:r>
              <a:rPr lang="en-US" sz="2900" b="1" u="sng" dirty="0" smtClean="0"/>
              <a:t>Mass Migration of the 19</a:t>
            </a:r>
            <a:r>
              <a:rPr lang="en-US" sz="2900" b="1" u="sng" baseline="30000" dirty="0" smtClean="0"/>
              <a:t>th</a:t>
            </a:r>
            <a:r>
              <a:rPr lang="en-US" sz="2900" b="1" u="sng" dirty="0" smtClean="0"/>
              <a:t> Century – Why? Who? Where? </a:t>
            </a:r>
            <a:endParaRPr lang="en-US" sz="2900" b="1" u="sng" dirty="0"/>
          </a:p>
        </p:txBody>
      </p:sp>
    </p:spTree>
    <p:extLst>
      <p:ext uri="{BB962C8B-B14F-4D97-AF65-F5344CB8AC3E}">
        <p14:creationId xmlns:p14="http://schemas.microsoft.com/office/powerpoint/2010/main" val="6539803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alpha val="42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533401"/>
            <a:ext cx="9144000" cy="6400799"/>
          </a:xfrm>
        </p:spPr>
        <p:txBody>
          <a:bodyPr/>
          <a:lstStyle/>
          <a:p>
            <a:r>
              <a:rPr lang="en-US" sz="2200" dirty="0"/>
              <a:t>Chinese laborers were imported on the West Coast of US and Canada to build transcontinental RR’s (US = 300,000 + Chinese</a:t>
            </a:r>
            <a:r>
              <a:rPr lang="en-US" sz="2200" dirty="0" smtClean="0"/>
              <a:t>)</a:t>
            </a:r>
          </a:p>
          <a:p>
            <a:r>
              <a:rPr lang="en-US" sz="2200" dirty="0" smtClean="0"/>
              <a:t>Some Asian workers also engaged in </a:t>
            </a:r>
            <a:r>
              <a:rPr lang="en-US" sz="2200" b="1" i="1" dirty="0" smtClean="0"/>
              <a:t>temporary or seasonal migration </a:t>
            </a:r>
          </a:p>
          <a:p>
            <a:pPr lvl="1" indent="-342900">
              <a:buFont typeface="Wingdings" panose="05000000000000000000" pitchFamily="2" charset="2"/>
              <a:buChar char="§"/>
            </a:pPr>
            <a:r>
              <a:rPr lang="en-US" sz="2200" b="1" i="1" dirty="0" smtClean="0"/>
              <a:t>Japanese agricultural workers </a:t>
            </a:r>
            <a:r>
              <a:rPr lang="en-US" sz="2200" dirty="0" smtClean="0"/>
              <a:t>migrated to Pacific islands to harvest crops and then returned home</a:t>
            </a:r>
          </a:p>
          <a:p>
            <a:pPr lvl="1" indent="-342900">
              <a:buFont typeface="Wingdings" panose="05000000000000000000" pitchFamily="2" charset="2"/>
              <a:buChar char="§"/>
            </a:pPr>
            <a:r>
              <a:rPr lang="en-US" sz="2200" b="1" i="1" dirty="0" smtClean="0"/>
              <a:t>Chinese laborers </a:t>
            </a:r>
            <a:r>
              <a:rPr lang="en-US" sz="2200" dirty="0" smtClean="0"/>
              <a:t>traveled to US to work &amp; save $$ =&gt; returned to China 5-10 years later</a:t>
            </a:r>
            <a:endParaRPr lang="en-US" sz="2200" dirty="0"/>
          </a:p>
          <a:p>
            <a:pPr marL="0" indent="0">
              <a:buNone/>
            </a:pPr>
            <a:r>
              <a:rPr lang="en-US" sz="2200" b="1" i="1" dirty="0" smtClean="0"/>
              <a:t>#4: Internal Migrations</a:t>
            </a:r>
          </a:p>
          <a:p>
            <a:r>
              <a:rPr lang="en-US" sz="2200" dirty="0" smtClean="0"/>
              <a:t>Russians migrated in large numbers to ______=&gt; some forced (labor camps for convicts or persecuted; others for fur trade or other opportunities</a:t>
            </a:r>
          </a:p>
          <a:p>
            <a:r>
              <a:rPr lang="en-US" sz="2200" dirty="0" smtClean="0"/>
              <a:t>Many in US migrated West (______________________) =&gt; engage in mining (gold, silver), farming (new land available) or ranching</a:t>
            </a:r>
          </a:p>
          <a:p>
            <a:pPr lvl="1" indent="-342900">
              <a:buFont typeface="Wingdings" panose="05000000000000000000" pitchFamily="2" charset="2"/>
              <a:buChar char="§"/>
            </a:pPr>
            <a:r>
              <a:rPr lang="en-US" sz="2200" dirty="0" smtClean="0"/>
              <a:t>Many African Americans also migrated to northern cities to escape racial persecution from segregation &amp; KKK</a:t>
            </a:r>
            <a:endParaRPr lang="en-US" sz="2200" dirty="0"/>
          </a:p>
        </p:txBody>
      </p:sp>
      <p:sp>
        <p:nvSpPr>
          <p:cNvPr id="4" name="Title 1"/>
          <p:cNvSpPr>
            <a:spLocks noGrp="1"/>
          </p:cNvSpPr>
          <p:nvPr>
            <p:ph type="title"/>
          </p:nvPr>
        </p:nvSpPr>
        <p:spPr>
          <a:xfrm>
            <a:off x="0" y="0"/>
            <a:ext cx="9067800" cy="533400"/>
          </a:xfrm>
        </p:spPr>
        <p:txBody>
          <a:bodyPr>
            <a:noAutofit/>
          </a:bodyPr>
          <a:lstStyle/>
          <a:p>
            <a:r>
              <a:rPr lang="en-US" sz="2900" b="1" u="sng" dirty="0" smtClean="0"/>
              <a:t>Mass Migration of the 19</a:t>
            </a:r>
            <a:r>
              <a:rPr lang="en-US" sz="2900" b="1" u="sng" baseline="30000" dirty="0" smtClean="0"/>
              <a:t>th</a:t>
            </a:r>
            <a:r>
              <a:rPr lang="en-US" sz="2900" b="1" u="sng" dirty="0" smtClean="0"/>
              <a:t> Century – Why? Who? Where? </a:t>
            </a:r>
            <a:endParaRPr lang="en-US" sz="2900" b="1" u="sng" dirty="0"/>
          </a:p>
        </p:txBody>
      </p:sp>
    </p:spTree>
    <p:extLst>
      <p:ext uri="{BB962C8B-B14F-4D97-AF65-F5344CB8AC3E}">
        <p14:creationId xmlns:p14="http://schemas.microsoft.com/office/powerpoint/2010/main" val="172732561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457200"/>
          </a:xfrm>
        </p:spPr>
        <p:txBody>
          <a:bodyPr>
            <a:normAutofit fontScale="90000"/>
          </a:bodyPr>
          <a:lstStyle/>
          <a:p>
            <a:r>
              <a:rPr lang="en-US" b="1" u="sng" dirty="0" smtClean="0"/>
              <a:t>Impacts of Migration</a:t>
            </a:r>
            <a:endParaRPr lang="en-US" b="1" u="sng" dirty="0"/>
          </a:p>
        </p:txBody>
      </p:sp>
      <p:sp>
        <p:nvSpPr>
          <p:cNvPr id="3" name="Content Placeholder 2"/>
          <p:cNvSpPr>
            <a:spLocks noGrp="1"/>
          </p:cNvSpPr>
          <p:nvPr>
            <p:ph idx="1"/>
          </p:nvPr>
        </p:nvSpPr>
        <p:spPr>
          <a:xfrm>
            <a:off x="0" y="609600"/>
            <a:ext cx="9144000" cy="6324600"/>
          </a:xfrm>
        </p:spPr>
        <p:txBody>
          <a:bodyPr>
            <a:normAutofit fontScale="92500"/>
          </a:bodyPr>
          <a:lstStyle/>
          <a:p>
            <a:r>
              <a:rPr lang="en-US" sz="2200" dirty="0" smtClean="0"/>
              <a:t>Such widespread migration had many effects during the time period . . .</a:t>
            </a:r>
          </a:p>
          <a:p>
            <a:pPr marL="0" indent="0">
              <a:buNone/>
            </a:pPr>
            <a:r>
              <a:rPr lang="en-US" sz="2200" b="1" i="1" dirty="0" smtClean="0"/>
              <a:t>#1: Urbanization</a:t>
            </a:r>
            <a:r>
              <a:rPr lang="en-US" sz="2200" dirty="0" smtClean="0"/>
              <a:t> =&gt; migrants to certain areas (i.e. European migrants to US &amp; S. America) primarily settled in cities and thus increased urbanization</a:t>
            </a:r>
          </a:p>
          <a:p>
            <a:pPr marL="0" indent="0">
              <a:buNone/>
            </a:pPr>
            <a:r>
              <a:rPr lang="en-US" sz="2200" b="1" i="1" dirty="0" smtClean="0"/>
              <a:t>#2: Gender Roles </a:t>
            </a:r>
            <a:r>
              <a:rPr lang="en-US" sz="2200" dirty="0" smtClean="0"/>
              <a:t>=&gt; Asian migrants tended to be male (physical nature of labor) and thus women adopted new roles in China and India</a:t>
            </a:r>
          </a:p>
          <a:p>
            <a:pPr marL="0" indent="0">
              <a:buNone/>
            </a:pPr>
            <a:r>
              <a:rPr lang="en-US" sz="2200" dirty="0" smtClean="0"/>
              <a:t>#3: </a:t>
            </a:r>
            <a:r>
              <a:rPr lang="en-US" sz="2200" b="1" i="1" dirty="0" smtClean="0"/>
              <a:t>Overwhelming of Native cultures </a:t>
            </a:r>
            <a:r>
              <a:rPr lang="en-US" sz="2200" dirty="0" smtClean="0"/>
              <a:t>=&gt; in US &amp; Australia the large number of immigrants and settlers overwhelmed Native Americans and </a:t>
            </a:r>
            <a:r>
              <a:rPr lang="en-US" sz="2200" dirty="0" err="1" smtClean="0"/>
              <a:t>Aboriginees</a:t>
            </a:r>
            <a:endParaRPr lang="en-US" sz="2200" dirty="0" smtClean="0"/>
          </a:p>
          <a:p>
            <a:r>
              <a:rPr lang="en-US" sz="2200" dirty="0" smtClean="0"/>
              <a:t>Andrew Jackson’s removal of </a:t>
            </a:r>
            <a:r>
              <a:rPr lang="en-US" sz="2200" b="1" i="1" dirty="0" smtClean="0"/>
              <a:t>Cherokee Nation </a:t>
            </a:r>
            <a:r>
              <a:rPr lang="en-US" sz="2200" dirty="0" smtClean="0"/>
              <a:t>from Georgia on Trail of Tears =&gt; death of 1/3 of tribe due to disease and starvation</a:t>
            </a:r>
          </a:p>
          <a:p>
            <a:pPr marL="0" indent="0">
              <a:buNone/>
            </a:pPr>
            <a:r>
              <a:rPr lang="en-US" sz="2200" dirty="0" smtClean="0"/>
              <a:t>#4: </a:t>
            </a:r>
            <a:r>
              <a:rPr lang="en-US" sz="2200" b="1" i="1" dirty="0" smtClean="0"/>
              <a:t>Creation of ______________</a:t>
            </a:r>
            <a:r>
              <a:rPr lang="en-US" sz="2200" dirty="0" smtClean="0"/>
              <a:t>Immigrants created ethnic enclaves in new nations =&gt; i.e. ______________________________________in many American cities like NYC, DC</a:t>
            </a:r>
          </a:p>
          <a:p>
            <a:pPr marL="685800" lvl="1">
              <a:buFont typeface="Wingdings" panose="05000000000000000000" pitchFamily="2" charset="2"/>
              <a:buChar char="§"/>
            </a:pPr>
            <a:r>
              <a:rPr lang="en-US" sz="2200" dirty="0" smtClean="0"/>
              <a:t>Immigrants in some areas tried to resist </a:t>
            </a:r>
            <a:r>
              <a:rPr lang="en-US" sz="2200" b="1" i="1" dirty="0" smtClean="0"/>
              <a:t>acculturation =&gt; </a:t>
            </a:r>
            <a:r>
              <a:rPr lang="en-US" sz="2200" dirty="0" smtClean="0"/>
              <a:t>adoption of customs, values and behaviors of host nations</a:t>
            </a:r>
          </a:p>
          <a:p>
            <a:pPr marL="400050" lvl="1" indent="0">
              <a:buNone/>
            </a:pPr>
            <a:r>
              <a:rPr lang="en-US" sz="2200" b="1" i="1" dirty="0"/>
              <a:t>	</a:t>
            </a:r>
            <a:r>
              <a:rPr lang="en-US" sz="2200" b="1" i="1" dirty="0" smtClean="0"/>
              <a:t>-- </a:t>
            </a:r>
            <a:r>
              <a:rPr lang="en-US" sz="2200" dirty="0" smtClean="0"/>
              <a:t>Establishment of parochial schools, sports and leisure societies</a:t>
            </a:r>
          </a:p>
          <a:p>
            <a:r>
              <a:rPr lang="en-US" sz="2200" dirty="0" smtClean="0"/>
              <a:t>Most immigrants eventually did adapt and integrate into host nations =&gt; cultural mixing added diversity to societies</a:t>
            </a:r>
          </a:p>
          <a:p>
            <a:pPr marL="685800" lvl="1">
              <a:buFont typeface="Wingdings" panose="05000000000000000000" pitchFamily="2" charset="2"/>
              <a:buChar char="§"/>
            </a:pPr>
            <a:r>
              <a:rPr lang="en-US" sz="2200" dirty="0" smtClean="0"/>
              <a:t>I.e. languages (Yiddish &amp; Italian), food (Italian, Japanese, Chinese cuisine in US), music &amp; dance (Argentinian Tango transformed by Italian instruments)</a:t>
            </a:r>
          </a:p>
        </p:txBody>
      </p:sp>
    </p:spTree>
    <p:extLst>
      <p:ext uri="{BB962C8B-B14F-4D97-AF65-F5344CB8AC3E}">
        <p14:creationId xmlns:p14="http://schemas.microsoft.com/office/powerpoint/2010/main" val="187956307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7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09600"/>
            <a:ext cx="9144000" cy="6324600"/>
          </a:xfrm>
        </p:spPr>
        <p:txBody>
          <a:bodyPr>
            <a:normAutofit fontScale="92500" lnSpcReduction="10000"/>
          </a:bodyPr>
          <a:lstStyle/>
          <a:p>
            <a:pPr marL="0" indent="0">
              <a:buNone/>
            </a:pPr>
            <a:r>
              <a:rPr lang="en-US" sz="2200" b="1" i="1" dirty="0" smtClean="0"/>
              <a:t>#5: Regulation of flow of Immigrants </a:t>
            </a:r>
          </a:p>
          <a:p>
            <a:r>
              <a:rPr lang="en-US" sz="2200" dirty="0" smtClean="0"/>
              <a:t>Many societies became overwhelmed with immigrants (esp. US) and residents engaged in prejudice and xenophobic reactions</a:t>
            </a:r>
          </a:p>
          <a:p>
            <a:pPr lvl="1" indent="-342900">
              <a:buFont typeface="Wingdings" panose="05000000000000000000" pitchFamily="2" charset="2"/>
              <a:buChar char="§"/>
            </a:pPr>
            <a:r>
              <a:rPr lang="en-US" sz="2200" dirty="0" smtClean="0"/>
              <a:t>Nativist movements in US discriminated against Catholic immigrants =&gt; feared impact on US culture and resistance to assimilation</a:t>
            </a:r>
          </a:p>
          <a:p>
            <a:pPr marL="400050" lvl="1" indent="0">
              <a:buNone/>
            </a:pPr>
            <a:r>
              <a:rPr lang="en-US" sz="2200" dirty="0"/>
              <a:t>	</a:t>
            </a:r>
            <a:r>
              <a:rPr lang="en-US" sz="2200" dirty="0" smtClean="0"/>
              <a:t>-- Some social scientists argued that Italian immigrants were inherently 	more violent and less honest than W. Europeans</a:t>
            </a:r>
          </a:p>
          <a:p>
            <a:r>
              <a:rPr lang="en-US" sz="2200" dirty="0" smtClean="0"/>
              <a:t>Some government passed restrictive laws regulating immigrants</a:t>
            </a:r>
          </a:p>
          <a:p>
            <a:pPr marL="685800" lvl="1">
              <a:buFont typeface="Wingdings" panose="05000000000000000000" pitchFamily="2" charset="2"/>
              <a:buChar char="§"/>
            </a:pPr>
            <a:r>
              <a:rPr lang="en-US" sz="2200" dirty="0" smtClean="0"/>
              <a:t>____________________________(1882; US) =&gt; Chinese immigration was banned in US from 1882 until 1942 due to xenophobic reactions</a:t>
            </a:r>
          </a:p>
          <a:p>
            <a:pPr marL="400050" lvl="1" indent="0">
              <a:buNone/>
            </a:pPr>
            <a:r>
              <a:rPr lang="en-US" sz="2200" dirty="0"/>
              <a:t>	</a:t>
            </a:r>
            <a:r>
              <a:rPr lang="en-US" sz="2200" dirty="0" smtClean="0"/>
              <a:t>-- Residents blamed Chinese for job competition, unemployment</a:t>
            </a:r>
          </a:p>
          <a:p>
            <a:pPr marL="400050" lvl="1" indent="0">
              <a:buNone/>
            </a:pPr>
            <a:r>
              <a:rPr lang="en-US" sz="2200" dirty="0"/>
              <a:t>	</a:t>
            </a:r>
            <a:r>
              <a:rPr lang="en-US" sz="2200" dirty="0" smtClean="0"/>
              <a:t>-- Chinese forced to attend segregated schools in California</a:t>
            </a:r>
          </a:p>
          <a:p>
            <a:pPr lvl="1" indent="-342900">
              <a:buFont typeface="Wingdings" panose="05000000000000000000" pitchFamily="2" charset="2"/>
              <a:buChar char="§"/>
            </a:pPr>
            <a:r>
              <a:rPr lang="en-US" sz="2200" dirty="0" smtClean="0"/>
              <a:t>________________________________________(1900; Australia) </a:t>
            </a:r>
          </a:p>
          <a:p>
            <a:pPr marL="800100" lvl="2" indent="0">
              <a:buNone/>
            </a:pPr>
            <a:r>
              <a:rPr lang="en-US" sz="1800" dirty="0" smtClean="0"/>
              <a:t>-- </a:t>
            </a:r>
            <a:r>
              <a:rPr lang="en-US" sz="2200" dirty="0" smtClean="0"/>
              <a:t>Chinese and Pacific islanders were blamed for low wages and gold field competition in 1900’s =&gt;  </a:t>
            </a:r>
            <a:r>
              <a:rPr lang="en-US" sz="2200" b="1" i="1" dirty="0" smtClean="0"/>
              <a:t>Immigration Restriction Act of 1901</a:t>
            </a:r>
          </a:p>
          <a:p>
            <a:pPr marL="800100" lvl="2" indent="0">
              <a:buNone/>
            </a:pPr>
            <a:r>
              <a:rPr lang="en-US" sz="2200" b="1" i="1" dirty="0" smtClean="0"/>
              <a:t>-- _________________________</a:t>
            </a:r>
            <a:r>
              <a:rPr lang="en-US" sz="2200" dirty="0" smtClean="0"/>
              <a:t>was a series of laws passed up until 1950’s that gave preference to British migrants over Asian</a:t>
            </a:r>
          </a:p>
          <a:p>
            <a:pPr marL="800100" lvl="2" indent="0">
              <a:buNone/>
            </a:pPr>
            <a:r>
              <a:rPr lang="en-US" sz="2200" dirty="0" smtClean="0"/>
              <a:t>-- Policy excluded immigrants who could not pass a 50 word dictation test =&gt; usually given in English</a:t>
            </a:r>
            <a:endParaRPr lang="en-US" sz="1800" dirty="0" smtClean="0"/>
          </a:p>
          <a:p>
            <a:pPr marL="800100" lvl="2" indent="0">
              <a:buNone/>
            </a:pPr>
            <a:r>
              <a:rPr lang="en-US" sz="1800" dirty="0"/>
              <a:t>	</a:t>
            </a:r>
            <a:endParaRPr lang="en-US" sz="2200" dirty="0" smtClean="0"/>
          </a:p>
        </p:txBody>
      </p:sp>
      <p:sp>
        <p:nvSpPr>
          <p:cNvPr id="4" name="Title 1"/>
          <p:cNvSpPr>
            <a:spLocks noGrp="1"/>
          </p:cNvSpPr>
          <p:nvPr>
            <p:ph type="title"/>
          </p:nvPr>
        </p:nvSpPr>
        <p:spPr>
          <a:xfrm>
            <a:off x="457200" y="76200"/>
            <a:ext cx="8229600" cy="457200"/>
          </a:xfrm>
        </p:spPr>
        <p:txBody>
          <a:bodyPr>
            <a:normAutofit fontScale="90000"/>
          </a:bodyPr>
          <a:lstStyle/>
          <a:p>
            <a:r>
              <a:rPr lang="en-US" b="1" u="sng" dirty="0" smtClean="0"/>
              <a:t>Impacts of Migration</a:t>
            </a:r>
            <a:endParaRPr lang="en-US" b="1" u="sng" dirty="0"/>
          </a:p>
        </p:txBody>
      </p:sp>
    </p:spTree>
    <p:extLst>
      <p:ext uri="{BB962C8B-B14F-4D97-AF65-F5344CB8AC3E}">
        <p14:creationId xmlns:p14="http://schemas.microsoft.com/office/powerpoint/2010/main" val="179406151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alpha val="3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2657"/>
            <a:ext cx="8229600" cy="487362"/>
          </a:xfrm>
        </p:spPr>
        <p:txBody>
          <a:bodyPr>
            <a:normAutofit fontScale="90000"/>
          </a:bodyPr>
          <a:lstStyle/>
          <a:p>
            <a:r>
              <a:rPr lang="en-US" b="1" u="sng" dirty="0" smtClean="0"/>
              <a:t>Chinese Exclusion Act -- 1882</a:t>
            </a:r>
            <a:endParaRPr lang="en-US" b="1" u="sng" dirty="0"/>
          </a:p>
        </p:txBody>
      </p:sp>
      <p:pic>
        <p:nvPicPr>
          <p:cNvPr id="7170" name="Picture 2" descr="http://therealrevo.com/blog/wp-content/uploads/2013/09/ChineseExclusionAc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66800"/>
            <a:ext cx="3883025" cy="43434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f/f1/The_only_one_barred_out_cph.3b486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949886"/>
            <a:ext cx="4879975" cy="5465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8513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457200"/>
            <a:ext cx="9144000" cy="6781800"/>
          </a:xfrm>
        </p:spPr>
        <p:txBody>
          <a:bodyPr>
            <a:normAutofit fontScale="85000" lnSpcReduction="20000"/>
          </a:bodyPr>
          <a:lstStyle/>
          <a:p>
            <a:pPr marL="0" indent="0">
              <a:buNone/>
            </a:pPr>
            <a:r>
              <a:rPr lang="en-US" sz="2400" dirty="0" smtClean="0"/>
              <a:t>#1: ______________________________</a:t>
            </a:r>
            <a:r>
              <a:rPr lang="en-US" sz="2400" b="1" i="1" dirty="0" smtClean="0"/>
              <a:t>movements </a:t>
            </a:r>
            <a:r>
              <a:rPr lang="en-US" sz="2400" dirty="0" smtClean="0"/>
              <a:t>=&gt; due to Janissary abuses and growth of nationalism many Balkan peoples rebelled against Ottoman rule </a:t>
            </a:r>
          </a:p>
          <a:p>
            <a:r>
              <a:rPr lang="en-US" sz="2400" dirty="0" smtClean="0"/>
              <a:t>Saw identity linked to language &amp; religion versus territory</a:t>
            </a:r>
          </a:p>
          <a:p>
            <a:pPr marL="685800" lvl="1">
              <a:buFont typeface="Wingdings" panose="05000000000000000000" pitchFamily="2" charset="2"/>
              <a:buChar char="§"/>
            </a:pPr>
            <a:r>
              <a:rPr lang="en-US" sz="2400" b="1" i="1" dirty="0" smtClean="0"/>
              <a:t>______________________ (1817) </a:t>
            </a:r>
            <a:r>
              <a:rPr lang="en-US" sz="2400" dirty="0" smtClean="0"/>
              <a:t>=&gt; Serbian nationalists defeated rebel Ottoman janissaries in 1817 to gain independence</a:t>
            </a:r>
          </a:p>
          <a:p>
            <a:pPr marL="685800" lvl="1">
              <a:buFont typeface="Wingdings" panose="05000000000000000000" pitchFamily="2" charset="2"/>
              <a:buChar char="§"/>
            </a:pPr>
            <a:r>
              <a:rPr lang="en-US" sz="2400" b="1" i="1" dirty="0" smtClean="0"/>
              <a:t>_________________(1821) </a:t>
            </a:r>
            <a:r>
              <a:rPr lang="en-US" sz="2400" dirty="0" smtClean="0"/>
              <a:t>=&gt; Greek nationalists revolted against the Ottomans and with aid of Russia, France and Britain secured independence in 1830</a:t>
            </a:r>
          </a:p>
          <a:p>
            <a:pPr marL="685800" lvl="1">
              <a:buFont typeface="Wingdings" panose="05000000000000000000" pitchFamily="2" charset="2"/>
              <a:buChar char="§"/>
            </a:pPr>
            <a:r>
              <a:rPr lang="en-US" sz="2400" dirty="0" smtClean="0"/>
              <a:t>Other Balkan provinces of Bulgaria, Romania and Bosnia-</a:t>
            </a:r>
            <a:r>
              <a:rPr lang="en-US" sz="2400" dirty="0" err="1" smtClean="0"/>
              <a:t>Herzegovenia</a:t>
            </a:r>
            <a:r>
              <a:rPr lang="en-US" sz="2400" dirty="0" smtClean="0"/>
              <a:t> gained independence or separation from Ottomans by 1870’s</a:t>
            </a:r>
          </a:p>
          <a:p>
            <a:pPr marL="0" indent="0">
              <a:buNone/>
            </a:pPr>
            <a:r>
              <a:rPr lang="en-US" sz="2400" b="1" i="1" dirty="0" smtClean="0"/>
              <a:t>#2: Semi-independence in__________________________________</a:t>
            </a:r>
          </a:p>
          <a:p>
            <a:r>
              <a:rPr lang="en-US" sz="2400" dirty="0" smtClean="0"/>
              <a:t>In North Africa Ottoman weakness led to local governors gaining considerable power and autonomy =&gt; appointed by Ottoman Sultan </a:t>
            </a:r>
          </a:p>
          <a:p>
            <a:pPr marL="685800" lvl="1">
              <a:buFont typeface="Wingdings" panose="05000000000000000000" pitchFamily="2" charset="2"/>
              <a:buChar char="§"/>
            </a:pPr>
            <a:r>
              <a:rPr lang="en-US" sz="2400" b="1" i="1" dirty="0" err="1" smtClean="0"/>
              <a:t>Exs</a:t>
            </a:r>
            <a:r>
              <a:rPr lang="en-US" sz="2400" b="1" i="1" dirty="0" smtClean="0"/>
              <a:t>: </a:t>
            </a:r>
            <a:r>
              <a:rPr lang="en-US" sz="2400" b="1" i="1" dirty="0" err="1" smtClean="0"/>
              <a:t>dey</a:t>
            </a:r>
            <a:r>
              <a:rPr lang="en-US" sz="2400" b="1" i="1" dirty="0" smtClean="0"/>
              <a:t> of Algiers, Pasha of Tripoli, _________________________in Egypt</a:t>
            </a:r>
          </a:p>
          <a:p>
            <a:pPr marL="0" indent="0">
              <a:buNone/>
            </a:pPr>
            <a:r>
              <a:rPr lang="en-US" sz="2400" dirty="0" smtClean="0"/>
              <a:t>#3: </a:t>
            </a:r>
            <a:r>
              <a:rPr lang="en-US" sz="2400" b="1" i="1" dirty="0" smtClean="0"/>
              <a:t>British influence in Egypt</a:t>
            </a:r>
          </a:p>
          <a:p>
            <a:r>
              <a:rPr lang="en-US" sz="2400" dirty="0" smtClean="0"/>
              <a:t>Egyptian leader ___________________set out to modernize Egypt in the aftermath of Napoleonic conquest in 1803 =&gt; became semi-independent military governor </a:t>
            </a:r>
          </a:p>
          <a:p>
            <a:pPr lvl="1" indent="-342900">
              <a:buFont typeface="Wingdings" panose="05000000000000000000" pitchFamily="2" charset="2"/>
              <a:buChar char="§"/>
            </a:pPr>
            <a:r>
              <a:rPr lang="en-US" sz="2400" dirty="0" smtClean="0"/>
              <a:t>Ali imported Westerners and built modern cotton factories =&gt; used  a newly trained modern army to revolt against Ottoman Sultan in 1839</a:t>
            </a:r>
          </a:p>
          <a:p>
            <a:pPr marL="400050" lvl="1" indent="0">
              <a:buNone/>
            </a:pPr>
            <a:r>
              <a:rPr lang="en-US" sz="2400" dirty="0" smtClean="0"/>
              <a:t>	-- Ali was defeated by French and British =&gt; wanted to keep Ottoman areas 	weak so as to dominate trade in region</a:t>
            </a:r>
          </a:p>
          <a:p>
            <a:pPr lvl="1" indent="-342900">
              <a:buFont typeface="Wingdings" panose="05000000000000000000" pitchFamily="2" charset="2"/>
              <a:buChar char="§"/>
            </a:pPr>
            <a:r>
              <a:rPr lang="en-US" sz="2400" dirty="0" smtClean="0"/>
              <a:t>Egypt was not independent but Ottoman Empire exercised little authority =&gt; instead Britain controlled area economically </a:t>
            </a:r>
          </a:p>
          <a:p>
            <a:pPr marL="400050" lvl="1" indent="0">
              <a:buNone/>
            </a:pPr>
            <a:r>
              <a:rPr lang="en-US" sz="2400" dirty="0"/>
              <a:t>	</a:t>
            </a:r>
            <a:r>
              <a:rPr lang="en-US" sz="2400" dirty="0" smtClean="0"/>
              <a:t>-- Forced Egypt to reduce tariffs and import British textiles, built __________</a:t>
            </a:r>
            <a:r>
              <a:rPr lang="en-US" sz="2200" dirty="0"/>
              <a:t>	</a:t>
            </a:r>
            <a:endParaRPr lang="en-US" sz="2200" dirty="0" smtClean="0"/>
          </a:p>
          <a:p>
            <a:pPr>
              <a:buFont typeface="Wingdings" panose="05000000000000000000" pitchFamily="2" charset="2"/>
              <a:buChar char="§"/>
            </a:pPr>
            <a:endParaRPr lang="en-US" sz="2200" dirty="0" smtClean="0"/>
          </a:p>
          <a:p>
            <a:pPr>
              <a:buFont typeface="Wingdings" panose="05000000000000000000" pitchFamily="2" charset="2"/>
              <a:buChar char="§"/>
            </a:pPr>
            <a:endParaRPr lang="en-US" sz="2200" dirty="0"/>
          </a:p>
        </p:txBody>
      </p:sp>
      <p:sp>
        <p:nvSpPr>
          <p:cNvPr id="4" name="Title 1"/>
          <p:cNvSpPr>
            <a:spLocks noGrp="1"/>
          </p:cNvSpPr>
          <p:nvPr>
            <p:ph type="title"/>
          </p:nvPr>
        </p:nvSpPr>
        <p:spPr>
          <a:xfrm>
            <a:off x="457200" y="0"/>
            <a:ext cx="8229600" cy="457200"/>
          </a:xfrm>
        </p:spPr>
        <p:txBody>
          <a:bodyPr>
            <a:normAutofit fontScale="90000"/>
          </a:bodyPr>
          <a:lstStyle/>
          <a:p>
            <a:r>
              <a:rPr lang="en-US" b="1" u="sng" dirty="0" smtClean="0"/>
              <a:t>Contraction of Ottoman Empire</a:t>
            </a:r>
            <a:endParaRPr lang="en-US" b="1" u="sng" dirty="0"/>
          </a:p>
        </p:txBody>
      </p:sp>
    </p:spTree>
    <p:extLst>
      <p:ext uri="{BB962C8B-B14F-4D97-AF65-F5344CB8AC3E}">
        <p14:creationId xmlns:p14="http://schemas.microsoft.com/office/powerpoint/2010/main" val="4084424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C9900">
            <a:alpha val="3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63562"/>
          </a:xfrm>
        </p:spPr>
        <p:txBody>
          <a:bodyPr>
            <a:normAutofit fontScale="90000"/>
          </a:bodyPr>
          <a:lstStyle/>
          <a:p>
            <a:r>
              <a:rPr lang="en-US" b="1" u="sng" dirty="0" smtClean="0"/>
              <a:t>Decline of Ottoman Empire</a:t>
            </a:r>
            <a:endParaRPr lang="en-US" b="1" u="sng" dirty="0"/>
          </a:p>
        </p:txBody>
      </p:sp>
      <p:pic>
        <p:nvPicPr>
          <p:cNvPr id="4" name="Picture 2" descr="http://fanack.com/uploads/pics/turkey_ottoman-decline_720px_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1999"/>
            <a:ext cx="8229600" cy="5867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112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9900">
            <a:alpha val="22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533400"/>
          </a:xfrm>
        </p:spPr>
        <p:txBody>
          <a:bodyPr>
            <a:normAutofit fontScale="90000"/>
          </a:bodyPr>
          <a:lstStyle/>
          <a:p>
            <a:r>
              <a:rPr lang="en-US" b="1" u="sng" dirty="0" smtClean="0"/>
              <a:t>Muhammad Ali in Egypt</a:t>
            </a:r>
            <a:endParaRPr lang="en-US" b="1" u="sng" dirty="0"/>
          </a:p>
        </p:txBody>
      </p:sp>
      <p:sp>
        <p:nvSpPr>
          <p:cNvPr id="3" name="Content Placeholder 2"/>
          <p:cNvSpPr>
            <a:spLocks noGrp="1"/>
          </p:cNvSpPr>
          <p:nvPr>
            <p:ph idx="1"/>
          </p:nvPr>
        </p:nvSpPr>
        <p:spPr>
          <a:xfrm>
            <a:off x="457200" y="5947228"/>
            <a:ext cx="8229600" cy="788535"/>
          </a:xfrm>
        </p:spPr>
        <p:txBody>
          <a:bodyPr>
            <a:normAutofit fontScale="77500" lnSpcReduction="20000"/>
          </a:bodyPr>
          <a:lstStyle/>
          <a:p>
            <a:pPr marL="0" indent="0">
              <a:buNone/>
            </a:pPr>
            <a:r>
              <a:rPr lang="en-US" sz="2400" dirty="0" smtClean="0"/>
              <a:t>Muhammad Ali was an Albanian military officer who gained control of Egypt after recapturing it from France in 1803 =&gt; tried to modernize nation along European lines until the Europeans put a stop to it in the 1830’s</a:t>
            </a:r>
            <a:endParaRPr lang="en-US" sz="2400" dirty="0"/>
          </a:p>
        </p:txBody>
      </p:sp>
      <p:pic>
        <p:nvPicPr>
          <p:cNvPr id="1026" name="Picture 2" descr="http://www.egyptianagriculture.com/images/muhammadal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89" y="685799"/>
            <a:ext cx="4274911" cy="526142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d/d9/Mouhamed_ali_army%26nav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1825" y="1676400"/>
            <a:ext cx="4572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2048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67800" cy="715962"/>
          </a:xfrm>
        </p:spPr>
        <p:txBody>
          <a:bodyPr>
            <a:normAutofit/>
          </a:bodyPr>
          <a:lstStyle/>
          <a:p>
            <a:r>
              <a:rPr lang="en-US" sz="3400" b="1" u="sng" dirty="0" smtClean="0"/>
              <a:t>Thomas </a:t>
            </a:r>
            <a:r>
              <a:rPr lang="en-US" sz="3400" b="1" u="sng" dirty="0" err="1" smtClean="0"/>
              <a:t>Macauley</a:t>
            </a:r>
            <a:r>
              <a:rPr lang="en-US" sz="3400" b="1" u="sng" dirty="0" smtClean="0"/>
              <a:t>, </a:t>
            </a:r>
            <a:r>
              <a:rPr lang="en-US" sz="3400" b="1" i="1" u="sng" dirty="0" smtClean="0"/>
              <a:t>Minute on Education </a:t>
            </a:r>
            <a:r>
              <a:rPr lang="en-US" sz="3400" b="1" u="sng" dirty="0" smtClean="0"/>
              <a:t>(1834)</a:t>
            </a:r>
            <a:endParaRPr lang="en-US" sz="3400" b="1" u="sng" dirty="0"/>
          </a:p>
        </p:txBody>
      </p:sp>
      <p:sp>
        <p:nvSpPr>
          <p:cNvPr id="3" name="Content Placeholder 2"/>
          <p:cNvSpPr>
            <a:spLocks noGrp="1"/>
          </p:cNvSpPr>
          <p:nvPr>
            <p:ph idx="1"/>
          </p:nvPr>
        </p:nvSpPr>
        <p:spPr>
          <a:xfrm>
            <a:off x="0" y="1261630"/>
            <a:ext cx="5634608" cy="4648200"/>
          </a:xfrm>
        </p:spPr>
        <p:txBody>
          <a:bodyPr>
            <a:normAutofit/>
          </a:bodyPr>
          <a:lstStyle/>
          <a:p>
            <a:pPr marL="0" indent="0">
              <a:buNone/>
            </a:pPr>
            <a:r>
              <a:rPr lang="en-US" sz="2600" dirty="0" smtClean="0"/>
              <a:t>“I have no knowledge of either Sanskrit or Arabic – but I have done what I can to form a correct estimate of their value. . . I believe that it is no exaggeration to say, that a single shelf of a good European library was worth more than the whole native literature of India and Arabia . . . In every branch of physical or moral philosophy the relative positions of the two nations is the same.”</a:t>
            </a:r>
            <a:endParaRPr lang="en-US" sz="2600" dirty="0"/>
          </a:p>
        </p:txBody>
      </p:sp>
      <p:pic>
        <p:nvPicPr>
          <p:cNvPr id="2050" name="Picture 2" descr="http://t2.gstatic.com/images?q=tbn:ANd9GcTwkSsQXgv-xmx74P3IDQxFiCXeTBbdoOXti43I1fw7q7YJpuCf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608" y="1247775"/>
            <a:ext cx="3516319" cy="439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893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5128</TotalTime>
  <Words>4497</Words>
  <Application>Microsoft Office PowerPoint</Application>
  <PresentationFormat>On-screen Show (4:3)</PresentationFormat>
  <Paragraphs>443</Paragraphs>
  <Slides>54</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54</vt:i4>
      </vt:variant>
    </vt:vector>
  </HeadingPairs>
  <TitlesOfParts>
    <vt:vector size="60" baseType="lpstr">
      <vt:lpstr>Arial</vt:lpstr>
      <vt:lpstr>Calibri</vt:lpstr>
      <vt:lpstr>Courier New</vt:lpstr>
      <vt:lpstr>Wingdings</vt:lpstr>
      <vt:lpstr>Office Theme</vt:lpstr>
      <vt:lpstr>1_Office Theme</vt:lpstr>
      <vt:lpstr>Growth of Nationalism in Europe</vt:lpstr>
      <vt:lpstr>German &amp; Italian Unification</vt:lpstr>
      <vt:lpstr>PowerPoint Presentation</vt:lpstr>
      <vt:lpstr>German Empire (2nd Reich) in 1871</vt:lpstr>
      <vt:lpstr>Contraction of Ottoman Empire</vt:lpstr>
      <vt:lpstr>Contraction of Ottoman Empire</vt:lpstr>
      <vt:lpstr>Decline of Ottoman Empire</vt:lpstr>
      <vt:lpstr>Muhammad Ali in Egypt</vt:lpstr>
      <vt:lpstr>Thomas Macauley, Minute on Education (1834)</vt:lpstr>
      <vt:lpstr>European Enlightenment</vt:lpstr>
      <vt:lpstr>PowerPoint Presentation</vt:lpstr>
      <vt:lpstr>European Coffeehouse</vt:lpstr>
      <vt:lpstr>Revolutionary Documents famous Passages</vt:lpstr>
      <vt:lpstr>Social Effect of Enlightenment</vt:lpstr>
      <vt:lpstr>Social Effect of Enlightenment</vt:lpstr>
      <vt:lpstr>British West Africa Squadron</vt:lpstr>
      <vt:lpstr>Social Effect of Enlightenment</vt:lpstr>
      <vt:lpstr>What is a Revolution?????</vt:lpstr>
      <vt:lpstr>Crane Brinton’s Stages of a Revolution</vt:lpstr>
      <vt:lpstr>Crane Brinton’s Stages of a Revolution</vt:lpstr>
      <vt:lpstr>The Guillotine</vt:lpstr>
      <vt:lpstr>French Tricolor =&gt; when France was invaded the Jacobins said “we will incite a war of people against kings . . . Ten million Frenchman, kindled by the fire of liberty and armed with the sword of  freedom, we will fight with reason against tyranny and make the tyrants tremble on their thrones.”</vt:lpstr>
      <vt:lpstr>Central and South America</vt:lpstr>
      <vt:lpstr>PowerPoint Presentation</vt:lpstr>
      <vt:lpstr>Comparative Constitutional Experiments in North &amp; South America</vt:lpstr>
      <vt:lpstr>Ideological Consequences of Revolutionary Movements</vt:lpstr>
      <vt:lpstr>Congress of Vienna -- 1815</vt:lpstr>
      <vt:lpstr>Examples of “Liberal” Achievements by 1900</vt:lpstr>
      <vt:lpstr>Ideological Consequences of Revolutionary Movements</vt:lpstr>
      <vt:lpstr>Ideological Consequences of Revolutionary Movements</vt:lpstr>
      <vt:lpstr>PowerPoint Presentation</vt:lpstr>
      <vt:lpstr>Karl Marx</vt:lpstr>
      <vt:lpstr>PowerPoint Presentation</vt:lpstr>
      <vt:lpstr>Imperial Reform Movements</vt:lpstr>
      <vt:lpstr>Imperial Reform Movements</vt:lpstr>
      <vt:lpstr>Modernized Ottoman Troops after Tanzimat Reforms</vt:lpstr>
      <vt:lpstr>Crimean War (1854-1856)</vt:lpstr>
      <vt:lpstr>Imperial Reform Movements</vt:lpstr>
      <vt:lpstr>Confucian Officials on SS Movement</vt:lpstr>
      <vt:lpstr>Culture &amp; Society in the West during the 19th century</vt:lpstr>
      <vt:lpstr>Culture &amp; Society in the West during the 19th century</vt:lpstr>
      <vt:lpstr>Culture &amp; Society in the West during the 19th century</vt:lpstr>
      <vt:lpstr>Mass Migration Activity</vt:lpstr>
      <vt:lpstr>Mass Migration in the 19th Century</vt:lpstr>
      <vt:lpstr>World Population Growth by Century</vt:lpstr>
      <vt:lpstr>PowerPoint Presentation</vt:lpstr>
      <vt:lpstr>World Demography (by region) 1750 to 1900</vt:lpstr>
      <vt:lpstr>Mass Migration of the 19th Century – Why? Who? Where? </vt:lpstr>
      <vt:lpstr>PowerPoint Presentation</vt:lpstr>
      <vt:lpstr>Mass Migration of the 19th Century – Why? Who? Where? </vt:lpstr>
      <vt:lpstr>Mass Migration of the 19th Century – Why? Who? Where? </vt:lpstr>
      <vt:lpstr>Impacts of Migration</vt:lpstr>
      <vt:lpstr>Impacts of Migration</vt:lpstr>
      <vt:lpstr>Chinese Exclusion Act -- 1882</vt:lpstr>
    </vt:vector>
  </TitlesOfParts>
  <Company>SHIPPENSBURG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Kristoffer Rhinehart</dc:creator>
  <cp:lastModifiedBy>Kristoffer Rhinehart</cp:lastModifiedBy>
  <cp:revision>157</cp:revision>
  <cp:lastPrinted>2018-02-02T19:14:04Z</cp:lastPrinted>
  <dcterms:created xsi:type="dcterms:W3CDTF">2015-02-04T14:02:26Z</dcterms:created>
  <dcterms:modified xsi:type="dcterms:W3CDTF">2018-03-05T13:32:34Z</dcterms:modified>
</cp:coreProperties>
</file>