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handoutMasterIdLst>
    <p:handoutMasterId r:id="rId102"/>
  </p:handoutMasterIdLst>
  <p:sldIdLst>
    <p:sldId id="256" r:id="rId2"/>
    <p:sldId id="257" r:id="rId3"/>
    <p:sldId id="258" r:id="rId4"/>
    <p:sldId id="261" r:id="rId5"/>
    <p:sldId id="260" r:id="rId6"/>
    <p:sldId id="259" r:id="rId7"/>
    <p:sldId id="262" r:id="rId8"/>
    <p:sldId id="263" r:id="rId9"/>
    <p:sldId id="264" r:id="rId10"/>
    <p:sldId id="268" r:id="rId11"/>
    <p:sldId id="265" r:id="rId12"/>
    <p:sldId id="277" r:id="rId13"/>
    <p:sldId id="269" r:id="rId14"/>
    <p:sldId id="276" r:id="rId15"/>
    <p:sldId id="275" r:id="rId16"/>
    <p:sldId id="278" r:id="rId17"/>
    <p:sldId id="280" r:id="rId18"/>
    <p:sldId id="282" r:id="rId19"/>
    <p:sldId id="283" r:id="rId20"/>
    <p:sldId id="284" r:id="rId21"/>
    <p:sldId id="286" r:id="rId22"/>
    <p:sldId id="285" r:id="rId23"/>
    <p:sldId id="291" r:id="rId24"/>
    <p:sldId id="292" r:id="rId25"/>
    <p:sldId id="293" r:id="rId26"/>
    <p:sldId id="294" r:id="rId27"/>
    <p:sldId id="296" r:id="rId28"/>
    <p:sldId id="295" r:id="rId29"/>
    <p:sldId id="297" r:id="rId30"/>
    <p:sldId id="298" r:id="rId31"/>
    <p:sldId id="303" r:id="rId32"/>
    <p:sldId id="304" r:id="rId33"/>
    <p:sldId id="308" r:id="rId34"/>
    <p:sldId id="309" r:id="rId35"/>
    <p:sldId id="307" r:id="rId36"/>
    <p:sldId id="311" r:id="rId37"/>
    <p:sldId id="313" r:id="rId38"/>
    <p:sldId id="314" r:id="rId39"/>
    <p:sldId id="319" r:id="rId40"/>
    <p:sldId id="320" r:id="rId41"/>
    <p:sldId id="321" r:id="rId42"/>
    <p:sldId id="325" r:id="rId43"/>
    <p:sldId id="330" r:id="rId44"/>
    <p:sldId id="324" r:id="rId45"/>
    <p:sldId id="327" r:id="rId46"/>
    <p:sldId id="335" r:id="rId47"/>
    <p:sldId id="329" r:id="rId48"/>
    <p:sldId id="331" r:id="rId49"/>
    <p:sldId id="332" r:id="rId50"/>
    <p:sldId id="333" r:id="rId51"/>
    <p:sldId id="340" r:id="rId52"/>
    <p:sldId id="341" r:id="rId53"/>
    <p:sldId id="337" r:id="rId54"/>
    <p:sldId id="339" r:id="rId55"/>
    <p:sldId id="338" r:id="rId56"/>
    <p:sldId id="344" r:id="rId57"/>
    <p:sldId id="347" r:id="rId58"/>
    <p:sldId id="349" r:id="rId59"/>
    <p:sldId id="350" r:id="rId60"/>
    <p:sldId id="351" r:id="rId61"/>
    <p:sldId id="356" r:id="rId62"/>
    <p:sldId id="357" r:id="rId63"/>
    <p:sldId id="358" r:id="rId64"/>
    <p:sldId id="361" r:id="rId65"/>
    <p:sldId id="368" r:id="rId66"/>
    <p:sldId id="353" r:id="rId67"/>
    <p:sldId id="364" r:id="rId68"/>
    <p:sldId id="365" r:id="rId69"/>
    <p:sldId id="369" r:id="rId70"/>
    <p:sldId id="370" r:id="rId71"/>
    <p:sldId id="372" r:id="rId72"/>
    <p:sldId id="373" r:id="rId73"/>
    <p:sldId id="376" r:id="rId74"/>
    <p:sldId id="378" r:id="rId75"/>
    <p:sldId id="379" r:id="rId76"/>
    <p:sldId id="380" r:id="rId77"/>
    <p:sldId id="381" r:id="rId78"/>
    <p:sldId id="382" r:id="rId79"/>
    <p:sldId id="385" r:id="rId80"/>
    <p:sldId id="386" r:id="rId81"/>
    <p:sldId id="390" r:id="rId82"/>
    <p:sldId id="391" r:id="rId83"/>
    <p:sldId id="393" r:id="rId84"/>
    <p:sldId id="394" r:id="rId85"/>
    <p:sldId id="395" r:id="rId86"/>
    <p:sldId id="398" r:id="rId87"/>
    <p:sldId id="399" r:id="rId88"/>
    <p:sldId id="404" r:id="rId89"/>
    <p:sldId id="405" r:id="rId90"/>
    <p:sldId id="406" r:id="rId91"/>
    <p:sldId id="408" r:id="rId92"/>
    <p:sldId id="410" r:id="rId93"/>
    <p:sldId id="412" r:id="rId94"/>
    <p:sldId id="413" r:id="rId95"/>
    <p:sldId id="416" r:id="rId96"/>
    <p:sldId id="417" r:id="rId97"/>
    <p:sldId id="418" r:id="rId98"/>
    <p:sldId id="422" r:id="rId99"/>
    <p:sldId id="423" r:id="rId10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9900"/>
    <a:srgbClr val="808000"/>
    <a:srgbClr val="66669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52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2629" tIns="46314" rIns="92629" bIns="4631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1"/>
          </a:xfrm>
          <a:prstGeom prst="rect">
            <a:avLst/>
          </a:prstGeom>
        </p:spPr>
        <p:txBody>
          <a:bodyPr vert="horz" lIns="92629" tIns="46314" rIns="92629" bIns="46314" rtlCol="0"/>
          <a:lstStyle>
            <a:lvl1pPr algn="r">
              <a:defRPr sz="1200"/>
            </a:lvl1pPr>
          </a:lstStyle>
          <a:p>
            <a:fld id="{7221081C-B08A-4E9C-B9F2-797A2D118E64}" type="datetimeFigureOut">
              <a:rPr lang="en-US" smtClean="0"/>
              <a:t>3/5/2018</a:t>
            </a:fld>
            <a:endParaRPr lang="en-US"/>
          </a:p>
        </p:txBody>
      </p:sp>
      <p:sp>
        <p:nvSpPr>
          <p:cNvPr id="4" name="Footer Placeholder 3"/>
          <p:cNvSpPr>
            <a:spLocks noGrp="1"/>
          </p:cNvSpPr>
          <p:nvPr>
            <p:ph type="ftr" sz="quarter" idx="2"/>
          </p:nvPr>
        </p:nvSpPr>
        <p:spPr>
          <a:xfrm>
            <a:off x="0" y="8829967"/>
            <a:ext cx="3037840" cy="464821"/>
          </a:xfrm>
          <a:prstGeom prst="rect">
            <a:avLst/>
          </a:prstGeom>
        </p:spPr>
        <p:txBody>
          <a:bodyPr vert="horz" lIns="92629" tIns="46314" rIns="92629" bIns="4631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1"/>
          </a:xfrm>
          <a:prstGeom prst="rect">
            <a:avLst/>
          </a:prstGeom>
        </p:spPr>
        <p:txBody>
          <a:bodyPr vert="horz" lIns="92629" tIns="46314" rIns="92629" bIns="46314" rtlCol="0" anchor="b"/>
          <a:lstStyle>
            <a:lvl1pPr algn="r">
              <a:defRPr sz="1200"/>
            </a:lvl1pPr>
          </a:lstStyle>
          <a:p>
            <a:fld id="{5C079FB6-D4BE-48BE-B0B8-2067DDE0E201}" type="slidenum">
              <a:rPr lang="en-US" smtClean="0"/>
              <a:t>‹#›</a:t>
            </a:fld>
            <a:endParaRPr lang="en-US"/>
          </a:p>
        </p:txBody>
      </p:sp>
    </p:spTree>
    <p:extLst>
      <p:ext uri="{BB962C8B-B14F-4D97-AF65-F5344CB8AC3E}">
        <p14:creationId xmlns:p14="http://schemas.microsoft.com/office/powerpoint/2010/main" val="3353771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2629" tIns="46314" rIns="92629" bIns="4631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1"/>
          </a:xfrm>
          <a:prstGeom prst="rect">
            <a:avLst/>
          </a:prstGeom>
        </p:spPr>
        <p:txBody>
          <a:bodyPr vert="horz" lIns="92629" tIns="46314" rIns="92629" bIns="46314" rtlCol="0"/>
          <a:lstStyle>
            <a:lvl1pPr algn="r">
              <a:defRPr sz="1200"/>
            </a:lvl1pPr>
          </a:lstStyle>
          <a:p>
            <a:fld id="{6A8BBEA5-73D1-4287-A6E7-9F94D07CD6F9}" type="datetimeFigureOut">
              <a:rPr lang="en-US" smtClean="0"/>
              <a:t>3/5/2018</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629" tIns="46314" rIns="92629" bIns="46314" rtlCol="0" anchor="ctr"/>
          <a:lstStyle/>
          <a:p>
            <a:endParaRPr lang="en-US" dirty="0"/>
          </a:p>
        </p:txBody>
      </p:sp>
      <p:sp>
        <p:nvSpPr>
          <p:cNvPr id="5" name="Notes Placeholder 4"/>
          <p:cNvSpPr>
            <a:spLocks noGrp="1"/>
          </p:cNvSpPr>
          <p:nvPr>
            <p:ph type="body" sz="quarter" idx="3"/>
          </p:nvPr>
        </p:nvSpPr>
        <p:spPr>
          <a:xfrm>
            <a:off x="701040" y="4415791"/>
            <a:ext cx="5608320" cy="4183381"/>
          </a:xfrm>
          <a:prstGeom prst="rect">
            <a:avLst/>
          </a:prstGeom>
        </p:spPr>
        <p:txBody>
          <a:bodyPr vert="horz" lIns="92629" tIns="46314" rIns="92629" bIns="463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1"/>
          </a:xfrm>
          <a:prstGeom prst="rect">
            <a:avLst/>
          </a:prstGeom>
        </p:spPr>
        <p:txBody>
          <a:bodyPr vert="horz" lIns="92629" tIns="46314" rIns="92629" bIns="463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1"/>
          </a:xfrm>
          <a:prstGeom prst="rect">
            <a:avLst/>
          </a:prstGeom>
        </p:spPr>
        <p:txBody>
          <a:bodyPr vert="horz" lIns="92629" tIns="46314" rIns="92629" bIns="46314" rtlCol="0" anchor="b"/>
          <a:lstStyle>
            <a:lvl1pPr algn="r">
              <a:defRPr sz="1200"/>
            </a:lvl1pPr>
          </a:lstStyle>
          <a:p>
            <a:fld id="{B892CB3D-1753-4854-A295-84C8B3686CF3}" type="slidenum">
              <a:rPr lang="en-US" smtClean="0"/>
              <a:t>‹#›</a:t>
            </a:fld>
            <a:endParaRPr lang="en-US" dirty="0"/>
          </a:p>
        </p:txBody>
      </p:sp>
    </p:spTree>
    <p:extLst>
      <p:ext uri="{BB962C8B-B14F-4D97-AF65-F5344CB8AC3E}">
        <p14:creationId xmlns:p14="http://schemas.microsoft.com/office/powerpoint/2010/main" val="165099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440013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35872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281948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1698909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238210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73069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363227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93126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885234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2050867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079D3-50D7-4464-8C95-9003E072840F}" type="datetimeFigureOut">
              <a:rPr lang="en-US" smtClean="0"/>
              <a:t>3/5/2018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502BD-F33B-4695-AE12-63008AAF8771}" type="slidenum">
              <a:rPr lang="en-US" smtClean="0"/>
              <a:t>‹#›</a:t>
            </a:fld>
            <a:endParaRPr lang="en-US" dirty="0"/>
          </a:p>
        </p:txBody>
      </p:sp>
    </p:spTree>
    <p:extLst>
      <p:ext uri="{BB962C8B-B14F-4D97-AF65-F5344CB8AC3E}">
        <p14:creationId xmlns:p14="http://schemas.microsoft.com/office/powerpoint/2010/main" val="348565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079D3-50D7-4464-8C95-9003E072840F}" type="datetimeFigureOut">
              <a:rPr lang="en-US" smtClean="0"/>
              <a:t>3/5/2018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502BD-F33B-4695-AE12-63008AAF8771}" type="slidenum">
              <a:rPr lang="en-US" smtClean="0"/>
              <a:t>‹#›</a:t>
            </a:fld>
            <a:endParaRPr lang="en-US" dirty="0"/>
          </a:p>
        </p:txBody>
      </p:sp>
    </p:spTree>
    <p:extLst>
      <p:ext uri="{BB962C8B-B14F-4D97-AF65-F5344CB8AC3E}">
        <p14:creationId xmlns:p14="http://schemas.microsoft.com/office/powerpoint/2010/main" val="408604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url?sa=i&amp;rct=j&amp;q=british%20women%20coal%20miners&amp;source=images&amp;cd=&amp;cad=rja&amp;docid=pzWCn9uOpF9beM&amp;tbnid=X-1BzcXMQquYRM:&amp;ved=0CAUQjRw&amp;url=http://peerintothepast.tumblr.com/post/42634379440&amp;ei=DgxDUY_zLISk8QTH0YCgCg&amp;psig=AFQjCNH4bLkdzNL2jhr8Am7sHKf8mDUo5g&amp;ust=1363434886192204"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oogle.com/url?sa=i&amp;rct=j&amp;q=&amp;esrc=s&amp;frm=1&amp;source=images&amp;cd=&amp;cad=rja&amp;docid=STN_1LSQ6ktpPM&amp;tbnid=nbK7tlSYtpbFCM:&amp;ved=0CAUQjRw&amp;url=http://www.unc.edu/~branhunz/Images/EastIndiaCompany1837.htm&amp;ei=172KUdPuMrOs4APf8YHAAQ&amp;psig=AFQjCNGomu4d-Fwpoz0khkkKEuQGUusP7w&amp;ust=1368133461513725"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xIE4Y0sPCy29wM&amp;tbnid=MpyugV3ODOPMMM:&amp;ved=0CAUQjRw&amp;url=http://www.wou.edu/las/socsci/kimjensen/paper1.htm&amp;ei=wL-KUc7rHses4APZ04GgDg&amp;bvm=bv.46226182,d.dmg&amp;psig=AFQjCNGrvqn_4cu4h7fxU8G-CQFmlVUmmw&amp;ust=1368133948177877" TargetMode="Externa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upload.wikimedia.org/wikipedia/commons/5/52/MutilatedChildrenFromCongo.jpg" TargetMode="Externa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m/url?sa=i&amp;rct=j&amp;q=colonial+nigeria&amp;source=images&amp;cd=&amp;cad=rja&amp;docid=8qdufCb2z3p0VM&amp;tbnid=Hz2BrNpxUecUBM:&amp;ved=&amp;url=http://citizensplatform.net/2013/02/100-years-after-zungeru-and-the-relics-of-lord-lugard/&amp;ei=kqFpUcXqJuO10QHFzoDgDg&amp;bvm=bv.45175338,d.dmQ&amp;psig=AFQjCNG7SmZMooq59mExaDDCjFUlG7Slrg&amp;ust=1365963538876028"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com/url?sa=i&amp;source=images&amp;cd=&amp;cad=rja&amp;docid=LzDqOeRm_I_c4M&amp;tbnid=CickI1Y3t23OXM:&amp;ved=0CAgQjRwwAA&amp;url=http://instruct.westvalley.edu/kelly/Distance_Learning/History_17B/Lecture08/open_door_notes.htm&amp;ei=xTB9UdWaCNG-4AOS54CIAg&amp;psig=AFQjCNGM5J20Bl-EOosTnmpxPjaPL73AEQ&amp;ust=136724538118562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609600"/>
          </a:xfrm>
        </p:spPr>
        <p:txBody>
          <a:bodyPr>
            <a:noAutofit/>
          </a:bodyPr>
          <a:lstStyle/>
          <a:p>
            <a:r>
              <a:rPr lang="en-US" sz="3400" b="1" u="sng" dirty="0" smtClean="0"/>
              <a:t>AP World History Unit V – The Age of Revolutions</a:t>
            </a:r>
            <a:br>
              <a:rPr lang="en-US" sz="3400" b="1" u="sng" dirty="0" smtClean="0"/>
            </a:br>
            <a:r>
              <a:rPr lang="en-US" sz="3400" b="1" u="sng" dirty="0" smtClean="0"/>
              <a:t>1750-1900</a:t>
            </a:r>
            <a:endParaRPr lang="en-US" sz="3400" b="1" u="sng" dirty="0"/>
          </a:p>
        </p:txBody>
      </p:sp>
      <p:pic>
        <p:nvPicPr>
          <p:cNvPr id="4" name="Picture 2" descr="http://4.bp.blogspot.com/-wx0yDiit1lQ/UBP5dancytI/AAAAAAAAPh4/w3gK3wZYP3E/s1600/revolucao_industr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7630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96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Industrial Revolution -- Production</a:t>
            </a:r>
            <a:endParaRPr lang="en-US" b="1" u="sng" dirty="0"/>
          </a:p>
        </p:txBody>
      </p:sp>
      <p:sp>
        <p:nvSpPr>
          <p:cNvPr id="3" name="Content Placeholder 2"/>
          <p:cNvSpPr>
            <a:spLocks noGrp="1"/>
          </p:cNvSpPr>
          <p:nvPr>
            <p:ph idx="1"/>
          </p:nvPr>
        </p:nvSpPr>
        <p:spPr>
          <a:xfrm>
            <a:off x="0" y="609600"/>
            <a:ext cx="9144000" cy="6477000"/>
          </a:xfrm>
        </p:spPr>
        <p:txBody>
          <a:bodyPr>
            <a:normAutofit fontScale="92500" lnSpcReduction="10000"/>
          </a:bodyPr>
          <a:lstStyle/>
          <a:p>
            <a:r>
              <a:rPr lang="en-US" sz="2100" dirty="0" smtClean="0"/>
              <a:t>The main effect of the Industrial Revolution was on the production of goods</a:t>
            </a:r>
            <a:endParaRPr lang="en-US" sz="2100" dirty="0"/>
          </a:p>
          <a:p>
            <a:pPr lvl="1">
              <a:buFont typeface="Wingdings" pitchFamily="2" charset="2"/>
              <a:buChar char="§"/>
            </a:pPr>
            <a:r>
              <a:rPr lang="en-US" sz="2100" dirty="0"/>
              <a:t>By 1851 Britain p</a:t>
            </a:r>
            <a:r>
              <a:rPr lang="en-US" sz="2100" dirty="0" smtClean="0"/>
              <a:t>roduced </a:t>
            </a:r>
            <a:r>
              <a:rPr lang="en-US" sz="2100" dirty="0"/>
              <a:t>2/3 of the world’s coal and ½ of its iron</a:t>
            </a:r>
          </a:p>
          <a:p>
            <a:pPr marL="457200" lvl="1" indent="0">
              <a:buNone/>
            </a:pPr>
            <a:r>
              <a:rPr lang="en-US" sz="2100" dirty="0"/>
              <a:t>	-- Created 20% of the world’s output of manufactured goods </a:t>
            </a:r>
            <a:r>
              <a:rPr lang="en-US" sz="2100" dirty="0" smtClean="0"/>
              <a:t>(2</a:t>
            </a:r>
            <a:r>
              <a:rPr lang="en-US" sz="2100" dirty="0"/>
              <a:t>% in 1750)</a:t>
            </a:r>
          </a:p>
          <a:p>
            <a:pPr marL="57150" indent="0">
              <a:buNone/>
            </a:pPr>
            <a:r>
              <a:rPr lang="en-US" sz="2100" b="1" u="sng" dirty="0" smtClean="0"/>
              <a:t>Q: How?????</a:t>
            </a:r>
          </a:p>
          <a:p>
            <a:pPr marL="57150" indent="0">
              <a:buNone/>
            </a:pPr>
            <a:r>
              <a:rPr lang="en-US" sz="2100" b="1" i="1" dirty="0" smtClean="0"/>
              <a:t>#1: Application of _______________________</a:t>
            </a:r>
            <a:r>
              <a:rPr lang="en-US" sz="2100" dirty="0" smtClean="0"/>
              <a:t>(i.e. coal, oil after 1900) =&gt; releases large amount of energy that can be harnessed by machines </a:t>
            </a:r>
          </a:p>
          <a:p>
            <a:pPr lvl="1">
              <a:buFont typeface="Wingdings" panose="05000000000000000000" pitchFamily="2" charset="2"/>
              <a:buChar char="§"/>
            </a:pPr>
            <a:r>
              <a:rPr lang="en-US" sz="2100" dirty="0" smtClean="0"/>
              <a:t>Coal production in 1750 = 10M tons; 1860= 130 M tons; 1900 = 1B tons</a:t>
            </a:r>
          </a:p>
          <a:p>
            <a:pPr marL="57150" indent="0">
              <a:buNone/>
            </a:pPr>
            <a:r>
              <a:rPr lang="en-US" sz="2100" b="1" i="1" dirty="0" smtClean="0"/>
              <a:t>#2: </a:t>
            </a:r>
            <a:r>
              <a:rPr lang="en-US" sz="2100" b="1" i="1" dirty="0"/>
              <a:t>N</a:t>
            </a:r>
            <a:r>
              <a:rPr lang="en-US" sz="2100" b="1" i="1" dirty="0" smtClean="0"/>
              <a:t>ew inventions </a:t>
            </a:r>
            <a:r>
              <a:rPr lang="en-US" sz="2100" dirty="0" smtClean="0"/>
              <a:t>=&gt;__________________________________________</a:t>
            </a:r>
            <a:endParaRPr lang="en-US" sz="2100" b="1" i="1" dirty="0" smtClean="0"/>
          </a:p>
          <a:p>
            <a:pPr lvl="1">
              <a:buFont typeface="Wingdings" panose="05000000000000000000" pitchFamily="2" charset="2"/>
              <a:buChar char="§"/>
            </a:pPr>
            <a:r>
              <a:rPr lang="en-US" sz="2100" dirty="0" smtClean="0"/>
              <a:t>Steam engine allows creation of machines to do work at an ever faster pace =&gt; i.e. </a:t>
            </a:r>
            <a:r>
              <a:rPr lang="en-US" sz="2100" b="1" i="1" dirty="0" smtClean="0"/>
              <a:t>Spinning Jenny</a:t>
            </a:r>
            <a:r>
              <a:rPr lang="en-US" sz="2100" dirty="0" smtClean="0"/>
              <a:t>, locomotive (___________________)</a:t>
            </a:r>
          </a:p>
          <a:p>
            <a:pPr lvl="1">
              <a:buFont typeface="Wingdings" panose="05000000000000000000" pitchFamily="2" charset="2"/>
              <a:buChar char="§"/>
            </a:pPr>
            <a:r>
              <a:rPr lang="en-US" sz="2100" dirty="0" smtClean="0"/>
              <a:t>___________________(Eli Whitney) allows production of cotton to increase</a:t>
            </a:r>
          </a:p>
          <a:p>
            <a:pPr marL="457200" lvl="1" indent="0">
              <a:buNone/>
            </a:pPr>
            <a:r>
              <a:rPr lang="en-US" sz="2100" dirty="0"/>
              <a:t>	</a:t>
            </a:r>
            <a:r>
              <a:rPr lang="en-US" sz="2100" dirty="0" smtClean="0"/>
              <a:t>-- America exports 1.5 M </a:t>
            </a:r>
            <a:r>
              <a:rPr lang="en-US" sz="2100" dirty="0" err="1" smtClean="0"/>
              <a:t>lbs</a:t>
            </a:r>
            <a:r>
              <a:rPr lang="en-US" sz="2100" dirty="0" smtClean="0"/>
              <a:t> of cotton in 1790 vs 85 M </a:t>
            </a:r>
            <a:r>
              <a:rPr lang="en-US" sz="2100" dirty="0" err="1" smtClean="0"/>
              <a:t>lbs</a:t>
            </a:r>
            <a:r>
              <a:rPr lang="en-US" sz="2100" dirty="0" smtClean="0"/>
              <a:t> in 1810</a:t>
            </a:r>
          </a:p>
          <a:p>
            <a:pPr marL="57150" indent="0">
              <a:buNone/>
            </a:pPr>
            <a:r>
              <a:rPr lang="en-US" sz="2100" b="1" i="1" dirty="0" smtClean="0"/>
              <a:t>#3: Introduction of ______________________</a:t>
            </a:r>
            <a:r>
              <a:rPr lang="en-US" sz="2100" dirty="0" smtClean="0"/>
              <a:t>=&gt; workers come to factories to which employ large expensive machinery</a:t>
            </a:r>
          </a:p>
          <a:p>
            <a:pPr lvl="1">
              <a:buFont typeface="Wingdings" panose="05000000000000000000" pitchFamily="2" charset="2"/>
              <a:buChar char="§"/>
            </a:pPr>
            <a:r>
              <a:rPr lang="en-US" sz="2100" dirty="0" smtClean="0"/>
              <a:t>Utilize a ____________________=&gt; speeds up production (reduces skill)</a:t>
            </a:r>
          </a:p>
          <a:p>
            <a:pPr marL="57150" indent="0">
              <a:buNone/>
            </a:pPr>
            <a:r>
              <a:rPr lang="en-US" sz="2100" b="1" i="1" dirty="0" smtClean="0"/>
              <a:t>#4: 2</a:t>
            </a:r>
            <a:r>
              <a:rPr lang="en-US" sz="2100" b="1" i="1" baseline="30000" dirty="0" smtClean="0"/>
              <a:t>nd</a:t>
            </a:r>
            <a:r>
              <a:rPr lang="en-US" sz="2100" b="1" i="1" dirty="0" smtClean="0"/>
              <a:t> Industrial Revolution </a:t>
            </a:r>
            <a:r>
              <a:rPr lang="en-US" sz="2100" dirty="0" smtClean="0"/>
              <a:t>(late 1800’s) =&gt; industrial advancements in _______________ _______________________(engines and cars), ____________________</a:t>
            </a:r>
          </a:p>
          <a:p>
            <a:pPr marL="400050"/>
            <a:r>
              <a:rPr lang="en-US" sz="2200" dirty="0" smtClean="0"/>
              <a:t>Leads to development of rubber, mass produced guns, lightbulb, steel</a:t>
            </a:r>
          </a:p>
          <a:p>
            <a:pPr lvl="1">
              <a:buFont typeface="Wingdings" panose="05000000000000000000" pitchFamily="2" charset="2"/>
              <a:buChar char="§"/>
            </a:pPr>
            <a:r>
              <a:rPr lang="en-US" sz="2200" dirty="0" smtClean="0"/>
              <a:t>New products such as steel buildings (skyscrapers, department stores), electric machines (i.e. sewing machine), cars (i.e. Ford), radios and telephones</a:t>
            </a:r>
          </a:p>
          <a:p>
            <a:pPr marL="57150" indent="0">
              <a:buNone/>
            </a:pPr>
            <a:endParaRPr lang="en-US" sz="2100" dirty="0" smtClean="0"/>
          </a:p>
        </p:txBody>
      </p:sp>
    </p:spTree>
    <p:extLst>
      <p:ext uri="{BB962C8B-B14F-4D97-AF65-F5344CB8AC3E}">
        <p14:creationId xmlns:p14="http://schemas.microsoft.com/office/powerpoint/2010/main" val="2752680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6019800"/>
            <a:ext cx="8839200" cy="715962"/>
          </a:xfrm>
        </p:spPr>
        <p:txBody>
          <a:bodyPr>
            <a:normAutofit fontScale="90000"/>
          </a:bodyPr>
          <a:lstStyle/>
          <a:p>
            <a:r>
              <a:rPr lang="en-US" sz="2600" b="1" i="1" dirty="0" smtClean="0"/>
              <a:t>Watt Steam Engine =&gt; </a:t>
            </a:r>
            <a:r>
              <a:rPr lang="en-US" sz="2600" dirty="0" smtClean="0"/>
              <a:t>originally used to pump water out of mines (increase coal production)</a:t>
            </a:r>
            <a:endParaRPr lang="en-US" sz="2600" dirty="0"/>
          </a:p>
        </p:txBody>
      </p:sp>
      <p:pic>
        <p:nvPicPr>
          <p:cNvPr id="5122" name="Picture 2" descr="http://www.oldbookillustrations.com/gallery/science/864/watt-steam-engine-8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10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282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4876800" y="274638"/>
            <a:ext cx="3810000" cy="3078162"/>
          </a:xfrm>
        </p:spPr>
        <p:txBody>
          <a:bodyPr>
            <a:normAutofit fontScale="90000"/>
          </a:bodyPr>
          <a:lstStyle/>
          <a:p>
            <a:r>
              <a:rPr lang="en-US" sz="4000" b="1" i="1" u="sng" smtClean="0"/>
              <a:t>US Steel Production &amp; General Industrial Production</a:t>
            </a:r>
          </a:p>
        </p:txBody>
      </p:sp>
      <p:pic>
        <p:nvPicPr>
          <p:cNvPr id="5123" name="Picture 5" descr="304690_la_18_01"/>
          <p:cNvPicPr>
            <a:picLocks noGrp="1" noChangeAspect="1" noChangeArrowheads="1"/>
          </p:cNvPicPr>
          <p:nvPr>
            <p:ph idx="1"/>
          </p:nvPr>
        </p:nvPicPr>
        <p:blipFill>
          <a:blip r:embed="rId2">
            <a:lum bright="-6000" contrast="6000"/>
            <a:extLst>
              <a:ext uri="{28A0092B-C50C-407E-A947-70E740481C1C}">
                <a14:useLocalDpi xmlns:a14="http://schemas.microsoft.com/office/drawing/2010/main" val="0"/>
              </a:ext>
            </a:extLst>
          </a:blip>
          <a:srcRect/>
          <a:stretch>
            <a:fillRect/>
          </a:stretch>
        </p:blipFill>
        <p:spPr>
          <a:xfrm>
            <a:off x="228600" y="152400"/>
            <a:ext cx="4876800" cy="4705350"/>
          </a:xfrm>
          <a:ln w="12700">
            <a:solidFill>
              <a:schemeClr val="bg1"/>
            </a:solidFill>
            <a:miter lim="800000"/>
            <a:headEnd/>
            <a:tailEnd/>
          </a:ln>
        </p:spPr>
      </p:pic>
      <p:pic>
        <p:nvPicPr>
          <p:cNvPr id="5124" name="Picture 3" descr="ch18_04"/>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2985" t="63608" r="2985" b="3831"/>
          <a:stretch>
            <a:fillRect/>
          </a:stretch>
        </p:blipFill>
        <p:spPr bwMode="auto">
          <a:xfrm>
            <a:off x="228600" y="4953000"/>
            <a:ext cx="6248400" cy="1685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680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33400"/>
          </a:xfrm>
        </p:spPr>
        <p:txBody>
          <a:bodyPr>
            <a:normAutofit fontScale="90000"/>
          </a:bodyPr>
          <a:lstStyle/>
          <a:p>
            <a:r>
              <a:rPr lang="en-US" b="1" u="sng" dirty="0" smtClean="0"/>
              <a:t>Industrial Revolution Case Study -- Textiles</a:t>
            </a:r>
            <a:endParaRPr lang="en-US" b="1" u="sng" dirty="0"/>
          </a:p>
        </p:txBody>
      </p:sp>
      <p:sp>
        <p:nvSpPr>
          <p:cNvPr id="3" name="Content Placeholder 2"/>
          <p:cNvSpPr>
            <a:spLocks noGrp="1"/>
          </p:cNvSpPr>
          <p:nvPr>
            <p:ph idx="1"/>
          </p:nvPr>
        </p:nvSpPr>
        <p:spPr>
          <a:xfrm>
            <a:off x="0" y="685800"/>
            <a:ext cx="9144000" cy="6324600"/>
          </a:xfrm>
        </p:spPr>
        <p:txBody>
          <a:bodyPr>
            <a:normAutofit/>
          </a:bodyPr>
          <a:lstStyle/>
          <a:p>
            <a:r>
              <a:rPr lang="en-US" sz="2200" dirty="0" smtClean="0"/>
              <a:t>The first British Industry to industrialize was the textile Industry =&gt; case study for other industries . . .</a:t>
            </a:r>
          </a:p>
          <a:p>
            <a:pPr marL="0" indent="0">
              <a:buNone/>
            </a:pPr>
            <a:r>
              <a:rPr lang="en-US" sz="2200" b="1" u="sng" dirty="0" smtClean="0"/>
              <a:t>Step #1</a:t>
            </a:r>
            <a:r>
              <a:rPr lang="en-US" sz="2200" dirty="0" smtClean="0"/>
              <a:t>: British textile merchants export cotton in 1750, want to speed up production and therefore make more $$$$</a:t>
            </a:r>
          </a:p>
          <a:p>
            <a:pPr marL="685800" lvl="1">
              <a:buFont typeface="Wingdings" panose="05000000000000000000" pitchFamily="2" charset="2"/>
              <a:buChar char="§"/>
            </a:pPr>
            <a:r>
              <a:rPr lang="en-US" sz="2200" dirty="0" smtClean="0"/>
              <a:t>Utilize </a:t>
            </a:r>
            <a:r>
              <a:rPr lang="en-US" sz="2200" b="1" i="1" dirty="0" smtClean="0"/>
              <a:t>“Putting Out System”</a:t>
            </a:r>
          </a:p>
          <a:p>
            <a:pPr marL="0" indent="0">
              <a:buNone/>
            </a:pPr>
            <a:r>
              <a:rPr lang="en-US" sz="2200" b="1" u="sng" dirty="0" smtClean="0"/>
              <a:t>Step #2: </a:t>
            </a:r>
            <a:r>
              <a:rPr lang="en-US" sz="2200" dirty="0" smtClean="0"/>
              <a:t>Inventions like </a:t>
            </a:r>
            <a:r>
              <a:rPr lang="en-US" sz="2200" b="1" i="1" dirty="0" smtClean="0"/>
              <a:t>Flying </a:t>
            </a:r>
            <a:r>
              <a:rPr lang="en-US" sz="2200" b="1" i="1" dirty="0"/>
              <a:t>S</a:t>
            </a:r>
            <a:r>
              <a:rPr lang="en-US" sz="2200" b="1" i="1" dirty="0" smtClean="0"/>
              <a:t>huttle </a:t>
            </a:r>
            <a:r>
              <a:rPr lang="en-US" sz="2200" dirty="0" smtClean="0"/>
              <a:t>and </a:t>
            </a:r>
            <a:r>
              <a:rPr lang="en-US" sz="2200" b="1" i="1" dirty="0" smtClean="0"/>
              <a:t>Spinning Jenny </a:t>
            </a:r>
            <a:r>
              <a:rPr lang="en-US" sz="2200" dirty="0" smtClean="0"/>
              <a:t>make weaving and production of yarn faster =&gt; inventions expensive</a:t>
            </a:r>
          </a:p>
          <a:p>
            <a:pPr marL="0" indent="0">
              <a:buNone/>
            </a:pPr>
            <a:r>
              <a:rPr lang="en-US" sz="2200" b="1" u="sng" dirty="0" smtClean="0"/>
              <a:t>Step #3</a:t>
            </a:r>
            <a:r>
              <a:rPr lang="en-US" sz="2200" dirty="0" smtClean="0"/>
              <a:t>: Inventions are moved to </a:t>
            </a:r>
            <a:r>
              <a:rPr lang="en-US" sz="2200" b="1" i="1" dirty="0" smtClean="0"/>
              <a:t>factories</a:t>
            </a:r>
            <a:r>
              <a:rPr lang="en-US" sz="2200" dirty="0" smtClean="0"/>
              <a:t> near water where workers specialize in each step of process (i.e. weaving, loading yarn, clearing jams)</a:t>
            </a:r>
          </a:p>
          <a:p>
            <a:pPr marL="0" indent="0">
              <a:buNone/>
            </a:pPr>
            <a:r>
              <a:rPr lang="en-US" sz="2200" b="1" u="sng" dirty="0" smtClean="0"/>
              <a:t>Step #4: </a:t>
            </a:r>
            <a:r>
              <a:rPr lang="en-US" sz="2200" dirty="0" smtClean="0"/>
              <a:t>Invention of </a:t>
            </a:r>
            <a:r>
              <a:rPr lang="en-US" sz="2200" b="1" i="1" dirty="0" smtClean="0"/>
              <a:t>Watt Steam engine </a:t>
            </a:r>
            <a:r>
              <a:rPr lang="en-US" sz="2200" dirty="0" smtClean="0"/>
              <a:t>allows factories to be located anywhere and produce cotton faster</a:t>
            </a:r>
          </a:p>
          <a:p>
            <a:pPr marL="0" indent="0">
              <a:buNone/>
            </a:pPr>
            <a:r>
              <a:rPr lang="en-US" sz="2200" b="1" u="sng" dirty="0" smtClean="0"/>
              <a:t>Step #5: </a:t>
            </a:r>
            <a:r>
              <a:rPr lang="en-US" sz="2200" dirty="0" smtClean="0"/>
              <a:t>Steam engine leads to invention of </a:t>
            </a:r>
            <a:r>
              <a:rPr lang="en-US" sz="2200" b="1" i="1" dirty="0" smtClean="0"/>
              <a:t>locomotive</a:t>
            </a:r>
            <a:r>
              <a:rPr lang="en-US" sz="2200" dirty="0" smtClean="0"/>
              <a:t> =&gt; cotton textiles can be shipped around country and world much quicker &amp; coal moved to factories</a:t>
            </a:r>
            <a:endParaRPr lang="en-US" sz="2200" dirty="0"/>
          </a:p>
        </p:txBody>
      </p:sp>
    </p:spTree>
    <p:extLst>
      <p:ext uri="{BB962C8B-B14F-4D97-AF65-F5344CB8AC3E}">
        <p14:creationId xmlns:p14="http://schemas.microsoft.com/office/powerpoint/2010/main" val="1163975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British Textile Factory ca 1800</a:t>
            </a:r>
            <a:endParaRPr lang="en-US" b="1" u="sng" dirty="0"/>
          </a:p>
        </p:txBody>
      </p:sp>
      <p:pic>
        <p:nvPicPr>
          <p:cNvPr id="1026" name="Picture 2" descr="http://upload.wikimedia.org/wikipedia/commons/d/dc/Powerloom_weaving_in_18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534400" cy="584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2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199"/>
            <a:ext cx="8686800" cy="729817"/>
          </a:xfrm>
        </p:spPr>
        <p:txBody>
          <a:bodyPr>
            <a:normAutofit fontScale="90000"/>
          </a:bodyPr>
          <a:lstStyle/>
          <a:p>
            <a:r>
              <a:rPr lang="en-US" b="1" u="sng" dirty="0" smtClean="0"/>
              <a:t>Specialization of Labor – The Pin Factory</a:t>
            </a:r>
            <a:endParaRPr lang="en-US" b="1" u="sng" dirty="0"/>
          </a:p>
        </p:txBody>
      </p:sp>
      <p:sp>
        <p:nvSpPr>
          <p:cNvPr id="3" name="Content Placeholder 2"/>
          <p:cNvSpPr>
            <a:spLocks noGrp="1"/>
          </p:cNvSpPr>
          <p:nvPr>
            <p:ph idx="1"/>
          </p:nvPr>
        </p:nvSpPr>
        <p:spPr>
          <a:xfrm>
            <a:off x="0" y="3886200"/>
            <a:ext cx="9144000" cy="2819400"/>
          </a:xfrm>
        </p:spPr>
        <p:txBody>
          <a:bodyPr>
            <a:normAutofit/>
          </a:bodyPr>
          <a:lstStyle/>
          <a:p>
            <a:r>
              <a:rPr lang="en-US" sz="2200" dirty="0" smtClean="0"/>
              <a:t>In </a:t>
            </a:r>
            <a:r>
              <a:rPr lang="en-US" sz="2200" b="1" i="1" dirty="0" smtClean="0"/>
              <a:t>Wealth of Nations</a:t>
            </a:r>
            <a:r>
              <a:rPr lang="en-US" sz="2200" dirty="0" smtClean="0"/>
              <a:t>, Adam Smith gives a classic example of specialization of labor in a pin factory . . .</a:t>
            </a:r>
          </a:p>
          <a:p>
            <a:pPr lvl="1" indent="-342900">
              <a:buFont typeface="Wingdings" panose="05000000000000000000" pitchFamily="2" charset="2"/>
              <a:buChar char="§"/>
            </a:pPr>
            <a:r>
              <a:rPr lang="en-US" sz="2100" dirty="0" smtClean="0"/>
              <a:t>Some workers pull wire of a spindle</a:t>
            </a:r>
          </a:p>
          <a:p>
            <a:pPr lvl="1" indent="-342900">
              <a:buFont typeface="Wingdings" panose="05000000000000000000" pitchFamily="2" charset="2"/>
              <a:buChar char="§"/>
            </a:pPr>
            <a:r>
              <a:rPr lang="en-US" sz="2100" dirty="0" smtClean="0"/>
              <a:t>Others straighten wire on series of posts</a:t>
            </a:r>
          </a:p>
          <a:p>
            <a:pPr lvl="1" indent="-342900">
              <a:buFont typeface="Wingdings" panose="05000000000000000000" pitchFamily="2" charset="2"/>
              <a:buChar char="§"/>
            </a:pPr>
            <a:r>
              <a:rPr lang="en-US" sz="2100" dirty="0" smtClean="0"/>
              <a:t>Others cut wire into shorter lengths</a:t>
            </a:r>
          </a:p>
          <a:p>
            <a:pPr lvl="1" indent="-342900">
              <a:buFont typeface="Wingdings" panose="05000000000000000000" pitchFamily="2" charset="2"/>
              <a:buChar char="§"/>
            </a:pPr>
            <a:r>
              <a:rPr lang="en-US" sz="2100" dirty="0" smtClean="0"/>
              <a:t>Others Sharper wires into needles</a:t>
            </a:r>
          </a:p>
          <a:p>
            <a:pPr lvl="1" indent="-342900">
              <a:buFont typeface="Wingdings" panose="05000000000000000000" pitchFamily="2" charset="2"/>
              <a:buChar char="§"/>
            </a:pPr>
            <a:r>
              <a:rPr lang="en-US" sz="2100" dirty="0" smtClean="0"/>
              <a:t>Lastly, others coat w/ tine and finish needle</a:t>
            </a:r>
            <a:endParaRPr lang="en-US" sz="2100" dirty="0"/>
          </a:p>
        </p:txBody>
      </p:sp>
      <p:pic>
        <p:nvPicPr>
          <p:cNvPr id="2050" name="Picture 2" descr="http://files.libertyfund.org/img/2437/EPINGLIER3-detail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4400"/>
            <a:ext cx="911025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38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Eli Whitney’s </a:t>
            </a:r>
            <a:r>
              <a:rPr lang="en-US" b="1" u="sng" dirty="0" err="1" smtClean="0"/>
              <a:t>Interchangable</a:t>
            </a:r>
            <a:r>
              <a:rPr lang="en-US" b="1" u="sng" dirty="0" smtClean="0"/>
              <a:t> Part Gun</a:t>
            </a:r>
            <a:endParaRPr lang="en-US" b="1" u="sng" dirty="0"/>
          </a:p>
        </p:txBody>
      </p:sp>
      <p:pic>
        <p:nvPicPr>
          <p:cNvPr id="3076" name="Picture 4" descr="https://infocus.emc.com/wp-content/uploads/2014/07/7-31-14-Bill-Fig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6" y="914400"/>
            <a:ext cx="8652164" cy="566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16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304800"/>
          </a:xfrm>
        </p:spPr>
        <p:txBody>
          <a:bodyPr>
            <a:normAutofit fontScale="90000"/>
          </a:bodyPr>
          <a:lstStyle/>
          <a:p>
            <a:r>
              <a:rPr lang="en-US" b="1" u="sng" dirty="0" smtClean="0"/>
              <a:t>Industrial Revolution – Global Trade</a:t>
            </a:r>
            <a:endParaRPr lang="en-US" b="1" u="sng" dirty="0"/>
          </a:p>
        </p:txBody>
      </p:sp>
      <p:sp>
        <p:nvSpPr>
          <p:cNvPr id="3" name="Content Placeholder 2"/>
          <p:cNvSpPr>
            <a:spLocks noGrp="1"/>
          </p:cNvSpPr>
          <p:nvPr>
            <p:ph idx="1"/>
          </p:nvPr>
        </p:nvSpPr>
        <p:spPr>
          <a:xfrm>
            <a:off x="0" y="457200"/>
            <a:ext cx="9144000" cy="6553200"/>
          </a:xfrm>
        </p:spPr>
        <p:txBody>
          <a:bodyPr>
            <a:normAutofit fontScale="92500"/>
          </a:bodyPr>
          <a:lstStyle/>
          <a:p>
            <a:r>
              <a:rPr lang="en-US" sz="2200" dirty="0" smtClean="0"/>
              <a:t>Ind. Revolution greatly increased the military, economic &amp; political strength of countries who participated =&gt; further integrated global economy</a:t>
            </a:r>
          </a:p>
          <a:p>
            <a:pPr lvl="1" indent="-342900">
              <a:buFont typeface="Wingdings" panose="05000000000000000000" pitchFamily="2" charset="2"/>
              <a:buChar char="§"/>
            </a:pPr>
            <a:r>
              <a:rPr lang="en-US" sz="2200" dirty="0" smtClean="0"/>
              <a:t>By 1900 </a:t>
            </a:r>
            <a:r>
              <a:rPr lang="en-US" sz="2200" b="1" i="1" dirty="0" smtClean="0"/>
              <a:t>Europe controlled over ______% </a:t>
            </a:r>
            <a:r>
              <a:rPr lang="en-US" sz="2200" dirty="0" smtClean="0"/>
              <a:t>of the globe (40% in 1750) =&gt; why??? . . . Industrial Revolution need for resources and markets</a:t>
            </a:r>
          </a:p>
          <a:p>
            <a:r>
              <a:rPr lang="en-US" sz="2300" dirty="0" smtClean="0"/>
              <a:t>What developed was an international division of labor </a:t>
            </a:r>
          </a:p>
          <a:p>
            <a:pPr lvl="1" indent="-342900">
              <a:buFont typeface="Wingdings" panose="05000000000000000000" pitchFamily="2" charset="2"/>
              <a:buChar char="§"/>
            </a:pPr>
            <a:r>
              <a:rPr lang="en-US" sz="2200" dirty="0"/>
              <a:t>I</a:t>
            </a:r>
            <a:r>
              <a:rPr lang="en-US" sz="2200" dirty="0" smtClean="0"/>
              <a:t>ndustrialized nations specialized in _______________________(i.e. textiles)</a:t>
            </a:r>
          </a:p>
          <a:p>
            <a:pPr lvl="1" indent="-342900">
              <a:buFont typeface="Wingdings" panose="05000000000000000000" pitchFamily="2" charset="2"/>
              <a:buChar char="§"/>
            </a:pPr>
            <a:r>
              <a:rPr lang="en-US" sz="2200" dirty="0" smtClean="0"/>
              <a:t>Non-Industrialized nations specialized in mass producing ______________ _____________________________(“Banana republics”)</a:t>
            </a:r>
          </a:p>
          <a:p>
            <a:pPr marL="400050" lvl="1" indent="0">
              <a:buNone/>
            </a:pPr>
            <a:r>
              <a:rPr lang="en-US" sz="2200" dirty="0"/>
              <a:t>	</a:t>
            </a:r>
            <a:r>
              <a:rPr lang="en-US" sz="2200" dirty="0" smtClean="0"/>
              <a:t>-- </a:t>
            </a:r>
            <a:r>
              <a:rPr lang="en-US" sz="2200" dirty="0" err="1" smtClean="0"/>
              <a:t>Exs</a:t>
            </a:r>
            <a:r>
              <a:rPr lang="en-US" sz="2200" dirty="0" smtClean="0"/>
              <a:t>: _______(India); ____________(Congo &amp; SE Asia); ________(W. Africa); 	</a:t>
            </a:r>
            <a:r>
              <a:rPr lang="en-US" sz="2200" b="1" i="1" dirty="0" smtClean="0"/>
              <a:t>__________</a:t>
            </a:r>
            <a:r>
              <a:rPr lang="en-US" sz="2200" dirty="0" smtClean="0"/>
              <a:t>(Argentina); </a:t>
            </a:r>
            <a:r>
              <a:rPr lang="en-US" sz="2200" b="1" i="1" dirty="0" smtClean="0"/>
              <a:t>____________</a:t>
            </a:r>
            <a:r>
              <a:rPr lang="en-US" sz="2200" dirty="0" smtClean="0"/>
              <a:t>(Peru and S America)</a:t>
            </a:r>
          </a:p>
          <a:p>
            <a:pPr marL="400050" lvl="1" indent="0">
              <a:buNone/>
            </a:pPr>
            <a:r>
              <a:rPr lang="en-US" sz="2200" dirty="0"/>
              <a:t>	</a:t>
            </a:r>
            <a:r>
              <a:rPr lang="en-US" sz="2200" dirty="0" smtClean="0"/>
              <a:t>-- </a:t>
            </a:r>
            <a:r>
              <a:rPr lang="en-US" sz="2200" b="1" i="1" dirty="0" smtClean="0"/>
              <a:t>Problems????</a:t>
            </a:r>
          </a:p>
          <a:p>
            <a:r>
              <a:rPr lang="en-US" sz="2200" dirty="0" smtClean="0"/>
              <a:t>Industrialization also led to the decline of agriculturally based economic models of production =&gt; i.e. textile production in India</a:t>
            </a:r>
          </a:p>
          <a:p>
            <a:pPr marL="685800" lvl="1">
              <a:buFont typeface="Wingdings" panose="05000000000000000000" pitchFamily="2" charset="2"/>
              <a:buChar char="§"/>
            </a:pPr>
            <a:r>
              <a:rPr lang="en-US" sz="2200" dirty="0" smtClean="0"/>
              <a:t>British textiles undersold Indian textiles on world market</a:t>
            </a:r>
          </a:p>
          <a:p>
            <a:r>
              <a:rPr lang="en-US" sz="2200" b="1" i="1" dirty="0" smtClean="0"/>
              <a:t>“_______________” </a:t>
            </a:r>
            <a:r>
              <a:rPr lang="en-US" sz="2200" dirty="0" smtClean="0"/>
              <a:t>economies owned &amp; controlled by industrial investors =&gt; i.e. American investors buy sugar plantations in Cuba (lack of $$ for industrialization)</a:t>
            </a:r>
          </a:p>
          <a:p>
            <a:pPr marL="685800" lvl="1">
              <a:buFont typeface="Wingdings" panose="05000000000000000000" pitchFamily="2" charset="2"/>
              <a:buChar char="§"/>
            </a:pPr>
            <a:r>
              <a:rPr lang="en-US" sz="2200" dirty="0" smtClean="0"/>
              <a:t>Q: Economic effect??? ________________________________________</a:t>
            </a:r>
          </a:p>
          <a:p>
            <a:pPr marL="400050" lvl="1" indent="0">
              <a:buNone/>
            </a:pPr>
            <a:r>
              <a:rPr lang="en-US" sz="2200" dirty="0" smtClean="0"/>
              <a:t>_____________________________________________________________</a:t>
            </a:r>
          </a:p>
        </p:txBody>
      </p:sp>
    </p:spTree>
    <p:extLst>
      <p:ext uri="{BB962C8B-B14F-4D97-AF65-F5344CB8AC3E}">
        <p14:creationId xmlns:p14="http://schemas.microsoft.com/office/powerpoint/2010/main" val="137075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457200"/>
          </a:xfrm>
        </p:spPr>
        <p:txBody>
          <a:bodyPr>
            <a:noAutofit/>
          </a:bodyPr>
          <a:lstStyle/>
          <a:p>
            <a:r>
              <a:rPr lang="en-US" sz="3000" b="1" u="sng" dirty="0" smtClean="0"/>
              <a:t>Single resource Export Economies – Guano Case Study </a:t>
            </a:r>
            <a:endParaRPr lang="en-US" sz="3000" b="1" u="sng" dirty="0"/>
          </a:p>
        </p:txBody>
      </p:sp>
      <p:sp>
        <p:nvSpPr>
          <p:cNvPr id="3" name="Content Placeholder 2"/>
          <p:cNvSpPr>
            <a:spLocks noGrp="1"/>
          </p:cNvSpPr>
          <p:nvPr>
            <p:ph idx="1"/>
          </p:nvPr>
        </p:nvSpPr>
        <p:spPr>
          <a:xfrm>
            <a:off x="0" y="5334000"/>
            <a:ext cx="9144000" cy="1524000"/>
          </a:xfrm>
        </p:spPr>
        <p:txBody>
          <a:bodyPr>
            <a:normAutofit lnSpcReduction="10000"/>
          </a:bodyPr>
          <a:lstStyle/>
          <a:p>
            <a:r>
              <a:rPr lang="en-US" sz="2200" dirty="0" smtClean="0"/>
              <a:t>After the end of Spanish colonization and drying up of the silver mines, Peru needed a new export commodity =&gt; </a:t>
            </a:r>
            <a:r>
              <a:rPr lang="en-US" sz="2200" b="1" i="1" dirty="0" smtClean="0"/>
              <a:t>Guano </a:t>
            </a:r>
            <a:r>
              <a:rPr lang="en-US" sz="2200" dirty="0" smtClean="0"/>
              <a:t>(bat and bird dung)</a:t>
            </a:r>
          </a:p>
          <a:p>
            <a:pPr marL="685800" lvl="1">
              <a:buFont typeface="Wingdings" panose="05000000000000000000" pitchFamily="2" charset="2"/>
              <a:buChar char="§"/>
            </a:pPr>
            <a:r>
              <a:rPr lang="en-US" sz="2200" dirty="0" smtClean="0"/>
              <a:t>High in nitrogen, phosphate and potassium</a:t>
            </a:r>
          </a:p>
          <a:p>
            <a:pPr marL="685800" lvl="1">
              <a:buFont typeface="Wingdings" panose="05000000000000000000" pitchFamily="2" charset="2"/>
              <a:buChar char="§"/>
            </a:pPr>
            <a:r>
              <a:rPr lang="en-US" sz="2200" dirty="0" smtClean="0"/>
              <a:t>Above: </a:t>
            </a:r>
            <a:r>
              <a:rPr lang="en-US" sz="2200" b="1" i="1" dirty="0" err="1" smtClean="0"/>
              <a:t>Guanay</a:t>
            </a:r>
            <a:r>
              <a:rPr lang="en-US" sz="2200" b="1" i="1" dirty="0" smtClean="0"/>
              <a:t> Cormorant </a:t>
            </a:r>
            <a:r>
              <a:rPr lang="en-US" sz="2200" dirty="0" smtClean="0"/>
              <a:t>(#1 Guano producer)</a:t>
            </a:r>
            <a:endParaRPr lang="en-US" sz="2200" dirty="0"/>
          </a:p>
        </p:txBody>
      </p:sp>
      <p:pic>
        <p:nvPicPr>
          <p:cNvPr id="2050" name="Picture 2" descr="http://www.ushistoryscene.com/wp-content/uploads/2012/07/guano-mi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20" y="1143000"/>
            <a:ext cx="6169025" cy="36931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thumb/2/26/Leucocarbo_bougainvillii_qtl2.jpg/640px-Leucocarbo_bougainvillii_qt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527" y="1220723"/>
            <a:ext cx="2778105" cy="353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6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smtClean="0"/>
              <a:t>Share of World GDP by region</a:t>
            </a:r>
            <a:endParaRPr lang="en-US" b="1" u="sng" dirty="0"/>
          </a:p>
        </p:txBody>
      </p:sp>
      <p:pic>
        <p:nvPicPr>
          <p:cNvPr id="3076" name="Picture 4" descr="http://upload.wikimedia.org/wikipedia/commons/thumb/6/67/1_AD_to_2003_AD_percent_GDP_contribution_of_China_to_world_GDP_with_history.png/1280px-1_AD_to_2003_AD_percent_GDP_contribution_of_China_to_world_GDP_with_histo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5344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28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b="1" u="sng" dirty="0" smtClean="0"/>
              <a:t>Unit Questions </a:t>
            </a:r>
            <a:r>
              <a:rPr lang="en-US" b="1" u="sng" dirty="0"/>
              <a:t>&amp;</a:t>
            </a:r>
            <a:r>
              <a:rPr lang="en-US" b="1" u="sng" dirty="0" smtClean="0"/>
              <a:t> Periodization</a:t>
            </a:r>
            <a:endParaRPr lang="en-US" b="1" u="sng" dirty="0"/>
          </a:p>
        </p:txBody>
      </p:sp>
      <p:sp>
        <p:nvSpPr>
          <p:cNvPr id="3" name="Content Placeholder 2"/>
          <p:cNvSpPr>
            <a:spLocks noGrp="1"/>
          </p:cNvSpPr>
          <p:nvPr>
            <p:ph idx="1"/>
          </p:nvPr>
        </p:nvSpPr>
        <p:spPr>
          <a:xfrm>
            <a:off x="0" y="457200"/>
            <a:ext cx="9144000" cy="6781800"/>
          </a:xfrm>
        </p:spPr>
        <p:txBody>
          <a:bodyPr>
            <a:normAutofit fontScale="85000" lnSpcReduction="20000"/>
          </a:bodyPr>
          <a:lstStyle/>
          <a:p>
            <a:r>
              <a:rPr lang="en-US" sz="2400" b="1" i="1" dirty="0" smtClean="0"/>
              <a:t>Why 1750?  </a:t>
            </a:r>
          </a:p>
          <a:p>
            <a:pPr lvl="1" indent="-342900">
              <a:buFont typeface="Wingdings" panose="05000000000000000000" pitchFamily="2" charset="2"/>
              <a:buChar char="§"/>
            </a:pPr>
            <a:r>
              <a:rPr lang="en-US" sz="2400" dirty="0" smtClean="0"/>
              <a:t>Start of various different “________________” =&gt; i.e. The ___________(1776); ______________________(1789) &amp; _______________________(~1750)</a:t>
            </a:r>
            <a:r>
              <a:rPr lang="en-US" sz="2400" dirty="0"/>
              <a:t>	</a:t>
            </a:r>
            <a:endParaRPr lang="en-US" sz="2400" dirty="0" smtClean="0"/>
          </a:p>
          <a:p>
            <a:r>
              <a:rPr lang="en-US" sz="2400" b="1" i="1" dirty="0" smtClean="0"/>
              <a:t>Why 1900?</a:t>
            </a:r>
          </a:p>
          <a:p>
            <a:pPr lvl="1" indent="-342900">
              <a:buFont typeface="Wingdings" panose="05000000000000000000" pitchFamily="2" charset="2"/>
              <a:buChar char="§"/>
            </a:pPr>
            <a:r>
              <a:rPr lang="en-US" sz="2400" dirty="0" smtClean="0"/>
              <a:t>Beginning of a new “modern” age =&gt;_________________; new technologies developed and world converges </a:t>
            </a:r>
          </a:p>
          <a:p>
            <a:pPr marL="0" indent="0">
              <a:buNone/>
            </a:pPr>
            <a:r>
              <a:rPr lang="en-US" sz="2400" b="1" i="1" dirty="0" smtClean="0"/>
              <a:t>Major Unit Questions</a:t>
            </a:r>
          </a:p>
          <a:p>
            <a:pPr marL="0" indent="0">
              <a:buNone/>
            </a:pPr>
            <a:r>
              <a:rPr lang="en-US" sz="2400" dirty="0" smtClean="0"/>
              <a:t>#1: How did the Industrial revolution change production, effect social and demographic trends &amp; lead to inequalities between nations and social classes?</a:t>
            </a:r>
          </a:p>
          <a:p>
            <a:pPr marL="0" indent="0">
              <a:buNone/>
            </a:pPr>
            <a:r>
              <a:rPr lang="en-US" sz="2400" dirty="0" smtClean="0"/>
              <a:t>#2: Why did Europe lead Industrialization?  What role did state governments outside of Europe play in attempting to repeat industrialization?</a:t>
            </a:r>
            <a:endParaRPr lang="en-US" sz="2400" dirty="0"/>
          </a:p>
          <a:p>
            <a:pPr marL="0" indent="0">
              <a:buNone/>
            </a:pPr>
            <a:r>
              <a:rPr lang="en-US" sz="2400" dirty="0" smtClean="0"/>
              <a:t>#3: Analyze changes and continuities in long-distance migrations in the period from 1700 to 1900. Be sure to include specific examples from at least TWO different world regions. </a:t>
            </a:r>
          </a:p>
          <a:p>
            <a:pPr marL="0" indent="0">
              <a:buNone/>
            </a:pPr>
            <a:r>
              <a:rPr lang="en-US" sz="2400" dirty="0" smtClean="0"/>
              <a:t>#4: Analyze changes &amp; continuities in labor systems between 1750-1900 in ONE of the following areas: L. America &amp; Caribbean, Russia, Sub Saharan Africa.</a:t>
            </a:r>
          </a:p>
          <a:p>
            <a:pPr marL="0" indent="0">
              <a:buNone/>
            </a:pPr>
            <a:r>
              <a:rPr lang="en-US" sz="2400" dirty="0" smtClean="0"/>
              <a:t>#5:   Compare and Contrast the roles of women in TWO of the following areas during the period 1750 to 1900 =&gt; W. Europe, Sub Saharan Africa, East Asia or Latin America</a:t>
            </a:r>
          </a:p>
          <a:p>
            <a:pPr marL="0" indent="0">
              <a:buNone/>
            </a:pPr>
            <a:r>
              <a:rPr lang="en-US" sz="2400" dirty="0" smtClean="0"/>
              <a:t>#6: Contrast and compare the responses of Japan and China to western penetration in the 19</a:t>
            </a:r>
            <a:r>
              <a:rPr lang="en-US" sz="2400" baseline="30000" dirty="0" smtClean="0"/>
              <a:t>th</a:t>
            </a:r>
            <a:r>
              <a:rPr lang="en-US" sz="2400" dirty="0" smtClean="0"/>
              <a:t> century.</a:t>
            </a:r>
          </a:p>
          <a:p>
            <a:pPr marL="0" indent="0">
              <a:buNone/>
            </a:pPr>
            <a:r>
              <a:rPr lang="en-US" sz="2400" dirty="0" smtClean="0"/>
              <a:t>#7: Compare and contrast the effects of political revolutions from 1750 to 1900 in TWO of the following areas =&gt; North America, Western Europe, Latin America</a:t>
            </a:r>
          </a:p>
        </p:txBody>
      </p:sp>
    </p:spTree>
    <p:extLst>
      <p:ext uri="{BB962C8B-B14F-4D97-AF65-F5344CB8AC3E}">
        <p14:creationId xmlns:p14="http://schemas.microsoft.com/office/powerpoint/2010/main" val="89063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smtClean="0"/>
              <a:t>Industrial Revolution – Global Trade</a:t>
            </a:r>
            <a:endParaRPr lang="en-US" b="1" u="sng" dirty="0"/>
          </a:p>
        </p:txBody>
      </p:sp>
      <p:sp>
        <p:nvSpPr>
          <p:cNvPr id="3" name="Content Placeholder 2"/>
          <p:cNvSpPr>
            <a:spLocks noGrp="1"/>
          </p:cNvSpPr>
          <p:nvPr>
            <p:ph idx="1"/>
          </p:nvPr>
        </p:nvSpPr>
        <p:spPr>
          <a:xfrm>
            <a:off x="0" y="471055"/>
            <a:ext cx="9220200" cy="6400800"/>
          </a:xfrm>
        </p:spPr>
        <p:txBody>
          <a:bodyPr>
            <a:normAutofit/>
          </a:bodyPr>
          <a:lstStyle/>
          <a:p>
            <a:r>
              <a:rPr lang="en-US" sz="2200" dirty="0"/>
              <a:t>Many non-industrial nations also ended up being colonies of </a:t>
            </a:r>
            <a:r>
              <a:rPr lang="en-US" sz="2200" dirty="0" smtClean="0"/>
              <a:t>Ind. nations </a:t>
            </a:r>
            <a:r>
              <a:rPr lang="en-US" sz="2200" dirty="0"/>
              <a:t>=&gt; served resource needs &amp; also provided market for finished goods</a:t>
            </a:r>
          </a:p>
          <a:p>
            <a:pPr marL="685800" lvl="1">
              <a:buFont typeface="Wingdings" panose="05000000000000000000" pitchFamily="2" charset="2"/>
              <a:buChar char="§"/>
            </a:pPr>
            <a:r>
              <a:rPr lang="en-US" sz="2200" dirty="0" smtClean="0"/>
              <a:t>___________________expands </a:t>
            </a:r>
            <a:r>
              <a:rPr lang="en-US" sz="2200" dirty="0"/>
              <a:t>greatly =&gt; acquire wool and beef from Australia; sugar from Java; cotton from </a:t>
            </a:r>
            <a:r>
              <a:rPr lang="en-US" sz="2200" dirty="0" smtClean="0"/>
              <a:t>India</a:t>
            </a:r>
          </a:p>
          <a:p>
            <a:pPr lvl="1" indent="-342900">
              <a:buFont typeface="Wingdings" panose="05000000000000000000" pitchFamily="2" charset="2"/>
              <a:buChar char="§"/>
            </a:pPr>
            <a:r>
              <a:rPr lang="en-US" sz="2200" dirty="0" smtClean="0"/>
              <a:t>US </a:t>
            </a:r>
            <a:r>
              <a:rPr lang="en-US" sz="2200" dirty="0"/>
              <a:t>&amp; Japan expand in Pacific =&gt; Hawaii, Philippines, Manchuria, SE </a:t>
            </a:r>
            <a:r>
              <a:rPr lang="en-US" sz="2200" dirty="0" smtClean="0"/>
              <a:t>Asia</a:t>
            </a:r>
          </a:p>
          <a:p>
            <a:pPr marL="685800" lvl="1">
              <a:buFont typeface="Wingdings" panose="05000000000000000000" pitchFamily="2" charset="2"/>
              <a:buChar char="§"/>
            </a:pPr>
            <a:r>
              <a:rPr lang="en-US" sz="2200" dirty="0" smtClean="0"/>
              <a:t>Need for specialized minerals (industrial production )&amp; use of gold, silver &amp; diamonds as forms of wealth led to acquisition of </a:t>
            </a:r>
            <a:r>
              <a:rPr lang="en-US" sz="2200" b="1" i="1" dirty="0" smtClean="0"/>
              <a:t>mining centers</a:t>
            </a:r>
          </a:p>
          <a:p>
            <a:pPr marL="400050" lvl="1" indent="0">
              <a:buNone/>
            </a:pPr>
            <a:r>
              <a:rPr lang="en-US" sz="2200" b="1" i="1" dirty="0"/>
              <a:t>	</a:t>
            </a:r>
            <a:r>
              <a:rPr lang="en-US" sz="2200" b="1" i="1" dirty="0" smtClean="0"/>
              <a:t>-- i.e. ______________</a:t>
            </a:r>
            <a:r>
              <a:rPr lang="en-US" sz="2200" dirty="0" smtClean="0"/>
              <a:t>in Mexico</a:t>
            </a:r>
            <a:r>
              <a:rPr lang="en-US" sz="2200" b="1" i="1" dirty="0" smtClean="0"/>
              <a:t>; ______________________</a:t>
            </a:r>
            <a:r>
              <a:rPr lang="en-US" sz="2200" dirty="0" smtClean="0"/>
              <a:t>in S Africa</a:t>
            </a:r>
          </a:p>
          <a:p>
            <a:r>
              <a:rPr lang="en-US" sz="2200" dirty="0" smtClean="0"/>
              <a:t>Need for new markets also induced European nations to try and open new markets for their manufactured products </a:t>
            </a:r>
          </a:p>
          <a:p>
            <a:pPr marL="685800" lvl="1">
              <a:buFont typeface="Wingdings" panose="05000000000000000000" pitchFamily="2" charset="2"/>
              <a:buChar char="§"/>
            </a:pPr>
            <a:r>
              <a:rPr lang="en-US" sz="2200" dirty="0" smtClean="0"/>
              <a:t>Repeated attempts by the British and French to “open” Chinese market during the 19</a:t>
            </a:r>
            <a:r>
              <a:rPr lang="en-US" sz="2200" baseline="30000" dirty="0" smtClean="0"/>
              <a:t>th</a:t>
            </a:r>
            <a:r>
              <a:rPr lang="en-US" sz="2200" dirty="0" smtClean="0"/>
              <a:t> century =&gt; 1800 Europeans can only trade in _________</a:t>
            </a:r>
            <a:r>
              <a:rPr lang="en-US" sz="2200" b="1" i="1" dirty="0"/>
              <a:t>	</a:t>
            </a:r>
            <a:r>
              <a:rPr lang="en-US" sz="2200" b="1" i="1" dirty="0" smtClean="0"/>
              <a:t>-- </a:t>
            </a:r>
            <a:r>
              <a:rPr lang="en-US" sz="2200" dirty="0" smtClean="0"/>
              <a:t>British sent ______________(1793) to open Chinese trade (failure)</a:t>
            </a:r>
          </a:p>
          <a:p>
            <a:pPr marL="400050" lvl="1" indent="0">
              <a:buNone/>
            </a:pPr>
            <a:r>
              <a:rPr lang="en-US" sz="2200" b="1" i="1" dirty="0"/>
              <a:t>	</a:t>
            </a:r>
            <a:r>
              <a:rPr lang="en-US" sz="2200" b="1" i="1" dirty="0" smtClean="0"/>
              <a:t>-- </a:t>
            </a:r>
            <a:r>
              <a:rPr lang="en-US" sz="2200" dirty="0" smtClean="0"/>
              <a:t>Efforts ultimately culminate in _____________(1842) and British 	acquisition of </a:t>
            </a:r>
            <a:r>
              <a:rPr lang="en-US" sz="2200" b="1" i="1" dirty="0" smtClean="0"/>
              <a:t>Hong Kong </a:t>
            </a:r>
            <a:r>
              <a:rPr lang="en-US" sz="2200" dirty="0" smtClean="0"/>
              <a:t>as a port &amp; opening of 5 additional ports</a:t>
            </a:r>
          </a:p>
          <a:p>
            <a:pPr marL="400050" lvl="1" indent="0">
              <a:buNone/>
            </a:pPr>
            <a:r>
              <a:rPr lang="en-US" sz="2200" dirty="0"/>
              <a:t>	</a:t>
            </a:r>
            <a:r>
              <a:rPr lang="en-US" sz="2200" dirty="0" smtClean="0"/>
              <a:t>-- US opens Japan via _______________mission in 1852</a:t>
            </a:r>
            <a:endParaRPr lang="en-US" sz="2200" dirty="0"/>
          </a:p>
          <a:p>
            <a:pPr marL="342900" lvl="1" indent="-342900">
              <a:buFont typeface="Arial" panose="020B0604020202020204" pitchFamily="34" charset="0"/>
              <a:buChar char="•"/>
            </a:pPr>
            <a:r>
              <a:rPr lang="en-US" sz="2200" dirty="0"/>
              <a:t>Trade balance reversed =&gt; Europe exports more than </a:t>
            </a:r>
            <a:r>
              <a:rPr lang="en-US" sz="2200" dirty="0" smtClean="0"/>
              <a:t>imports by 1850</a:t>
            </a:r>
            <a:endParaRPr lang="en-US" sz="2200" dirty="0"/>
          </a:p>
          <a:p>
            <a:endParaRPr lang="en-US" dirty="0"/>
          </a:p>
        </p:txBody>
      </p:sp>
    </p:spTree>
    <p:extLst>
      <p:ext uri="{BB962C8B-B14F-4D97-AF65-F5344CB8AC3E}">
        <p14:creationId xmlns:p14="http://schemas.microsoft.com/office/powerpoint/2010/main" val="926955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533400"/>
          </a:xfrm>
        </p:spPr>
        <p:txBody>
          <a:bodyPr>
            <a:normAutofit fontScale="90000"/>
          </a:bodyPr>
          <a:lstStyle/>
          <a:p>
            <a:r>
              <a:rPr lang="en-US" b="1" u="sng" dirty="0" smtClean="0"/>
              <a:t>South African Gold &amp; Diamond mines</a:t>
            </a:r>
            <a:endParaRPr lang="en-US" b="1" u="sng" dirty="0"/>
          </a:p>
        </p:txBody>
      </p:sp>
      <p:sp>
        <p:nvSpPr>
          <p:cNvPr id="3" name="Content Placeholder 2"/>
          <p:cNvSpPr>
            <a:spLocks noGrp="1"/>
          </p:cNvSpPr>
          <p:nvPr>
            <p:ph idx="1"/>
          </p:nvPr>
        </p:nvSpPr>
        <p:spPr>
          <a:xfrm>
            <a:off x="152400" y="5638800"/>
            <a:ext cx="8763000" cy="1219200"/>
          </a:xfrm>
        </p:spPr>
        <p:txBody>
          <a:bodyPr>
            <a:normAutofit/>
          </a:bodyPr>
          <a:lstStyle/>
          <a:p>
            <a:r>
              <a:rPr lang="en-US" sz="2300" dirty="0" smtClean="0"/>
              <a:t>For over 100 years the </a:t>
            </a:r>
            <a:r>
              <a:rPr lang="en-US" sz="2300" b="1" i="1" dirty="0" smtClean="0"/>
              <a:t>DeBeers Company </a:t>
            </a:r>
            <a:r>
              <a:rPr lang="en-US" sz="2300" dirty="0" smtClean="0"/>
              <a:t>had a worldwide monopoly on diamond production due to their S African mines</a:t>
            </a:r>
          </a:p>
          <a:p>
            <a:pPr lvl="1" indent="-342900">
              <a:buFont typeface="Wingdings" panose="05000000000000000000" pitchFamily="2" charset="2"/>
              <a:buChar char="§"/>
            </a:pPr>
            <a:r>
              <a:rPr lang="en-US" sz="2200" dirty="0" smtClean="0"/>
              <a:t>2005 US geological survey attributed 50% of gold reserves to S Africa</a:t>
            </a:r>
            <a:endParaRPr lang="en-US" sz="2200" dirty="0"/>
          </a:p>
        </p:txBody>
      </p:sp>
      <p:pic>
        <p:nvPicPr>
          <p:cNvPr id="6146" name="Picture 2" descr="http://globalization-southafrica.wikispaces.com/file/view/SA_Industry_and_Mining_Pic.jpg/104201233/726x508/SA_Industry_and_Mining_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5" y="609600"/>
            <a:ext cx="6352309" cy="4953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soccerphile.com/soccerphile/wc2010/south-africa-images/im/diam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945" y="1457325"/>
            <a:ext cx="2757055" cy="274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10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smtClean="0"/>
              <a:t>British Empire in 1900</a:t>
            </a:r>
            <a:endParaRPr lang="en-US" b="1" u="sng" dirty="0"/>
          </a:p>
        </p:txBody>
      </p:sp>
      <p:sp>
        <p:nvSpPr>
          <p:cNvPr id="3" name="Content Placeholder 2"/>
          <p:cNvSpPr>
            <a:spLocks noGrp="1"/>
          </p:cNvSpPr>
          <p:nvPr>
            <p:ph idx="1"/>
          </p:nvPr>
        </p:nvSpPr>
        <p:spPr>
          <a:xfrm>
            <a:off x="68118" y="6003620"/>
            <a:ext cx="8923482" cy="854380"/>
          </a:xfrm>
        </p:spPr>
        <p:txBody>
          <a:bodyPr>
            <a:normAutofit/>
          </a:bodyPr>
          <a:lstStyle/>
          <a:p>
            <a:r>
              <a:rPr lang="en-US" sz="2400" dirty="0" smtClean="0"/>
              <a:t>Commentators at the time called the British Empire “the empire on which the sun never sets”</a:t>
            </a:r>
            <a:endParaRPr lang="en-US" sz="2400" dirty="0"/>
          </a:p>
        </p:txBody>
      </p:sp>
      <p:pic>
        <p:nvPicPr>
          <p:cNvPr id="1028" name="Picture 4" descr="https://acper-1es.wikispaces.com/file/view/BritishEmpire_1900.JPG/262814926/BritishEmpire_1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18" y="685800"/>
            <a:ext cx="8923482" cy="531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971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Industrial Revolution -- Economics</a:t>
            </a:r>
            <a:endParaRPr lang="en-US" b="1" u="sng" dirty="0"/>
          </a:p>
        </p:txBody>
      </p:sp>
      <p:sp>
        <p:nvSpPr>
          <p:cNvPr id="3" name="Content Placeholder 2"/>
          <p:cNvSpPr>
            <a:spLocks noGrp="1"/>
          </p:cNvSpPr>
          <p:nvPr>
            <p:ph idx="1"/>
          </p:nvPr>
        </p:nvSpPr>
        <p:spPr>
          <a:xfrm>
            <a:off x="0" y="609600"/>
            <a:ext cx="9144000" cy="3657599"/>
          </a:xfrm>
        </p:spPr>
        <p:txBody>
          <a:bodyPr>
            <a:normAutofit/>
          </a:bodyPr>
          <a:lstStyle/>
          <a:p>
            <a:r>
              <a:rPr lang="en-US" sz="2100" dirty="0" smtClean="0"/>
              <a:t>Industrialization was NOT free and thus financiers and industrialists developed methods to facilitate industrial growth . . .</a:t>
            </a:r>
          </a:p>
          <a:p>
            <a:pPr marL="0" indent="0">
              <a:buNone/>
            </a:pPr>
            <a:r>
              <a:rPr lang="en-US" sz="2100" b="1" u="sng" dirty="0" smtClean="0"/>
              <a:t>Ideology of Industrial Revolution</a:t>
            </a:r>
          </a:p>
          <a:p>
            <a:r>
              <a:rPr lang="en-US" sz="2100" b="1" i="1" dirty="0" smtClean="0"/>
              <a:t>Capitalism</a:t>
            </a:r>
            <a:r>
              <a:rPr lang="en-US" sz="2100" dirty="0" smtClean="0"/>
              <a:t> =&gt; ideas formulated by ______________________________(1776)</a:t>
            </a:r>
          </a:p>
          <a:p>
            <a:pPr lvl="1" indent="-342900">
              <a:buFont typeface="Wingdings" panose="05000000000000000000" pitchFamily="2" charset="2"/>
              <a:buChar char="§"/>
            </a:pPr>
            <a:r>
              <a:rPr lang="en-US" sz="2100" dirty="0" smtClean="0"/>
              <a:t>_____________________advocated lack of government intervention in economy =&gt; allow the “__________________” to control economy</a:t>
            </a:r>
          </a:p>
          <a:p>
            <a:pPr lvl="1" indent="-342900">
              <a:buFont typeface="Wingdings" panose="05000000000000000000" pitchFamily="2" charset="2"/>
              <a:buChar char="§"/>
            </a:pPr>
            <a:r>
              <a:rPr lang="en-US" sz="2100" dirty="0" smtClean="0"/>
              <a:t>Capitalism also included the control of resources of production by private individuals with secure private property rights &amp; guarantees of freedom</a:t>
            </a:r>
          </a:p>
          <a:p>
            <a:pPr lvl="1" indent="-342900">
              <a:buFont typeface="Wingdings" panose="05000000000000000000" pitchFamily="2" charset="2"/>
              <a:buChar char="§"/>
            </a:pPr>
            <a:r>
              <a:rPr lang="en-US" sz="2100" dirty="0" smtClean="0"/>
              <a:t>Adoption of capitalist philosophy by European nations was a major boon to industrialization =&gt; promoted risk and reward of industrial production</a:t>
            </a:r>
            <a:endParaRPr lang="en-US" sz="2100" dirty="0"/>
          </a:p>
        </p:txBody>
      </p:sp>
      <p:pic>
        <p:nvPicPr>
          <p:cNvPr id="1026" name="Picture 2" descr="http://bulk2.destructoid.com/ul/218410-why-steam-drm-is-better-than-no-drm/coca%20cola%20capitalism-no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257" y="4287329"/>
            <a:ext cx="4724400" cy="253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076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00">
            <a:alpha val="24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5410200" cy="6324600"/>
          </a:xfrm>
        </p:spPr>
        <p:txBody>
          <a:bodyPr>
            <a:normAutofit/>
          </a:bodyPr>
          <a:lstStyle/>
          <a:p>
            <a:r>
              <a:rPr lang="en-US" sz="2200" b="1" i="1" dirty="0" smtClean="0"/>
              <a:t>________________=&gt; </a:t>
            </a:r>
            <a:r>
              <a:rPr lang="en-US" sz="2200" dirty="0" smtClean="0"/>
              <a:t>founded by JS Mill</a:t>
            </a:r>
          </a:p>
          <a:p>
            <a:pPr marL="685800" lvl="1">
              <a:buFont typeface="Wingdings" panose="05000000000000000000" pitchFamily="2" charset="2"/>
              <a:buChar char="§"/>
            </a:pPr>
            <a:r>
              <a:rPr lang="en-US" sz="2200" dirty="0" smtClean="0"/>
              <a:t>Based on ideas of ______________ ____________________________</a:t>
            </a:r>
          </a:p>
          <a:p>
            <a:pPr marL="685800" lvl="1">
              <a:buFont typeface="Wingdings" panose="05000000000000000000" pitchFamily="2" charset="2"/>
              <a:buChar char="§"/>
            </a:pPr>
            <a:r>
              <a:rPr lang="en-US" sz="2200" dirty="0" smtClean="0"/>
              <a:t>Believed in ideas of free speech, free trade, free press and civil rights</a:t>
            </a:r>
          </a:p>
          <a:p>
            <a:r>
              <a:rPr lang="en-US" sz="2100" dirty="0" smtClean="0"/>
              <a:t>Economic liberalism or ______________was idea that </a:t>
            </a:r>
            <a:r>
              <a:rPr lang="en-US" sz="2100" dirty="0" err="1" smtClean="0"/>
              <a:t>govt</a:t>
            </a:r>
            <a:r>
              <a:rPr lang="en-US" sz="2100" dirty="0" smtClean="0"/>
              <a:t> should act to promote greatest public good</a:t>
            </a:r>
          </a:p>
          <a:p>
            <a:pPr lvl="1" indent="-342900">
              <a:buFont typeface="Wingdings" panose="05000000000000000000" pitchFamily="2" charset="2"/>
              <a:buChar char="§"/>
            </a:pPr>
            <a:r>
              <a:rPr lang="en-US" sz="2200" dirty="0" smtClean="0"/>
              <a:t>Used to promote such ideas as  . . .</a:t>
            </a:r>
          </a:p>
          <a:p>
            <a:pPr marL="400050" lvl="1" indent="0">
              <a:buNone/>
            </a:pPr>
            <a:r>
              <a:rPr lang="en-US" sz="2200" dirty="0"/>
              <a:t>	</a:t>
            </a:r>
            <a:r>
              <a:rPr lang="en-US" sz="2200" dirty="0" smtClean="0"/>
              <a:t>-- Low </a:t>
            </a:r>
            <a:r>
              <a:rPr lang="en-US" sz="2200" dirty="0" err="1" smtClean="0"/>
              <a:t>govt</a:t>
            </a:r>
            <a:r>
              <a:rPr lang="en-US" sz="2200" dirty="0" smtClean="0"/>
              <a:t> taxation (business)</a:t>
            </a:r>
          </a:p>
          <a:p>
            <a:pPr marL="400050" lvl="1" indent="0">
              <a:buNone/>
            </a:pPr>
            <a:r>
              <a:rPr lang="en-US" sz="2200" dirty="0"/>
              <a:t>	</a:t>
            </a:r>
            <a:r>
              <a:rPr lang="en-US" sz="2200" dirty="0" smtClean="0"/>
              <a:t>-- Laissez Faire policies</a:t>
            </a:r>
          </a:p>
          <a:p>
            <a:pPr marL="400050" lvl="1" indent="0">
              <a:buNone/>
            </a:pPr>
            <a:r>
              <a:rPr lang="en-US" sz="2200" dirty="0"/>
              <a:t>	</a:t>
            </a:r>
            <a:r>
              <a:rPr lang="en-US" sz="2200" dirty="0" smtClean="0"/>
              <a:t>-- Free trade (i.e. repeal of</a:t>
            </a:r>
            <a:r>
              <a:rPr lang="en-US" sz="2200" b="1" i="1" dirty="0" smtClean="0"/>
              <a:t> Corn 	Laws 	</a:t>
            </a:r>
            <a:r>
              <a:rPr lang="en-US" sz="2200" dirty="0" smtClean="0"/>
              <a:t>in Britain in 1846)</a:t>
            </a:r>
          </a:p>
          <a:p>
            <a:pPr marL="400050" lvl="1" indent="0">
              <a:buNone/>
            </a:pPr>
            <a:r>
              <a:rPr lang="en-US" sz="2200" dirty="0"/>
              <a:t>	</a:t>
            </a:r>
            <a:r>
              <a:rPr lang="en-US" sz="2200" dirty="0" smtClean="0"/>
              <a:t>-- Social welfare acts =&gt; i.e. </a:t>
            </a:r>
            <a:r>
              <a:rPr lang="en-US" sz="2200" b="1" i="1" dirty="0" smtClean="0"/>
              <a:t>British Factory Acts</a:t>
            </a:r>
            <a:r>
              <a:rPr lang="en-US" sz="2200" dirty="0" smtClean="0"/>
              <a:t>, prison reforms, Metro Police</a:t>
            </a:r>
            <a:endParaRPr lang="en-US" sz="2200" dirty="0"/>
          </a:p>
        </p:txBody>
      </p:sp>
      <p:sp>
        <p:nvSpPr>
          <p:cNvPr id="4" name="Title 1"/>
          <p:cNvSpPr>
            <a:spLocks noGrp="1"/>
          </p:cNvSpPr>
          <p:nvPr>
            <p:ph type="title"/>
          </p:nvPr>
        </p:nvSpPr>
        <p:spPr>
          <a:xfrm>
            <a:off x="457200" y="76200"/>
            <a:ext cx="8229600" cy="533400"/>
          </a:xfrm>
        </p:spPr>
        <p:txBody>
          <a:bodyPr>
            <a:normAutofit fontScale="90000"/>
          </a:bodyPr>
          <a:lstStyle/>
          <a:p>
            <a:r>
              <a:rPr lang="en-US" b="1" u="sng" dirty="0" smtClean="0"/>
              <a:t>Industrial Revolution -- Economics</a:t>
            </a:r>
            <a:endParaRPr lang="en-US" b="1" u="sng" dirty="0"/>
          </a:p>
        </p:txBody>
      </p:sp>
      <p:pic>
        <p:nvPicPr>
          <p:cNvPr id="2050" name="Picture 2" descr="http://blogs.spectator.co.uk/files/2012/10/600_JohnStuartMill_StatueofLiberty-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447800"/>
            <a:ext cx="3581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346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9900">
            <a:alpha val="24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lnSpcReduction="10000"/>
          </a:bodyPr>
          <a:lstStyle/>
          <a:p>
            <a:r>
              <a:rPr lang="en-US" sz="2200" dirty="0" smtClean="0"/>
              <a:t>New financial instruments were also employed to finance industrial growth</a:t>
            </a:r>
          </a:p>
          <a:p>
            <a:pPr marL="0" indent="0">
              <a:buNone/>
            </a:pPr>
            <a:r>
              <a:rPr lang="en-US" sz="2200" b="1" i="1" dirty="0" smtClean="0"/>
              <a:t>#1: __________________________</a:t>
            </a:r>
            <a:r>
              <a:rPr lang="en-US" sz="2200" dirty="0" smtClean="0"/>
              <a:t>=&gt; growth of stock exchanges in London, Amsterdam, New York &amp; Tokyo mirrored industrial growth</a:t>
            </a:r>
          </a:p>
          <a:p>
            <a:r>
              <a:rPr lang="en-US" sz="2200" b="1" i="1" dirty="0" smtClean="0"/>
              <a:t>Stock Exchange =&gt; </a:t>
            </a:r>
            <a:r>
              <a:rPr lang="en-US" sz="2200" dirty="0" smtClean="0"/>
              <a:t>place where brokers and investors can trade the issues of company stocks (most common = </a:t>
            </a:r>
            <a:r>
              <a:rPr lang="en-US" sz="2200" b="1" i="1" dirty="0" smtClean="0"/>
              <a:t>London; LSE </a:t>
            </a:r>
            <a:r>
              <a:rPr lang="en-US" sz="2200" dirty="0" smtClean="0"/>
              <a:t>&amp; </a:t>
            </a:r>
            <a:r>
              <a:rPr lang="en-US" sz="2200" b="1" i="1" dirty="0" smtClean="0"/>
              <a:t>New York;  NYSE</a:t>
            </a:r>
            <a:r>
              <a:rPr lang="en-US" sz="2200" dirty="0" smtClean="0"/>
              <a:t>)</a:t>
            </a:r>
          </a:p>
          <a:p>
            <a:r>
              <a:rPr lang="en-US" sz="2200" dirty="0" smtClean="0"/>
              <a:t>Stock exchanges led to greater flow of capital and investment $$ =&gt; growth of companies easier and capital allocated efficiently</a:t>
            </a:r>
          </a:p>
          <a:p>
            <a:pPr marL="0" indent="0">
              <a:buNone/>
            </a:pPr>
            <a:r>
              <a:rPr lang="en-US" sz="2200" b="1" i="1" dirty="0" smtClean="0"/>
              <a:t>#2: _____________________</a:t>
            </a:r>
            <a:r>
              <a:rPr lang="en-US" sz="2200" dirty="0" smtClean="0"/>
              <a:t>=&gt; _____________________starts in 1700’s (starts at Lloyd’s Coffeehouse); become Society of London Exchange in 1774</a:t>
            </a:r>
          </a:p>
          <a:p>
            <a:r>
              <a:rPr lang="en-US" sz="2200" dirty="0" smtClean="0"/>
              <a:t>Provides business insurance policies to ensure against risks of shipping</a:t>
            </a:r>
          </a:p>
          <a:p>
            <a:r>
              <a:rPr lang="en-US" sz="2200" dirty="0" smtClean="0"/>
              <a:t>Fire Insurance Cos also begun after </a:t>
            </a:r>
            <a:r>
              <a:rPr lang="en-US" sz="2200" b="1" i="1" dirty="0" smtClean="0"/>
              <a:t>Great London Fire of 1666 </a:t>
            </a:r>
            <a:r>
              <a:rPr lang="en-US" sz="2200" dirty="0" smtClean="0"/>
              <a:t>=&gt; minimizes and spreads risk of industrial fire</a:t>
            </a:r>
          </a:p>
          <a:p>
            <a:pPr marL="0" indent="0">
              <a:buNone/>
            </a:pPr>
            <a:r>
              <a:rPr lang="en-US" sz="2200" b="1" i="1" dirty="0" smtClean="0"/>
              <a:t>#3: _____________=&gt; </a:t>
            </a:r>
            <a:r>
              <a:rPr lang="en-US" sz="2200" dirty="0" smtClean="0"/>
              <a:t>due to discoveries of gold in S. Africa &amp; Alaska/California an international gold standard was set up (all currencies backed by gold)</a:t>
            </a:r>
          </a:p>
          <a:p>
            <a:r>
              <a:rPr lang="en-US" sz="2200" dirty="0" smtClean="0"/>
              <a:t>Led to a more stable international currency market =&gt; ease of exchange</a:t>
            </a:r>
          </a:p>
          <a:p>
            <a:r>
              <a:rPr lang="en-US" sz="2200" dirty="0" smtClean="0"/>
              <a:t>Also led to expansion of $$ supply =&gt; currency fixed at exchange rate</a:t>
            </a:r>
          </a:p>
          <a:p>
            <a:pPr marL="0" indent="0">
              <a:buNone/>
            </a:pPr>
            <a:r>
              <a:rPr lang="en-US" sz="2200" b="1" i="1" dirty="0" smtClean="0"/>
              <a:t>Q: Who do hard $$ policies promoted by gold standard favor???</a:t>
            </a:r>
            <a:endParaRPr lang="en-US" sz="2200" b="1" i="1" dirty="0"/>
          </a:p>
        </p:txBody>
      </p:sp>
      <p:sp>
        <p:nvSpPr>
          <p:cNvPr id="5" name="Title 1"/>
          <p:cNvSpPr>
            <a:spLocks noGrp="1"/>
          </p:cNvSpPr>
          <p:nvPr>
            <p:ph type="title"/>
          </p:nvPr>
        </p:nvSpPr>
        <p:spPr>
          <a:xfrm>
            <a:off x="457200" y="76200"/>
            <a:ext cx="8229600" cy="533400"/>
          </a:xfrm>
        </p:spPr>
        <p:txBody>
          <a:bodyPr>
            <a:normAutofit fontScale="90000"/>
          </a:bodyPr>
          <a:lstStyle/>
          <a:p>
            <a:r>
              <a:rPr lang="en-US" b="1" u="sng" dirty="0" smtClean="0"/>
              <a:t>Industrial Revolution -- Economics</a:t>
            </a:r>
            <a:endParaRPr lang="en-US" b="1" u="sng" dirty="0"/>
          </a:p>
        </p:txBody>
      </p:sp>
    </p:spTree>
    <p:extLst>
      <p:ext uri="{BB962C8B-B14F-4D97-AF65-F5344CB8AC3E}">
        <p14:creationId xmlns:p14="http://schemas.microsoft.com/office/powerpoint/2010/main" val="1822141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9900">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715962"/>
          </a:xfrm>
        </p:spPr>
        <p:txBody>
          <a:bodyPr>
            <a:normAutofit fontScale="90000"/>
          </a:bodyPr>
          <a:lstStyle/>
          <a:p>
            <a:r>
              <a:rPr lang="en-US" b="1" u="sng" dirty="0" smtClean="0"/>
              <a:t>World Stock exchanges in 19</a:t>
            </a:r>
            <a:r>
              <a:rPr lang="en-US" b="1" u="sng" baseline="30000" dirty="0" smtClean="0"/>
              <a:t>th</a:t>
            </a:r>
            <a:r>
              <a:rPr lang="en-US" b="1" u="sng" dirty="0" smtClean="0"/>
              <a:t> Century</a:t>
            </a:r>
            <a:endParaRPr lang="en-US" b="1" u="sng" dirty="0"/>
          </a:p>
        </p:txBody>
      </p:sp>
      <p:sp>
        <p:nvSpPr>
          <p:cNvPr id="3" name="Content Placeholder 2"/>
          <p:cNvSpPr>
            <a:spLocks noGrp="1"/>
          </p:cNvSpPr>
          <p:nvPr>
            <p:ph idx="1"/>
          </p:nvPr>
        </p:nvSpPr>
        <p:spPr>
          <a:xfrm>
            <a:off x="6300206" y="2133600"/>
            <a:ext cx="2843793" cy="4800600"/>
          </a:xfrm>
        </p:spPr>
        <p:txBody>
          <a:bodyPr>
            <a:normAutofit/>
          </a:bodyPr>
          <a:lstStyle/>
          <a:p>
            <a:pPr marL="0" indent="0">
              <a:buNone/>
            </a:pPr>
            <a:r>
              <a:rPr lang="en-US" sz="2600" b="1" i="1" dirty="0" smtClean="0"/>
              <a:t>Q: How would stock exchanges and stock aid industrial growth in Britain, US, Japan &amp; other nations? </a:t>
            </a:r>
            <a:endParaRPr lang="en-US" sz="2600" b="1" i="1" dirty="0"/>
          </a:p>
        </p:txBody>
      </p:sp>
      <p:pic>
        <p:nvPicPr>
          <p:cNvPr id="4098" name="Picture 2" descr="http://blog.ahsoc.org/wp-content/uploads/2014/03/London-stock-exch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6300207" cy="569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8892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9900">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Gold Production – Gold standard</a:t>
            </a:r>
            <a:endParaRPr lang="en-US" b="1" u="sng" dirty="0"/>
          </a:p>
        </p:txBody>
      </p:sp>
      <p:pic>
        <p:nvPicPr>
          <p:cNvPr id="6146" name="Picture 2" descr="http://upload.wikimedia.org/wikipedia/commons/thumb/a/aa/Gold_-_world_production_trend.svg/2000px-Gold_-_world_production_trend.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685800"/>
            <a:ext cx="6667501" cy="4267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blog.libertyconservatives.com/wp-content/uploads/2014/08/gold-stand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093" y="4495800"/>
            <a:ext cx="33782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85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9900">
            <a:alpha val="24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1"/>
            <a:ext cx="9144000" cy="1142999"/>
          </a:xfrm>
        </p:spPr>
        <p:txBody>
          <a:bodyPr>
            <a:normAutofit lnSpcReduction="10000"/>
          </a:bodyPr>
          <a:lstStyle/>
          <a:p>
            <a:r>
              <a:rPr lang="en-US" sz="2200" dirty="0" smtClean="0"/>
              <a:t>Global nature &amp; scale of trade promoted the growth of ____________ ______________________(modern day multinational corporations)</a:t>
            </a:r>
          </a:p>
          <a:p>
            <a:pPr marL="685800" lvl="1">
              <a:buFont typeface="Wingdings" panose="05000000000000000000" pitchFamily="2" charset="2"/>
              <a:buChar char="§"/>
            </a:pPr>
            <a:r>
              <a:rPr lang="en-US" sz="2200" dirty="0" err="1" smtClean="0"/>
              <a:t>Exs</a:t>
            </a:r>
            <a:r>
              <a:rPr lang="en-US" sz="2200" dirty="0" smtClean="0"/>
              <a:t>: </a:t>
            </a:r>
            <a:r>
              <a:rPr lang="en-US" sz="2200" b="1" i="1" dirty="0" smtClean="0"/>
              <a:t>HSBC</a:t>
            </a:r>
            <a:r>
              <a:rPr lang="en-US" sz="2200" dirty="0" smtClean="0"/>
              <a:t> (Hong Kong Shanghai Banking Co)______________________</a:t>
            </a:r>
            <a:endParaRPr lang="en-US" sz="2200" b="1" i="1"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Industrial Revolution -- Economics</a:t>
            </a:r>
            <a:endParaRPr lang="en-US" b="1" u="sng" dirty="0"/>
          </a:p>
        </p:txBody>
      </p:sp>
      <p:pic>
        <p:nvPicPr>
          <p:cNvPr id="5122" name="Picture 2" descr="http://upload.wikimedia.org/wikipedia/commons/thumb/5/5e/HSBC_World.svg/2000px-HSBC_World.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99" y="4191000"/>
            <a:ext cx="5384799" cy="25145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atic.c2w.com/uploads/question/image/01/45/56/58/N1455658/135211868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598" y="4257675"/>
            <a:ext cx="3073401" cy="24479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graphics8.nytimes.com/images/2008/03/02/books/kurtz-phelan-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719943"/>
            <a:ext cx="4495800" cy="227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440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err="1" smtClean="0"/>
              <a:t>TransAtlantic</a:t>
            </a:r>
            <a:r>
              <a:rPr lang="en-US" b="1" u="sng" dirty="0" smtClean="0"/>
              <a:t> Telegraph Wires</a:t>
            </a:r>
            <a:endParaRPr lang="en-US" b="1" u="sng" dirty="0"/>
          </a:p>
        </p:txBody>
      </p:sp>
      <p:sp>
        <p:nvSpPr>
          <p:cNvPr id="3" name="Content Placeholder 2"/>
          <p:cNvSpPr>
            <a:spLocks noGrp="1"/>
          </p:cNvSpPr>
          <p:nvPr>
            <p:ph idx="1"/>
          </p:nvPr>
        </p:nvSpPr>
        <p:spPr>
          <a:xfrm>
            <a:off x="76199" y="6019800"/>
            <a:ext cx="8839201" cy="715963"/>
          </a:xfrm>
        </p:spPr>
        <p:txBody>
          <a:bodyPr>
            <a:normAutofit fontScale="85000" lnSpcReduction="10000"/>
          </a:bodyPr>
          <a:lstStyle/>
          <a:p>
            <a:r>
              <a:rPr lang="en-US" sz="2400" dirty="0" smtClean="0"/>
              <a:t>Transatlantic telegraph wire networks between Canada and Europe sunk in the 1850’s cut down communication time from 10 days to a matter of minutes</a:t>
            </a:r>
            <a:endParaRPr lang="en-US" sz="2400" dirty="0"/>
          </a:p>
        </p:txBody>
      </p:sp>
      <p:pic>
        <p:nvPicPr>
          <p:cNvPr id="7170" name="Picture 2" descr="http://upload.wikimedia.org/wikipedia/commons/f/f3/Atlantic_cable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219200"/>
            <a:ext cx="8991601" cy="374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41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8991600" cy="457200"/>
          </a:xfrm>
        </p:spPr>
        <p:txBody>
          <a:bodyPr>
            <a:normAutofit fontScale="90000"/>
          </a:bodyPr>
          <a:lstStyle/>
          <a:p>
            <a:r>
              <a:rPr lang="en-US" b="1" u="sng" dirty="0" smtClean="0"/>
              <a:t>The Age of Revolution – What was it? </a:t>
            </a:r>
            <a:endParaRPr lang="en-US" b="1" u="sng" dirty="0"/>
          </a:p>
        </p:txBody>
      </p:sp>
      <p:sp>
        <p:nvSpPr>
          <p:cNvPr id="3" name="Content Placeholder 2"/>
          <p:cNvSpPr>
            <a:spLocks noGrp="1"/>
          </p:cNvSpPr>
          <p:nvPr>
            <p:ph idx="1"/>
          </p:nvPr>
        </p:nvSpPr>
        <p:spPr>
          <a:xfrm>
            <a:off x="0" y="457200"/>
            <a:ext cx="9144000" cy="6553200"/>
          </a:xfrm>
        </p:spPr>
        <p:txBody>
          <a:bodyPr>
            <a:normAutofit fontScale="92500"/>
          </a:bodyPr>
          <a:lstStyle/>
          <a:p>
            <a:r>
              <a:rPr lang="en-US" sz="2400" dirty="0" smtClean="0"/>
              <a:t>What was the “</a:t>
            </a:r>
            <a:r>
              <a:rPr lang="en-US" sz="2400" b="1" i="1" dirty="0" smtClean="0"/>
              <a:t>Age of Revolutions</a:t>
            </a:r>
            <a:r>
              <a:rPr lang="en-US" sz="2400" dirty="0" smtClean="0"/>
              <a:t>”?  =&gt; massive and important economic and political revolutions took place in many areas of the globe</a:t>
            </a:r>
          </a:p>
          <a:p>
            <a:pPr lvl="1" indent="-342900">
              <a:buFont typeface="Wingdings" panose="05000000000000000000" pitchFamily="2" charset="2"/>
              <a:buChar char="§"/>
            </a:pPr>
            <a:r>
              <a:rPr lang="en-US" sz="2400" dirty="0" smtClean="0"/>
              <a:t>Revolutions had large &amp;long lasting social &amp; demographic consequences </a:t>
            </a:r>
          </a:p>
          <a:p>
            <a:r>
              <a:rPr lang="en-US" sz="2600" dirty="0" smtClean="0"/>
              <a:t>New revolutions and their consequences/reactions created specific characteristics to this time period</a:t>
            </a:r>
            <a:endParaRPr lang="en-US" sz="2600" dirty="0"/>
          </a:p>
          <a:p>
            <a:pPr marL="0" indent="0">
              <a:buNone/>
            </a:pPr>
            <a:r>
              <a:rPr lang="en-US" sz="2300" b="1" i="1" dirty="0" smtClean="0"/>
              <a:t>#1: European dominance of global trade </a:t>
            </a:r>
            <a:r>
              <a:rPr lang="en-US" sz="2300" dirty="0" smtClean="0"/>
              <a:t>=&gt; Europeans used industrial power, unequal treaties, colonization &amp; military power to control all major trade routes</a:t>
            </a:r>
          </a:p>
          <a:p>
            <a:pPr marL="0" indent="0">
              <a:buNone/>
            </a:pPr>
            <a:r>
              <a:rPr lang="en-US" sz="2300" b="1" i="1" dirty="0" smtClean="0"/>
              <a:t>#2: Rise of “have” and “have not” countries</a:t>
            </a:r>
            <a:r>
              <a:rPr lang="en-US" sz="2300" dirty="0" smtClean="0"/>
              <a:t>=&gt; Industrial revolution gave huge economic and political advantages to participating countries</a:t>
            </a:r>
          </a:p>
          <a:p>
            <a:pPr marL="0" indent="0">
              <a:buNone/>
            </a:pPr>
            <a:r>
              <a:rPr lang="en-US" sz="2300" b="1" i="1" dirty="0" smtClean="0"/>
              <a:t>#3: Inequalities among regions due to Imperialism </a:t>
            </a:r>
            <a:r>
              <a:rPr lang="en-US" sz="2300" dirty="0" smtClean="0"/>
              <a:t>=&gt; Industrial nations formed overseas empires either through colonization, economic or political domination</a:t>
            </a:r>
            <a:endParaRPr lang="en-US" sz="2300" dirty="0"/>
          </a:p>
          <a:p>
            <a:pPr marL="0" indent="0">
              <a:buNone/>
            </a:pPr>
            <a:r>
              <a:rPr lang="en-US" sz="2300" b="1" i="1" dirty="0" smtClean="0"/>
              <a:t>#4: Large numbers of political revolutions inspired by desire for democracy or independence</a:t>
            </a:r>
            <a:r>
              <a:rPr lang="en-US" sz="2300" dirty="0" smtClean="0"/>
              <a:t>=&gt; these type of revolutions continue to the present, but the “seed” revolutions during this period created the ideology and democratic forms needed</a:t>
            </a:r>
          </a:p>
          <a:p>
            <a:pPr marL="0" indent="0">
              <a:buNone/>
            </a:pPr>
            <a:r>
              <a:rPr lang="en-US" sz="2300" b="1" i="1" dirty="0" smtClean="0"/>
              <a:t>#5: Increasing amounts of overseas migration</a:t>
            </a:r>
            <a:r>
              <a:rPr lang="en-US" sz="2300" dirty="0" smtClean="0"/>
              <a:t> =&gt; peoples from around the globe migrated in increasing amounts, primarily for economic opportunities</a:t>
            </a:r>
          </a:p>
          <a:p>
            <a:pPr marL="0" indent="0">
              <a:buNone/>
            </a:pPr>
            <a:r>
              <a:rPr lang="en-US" sz="2300" b="1" i="1" dirty="0" smtClean="0"/>
              <a:t>#6: Rise of the “isms” =&gt; </a:t>
            </a:r>
            <a:r>
              <a:rPr lang="en-US" sz="2300" dirty="0" smtClean="0"/>
              <a:t>Capitalism, socialism, communism, liberalism, anarchism, nationalism all presented divergent views of the world and its future</a:t>
            </a:r>
          </a:p>
        </p:txBody>
      </p:sp>
    </p:spTree>
    <p:extLst>
      <p:ext uri="{BB962C8B-B14F-4D97-AF65-F5344CB8AC3E}">
        <p14:creationId xmlns:p14="http://schemas.microsoft.com/office/powerpoint/2010/main" val="1363790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Worldwide Telegraph Communication</a:t>
            </a:r>
            <a:endParaRPr lang="en-US" b="1" u="sng" dirty="0"/>
          </a:p>
        </p:txBody>
      </p:sp>
      <p:pic>
        <p:nvPicPr>
          <p:cNvPr id="8194" name="Picture 2" descr="http://upload.wikimedia.org/wikipedia/commons/b/bd/All_Red_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838200"/>
            <a:ext cx="8839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5486400"/>
            <a:ext cx="8490857" cy="1477328"/>
          </a:xfrm>
          <a:prstGeom prst="rect">
            <a:avLst/>
          </a:prstGeom>
          <a:noFill/>
        </p:spPr>
        <p:txBody>
          <a:bodyPr wrap="square" rtlCol="0">
            <a:spAutoFit/>
          </a:bodyPr>
          <a:lstStyle/>
          <a:p>
            <a:r>
              <a:rPr lang="en-US" dirty="0"/>
              <a:t>In 1911  </a:t>
            </a:r>
            <a:r>
              <a:rPr lang="en-US" dirty="0" smtClean="0"/>
              <a:t>the All </a:t>
            </a:r>
            <a:r>
              <a:rPr lang="en-US" dirty="0"/>
              <a:t>Red Line was complete. The network had so many redundancies that 49 cuts would be needed to isolate the United Kingdom; 15 for Canada; and 5 for South Africa. Many colonies such as South Africa and India also had many land lines. Britain also possessed the majority of the world's underwater-telegraph deployment and repair equipment and expertise, and a monopoly of the  insulation for underwater lines.</a:t>
            </a:r>
          </a:p>
        </p:txBody>
      </p:sp>
    </p:spTree>
    <p:extLst>
      <p:ext uri="{BB962C8B-B14F-4D97-AF65-F5344CB8AC3E}">
        <p14:creationId xmlns:p14="http://schemas.microsoft.com/office/powerpoint/2010/main" val="3583202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Trans-Siberian Railroad</a:t>
            </a:r>
            <a:endParaRPr lang="en-US" b="1" u="sng" dirty="0"/>
          </a:p>
        </p:txBody>
      </p:sp>
      <p:sp>
        <p:nvSpPr>
          <p:cNvPr id="3" name="Content Placeholder 2"/>
          <p:cNvSpPr>
            <a:spLocks noGrp="1"/>
          </p:cNvSpPr>
          <p:nvPr>
            <p:ph idx="1"/>
          </p:nvPr>
        </p:nvSpPr>
        <p:spPr>
          <a:xfrm>
            <a:off x="152400" y="5867400"/>
            <a:ext cx="8839200" cy="990600"/>
          </a:xfrm>
        </p:spPr>
        <p:txBody>
          <a:bodyPr>
            <a:normAutofit fontScale="70000" lnSpcReduction="20000"/>
          </a:bodyPr>
          <a:lstStyle/>
          <a:p>
            <a:r>
              <a:rPr lang="en-US" sz="2400" dirty="0" smtClean="0"/>
              <a:t>At approximately 6000 miles the Trans-Siberian Railway is the longest RR in the world.  It was completed with the sponsorship of Russian Czar Nicholas III in the 1890’s and served to vastly increase the Eat Asian land trade in grain.  It also led to the internal migration of over 5 M peasants to Russian cities. </a:t>
            </a:r>
            <a:endParaRPr lang="en-US" sz="2400" dirty="0"/>
          </a:p>
        </p:txBody>
      </p:sp>
      <p:pic>
        <p:nvPicPr>
          <p:cNvPr id="9218" name="Picture 2" descr="http://frontiers.loc.gov/intldl/mtfhtml/mfdev/trans_si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07571"/>
            <a:ext cx="7388226" cy="508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8426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19</a:t>
            </a:r>
            <a:r>
              <a:rPr lang="en-US" b="1" u="sng" baseline="30000" dirty="0" smtClean="0"/>
              <a:t>th</a:t>
            </a:r>
            <a:r>
              <a:rPr lang="en-US" b="1" u="sng" dirty="0" smtClean="0"/>
              <a:t> Century Steamships</a:t>
            </a:r>
            <a:endParaRPr lang="en-US" b="1" u="sng" dirty="0"/>
          </a:p>
        </p:txBody>
      </p:sp>
      <p:sp>
        <p:nvSpPr>
          <p:cNvPr id="3" name="Content Placeholder 2"/>
          <p:cNvSpPr>
            <a:spLocks noGrp="1"/>
          </p:cNvSpPr>
          <p:nvPr>
            <p:ph idx="1"/>
          </p:nvPr>
        </p:nvSpPr>
        <p:spPr>
          <a:xfrm>
            <a:off x="533400" y="5943600"/>
            <a:ext cx="8229600" cy="792163"/>
          </a:xfrm>
        </p:spPr>
        <p:txBody>
          <a:bodyPr>
            <a:normAutofit lnSpcReduction="10000"/>
          </a:bodyPr>
          <a:lstStyle/>
          <a:p>
            <a:r>
              <a:rPr lang="en-US" sz="2300" dirty="0" smtClean="0"/>
              <a:t>Some examples of early steamships were hybrid designs =&gt; sails and steam engines</a:t>
            </a:r>
            <a:endParaRPr lang="en-US" sz="2300" dirty="0"/>
          </a:p>
        </p:txBody>
      </p:sp>
      <p:pic>
        <p:nvPicPr>
          <p:cNvPr id="10242" name="Picture 2" descr="http://journals.ub.uni-heidelberg.de/index.php/transcultural/article/viewFile/9363/3245/103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7772400" cy="512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011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629" y="21771"/>
            <a:ext cx="8991600" cy="435429"/>
          </a:xfrm>
        </p:spPr>
        <p:txBody>
          <a:bodyPr>
            <a:normAutofit fontScale="90000"/>
          </a:bodyPr>
          <a:lstStyle/>
          <a:p>
            <a:r>
              <a:rPr lang="en-US" b="1" u="sng" dirty="0" smtClean="0"/>
              <a:t>Impact of Industrial Revolution on Britain</a:t>
            </a:r>
            <a:endParaRPr lang="en-US" b="1" u="sng" dirty="0"/>
          </a:p>
        </p:txBody>
      </p:sp>
      <p:sp>
        <p:nvSpPr>
          <p:cNvPr id="3" name="Content Placeholder 2"/>
          <p:cNvSpPr>
            <a:spLocks noGrp="1"/>
          </p:cNvSpPr>
          <p:nvPr>
            <p:ph idx="1"/>
          </p:nvPr>
        </p:nvSpPr>
        <p:spPr>
          <a:xfrm>
            <a:off x="0" y="533400"/>
            <a:ext cx="9154886" cy="6553200"/>
          </a:xfrm>
        </p:spPr>
        <p:txBody>
          <a:bodyPr>
            <a:normAutofit fontScale="77500" lnSpcReduction="20000"/>
          </a:bodyPr>
          <a:lstStyle/>
          <a:p>
            <a:pPr>
              <a:buFont typeface="Wingdings" panose="05000000000000000000" pitchFamily="2" charset="2"/>
              <a:buChar char="§"/>
            </a:pPr>
            <a:r>
              <a:rPr lang="en-US" sz="2700" dirty="0" smtClean="0"/>
              <a:t>In 1851 Britain hosted the world’s first “Industrial Fair” at the </a:t>
            </a:r>
            <a:r>
              <a:rPr lang="en-US" sz="2700" b="1" i="1" dirty="0" smtClean="0"/>
              <a:t>Crystal Palace</a:t>
            </a:r>
            <a:r>
              <a:rPr lang="en-US" sz="2700" dirty="0" smtClean="0"/>
              <a:t>, a building made of glass and iron</a:t>
            </a:r>
          </a:p>
          <a:p>
            <a:r>
              <a:rPr lang="en-US" sz="2700" dirty="0" smtClean="0"/>
              <a:t>By 1851 Britain . . .</a:t>
            </a:r>
          </a:p>
          <a:p>
            <a:pPr lvl="1">
              <a:buFont typeface="Wingdings" panose="05000000000000000000" pitchFamily="2" charset="2"/>
              <a:buChar char="§"/>
            </a:pPr>
            <a:r>
              <a:rPr lang="en-US" sz="2700" dirty="0" smtClean="0"/>
              <a:t>Produced 2/3 of the world’s coal and ½ of its iron</a:t>
            </a:r>
          </a:p>
          <a:p>
            <a:pPr lvl="1">
              <a:buFont typeface="Wingdings" panose="05000000000000000000" pitchFamily="2" charset="2"/>
              <a:buChar char="§"/>
            </a:pPr>
            <a:r>
              <a:rPr lang="en-US" sz="2700" dirty="0" smtClean="0"/>
              <a:t>Created 50% of the world’s output of manufactured goods (2% in 1750)</a:t>
            </a:r>
          </a:p>
          <a:p>
            <a:pPr lvl="1">
              <a:buFont typeface="Wingdings" panose="05000000000000000000" pitchFamily="2" charset="2"/>
              <a:buChar char="§"/>
            </a:pPr>
            <a:r>
              <a:rPr lang="en-US" sz="2700" dirty="0" smtClean="0"/>
              <a:t>GNP (size of their economy) grew 400% from 1780 to 1850</a:t>
            </a:r>
          </a:p>
          <a:p>
            <a:pPr marL="514350" indent="-457200"/>
            <a:r>
              <a:rPr lang="en-US" sz="2700" dirty="0" smtClean="0"/>
              <a:t>Industrialization had made Britain the wealthiest nation in the world and other countries wanted to do the same</a:t>
            </a:r>
          </a:p>
          <a:p>
            <a:pPr lvl="1">
              <a:buFont typeface="Wingdings" panose="05000000000000000000" pitchFamily="2" charset="2"/>
              <a:buChar char="§"/>
            </a:pPr>
            <a:r>
              <a:rPr lang="en-US" sz="2700" dirty="0" smtClean="0"/>
              <a:t>Britain tried to stop this =&gt; Laws made it illegal to leave Britain if you were a skilled artisan or to export industrial machinery</a:t>
            </a:r>
          </a:p>
          <a:p>
            <a:pPr marL="400050"/>
            <a:r>
              <a:rPr lang="en-US" sz="2700" dirty="0" smtClean="0"/>
              <a:t>However, after 1815 __________________________had made significant progress in Industrialization=&gt; largely due to___________________________</a:t>
            </a:r>
          </a:p>
          <a:p>
            <a:pPr lvl="1">
              <a:buFont typeface="Wingdings" panose="05000000000000000000" pitchFamily="2" charset="2"/>
              <a:buChar char="§"/>
            </a:pPr>
            <a:r>
              <a:rPr lang="en-US" sz="2700" dirty="0" smtClean="0"/>
              <a:t>States established technical schools and provided large stipends and bounties to British professionals to teach there &amp; discuss machinery</a:t>
            </a:r>
          </a:p>
          <a:p>
            <a:pPr lvl="1">
              <a:buFont typeface="Wingdings" panose="05000000000000000000" pitchFamily="2" charset="2"/>
              <a:buChar char="§"/>
            </a:pPr>
            <a:r>
              <a:rPr lang="en-US" sz="2700" dirty="0" smtClean="0"/>
              <a:t>States also invested in constructing national RR networks, roads &amp; canals</a:t>
            </a:r>
          </a:p>
          <a:p>
            <a:pPr lvl="1">
              <a:buFont typeface="Wingdings" panose="05000000000000000000" pitchFamily="2" charset="2"/>
              <a:buChar char="§"/>
            </a:pPr>
            <a:r>
              <a:rPr lang="en-US" sz="2700" dirty="0" smtClean="0"/>
              <a:t>Governments also provided grants to inventors and helped to establish _______ _____________________(pooled funds to est. industrial ventures)</a:t>
            </a:r>
          </a:p>
          <a:p>
            <a:pPr marL="514350" indent="-457200"/>
            <a:r>
              <a:rPr lang="en-US" sz="2700" dirty="0" smtClean="0"/>
              <a:t>Europe became divided into two economic zones =&gt; Western Europe (Britain, Germany, Belgium, N. Italy, France, Netherlands) &amp; Eastern Europe</a:t>
            </a:r>
          </a:p>
          <a:p>
            <a:pPr lvl="1">
              <a:buFont typeface="Wingdings" panose="05000000000000000000" pitchFamily="2" charset="2"/>
              <a:buChar char="§"/>
            </a:pPr>
            <a:r>
              <a:rPr lang="en-US" dirty="0" smtClean="0"/>
              <a:t>Industrial vs Non-Industrial =&gt; rest of world divided in same way by response to Industrialization</a:t>
            </a:r>
          </a:p>
        </p:txBody>
      </p:sp>
    </p:spTree>
    <p:extLst>
      <p:ext uri="{BB962C8B-B14F-4D97-AF65-F5344CB8AC3E}">
        <p14:creationId xmlns:p14="http://schemas.microsoft.com/office/powerpoint/2010/main" val="228426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059487"/>
            <a:ext cx="8229600" cy="655638"/>
          </a:xfrm>
        </p:spPr>
        <p:txBody>
          <a:bodyPr>
            <a:normAutofit fontScale="90000"/>
          </a:bodyPr>
          <a:lstStyle/>
          <a:p>
            <a:r>
              <a:rPr lang="en-US" b="1" i="1" dirty="0" smtClean="0"/>
              <a:t>European Industrialization by 1850</a:t>
            </a:r>
            <a:endParaRPr lang="en-US" b="1" i="1" dirty="0"/>
          </a:p>
        </p:txBody>
      </p:sp>
      <p:pic>
        <p:nvPicPr>
          <p:cNvPr id="1026" name="Picture 2" descr="http://faculty.sheltonstate.edu/~cboening/maps/Western%20Civ/Industrial%20Rev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1"/>
            <a:ext cx="86868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13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228600"/>
          </a:xfrm>
        </p:spPr>
        <p:txBody>
          <a:bodyPr>
            <a:noAutofit/>
          </a:bodyPr>
          <a:lstStyle/>
          <a:p>
            <a:r>
              <a:rPr lang="en-US" sz="3000" b="1" u="sng" dirty="0" smtClean="0"/>
              <a:t>Industrial Revolution – Qing China &amp; Ottoman Empire</a:t>
            </a:r>
            <a:endParaRPr lang="en-US" sz="3000" b="1" u="sng" dirty="0"/>
          </a:p>
        </p:txBody>
      </p:sp>
      <p:sp>
        <p:nvSpPr>
          <p:cNvPr id="3" name="Content Placeholder 2"/>
          <p:cNvSpPr>
            <a:spLocks noGrp="1"/>
          </p:cNvSpPr>
          <p:nvPr>
            <p:ph idx="1"/>
          </p:nvPr>
        </p:nvSpPr>
        <p:spPr>
          <a:xfrm>
            <a:off x="0" y="370116"/>
            <a:ext cx="9144000" cy="6498770"/>
          </a:xfrm>
        </p:spPr>
        <p:txBody>
          <a:bodyPr>
            <a:normAutofit fontScale="92500"/>
          </a:bodyPr>
          <a:lstStyle/>
          <a:p>
            <a:pPr marL="0" indent="0">
              <a:buNone/>
            </a:pPr>
            <a:r>
              <a:rPr lang="en-US" sz="2200" b="1" u="sng" dirty="0" smtClean="0"/>
              <a:t>Ottoman Empire</a:t>
            </a:r>
          </a:p>
          <a:p>
            <a:r>
              <a:rPr lang="en-US" sz="2200" dirty="0" smtClean="0"/>
              <a:t>By the 19</a:t>
            </a:r>
            <a:r>
              <a:rPr lang="en-US" sz="2200" baseline="30000" dirty="0" smtClean="0"/>
              <a:t>th</a:t>
            </a:r>
            <a:r>
              <a:rPr lang="en-US" sz="2200" dirty="0" smtClean="0"/>
              <a:t> century the Ottoman Empire was known as “the___________ ___________” =&gt; in a long decline since its height during the 16</a:t>
            </a:r>
            <a:r>
              <a:rPr lang="en-US" sz="2200" baseline="30000" dirty="0" smtClean="0"/>
              <a:t>th</a:t>
            </a:r>
            <a:r>
              <a:rPr lang="en-US" sz="2200" dirty="0" smtClean="0"/>
              <a:t> &amp; 17</a:t>
            </a:r>
            <a:r>
              <a:rPr lang="en-US" sz="2200" baseline="30000" dirty="0" smtClean="0"/>
              <a:t>th</a:t>
            </a:r>
            <a:r>
              <a:rPr lang="en-US" sz="2200" dirty="0" smtClean="0"/>
              <a:t> centuries</a:t>
            </a:r>
          </a:p>
          <a:p>
            <a:pPr lvl="1" indent="-342900">
              <a:buFont typeface="Wingdings" panose="05000000000000000000" pitchFamily="2" charset="2"/>
              <a:buChar char="§"/>
            </a:pPr>
            <a:r>
              <a:rPr lang="en-US" sz="2200" dirty="0" smtClean="0"/>
              <a:t>Ottoman Sultans resisted economic reform largely due to their lack of revenue =&gt; had trouble raising sufficient funds to pay </a:t>
            </a:r>
            <a:r>
              <a:rPr lang="en-US" sz="2200" b="1" i="1" dirty="0" smtClean="0"/>
              <a:t>janissaries</a:t>
            </a:r>
          </a:p>
          <a:p>
            <a:pPr lvl="1" indent="-342900">
              <a:buFont typeface="Wingdings" panose="05000000000000000000" pitchFamily="2" charset="2"/>
              <a:buChar char="§"/>
            </a:pPr>
            <a:r>
              <a:rPr lang="en-US" sz="2200" dirty="0" smtClean="0"/>
              <a:t>Lost territories in the _____________________________due to rising nationalism and military weakness =&gt; became focus of government</a:t>
            </a:r>
          </a:p>
          <a:p>
            <a:pPr marL="400050" lvl="1" indent="0">
              <a:buNone/>
            </a:pPr>
            <a:r>
              <a:rPr lang="en-US" sz="2200" dirty="0"/>
              <a:t>	</a:t>
            </a:r>
            <a:r>
              <a:rPr lang="en-US" sz="2200" dirty="0" smtClean="0"/>
              <a:t>-- Only won Crimean War (1854) against Russia due to European aid</a:t>
            </a:r>
          </a:p>
          <a:p>
            <a:pPr marL="0" indent="0">
              <a:buNone/>
            </a:pPr>
            <a:r>
              <a:rPr lang="en-US" sz="2200" b="1" u="sng" dirty="0" smtClean="0"/>
              <a:t>Qing China</a:t>
            </a:r>
          </a:p>
          <a:p>
            <a:r>
              <a:rPr lang="en-US" sz="2200" dirty="0" smtClean="0"/>
              <a:t>By the 19</a:t>
            </a:r>
            <a:r>
              <a:rPr lang="en-US" sz="2200" baseline="30000" dirty="0" smtClean="0"/>
              <a:t>th</a:t>
            </a:r>
            <a:r>
              <a:rPr lang="en-US" sz="2200" dirty="0" smtClean="0"/>
              <a:t> century the _____________________continued to grow =&gt; reached 400M by 1800 &amp; placed huge strains on Chinese agriculture</a:t>
            </a:r>
          </a:p>
          <a:p>
            <a:pPr marL="685800" lvl="1">
              <a:buFont typeface="Wingdings" panose="05000000000000000000" pitchFamily="2" charset="2"/>
              <a:buChar char="§"/>
            </a:pPr>
            <a:r>
              <a:rPr lang="en-US" sz="2200" dirty="0" smtClean="0"/>
              <a:t>Chinese persisted in using traditional methods but adapted new crops</a:t>
            </a:r>
          </a:p>
          <a:p>
            <a:r>
              <a:rPr lang="en-US" sz="2200" dirty="0" smtClean="0"/>
              <a:t>Even after embarrassing losses in the Opium War in the 1850’s Chinese court officials _________________________________________________</a:t>
            </a:r>
          </a:p>
          <a:p>
            <a:r>
              <a:rPr lang="en-US" sz="2100" dirty="0" smtClean="0"/>
              <a:t>Banking system was still primitive, no uniform set of weights and measures existed and use of paper money was very limited </a:t>
            </a:r>
          </a:p>
          <a:p>
            <a:pPr marL="685800" lvl="1">
              <a:buFont typeface="Wingdings" panose="05000000000000000000" pitchFamily="2" charset="2"/>
              <a:buChar char="§"/>
            </a:pPr>
            <a:r>
              <a:rPr lang="en-US" sz="2100" dirty="0" smtClean="0"/>
              <a:t>Chinese ______________________________also neglected=&gt; Grand Canal was silted, few roads had been built &amp; RR travel was non-existent by 1900</a:t>
            </a:r>
          </a:p>
          <a:p>
            <a:pPr marL="685800" lvl="1">
              <a:buFont typeface="Wingdings" panose="05000000000000000000" pitchFamily="2" charset="2"/>
              <a:buChar char="§"/>
            </a:pPr>
            <a:r>
              <a:rPr lang="en-US" sz="2100" dirty="0" smtClean="0"/>
              <a:t>Government intervention in manufacturing was mismanaged </a:t>
            </a:r>
          </a:p>
          <a:p>
            <a:endParaRPr lang="en-US" sz="2200" dirty="0"/>
          </a:p>
        </p:txBody>
      </p:sp>
    </p:spTree>
    <p:extLst>
      <p:ext uri="{BB962C8B-B14F-4D97-AF65-F5344CB8AC3E}">
        <p14:creationId xmlns:p14="http://schemas.microsoft.com/office/powerpoint/2010/main" val="3416400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Decline of Ottoman Empire</a:t>
            </a:r>
            <a:endParaRPr lang="en-US" b="1" u="sng" dirty="0"/>
          </a:p>
        </p:txBody>
      </p:sp>
      <p:pic>
        <p:nvPicPr>
          <p:cNvPr id="13314" name="Picture 2" descr="http://schoolsites.schoolworld.com/schools/OwassoPublic/webpages/gyankey/files/map%2024.1%20the%20ottoman%20and%20russian%20empires,%201829-19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5344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9081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553200"/>
          </a:xfrm>
        </p:spPr>
        <p:txBody>
          <a:bodyPr>
            <a:normAutofit/>
          </a:bodyPr>
          <a:lstStyle/>
          <a:p>
            <a:pPr marL="0" indent="0">
              <a:buNone/>
            </a:pPr>
            <a:r>
              <a:rPr lang="en-US" sz="2100" b="1" u="sng" dirty="0" smtClean="0"/>
              <a:t>Russian Empire </a:t>
            </a:r>
            <a:r>
              <a:rPr lang="en-US" sz="2100" dirty="0" smtClean="0"/>
              <a:t>=&gt; industrialization accomplished via government intervention</a:t>
            </a:r>
          </a:p>
          <a:p>
            <a:r>
              <a:rPr lang="en-US" sz="2100" dirty="0" smtClean="0"/>
              <a:t>Russia had the resources for industrial development as well as a positive attitude towards Westernization established by Peter the Great</a:t>
            </a:r>
            <a:endParaRPr lang="en-US" sz="1700" dirty="0" smtClean="0"/>
          </a:p>
          <a:p>
            <a:r>
              <a:rPr lang="en-US" sz="2100" dirty="0" smtClean="0"/>
              <a:t>Tsars like ________________used tax revenue to pay bounties to American &amp; European RR experts and machinists =&gt; by 1900 = 35,000 miles of track</a:t>
            </a:r>
          </a:p>
          <a:p>
            <a:pPr lvl="1" indent="-342900">
              <a:buFont typeface="Wingdings" panose="05000000000000000000" pitchFamily="2" charset="2"/>
              <a:buChar char="§"/>
            </a:pPr>
            <a:r>
              <a:rPr lang="en-US" sz="2100" dirty="0" smtClean="0"/>
              <a:t> Construction of ______________________linking Russia to Far East</a:t>
            </a:r>
          </a:p>
          <a:p>
            <a:r>
              <a:rPr lang="en-US" sz="2100" dirty="0" smtClean="0"/>
              <a:t>Sergei Witte (finance minister to Nicholas II) also pushed industrial development in Russia’s oil &amp; steel industry </a:t>
            </a:r>
          </a:p>
          <a:p>
            <a:pPr lvl="1" indent="-342900">
              <a:buFont typeface="Wingdings" panose="05000000000000000000" pitchFamily="2" charset="2"/>
              <a:buChar char="§"/>
            </a:pPr>
            <a:r>
              <a:rPr lang="en-US" sz="2100" dirty="0" smtClean="0"/>
              <a:t>By 1900 Russia was #4 in steel &amp; #1 in oil (1/2 of worlds supply)</a:t>
            </a:r>
          </a:p>
          <a:p>
            <a:r>
              <a:rPr lang="en-US" sz="2100" dirty="0" smtClean="0"/>
              <a:t>Tsar Alexander II _______________________in 1861 after loss in Crimean War</a:t>
            </a:r>
          </a:p>
          <a:p>
            <a:r>
              <a:rPr lang="en-US" sz="2100" dirty="0" smtClean="0"/>
              <a:t>However, by 1900 Russia had not industrialized =&gt; lack of manufacturing tradition and artisans, focus on traditional timber &amp; grain industry</a:t>
            </a:r>
          </a:p>
          <a:p>
            <a:pPr marL="0" indent="0">
              <a:buNone/>
            </a:pPr>
            <a:r>
              <a:rPr lang="en-US" sz="2100" b="1" u="sng" dirty="0" smtClean="0"/>
              <a:t>Meiji Japan</a:t>
            </a:r>
            <a:r>
              <a:rPr lang="en-US" sz="2100" dirty="0" smtClean="0"/>
              <a:t> =&gt; rapid industrialization accomplished via______________________</a:t>
            </a:r>
          </a:p>
          <a:p>
            <a:r>
              <a:rPr lang="en-US" sz="2100" dirty="0" smtClean="0"/>
              <a:t>After the opening of Japan to foreign trade after the </a:t>
            </a:r>
            <a:r>
              <a:rPr lang="en-US" sz="2100" dirty="0" err="1"/>
              <a:t>A</a:t>
            </a:r>
            <a:r>
              <a:rPr lang="en-US" sz="2100" dirty="0" err="1" smtClean="0"/>
              <a:t>dm</a:t>
            </a:r>
            <a:r>
              <a:rPr lang="en-US" sz="2100" dirty="0" smtClean="0"/>
              <a:t> Perry mission in 1851 many Japanese leaders and business men realized the need for modernization</a:t>
            </a:r>
          </a:p>
          <a:p>
            <a:pPr lvl="1" indent="-342900">
              <a:buFont typeface="Wingdings" panose="05000000000000000000" pitchFamily="2" charset="2"/>
              <a:buChar char="§"/>
            </a:pPr>
            <a:r>
              <a:rPr lang="en-US" sz="2100" dirty="0" smtClean="0"/>
              <a:t>Installed young _________________as symbol of new Japan =&gt; co-opted traditional source of power to give “permission” to industrialize</a:t>
            </a:r>
          </a:p>
        </p:txBody>
      </p:sp>
      <p:sp>
        <p:nvSpPr>
          <p:cNvPr id="4" name="Title 1"/>
          <p:cNvSpPr>
            <a:spLocks noGrp="1"/>
          </p:cNvSpPr>
          <p:nvPr>
            <p:ph type="title"/>
          </p:nvPr>
        </p:nvSpPr>
        <p:spPr>
          <a:xfrm>
            <a:off x="76200" y="76200"/>
            <a:ext cx="8991600" cy="228600"/>
          </a:xfrm>
        </p:spPr>
        <p:txBody>
          <a:bodyPr>
            <a:noAutofit/>
          </a:bodyPr>
          <a:lstStyle/>
          <a:p>
            <a:r>
              <a:rPr lang="en-US" sz="3000" b="1" u="sng" dirty="0" smtClean="0"/>
              <a:t>Industrial Revolution – Russian Empire &amp; Meiji Japan</a:t>
            </a:r>
            <a:endParaRPr lang="en-US" sz="3000" b="1" u="sng" dirty="0"/>
          </a:p>
        </p:txBody>
      </p:sp>
    </p:spTree>
    <p:extLst>
      <p:ext uri="{BB962C8B-B14F-4D97-AF65-F5344CB8AC3E}">
        <p14:creationId xmlns:p14="http://schemas.microsoft.com/office/powerpoint/2010/main" val="33470573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err="1" smtClean="0"/>
              <a:t>Tomioka</a:t>
            </a:r>
            <a:r>
              <a:rPr lang="en-US" b="1" u="sng" dirty="0" smtClean="0"/>
              <a:t> Silk Factory – Japan 1889</a:t>
            </a:r>
            <a:endParaRPr lang="en-US" b="1" u="sng" dirty="0"/>
          </a:p>
        </p:txBody>
      </p:sp>
      <p:sp>
        <p:nvSpPr>
          <p:cNvPr id="3" name="Content Placeholder 2"/>
          <p:cNvSpPr>
            <a:spLocks noGrp="1"/>
          </p:cNvSpPr>
          <p:nvPr>
            <p:ph idx="1"/>
          </p:nvPr>
        </p:nvSpPr>
        <p:spPr>
          <a:xfrm>
            <a:off x="0" y="5257800"/>
            <a:ext cx="9144000" cy="1752600"/>
          </a:xfrm>
        </p:spPr>
        <p:txBody>
          <a:bodyPr>
            <a:normAutofit/>
          </a:bodyPr>
          <a:lstStyle/>
          <a:p>
            <a:r>
              <a:rPr lang="en-US" sz="2100" dirty="0" smtClean="0"/>
              <a:t>Post 1880 the Japanese embarked on a remarkable flurry of industrialization, essentially completing 100 years of British industrialization in 10 years</a:t>
            </a:r>
          </a:p>
          <a:p>
            <a:pPr marL="0" indent="0">
              <a:buNone/>
            </a:pPr>
            <a:r>
              <a:rPr lang="en-US" sz="2100" b="1" i="1" dirty="0" smtClean="0"/>
              <a:t>Q: Why did the Japanese and Chinese governments and societies respond differently to western economic penetration?  </a:t>
            </a:r>
            <a:endParaRPr lang="en-US" sz="2100" b="1" i="1" dirty="0"/>
          </a:p>
        </p:txBody>
      </p:sp>
      <p:pic>
        <p:nvPicPr>
          <p:cNvPr id="15362" name="Picture 2" descr="http://bhoffert.faculty.noctrl.edu/hst165/Tomioka.SilkFac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0866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13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782"/>
            <a:ext cx="9144000" cy="1884218"/>
          </a:xfrm>
        </p:spPr>
        <p:txBody>
          <a:bodyPr>
            <a:normAutofit lnSpcReduction="10000"/>
          </a:bodyPr>
          <a:lstStyle/>
          <a:p>
            <a:pPr marL="0" indent="0">
              <a:buNone/>
            </a:pPr>
            <a:r>
              <a:rPr lang="en-US" sz="2800" b="1" i="1" u="sng" dirty="0" smtClean="0"/>
              <a:t>Meiji Oligarchs </a:t>
            </a:r>
            <a:r>
              <a:rPr lang="en-US" sz="2700" dirty="0" smtClean="0"/>
              <a:t>– one oligarch went so far as to say “</a:t>
            </a:r>
            <a:r>
              <a:rPr lang="en-US" sz="2800" b="1" i="1" dirty="0" smtClean="0"/>
              <a:t>Japan must be reborn with America as its mother and France as its father”</a:t>
            </a:r>
          </a:p>
          <a:p>
            <a:pPr marL="0" indent="0">
              <a:buNone/>
            </a:pPr>
            <a:r>
              <a:rPr lang="en-US" b="1" i="1" dirty="0" smtClean="0"/>
              <a:t>Q: What does this mean????</a:t>
            </a:r>
            <a:endParaRPr lang="en-US" b="1" i="1" dirty="0"/>
          </a:p>
        </p:txBody>
      </p:sp>
      <p:pic>
        <p:nvPicPr>
          <p:cNvPr id="5122" name="Picture 2" descr="http://www.xtimeline.com/__UserPic_Large/1314/ELT2007090414105345308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33600"/>
            <a:ext cx="7632700" cy="4599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16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533400"/>
          </a:xfrm>
        </p:spPr>
        <p:txBody>
          <a:bodyPr>
            <a:normAutofit fontScale="90000"/>
          </a:bodyPr>
          <a:lstStyle/>
          <a:p>
            <a:r>
              <a:rPr lang="en-US" b="1" u="sng" dirty="0" smtClean="0"/>
              <a:t>Major Events of the Age of Revolutions</a:t>
            </a:r>
            <a:endParaRPr lang="en-US" b="1" u="sng" dirty="0"/>
          </a:p>
        </p:txBody>
      </p:sp>
      <p:sp>
        <p:nvSpPr>
          <p:cNvPr id="3" name="Content Placeholder 2"/>
          <p:cNvSpPr>
            <a:spLocks noGrp="1"/>
          </p:cNvSpPr>
          <p:nvPr>
            <p:ph idx="1"/>
          </p:nvPr>
        </p:nvSpPr>
        <p:spPr>
          <a:xfrm>
            <a:off x="0" y="685800"/>
            <a:ext cx="9144000" cy="6324600"/>
          </a:xfrm>
        </p:spPr>
        <p:txBody>
          <a:bodyPr>
            <a:normAutofit/>
          </a:bodyPr>
          <a:lstStyle/>
          <a:p>
            <a:r>
              <a:rPr lang="en-US" sz="2300" dirty="0" smtClean="0"/>
              <a:t>The Age of Revolutions (1750-1900) contains many major and significant world developments . . .</a:t>
            </a:r>
          </a:p>
          <a:p>
            <a:pPr marL="0" indent="0">
              <a:buNone/>
            </a:pPr>
            <a:r>
              <a:rPr lang="en-US" sz="2300" b="1" i="1" dirty="0" smtClean="0"/>
              <a:t>#1: Industrial Revolution </a:t>
            </a:r>
            <a:r>
              <a:rPr lang="en-US" sz="2300" dirty="0" smtClean="0"/>
              <a:t>=&gt; application of machine power to production; led to huge transportation changes (steamships, trains, canals)</a:t>
            </a:r>
          </a:p>
          <a:p>
            <a:pPr lvl="1">
              <a:buFont typeface="Wingdings" panose="05000000000000000000" pitchFamily="2" charset="2"/>
              <a:buChar char="§"/>
            </a:pPr>
            <a:r>
              <a:rPr lang="en-US" sz="2300" dirty="0" smtClean="0"/>
              <a:t>Also led to huge demographic and social changes</a:t>
            </a:r>
          </a:p>
          <a:p>
            <a:pPr marL="0" indent="0">
              <a:buNone/>
            </a:pPr>
            <a:r>
              <a:rPr lang="en-US" sz="2300" b="1" i="1" dirty="0" smtClean="0"/>
              <a:t>#2: Political Revolutions </a:t>
            </a:r>
            <a:r>
              <a:rPr lang="en-US" sz="2300" dirty="0" smtClean="0"/>
              <a:t>=&gt; i.e. </a:t>
            </a:r>
            <a:r>
              <a:rPr lang="en-US" sz="2300" i="1" dirty="0" smtClean="0"/>
              <a:t>American Revolution </a:t>
            </a:r>
            <a:r>
              <a:rPr lang="en-US" sz="2300" dirty="0" smtClean="0"/>
              <a:t>(1776); </a:t>
            </a:r>
            <a:r>
              <a:rPr lang="en-US" sz="2300" i="1" dirty="0" smtClean="0"/>
              <a:t>French Revolution </a:t>
            </a:r>
            <a:r>
              <a:rPr lang="en-US" sz="2300" dirty="0" smtClean="0"/>
              <a:t>(1789); </a:t>
            </a:r>
            <a:r>
              <a:rPr lang="en-US" sz="2300" i="1" dirty="0" smtClean="0"/>
              <a:t>Haitian Revolution </a:t>
            </a:r>
            <a:r>
              <a:rPr lang="en-US" sz="2300" dirty="0" smtClean="0"/>
              <a:t>(1791); </a:t>
            </a:r>
            <a:r>
              <a:rPr lang="en-US" sz="2300" i="1" dirty="0" smtClean="0"/>
              <a:t>Latin American </a:t>
            </a:r>
            <a:r>
              <a:rPr lang="en-US" sz="2300" dirty="0" smtClean="0"/>
              <a:t>Revs (1820’s)</a:t>
            </a:r>
          </a:p>
          <a:p>
            <a:pPr marL="0" indent="0">
              <a:buNone/>
            </a:pPr>
            <a:r>
              <a:rPr lang="en-US" sz="2300" b="1" i="1" dirty="0" smtClean="0"/>
              <a:t>#3: Creation of new economic models/visions </a:t>
            </a:r>
            <a:r>
              <a:rPr lang="en-US" sz="2300" dirty="0" smtClean="0"/>
              <a:t>=&gt; Capitalism (A. Smith), socialism (H. Saint-Simon), communism (Marx), anarchism . . .</a:t>
            </a:r>
          </a:p>
          <a:p>
            <a:pPr marL="0" indent="0">
              <a:buNone/>
            </a:pPr>
            <a:r>
              <a:rPr lang="en-US" sz="2300" b="1" i="1" dirty="0" smtClean="0"/>
              <a:t>#4: Rise of Nationalism</a:t>
            </a:r>
            <a:r>
              <a:rPr lang="en-US" sz="2300" dirty="0" smtClean="0"/>
              <a:t> =&gt; national pride and unity that led to unification of states like German &amp; Italy; emergence of others (Egypt)</a:t>
            </a:r>
          </a:p>
          <a:p>
            <a:pPr marL="0" indent="0">
              <a:buNone/>
            </a:pPr>
            <a:r>
              <a:rPr lang="en-US" sz="2300" b="1" i="1" dirty="0" smtClean="0"/>
              <a:t>#5: End of serf and slave systems =&gt; </a:t>
            </a:r>
            <a:r>
              <a:rPr lang="en-US" sz="2300" dirty="0" smtClean="0"/>
              <a:t>Russia and US were last stalwarts</a:t>
            </a:r>
          </a:p>
          <a:p>
            <a:pPr marL="0" indent="0">
              <a:buNone/>
            </a:pPr>
            <a:r>
              <a:rPr lang="en-US" sz="2300" b="1" i="1" dirty="0" smtClean="0"/>
              <a:t>#6: Extension &amp; Rise of European Imperialism </a:t>
            </a:r>
            <a:r>
              <a:rPr lang="en-US" sz="2300" dirty="0" smtClean="0"/>
              <a:t>=&gt; Europeans set up system of economic dependence in many areas (i.e. Asia, Africa, L. America)</a:t>
            </a:r>
            <a:endParaRPr lang="en-US" sz="2300" dirty="0"/>
          </a:p>
        </p:txBody>
      </p:sp>
    </p:spTree>
    <p:extLst>
      <p:ext uri="{BB962C8B-B14F-4D97-AF65-F5344CB8AC3E}">
        <p14:creationId xmlns:p14="http://schemas.microsoft.com/office/powerpoint/2010/main" val="3745650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553200"/>
          </a:xfrm>
        </p:spPr>
        <p:txBody>
          <a:bodyPr>
            <a:normAutofit/>
          </a:bodyPr>
          <a:lstStyle/>
          <a:p>
            <a:r>
              <a:rPr lang="en-US" sz="2200" dirty="0" smtClean="0"/>
              <a:t>Meiji reformers provided _____________________________(steel, chemicals, machinery) and imported western experts to train Japanese</a:t>
            </a:r>
          </a:p>
          <a:p>
            <a:pPr marL="685800" lvl="1">
              <a:buFont typeface="Wingdings" panose="05000000000000000000" pitchFamily="2" charset="2"/>
              <a:buChar char="§"/>
            </a:pPr>
            <a:r>
              <a:rPr lang="en-US" sz="2100" dirty="0" smtClean="0"/>
              <a:t>Created a universal education system emphasizing applied science</a:t>
            </a:r>
          </a:p>
          <a:p>
            <a:pPr marL="685800" lvl="1">
              <a:buFont typeface="Wingdings" panose="05000000000000000000" pitchFamily="2" charset="2"/>
              <a:buChar char="§"/>
            </a:pPr>
            <a:r>
              <a:rPr lang="en-US" sz="2100" dirty="0" smtClean="0"/>
              <a:t>All industrial ventures were partnership w/ government =&gt; </a:t>
            </a:r>
            <a:r>
              <a:rPr lang="en-US" sz="2100" dirty="0" err="1" smtClean="0"/>
              <a:t>govt</a:t>
            </a:r>
            <a:r>
              <a:rPr lang="en-US" sz="2100" dirty="0" smtClean="0"/>
              <a:t> helped organize capital and start industry . . . handed over to private enterprise</a:t>
            </a:r>
          </a:p>
          <a:p>
            <a:pPr lvl="1" indent="-342900">
              <a:buFont typeface="Wingdings" panose="05000000000000000000" pitchFamily="2" charset="2"/>
              <a:buChar char="§"/>
            </a:pPr>
            <a:r>
              <a:rPr lang="en-US" sz="2100" dirty="0" smtClean="0"/>
              <a:t>By 1910 Japan had a successful ______________________________textile industries =&gt; 60% + of textile workforce were young women</a:t>
            </a:r>
          </a:p>
          <a:p>
            <a:r>
              <a:rPr lang="en-US" sz="2100" dirty="0" smtClean="0"/>
              <a:t>Economic modernization was followed by political &amp; social modernization</a:t>
            </a:r>
          </a:p>
          <a:p>
            <a:pPr marL="685800" lvl="1">
              <a:buFont typeface="Wingdings" panose="05000000000000000000" pitchFamily="2" charset="2"/>
              <a:buChar char="§"/>
            </a:pPr>
            <a:r>
              <a:rPr lang="en-US" sz="2100" b="1" i="1" dirty="0" smtClean="0"/>
              <a:t>Constitution of 1890</a:t>
            </a:r>
            <a:r>
              <a:rPr lang="en-US" sz="2100" dirty="0" smtClean="0"/>
              <a:t> created a ______(Congress) with a very limited electorate =&gt; really a disguise for despotism at rule of emperor</a:t>
            </a:r>
          </a:p>
          <a:p>
            <a:pPr marL="685800" lvl="1">
              <a:buFont typeface="Wingdings" panose="05000000000000000000" pitchFamily="2" charset="2"/>
              <a:buChar char="§"/>
            </a:pPr>
            <a:r>
              <a:rPr lang="en-US" sz="2100" dirty="0" smtClean="0"/>
              <a:t>New military _______________________created a powerful Japanese military =&gt; oligarchs outlawed swords to strip samurai of power</a:t>
            </a:r>
          </a:p>
          <a:p>
            <a:pPr marL="685800" lvl="1">
              <a:buFont typeface="Wingdings" panose="05000000000000000000" pitchFamily="2" charset="2"/>
              <a:buChar char="§"/>
            </a:pPr>
            <a:r>
              <a:rPr lang="en-US" sz="2100" dirty="0" smtClean="0"/>
              <a:t>Social customs were increasingly</a:t>
            </a:r>
            <a:r>
              <a:rPr lang="en-US" sz="2100" b="1" i="1" dirty="0" smtClean="0"/>
              <a:t> “____________________</a:t>
            </a:r>
            <a:r>
              <a:rPr lang="en-US" sz="2100" dirty="0" smtClean="0"/>
              <a:t>” =&gt; encouraged eating of more meat, lack of kimonos and ban on teeth blackening</a:t>
            </a:r>
          </a:p>
          <a:p>
            <a:pPr lvl="1" indent="-342900">
              <a:buFont typeface="Wingdings" panose="05000000000000000000" pitchFamily="2" charset="2"/>
              <a:buChar char="§"/>
            </a:pPr>
            <a:r>
              <a:rPr lang="en-US" sz="2100" dirty="0" smtClean="0"/>
              <a:t>Japanese did preserve Shintoism as state religion &amp; Confucian family values</a:t>
            </a:r>
          </a:p>
        </p:txBody>
      </p:sp>
      <p:sp>
        <p:nvSpPr>
          <p:cNvPr id="4" name="Title 1"/>
          <p:cNvSpPr>
            <a:spLocks noGrp="1"/>
          </p:cNvSpPr>
          <p:nvPr>
            <p:ph type="title"/>
          </p:nvPr>
        </p:nvSpPr>
        <p:spPr>
          <a:xfrm>
            <a:off x="76200" y="76200"/>
            <a:ext cx="8991600" cy="228600"/>
          </a:xfrm>
        </p:spPr>
        <p:txBody>
          <a:bodyPr>
            <a:noAutofit/>
          </a:bodyPr>
          <a:lstStyle/>
          <a:p>
            <a:r>
              <a:rPr lang="en-US" sz="3000" b="1" u="sng" dirty="0" smtClean="0"/>
              <a:t>Industrial Revolution – Russian Empire &amp; Meiji Japan</a:t>
            </a:r>
            <a:endParaRPr lang="en-US" sz="3000" b="1" u="sng" dirty="0"/>
          </a:p>
        </p:txBody>
      </p:sp>
    </p:spTree>
    <p:extLst>
      <p:ext uri="{BB962C8B-B14F-4D97-AF65-F5344CB8AC3E}">
        <p14:creationId xmlns:p14="http://schemas.microsoft.com/office/powerpoint/2010/main" val="11013164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66699">
            <a:alpha val="21000"/>
          </a:srgbClr>
        </a:solidFill>
        <a:effectLst/>
      </p:bgPr>
    </p:bg>
    <p:spTree>
      <p:nvGrpSpPr>
        <p:cNvPr id="1" name=""/>
        <p:cNvGrpSpPr/>
        <p:nvPr/>
      </p:nvGrpSpPr>
      <p:grpSpPr>
        <a:xfrm>
          <a:off x="0" y="0"/>
          <a:ext cx="0" cy="0"/>
          <a:chOff x="0" y="0"/>
          <a:chExt cx="0" cy="0"/>
        </a:xfrm>
      </p:grpSpPr>
      <p:sp>
        <p:nvSpPr>
          <p:cNvPr id="4" name="TextBox 3"/>
          <p:cNvSpPr txBox="1"/>
          <p:nvPr/>
        </p:nvSpPr>
        <p:spPr>
          <a:xfrm>
            <a:off x="24768" y="5029200"/>
            <a:ext cx="4394833" cy="523220"/>
          </a:xfrm>
          <a:prstGeom prst="rect">
            <a:avLst/>
          </a:prstGeom>
          <a:noFill/>
        </p:spPr>
        <p:txBody>
          <a:bodyPr wrap="square" rtlCol="0">
            <a:spAutoFit/>
          </a:bodyPr>
          <a:lstStyle/>
          <a:p>
            <a:pPr algn="ctr"/>
            <a:r>
              <a:rPr lang="en-US" sz="2800" b="1" u="sng" dirty="0" smtClean="0"/>
              <a:t>Iwasaki </a:t>
            </a:r>
            <a:r>
              <a:rPr lang="en-US" sz="2800" b="1" u="sng" dirty="0" err="1" smtClean="0"/>
              <a:t>Yaturo</a:t>
            </a:r>
            <a:endParaRPr lang="en-US" sz="2800" b="1" u="sng" dirty="0"/>
          </a:p>
        </p:txBody>
      </p:sp>
      <p:sp>
        <p:nvSpPr>
          <p:cNvPr id="5" name="TextBox 4"/>
          <p:cNvSpPr txBox="1"/>
          <p:nvPr/>
        </p:nvSpPr>
        <p:spPr>
          <a:xfrm>
            <a:off x="4397830" y="2751653"/>
            <a:ext cx="4627417" cy="3170099"/>
          </a:xfrm>
          <a:prstGeom prst="rect">
            <a:avLst/>
          </a:prstGeom>
          <a:noFill/>
        </p:spPr>
        <p:txBody>
          <a:bodyPr wrap="square" rtlCol="0">
            <a:spAutoFit/>
          </a:bodyPr>
          <a:lstStyle/>
          <a:p>
            <a:r>
              <a:rPr lang="en-US" sz="2800" b="1" i="1" dirty="0" smtClean="0"/>
              <a:t>The____________________– founded in 1870</a:t>
            </a:r>
          </a:p>
          <a:p>
            <a:pPr marL="457200" indent="-457200">
              <a:buFont typeface="Arial" pitchFamily="34" charset="0"/>
              <a:buChar char="•"/>
            </a:pPr>
            <a:r>
              <a:rPr lang="en-US" sz="2400" b="1" i="1" dirty="0" smtClean="0"/>
              <a:t>Originally a shipping company they have since become involved in:</a:t>
            </a:r>
          </a:p>
          <a:p>
            <a:r>
              <a:rPr lang="en-US" sz="2400" b="1" i="1" dirty="0" smtClean="0"/>
              <a:t>-- Coal, Steel, Chemicals, Insurance,  Planes, Banking, Cameras (Nikon), Atomic Energy</a:t>
            </a:r>
            <a:endParaRPr lang="en-US" sz="2400" b="1" i="1" dirty="0"/>
          </a:p>
        </p:txBody>
      </p:sp>
      <p:pic>
        <p:nvPicPr>
          <p:cNvPr id="16386" name="Picture 2" descr="http://www.leblogauto.com/wp-content/uploads/2011/10/Iwasaki-Yata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67000"/>
            <a:ext cx="4267201" cy="40976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228600"/>
            <a:ext cx="8610600" cy="1569660"/>
          </a:xfrm>
          <a:prstGeom prst="rect">
            <a:avLst/>
          </a:prstGeom>
          <a:noFill/>
        </p:spPr>
        <p:txBody>
          <a:bodyPr wrap="square" rtlCol="0">
            <a:spAutoFit/>
          </a:bodyPr>
          <a:lstStyle/>
          <a:p>
            <a:r>
              <a:rPr lang="en-US" sz="3200" b="1" i="1" dirty="0"/>
              <a:t>Q: Why did the Japanese and Chinese governments and societies respond differently to western economic penetration?  </a:t>
            </a:r>
          </a:p>
        </p:txBody>
      </p:sp>
    </p:spTree>
    <p:extLst>
      <p:ext uri="{BB962C8B-B14F-4D97-AF65-F5344CB8AC3E}">
        <p14:creationId xmlns:p14="http://schemas.microsoft.com/office/powerpoint/2010/main" val="1197216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533400"/>
          </a:xfrm>
        </p:spPr>
        <p:txBody>
          <a:bodyPr>
            <a:noAutofit/>
          </a:bodyPr>
          <a:lstStyle/>
          <a:p>
            <a:r>
              <a:rPr lang="en-US" sz="3200" b="1" u="sng" dirty="0" smtClean="0"/>
              <a:t>Industrial Revolution’s Effect on British Population</a:t>
            </a:r>
            <a:endParaRPr lang="en-US" sz="3200"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30128789"/>
              </p:ext>
            </p:extLst>
          </p:nvPr>
        </p:nvGraphicFramePr>
        <p:xfrm>
          <a:off x="152400" y="1455241"/>
          <a:ext cx="8915400" cy="4572000"/>
        </p:xfrm>
        <a:graphic>
          <a:graphicData uri="http://schemas.openxmlformats.org/drawingml/2006/table">
            <a:tbl>
              <a:tblPr firstRow="1" bandRow="1">
                <a:tableStyleId>{5C22544A-7EE6-4342-B048-85BDC9FD1C3A}</a:tableStyleId>
              </a:tblPr>
              <a:tblGrid>
                <a:gridCol w="2971800"/>
                <a:gridCol w="2971800"/>
                <a:gridCol w="2971800"/>
              </a:tblGrid>
              <a:tr h="911087">
                <a:tc>
                  <a:txBody>
                    <a:bodyPr/>
                    <a:lstStyle/>
                    <a:p>
                      <a:endParaRPr lang="en-US" dirty="0"/>
                    </a:p>
                  </a:txBody>
                  <a:tcPr/>
                </a:tc>
                <a:tc>
                  <a:txBody>
                    <a:bodyPr/>
                    <a:lstStyle/>
                    <a:p>
                      <a:pPr algn="ctr"/>
                      <a:r>
                        <a:rPr lang="en-US" dirty="0" smtClean="0"/>
                        <a:t>1750</a:t>
                      </a:r>
                      <a:endParaRPr lang="en-US" dirty="0"/>
                    </a:p>
                  </a:txBody>
                  <a:tcPr/>
                </a:tc>
                <a:tc>
                  <a:txBody>
                    <a:bodyPr/>
                    <a:lstStyle/>
                    <a:p>
                      <a:pPr algn="ctr"/>
                      <a:r>
                        <a:rPr lang="en-US" dirty="0" smtClean="0"/>
                        <a:t>1900</a:t>
                      </a:r>
                      <a:endParaRPr lang="en-US" dirty="0"/>
                    </a:p>
                  </a:txBody>
                  <a:tcPr/>
                </a:tc>
              </a:tr>
              <a:tr h="911087">
                <a:tc>
                  <a:txBody>
                    <a:bodyPr/>
                    <a:lstStyle/>
                    <a:p>
                      <a:pPr algn="ctr"/>
                      <a:r>
                        <a:rPr lang="en-US" dirty="0" smtClean="0"/>
                        <a:t>Population</a:t>
                      </a:r>
                      <a:endParaRPr lang="en-US" dirty="0"/>
                    </a:p>
                  </a:txBody>
                  <a:tcPr anchor="ctr"/>
                </a:tc>
                <a:tc>
                  <a:txBody>
                    <a:bodyPr/>
                    <a:lstStyle/>
                    <a:p>
                      <a:pPr algn="ctr"/>
                      <a:r>
                        <a:rPr lang="en-US" dirty="0" smtClean="0"/>
                        <a:t>7 Million</a:t>
                      </a:r>
                      <a:endParaRPr lang="en-US" dirty="0"/>
                    </a:p>
                  </a:txBody>
                  <a:tcPr anchor="ctr"/>
                </a:tc>
                <a:tc>
                  <a:txBody>
                    <a:bodyPr/>
                    <a:lstStyle/>
                    <a:p>
                      <a:pPr algn="ctr"/>
                      <a:r>
                        <a:rPr lang="en-US" dirty="0" smtClean="0"/>
                        <a:t>37 million</a:t>
                      </a:r>
                      <a:endParaRPr lang="en-US" dirty="0"/>
                    </a:p>
                  </a:txBody>
                  <a:tcPr anchor="ctr"/>
                </a:tc>
              </a:tr>
              <a:tr h="911087">
                <a:tc>
                  <a:txBody>
                    <a:bodyPr/>
                    <a:lstStyle/>
                    <a:p>
                      <a:pPr algn="ctr"/>
                      <a:r>
                        <a:rPr lang="en-US" dirty="0" smtClean="0"/>
                        <a:t>Urban Population</a:t>
                      </a:r>
                      <a:endParaRPr lang="en-US" dirty="0"/>
                    </a:p>
                  </a:txBody>
                  <a:tcPr anchor="ctr"/>
                </a:tc>
                <a:tc>
                  <a:txBody>
                    <a:bodyPr/>
                    <a:lstStyle/>
                    <a:p>
                      <a:pPr algn="ctr"/>
                      <a:r>
                        <a:rPr lang="en-US" dirty="0" smtClean="0"/>
                        <a:t>13%</a:t>
                      </a:r>
                      <a:endParaRPr lang="en-US" dirty="0"/>
                    </a:p>
                  </a:txBody>
                  <a:tcPr anchor="ctr"/>
                </a:tc>
                <a:tc>
                  <a:txBody>
                    <a:bodyPr/>
                    <a:lstStyle/>
                    <a:p>
                      <a:pPr algn="ctr"/>
                      <a:r>
                        <a:rPr lang="en-US" dirty="0" smtClean="0"/>
                        <a:t>87%</a:t>
                      </a:r>
                      <a:endParaRPr lang="en-US" dirty="0"/>
                    </a:p>
                  </a:txBody>
                  <a:tcPr anchor="ctr"/>
                </a:tc>
              </a:tr>
              <a:tr h="927652">
                <a:tc>
                  <a:txBody>
                    <a:bodyPr/>
                    <a:lstStyle/>
                    <a:p>
                      <a:pPr algn="ctr"/>
                      <a:r>
                        <a:rPr lang="en-US" dirty="0" smtClean="0"/>
                        <a:t>Life Expectancy</a:t>
                      </a:r>
                      <a:endParaRPr lang="en-US" dirty="0"/>
                    </a:p>
                  </a:txBody>
                  <a:tcPr anchor="ctr"/>
                </a:tc>
                <a:tc>
                  <a:txBody>
                    <a:bodyPr/>
                    <a:lstStyle/>
                    <a:p>
                      <a:pPr algn="ctr"/>
                      <a:r>
                        <a:rPr lang="en-US" dirty="0" smtClean="0"/>
                        <a:t>Men: 31</a:t>
                      </a:r>
                    </a:p>
                    <a:p>
                      <a:pPr algn="ctr"/>
                      <a:r>
                        <a:rPr lang="en-US" dirty="0" smtClean="0"/>
                        <a:t>Women: 33</a:t>
                      </a:r>
                      <a:endParaRPr lang="en-US" dirty="0"/>
                    </a:p>
                  </a:txBody>
                  <a:tcPr anchor="ctr"/>
                </a:tc>
                <a:tc>
                  <a:txBody>
                    <a:bodyPr/>
                    <a:lstStyle/>
                    <a:p>
                      <a:pPr algn="ctr"/>
                      <a:r>
                        <a:rPr lang="en-US" dirty="0" smtClean="0"/>
                        <a:t>Men: 45</a:t>
                      </a:r>
                    </a:p>
                    <a:p>
                      <a:pPr algn="ctr"/>
                      <a:r>
                        <a:rPr lang="en-US" dirty="0" smtClean="0"/>
                        <a:t>Women 48</a:t>
                      </a:r>
                      <a:endParaRPr lang="en-US" dirty="0"/>
                    </a:p>
                  </a:txBody>
                  <a:tcPr anchor="ctr"/>
                </a:tc>
              </a:tr>
              <a:tr h="911087">
                <a:tc>
                  <a:txBody>
                    <a:bodyPr/>
                    <a:lstStyle/>
                    <a:p>
                      <a:pPr algn="ctr"/>
                      <a:r>
                        <a:rPr lang="en-US" dirty="0" smtClean="0"/>
                        <a:t>Deaths at Birth</a:t>
                      </a:r>
                      <a:endParaRPr lang="en-US" dirty="0"/>
                    </a:p>
                  </a:txBody>
                  <a:tcPr anchor="ctr"/>
                </a:tc>
                <a:tc>
                  <a:txBody>
                    <a:bodyPr/>
                    <a:lstStyle/>
                    <a:p>
                      <a:pPr algn="ctr"/>
                      <a:r>
                        <a:rPr lang="en-US" dirty="0" smtClean="0"/>
                        <a:t>65%</a:t>
                      </a:r>
                      <a:endParaRPr lang="en-US" dirty="0"/>
                    </a:p>
                  </a:txBody>
                  <a:tcPr anchor="ctr"/>
                </a:tc>
                <a:tc>
                  <a:txBody>
                    <a:bodyPr/>
                    <a:lstStyle/>
                    <a:p>
                      <a:pPr algn="ctr"/>
                      <a:r>
                        <a:rPr lang="en-US" dirty="0" smtClean="0"/>
                        <a:t>15%</a:t>
                      </a:r>
                      <a:endParaRPr lang="en-US" dirty="0"/>
                    </a:p>
                  </a:txBody>
                  <a:tcPr anchor="ctr"/>
                </a:tc>
              </a:tr>
            </a:tbl>
          </a:graphicData>
        </a:graphic>
      </p:graphicFrame>
      <p:sp>
        <p:nvSpPr>
          <p:cNvPr id="3" name="TextBox 2"/>
          <p:cNvSpPr txBox="1"/>
          <p:nvPr/>
        </p:nvSpPr>
        <p:spPr>
          <a:xfrm>
            <a:off x="228600" y="685800"/>
            <a:ext cx="8763000" cy="769441"/>
          </a:xfrm>
          <a:prstGeom prst="rect">
            <a:avLst/>
          </a:prstGeom>
          <a:noFill/>
        </p:spPr>
        <p:txBody>
          <a:bodyPr wrap="square" rtlCol="0">
            <a:spAutoFit/>
          </a:bodyPr>
          <a:lstStyle/>
          <a:p>
            <a:r>
              <a:rPr lang="en-US" sz="2200" b="1" i="1" dirty="0" smtClean="0"/>
              <a:t>Q: What demographic effect did Industrialization have on Britain from 1750 to 1900?  </a:t>
            </a:r>
            <a:endParaRPr lang="en-US" sz="2200" b="1" i="1" dirty="0"/>
          </a:p>
        </p:txBody>
      </p:sp>
      <p:sp>
        <p:nvSpPr>
          <p:cNvPr id="5" name="TextBox 4"/>
          <p:cNvSpPr txBox="1"/>
          <p:nvPr/>
        </p:nvSpPr>
        <p:spPr>
          <a:xfrm>
            <a:off x="228600" y="6248400"/>
            <a:ext cx="8763000" cy="430887"/>
          </a:xfrm>
          <a:prstGeom prst="rect">
            <a:avLst/>
          </a:prstGeom>
          <a:noFill/>
        </p:spPr>
        <p:txBody>
          <a:bodyPr wrap="square" rtlCol="0">
            <a:spAutoFit/>
          </a:bodyPr>
          <a:lstStyle/>
          <a:p>
            <a:r>
              <a:rPr lang="en-US" sz="2200" b="1" i="1" dirty="0" smtClean="0"/>
              <a:t>Q: Did Industrialization represent a an increased standard of living?  </a:t>
            </a:r>
            <a:endParaRPr lang="en-US" sz="2200" b="1" i="1" dirty="0"/>
          </a:p>
        </p:txBody>
      </p:sp>
    </p:spTree>
    <p:extLst>
      <p:ext uri="{BB962C8B-B14F-4D97-AF65-F5344CB8AC3E}">
        <p14:creationId xmlns:p14="http://schemas.microsoft.com/office/powerpoint/2010/main" val="42279142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26" y="76200"/>
            <a:ext cx="9144000" cy="533400"/>
          </a:xfrm>
        </p:spPr>
        <p:txBody>
          <a:bodyPr>
            <a:noAutofit/>
          </a:bodyPr>
          <a:lstStyle/>
          <a:p>
            <a:r>
              <a:rPr lang="en-US" sz="3600" b="1" u="sng" dirty="0" smtClean="0"/>
              <a:t>World Demography (by region) 1750 to 1900</a:t>
            </a:r>
            <a:endParaRPr lang="en-US" sz="3600"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6263789"/>
              </p:ext>
            </p:extLst>
          </p:nvPr>
        </p:nvGraphicFramePr>
        <p:xfrm>
          <a:off x="152400" y="1066800"/>
          <a:ext cx="8686800" cy="4695033"/>
        </p:xfrm>
        <a:graphic>
          <a:graphicData uri="http://schemas.openxmlformats.org/drawingml/2006/table">
            <a:tbl>
              <a:tblPr firstRow="1" bandRow="1">
                <a:tableStyleId>{5C22544A-7EE6-4342-B048-85BDC9FD1C3A}</a:tableStyleId>
              </a:tblPr>
              <a:tblGrid>
                <a:gridCol w="2171700"/>
                <a:gridCol w="2171700"/>
                <a:gridCol w="2171700"/>
                <a:gridCol w="2171700"/>
              </a:tblGrid>
              <a:tr h="670719">
                <a:tc>
                  <a:txBody>
                    <a:bodyPr/>
                    <a:lstStyle/>
                    <a:p>
                      <a:pPr algn="ctr"/>
                      <a:endParaRPr lang="en-US" dirty="0"/>
                    </a:p>
                  </a:txBody>
                  <a:tcPr/>
                </a:tc>
                <a:tc>
                  <a:txBody>
                    <a:bodyPr/>
                    <a:lstStyle/>
                    <a:p>
                      <a:pPr algn="ctr"/>
                      <a:r>
                        <a:rPr lang="en-US" dirty="0" smtClean="0"/>
                        <a:t>1700</a:t>
                      </a:r>
                      <a:endParaRPr lang="en-US" dirty="0"/>
                    </a:p>
                  </a:txBody>
                  <a:tcPr/>
                </a:tc>
                <a:tc>
                  <a:txBody>
                    <a:bodyPr/>
                    <a:lstStyle/>
                    <a:p>
                      <a:pPr algn="ctr"/>
                      <a:r>
                        <a:rPr lang="en-US" dirty="0" smtClean="0"/>
                        <a:t>1870</a:t>
                      </a:r>
                      <a:endParaRPr lang="en-US" dirty="0"/>
                    </a:p>
                  </a:txBody>
                  <a:tcPr/>
                </a:tc>
                <a:tc>
                  <a:txBody>
                    <a:bodyPr/>
                    <a:lstStyle/>
                    <a:p>
                      <a:pPr algn="ctr"/>
                      <a:r>
                        <a:rPr lang="en-US" dirty="0" smtClean="0"/>
                        <a:t>1913</a:t>
                      </a:r>
                      <a:endParaRPr lang="en-US" dirty="0"/>
                    </a:p>
                  </a:txBody>
                  <a:tcPr/>
                </a:tc>
              </a:tr>
              <a:tr h="670719">
                <a:tc>
                  <a:txBody>
                    <a:bodyPr/>
                    <a:lstStyle/>
                    <a:p>
                      <a:pPr algn="ctr"/>
                      <a:r>
                        <a:rPr lang="en-US" dirty="0" smtClean="0"/>
                        <a:t>Western</a:t>
                      </a:r>
                      <a:r>
                        <a:rPr lang="en-US" baseline="0" dirty="0" smtClean="0"/>
                        <a:t> Europe</a:t>
                      </a:r>
                      <a:endParaRPr lang="en-US" dirty="0"/>
                    </a:p>
                  </a:txBody>
                  <a:tcPr anchor="ctr"/>
                </a:tc>
                <a:tc>
                  <a:txBody>
                    <a:bodyPr/>
                    <a:lstStyle/>
                    <a:p>
                      <a:pPr algn="ctr"/>
                      <a:r>
                        <a:rPr lang="en-US" dirty="0" smtClean="0"/>
                        <a:t>81.4</a:t>
                      </a:r>
                      <a:endParaRPr lang="en-US" dirty="0"/>
                    </a:p>
                  </a:txBody>
                  <a:tcPr anchor="ctr"/>
                </a:tc>
                <a:tc>
                  <a:txBody>
                    <a:bodyPr/>
                    <a:lstStyle/>
                    <a:p>
                      <a:pPr algn="ctr"/>
                      <a:r>
                        <a:rPr lang="en-US" dirty="0" smtClean="0"/>
                        <a:t>187.5</a:t>
                      </a:r>
                      <a:endParaRPr lang="en-US" dirty="0"/>
                    </a:p>
                  </a:txBody>
                  <a:tcPr anchor="ctr"/>
                </a:tc>
                <a:tc>
                  <a:txBody>
                    <a:bodyPr/>
                    <a:lstStyle/>
                    <a:p>
                      <a:pPr algn="ctr"/>
                      <a:r>
                        <a:rPr lang="en-US" dirty="0" smtClean="0"/>
                        <a:t>261</a:t>
                      </a:r>
                      <a:endParaRPr lang="en-US" dirty="0"/>
                    </a:p>
                  </a:txBody>
                  <a:tcPr anchor="ctr"/>
                </a:tc>
              </a:tr>
              <a:tr h="670719">
                <a:tc>
                  <a:txBody>
                    <a:bodyPr/>
                    <a:lstStyle/>
                    <a:p>
                      <a:pPr algn="ctr"/>
                      <a:r>
                        <a:rPr lang="en-US" dirty="0" smtClean="0"/>
                        <a:t>Asia</a:t>
                      </a:r>
                      <a:endParaRPr lang="en-US" dirty="0"/>
                    </a:p>
                  </a:txBody>
                  <a:tcPr anchor="ctr"/>
                </a:tc>
                <a:tc>
                  <a:txBody>
                    <a:bodyPr/>
                    <a:lstStyle/>
                    <a:p>
                      <a:pPr algn="ctr"/>
                      <a:r>
                        <a:rPr lang="en-US" dirty="0" smtClean="0"/>
                        <a:t>374.8</a:t>
                      </a:r>
                      <a:endParaRPr lang="en-US" dirty="0"/>
                    </a:p>
                  </a:txBody>
                  <a:tcPr anchor="ctr"/>
                </a:tc>
                <a:tc>
                  <a:txBody>
                    <a:bodyPr/>
                    <a:lstStyle/>
                    <a:p>
                      <a:pPr algn="ctr"/>
                      <a:r>
                        <a:rPr lang="en-US" dirty="0" smtClean="0"/>
                        <a:t>730.6</a:t>
                      </a:r>
                      <a:endParaRPr lang="en-US" dirty="0"/>
                    </a:p>
                  </a:txBody>
                  <a:tcPr anchor="ctr"/>
                </a:tc>
                <a:tc>
                  <a:txBody>
                    <a:bodyPr/>
                    <a:lstStyle/>
                    <a:p>
                      <a:pPr algn="ctr"/>
                      <a:r>
                        <a:rPr lang="en-US" dirty="0" smtClean="0"/>
                        <a:t>925.9</a:t>
                      </a:r>
                      <a:endParaRPr lang="en-US" dirty="0"/>
                    </a:p>
                  </a:txBody>
                  <a:tcPr anchor="ctr"/>
                </a:tc>
              </a:tr>
              <a:tr h="670719">
                <a:tc>
                  <a:txBody>
                    <a:bodyPr/>
                    <a:lstStyle/>
                    <a:p>
                      <a:pPr algn="ctr"/>
                      <a:r>
                        <a:rPr lang="en-US" dirty="0" smtClean="0"/>
                        <a:t>Africa</a:t>
                      </a:r>
                      <a:endParaRPr lang="en-US" dirty="0"/>
                    </a:p>
                  </a:txBody>
                  <a:tcPr anchor="ctr"/>
                </a:tc>
                <a:tc>
                  <a:txBody>
                    <a:bodyPr/>
                    <a:lstStyle/>
                    <a:p>
                      <a:pPr algn="ctr"/>
                      <a:r>
                        <a:rPr lang="en-US" dirty="0" smtClean="0"/>
                        <a:t>61</a:t>
                      </a:r>
                      <a:endParaRPr lang="en-US" dirty="0"/>
                    </a:p>
                  </a:txBody>
                  <a:tcPr anchor="ctr"/>
                </a:tc>
                <a:tc>
                  <a:txBody>
                    <a:bodyPr/>
                    <a:lstStyle/>
                    <a:p>
                      <a:pPr algn="ctr"/>
                      <a:r>
                        <a:rPr lang="en-US" dirty="0" smtClean="0"/>
                        <a:t>90.4</a:t>
                      </a:r>
                      <a:endParaRPr lang="en-US" dirty="0"/>
                    </a:p>
                  </a:txBody>
                  <a:tcPr anchor="ctr"/>
                </a:tc>
                <a:tc>
                  <a:txBody>
                    <a:bodyPr/>
                    <a:lstStyle/>
                    <a:p>
                      <a:pPr algn="ctr"/>
                      <a:r>
                        <a:rPr lang="en-US" dirty="0" smtClean="0"/>
                        <a:t>124.7</a:t>
                      </a:r>
                      <a:endParaRPr lang="en-US" dirty="0"/>
                    </a:p>
                  </a:txBody>
                  <a:tcPr anchor="ctr"/>
                </a:tc>
              </a:tr>
              <a:tr h="670719">
                <a:tc>
                  <a:txBody>
                    <a:bodyPr/>
                    <a:lstStyle/>
                    <a:p>
                      <a:pPr algn="ctr"/>
                      <a:r>
                        <a:rPr lang="en-US" dirty="0" smtClean="0"/>
                        <a:t>Latin</a:t>
                      </a:r>
                      <a:r>
                        <a:rPr lang="en-US" baseline="0" dirty="0" smtClean="0"/>
                        <a:t> America</a:t>
                      </a:r>
                      <a:endParaRPr lang="en-US" dirty="0"/>
                    </a:p>
                  </a:txBody>
                  <a:tcPr anchor="ctr"/>
                </a:tc>
                <a:tc>
                  <a:txBody>
                    <a:bodyPr/>
                    <a:lstStyle/>
                    <a:p>
                      <a:pPr algn="ctr"/>
                      <a:r>
                        <a:rPr lang="en-US" dirty="0" smtClean="0"/>
                        <a:t>12</a:t>
                      </a:r>
                      <a:endParaRPr lang="en-US" dirty="0"/>
                    </a:p>
                  </a:txBody>
                  <a:tcPr anchor="ctr"/>
                </a:tc>
                <a:tc>
                  <a:txBody>
                    <a:bodyPr/>
                    <a:lstStyle/>
                    <a:p>
                      <a:pPr algn="ctr"/>
                      <a:r>
                        <a:rPr lang="en-US" dirty="0" smtClean="0"/>
                        <a:t>40</a:t>
                      </a:r>
                      <a:endParaRPr lang="en-US" dirty="0"/>
                    </a:p>
                  </a:txBody>
                  <a:tcPr anchor="ctr"/>
                </a:tc>
                <a:tc>
                  <a:txBody>
                    <a:bodyPr/>
                    <a:lstStyle/>
                    <a:p>
                      <a:pPr algn="ctr"/>
                      <a:r>
                        <a:rPr lang="en-US" dirty="0" smtClean="0"/>
                        <a:t>80.5</a:t>
                      </a:r>
                      <a:endParaRPr lang="en-US" dirty="0"/>
                    </a:p>
                  </a:txBody>
                  <a:tcPr anchor="ctr"/>
                </a:tc>
              </a:tr>
              <a:tr h="670719">
                <a:tc>
                  <a:txBody>
                    <a:bodyPr/>
                    <a:lstStyle/>
                    <a:p>
                      <a:pPr algn="ctr"/>
                      <a:r>
                        <a:rPr lang="en-US" dirty="0" smtClean="0"/>
                        <a:t>United</a:t>
                      </a:r>
                      <a:r>
                        <a:rPr lang="en-US" baseline="0" dirty="0" smtClean="0"/>
                        <a:t> States</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40.2</a:t>
                      </a:r>
                      <a:endParaRPr lang="en-US" dirty="0"/>
                    </a:p>
                  </a:txBody>
                  <a:tcPr anchor="ctr"/>
                </a:tc>
                <a:tc>
                  <a:txBody>
                    <a:bodyPr/>
                    <a:lstStyle/>
                    <a:p>
                      <a:pPr algn="ctr"/>
                      <a:r>
                        <a:rPr lang="en-US" dirty="0" smtClean="0"/>
                        <a:t>97.6</a:t>
                      </a:r>
                      <a:endParaRPr lang="en-US" dirty="0"/>
                    </a:p>
                  </a:txBody>
                  <a:tcPr anchor="ctr"/>
                </a:tc>
              </a:tr>
              <a:tr h="670719">
                <a:tc>
                  <a:txBody>
                    <a:bodyPr/>
                    <a:lstStyle/>
                    <a:p>
                      <a:pPr algn="ctr"/>
                      <a:r>
                        <a:rPr lang="en-US" dirty="0" smtClean="0"/>
                        <a:t>World</a:t>
                      </a:r>
                      <a:endParaRPr lang="en-US" dirty="0"/>
                    </a:p>
                  </a:txBody>
                  <a:tcPr anchor="ctr"/>
                </a:tc>
                <a:tc>
                  <a:txBody>
                    <a:bodyPr/>
                    <a:lstStyle/>
                    <a:p>
                      <a:pPr algn="ctr"/>
                      <a:r>
                        <a:rPr lang="en-US" dirty="0" smtClean="0"/>
                        <a:t>603.4</a:t>
                      </a:r>
                      <a:endParaRPr lang="en-US" dirty="0"/>
                    </a:p>
                  </a:txBody>
                  <a:tcPr anchor="ctr"/>
                </a:tc>
                <a:tc>
                  <a:txBody>
                    <a:bodyPr/>
                    <a:lstStyle/>
                    <a:p>
                      <a:pPr algn="ctr"/>
                      <a:r>
                        <a:rPr lang="en-US" dirty="0" smtClean="0"/>
                        <a:t>1,270</a:t>
                      </a:r>
                      <a:endParaRPr lang="en-US" dirty="0"/>
                    </a:p>
                  </a:txBody>
                  <a:tcPr anchor="ctr"/>
                </a:tc>
                <a:tc>
                  <a:txBody>
                    <a:bodyPr/>
                    <a:lstStyle/>
                    <a:p>
                      <a:pPr algn="ctr"/>
                      <a:r>
                        <a:rPr lang="en-US" dirty="0" smtClean="0"/>
                        <a:t>1,791</a:t>
                      </a:r>
                      <a:endParaRPr lang="en-US" dirty="0"/>
                    </a:p>
                  </a:txBody>
                  <a:tcPr anchor="ctr"/>
                </a:tc>
              </a:tr>
            </a:tbl>
          </a:graphicData>
        </a:graphic>
      </p:graphicFrame>
      <p:sp>
        <p:nvSpPr>
          <p:cNvPr id="5" name="TextBox 4"/>
          <p:cNvSpPr txBox="1"/>
          <p:nvPr/>
        </p:nvSpPr>
        <p:spPr>
          <a:xfrm>
            <a:off x="27709" y="6027003"/>
            <a:ext cx="8915400" cy="830997"/>
          </a:xfrm>
          <a:prstGeom prst="rect">
            <a:avLst/>
          </a:prstGeom>
          <a:noFill/>
        </p:spPr>
        <p:txBody>
          <a:bodyPr wrap="square" rtlCol="0">
            <a:spAutoFit/>
          </a:bodyPr>
          <a:lstStyle/>
          <a:p>
            <a:r>
              <a:rPr lang="en-US" sz="2400" dirty="0" smtClean="0"/>
              <a:t>Figures based on David Christian, </a:t>
            </a:r>
            <a:r>
              <a:rPr lang="en-US" sz="2400" b="1" i="1" dirty="0" smtClean="0"/>
              <a:t>Maps of Time: An Introduction to Big History</a:t>
            </a:r>
            <a:endParaRPr lang="en-US" sz="2400" b="1" i="1" dirty="0"/>
          </a:p>
        </p:txBody>
      </p:sp>
    </p:spTree>
    <p:extLst>
      <p:ext uri="{BB962C8B-B14F-4D97-AF65-F5344CB8AC3E}">
        <p14:creationId xmlns:p14="http://schemas.microsoft.com/office/powerpoint/2010/main" val="3621906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smtClean="0"/>
              <a:t>Industrial Revolution – Social Effects</a:t>
            </a:r>
            <a:endParaRPr lang="en-US" b="1" u="sng" dirty="0"/>
          </a:p>
        </p:txBody>
      </p:sp>
      <p:sp>
        <p:nvSpPr>
          <p:cNvPr id="3" name="Content Placeholder 2"/>
          <p:cNvSpPr>
            <a:spLocks noGrp="1"/>
          </p:cNvSpPr>
          <p:nvPr>
            <p:ph idx="1"/>
          </p:nvPr>
        </p:nvSpPr>
        <p:spPr>
          <a:xfrm>
            <a:off x="0" y="478971"/>
            <a:ext cx="9144000" cy="6400800"/>
          </a:xfrm>
        </p:spPr>
        <p:txBody>
          <a:bodyPr>
            <a:normAutofit lnSpcReduction="10000"/>
          </a:bodyPr>
          <a:lstStyle/>
          <a:p>
            <a:r>
              <a:rPr lang="en-US" sz="2200" dirty="0" smtClean="0"/>
              <a:t>The Industrial Revolution had far reaching social effects on populations</a:t>
            </a:r>
          </a:p>
          <a:p>
            <a:pPr marL="0" indent="0">
              <a:buNone/>
            </a:pPr>
            <a:r>
              <a:rPr lang="en-US" sz="2200" b="1" i="1" dirty="0" smtClean="0"/>
              <a:t>#1: Urbanization =&gt; </a:t>
            </a:r>
            <a:r>
              <a:rPr lang="en-US" sz="2200" dirty="0" smtClean="0"/>
              <a:t>in 1800 9 cities had populations of over 1M; by 1900 27 cities exceeded 1M (total % of urban population went from 2% to 10%)</a:t>
            </a:r>
          </a:p>
          <a:p>
            <a:r>
              <a:rPr lang="en-US" sz="2200" dirty="0" smtClean="0"/>
              <a:t>Britain had ____% urban population in 1851 &amp; London had ____M by 1900</a:t>
            </a:r>
          </a:p>
          <a:p>
            <a:r>
              <a:rPr lang="en-US" sz="2200" dirty="0" smtClean="0"/>
              <a:t>New industrial cities had poor unsanitary conditions and workers lived in crowded row houses called ________________________</a:t>
            </a:r>
          </a:p>
          <a:p>
            <a:r>
              <a:rPr lang="en-US" sz="2100" dirty="0" smtClean="0"/>
              <a:t>1838 British </a:t>
            </a:r>
            <a:r>
              <a:rPr lang="en-US" sz="2100" dirty="0" err="1" smtClean="0"/>
              <a:t>Govt</a:t>
            </a:r>
            <a:r>
              <a:rPr lang="en-US" sz="2100" dirty="0" smtClean="0"/>
              <a:t> report cited “There were families where there were at least 5 persons to one bed . . . Lying at the top &amp; bottom, children &amp; adults”</a:t>
            </a:r>
          </a:p>
          <a:p>
            <a:pPr lvl="1" indent="-342900">
              <a:buFont typeface="Wingdings" panose="05000000000000000000" pitchFamily="2" charset="2"/>
              <a:buChar char="§"/>
            </a:pPr>
            <a:r>
              <a:rPr lang="en-US" sz="2100" dirty="0" smtClean="0"/>
              <a:t>Sewers and open drains were common on the streets =&gt; disease spread rapidly and deaths outweighed births until 1900</a:t>
            </a:r>
          </a:p>
          <a:p>
            <a:pPr marL="0" indent="0">
              <a:buNone/>
            </a:pPr>
            <a:r>
              <a:rPr lang="en-US" sz="2100" b="1" i="1" dirty="0" smtClean="0"/>
              <a:t>#2: Working Conditions </a:t>
            </a:r>
            <a:r>
              <a:rPr lang="en-US" sz="2100" dirty="0" smtClean="0"/>
              <a:t>=&gt; new industrial factories were shaped to “make man into machine” and represented significant change from agricultural work</a:t>
            </a:r>
          </a:p>
          <a:p>
            <a:r>
              <a:rPr lang="en-US" sz="2100" dirty="0" smtClean="0"/>
              <a:t>Early textile factories were places of long hours (__________________a week), low pay and harsh discipline =&gt; workers broke into industrial lifestyle</a:t>
            </a:r>
          </a:p>
          <a:p>
            <a:pPr lvl="1" indent="-342900">
              <a:buFont typeface="Wingdings" panose="05000000000000000000" pitchFamily="2" charset="2"/>
              <a:buChar char="§"/>
            </a:pPr>
            <a:r>
              <a:rPr lang="en-US" sz="2100" dirty="0" smtClean="0"/>
              <a:t>___________________also common =&gt; </a:t>
            </a:r>
            <a:r>
              <a:rPr lang="en-US" sz="2100" b="1" i="1" dirty="0" smtClean="0"/>
              <a:t>Q: Why children desired???</a:t>
            </a:r>
          </a:p>
          <a:p>
            <a:pPr lvl="1" indent="-342900">
              <a:buFont typeface="Wingdings" panose="05000000000000000000" pitchFamily="2" charset="2"/>
              <a:buChar char="§"/>
            </a:pPr>
            <a:r>
              <a:rPr lang="en-US" sz="2100" dirty="0" smtClean="0"/>
              <a:t>Women workers used in _________________also =&gt; sexual abuse common</a:t>
            </a:r>
          </a:p>
          <a:p>
            <a:pPr lvl="1" indent="-342900">
              <a:buFont typeface="Wingdings" panose="05000000000000000000" pitchFamily="2" charset="2"/>
              <a:buChar char="§"/>
            </a:pPr>
            <a:r>
              <a:rPr lang="en-US" sz="2100" dirty="0" smtClean="0"/>
              <a:t>Work was dull and monotonous =&gt; little sense of accomplishment</a:t>
            </a:r>
          </a:p>
          <a:p>
            <a:pPr lvl="1" indent="-342900">
              <a:buFont typeface="Wingdings" panose="05000000000000000000" pitchFamily="2" charset="2"/>
              <a:buChar char="§"/>
            </a:pPr>
            <a:r>
              <a:rPr lang="en-US" sz="2100" dirty="0" smtClean="0"/>
              <a:t>Mills and mines were dirty, hot dusty and unhealthy =&gt; mines had especially dangerous conditions due to cave-ins, explosions and fumes</a:t>
            </a:r>
          </a:p>
          <a:p>
            <a:pPr lvl="1" indent="-342900">
              <a:buFont typeface="Wingdings" panose="05000000000000000000" pitchFamily="2" charset="2"/>
              <a:buChar char="§"/>
            </a:pPr>
            <a:endParaRPr lang="en-US" sz="2100" dirty="0"/>
          </a:p>
        </p:txBody>
      </p:sp>
    </p:spTree>
    <p:extLst>
      <p:ext uri="{BB962C8B-B14F-4D97-AF65-F5344CB8AC3E}">
        <p14:creationId xmlns:p14="http://schemas.microsoft.com/office/powerpoint/2010/main" val="25892633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15962"/>
          </a:xfrm>
        </p:spPr>
        <p:txBody>
          <a:bodyPr>
            <a:normAutofit fontScale="90000"/>
          </a:bodyPr>
          <a:lstStyle/>
          <a:p>
            <a:r>
              <a:rPr lang="en-US" b="1" u="sng" dirty="0" smtClean="0"/>
              <a:t>Dumbbell Tenement Plan in NYC after Tenement Housing Act of 1879</a:t>
            </a:r>
            <a:endParaRPr lang="en-US" b="1" u="sng" dirty="0"/>
          </a:p>
        </p:txBody>
      </p:sp>
      <p:pic>
        <p:nvPicPr>
          <p:cNvPr id="4" name="Picture 3" descr="https://cioccahistory.pbworks.com/f/Tenement.gif"/>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9514"/>
            <a:ext cx="8458200" cy="5506085"/>
          </a:xfrm>
          <a:prstGeom prst="rect">
            <a:avLst/>
          </a:prstGeom>
          <a:noFill/>
          <a:ln>
            <a:noFill/>
          </a:ln>
        </p:spPr>
      </p:pic>
    </p:spTree>
    <p:extLst>
      <p:ext uri="{BB962C8B-B14F-4D97-AF65-F5344CB8AC3E}">
        <p14:creationId xmlns:p14="http://schemas.microsoft.com/office/powerpoint/2010/main" val="3761943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descr="http://cdn.dipity.com/uploads/events/d1cc698cba38485064dfdc327ef1299e_1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1513"/>
            <a:ext cx="8229600" cy="58441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6248400"/>
            <a:ext cx="8382000" cy="523220"/>
          </a:xfrm>
          <a:prstGeom prst="rect">
            <a:avLst/>
          </a:prstGeom>
          <a:noFill/>
        </p:spPr>
        <p:txBody>
          <a:bodyPr wrap="square" rtlCol="0">
            <a:spAutoFit/>
          </a:bodyPr>
          <a:lstStyle/>
          <a:p>
            <a:pPr algn="ctr"/>
            <a:r>
              <a:rPr lang="en-US" sz="2800" b="1" i="1" dirty="0" smtClean="0"/>
              <a:t>Child Textile worker in Britain (1867)</a:t>
            </a:r>
            <a:endParaRPr lang="en-US" sz="2800" b="1" i="1" dirty="0"/>
          </a:p>
        </p:txBody>
      </p:sp>
    </p:spTree>
    <p:extLst>
      <p:ext uri="{BB962C8B-B14F-4D97-AF65-F5344CB8AC3E}">
        <p14:creationId xmlns:p14="http://schemas.microsoft.com/office/powerpoint/2010/main" val="41278565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181600"/>
            <a:ext cx="8229600" cy="715962"/>
          </a:xfrm>
        </p:spPr>
        <p:txBody>
          <a:bodyPr>
            <a:normAutofit fontScale="90000"/>
          </a:bodyPr>
          <a:lstStyle/>
          <a:p>
            <a:r>
              <a:rPr lang="en-US" sz="2800" b="1" i="1" dirty="0" smtClean="0"/>
              <a:t>Q: What does this tell you about working conditions in Industrial age factories? How do they compare to present day working conditions?</a:t>
            </a:r>
            <a:endParaRPr lang="en-US" sz="2800" b="1" i="1" dirty="0"/>
          </a:p>
        </p:txBody>
      </p:sp>
      <p:sp>
        <p:nvSpPr>
          <p:cNvPr id="3" name="Content Placeholder 2"/>
          <p:cNvSpPr>
            <a:spLocks noGrp="1"/>
          </p:cNvSpPr>
          <p:nvPr>
            <p:ph idx="1"/>
          </p:nvPr>
        </p:nvSpPr>
        <p:spPr>
          <a:xfrm>
            <a:off x="0" y="76200"/>
            <a:ext cx="9144000" cy="4525963"/>
          </a:xfrm>
        </p:spPr>
        <p:txBody>
          <a:bodyPr/>
          <a:lstStyle/>
          <a:p>
            <a:pPr marL="0" indent="0">
              <a:buNone/>
            </a:pPr>
            <a:r>
              <a:rPr lang="en-US" sz="2400" dirty="0" smtClean="0"/>
              <a:t>In 1844, a factory in Germany posted the following guidelines for its workers:</a:t>
            </a:r>
          </a:p>
          <a:p>
            <a:pPr marL="0" indent="0">
              <a:buNone/>
            </a:pPr>
            <a:r>
              <a:rPr lang="en-US" sz="2400" dirty="0" smtClean="0"/>
              <a:t>“The normal working day begins at 6am precisely during all seasons and ends, after the usual break of ½ hour for breakfast, and hour for dinner and ½ hour for tea, at 7pm . . . Workers arriving 2 minutes late shall lose half and hour’s wage; whoever is more than 2 minutes late may not start work until after the next break, or shall lose his wages until the next break . . . No worker may leave his place of work for any reason unless it is connected to his work . . . All conversations with fellow workers is prohibited.”</a:t>
            </a:r>
            <a:endParaRPr lang="en-US" sz="2400" dirty="0"/>
          </a:p>
        </p:txBody>
      </p:sp>
    </p:spTree>
    <p:extLst>
      <p:ext uri="{BB962C8B-B14F-4D97-AF65-F5344CB8AC3E}">
        <p14:creationId xmlns:p14="http://schemas.microsoft.com/office/powerpoint/2010/main" val="8333891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77000"/>
          </a:xfrm>
        </p:spPr>
        <p:txBody>
          <a:bodyPr>
            <a:normAutofit lnSpcReduction="10000"/>
          </a:bodyPr>
          <a:lstStyle/>
          <a:p>
            <a:pPr marL="0" indent="0">
              <a:buNone/>
            </a:pPr>
            <a:r>
              <a:rPr lang="en-US" sz="2200" b="1" i="1" dirty="0" smtClean="0"/>
              <a:t>#3: Environmental Effects</a:t>
            </a:r>
            <a:r>
              <a:rPr lang="en-US" sz="2200" dirty="0" smtClean="0"/>
              <a:t> =&gt; shift to an industrial economy had disastrous environmental effects in short and long term</a:t>
            </a:r>
          </a:p>
          <a:p>
            <a:r>
              <a:rPr lang="en-US" sz="2200" dirty="0" smtClean="0"/>
              <a:t>___________________increased globally, as did______________________, runoff from plants and the burning of huge amounts of coal and oil</a:t>
            </a:r>
          </a:p>
          <a:p>
            <a:pPr marL="0" indent="0">
              <a:buNone/>
            </a:pPr>
            <a:r>
              <a:rPr lang="en-US" sz="2200" b="1" i="1" dirty="0" smtClean="0"/>
              <a:t>#4: New Social classes</a:t>
            </a:r>
            <a:r>
              <a:rPr lang="en-US" sz="2200" dirty="0" smtClean="0"/>
              <a:t> </a:t>
            </a:r>
          </a:p>
          <a:p>
            <a:r>
              <a:rPr lang="en-US" sz="2200" dirty="0" smtClean="0"/>
              <a:t>Most major change of industrial revolution was development of a larger industrial middle class =&gt; industrial factory owners &amp; merchants</a:t>
            </a:r>
          </a:p>
          <a:p>
            <a:pPr marL="857250" lvl="1" indent="-457200">
              <a:buFont typeface="Wingdings" panose="05000000000000000000" pitchFamily="2" charset="2"/>
              <a:buChar char="§"/>
            </a:pPr>
            <a:r>
              <a:rPr lang="en-US" sz="2100" dirty="0" smtClean="0"/>
              <a:t>Also included new professional class of “____________________” =&gt; teachers, civil servants, doctors, lawyers, engineers</a:t>
            </a:r>
          </a:p>
          <a:p>
            <a:pPr lvl="1" indent="-342900">
              <a:buFont typeface="Wingdings" panose="05000000000000000000" pitchFamily="2" charset="2"/>
              <a:buChar char="§"/>
            </a:pPr>
            <a:r>
              <a:rPr lang="en-US" sz="2100" dirty="0" smtClean="0"/>
              <a:t>Known as ______________=&gt; sought to separate themselves from working class (valued hard work and ambition; believed working class lazy &amp; stupid)</a:t>
            </a:r>
          </a:p>
          <a:p>
            <a:r>
              <a:rPr lang="en-US" sz="2100" dirty="0" smtClean="0"/>
              <a:t>Rest of society was the industrial working class or __________________</a:t>
            </a:r>
          </a:p>
          <a:p>
            <a:r>
              <a:rPr lang="en-US" sz="2100" dirty="0" smtClean="0"/>
              <a:t>Due to industrialization, gap between the wealthy and working class widened</a:t>
            </a:r>
          </a:p>
          <a:p>
            <a:pPr marL="0" indent="0">
              <a:buNone/>
            </a:pPr>
            <a:r>
              <a:rPr lang="en-US" sz="2100" b="1" i="1" dirty="0" smtClean="0"/>
              <a:t>#5: Gender Roles =&gt; </a:t>
            </a:r>
            <a:r>
              <a:rPr lang="en-US" sz="2100" dirty="0" smtClean="0"/>
              <a:t>Gender roles became divided based on social class</a:t>
            </a:r>
          </a:p>
          <a:p>
            <a:r>
              <a:rPr lang="en-US" sz="2100" dirty="0" smtClean="0"/>
              <a:t>Upper and middle classes adhered to _____________________=&gt;  Separate spheres for men (public) and women (domestic)</a:t>
            </a:r>
          </a:p>
          <a:p>
            <a:r>
              <a:rPr lang="en-US" sz="2100" dirty="0" smtClean="0"/>
              <a:t>Working class women needed to work to support families =&gt; could aspire to work in retail shops, as telephone operators, teachers, or clerks (white collar)</a:t>
            </a:r>
            <a:endParaRPr lang="en-US" sz="2100"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Industrial Revolution – Social Effects</a:t>
            </a:r>
            <a:endParaRPr lang="en-US" b="1" u="sng" dirty="0"/>
          </a:p>
        </p:txBody>
      </p:sp>
    </p:spTree>
    <p:extLst>
      <p:ext uri="{BB962C8B-B14F-4D97-AF65-F5344CB8AC3E}">
        <p14:creationId xmlns:p14="http://schemas.microsoft.com/office/powerpoint/2010/main" val="9723704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657" y="144009"/>
            <a:ext cx="8229600" cy="639762"/>
          </a:xfrm>
        </p:spPr>
        <p:txBody>
          <a:bodyPr>
            <a:normAutofit fontScale="90000"/>
          </a:bodyPr>
          <a:lstStyle/>
          <a:p>
            <a:r>
              <a:rPr lang="en-US" b="1" u="sng" dirty="0" smtClean="0"/>
              <a:t>Manchester in 1750</a:t>
            </a:r>
            <a:endParaRPr lang="en-US" b="1" u="sng" dirty="0"/>
          </a:p>
        </p:txBody>
      </p:sp>
      <p:pic>
        <p:nvPicPr>
          <p:cNvPr id="1028" name="Picture 4" descr="http://www.uncp.edu/home/rwb/agriculture_englan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76" y="1143000"/>
            <a:ext cx="8863895" cy="534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10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709"/>
            <a:ext cx="8839200" cy="429491"/>
          </a:xfrm>
        </p:spPr>
        <p:txBody>
          <a:bodyPr>
            <a:normAutofit fontScale="90000"/>
          </a:bodyPr>
          <a:lstStyle/>
          <a:p>
            <a:r>
              <a:rPr lang="en-US" b="1" u="sng" dirty="0" smtClean="0"/>
              <a:t>What is a Revolution?????</a:t>
            </a:r>
            <a:endParaRPr lang="en-US" b="1" u="sng" dirty="0"/>
          </a:p>
        </p:txBody>
      </p:sp>
      <p:sp>
        <p:nvSpPr>
          <p:cNvPr id="3" name="Content Placeholder 2"/>
          <p:cNvSpPr>
            <a:spLocks noGrp="1"/>
          </p:cNvSpPr>
          <p:nvPr>
            <p:ph idx="1"/>
          </p:nvPr>
        </p:nvSpPr>
        <p:spPr>
          <a:xfrm>
            <a:off x="0" y="457201"/>
            <a:ext cx="9144000" cy="1600200"/>
          </a:xfrm>
        </p:spPr>
        <p:txBody>
          <a:bodyPr>
            <a:normAutofit fontScale="92500" lnSpcReduction="20000"/>
          </a:bodyPr>
          <a:lstStyle/>
          <a:p>
            <a:pPr marL="0" indent="0">
              <a:buNone/>
            </a:pPr>
            <a:r>
              <a:rPr lang="en-US" sz="2400" b="1" u="sng" dirty="0" err="1"/>
              <a:t>R</a:t>
            </a:r>
            <a:r>
              <a:rPr lang="en-US" sz="2400" b="1" u="sng" dirty="0" err="1" smtClean="0"/>
              <a:t>ev·o·lu·tion</a:t>
            </a:r>
            <a:r>
              <a:rPr lang="en-US" sz="2400" b="1" u="sng" dirty="0" smtClean="0"/>
              <a:t> (</a:t>
            </a:r>
            <a:r>
              <a:rPr lang="en-US" sz="2400" b="1" u="sng" dirty="0" err="1" smtClean="0"/>
              <a:t>revə</a:t>
            </a:r>
            <a:r>
              <a:rPr lang="en-US" sz="2400" b="1" u="sng" dirty="0" err="1"/>
              <a:t>ˈlo͞oSH</a:t>
            </a:r>
            <a:r>
              <a:rPr lang="en-US" sz="2400" b="1" u="sng" dirty="0"/>
              <a:t>(ə)n</a:t>
            </a:r>
            <a:r>
              <a:rPr lang="en-US" sz="2400" b="1" u="sng" dirty="0" smtClean="0"/>
              <a:t>/) </a:t>
            </a:r>
            <a:r>
              <a:rPr lang="en-US" sz="2400" dirty="0" smtClean="0"/>
              <a:t>=&gt;</a:t>
            </a:r>
          </a:p>
          <a:p>
            <a:pPr marL="0" indent="0">
              <a:buNone/>
            </a:pPr>
            <a:r>
              <a:rPr lang="en-US" sz="2400" dirty="0" smtClean="0"/>
              <a:t> 1. a </a:t>
            </a:r>
            <a:r>
              <a:rPr lang="en-US" sz="2400" dirty="0"/>
              <a:t>dramatic and wide-reaching change in the way something works or is organized or in people's ideas about it</a:t>
            </a:r>
            <a:r>
              <a:rPr lang="en-US" sz="2400" dirty="0" smtClean="0"/>
              <a:t>.</a:t>
            </a:r>
          </a:p>
          <a:p>
            <a:pPr marL="0" indent="0">
              <a:buNone/>
            </a:pPr>
            <a:r>
              <a:rPr lang="en-US" sz="2400" dirty="0" smtClean="0"/>
              <a:t>2. </a:t>
            </a:r>
            <a:r>
              <a:rPr lang="en-US" sz="2400" dirty="0"/>
              <a:t>a forcible overthrow of a government or social order in favor of a new </a:t>
            </a:r>
            <a:r>
              <a:rPr lang="en-US" sz="2400" dirty="0" smtClean="0"/>
              <a:t>system (i.e. the American Revolution)</a:t>
            </a:r>
            <a:endParaRPr lang="en-US" sz="2400" dirty="0"/>
          </a:p>
          <a:p>
            <a:pPr marL="0" indent="0">
              <a:buNone/>
            </a:pPr>
            <a:endParaRPr lang="en-US" sz="2400" dirty="0"/>
          </a:p>
        </p:txBody>
      </p:sp>
      <p:pic>
        <p:nvPicPr>
          <p:cNvPr id="1026" name="Picture 2" descr="http://uploads4.wikiart.org/images/eugene-delacroix/the-liberty-leading-the-people-18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057400"/>
            <a:ext cx="6477000" cy="467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4914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u="sng" dirty="0" smtClean="0"/>
              <a:t>Manchester in 1850</a:t>
            </a:r>
            <a:endParaRPr lang="en-US" b="1" u="sng" dirty="0"/>
          </a:p>
        </p:txBody>
      </p:sp>
      <p:pic>
        <p:nvPicPr>
          <p:cNvPr id="4" name="Picture 6" descr="http://www.uncp.edu/home/rwb/manche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839200" cy="579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6664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descr="http://victorian-era-wiki.wikispaces.com/file/view/Victorian_fashions.jpg/204631724/470x489/Victorian_fash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8" y="228600"/>
            <a:ext cx="4665831"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1.gstatic.com/images?q=tbn:ANd9GcRpjUwvzdIzMgrsA2rZTpWjDVvqbEpqvFYMJIrV9G5m3FzVQps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49382"/>
            <a:ext cx="3861407" cy="5770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6172200"/>
            <a:ext cx="8229600" cy="646331"/>
          </a:xfrm>
          <a:prstGeom prst="rect">
            <a:avLst/>
          </a:prstGeom>
          <a:noFill/>
        </p:spPr>
        <p:txBody>
          <a:bodyPr wrap="square" rtlCol="0">
            <a:spAutoFit/>
          </a:bodyPr>
          <a:lstStyle/>
          <a:p>
            <a:pPr algn="ctr"/>
            <a:r>
              <a:rPr lang="en-US" sz="3600" b="1" i="1" dirty="0" smtClean="0"/>
              <a:t>Victorian Age Women</a:t>
            </a:r>
            <a:endParaRPr lang="en-US" sz="3600" b="1" i="1" dirty="0"/>
          </a:p>
        </p:txBody>
      </p:sp>
    </p:spTree>
    <p:extLst>
      <p:ext uri="{BB962C8B-B14F-4D97-AF65-F5344CB8AC3E}">
        <p14:creationId xmlns:p14="http://schemas.microsoft.com/office/powerpoint/2010/main" val="20336663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8700" y="6324600"/>
            <a:ext cx="3886200" cy="381000"/>
          </a:xfrm>
        </p:spPr>
        <p:txBody>
          <a:bodyPr>
            <a:normAutofit fontScale="90000"/>
          </a:bodyPr>
          <a:lstStyle/>
          <a:p>
            <a:r>
              <a:rPr lang="en-US" sz="2000" b="1" i="1" dirty="0" smtClean="0"/>
              <a:t>Queen Victoria</a:t>
            </a:r>
            <a:endParaRPr lang="en-US" sz="2000" b="1" i="1" dirty="0"/>
          </a:p>
        </p:txBody>
      </p:sp>
      <p:pic>
        <p:nvPicPr>
          <p:cNvPr id="19458" name="Picture 2" descr="http://upload.wikimedia.org/wikipedia/commons/e/e3/Queen_Victoria_by_Bassa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52400"/>
            <a:ext cx="4038600" cy="617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04800"/>
            <a:ext cx="4876800" cy="5878532"/>
          </a:xfrm>
          <a:prstGeom prst="rect">
            <a:avLst/>
          </a:prstGeom>
          <a:noFill/>
        </p:spPr>
        <p:txBody>
          <a:bodyPr wrap="square" rtlCol="0">
            <a:spAutoFit/>
          </a:bodyPr>
          <a:lstStyle/>
          <a:p>
            <a:pPr marL="285750" indent="-285750">
              <a:buFont typeface="Arial" pitchFamily="34" charset="0"/>
              <a:buChar char="•"/>
            </a:pPr>
            <a:r>
              <a:rPr lang="en-US" sz="2400" b="1" i="1" dirty="0" err="1" smtClean="0"/>
              <a:t>Exs</a:t>
            </a:r>
            <a:r>
              <a:rPr lang="en-US" sz="2400" b="1" i="1" dirty="0" smtClean="0"/>
              <a:t> of Victorian manners and sexual repression</a:t>
            </a:r>
          </a:p>
          <a:p>
            <a:r>
              <a:rPr lang="en-US" sz="2200" dirty="0" smtClean="0"/>
              <a:t>#1: Do not refer to a woman’s leg as a “leg” but instead as a “limb”</a:t>
            </a:r>
          </a:p>
          <a:p>
            <a:r>
              <a:rPr lang="en-US" sz="2200" dirty="0" smtClean="0"/>
              <a:t>#2: A gentleman always opens a door for a lady and carries heavy items for her</a:t>
            </a:r>
          </a:p>
          <a:p>
            <a:r>
              <a:rPr lang="en-US" sz="2200" dirty="0" smtClean="0"/>
              <a:t>#3: A gentleman always walks on the outside when walking down the street</a:t>
            </a:r>
          </a:p>
          <a:p>
            <a:r>
              <a:rPr lang="en-US" sz="2200" dirty="0" smtClean="0"/>
              <a:t>#4: When courting the only acceptable gifts for a man to give a women were flowers, candy or a book</a:t>
            </a:r>
          </a:p>
          <a:p>
            <a:r>
              <a:rPr lang="en-US" sz="2200" dirty="0" smtClean="0"/>
              <a:t>#5: A gentleman may kiss a lady’s hand or forehead at the most in public</a:t>
            </a:r>
          </a:p>
          <a:p>
            <a:endParaRPr lang="en-US" sz="2000" dirty="0"/>
          </a:p>
        </p:txBody>
      </p:sp>
    </p:spTree>
    <p:extLst>
      <p:ext uri="{BB962C8B-B14F-4D97-AF65-F5344CB8AC3E}">
        <p14:creationId xmlns:p14="http://schemas.microsoft.com/office/powerpoint/2010/main" val="1672128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457200" y="76200"/>
            <a:ext cx="8229600" cy="533400"/>
          </a:xfrm>
        </p:spPr>
        <p:txBody>
          <a:bodyPr>
            <a:normAutofit fontScale="90000"/>
          </a:bodyPr>
          <a:lstStyle/>
          <a:p>
            <a:pPr eaLnBrk="1" hangingPunct="1"/>
            <a:r>
              <a:rPr lang="en-US" sz="4000" b="1" u="sng" smtClean="0"/>
              <a:t>Wealth Concentration in US</a:t>
            </a:r>
          </a:p>
        </p:txBody>
      </p:sp>
      <p:pic>
        <p:nvPicPr>
          <p:cNvPr id="12291" name="Picture 4" descr="chart-wealth concentration in US-1750-2000"/>
          <p:cNvPicPr>
            <a:picLocks noGrp="1" noChangeAspect="1" noChangeArrowheads="1"/>
          </p:cNvPicPr>
          <p:nvPr>
            <p:ph idx="1"/>
          </p:nvPr>
        </p:nvPicPr>
        <p:blipFill>
          <a:blip r:embed="rId2">
            <a:lum contrast="18000"/>
            <a:extLst>
              <a:ext uri="{28A0092B-C50C-407E-A947-70E740481C1C}">
                <a14:useLocalDpi xmlns:a14="http://schemas.microsoft.com/office/drawing/2010/main" val="0"/>
              </a:ext>
            </a:extLst>
          </a:blip>
          <a:srcRect t="10835"/>
          <a:stretch>
            <a:fillRect/>
          </a:stretch>
        </p:blipFill>
        <p:spPr>
          <a:xfrm>
            <a:off x="304800" y="685800"/>
            <a:ext cx="8305800" cy="6032634"/>
          </a:xfrm>
          <a:noFill/>
          <a:ln>
            <a:solidFill>
              <a:schemeClr val="bg1"/>
            </a:solidFill>
            <a:miter lim="800000"/>
            <a:headEnd/>
            <a:tailEnd/>
          </a:ln>
        </p:spPr>
      </p:pic>
    </p:spTree>
    <p:extLst>
      <p:ext uri="{BB962C8B-B14F-4D97-AF65-F5344CB8AC3E}">
        <p14:creationId xmlns:p14="http://schemas.microsoft.com/office/powerpoint/2010/main" val="12738392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324600"/>
          </a:xfrm>
        </p:spPr>
        <p:txBody>
          <a:bodyPr>
            <a:normAutofit/>
          </a:bodyPr>
          <a:lstStyle/>
          <a:p>
            <a:pPr marL="0" indent="0">
              <a:buNone/>
            </a:pPr>
            <a:r>
              <a:rPr lang="en-US" sz="2200" dirty="0" smtClean="0"/>
              <a:t>#6: </a:t>
            </a:r>
            <a:r>
              <a:rPr lang="en-US" sz="2200" b="1" i="1" dirty="0" smtClean="0"/>
              <a:t>Industrial benefits </a:t>
            </a:r>
            <a:r>
              <a:rPr lang="en-US" sz="2200" dirty="0" smtClean="0"/>
              <a:t>=&gt; after 1870 Industrialization did provide real benefits for those in Britain and other industrial countries</a:t>
            </a:r>
          </a:p>
          <a:p>
            <a:r>
              <a:rPr lang="en-US" sz="2200" dirty="0" smtClean="0"/>
              <a:t>Real wages increased by over __________% for workers &amp; unions, as well as legislation improved conditions</a:t>
            </a:r>
          </a:p>
          <a:p>
            <a:r>
              <a:rPr lang="en-US" sz="2200" dirty="0" smtClean="0"/>
              <a:t>________________improved dramatically and migration was now possible =&gt; lower transportation costs also allowed consumers to buy goods</a:t>
            </a:r>
          </a:p>
          <a:p>
            <a:pPr marL="685800" lvl="1">
              <a:buFont typeface="Wingdings" panose="05000000000000000000" pitchFamily="2" charset="2"/>
              <a:buChar char="§"/>
            </a:pPr>
            <a:r>
              <a:rPr lang="en-US" sz="2100" dirty="0" smtClean="0"/>
              <a:t>New products of industrial economy became very popular =&gt; i.e. Sewing machines, clocks, bicycles, ___________________________and telephones</a:t>
            </a:r>
          </a:p>
          <a:p>
            <a:pPr marL="685800" lvl="1">
              <a:buFont typeface="Wingdings" panose="05000000000000000000" pitchFamily="2" charset="2"/>
              <a:buChar char="§"/>
            </a:pPr>
            <a:r>
              <a:rPr lang="en-US" sz="2100" dirty="0" smtClean="0"/>
              <a:t>Contributed to rise of modern ________________________(Le Bon Marche) ad modern </a:t>
            </a:r>
            <a:r>
              <a:rPr lang="en-US" sz="2100" b="1" i="1" dirty="0" smtClean="0"/>
              <a:t>consumerism</a:t>
            </a:r>
          </a:p>
          <a:p>
            <a:r>
              <a:rPr lang="en-US" sz="2100" dirty="0" smtClean="0"/>
              <a:t>____________________run by coal burning electrified entire cities =&gt; reduced crime, provided heat and allowed for the use of new electrical machines</a:t>
            </a:r>
          </a:p>
          <a:p>
            <a:pPr marL="685800" lvl="1">
              <a:buFont typeface="Wingdings" panose="05000000000000000000" pitchFamily="2" charset="2"/>
              <a:buChar char="§"/>
            </a:pPr>
            <a:r>
              <a:rPr lang="en-US" sz="2100" dirty="0" smtClean="0"/>
              <a:t>Allowed individual communication to became rapid as well (telephones)</a:t>
            </a:r>
          </a:p>
          <a:p>
            <a:r>
              <a:rPr lang="en-US" sz="2100" dirty="0" smtClean="0"/>
              <a:t>Rise of _________________and scientific techniques also gave rise to huge increase in __________________=&gt; hospitals, </a:t>
            </a:r>
            <a:r>
              <a:rPr lang="en-US" sz="2100" dirty="0" err="1" smtClean="0"/>
              <a:t>govt</a:t>
            </a:r>
            <a:r>
              <a:rPr lang="en-US" sz="2100" dirty="0" smtClean="0"/>
              <a:t> health care systems etc….</a:t>
            </a:r>
            <a:endParaRPr lang="en-US" sz="2100" dirty="0"/>
          </a:p>
        </p:txBody>
      </p:sp>
      <p:sp>
        <p:nvSpPr>
          <p:cNvPr id="5" name="Title 1"/>
          <p:cNvSpPr>
            <a:spLocks noGrp="1"/>
          </p:cNvSpPr>
          <p:nvPr>
            <p:ph type="title"/>
          </p:nvPr>
        </p:nvSpPr>
        <p:spPr>
          <a:xfrm>
            <a:off x="457200" y="76200"/>
            <a:ext cx="8229600" cy="304800"/>
          </a:xfrm>
        </p:spPr>
        <p:txBody>
          <a:bodyPr>
            <a:normAutofit fontScale="90000"/>
          </a:bodyPr>
          <a:lstStyle/>
          <a:p>
            <a:r>
              <a:rPr lang="en-US" b="1" u="sng" dirty="0" smtClean="0"/>
              <a:t>Industrial Revolution – Social Effects</a:t>
            </a:r>
            <a:endParaRPr lang="en-US" b="1" u="sng" dirty="0"/>
          </a:p>
        </p:txBody>
      </p:sp>
    </p:spTree>
    <p:extLst>
      <p:ext uri="{BB962C8B-B14F-4D97-AF65-F5344CB8AC3E}">
        <p14:creationId xmlns:p14="http://schemas.microsoft.com/office/powerpoint/2010/main" val="25545196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15962"/>
          </a:xfrm>
        </p:spPr>
        <p:txBody>
          <a:bodyPr>
            <a:normAutofit fontScale="90000"/>
          </a:bodyPr>
          <a:lstStyle/>
          <a:p>
            <a:r>
              <a:rPr lang="en-US" b="1" u="sng" dirty="0" smtClean="0"/>
              <a:t>Shopping at Le Bon Marche – Paris 1870</a:t>
            </a:r>
            <a:endParaRPr lang="en-US" b="1" u="sng" dirty="0"/>
          </a:p>
        </p:txBody>
      </p:sp>
      <p:sp>
        <p:nvSpPr>
          <p:cNvPr id="3" name="Content Placeholder 2"/>
          <p:cNvSpPr>
            <a:spLocks noGrp="1"/>
          </p:cNvSpPr>
          <p:nvPr>
            <p:ph idx="1"/>
          </p:nvPr>
        </p:nvSpPr>
        <p:spPr>
          <a:xfrm>
            <a:off x="76200" y="5943600"/>
            <a:ext cx="9067800" cy="792163"/>
          </a:xfrm>
        </p:spPr>
        <p:txBody>
          <a:bodyPr>
            <a:normAutofit fontScale="85000" lnSpcReduction="20000"/>
          </a:bodyPr>
          <a:lstStyle/>
          <a:p>
            <a:pPr marL="0" indent="0">
              <a:buNone/>
            </a:pPr>
            <a:r>
              <a:rPr lang="en-US" sz="2200" dirty="0" smtClean="0"/>
              <a:t>Early department stores benefitted from steel beams which allowed creation of large open spaces =&gt; Le Bon Marche used steel beams, balconies and bridges to allow consumers to view products from above and below (15,000 to 18,000 people shopped there daily)</a:t>
            </a:r>
            <a:endParaRPr lang="en-US" sz="2200" dirty="0"/>
          </a:p>
        </p:txBody>
      </p:sp>
      <p:pic>
        <p:nvPicPr>
          <p:cNvPr id="17410" name="Picture 2" descr="https://classconnection.s3.amazonaws.com/263/flashcards/2418263/png/untitled1413628696923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010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7783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76200"/>
            <a:ext cx="9144000" cy="563563"/>
          </a:xfrm>
        </p:spPr>
        <p:txBody>
          <a:bodyPr>
            <a:normAutofit fontScale="90000"/>
          </a:bodyPr>
          <a:lstStyle/>
          <a:p>
            <a:pPr eaLnBrk="1" hangingPunct="1"/>
            <a:r>
              <a:rPr lang="en-US" altLang="en-US" sz="3600" b="1" u="sng" smtClean="0"/>
              <a:t>The Revolt of the Working Class (1848-1900)</a:t>
            </a:r>
            <a:endParaRPr lang="en-US" altLang="en-US" sz="3600" b="1" u="sng" dirty="0" smtClean="0"/>
          </a:p>
        </p:txBody>
      </p:sp>
      <p:sp>
        <p:nvSpPr>
          <p:cNvPr id="46083" name="Rectangle 3"/>
          <p:cNvSpPr>
            <a:spLocks noGrp="1" noChangeArrowheads="1"/>
          </p:cNvSpPr>
          <p:nvPr>
            <p:ph type="body" idx="1"/>
          </p:nvPr>
        </p:nvSpPr>
        <p:spPr>
          <a:xfrm>
            <a:off x="0" y="533400"/>
            <a:ext cx="5791200" cy="6705600"/>
          </a:xfrm>
        </p:spPr>
        <p:txBody>
          <a:bodyPr>
            <a:normAutofit/>
          </a:bodyPr>
          <a:lstStyle/>
          <a:p>
            <a:pPr eaLnBrk="1" hangingPunct="1"/>
            <a:r>
              <a:rPr lang="en-US" altLang="en-US" sz="2100" dirty="0" smtClean="0"/>
              <a:t>The latter half of the nineteenth century was a very volatile time for working class </a:t>
            </a:r>
          </a:p>
          <a:p>
            <a:pPr lvl="1">
              <a:buFont typeface="Wingdings" panose="05000000000000000000" pitchFamily="2" charset="2"/>
              <a:buChar char="§"/>
            </a:pPr>
            <a:r>
              <a:rPr lang="en-US" altLang="en-US" sz="2100" dirty="0" smtClean="0"/>
              <a:t>Class conflict was erupting all over Europe</a:t>
            </a:r>
          </a:p>
          <a:p>
            <a:pPr eaLnBrk="1" hangingPunct="1"/>
            <a:r>
              <a:rPr lang="en-US" altLang="en-US" sz="2100" dirty="0" smtClean="0"/>
              <a:t>As a result of the Industrial Revolution a poor working class (</a:t>
            </a:r>
            <a:r>
              <a:rPr lang="en-US" altLang="en-US" sz="2100" b="1" i="1" dirty="0" smtClean="0"/>
              <a:t>proletariat</a:t>
            </a:r>
            <a:r>
              <a:rPr lang="en-US" altLang="en-US" sz="2100" dirty="0" smtClean="0"/>
              <a:t>) developed and many  blamed their struggles on </a:t>
            </a:r>
            <a:r>
              <a:rPr lang="en-US" altLang="en-US" sz="2100" b="1" dirty="0" smtClean="0"/>
              <a:t>capitalism</a:t>
            </a:r>
            <a:r>
              <a:rPr lang="en-US" altLang="en-US" sz="2100" dirty="0" smtClean="0"/>
              <a:t> </a:t>
            </a:r>
            <a:r>
              <a:rPr lang="en-US" altLang="en-US" sz="2100" b="1" dirty="0" smtClean="0"/>
              <a:t>itself</a:t>
            </a:r>
            <a:r>
              <a:rPr lang="en-US" altLang="en-US" sz="2100" dirty="0" smtClean="0"/>
              <a:t> =&gt; </a:t>
            </a:r>
          </a:p>
          <a:p>
            <a:pPr lvl="1">
              <a:buFont typeface="Wingdings" panose="05000000000000000000" pitchFamily="2" charset="2"/>
              <a:buChar char="§"/>
            </a:pPr>
            <a:r>
              <a:rPr lang="en-US" altLang="en-US" sz="2100" dirty="0" smtClean="0"/>
              <a:t>__________________gained popularity =&gt; promised more equal distribution of wealth</a:t>
            </a:r>
          </a:p>
          <a:p>
            <a:pPr lvl="1">
              <a:buFont typeface="Wingdings" panose="05000000000000000000" pitchFamily="2" charset="2"/>
              <a:buChar char="§"/>
            </a:pPr>
            <a:r>
              <a:rPr lang="en-US" altLang="en-US" sz="2100" dirty="0" smtClean="0"/>
              <a:t>In the __________________Marx predicted that a Capitalist economy, even a democracy, would look after the interests of the wealthy at the expense of the poor</a:t>
            </a:r>
            <a:endParaRPr lang="en-US" altLang="en-US" sz="2500" dirty="0" smtClean="0"/>
          </a:p>
          <a:p>
            <a:pPr eaLnBrk="1" hangingPunct="1">
              <a:buFontTx/>
              <a:buNone/>
            </a:pPr>
            <a:r>
              <a:rPr lang="en-US" altLang="en-US" sz="2100" b="1" i="1" dirty="0" smtClean="0"/>
              <a:t>** Had Industrialized societies up until 1848 followed this pattern of behavior??? **</a:t>
            </a:r>
          </a:p>
          <a:p>
            <a:pPr eaLnBrk="1" hangingPunct="1"/>
            <a:r>
              <a:rPr lang="en-US" altLang="en-US" sz="2100" dirty="0" smtClean="0"/>
              <a:t>Reformers, theorists &amp; workers attempted to promote </a:t>
            </a:r>
            <a:r>
              <a:rPr lang="en-US" altLang="en-US" sz="2100" b="1" i="1" dirty="0" smtClean="0"/>
              <a:t>alternative visions of the future</a:t>
            </a:r>
            <a:r>
              <a:rPr lang="en-US" altLang="en-US" sz="2100" dirty="0" smtClean="0"/>
              <a:t> to secure their interests in the industrial economy</a:t>
            </a:r>
          </a:p>
        </p:txBody>
      </p:sp>
      <p:pic>
        <p:nvPicPr>
          <p:cNvPr id="2050" name="Picture 2" descr="http://upload.wikimedia.org/wikipedia/commons/d/d4/Karl_Marx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95400"/>
            <a:ext cx="3276600" cy="476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8180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smtClean="0"/>
              <a:t>Industrial Revolution -- Reactions</a:t>
            </a:r>
            <a:endParaRPr lang="en-US" b="1" u="sng" dirty="0"/>
          </a:p>
        </p:txBody>
      </p:sp>
      <p:sp>
        <p:nvSpPr>
          <p:cNvPr id="3" name="Content Placeholder 2"/>
          <p:cNvSpPr>
            <a:spLocks noGrp="1"/>
          </p:cNvSpPr>
          <p:nvPr>
            <p:ph idx="1"/>
          </p:nvPr>
        </p:nvSpPr>
        <p:spPr>
          <a:xfrm>
            <a:off x="0" y="609600"/>
            <a:ext cx="9144000" cy="6400800"/>
          </a:xfrm>
        </p:spPr>
        <p:txBody>
          <a:bodyPr>
            <a:normAutofit lnSpcReduction="10000"/>
          </a:bodyPr>
          <a:lstStyle/>
          <a:p>
            <a:pPr marL="0" indent="0">
              <a:buNone/>
            </a:pPr>
            <a:r>
              <a:rPr lang="en-US" sz="2200" b="1" i="1" dirty="0" smtClean="0"/>
              <a:t>#1: ________________________</a:t>
            </a:r>
            <a:r>
              <a:rPr lang="en-US" sz="2200" dirty="0" smtClean="0"/>
              <a:t>=&gt; supported by reformers who believed that equality between all human beings was the goal</a:t>
            </a:r>
          </a:p>
          <a:p>
            <a:r>
              <a:rPr lang="en-US" sz="2200" dirty="0" smtClean="0"/>
              <a:t>Wanted to replace competition of industry with cooperation in utopian communities =&gt; </a:t>
            </a:r>
            <a:r>
              <a:rPr lang="en-US" sz="2200" dirty="0" err="1" smtClean="0"/>
              <a:t>exs</a:t>
            </a:r>
            <a:r>
              <a:rPr lang="en-US" sz="2200" dirty="0" smtClean="0"/>
              <a:t>: </a:t>
            </a:r>
            <a:r>
              <a:rPr lang="en-US" sz="2200" b="1" i="1" dirty="0" smtClean="0"/>
              <a:t>Robert Owen’s ________________</a:t>
            </a:r>
            <a:r>
              <a:rPr lang="en-US" sz="2200" dirty="0" smtClean="0"/>
              <a:t>Community</a:t>
            </a:r>
          </a:p>
          <a:p>
            <a:pPr marL="685800" lvl="1">
              <a:buFont typeface="Wingdings" panose="05000000000000000000" pitchFamily="2" charset="2"/>
              <a:buChar char="§"/>
            </a:pPr>
            <a:r>
              <a:rPr lang="en-US" sz="2200" dirty="0" smtClean="0"/>
              <a:t>Owen was a wealthy Welsh industrialist who transformed a squalid factory town in Scotland into a flourishing utopian community</a:t>
            </a:r>
          </a:p>
          <a:p>
            <a:pPr marL="1085850" lvl="2" indent="-285750">
              <a:buFont typeface="Courier New" panose="02070309020205020404" pitchFamily="49" charset="0"/>
              <a:buChar char="o"/>
            </a:pPr>
            <a:r>
              <a:rPr lang="en-US" sz="2200" dirty="0" smtClean="0"/>
              <a:t>Attempts to do same in New Harmony IN were a financial failure =&gt; did lead to advances in science, education and social equality</a:t>
            </a:r>
          </a:p>
          <a:p>
            <a:pPr marL="800100" lvl="2" indent="0">
              <a:buNone/>
            </a:pPr>
            <a:r>
              <a:rPr lang="en-US" sz="2200" dirty="0" smtClean="0"/>
              <a:t>	-- Infighting and lack of motivation undermined Owen’s vision</a:t>
            </a:r>
          </a:p>
          <a:p>
            <a:pPr marL="857250" lvl="1" indent="-457200">
              <a:buFont typeface="Wingdings" panose="05000000000000000000" pitchFamily="2" charset="2"/>
              <a:buChar char="§"/>
            </a:pPr>
            <a:r>
              <a:rPr lang="en-US" sz="2200" dirty="0" smtClean="0"/>
              <a:t>Other utopian experiments like the </a:t>
            </a:r>
            <a:r>
              <a:rPr lang="en-US" sz="2200" b="1" i="1" dirty="0" smtClean="0"/>
              <a:t>Oneida community </a:t>
            </a:r>
            <a:r>
              <a:rPr lang="en-US" sz="2200" dirty="0" smtClean="0"/>
              <a:t>were financially successful but ideologically failures (i.e. complex marriage)</a:t>
            </a:r>
          </a:p>
          <a:p>
            <a:pPr marL="0" indent="0">
              <a:buNone/>
            </a:pPr>
            <a:r>
              <a:rPr lang="en-US" sz="2200" b="1" i="1" dirty="0" smtClean="0"/>
              <a:t>#2: ________</a:t>
            </a:r>
            <a:r>
              <a:rPr lang="en-US" sz="2200" dirty="0" smtClean="0"/>
              <a:t>=&gt; vision based on writings of Karl Marx about a forceful takeover of the government by socialists who would promote equality via </a:t>
            </a:r>
            <a:r>
              <a:rPr lang="en-US" sz="2200" dirty="0" err="1" smtClean="0"/>
              <a:t>govt</a:t>
            </a:r>
            <a:r>
              <a:rPr lang="en-US" sz="2200" dirty="0" smtClean="0"/>
              <a:t> policies</a:t>
            </a:r>
          </a:p>
          <a:p>
            <a:r>
              <a:rPr lang="en-US" sz="2200" dirty="0" smtClean="0"/>
              <a:t>Envisioned the eventual rise of a society based on equality and lack of classes, $$, private property etc…. =&gt; total communal bliss</a:t>
            </a:r>
          </a:p>
          <a:p>
            <a:pPr marL="400050" lvl="1" indent="0">
              <a:buNone/>
            </a:pPr>
            <a:r>
              <a:rPr lang="en-US" sz="2200" b="1" i="1" dirty="0" smtClean="0"/>
              <a:t>**“Revolutionary Socialism” **</a:t>
            </a:r>
          </a:p>
          <a:p>
            <a:r>
              <a:rPr lang="en-US" sz="2200" dirty="0" smtClean="0"/>
              <a:t>Some examples of “communist revolutions” </a:t>
            </a:r>
            <a:r>
              <a:rPr lang="en-US" sz="2200" b="1" i="1" dirty="0" smtClean="0"/>
              <a:t>=&gt; ___________________ ___________________________</a:t>
            </a:r>
            <a:r>
              <a:rPr lang="en-US" sz="2200" dirty="0" smtClean="0"/>
              <a:t>(none played out as Marx had </a:t>
            </a:r>
            <a:r>
              <a:rPr lang="en-US" sz="2200" dirty="0" err="1" smtClean="0"/>
              <a:t>envisoned</a:t>
            </a:r>
            <a:r>
              <a:rPr lang="en-US" sz="2200" dirty="0" smtClean="0"/>
              <a:t>)</a:t>
            </a:r>
          </a:p>
          <a:p>
            <a:pPr marL="400050" lvl="1" indent="0">
              <a:buNone/>
            </a:pPr>
            <a:endParaRPr lang="en-US" sz="2200" dirty="0"/>
          </a:p>
        </p:txBody>
      </p:sp>
    </p:spTree>
    <p:extLst>
      <p:ext uri="{BB962C8B-B14F-4D97-AF65-F5344CB8AC3E}">
        <p14:creationId xmlns:p14="http://schemas.microsoft.com/office/powerpoint/2010/main" val="18772449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smtClean="0"/>
              <a:t>Industrial Revolution -- Reactions</a:t>
            </a:r>
            <a:endParaRPr lang="en-US" b="1" u="sng" dirty="0"/>
          </a:p>
        </p:txBody>
      </p:sp>
      <p:sp>
        <p:nvSpPr>
          <p:cNvPr id="3" name="Content Placeholder 2"/>
          <p:cNvSpPr>
            <a:spLocks noGrp="1"/>
          </p:cNvSpPr>
          <p:nvPr>
            <p:ph idx="1"/>
          </p:nvPr>
        </p:nvSpPr>
        <p:spPr>
          <a:xfrm>
            <a:off x="0" y="533400"/>
            <a:ext cx="9144000" cy="6477000"/>
          </a:xfrm>
        </p:spPr>
        <p:txBody>
          <a:bodyPr>
            <a:normAutofit/>
          </a:bodyPr>
          <a:lstStyle/>
          <a:p>
            <a:pPr marL="0" indent="0">
              <a:buNone/>
            </a:pPr>
            <a:r>
              <a:rPr lang="en-US" sz="2200" b="1" i="1" dirty="0" smtClean="0"/>
              <a:t>#3: Evolutionary Socialism =&gt; use democratic processes to improve conditions for working classes</a:t>
            </a:r>
          </a:p>
          <a:p>
            <a:r>
              <a:rPr lang="en-US" sz="2200" b="1" i="1" dirty="0" smtClean="0"/>
              <a:t>Socialist Parties </a:t>
            </a:r>
            <a:r>
              <a:rPr lang="en-US" sz="2200" dirty="0" smtClean="0"/>
              <a:t>=&gt; German Social Democratic Party (SPD) was organized in 1875 and ran in the Reichstag elections</a:t>
            </a:r>
          </a:p>
          <a:p>
            <a:pPr marL="685800" lvl="1">
              <a:buFont typeface="Wingdings" panose="05000000000000000000" pitchFamily="2" charset="2"/>
              <a:buChar char="§"/>
            </a:pPr>
            <a:r>
              <a:rPr lang="en-US" sz="2200" dirty="0" smtClean="0"/>
              <a:t>By 1912 it was the  most populous party in Reichstag =&gt; other socialist parties not as successful (Britain, France)</a:t>
            </a:r>
          </a:p>
          <a:p>
            <a:pPr marL="685800" lvl="1">
              <a:buFont typeface="Wingdings" panose="05000000000000000000" pitchFamily="2" charset="2"/>
              <a:buChar char="§"/>
            </a:pPr>
            <a:r>
              <a:rPr lang="en-US" sz="2200" dirty="0" smtClean="0"/>
              <a:t>In 1889 the Second International (gathering of Socialist leaders was called to promote socialism in Europe =&gt; due to division they were unsuccessful</a:t>
            </a:r>
          </a:p>
          <a:p>
            <a:pPr marL="857250" lvl="2" indent="0">
              <a:buNone/>
            </a:pPr>
            <a:r>
              <a:rPr lang="en-US" sz="2200" dirty="0" smtClean="0"/>
              <a:t>-- Did institute </a:t>
            </a:r>
            <a:r>
              <a:rPr lang="en-US" sz="2200" b="1" i="1" dirty="0" smtClean="0"/>
              <a:t>May Day or Labor Day </a:t>
            </a:r>
            <a:r>
              <a:rPr lang="en-US" sz="2200" dirty="0" smtClean="0"/>
              <a:t>holidays in many nations</a:t>
            </a:r>
          </a:p>
          <a:p>
            <a:pPr marL="57150" indent="0">
              <a:buNone/>
            </a:pPr>
            <a:r>
              <a:rPr lang="en-US" sz="2200" b="1" i="1" dirty="0" smtClean="0"/>
              <a:t>#4: Trade Unions =</a:t>
            </a:r>
            <a:r>
              <a:rPr lang="en-US" sz="2200" dirty="0" smtClean="0"/>
              <a:t>&gt; workers organized themselves into associations to fight collectively for better pay, working conditions and limit hours</a:t>
            </a:r>
          </a:p>
          <a:p>
            <a:pPr marL="400050"/>
            <a:r>
              <a:rPr lang="en-US" sz="2200" dirty="0" smtClean="0"/>
              <a:t>_________________________________(Britain), ________________ ___________________(US) became very popular</a:t>
            </a:r>
          </a:p>
          <a:p>
            <a:pPr lvl="1">
              <a:buFont typeface="Wingdings" panose="05000000000000000000" pitchFamily="2" charset="2"/>
              <a:buChar char="§"/>
            </a:pPr>
            <a:r>
              <a:rPr lang="en-US" sz="2200" dirty="0" smtClean="0"/>
              <a:t>Used tactics like ______________________________to fight for better wages and improved conditions </a:t>
            </a:r>
          </a:p>
          <a:p>
            <a:pPr lvl="1">
              <a:buFont typeface="Wingdings" panose="05000000000000000000" pitchFamily="2" charset="2"/>
              <a:buChar char="§"/>
            </a:pPr>
            <a:r>
              <a:rPr lang="en-US" sz="2200" dirty="0" smtClean="0"/>
              <a:t>British membership soared in late 19</a:t>
            </a:r>
            <a:r>
              <a:rPr lang="en-US" sz="2200" baseline="30000" dirty="0" smtClean="0"/>
              <a:t>th</a:t>
            </a:r>
            <a:r>
              <a:rPr lang="en-US" sz="2200" dirty="0" smtClean="0"/>
              <a:t> century =&gt; 1900 = 2M; 1914 = 4M</a:t>
            </a:r>
          </a:p>
          <a:p>
            <a:pPr marL="57150" indent="0">
              <a:buNone/>
            </a:pPr>
            <a:endParaRPr lang="en-US" sz="2200" dirty="0"/>
          </a:p>
        </p:txBody>
      </p:sp>
    </p:spTree>
    <p:extLst>
      <p:ext uri="{BB962C8B-B14F-4D97-AF65-F5344CB8AC3E}">
        <p14:creationId xmlns:p14="http://schemas.microsoft.com/office/powerpoint/2010/main" val="37533759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6600">
            <a:alpha val="1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77000"/>
          </a:xfrm>
        </p:spPr>
        <p:txBody>
          <a:bodyPr>
            <a:normAutofit lnSpcReduction="10000"/>
          </a:bodyPr>
          <a:lstStyle/>
          <a:p>
            <a:r>
              <a:rPr lang="en-US" sz="2200" dirty="0" smtClean="0"/>
              <a:t>By 1900 Unions and socialist parties had successfully brought about improved conditions in many countries</a:t>
            </a:r>
          </a:p>
          <a:p>
            <a:pPr marL="0" indent="0">
              <a:buNone/>
            </a:pPr>
            <a:r>
              <a:rPr lang="en-US" sz="2200" b="1" u="sng" dirty="0" smtClean="0"/>
              <a:t>Germany</a:t>
            </a:r>
            <a:r>
              <a:rPr lang="en-US" sz="2200" dirty="0" smtClean="0"/>
              <a:t> =&gt; state programs for health &amp;accident insurance and pensions </a:t>
            </a:r>
          </a:p>
          <a:p>
            <a:r>
              <a:rPr lang="en-US" sz="2200" b="1" i="1" dirty="0" smtClean="0"/>
              <a:t>Health Insurance Bill </a:t>
            </a:r>
            <a:r>
              <a:rPr lang="en-US" sz="2200" dirty="0" smtClean="0"/>
              <a:t>provided basic health insurance for German workers =&gt;  1/3 cost paid by employers, rest by employees</a:t>
            </a:r>
          </a:p>
          <a:p>
            <a:r>
              <a:rPr lang="en-US" sz="2200" dirty="0" smtClean="0"/>
              <a:t>__________________=&gt; Paid for disability benefits (2/3 of wages) for workers disabled on industrial jobs (agriculture later) paid by employers</a:t>
            </a:r>
          </a:p>
          <a:p>
            <a:r>
              <a:rPr lang="en-US" sz="2200" dirty="0" smtClean="0"/>
              <a:t>________________________________=&gt; workers over 70 get a pension</a:t>
            </a:r>
          </a:p>
          <a:p>
            <a:pPr marL="0" indent="0">
              <a:buNone/>
            </a:pPr>
            <a:r>
              <a:rPr lang="en-US" sz="2200" b="1" u="sng" dirty="0" smtClean="0"/>
              <a:t>Britain</a:t>
            </a:r>
            <a:r>
              <a:rPr lang="en-US" sz="2200" dirty="0" smtClean="0"/>
              <a:t> =&gt; laws restricting child and women’s labor</a:t>
            </a:r>
          </a:p>
          <a:p>
            <a:r>
              <a:rPr lang="en-US" sz="2200" dirty="0" smtClean="0"/>
              <a:t>____________________=&gt; min age for mills at 9, children 9-13 can only work 8 </a:t>
            </a:r>
            <a:r>
              <a:rPr lang="en-US" sz="2200" dirty="0" err="1" smtClean="0"/>
              <a:t>hrs</a:t>
            </a:r>
            <a:r>
              <a:rPr lang="en-US" sz="2200" dirty="0" smtClean="0"/>
              <a:t> a day and must receive 2 </a:t>
            </a:r>
            <a:r>
              <a:rPr lang="en-US" sz="2200" dirty="0" err="1" smtClean="0"/>
              <a:t>hrs</a:t>
            </a:r>
            <a:r>
              <a:rPr lang="en-US" sz="2200" dirty="0" smtClean="0"/>
              <a:t> of education</a:t>
            </a:r>
          </a:p>
          <a:p>
            <a:r>
              <a:rPr lang="en-US" sz="2200" b="1" i="1" dirty="0" smtClean="0"/>
              <a:t>______________________=&gt; </a:t>
            </a:r>
            <a:r>
              <a:rPr lang="en-US" sz="2200" dirty="0" smtClean="0"/>
              <a:t>prohibits all boys and girls age 10 and under from working underground in coal mines</a:t>
            </a:r>
          </a:p>
          <a:p>
            <a:r>
              <a:rPr lang="en-US" sz="2200" dirty="0" smtClean="0"/>
              <a:t>Britain expanded male suffrage in a series of ________________=&gt; by 1867 working class men in urban areas can vote in elections (1884 = countryside)</a:t>
            </a:r>
          </a:p>
          <a:p>
            <a:pPr marL="0" indent="0">
              <a:buNone/>
            </a:pPr>
            <a:r>
              <a:rPr lang="en-US" sz="2200" b="1" u="sng" dirty="0" smtClean="0"/>
              <a:t>Japan </a:t>
            </a:r>
            <a:r>
              <a:rPr lang="en-US" sz="2200" dirty="0" smtClean="0"/>
              <a:t>=&gt; public education system established</a:t>
            </a:r>
          </a:p>
          <a:p>
            <a:r>
              <a:rPr lang="en-US" sz="2200" dirty="0" smtClean="0"/>
              <a:t>Meiji reformers established 3 tiered American system culminating in a series of universities and technical schools</a:t>
            </a:r>
            <a:endParaRPr lang="en-US" sz="22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smtClean="0"/>
              <a:t>Industrial Revolution -- Reactions</a:t>
            </a:r>
            <a:endParaRPr lang="en-US" b="1" u="sng" dirty="0"/>
          </a:p>
        </p:txBody>
      </p:sp>
    </p:spTree>
    <p:extLst>
      <p:ext uri="{BB962C8B-B14F-4D97-AF65-F5344CB8AC3E}">
        <p14:creationId xmlns:p14="http://schemas.microsoft.com/office/powerpoint/2010/main" val="1249655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26" y="76200"/>
            <a:ext cx="9144000" cy="533400"/>
          </a:xfrm>
        </p:spPr>
        <p:txBody>
          <a:bodyPr>
            <a:noAutofit/>
          </a:bodyPr>
          <a:lstStyle/>
          <a:p>
            <a:r>
              <a:rPr lang="en-US" sz="3600" b="1" u="sng" dirty="0" smtClean="0"/>
              <a:t>World Demography (by region) 1750 to 1900</a:t>
            </a:r>
            <a:endParaRPr lang="en-US" sz="3600"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0915238"/>
              </p:ext>
            </p:extLst>
          </p:nvPr>
        </p:nvGraphicFramePr>
        <p:xfrm>
          <a:off x="152400" y="1066800"/>
          <a:ext cx="8686800" cy="4695033"/>
        </p:xfrm>
        <a:graphic>
          <a:graphicData uri="http://schemas.openxmlformats.org/drawingml/2006/table">
            <a:tbl>
              <a:tblPr firstRow="1" bandRow="1">
                <a:tableStyleId>{5C22544A-7EE6-4342-B048-85BDC9FD1C3A}</a:tableStyleId>
              </a:tblPr>
              <a:tblGrid>
                <a:gridCol w="2171700"/>
                <a:gridCol w="2171700"/>
                <a:gridCol w="2171700"/>
                <a:gridCol w="2171700"/>
              </a:tblGrid>
              <a:tr h="670719">
                <a:tc>
                  <a:txBody>
                    <a:bodyPr/>
                    <a:lstStyle/>
                    <a:p>
                      <a:pPr algn="ctr"/>
                      <a:endParaRPr lang="en-US" dirty="0"/>
                    </a:p>
                  </a:txBody>
                  <a:tcPr/>
                </a:tc>
                <a:tc>
                  <a:txBody>
                    <a:bodyPr/>
                    <a:lstStyle/>
                    <a:p>
                      <a:pPr algn="ctr"/>
                      <a:r>
                        <a:rPr lang="en-US" dirty="0" smtClean="0"/>
                        <a:t>1700</a:t>
                      </a:r>
                      <a:endParaRPr lang="en-US" dirty="0"/>
                    </a:p>
                  </a:txBody>
                  <a:tcPr/>
                </a:tc>
                <a:tc>
                  <a:txBody>
                    <a:bodyPr/>
                    <a:lstStyle/>
                    <a:p>
                      <a:pPr algn="ctr"/>
                      <a:r>
                        <a:rPr lang="en-US" dirty="0" smtClean="0"/>
                        <a:t>1870</a:t>
                      </a:r>
                      <a:endParaRPr lang="en-US" dirty="0"/>
                    </a:p>
                  </a:txBody>
                  <a:tcPr/>
                </a:tc>
                <a:tc>
                  <a:txBody>
                    <a:bodyPr/>
                    <a:lstStyle/>
                    <a:p>
                      <a:pPr algn="ctr"/>
                      <a:r>
                        <a:rPr lang="en-US" dirty="0" smtClean="0"/>
                        <a:t>1913</a:t>
                      </a:r>
                      <a:endParaRPr lang="en-US" dirty="0"/>
                    </a:p>
                  </a:txBody>
                  <a:tcPr/>
                </a:tc>
              </a:tr>
              <a:tr h="670719">
                <a:tc>
                  <a:txBody>
                    <a:bodyPr/>
                    <a:lstStyle/>
                    <a:p>
                      <a:pPr algn="ctr"/>
                      <a:r>
                        <a:rPr lang="en-US" dirty="0" smtClean="0"/>
                        <a:t>Western</a:t>
                      </a:r>
                      <a:r>
                        <a:rPr lang="en-US" baseline="0" dirty="0" smtClean="0"/>
                        <a:t> Europe</a:t>
                      </a:r>
                      <a:endParaRPr lang="en-US" dirty="0"/>
                    </a:p>
                  </a:txBody>
                  <a:tcPr anchor="ctr"/>
                </a:tc>
                <a:tc>
                  <a:txBody>
                    <a:bodyPr/>
                    <a:lstStyle/>
                    <a:p>
                      <a:pPr algn="ctr"/>
                      <a:r>
                        <a:rPr lang="en-US" dirty="0" smtClean="0"/>
                        <a:t>81.4</a:t>
                      </a:r>
                      <a:endParaRPr lang="en-US" dirty="0"/>
                    </a:p>
                  </a:txBody>
                  <a:tcPr anchor="ctr"/>
                </a:tc>
                <a:tc>
                  <a:txBody>
                    <a:bodyPr/>
                    <a:lstStyle/>
                    <a:p>
                      <a:pPr algn="ctr"/>
                      <a:r>
                        <a:rPr lang="en-US" dirty="0" smtClean="0"/>
                        <a:t>187.5</a:t>
                      </a:r>
                      <a:endParaRPr lang="en-US" dirty="0"/>
                    </a:p>
                  </a:txBody>
                  <a:tcPr anchor="ctr"/>
                </a:tc>
                <a:tc>
                  <a:txBody>
                    <a:bodyPr/>
                    <a:lstStyle/>
                    <a:p>
                      <a:pPr algn="ctr"/>
                      <a:r>
                        <a:rPr lang="en-US" dirty="0" smtClean="0"/>
                        <a:t>261</a:t>
                      </a:r>
                      <a:endParaRPr lang="en-US" dirty="0"/>
                    </a:p>
                  </a:txBody>
                  <a:tcPr anchor="ctr"/>
                </a:tc>
              </a:tr>
              <a:tr h="670719">
                <a:tc>
                  <a:txBody>
                    <a:bodyPr/>
                    <a:lstStyle/>
                    <a:p>
                      <a:pPr algn="ctr"/>
                      <a:r>
                        <a:rPr lang="en-US" dirty="0" smtClean="0"/>
                        <a:t>Asia</a:t>
                      </a:r>
                      <a:endParaRPr lang="en-US" dirty="0"/>
                    </a:p>
                  </a:txBody>
                  <a:tcPr anchor="ctr"/>
                </a:tc>
                <a:tc>
                  <a:txBody>
                    <a:bodyPr/>
                    <a:lstStyle/>
                    <a:p>
                      <a:pPr algn="ctr"/>
                      <a:r>
                        <a:rPr lang="en-US" dirty="0" smtClean="0"/>
                        <a:t>374.8</a:t>
                      </a:r>
                      <a:endParaRPr lang="en-US" dirty="0"/>
                    </a:p>
                  </a:txBody>
                  <a:tcPr anchor="ctr"/>
                </a:tc>
                <a:tc>
                  <a:txBody>
                    <a:bodyPr/>
                    <a:lstStyle/>
                    <a:p>
                      <a:pPr algn="ctr"/>
                      <a:r>
                        <a:rPr lang="en-US" dirty="0" smtClean="0"/>
                        <a:t>730.6</a:t>
                      </a:r>
                      <a:endParaRPr lang="en-US" dirty="0"/>
                    </a:p>
                  </a:txBody>
                  <a:tcPr anchor="ctr"/>
                </a:tc>
                <a:tc>
                  <a:txBody>
                    <a:bodyPr/>
                    <a:lstStyle/>
                    <a:p>
                      <a:pPr algn="ctr"/>
                      <a:r>
                        <a:rPr lang="en-US" dirty="0" smtClean="0"/>
                        <a:t>925.9</a:t>
                      </a:r>
                      <a:endParaRPr lang="en-US" dirty="0"/>
                    </a:p>
                  </a:txBody>
                  <a:tcPr anchor="ctr"/>
                </a:tc>
              </a:tr>
              <a:tr h="670719">
                <a:tc>
                  <a:txBody>
                    <a:bodyPr/>
                    <a:lstStyle/>
                    <a:p>
                      <a:pPr algn="ctr"/>
                      <a:r>
                        <a:rPr lang="en-US" dirty="0" smtClean="0"/>
                        <a:t>Africa</a:t>
                      </a:r>
                      <a:endParaRPr lang="en-US" dirty="0"/>
                    </a:p>
                  </a:txBody>
                  <a:tcPr anchor="ctr"/>
                </a:tc>
                <a:tc>
                  <a:txBody>
                    <a:bodyPr/>
                    <a:lstStyle/>
                    <a:p>
                      <a:pPr algn="ctr"/>
                      <a:r>
                        <a:rPr lang="en-US" dirty="0" smtClean="0"/>
                        <a:t>61</a:t>
                      </a:r>
                      <a:endParaRPr lang="en-US" dirty="0"/>
                    </a:p>
                  </a:txBody>
                  <a:tcPr anchor="ctr"/>
                </a:tc>
                <a:tc>
                  <a:txBody>
                    <a:bodyPr/>
                    <a:lstStyle/>
                    <a:p>
                      <a:pPr algn="ctr"/>
                      <a:r>
                        <a:rPr lang="en-US" dirty="0" smtClean="0"/>
                        <a:t>90.4</a:t>
                      </a:r>
                      <a:endParaRPr lang="en-US" dirty="0"/>
                    </a:p>
                  </a:txBody>
                  <a:tcPr anchor="ctr"/>
                </a:tc>
                <a:tc>
                  <a:txBody>
                    <a:bodyPr/>
                    <a:lstStyle/>
                    <a:p>
                      <a:pPr algn="ctr"/>
                      <a:r>
                        <a:rPr lang="en-US" dirty="0" smtClean="0"/>
                        <a:t>124.7</a:t>
                      </a:r>
                      <a:endParaRPr lang="en-US" dirty="0"/>
                    </a:p>
                  </a:txBody>
                  <a:tcPr anchor="ctr"/>
                </a:tc>
              </a:tr>
              <a:tr h="670719">
                <a:tc>
                  <a:txBody>
                    <a:bodyPr/>
                    <a:lstStyle/>
                    <a:p>
                      <a:pPr algn="ctr"/>
                      <a:r>
                        <a:rPr lang="en-US" dirty="0" smtClean="0"/>
                        <a:t>Latin</a:t>
                      </a:r>
                      <a:r>
                        <a:rPr lang="en-US" baseline="0" dirty="0" smtClean="0"/>
                        <a:t> America</a:t>
                      </a:r>
                      <a:endParaRPr lang="en-US" dirty="0"/>
                    </a:p>
                  </a:txBody>
                  <a:tcPr anchor="ctr"/>
                </a:tc>
                <a:tc>
                  <a:txBody>
                    <a:bodyPr/>
                    <a:lstStyle/>
                    <a:p>
                      <a:pPr algn="ctr"/>
                      <a:r>
                        <a:rPr lang="en-US" dirty="0" smtClean="0"/>
                        <a:t>12</a:t>
                      </a:r>
                      <a:endParaRPr lang="en-US" dirty="0"/>
                    </a:p>
                  </a:txBody>
                  <a:tcPr anchor="ctr"/>
                </a:tc>
                <a:tc>
                  <a:txBody>
                    <a:bodyPr/>
                    <a:lstStyle/>
                    <a:p>
                      <a:pPr algn="ctr"/>
                      <a:r>
                        <a:rPr lang="en-US" dirty="0" smtClean="0"/>
                        <a:t>40</a:t>
                      </a:r>
                      <a:endParaRPr lang="en-US" dirty="0"/>
                    </a:p>
                  </a:txBody>
                  <a:tcPr anchor="ctr"/>
                </a:tc>
                <a:tc>
                  <a:txBody>
                    <a:bodyPr/>
                    <a:lstStyle/>
                    <a:p>
                      <a:pPr algn="ctr"/>
                      <a:r>
                        <a:rPr lang="en-US" dirty="0" smtClean="0"/>
                        <a:t>80.5</a:t>
                      </a:r>
                      <a:endParaRPr lang="en-US" dirty="0"/>
                    </a:p>
                  </a:txBody>
                  <a:tcPr anchor="ctr"/>
                </a:tc>
              </a:tr>
              <a:tr h="670719">
                <a:tc>
                  <a:txBody>
                    <a:bodyPr/>
                    <a:lstStyle/>
                    <a:p>
                      <a:pPr algn="ctr"/>
                      <a:r>
                        <a:rPr lang="en-US" dirty="0" smtClean="0"/>
                        <a:t>United</a:t>
                      </a:r>
                      <a:r>
                        <a:rPr lang="en-US" baseline="0" dirty="0" smtClean="0"/>
                        <a:t> States</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40.2</a:t>
                      </a:r>
                      <a:endParaRPr lang="en-US" dirty="0"/>
                    </a:p>
                  </a:txBody>
                  <a:tcPr anchor="ctr"/>
                </a:tc>
                <a:tc>
                  <a:txBody>
                    <a:bodyPr/>
                    <a:lstStyle/>
                    <a:p>
                      <a:pPr algn="ctr"/>
                      <a:r>
                        <a:rPr lang="en-US" dirty="0" smtClean="0"/>
                        <a:t>97.6</a:t>
                      </a:r>
                      <a:endParaRPr lang="en-US" dirty="0"/>
                    </a:p>
                  </a:txBody>
                  <a:tcPr anchor="ctr"/>
                </a:tc>
              </a:tr>
              <a:tr h="670719">
                <a:tc>
                  <a:txBody>
                    <a:bodyPr/>
                    <a:lstStyle/>
                    <a:p>
                      <a:pPr algn="ctr"/>
                      <a:r>
                        <a:rPr lang="en-US" dirty="0" smtClean="0"/>
                        <a:t>World</a:t>
                      </a:r>
                      <a:endParaRPr lang="en-US" dirty="0"/>
                    </a:p>
                  </a:txBody>
                  <a:tcPr anchor="ctr"/>
                </a:tc>
                <a:tc>
                  <a:txBody>
                    <a:bodyPr/>
                    <a:lstStyle/>
                    <a:p>
                      <a:pPr algn="ctr"/>
                      <a:r>
                        <a:rPr lang="en-US" dirty="0" smtClean="0"/>
                        <a:t>603.4</a:t>
                      </a:r>
                      <a:endParaRPr lang="en-US" dirty="0"/>
                    </a:p>
                  </a:txBody>
                  <a:tcPr anchor="ctr"/>
                </a:tc>
                <a:tc>
                  <a:txBody>
                    <a:bodyPr/>
                    <a:lstStyle/>
                    <a:p>
                      <a:pPr algn="ctr"/>
                      <a:r>
                        <a:rPr lang="en-US" dirty="0" smtClean="0"/>
                        <a:t>1,270</a:t>
                      </a:r>
                      <a:endParaRPr lang="en-US" dirty="0"/>
                    </a:p>
                  </a:txBody>
                  <a:tcPr anchor="ctr"/>
                </a:tc>
                <a:tc>
                  <a:txBody>
                    <a:bodyPr/>
                    <a:lstStyle/>
                    <a:p>
                      <a:pPr algn="ctr"/>
                      <a:r>
                        <a:rPr lang="en-US" dirty="0" smtClean="0"/>
                        <a:t>1,791</a:t>
                      </a:r>
                      <a:endParaRPr lang="en-US" dirty="0"/>
                    </a:p>
                  </a:txBody>
                  <a:tcPr anchor="ctr"/>
                </a:tc>
              </a:tr>
            </a:tbl>
          </a:graphicData>
        </a:graphic>
      </p:graphicFrame>
      <p:sp>
        <p:nvSpPr>
          <p:cNvPr id="5" name="TextBox 4"/>
          <p:cNvSpPr txBox="1"/>
          <p:nvPr/>
        </p:nvSpPr>
        <p:spPr>
          <a:xfrm>
            <a:off x="27709" y="6027003"/>
            <a:ext cx="8915400" cy="830997"/>
          </a:xfrm>
          <a:prstGeom prst="rect">
            <a:avLst/>
          </a:prstGeom>
          <a:noFill/>
        </p:spPr>
        <p:txBody>
          <a:bodyPr wrap="square" rtlCol="0">
            <a:spAutoFit/>
          </a:bodyPr>
          <a:lstStyle/>
          <a:p>
            <a:r>
              <a:rPr lang="en-US" sz="2400" dirty="0" smtClean="0"/>
              <a:t>Figures based on David Christian, </a:t>
            </a:r>
            <a:r>
              <a:rPr lang="en-US" sz="2400" b="1" i="1" dirty="0" smtClean="0"/>
              <a:t>Maps of Time: An Introduction to Big History</a:t>
            </a:r>
            <a:endParaRPr lang="en-US" sz="2400" b="1" i="1" dirty="0"/>
          </a:p>
        </p:txBody>
      </p:sp>
    </p:spTree>
    <p:extLst>
      <p:ext uri="{BB962C8B-B14F-4D97-AF65-F5344CB8AC3E}">
        <p14:creationId xmlns:p14="http://schemas.microsoft.com/office/powerpoint/2010/main" val="8058206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353291"/>
          </a:xfrm>
        </p:spPr>
        <p:txBody>
          <a:bodyPr>
            <a:normAutofit fontScale="90000"/>
          </a:bodyPr>
          <a:lstStyle/>
          <a:p>
            <a:r>
              <a:rPr lang="en-US" u="sng" dirty="0" smtClean="0"/>
              <a:t>Intro to Imperialism</a:t>
            </a:r>
            <a:endParaRPr lang="en-US" u="sng" dirty="0"/>
          </a:p>
        </p:txBody>
      </p:sp>
      <p:sp>
        <p:nvSpPr>
          <p:cNvPr id="3" name="Content Placeholder 2"/>
          <p:cNvSpPr>
            <a:spLocks noGrp="1"/>
          </p:cNvSpPr>
          <p:nvPr>
            <p:ph idx="1"/>
          </p:nvPr>
        </p:nvSpPr>
        <p:spPr>
          <a:xfrm>
            <a:off x="20782" y="457200"/>
            <a:ext cx="9144000" cy="3276600"/>
          </a:xfrm>
        </p:spPr>
        <p:txBody>
          <a:bodyPr>
            <a:normAutofit fontScale="92500"/>
          </a:bodyPr>
          <a:lstStyle/>
          <a:p>
            <a:r>
              <a:rPr lang="en-US" sz="2200" dirty="0" smtClean="0"/>
              <a:t>The industrial Revolution also had impacts on European empires and imperial practices =&gt; leads to a European desire to acquire M &amp;M’s</a:t>
            </a:r>
          </a:p>
          <a:p>
            <a:pPr marL="685800" lvl="1">
              <a:buFont typeface="Wingdings" panose="05000000000000000000" pitchFamily="2" charset="2"/>
              <a:buChar char="§"/>
            </a:pPr>
            <a:r>
              <a:rPr lang="en-US" sz="2200" b="1" i="1" dirty="0" smtClean="0"/>
              <a:t>M&amp;M =&gt; ____________________________</a:t>
            </a:r>
            <a:r>
              <a:rPr lang="en-US" sz="2200" dirty="0" smtClean="0"/>
              <a:t>(expand industrialization)</a:t>
            </a:r>
          </a:p>
          <a:p>
            <a:r>
              <a:rPr lang="en-US" sz="2400" dirty="0" smtClean="0"/>
              <a:t>Economic relationship of Europe to Asia/Africa changed  . . .</a:t>
            </a:r>
          </a:p>
          <a:p>
            <a:pPr lvl="1" indent="-342900">
              <a:buFont typeface="Wingdings" panose="05000000000000000000" pitchFamily="2" charset="2"/>
              <a:buChar char="§"/>
            </a:pPr>
            <a:r>
              <a:rPr lang="en-US" sz="2200" dirty="0" smtClean="0"/>
              <a:t> Old = exchange gold/silver to China/India for tea, silk, spices, porcelain, pepper</a:t>
            </a:r>
          </a:p>
          <a:p>
            <a:pPr lvl="1" indent="-342900">
              <a:buFont typeface="Wingdings" panose="05000000000000000000" pitchFamily="2" charset="2"/>
              <a:buChar char="§"/>
            </a:pPr>
            <a:r>
              <a:rPr lang="en-US" sz="2200" dirty="0" smtClean="0"/>
              <a:t>New = exchange manufactured products for raw materials (oil, tin, rubber)</a:t>
            </a:r>
            <a:endParaRPr lang="en-US" sz="1800" dirty="0" smtClean="0"/>
          </a:p>
          <a:p>
            <a:r>
              <a:rPr lang="en-US" sz="2200" dirty="0" smtClean="0"/>
              <a:t>Europeans did this through the application of many types of </a:t>
            </a:r>
            <a:r>
              <a:rPr lang="en-US" sz="2200" b="1" i="1" dirty="0" smtClean="0"/>
              <a:t>Imperialism</a:t>
            </a:r>
          </a:p>
          <a:p>
            <a:pPr marL="685800" lvl="1">
              <a:buFont typeface="Wingdings" panose="05000000000000000000" pitchFamily="2" charset="2"/>
              <a:buChar char="§"/>
            </a:pPr>
            <a:r>
              <a:rPr lang="en-US" sz="2200" b="1" i="1" dirty="0" smtClean="0"/>
              <a:t>Imperialism =_____________________________________________________ ________________________________________________________________</a:t>
            </a:r>
          </a:p>
        </p:txBody>
      </p:sp>
      <p:pic>
        <p:nvPicPr>
          <p:cNvPr id="1026" name="Picture 2" descr="http://pix-media.s3.amazonaws.com/blog/715/ScreenShot2014-05-12at2.11.17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0"/>
            <a:ext cx="5029200" cy="293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561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Type of Imperialism</a:t>
            </a:r>
            <a:endParaRPr lang="en-US" b="1" u="sng" dirty="0"/>
          </a:p>
        </p:txBody>
      </p:sp>
      <p:sp>
        <p:nvSpPr>
          <p:cNvPr id="3" name="Content Placeholder 2"/>
          <p:cNvSpPr>
            <a:spLocks noGrp="1"/>
          </p:cNvSpPr>
          <p:nvPr>
            <p:ph idx="1"/>
          </p:nvPr>
        </p:nvSpPr>
        <p:spPr>
          <a:xfrm>
            <a:off x="0" y="685800"/>
            <a:ext cx="9144000" cy="6324600"/>
          </a:xfrm>
        </p:spPr>
        <p:txBody>
          <a:bodyPr>
            <a:normAutofit/>
          </a:bodyPr>
          <a:lstStyle/>
          <a:p>
            <a:r>
              <a:rPr lang="en-US" sz="2200" dirty="0" smtClean="0"/>
              <a:t>In the late 19</a:t>
            </a:r>
            <a:r>
              <a:rPr lang="en-US" sz="2200" baseline="30000" dirty="0" smtClean="0"/>
              <a:t>th</a:t>
            </a:r>
            <a:r>
              <a:rPr lang="en-US" sz="2200" dirty="0" smtClean="0"/>
              <a:t> century European nations (i.e. Britain, France, Germany, Belgium, Dutch) were very active in Imperial acquisitions all over world</a:t>
            </a:r>
          </a:p>
          <a:p>
            <a:pPr marL="685800" lvl="1">
              <a:buFont typeface="Wingdings" panose="05000000000000000000" pitchFamily="2" charset="2"/>
              <a:buChar char="§"/>
            </a:pPr>
            <a:r>
              <a:rPr lang="en-US" sz="2200" dirty="0" smtClean="0"/>
              <a:t>Acquired huge transoceanic empires in Asia, Pacific, Africa =&gt; </a:t>
            </a:r>
            <a:r>
              <a:rPr lang="en-US" sz="2200" b="1" i="1" dirty="0" smtClean="0"/>
              <a:t>“_______ ___________________________”</a:t>
            </a:r>
          </a:p>
          <a:p>
            <a:pPr marL="685800" lvl="1">
              <a:buFont typeface="Wingdings" panose="05000000000000000000" pitchFamily="2" charset="2"/>
              <a:buChar char="§"/>
            </a:pPr>
            <a:r>
              <a:rPr lang="en-US" sz="2200" dirty="0" smtClean="0"/>
              <a:t>United States &amp; Japan also joined in and acquired large Pacific empires</a:t>
            </a:r>
          </a:p>
          <a:p>
            <a:pPr marL="0" indent="0">
              <a:buNone/>
            </a:pPr>
            <a:r>
              <a:rPr lang="en-US" sz="2200" b="1" i="1" dirty="0" smtClean="0"/>
              <a:t>#1: __________________Imperialism </a:t>
            </a:r>
            <a:r>
              <a:rPr lang="en-US" sz="2200" dirty="0" smtClean="0"/>
              <a:t>=&gt; complete political takeover of an area and subsequent domination politically, socially &amp; economically</a:t>
            </a:r>
          </a:p>
          <a:p>
            <a:pPr lvl="1">
              <a:buFont typeface="Courier New" panose="02070309020205020404" pitchFamily="49" charset="0"/>
              <a:buChar char="o"/>
            </a:pPr>
            <a:r>
              <a:rPr lang="en-US" sz="2200" dirty="0" smtClean="0"/>
              <a:t>Use of subjugated area to benefit mother country (ex: Africa, SE Asia)</a:t>
            </a:r>
          </a:p>
          <a:p>
            <a:pPr marL="57150" indent="0">
              <a:buNone/>
            </a:pPr>
            <a:r>
              <a:rPr lang="en-US" sz="2200" b="1" i="1" dirty="0" smtClean="0"/>
              <a:t>#2: ___________Imperialism </a:t>
            </a:r>
            <a:r>
              <a:rPr lang="en-US" sz="2200" dirty="0" smtClean="0"/>
              <a:t>=&gt; nations retains independence, but its trade &amp; economy controlled by imperialist (i.e. natural resources, trade restrictions)</a:t>
            </a:r>
          </a:p>
          <a:p>
            <a:pPr lvl="1">
              <a:buFont typeface="Courier New" panose="02070309020205020404" pitchFamily="49" charset="0"/>
              <a:buChar char="o"/>
            </a:pPr>
            <a:r>
              <a:rPr lang="en-US" sz="2200" dirty="0" err="1" smtClean="0"/>
              <a:t>Exs</a:t>
            </a:r>
            <a:r>
              <a:rPr lang="en-US" sz="2200" dirty="0" smtClean="0"/>
              <a:t>: China (British &amp; others) and Latin America (US)</a:t>
            </a:r>
          </a:p>
          <a:p>
            <a:pPr marL="57150" indent="0">
              <a:buNone/>
            </a:pPr>
            <a:r>
              <a:rPr lang="en-US" sz="2200" b="1" i="1" dirty="0" smtClean="0"/>
              <a:t>#3: _____________Imperialism </a:t>
            </a:r>
            <a:r>
              <a:rPr lang="en-US" sz="2200" dirty="0" smtClean="0"/>
              <a:t>=&gt; dominating nation attempts to change the customs, religion &amp; languages in country (usually for some economic purpose)</a:t>
            </a:r>
          </a:p>
          <a:p>
            <a:pPr lvl="1">
              <a:buFont typeface="Courier New" panose="02070309020205020404" pitchFamily="49" charset="0"/>
              <a:buChar char="o"/>
            </a:pPr>
            <a:r>
              <a:rPr lang="en-US" sz="2200" dirty="0" smtClean="0"/>
              <a:t>India under British rule =&gt; English schools, British style dress, Christian religion, promotion of British games such as cricket</a:t>
            </a:r>
          </a:p>
          <a:p>
            <a:pPr lvl="1">
              <a:buFont typeface="Courier New" panose="02070309020205020404" pitchFamily="49" charset="0"/>
              <a:buChar char="o"/>
            </a:pPr>
            <a:r>
              <a:rPr lang="en-US" sz="2200" dirty="0" smtClean="0"/>
              <a:t>Dominating culture supposed to be superior</a:t>
            </a:r>
            <a:endParaRPr lang="en-US" sz="2200" dirty="0"/>
          </a:p>
        </p:txBody>
      </p:sp>
    </p:spTree>
    <p:extLst>
      <p:ext uri="{BB962C8B-B14F-4D97-AF65-F5344CB8AC3E}">
        <p14:creationId xmlns:p14="http://schemas.microsoft.com/office/powerpoint/2010/main" val="33760739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715962"/>
          </a:xfrm>
        </p:spPr>
        <p:txBody>
          <a:bodyPr>
            <a:normAutofit/>
          </a:bodyPr>
          <a:lstStyle/>
          <a:p>
            <a:r>
              <a:rPr lang="en-US" sz="3400" b="1" u="sng" dirty="0" smtClean="0"/>
              <a:t>Thomas </a:t>
            </a:r>
            <a:r>
              <a:rPr lang="en-US" sz="3400" b="1" u="sng" dirty="0" err="1" smtClean="0"/>
              <a:t>Macauley</a:t>
            </a:r>
            <a:r>
              <a:rPr lang="en-US" sz="3400" b="1" u="sng" dirty="0" smtClean="0"/>
              <a:t>, </a:t>
            </a:r>
            <a:r>
              <a:rPr lang="en-US" sz="3400" b="1" i="1" u="sng" dirty="0" smtClean="0"/>
              <a:t>Minute on Education </a:t>
            </a:r>
            <a:r>
              <a:rPr lang="en-US" sz="3400" b="1" u="sng" dirty="0" smtClean="0"/>
              <a:t>(1834)</a:t>
            </a:r>
            <a:endParaRPr lang="en-US" sz="3400" b="1" u="sng" dirty="0"/>
          </a:p>
        </p:txBody>
      </p:sp>
      <p:sp>
        <p:nvSpPr>
          <p:cNvPr id="3" name="Content Placeholder 2"/>
          <p:cNvSpPr>
            <a:spLocks noGrp="1"/>
          </p:cNvSpPr>
          <p:nvPr>
            <p:ph idx="1"/>
          </p:nvPr>
        </p:nvSpPr>
        <p:spPr>
          <a:xfrm>
            <a:off x="0" y="1261630"/>
            <a:ext cx="5634608" cy="4648200"/>
          </a:xfrm>
        </p:spPr>
        <p:txBody>
          <a:bodyPr>
            <a:normAutofit/>
          </a:bodyPr>
          <a:lstStyle/>
          <a:p>
            <a:pPr marL="0" indent="0">
              <a:buNone/>
            </a:pPr>
            <a:r>
              <a:rPr lang="en-US" sz="2600" dirty="0" smtClean="0"/>
              <a:t>“I have no knowledge of either Sanskrit or Arabic – but I have done what I can to form a correct estimate of their value. . . I believe that it is no exaggeration to say, that a single shelf of a good European library was worth more than the whole native literature of India and Arabia . . . In every branch of physical or moral philosophy the relative positions of the two nations is the same.”</a:t>
            </a:r>
            <a:endParaRPr lang="en-US" sz="2600" dirty="0"/>
          </a:p>
        </p:txBody>
      </p:sp>
      <p:pic>
        <p:nvPicPr>
          <p:cNvPr id="2050" name="Picture 2" descr="http://t2.gstatic.com/images?q=tbn:ANd9GcTwkSsQXgv-xmx74P3IDQxFiCXeTBbdoOXti43I1fw7q7YJpuCf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608" y="1247775"/>
            <a:ext cx="3516319" cy="439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9583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Rationale for Imperialist Practices</a:t>
            </a:r>
            <a:endParaRPr lang="en-US" b="1" u="sng" dirty="0"/>
          </a:p>
        </p:txBody>
      </p:sp>
      <p:sp>
        <p:nvSpPr>
          <p:cNvPr id="3" name="Content Placeholder 2"/>
          <p:cNvSpPr>
            <a:spLocks noGrp="1"/>
          </p:cNvSpPr>
          <p:nvPr>
            <p:ph idx="1"/>
          </p:nvPr>
        </p:nvSpPr>
        <p:spPr>
          <a:xfrm>
            <a:off x="0" y="505690"/>
            <a:ext cx="9144000" cy="6580909"/>
          </a:xfrm>
        </p:spPr>
        <p:txBody>
          <a:bodyPr>
            <a:normAutofit lnSpcReduction="10000"/>
          </a:bodyPr>
          <a:lstStyle/>
          <a:p>
            <a:r>
              <a:rPr lang="en-US" sz="2200" dirty="0" smtClean="0"/>
              <a:t>Although differences existed between nations as far as their motivations for Imperialist practices, most shared similar reasoning  . . .</a:t>
            </a:r>
          </a:p>
          <a:p>
            <a:pPr marL="0" indent="0">
              <a:buNone/>
            </a:pPr>
            <a:r>
              <a:rPr lang="en-US" sz="2200" b="1" i="1" dirty="0" smtClean="0"/>
              <a:t>#1: Economic </a:t>
            </a:r>
            <a:r>
              <a:rPr lang="en-US" sz="2200" dirty="0" smtClean="0"/>
              <a:t>=&gt; M&amp;M’s or markets and materials for Industrial production</a:t>
            </a:r>
          </a:p>
          <a:p>
            <a:pPr>
              <a:buFont typeface="Courier New" panose="02070309020205020404" pitchFamily="49" charset="0"/>
              <a:buChar char="o"/>
            </a:pPr>
            <a:r>
              <a:rPr lang="en-US" sz="2200" dirty="0" smtClean="0"/>
              <a:t>Europe needed resources like palm oil, rubber, tin, oil for industrial machines and needed markets to sell their mass produced products</a:t>
            </a:r>
          </a:p>
          <a:p>
            <a:pPr marL="0" indent="0">
              <a:buNone/>
            </a:pPr>
            <a:r>
              <a:rPr lang="en-US" sz="2200" b="1" i="1" dirty="0" smtClean="0"/>
              <a:t>#2: Military </a:t>
            </a:r>
            <a:r>
              <a:rPr lang="en-US" sz="2200" dirty="0" smtClean="0"/>
              <a:t>=&gt; ________________________often (14 days max) and thus coaling stations or supply depots needed; naval bases &amp; outposts also desired</a:t>
            </a:r>
          </a:p>
          <a:p>
            <a:pPr>
              <a:buFont typeface="Courier New" panose="02070309020205020404" pitchFamily="49" charset="0"/>
              <a:buChar char="o"/>
            </a:pPr>
            <a:r>
              <a:rPr lang="en-US" sz="2200" dirty="0" smtClean="0"/>
              <a:t>Europeans, US &amp; Japan feared competition form each other =&gt; “If we weren’t here some other white guys would be here”</a:t>
            </a:r>
          </a:p>
          <a:p>
            <a:pPr marL="0" indent="0">
              <a:buNone/>
            </a:pPr>
            <a:r>
              <a:rPr lang="en-US" sz="2200" b="1" i="1" dirty="0" smtClean="0"/>
              <a:t>#3: _______________________</a:t>
            </a:r>
            <a:r>
              <a:rPr lang="en-US" sz="2200" dirty="0" smtClean="0"/>
              <a:t>=&gt; philosophy that sought to justify differences in wealth between people or nations using Darwin’s Theory of evolution</a:t>
            </a:r>
          </a:p>
          <a:p>
            <a:pPr>
              <a:buFont typeface="Courier New" panose="02070309020205020404" pitchFamily="49" charset="0"/>
              <a:buChar char="o"/>
            </a:pPr>
            <a:r>
              <a:rPr lang="en-US" sz="2200" dirty="0"/>
              <a:t>H</a:t>
            </a:r>
            <a:r>
              <a:rPr lang="en-US" sz="2200" dirty="0" smtClean="0"/>
              <a:t>uman society was also subject to evolution =&gt; some people more adapted (i.e. work harder, more intelligent)  . . . thus rich</a:t>
            </a:r>
          </a:p>
          <a:p>
            <a:pPr marL="685800" lvl="1">
              <a:buFont typeface="Wingdings" panose="05000000000000000000" pitchFamily="2" charset="2"/>
              <a:buChar char="§"/>
            </a:pPr>
            <a:r>
              <a:rPr lang="en-US" sz="2200" dirty="0" smtClean="0"/>
              <a:t>Argued rich deserved wealth and poor deserved to be poor</a:t>
            </a:r>
          </a:p>
          <a:p>
            <a:pPr marL="0" indent="0">
              <a:buNone/>
            </a:pPr>
            <a:r>
              <a:rPr lang="en-US" sz="2200" b="1" i="1" dirty="0" smtClean="0"/>
              <a:t>#4: Scientific Racism </a:t>
            </a:r>
            <a:r>
              <a:rPr lang="en-US" sz="2200" dirty="0" smtClean="0"/>
              <a:t>=&gt; some Europeans used ‘science’ to prove the superiority of whites physiologically and morally</a:t>
            </a:r>
          </a:p>
          <a:p>
            <a:pPr>
              <a:buFont typeface="Courier New" panose="02070309020205020404" pitchFamily="49" charset="0"/>
              <a:buChar char="o"/>
            </a:pPr>
            <a:r>
              <a:rPr lang="en-US" sz="2200" dirty="0" smtClean="0"/>
              <a:t>Used to support concepts like _____________________=&gt; “burden” of the whites to “civilize” and “</a:t>
            </a:r>
            <a:r>
              <a:rPr lang="en-US" sz="2200" dirty="0" err="1" smtClean="0"/>
              <a:t>christianize</a:t>
            </a:r>
            <a:r>
              <a:rPr lang="en-US" sz="2200" dirty="0" smtClean="0"/>
              <a:t>” inferior societies (“</a:t>
            </a:r>
            <a:r>
              <a:rPr lang="en-US" sz="2200" b="1" i="1" dirty="0" smtClean="0"/>
              <a:t>Dark Continent</a:t>
            </a:r>
            <a:r>
              <a:rPr lang="en-US" sz="2200" dirty="0" smtClean="0"/>
              <a:t>”)</a:t>
            </a:r>
          </a:p>
          <a:p>
            <a:pPr>
              <a:buFont typeface="Courier New" panose="02070309020205020404" pitchFamily="49" charset="0"/>
              <a:buChar char="o"/>
            </a:pPr>
            <a:endParaRPr lang="en-US" sz="2200" dirty="0"/>
          </a:p>
        </p:txBody>
      </p:sp>
    </p:spTree>
    <p:extLst>
      <p:ext uri="{BB962C8B-B14F-4D97-AF65-F5344CB8AC3E}">
        <p14:creationId xmlns:p14="http://schemas.microsoft.com/office/powerpoint/2010/main" val="19918094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3855"/>
            <a:ext cx="8839200" cy="367145"/>
          </a:xfrm>
        </p:spPr>
        <p:txBody>
          <a:bodyPr>
            <a:normAutofit fontScale="90000"/>
          </a:bodyPr>
          <a:lstStyle/>
          <a:p>
            <a:r>
              <a:rPr lang="en-US" b="1" u="sng" dirty="0" smtClean="0"/>
              <a:t>Scope of European Imperialism by 1900</a:t>
            </a:r>
            <a:endParaRPr lang="en-US" b="1" u="sng" dirty="0"/>
          </a:p>
        </p:txBody>
      </p:sp>
      <p:sp>
        <p:nvSpPr>
          <p:cNvPr id="3" name="Content Placeholder 2"/>
          <p:cNvSpPr>
            <a:spLocks noGrp="1"/>
          </p:cNvSpPr>
          <p:nvPr>
            <p:ph idx="1"/>
          </p:nvPr>
        </p:nvSpPr>
        <p:spPr>
          <a:xfrm>
            <a:off x="0" y="457200"/>
            <a:ext cx="9144000" cy="6629400"/>
          </a:xfrm>
        </p:spPr>
        <p:txBody>
          <a:bodyPr>
            <a:normAutofit fontScale="92500" lnSpcReduction="10000"/>
          </a:bodyPr>
          <a:lstStyle/>
          <a:p>
            <a:r>
              <a:rPr lang="en-US" sz="2200" dirty="0" smtClean="0"/>
              <a:t>By 1800 Europeans had established colonial control in many areas of the globe, but still only controlled about 35% of the world’s land area</a:t>
            </a:r>
          </a:p>
          <a:p>
            <a:pPr marL="685800" lvl="1">
              <a:buFont typeface="Wingdings" panose="05000000000000000000" pitchFamily="2" charset="2"/>
              <a:buChar char="§"/>
            </a:pPr>
            <a:r>
              <a:rPr lang="en-US" sz="2200" dirty="0" smtClean="0"/>
              <a:t>By 1800 it was over 80% of the world’s land area =&gt; some continents like Africa the increase was even more dramatic (3% in 1880 to 98% in 1900)</a:t>
            </a:r>
            <a:endParaRPr lang="en-US" sz="2200" dirty="0"/>
          </a:p>
          <a:p>
            <a:r>
              <a:rPr lang="en-US" sz="2200" dirty="0" smtClean="0"/>
              <a:t>European nations scrambled in Africa and Asia, especially to expand Imperial control</a:t>
            </a:r>
          </a:p>
          <a:p>
            <a:pPr lvl="1" indent="-342900">
              <a:buFont typeface="Wingdings" panose="05000000000000000000" pitchFamily="2" charset="2"/>
              <a:buChar char="§"/>
            </a:pPr>
            <a:r>
              <a:rPr lang="en-US" sz="2200" dirty="0" smtClean="0"/>
              <a:t>________________=&gt; Canada, Australia, New Zealand, Hong Kong, BR. Guiana, West Indies (Jamaica &amp; Bahamas), Nigeria, Egypt, India, S Africa, Rhodesia</a:t>
            </a:r>
          </a:p>
          <a:p>
            <a:pPr lvl="1" indent="-342900">
              <a:buFont typeface="Wingdings" panose="05000000000000000000" pitchFamily="2" charset="2"/>
              <a:buChar char="§"/>
            </a:pPr>
            <a:r>
              <a:rPr lang="en-US" sz="2200" dirty="0" smtClean="0"/>
              <a:t>_______________=&gt; Fr. Indochina, Fr Guiana, Fr West Africa</a:t>
            </a:r>
          </a:p>
          <a:p>
            <a:pPr lvl="1" indent="-342900">
              <a:buFont typeface="Wingdings" panose="05000000000000000000" pitchFamily="2" charset="2"/>
              <a:buChar char="§"/>
            </a:pPr>
            <a:r>
              <a:rPr lang="en-US" sz="2200" dirty="0" smtClean="0"/>
              <a:t>______________=&gt; Congo</a:t>
            </a:r>
          </a:p>
          <a:p>
            <a:pPr lvl="1" indent="-342900">
              <a:buFont typeface="Wingdings" panose="05000000000000000000" pitchFamily="2" charset="2"/>
              <a:buChar char="§"/>
            </a:pPr>
            <a:r>
              <a:rPr lang="en-US" sz="2200" dirty="0" smtClean="0"/>
              <a:t>______________=&gt; East Indies, D Guiana</a:t>
            </a:r>
          </a:p>
          <a:p>
            <a:pPr lvl="1" indent="-342900">
              <a:buFont typeface="Wingdings" panose="05000000000000000000" pitchFamily="2" charset="2"/>
              <a:buChar char="§"/>
            </a:pPr>
            <a:r>
              <a:rPr lang="en-US" sz="2200" dirty="0" smtClean="0"/>
              <a:t>______________=&gt; G West Africa, G East Africa, Cameroon</a:t>
            </a:r>
          </a:p>
          <a:p>
            <a:r>
              <a:rPr lang="en-US" sz="2200" dirty="0" smtClean="0"/>
              <a:t>United States and Japan also established Empires in the Pacific =&gt; compete w/ Europeans and acquire resources of their own</a:t>
            </a:r>
          </a:p>
          <a:p>
            <a:pPr marL="685800" lvl="1">
              <a:buFont typeface="Wingdings" panose="05000000000000000000" pitchFamily="2" charset="2"/>
              <a:buChar char="§"/>
            </a:pPr>
            <a:r>
              <a:rPr lang="en-US" sz="2200" dirty="0" smtClean="0"/>
              <a:t>_____=&gt; Philippines, Hawaii, Puerto Rico</a:t>
            </a:r>
          </a:p>
          <a:p>
            <a:pPr marL="400050" lvl="1" indent="0">
              <a:buNone/>
            </a:pPr>
            <a:r>
              <a:rPr lang="en-US" sz="2200" dirty="0"/>
              <a:t>	</a:t>
            </a:r>
            <a:r>
              <a:rPr lang="en-US" sz="2200" dirty="0" smtClean="0"/>
              <a:t>-- Mainly acquired in </a:t>
            </a:r>
            <a:r>
              <a:rPr lang="en-US" sz="2200" b="1" i="1" dirty="0" smtClean="0"/>
              <a:t>Spanish-American war </a:t>
            </a:r>
            <a:r>
              <a:rPr lang="en-US" sz="2200" dirty="0" smtClean="0"/>
              <a:t>(1898) =&gt; easily defeated 	the Spanish and took their colonial possessions</a:t>
            </a:r>
          </a:p>
          <a:p>
            <a:pPr marL="685800" lvl="1">
              <a:buFont typeface="Wingdings" panose="05000000000000000000" pitchFamily="2" charset="2"/>
              <a:buChar char="§"/>
            </a:pPr>
            <a:r>
              <a:rPr lang="en-US" sz="2200" b="1" i="1" dirty="0" smtClean="0"/>
              <a:t>_____________</a:t>
            </a:r>
            <a:r>
              <a:rPr lang="en-US" sz="2200" dirty="0" smtClean="0"/>
              <a:t> =&gt; Korea, Taiwan</a:t>
            </a:r>
          </a:p>
          <a:p>
            <a:pPr marL="400050" lvl="1" indent="0">
              <a:buNone/>
            </a:pPr>
            <a:r>
              <a:rPr lang="en-US" sz="2200" dirty="0"/>
              <a:t>	</a:t>
            </a:r>
            <a:r>
              <a:rPr lang="en-US" sz="2200" dirty="0" smtClean="0"/>
              <a:t>-- Mainly acquired in </a:t>
            </a:r>
            <a:r>
              <a:rPr lang="en-US" sz="2200" b="1" i="1" dirty="0" smtClean="0"/>
              <a:t>Sino-Japanese</a:t>
            </a:r>
            <a:r>
              <a:rPr lang="en-US" sz="2200" dirty="0" smtClean="0"/>
              <a:t> and </a:t>
            </a:r>
            <a:r>
              <a:rPr lang="en-US" sz="2200" b="1" i="1" dirty="0" smtClean="0"/>
              <a:t>Russo-Japanese Wars </a:t>
            </a:r>
            <a:r>
              <a:rPr lang="en-US" sz="2200" dirty="0" smtClean="0"/>
              <a:t>=&gt; easily 	defeated Russia and China (emergence of Japan as Pacific power)</a:t>
            </a:r>
          </a:p>
        </p:txBody>
      </p:sp>
    </p:spTree>
    <p:extLst>
      <p:ext uri="{BB962C8B-B14F-4D97-AF65-F5344CB8AC3E}">
        <p14:creationId xmlns:p14="http://schemas.microsoft.com/office/powerpoint/2010/main" val="14025665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1447800"/>
            <a:ext cx="2895600" cy="639762"/>
          </a:xfrm>
        </p:spPr>
        <p:txBody>
          <a:bodyPr>
            <a:normAutofit fontScale="90000"/>
          </a:bodyPr>
          <a:lstStyle/>
          <a:p>
            <a:r>
              <a:rPr lang="en-US" b="1" u="sng" dirty="0" smtClean="0"/>
              <a:t>African Imperialism ca 1914</a:t>
            </a:r>
            <a:endParaRPr lang="en-US" b="1" u="sng" dirty="0"/>
          </a:p>
        </p:txBody>
      </p:sp>
      <p:pic>
        <p:nvPicPr>
          <p:cNvPr id="1026" name="Picture 2" descr="https://mapshop.com/classroom/HISTORY/World-History/w73_Imperialism_Afric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8" y="148935"/>
            <a:ext cx="6099752" cy="651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549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altLang="en-US" sz="3600" b="1" u="sng" smtClean="0"/>
              <a:t>US Imperialist Actions (1890-1920)</a:t>
            </a:r>
          </a:p>
        </p:txBody>
      </p:sp>
      <p:pic>
        <p:nvPicPr>
          <p:cNvPr id="24579" name="Picture 4" descr="Map-US_Expands_Its_Influence-1850-1940"/>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04800" y="838200"/>
            <a:ext cx="853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8784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563562"/>
          </a:xfrm>
        </p:spPr>
        <p:txBody>
          <a:bodyPr>
            <a:normAutofit fontScale="90000"/>
          </a:bodyPr>
          <a:lstStyle/>
          <a:p>
            <a:r>
              <a:rPr lang="en-US" b="1" u="sng" dirty="0" smtClean="0"/>
              <a:t>Percentage of Land Areas controlled by 5 Major European Powers &amp; US in 1900</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5052823"/>
              </p:ext>
            </p:extLst>
          </p:nvPr>
        </p:nvGraphicFramePr>
        <p:xfrm>
          <a:off x="152400" y="1600200"/>
          <a:ext cx="8839200" cy="2499360"/>
        </p:xfrm>
        <a:graphic>
          <a:graphicData uri="http://schemas.openxmlformats.org/drawingml/2006/table">
            <a:tbl>
              <a:tblPr firstRow="1" bandRow="1">
                <a:tableStyleId>{5C22544A-7EE6-4342-B048-85BDC9FD1C3A}</a:tableStyleId>
              </a:tblPr>
              <a:tblGrid>
                <a:gridCol w="4419600"/>
                <a:gridCol w="4419600"/>
              </a:tblGrid>
              <a:tr h="370840">
                <a:tc>
                  <a:txBody>
                    <a:bodyPr/>
                    <a:lstStyle/>
                    <a:p>
                      <a:pPr algn="ctr"/>
                      <a:r>
                        <a:rPr lang="en-US" sz="3000" dirty="0" smtClean="0"/>
                        <a:t>Region</a:t>
                      </a:r>
                      <a:endParaRPr lang="en-US" sz="3000" dirty="0"/>
                    </a:p>
                  </a:txBody>
                  <a:tcPr anchor="ctr"/>
                </a:tc>
                <a:tc>
                  <a:txBody>
                    <a:bodyPr/>
                    <a:lstStyle/>
                    <a:p>
                      <a:pPr algn="ctr"/>
                      <a:r>
                        <a:rPr lang="en-US" sz="3000" dirty="0" smtClean="0"/>
                        <a:t>Percentage Controlled</a:t>
                      </a:r>
                      <a:endParaRPr lang="en-US" sz="3000" dirty="0"/>
                    </a:p>
                  </a:txBody>
                  <a:tcPr anchor="ctr"/>
                </a:tc>
              </a:tr>
              <a:tr h="370840">
                <a:tc>
                  <a:txBody>
                    <a:bodyPr/>
                    <a:lstStyle/>
                    <a:p>
                      <a:pPr algn="ctr"/>
                      <a:r>
                        <a:rPr lang="en-US" sz="2600" dirty="0" smtClean="0"/>
                        <a:t>Africa</a:t>
                      </a:r>
                      <a:endParaRPr lang="en-US" sz="2600" dirty="0"/>
                    </a:p>
                  </a:txBody>
                  <a:tcPr anchor="ctr"/>
                </a:tc>
                <a:tc>
                  <a:txBody>
                    <a:bodyPr/>
                    <a:lstStyle/>
                    <a:p>
                      <a:pPr algn="ctr"/>
                      <a:r>
                        <a:rPr lang="en-US" sz="2600" dirty="0" smtClean="0"/>
                        <a:t>97.4</a:t>
                      </a:r>
                      <a:endParaRPr lang="en-US" sz="2600" dirty="0"/>
                    </a:p>
                  </a:txBody>
                  <a:tcPr anchor="ctr"/>
                </a:tc>
              </a:tr>
              <a:tr h="370840">
                <a:tc>
                  <a:txBody>
                    <a:bodyPr/>
                    <a:lstStyle/>
                    <a:p>
                      <a:pPr algn="ctr"/>
                      <a:r>
                        <a:rPr lang="en-US" sz="2600" dirty="0" smtClean="0"/>
                        <a:t>Polynesia</a:t>
                      </a:r>
                      <a:endParaRPr lang="en-US" sz="2600" dirty="0"/>
                    </a:p>
                  </a:txBody>
                  <a:tcPr anchor="ctr"/>
                </a:tc>
                <a:tc>
                  <a:txBody>
                    <a:bodyPr/>
                    <a:lstStyle/>
                    <a:p>
                      <a:pPr algn="ctr"/>
                      <a:r>
                        <a:rPr lang="en-US" sz="2600" dirty="0" smtClean="0"/>
                        <a:t>98.9</a:t>
                      </a:r>
                      <a:endParaRPr lang="en-US" sz="2600" dirty="0"/>
                    </a:p>
                  </a:txBody>
                  <a:tcPr anchor="ctr"/>
                </a:tc>
              </a:tr>
              <a:tr h="370840">
                <a:tc>
                  <a:txBody>
                    <a:bodyPr/>
                    <a:lstStyle/>
                    <a:p>
                      <a:pPr algn="ctr"/>
                      <a:r>
                        <a:rPr lang="en-US" sz="2600" dirty="0" smtClean="0"/>
                        <a:t>Asia</a:t>
                      </a:r>
                      <a:endParaRPr lang="en-US" sz="2600" dirty="0"/>
                    </a:p>
                  </a:txBody>
                  <a:tcPr anchor="ctr"/>
                </a:tc>
                <a:tc>
                  <a:txBody>
                    <a:bodyPr/>
                    <a:lstStyle/>
                    <a:p>
                      <a:pPr algn="ctr"/>
                      <a:r>
                        <a:rPr lang="en-US" sz="2600" dirty="0" smtClean="0"/>
                        <a:t>56.5</a:t>
                      </a:r>
                      <a:endParaRPr lang="en-US" sz="2600" dirty="0"/>
                    </a:p>
                  </a:txBody>
                  <a:tcPr anchor="ctr"/>
                </a:tc>
              </a:tr>
              <a:tr h="370840">
                <a:tc>
                  <a:txBody>
                    <a:bodyPr/>
                    <a:lstStyle/>
                    <a:p>
                      <a:pPr algn="ctr"/>
                      <a:r>
                        <a:rPr lang="en-US" sz="2600" dirty="0" smtClean="0"/>
                        <a:t>Americas</a:t>
                      </a:r>
                      <a:endParaRPr lang="en-US" sz="2600" dirty="0"/>
                    </a:p>
                  </a:txBody>
                  <a:tcPr anchor="ctr"/>
                </a:tc>
                <a:tc>
                  <a:txBody>
                    <a:bodyPr/>
                    <a:lstStyle/>
                    <a:p>
                      <a:pPr algn="ctr"/>
                      <a:r>
                        <a:rPr lang="en-US" sz="2600" dirty="0" smtClean="0"/>
                        <a:t>27.2</a:t>
                      </a:r>
                      <a:endParaRPr lang="en-US" sz="2600" dirty="0"/>
                    </a:p>
                  </a:txBody>
                  <a:tcPr anchor="ctr"/>
                </a:tc>
              </a:tr>
            </a:tbl>
          </a:graphicData>
        </a:graphic>
      </p:graphicFrame>
      <p:sp>
        <p:nvSpPr>
          <p:cNvPr id="5" name="TextBox 4"/>
          <p:cNvSpPr txBox="1"/>
          <p:nvPr/>
        </p:nvSpPr>
        <p:spPr>
          <a:xfrm>
            <a:off x="609600" y="4343400"/>
            <a:ext cx="8077200" cy="461665"/>
          </a:xfrm>
          <a:prstGeom prst="rect">
            <a:avLst/>
          </a:prstGeom>
          <a:noFill/>
        </p:spPr>
        <p:txBody>
          <a:bodyPr wrap="square" rtlCol="0">
            <a:spAutoFit/>
          </a:bodyPr>
          <a:lstStyle/>
          <a:p>
            <a:r>
              <a:rPr lang="en-US" sz="2400" dirty="0" smtClean="0"/>
              <a:t>Source: Alexander </a:t>
            </a:r>
            <a:r>
              <a:rPr lang="en-US" sz="2400" dirty="0" err="1" smtClean="0"/>
              <a:t>Supan</a:t>
            </a:r>
            <a:r>
              <a:rPr lang="en-US" sz="2400" dirty="0"/>
              <a:t>,</a:t>
            </a:r>
            <a:r>
              <a:rPr lang="en-US" sz="2400" dirty="0" smtClean="0"/>
              <a:t> Die </a:t>
            </a:r>
            <a:r>
              <a:rPr lang="en-US" sz="2400" dirty="0" err="1" smtClean="0"/>
              <a:t>Territoriale</a:t>
            </a:r>
            <a:r>
              <a:rPr lang="en-US" sz="2400" dirty="0" smtClean="0"/>
              <a:t> </a:t>
            </a:r>
            <a:r>
              <a:rPr lang="en-US" sz="2400" dirty="0" err="1" smtClean="0"/>
              <a:t>Entwicklung</a:t>
            </a:r>
            <a:r>
              <a:rPr lang="en-US" sz="2400" dirty="0" smtClean="0"/>
              <a:t> (1906)</a:t>
            </a:r>
            <a:endParaRPr lang="en-US" sz="2400" dirty="0"/>
          </a:p>
        </p:txBody>
      </p:sp>
    </p:spTree>
    <p:extLst>
      <p:ext uri="{BB962C8B-B14F-4D97-AF65-F5344CB8AC3E}">
        <p14:creationId xmlns:p14="http://schemas.microsoft.com/office/powerpoint/2010/main" val="199048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normAutofit fontScale="90000"/>
          </a:bodyPr>
          <a:lstStyle/>
          <a:p>
            <a:r>
              <a:rPr lang="en-US" b="1" u="sng" dirty="0" smtClean="0"/>
              <a:t>Population of Colonies Controlled by European Powers in 1939</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9515376"/>
              </p:ext>
            </p:extLst>
          </p:nvPr>
        </p:nvGraphicFramePr>
        <p:xfrm>
          <a:off x="152400" y="1600200"/>
          <a:ext cx="8839200" cy="4092990"/>
        </p:xfrm>
        <a:graphic>
          <a:graphicData uri="http://schemas.openxmlformats.org/drawingml/2006/table">
            <a:tbl>
              <a:tblPr firstRow="1" bandRow="1">
                <a:tableStyleId>{5C22544A-7EE6-4342-B048-85BDC9FD1C3A}</a:tableStyleId>
              </a:tblPr>
              <a:tblGrid>
                <a:gridCol w="4419600"/>
                <a:gridCol w="4419600"/>
              </a:tblGrid>
              <a:tr h="932576">
                <a:tc>
                  <a:txBody>
                    <a:bodyPr/>
                    <a:lstStyle/>
                    <a:p>
                      <a:pPr algn="ctr"/>
                      <a:r>
                        <a:rPr lang="en-US" sz="3000" dirty="0" smtClean="0"/>
                        <a:t>Country</a:t>
                      </a:r>
                      <a:endParaRPr lang="en-US" sz="3000" dirty="0"/>
                    </a:p>
                  </a:txBody>
                  <a:tcPr anchor="ctr"/>
                </a:tc>
                <a:tc>
                  <a:txBody>
                    <a:bodyPr/>
                    <a:lstStyle/>
                    <a:p>
                      <a:pPr algn="ctr"/>
                      <a:r>
                        <a:rPr lang="en-US" sz="3000" dirty="0" smtClean="0"/>
                        <a:t>Population in Colonies (in millions)</a:t>
                      </a:r>
                      <a:endParaRPr lang="en-US" sz="3000" dirty="0"/>
                    </a:p>
                  </a:txBody>
                  <a:tcPr/>
                </a:tc>
              </a:tr>
              <a:tr h="514525">
                <a:tc>
                  <a:txBody>
                    <a:bodyPr/>
                    <a:lstStyle/>
                    <a:p>
                      <a:pPr algn="ctr"/>
                      <a:r>
                        <a:rPr lang="en-US" sz="2600" dirty="0" smtClean="0"/>
                        <a:t>Great Britain</a:t>
                      </a:r>
                      <a:endParaRPr lang="en-US" sz="2600" dirty="0"/>
                    </a:p>
                  </a:txBody>
                  <a:tcPr anchor="ctr"/>
                </a:tc>
                <a:tc>
                  <a:txBody>
                    <a:bodyPr/>
                    <a:lstStyle/>
                    <a:p>
                      <a:pPr algn="ctr"/>
                      <a:r>
                        <a:rPr lang="en-US" sz="2600" dirty="0" smtClean="0"/>
                        <a:t>470</a:t>
                      </a:r>
                      <a:endParaRPr lang="en-US" sz="2600" dirty="0"/>
                    </a:p>
                  </a:txBody>
                  <a:tcPr anchor="ctr"/>
                </a:tc>
              </a:tr>
              <a:tr h="514525">
                <a:tc>
                  <a:txBody>
                    <a:bodyPr/>
                    <a:lstStyle/>
                    <a:p>
                      <a:pPr algn="ctr"/>
                      <a:r>
                        <a:rPr lang="en-US" sz="2600" dirty="0" smtClean="0"/>
                        <a:t>France</a:t>
                      </a:r>
                      <a:endParaRPr lang="en-US" sz="2600" dirty="0"/>
                    </a:p>
                  </a:txBody>
                  <a:tcPr anchor="ctr"/>
                </a:tc>
                <a:tc>
                  <a:txBody>
                    <a:bodyPr/>
                    <a:lstStyle/>
                    <a:p>
                      <a:pPr algn="ctr"/>
                      <a:r>
                        <a:rPr lang="en-US" sz="2600" dirty="0" smtClean="0"/>
                        <a:t>65</a:t>
                      </a:r>
                      <a:endParaRPr lang="en-US" sz="2600" dirty="0"/>
                    </a:p>
                  </a:txBody>
                  <a:tcPr anchor="ctr"/>
                </a:tc>
              </a:tr>
              <a:tr h="514525">
                <a:tc>
                  <a:txBody>
                    <a:bodyPr/>
                    <a:lstStyle/>
                    <a:p>
                      <a:pPr algn="ctr"/>
                      <a:r>
                        <a:rPr lang="en-US" sz="2600" dirty="0" smtClean="0"/>
                        <a:t>Belgium</a:t>
                      </a:r>
                      <a:endParaRPr lang="en-US" sz="2600" dirty="0"/>
                    </a:p>
                  </a:txBody>
                  <a:tcPr anchor="ctr"/>
                </a:tc>
                <a:tc>
                  <a:txBody>
                    <a:bodyPr/>
                    <a:lstStyle/>
                    <a:p>
                      <a:pPr algn="ctr"/>
                      <a:r>
                        <a:rPr lang="en-US" sz="2600" dirty="0" smtClean="0"/>
                        <a:t>13</a:t>
                      </a:r>
                      <a:endParaRPr lang="en-US" sz="2600" dirty="0"/>
                    </a:p>
                  </a:txBody>
                  <a:tcPr anchor="ctr"/>
                </a:tc>
              </a:tr>
              <a:tr h="514525">
                <a:tc>
                  <a:txBody>
                    <a:bodyPr/>
                    <a:lstStyle/>
                    <a:p>
                      <a:pPr algn="ctr"/>
                      <a:r>
                        <a:rPr lang="en-US" sz="2600" dirty="0" smtClean="0"/>
                        <a:t>Netherlands</a:t>
                      </a:r>
                      <a:endParaRPr lang="en-US" sz="2600" dirty="0"/>
                    </a:p>
                  </a:txBody>
                  <a:tcPr anchor="ctr"/>
                </a:tc>
                <a:tc>
                  <a:txBody>
                    <a:bodyPr/>
                    <a:lstStyle/>
                    <a:p>
                      <a:pPr algn="ctr"/>
                      <a:r>
                        <a:rPr lang="en-US" sz="2600" dirty="0" smtClean="0"/>
                        <a:t>66</a:t>
                      </a:r>
                      <a:endParaRPr lang="en-US" sz="2600" dirty="0"/>
                    </a:p>
                  </a:txBody>
                  <a:tcPr anchor="ctr"/>
                </a:tc>
              </a:tr>
              <a:tr h="514525">
                <a:tc>
                  <a:txBody>
                    <a:bodyPr/>
                    <a:lstStyle/>
                    <a:p>
                      <a:pPr algn="ctr"/>
                      <a:r>
                        <a:rPr lang="en-US" sz="2600" dirty="0" smtClean="0"/>
                        <a:t>Germany (1914)</a:t>
                      </a:r>
                      <a:endParaRPr lang="en-US" sz="2600" dirty="0"/>
                    </a:p>
                  </a:txBody>
                  <a:tcPr anchor="ctr"/>
                </a:tc>
                <a:tc>
                  <a:txBody>
                    <a:bodyPr/>
                    <a:lstStyle/>
                    <a:p>
                      <a:pPr algn="ctr"/>
                      <a:r>
                        <a:rPr lang="en-US" sz="2600" dirty="0" smtClean="0"/>
                        <a:t>13</a:t>
                      </a:r>
                      <a:endParaRPr lang="en-US" sz="2600" dirty="0"/>
                    </a:p>
                  </a:txBody>
                  <a:tcPr anchor="ctr"/>
                </a:tc>
              </a:tr>
              <a:tr h="514525">
                <a:tc>
                  <a:txBody>
                    <a:bodyPr/>
                    <a:lstStyle/>
                    <a:p>
                      <a:pPr algn="ctr"/>
                      <a:r>
                        <a:rPr lang="en-US" sz="2600" dirty="0" smtClean="0"/>
                        <a:t>Total</a:t>
                      </a:r>
                      <a:endParaRPr lang="en-US" sz="2600" dirty="0"/>
                    </a:p>
                  </a:txBody>
                  <a:tcPr anchor="ctr"/>
                </a:tc>
                <a:tc>
                  <a:txBody>
                    <a:bodyPr/>
                    <a:lstStyle/>
                    <a:p>
                      <a:pPr algn="ctr"/>
                      <a:r>
                        <a:rPr lang="en-US" sz="2600" dirty="0" smtClean="0"/>
                        <a:t>627</a:t>
                      </a:r>
                      <a:r>
                        <a:rPr lang="en-US" sz="2600" baseline="0" dirty="0" smtClean="0"/>
                        <a:t> </a:t>
                      </a:r>
                      <a:endParaRPr lang="en-US" sz="2600" dirty="0" smtClean="0"/>
                    </a:p>
                  </a:txBody>
                  <a:tcPr anchor="ctr"/>
                </a:tc>
              </a:tr>
            </a:tbl>
          </a:graphicData>
        </a:graphic>
      </p:graphicFrame>
      <p:sp>
        <p:nvSpPr>
          <p:cNvPr id="5" name="TextBox 4"/>
          <p:cNvSpPr txBox="1"/>
          <p:nvPr/>
        </p:nvSpPr>
        <p:spPr>
          <a:xfrm>
            <a:off x="0" y="6019800"/>
            <a:ext cx="9144000" cy="430887"/>
          </a:xfrm>
          <a:prstGeom prst="rect">
            <a:avLst/>
          </a:prstGeom>
          <a:noFill/>
        </p:spPr>
        <p:txBody>
          <a:bodyPr wrap="square" rtlCol="0">
            <a:spAutoFit/>
          </a:bodyPr>
          <a:lstStyle/>
          <a:p>
            <a:r>
              <a:rPr lang="en-US" sz="2200" dirty="0" smtClean="0"/>
              <a:t>Source: Mary Evelyn Townsend, </a:t>
            </a:r>
            <a:r>
              <a:rPr lang="en-US" sz="2200" i="1" dirty="0" smtClean="0"/>
              <a:t>European Colonial Expansion since 1871 </a:t>
            </a:r>
            <a:r>
              <a:rPr lang="en-US" sz="2200" dirty="0" smtClean="0"/>
              <a:t>(1914)</a:t>
            </a:r>
            <a:endParaRPr lang="en-US" sz="2200" dirty="0"/>
          </a:p>
        </p:txBody>
      </p:sp>
    </p:spTree>
    <p:extLst>
      <p:ext uri="{BB962C8B-B14F-4D97-AF65-F5344CB8AC3E}">
        <p14:creationId xmlns:p14="http://schemas.microsoft.com/office/powerpoint/2010/main" val="623904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smtClean="0"/>
              <a:t>“Doubling Down” on existing Colonies</a:t>
            </a:r>
            <a:endParaRPr lang="en-US" b="1" u="sng" dirty="0"/>
          </a:p>
        </p:txBody>
      </p:sp>
      <p:sp>
        <p:nvSpPr>
          <p:cNvPr id="3" name="Content Placeholder 2"/>
          <p:cNvSpPr>
            <a:spLocks noGrp="1"/>
          </p:cNvSpPr>
          <p:nvPr>
            <p:ph idx="1"/>
          </p:nvPr>
        </p:nvSpPr>
        <p:spPr>
          <a:xfrm>
            <a:off x="0" y="394854"/>
            <a:ext cx="9144000" cy="6691745"/>
          </a:xfrm>
        </p:spPr>
        <p:txBody>
          <a:bodyPr>
            <a:normAutofit fontScale="92500" lnSpcReduction="10000"/>
          </a:bodyPr>
          <a:lstStyle/>
          <a:p>
            <a:r>
              <a:rPr lang="en-US" sz="2400" dirty="0" smtClean="0"/>
              <a:t>During the 19</a:t>
            </a:r>
            <a:r>
              <a:rPr lang="en-US" sz="2400" baseline="30000" dirty="0" smtClean="0"/>
              <a:t>th</a:t>
            </a:r>
            <a:r>
              <a:rPr lang="en-US" sz="2400" dirty="0" smtClean="0"/>
              <a:t> century many colonial powers also doubled down and expanded their presence in valuable colonies </a:t>
            </a:r>
          </a:p>
          <a:p>
            <a:pPr marL="0" indent="0">
              <a:buNone/>
            </a:pPr>
            <a:r>
              <a:rPr lang="en-US" sz="2200" b="1" u="sng" dirty="0" smtClean="0"/>
              <a:t>British Rule in India</a:t>
            </a:r>
          </a:p>
          <a:p>
            <a:r>
              <a:rPr lang="en-US" sz="2400" dirty="0"/>
              <a:t>Starting in 1619 Mughal emperors allowed British to set up trading posts called </a:t>
            </a:r>
            <a:r>
              <a:rPr lang="en-US" sz="2400" dirty="0" smtClean="0"/>
              <a:t>____________________in </a:t>
            </a:r>
            <a:r>
              <a:rPr lang="en-US" sz="2400" dirty="0"/>
              <a:t>coastal cities</a:t>
            </a:r>
          </a:p>
          <a:p>
            <a:pPr lvl="1">
              <a:buFont typeface="Wingdings" pitchFamily="2" charset="2"/>
              <a:buChar char="§"/>
            </a:pPr>
            <a:r>
              <a:rPr lang="en-US" sz="2400" dirty="0"/>
              <a:t>These were controlled by the </a:t>
            </a:r>
            <a:r>
              <a:rPr lang="en-US" sz="2400" dirty="0" smtClean="0"/>
              <a:t>________________________=&gt; </a:t>
            </a:r>
            <a:r>
              <a:rPr lang="en-US" sz="2400" dirty="0"/>
              <a:t>controlled the Indian trade in silks, spices, cotton cloth and Chinese goods</a:t>
            </a:r>
          </a:p>
          <a:p>
            <a:pPr lvl="1">
              <a:buFont typeface="Wingdings" pitchFamily="2" charset="2"/>
              <a:buChar char="§"/>
            </a:pPr>
            <a:r>
              <a:rPr lang="en-US" sz="2400" dirty="0"/>
              <a:t>British East India Co had its own army made up of Indian </a:t>
            </a:r>
            <a:r>
              <a:rPr lang="en-US" sz="2400" b="1" i="1" dirty="0" err="1"/>
              <a:t>Sepoys</a:t>
            </a:r>
            <a:endParaRPr lang="en-US" sz="2400" b="1" i="1" dirty="0"/>
          </a:p>
          <a:p>
            <a:pPr marL="457200" lvl="1" indent="0">
              <a:buNone/>
            </a:pPr>
            <a:r>
              <a:rPr lang="en-US" sz="2400" b="1" i="1" dirty="0"/>
              <a:t>	-- </a:t>
            </a:r>
            <a:r>
              <a:rPr lang="en-US" sz="2400" dirty="0"/>
              <a:t>British greased gunpowder cartridges w/ beef and pork fat =&gt; 	</a:t>
            </a:r>
            <a:r>
              <a:rPr lang="en-US" sz="2400" b="1" i="1" dirty="0" err="1"/>
              <a:t>sepoys</a:t>
            </a:r>
            <a:r>
              <a:rPr lang="en-US" sz="2400" dirty="0"/>
              <a:t> bite them off to fill guns w/ powder </a:t>
            </a:r>
            <a:r>
              <a:rPr lang="en-US" sz="2400" b="1" i="1" dirty="0"/>
              <a:t>(Q: Why big deal??)</a:t>
            </a:r>
          </a:p>
          <a:p>
            <a:pPr marL="400050"/>
            <a:r>
              <a:rPr lang="en-US" sz="2400" b="1" i="1" dirty="0" smtClean="0"/>
              <a:t>__________________ </a:t>
            </a:r>
            <a:r>
              <a:rPr lang="en-US" sz="2400" b="1" i="1" dirty="0"/>
              <a:t>(1857) </a:t>
            </a:r>
            <a:r>
              <a:rPr lang="en-US" sz="2400" dirty="0"/>
              <a:t>=&gt; </a:t>
            </a:r>
            <a:r>
              <a:rPr lang="en-US" sz="2400" dirty="0" err="1"/>
              <a:t>sepoys</a:t>
            </a:r>
            <a:r>
              <a:rPr lang="en-US" sz="2400" dirty="0"/>
              <a:t> rebel against British East India Co</a:t>
            </a:r>
          </a:p>
          <a:p>
            <a:pPr marL="800100" lvl="1">
              <a:buFont typeface="Wingdings" pitchFamily="2" charset="2"/>
              <a:buChar char="§"/>
            </a:pPr>
            <a:r>
              <a:rPr lang="en-US" sz="2400" dirty="0"/>
              <a:t>British </a:t>
            </a:r>
            <a:r>
              <a:rPr lang="en-US" sz="2400" dirty="0" err="1"/>
              <a:t>Govt</a:t>
            </a:r>
            <a:r>
              <a:rPr lang="en-US" sz="2400" dirty="0"/>
              <a:t> crushed rebellion and takes India as colony</a:t>
            </a:r>
          </a:p>
          <a:p>
            <a:r>
              <a:rPr lang="en-US" sz="2400" dirty="0"/>
              <a:t>British occupation of India is known as the </a:t>
            </a:r>
            <a:r>
              <a:rPr lang="en-US" sz="2400" b="1" i="1" dirty="0"/>
              <a:t>Raj</a:t>
            </a:r>
            <a:r>
              <a:rPr lang="en-US" sz="2400" dirty="0"/>
              <a:t> (1858-1947)</a:t>
            </a:r>
          </a:p>
          <a:p>
            <a:pPr lvl="1">
              <a:buFont typeface="Wingdings" pitchFamily="2" charset="2"/>
              <a:buChar char="§"/>
            </a:pPr>
            <a:r>
              <a:rPr lang="en-US" sz="2400" dirty="0"/>
              <a:t>India became the British </a:t>
            </a:r>
            <a:r>
              <a:rPr lang="en-US" sz="2400" b="1" i="1" dirty="0" smtClean="0"/>
              <a:t>“______________” </a:t>
            </a:r>
            <a:r>
              <a:rPr lang="en-US" sz="2400" b="1" i="1" dirty="0"/>
              <a:t>=&gt; </a:t>
            </a:r>
            <a:r>
              <a:rPr lang="en-US" sz="2400" dirty="0"/>
              <a:t>supplied cotton, coffee, tea, and opium (China</a:t>
            </a:r>
            <a:r>
              <a:rPr lang="en-US" sz="2400" dirty="0" smtClean="0"/>
              <a:t>) &amp; </a:t>
            </a:r>
            <a:r>
              <a:rPr lang="en-US" sz="2400" dirty="0"/>
              <a:t>300 million population = great </a:t>
            </a:r>
            <a:r>
              <a:rPr lang="en-US" sz="2400" dirty="0" smtClean="0"/>
              <a:t>market</a:t>
            </a:r>
          </a:p>
          <a:p>
            <a:pPr lvl="1">
              <a:buFont typeface="Wingdings" pitchFamily="2" charset="2"/>
              <a:buChar char="§"/>
            </a:pPr>
            <a:r>
              <a:rPr lang="en-US" sz="2400" dirty="0" smtClean="0"/>
              <a:t>Britain </a:t>
            </a:r>
            <a:r>
              <a:rPr lang="en-US" sz="2400" dirty="0"/>
              <a:t>modernized India =&gt; built hospitals, roads, RR </a:t>
            </a:r>
            <a:r>
              <a:rPr lang="en-US" sz="2400" dirty="0" smtClean="0"/>
              <a:t>track, telegraph lines</a:t>
            </a:r>
            <a:r>
              <a:rPr lang="en-US" sz="2400" dirty="0"/>
              <a:t>, Universities </a:t>
            </a:r>
            <a:r>
              <a:rPr lang="en-US" sz="2400" dirty="0" smtClean="0"/>
              <a:t>&amp; expanded British educational system, outlawed Sati</a:t>
            </a:r>
          </a:p>
          <a:p>
            <a:pPr lvl="1">
              <a:buFont typeface="Wingdings" pitchFamily="2" charset="2"/>
              <a:buChar char="§"/>
            </a:pPr>
            <a:r>
              <a:rPr lang="en-US" sz="2400" dirty="0" smtClean="0"/>
              <a:t>Effects?? =&gt; taxes increased by ____________(local officials loyal to British), Indian textile industry destroyed, Indian culture devalued</a:t>
            </a:r>
            <a:endParaRPr lang="en-US" sz="2400" b="1" i="1" dirty="0"/>
          </a:p>
          <a:p>
            <a:pPr marL="0" indent="0">
              <a:buNone/>
            </a:pPr>
            <a:endParaRPr lang="en-US" sz="2200" b="1" u="sng" dirty="0"/>
          </a:p>
        </p:txBody>
      </p:sp>
    </p:spTree>
    <p:extLst>
      <p:ext uri="{BB962C8B-B14F-4D97-AF65-F5344CB8AC3E}">
        <p14:creationId xmlns:p14="http://schemas.microsoft.com/office/powerpoint/2010/main" val="3385733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199"/>
            <a:ext cx="8229600" cy="304801"/>
          </a:xfrm>
        </p:spPr>
        <p:txBody>
          <a:bodyPr>
            <a:normAutofit fontScale="90000"/>
          </a:bodyPr>
          <a:lstStyle/>
          <a:p>
            <a:r>
              <a:rPr lang="en-US" b="1" u="sng" dirty="0" smtClean="0"/>
              <a:t>The Industrial Revolution -- Intro</a:t>
            </a:r>
            <a:endParaRPr lang="en-US" b="1" u="sng" dirty="0"/>
          </a:p>
        </p:txBody>
      </p:sp>
      <p:sp>
        <p:nvSpPr>
          <p:cNvPr id="3" name="Content Placeholder 2"/>
          <p:cNvSpPr>
            <a:spLocks noGrp="1"/>
          </p:cNvSpPr>
          <p:nvPr>
            <p:ph idx="1"/>
          </p:nvPr>
        </p:nvSpPr>
        <p:spPr>
          <a:xfrm>
            <a:off x="0" y="381000"/>
            <a:ext cx="9144000" cy="6996546"/>
          </a:xfrm>
        </p:spPr>
        <p:txBody>
          <a:bodyPr>
            <a:normAutofit/>
          </a:bodyPr>
          <a:lstStyle/>
          <a:p>
            <a:r>
              <a:rPr lang="en-US" sz="2200" b="1" i="1" dirty="0" smtClean="0"/>
              <a:t>Q: What was the state of industrial production in 1750?</a:t>
            </a:r>
          </a:p>
          <a:p>
            <a:pPr marL="685800" lvl="1">
              <a:buFont typeface="Wingdings" panose="05000000000000000000" pitchFamily="2" charset="2"/>
              <a:buChar char="§"/>
            </a:pPr>
            <a:r>
              <a:rPr lang="en-US" sz="2200" i="1" dirty="0" smtClean="0"/>
              <a:t>Power? </a:t>
            </a:r>
            <a:r>
              <a:rPr lang="en-US" sz="2200" dirty="0" smtClean="0"/>
              <a:t>=&gt; wind, water, animal and human</a:t>
            </a:r>
          </a:p>
          <a:p>
            <a:pPr marL="685800" lvl="1">
              <a:buFont typeface="Wingdings" panose="05000000000000000000" pitchFamily="2" charset="2"/>
              <a:buChar char="§"/>
            </a:pPr>
            <a:r>
              <a:rPr lang="en-US" sz="2200" dirty="0" smtClean="0"/>
              <a:t>Workplace? =&gt; home and workshop</a:t>
            </a:r>
          </a:p>
          <a:p>
            <a:pPr marL="685800" lvl="1">
              <a:buFont typeface="Wingdings" panose="05000000000000000000" pitchFamily="2" charset="2"/>
              <a:buChar char="§"/>
            </a:pPr>
            <a:r>
              <a:rPr lang="en-US" sz="2200" i="1" dirty="0" smtClean="0"/>
              <a:t>Basis of economy? </a:t>
            </a:r>
            <a:r>
              <a:rPr lang="en-US" sz="2200" dirty="0" smtClean="0"/>
              <a:t>=&gt; agriculture (____% farmers)</a:t>
            </a:r>
          </a:p>
          <a:p>
            <a:pPr marL="685800" lvl="1">
              <a:buFont typeface="Wingdings" panose="05000000000000000000" pitchFamily="2" charset="2"/>
              <a:buChar char="§"/>
            </a:pPr>
            <a:r>
              <a:rPr lang="en-US" sz="2200" i="1" dirty="0" smtClean="0"/>
              <a:t>Demography? </a:t>
            </a:r>
            <a:r>
              <a:rPr lang="en-US" sz="2200" dirty="0" smtClean="0"/>
              <a:t>=&gt; rural society (____% rural in 1750)</a:t>
            </a:r>
          </a:p>
          <a:p>
            <a:pPr marL="685800" lvl="1">
              <a:buFont typeface="Wingdings" panose="05000000000000000000" pitchFamily="2" charset="2"/>
              <a:buChar char="§"/>
            </a:pPr>
            <a:r>
              <a:rPr lang="en-US" sz="2200" i="1" dirty="0" smtClean="0"/>
              <a:t>Basis of wealth? </a:t>
            </a:r>
            <a:r>
              <a:rPr lang="en-US" sz="2200" dirty="0" smtClean="0"/>
              <a:t>=&gt; land (aristocracy &amp; nobles hold)</a:t>
            </a:r>
          </a:p>
          <a:p>
            <a:pPr marL="685800" lvl="1">
              <a:buFont typeface="Wingdings" panose="05000000000000000000" pitchFamily="2" charset="2"/>
              <a:buChar char="§"/>
            </a:pPr>
            <a:r>
              <a:rPr lang="en-US" sz="2200" i="1" dirty="0" smtClean="0"/>
              <a:t>Impact on environment? </a:t>
            </a:r>
            <a:r>
              <a:rPr lang="en-US" sz="2200" dirty="0" smtClean="0"/>
              <a:t>=&gt; minimal</a:t>
            </a:r>
          </a:p>
          <a:p>
            <a:r>
              <a:rPr lang="en-US" sz="2200" dirty="0" smtClean="0"/>
              <a:t>The Industrial “Revolution” was actually a more gradual process of innovation that made use of new sources of power and inventions to fundamentally change modes of production GLOBALLY</a:t>
            </a:r>
          </a:p>
          <a:p>
            <a:pPr marL="685800" lvl="1">
              <a:buFont typeface="Wingdings" panose="05000000000000000000" pitchFamily="2" charset="2"/>
              <a:buChar char="§"/>
            </a:pPr>
            <a:r>
              <a:rPr lang="en-US" sz="2200" dirty="0" smtClean="0"/>
              <a:t>Ind. Revolution altered conception of a “good” &amp; their consumption</a:t>
            </a:r>
          </a:p>
          <a:p>
            <a:r>
              <a:rPr lang="en-US" sz="2200" dirty="0" smtClean="0"/>
              <a:t>Earlier, cruder forms of industrialization existed =&gt; </a:t>
            </a:r>
            <a:r>
              <a:rPr lang="en-US" sz="2200" b="1" i="1" dirty="0" smtClean="0"/>
              <a:t>“_________________ processes </a:t>
            </a:r>
            <a:r>
              <a:rPr lang="en-US" sz="2200" dirty="0" smtClean="0"/>
              <a:t>=&gt; i.e. “_________________”, sugar plantations, silver mining</a:t>
            </a:r>
          </a:p>
          <a:p>
            <a:r>
              <a:rPr lang="en-US" sz="2200" dirty="0"/>
              <a:t>The process </a:t>
            </a:r>
            <a:r>
              <a:rPr lang="en-US" sz="2200" dirty="0" smtClean="0"/>
              <a:t>of </a:t>
            </a:r>
            <a:r>
              <a:rPr lang="en-US" sz="2200" dirty="0"/>
              <a:t>industrialization </a:t>
            </a:r>
            <a:r>
              <a:rPr lang="en-US" sz="2200" b="1" i="1" dirty="0"/>
              <a:t>began in </a:t>
            </a:r>
            <a:r>
              <a:rPr lang="en-US" sz="2200" b="1" i="1" dirty="0" smtClean="0"/>
              <a:t>__________</a:t>
            </a:r>
            <a:r>
              <a:rPr lang="en-US" sz="2200" dirty="0" smtClean="0"/>
              <a:t>around </a:t>
            </a:r>
            <a:r>
              <a:rPr lang="en-US" sz="2200" dirty="0"/>
              <a:t>1750 </a:t>
            </a:r>
            <a:r>
              <a:rPr lang="en-US" sz="2200" dirty="0" smtClean="0"/>
              <a:t>&amp; </a:t>
            </a:r>
            <a:r>
              <a:rPr lang="en-US" sz="2200" b="1" i="1" dirty="0" smtClean="0"/>
              <a:t>spread to parts of___________________________________________________</a:t>
            </a:r>
          </a:p>
          <a:p>
            <a:r>
              <a:rPr lang="en-US" sz="2200" b="1" i="1" dirty="0"/>
              <a:t>Q: Why Europe? Why </a:t>
            </a:r>
            <a:r>
              <a:rPr lang="en-US" sz="2200" b="1" i="1" dirty="0" err="1" smtClean="0"/>
              <a:t>Britan</a:t>
            </a:r>
            <a:r>
              <a:rPr lang="en-US" sz="2200" b="1" i="1" dirty="0" smtClean="0"/>
              <a:t>? =&gt; </a:t>
            </a:r>
            <a:r>
              <a:rPr lang="en-US" sz="2200" dirty="0" smtClean="0"/>
              <a:t>Some argue for </a:t>
            </a:r>
            <a:r>
              <a:rPr lang="en-US" sz="2200" dirty="0"/>
              <a:t>“Eurocentric theories</a:t>
            </a:r>
            <a:r>
              <a:rPr lang="en-US" sz="2200" dirty="0" smtClean="0"/>
              <a:t>” (i.e. </a:t>
            </a:r>
            <a:r>
              <a:rPr lang="en-US" sz="2200" dirty="0"/>
              <a:t>Europe is “superior</a:t>
            </a:r>
            <a:r>
              <a:rPr lang="en-US" sz="2200" dirty="0" smtClean="0"/>
              <a:t>”)  </a:t>
            </a:r>
            <a:r>
              <a:rPr lang="en-US" sz="2200" dirty="0"/>
              <a:t>. . . However, there were a confluence of factors</a:t>
            </a:r>
          </a:p>
          <a:p>
            <a:endParaRPr lang="en-US" sz="2200" dirty="0" smtClean="0"/>
          </a:p>
          <a:p>
            <a:pPr marL="0" indent="0">
              <a:buNone/>
            </a:pPr>
            <a:endParaRPr lang="en-US" sz="2200" dirty="0"/>
          </a:p>
        </p:txBody>
      </p:sp>
    </p:spTree>
    <p:extLst>
      <p:ext uri="{BB962C8B-B14F-4D97-AF65-F5344CB8AC3E}">
        <p14:creationId xmlns:p14="http://schemas.microsoft.com/office/powerpoint/2010/main" val="13947587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0400" y="228600"/>
            <a:ext cx="2057400" cy="6248400"/>
          </a:xfrm>
        </p:spPr>
        <p:txBody>
          <a:bodyPr>
            <a:normAutofit/>
          </a:bodyPr>
          <a:lstStyle/>
          <a:p>
            <a:pPr marL="0" indent="0">
              <a:buNone/>
            </a:pPr>
            <a:r>
              <a:rPr lang="en-US" sz="2800" b="1" i="1" dirty="0" smtClean="0"/>
              <a:t>British East India Company (1850)</a:t>
            </a:r>
            <a:endParaRPr lang="en-US" sz="2800" b="1" i="1" dirty="0"/>
          </a:p>
        </p:txBody>
      </p:sp>
      <p:pic>
        <p:nvPicPr>
          <p:cNvPr id="4098" name="Picture 2" descr="http://www.unc.edu/~branhunz/Images/EastIndiaCompany1837_files/image00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28600"/>
            <a:ext cx="6702425"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1500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6146" name="Picture 2" descr="http://upload.wikimedia.org/wikipedia/commons/thumb/3/3f/Awan_Sepoy_(30th_Punjabis).jpg/220px-Awan_Sepoy_(30th_Punja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7"/>
            <a:ext cx="3048000" cy="65608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wou.edu/las/socsci/kimjensen/enfield.jpg.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838200"/>
            <a:ext cx="5867400" cy="556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3046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553200"/>
          </a:xfrm>
        </p:spPr>
        <p:txBody>
          <a:bodyPr>
            <a:normAutofit/>
          </a:bodyPr>
          <a:lstStyle/>
          <a:p>
            <a:pPr marL="0" indent="0">
              <a:buNone/>
            </a:pPr>
            <a:r>
              <a:rPr lang="en-US" sz="2200" b="1" u="sng" dirty="0" smtClean="0"/>
              <a:t>Dutch in East Indies</a:t>
            </a:r>
          </a:p>
          <a:p>
            <a:r>
              <a:rPr lang="en-US" sz="2200" dirty="0" smtClean="0"/>
              <a:t>In the 1600’s the Dutch government gave a charter to the ____________to control the spice trade with the East Indies</a:t>
            </a:r>
          </a:p>
          <a:p>
            <a:pPr lvl="1" indent="-342900">
              <a:buFont typeface="Wingdings" panose="05000000000000000000" pitchFamily="2" charset="2"/>
              <a:buChar char="§"/>
            </a:pPr>
            <a:r>
              <a:rPr lang="en-US" sz="2200" dirty="0" smtClean="0"/>
              <a:t>Est. capital at Batavia =&gt; traded spices with Europe &amp; Asia  . . . Dutch introduced cash crops to expand profits (coffee, tea, rubber, sugar)</a:t>
            </a:r>
          </a:p>
          <a:p>
            <a:pPr lvl="1" indent="-342900">
              <a:buFont typeface="Wingdings" panose="05000000000000000000" pitchFamily="2" charset="2"/>
              <a:buChar char="§"/>
            </a:pPr>
            <a:r>
              <a:rPr lang="en-US" sz="2200" dirty="0" smtClean="0"/>
              <a:t>Indirect control via use of local elites and some company officials and military forces</a:t>
            </a:r>
          </a:p>
          <a:p>
            <a:r>
              <a:rPr lang="en-US" sz="2200" dirty="0" smtClean="0"/>
              <a:t>By 1800 DEI Co was bankrupt and territories were nationalized under Dutch </a:t>
            </a:r>
            <a:r>
              <a:rPr lang="en-US" sz="2200" dirty="0" err="1" smtClean="0"/>
              <a:t>govt</a:t>
            </a:r>
            <a:r>
              <a:rPr lang="en-US" sz="2200" dirty="0" smtClean="0"/>
              <a:t> =&gt; expansion of authority in 1840’s </a:t>
            </a:r>
          </a:p>
          <a:p>
            <a:pPr lvl="1" indent="-342900">
              <a:buFont typeface="Wingdings" panose="05000000000000000000" pitchFamily="2" charset="2"/>
              <a:buChar char="§"/>
            </a:pPr>
            <a:r>
              <a:rPr lang="en-US" sz="2200" dirty="0" smtClean="0"/>
              <a:t>Done for nationalistic reasons and to prevent foreign competition</a:t>
            </a:r>
          </a:p>
          <a:p>
            <a:pPr lvl="1" indent="-342900">
              <a:buFont typeface="Wingdings" panose="05000000000000000000" pitchFamily="2" charset="2"/>
              <a:buChar char="§"/>
            </a:pPr>
            <a:r>
              <a:rPr lang="en-US" sz="2200" dirty="0" smtClean="0"/>
              <a:t>Move to more direct rule =&gt; _______________(1870’s) and putting down of many rebellions on Java and Sumatra</a:t>
            </a:r>
            <a:endParaRPr lang="en-US" sz="2200"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“Doubling Down” on existing Colonies</a:t>
            </a:r>
            <a:endParaRPr lang="en-US" b="1" u="sng" dirty="0"/>
          </a:p>
        </p:txBody>
      </p:sp>
    </p:spTree>
    <p:extLst>
      <p:ext uri="{BB962C8B-B14F-4D97-AF65-F5344CB8AC3E}">
        <p14:creationId xmlns:p14="http://schemas.microsoft.com/office/powerpoint/2010/main" val="3984354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fontScale="90000"/>
          </a:bodyPr>
          <a:lstStyle/>
          <a:p>
            <a:r>
              <a:rPr lang="en-US" b="1" u="sng" dirty="0" smtClean="0"/>
              <a:t>Colonization of Africa</a:t>
            </a:r>
            <a:endParaRPr lang="en-US" b="1" u="sng" dirty="0"/>
          </a:p>
        </p:txBody>
      </p:sp>
      <p:sp>
        <p:nvSpPr>
          <p:cNvPr id="3" name="Content Placeholder 2"/>
          <p:cNvSpPr>
            <a:spLocks noGrp="1"/>
          </p:cNvSpPr>
          <p:nvPr>
            <p:ph idx="1"/>
          </p:nvPr>
        </p:nvSpPr>
        <p:spPr>
          <a:xfrm>
            <a:off x="0" y="685800"/>
            <a:ext cx="9144000" cy="6324600"/>
          </a:xfrm>
        </p:spPr>
        <p:txBody>
          <a:bodyPr>
            <a:normAutofit/>
          </a:bodyPr>
          <a:lstStyle/>
          <a:p>
            <a:r>
              <a:rPr lang="en-US" sz="2200" dirty="0" smtClean="0"/>
              <a:t>In 1880 European colonial presence in Africa was confined to a few coastal areas (30%) but by 1900 over 97% of the continent under European control</a:t>
            </a:r>
          </a:p>
          <a:p>
            <a:pPr marL="0" indent="0">
              <a:buNone/>
            </a:pPr>
            <a:r>
              <a:rPr lang="en-US" sz="2200" b="1" i="1" dirty="0" smtClean="0"/>
              <a:t>Q: How? </a:t>
            </a:r>
            <a:r>
              <a:rPr lang="en-US" sz="2200" dirty="0" smtClean="0"/>
              <a:t>=&gt; “</a:t>
            </a:r>
            <a:r>
              <a:rPr lang="en-US" sz="2200" b="1" i="1" dirty="0" smtClean="0"/>
              <a:t>Scramble for Africa</a:t>
            </a:r>
            <a:r>
              <a:rPr lang="en-US" sz="2200" dirty="0" smtClean="0"/>
              <a:t>” </a:t>
            </a:r>
          </a:p>
          <a:p>
            <a:r>
              <a:rPr lang="en-US" sz="2200" dirty="0" smtClean="0"/>
              <a:t>_____________________in 1884 tried to avoid warfare between the European nations by dividing African lands up among European powers</a:t>
            </a:r>
          </a:p>
          <a:p>
            <a:pPr marL="685800" lvl="1">
              <a:buFont typeface="Wingdings" panose="05000000000000000000" pitchFamily="2" charset="2"/>
              <a:buChar char="§"/>
            </a:pPr>
            <a:r>
              <a:rPr lang="en-US" sz="2200" dirty="0" smtClean="0"/>
              <a:t>British = Egypt, Sudan, Nigeria, S. Africa and Rhodesia</a:t>
            </a:r>
          </a:p>
          <a:p>
            <a:pPr marL="685800" lvl="1">
              <a:buFont typeface="Wingdings" panose="05000000000000000000" pitchFamily="2" charset="2"/>
              <a:buChar char="§"/>
            </a:pPr>
            <a:r>
              <a:rPr lang="en-US" sz="2200" dirty="0" smtClean="0"/>
              <a:t>Germans = G. East Africa, G. West Africa</a:t>
            </a:r>
          </a:p>
          <a:p>
            <a:pPr marL="685800" lvl="1">
              <a:buFont typeface="Wingdings" panose="05000000000000000000" pitchFamily="2" charset="2"/>
              <a:buChar char="§"/>
            </a:pPr>
            <a:r>
              <a:rPr lang="en-US" sz="2200" dirty="0" smtClean="0"/>
              <a:t>French = Fr. West Africa, Madagascar</a:t>
            </a:r>
          </a:p>
          <a:p>
            <a:pPr marL="685800" lvl="1">
              <a:buFont typeface="Wingdings" panose="05000000000000000000" pitchFamily="2" charset="2"/>
              <a:buChar char="§"/>
            </a:pPr>
            <a:r>
              <a:rPr lang="en-US" sz="2200" dirty="0" smtClean="0"/>
              <a:t>Portuguese = Angola &amp; Mozambique</a:t>
            </a:r>
          </a:p>
          <a:p>
            <a:pPr marL="685800" lvl="1">
              <a:buFont typeface="Wingdings" panose="05000000000000000000" pitchFamily="2" charset="2"/>
              <a:buChar char="§"/>
            </a:pPr>
            <a:r>
              <a:rPr lang="en-US" sz="2200" dirty="0" smtClean="0"/>
              <a:t>Belgians = Congo</a:t>
            </a:r>
          </a:p>
          <a:p>
            <a:r>
              <a:rPr lang="en-US" sz="2200" dirty="0" smtClean="0"/>
              <a:t>Europeans used a mixture of warfare and diplomacy to establish dominion over their African imperial possessions</a:t>
            </a:r>
          </a:p>
          <a:p>
            <a:pPr marL="685800" lvl="1">
              <a:buFont typeface="Wingdings" panose="05000000000000000000" pitchFamily="2" charset="2"/>
              <a:buChar char="§"/>
            </a:pPr>
            <a:r>
              <a:rPr lang="en-US" sz="2200" b="1" i="1" dirty="0" smtClean="0"/>
              <a:t>Warfare</a:t>
            </a:r>
            <a:r>
              <a:rPr lang="en-US" sz="2200" dirty="0" smtClean="0"/>
              <a:t> =&gt; Europeans made use of superior weaponry and at times brutality to subdue resistance of native African tribes (i.e. </a:t>
            </a:r>
            <a:r>
              <a:rPr lang="en-US" sz="2200" b="1" i="1" dirty="0" smtClean="0"/>
              <a:t>Zulus</a:t>
            </a:r>
            <a:r>
              <a:rPr lang="en-US" sz="2200" dirty="0" smtClean="0"/>
              <a:t>)</a:t>
            </a:r>
          </a:p>
          <a:p>
            <a:pPr marL="685800" lvl="1">
              <a:buFont typeface="Wingdings" panose="05000000000000000000" pitchFamily="2" charset="2"/>
              <a:buChar char="§"/>
            </a:pPr>
            <a:r>
              <a:rPr lang="en-US" sz="2200" b="1" i="1" dirty="0" smtClean="0"/>
              <a:t>Diplomacy </a:t>
            </a:r>
            <a:r>
              <a:rPr lang="en-US" sz="2200" dirty="0" smtClean="0"/>
              <a:t>=&gt; Europeans applied one of two systems to African possessions (Direct or Indirect Rule)</a:t>
            </a:r>
            <a:endParaRPr lang="en-US" sz="2200" dirty="0"/>
          </a:p>
        </p:txBody>
      </p:sp>
    </p:spTree>
    <p:extLst>
      <p:ext uri="{BB962C8B-B14F-4D97-AF65-F5344CB8AC3E}">
        <p14:creationId xmlns:p14="http://schemas.microsoft.com/office/powerpoint/2010/main" val="39047534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b="1" u="sng" dirty="0" smtClean="0"/>
              <a:t>African Political Cartoon activity</a:t>
            </a:r>
            <a:endParaRPr lang="en-US" b="1" u="sng" dirty="0"/>
          </a:p>
        </p:txBody>
      </p:sp>
      <p:pic>
        <p:nvPicPr>
          <p:cNvPr id="1026" name="Picture 2" descr="http://3.bp.blogspot.com/-Koi7hRmIvkw/TZIfG_1y2UI/AAAAAAAADnQ/f2f98MyZfHQ/s1600/Leopoldo+II+caricatu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6400800" cy="6003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0" y="1447800"/>
            <a:ext cx="1981200" cy="1077218"/>
          </a:xfrm>
          <a:prstGeom prst="rect">
            <a:avLst/>
          </a:prstGeom>
          <a:noFill/>
        </p:spPr>
        <p:txBody>
          <a:bodyPr wrap="square" rtlCol="0">
            <a:spAutoFit/>
          </a:bodyPr>
          <a:lstStyle/>
          <a:p>
            <a:r>
              <a:rPr lang="en-US" sz="3200" b="1" i="1" dirty="0" smtClean="0"/>
              <a:t>African Cake</a:t>
            </a:r>
            <a:endParaRPr lang="en-US" sz="3200" b="1" i="1" dirty="0"/>
          </a:p>
        </p:txBody>
      </p:sp>
    </p:spTree>
    <p:extLst>
      <p:ext uri="{BB962C8B-B14F-4D97-AF65-F5344CB8AC3E}">
        <p14:creationId xmlns:p14="http://schemas.microsoft.com/office/powerpoint/2010/main" val="9940933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1447800"/>
            <a:ext cx="2895600" cy="639762"/>
          </a:xfrm>
        </p:spPr>
        <p:txBody>
          <a:bodyPr>
            <a:normAutofit fontScale="90000"/>
          </a:bodyPr>
          <a:lstStyle/>
          <a:p>
            <a:r>
              <a:rPr lang="en-US" b="1" u="sng" dirty="0" smtClean="0"/>
              <a:t>African Imperialism ca 1914</a:t>
            </a:r>
            <a:endParaRPr lang="en-US" b="1" u="sng" dirty="0"/>
          </a:p>
        </p:txBody>
      </p:sp>
      <p:pic>
        <p:nvPicPr>
          <p:cNvPr id="1026" name="Picture 2" descr="https://mapshop.com/classroom/HISTORY/World-History/w73_Imperialism_Afric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8" y="148935"/>
            <a:ext cx="6099752" cy="651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94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lnSpcReduction="10000"/>
          </a:bodyPr>
          <a:lstStyle/>
          <a:p>
            <a:pPr marL="0" indent="0">
              <a:buNone/>
            </a:pPr>
            <a:r>
              <a:rPr lang="en-US" sz="2400" b="1" u="sng" dirty="0" smtClean="0"/>
              <a:t>Warfare &amp; Violence</a:t>
            </a:r>
            <a:endParaRPr lang="en-US" sz="2400" b="1" u="sng" dirty="0"/>
          </a:p>
          <a:p>
            <a:r>
              <a:rPr lang="en-US" sz="2200" dirty="0" smtClean="0"/>
              <a:t>Many African tribes and peoples attempted to resist European imperialism =&gt; most were not successful due to lack of technology, ethnic conflicts</a:t>
            </a:r>
          </a:p>
          <a:p>
            <a:pPr lvl="1">
              <a:buFont typeface="Wingdings" pitchFamily="2" charset="2"/>
              <a:buChar char="§"/>
            </a:pPr>
            <a:r>
              <a:rPr lang="en-US" sz="2200" dirty="0" smtClean="0"/>
              <a:t>Ex: ______________________</a:t>
            </a:r>
            <a:r>
              <a:rPr lang="en-US" sz="2200" b="1" i="1" dirty="0" smtClean="0"/>
              <a:t>=&gt; </a:t>
            </a:r>
            <a:r>
              <a:rPr lang="en-US" sz="2200" dirty="0"/>
              <a:t>Egyptians w/ spears charge British machine guns (11,000 Egyptians dead; 28 British dead)</a:t>
            </a:r>
          </a:p>
          <a:p>
            <a:pPr marL="457200" lvl="1" indent="0">
              <a:buNone/>
            </a:pPr>
            <a:r>
              <a:rPr lang="en-US" sz="2200" b="1" i="1" dirty="0"/>
              <a:t>** Exception = </a:t>
            </a:r>
            <a:r>
              <a:rPr lang="en-US" sz="2200" b="1" i="1" dirty="0" smtClean="0"/>
              <a:t>_______________</a:t>
            </a:r>
            <a:r>
              <a:rPr lang="en-US" sz="2200" dirty="0" smtClean="0"/>
              <a:t>. </a:t>
            </a:r>
            <a:r>
              <a:rPr lang="en-US" sz="2200" dirty="0"/>
              <a:t>. . Defeated Italians at the </a:t>
            </a:r>
            <a:r>
              <a:rPr lang="en-US" sz="2200" b="1" i="1" dirty="0"/>
              <a:t>Battle of Adowa </a:t>
            </a:r>
            <a:r>
              <a:rPr lang="en-US" sz="2200" dirty="0"/>
              <a:t>&amp; remained independent (modern army w/ modern weapons) </a:t>
            </a:r>
            <a:r>
              <a:rPr lang="en-US" sz="2200" dirty="0" smtClean="0"/>
              <a:t>**</a:t>
            </a:r>
          </a:p>
          <a:p>
            <a:pPr marL="400050"/>
            <a:r>
              <a:rPr lang="en-US" sz="2200" dirty="0" smtClean="0"/>
              <a:t>Europeans also used violence and threat of violence to control vast colonies with minimal presence (administrators and soldiers)</a:t>
            </a:r>
          </a:p>
          <a:p>
            <a:pPr lvl="1">
              <a:buFont typeface="Wingdings" panose="05000000000000000000" pitchFamily="2" charset="2"/>
              <a:buChar char="§"/>
            </a:pPr>
            <a:r>
              <a:rPr lang="en-US" sz="2200" dirty="0" smtClean="0"/>
              <a:t>Ex: ___________________under ______________________</a:t>
            </a:r>
          </a:p>
          <a:p>
            <a:pPr marL="457200" lvl="1" indent="0">
              <a:buNone/>
            </a:pPr>
            <a:r>
              <a:rPr lang="en-US" sz="2200" b="1" i="1" dirty="0"/>
              <a:t>	</a:t>
            </a:r>
            <a:r>
              <a:rPr lang="en-US" sz="2200" b="1" i="1" dirty="0" smtClean="0"/>
              <a:t>-- </a:t>
            </a:r>
            <a:r>
              <a:rPr lang="en-US" sz="2200" dirty="0" smtClean="0"/>
              <a:t>Gained control of Congo under guise of missionary activity</a:t>
            </a:r>
          </a:p>
          <a:p>
            <a:pPr marL="457200" lvl="1" indent="0">
              <a:buNone/>
            </a:pPr>
            <a:r>
              <a:rPr lang="en-US" sz="2200" b="1" i="1" dirty="0"/>
              <a:t>	</a:t>
            </a:r>
            <a:r>
              <a:rPr lang="en-US" sz="2200" b="1" i="1" dirty="0" smtClean="0"/>
              <a:t>-- </a:t>
            </a:r>
            <a:r>
              <a:rPr lang="en-US" sz="2200" dirty="0" smtClean="0"/>
              <a:t>Set up massive rubber, palm oil and mining activities</a:t>
            </a:r>
          </a:p>
          <a:p>
            <a:pPr marL="457200" lvl="1" indent="0">
              <a:buNone/>
            </a:pPr>
            <a:r>
              <a:rPr lang="en-US" sz="2200" b="1" i="1" dirty="0"/>
              <a:t>	</a:t>
            </a:r>
            <a:r>
              <a:rPr lang="en-US" sz="2200" b="1" i="1" dirty="0" smtClean="0"/>
              <a:t>-- </a:t>
            </a:r>
            <a:r>
              <a:rPr lang="en-US" sz="2200" dirty="0" smtClean="0"/>
              <a:t>Exploited population for labor through imposition of </a:t>
            </a:r>
            <a:r>
              <a:rPr lang="en-US" sz="2200" b="1" i="1" dirty="0" smtClean="0"/>
              <a:t>“hut tax” =&gt; 	</a:t>
            </a:r>
            <a:r>
              <a:rPr lang="en-US" sz="2200" dirty="0" smtClean="0"/>
              <a:t>forced labor to pay tax on each hut occupied</a:t>
            </a:r>
          </a:p>
          <a:p>
            <a:pPr marL="457200" lvl="1" indent="0">
              <a:buNone/>
            </a:pPr>
            <a:r>
              <a:rPr lang="en-US" sz="2200" dirty="0"/>
              <a:t>	</a:t>
            </a:r>
            <a:r>
              <a:rPr lang="en-US" sz="2200" dirty="0" smtClean="0"/>
              <a:t>-- Leopold used _______________to force compliance =&gt; beat workers w/ </a:t>
            </a:r>
            <a:r>
              <a:rPr lang="en-US" sz="2200" dirty="0" err="1" smtClean="0"/>
              <a:t>chilcote</a:t>
            </a:r>
            <a:r>
              <a:rPr lang="en-US" sz="2200" dirty="0" smtClean="0"/>
              <a:t> whip and cut off hands as punishment for not meeting quotas</a:t>
            </a:r>
          </a:p>
          <a:p>
            <a:pPr marL="457200" lvl="1" indent="0">
              <a:buNone/>
            </a:pPr>
            <a:r>
              <a:rPr lang="en-US" sz="2200" dirty="0"/>
              <a:t>	</a:t>
            </a:r>
            <a:r>
              <a:rPr lang="en-US" sz="2200" dirty="0" smtClean="0"/>
              <a:t>-- Over ________Congolese died in 10 years under Leopold’s regime =&gt; 	led to formation of </a:t>
            </a:r>
            <a:r>
              <a:rPr lang="en-US" sz="2200" b="1" i="1" dirty="0" smtClean="0"/>
              <a:t>Congo Reform Association </a:t>
            </a:r>
            <a:r>
              <a:rPr lang="en-US" sz="2200" dirty="0" smtClean="0"/>
              <a:t>to stop abuses</a:t>
            </a:r>
            <a:endParaRPr lang="en-US" sz="2200" dirty="0"/>
          </a:p>
          <a:p>
            <a:pPr marL="685800" lvl="1">
              <a:buFont typeface="Wingdings" panose="05000000000000000000" pitchFamily="2" charset="2"/>
              <a:buChar char="§"/>
            </a:pPr>
            <a:endParaRPr lang="en-US" sz="2200" dirty="0"/>
          </a:p>
        </p:txBody>
      </p:sp>
      <p:sp>
        <p:nvSpPr>
          <p:cNvPr id="5" name="Title 1"/>
          <p:cNvSpPr>
            <a:spLocks noGrp="1"/>
          </p:cNvSpPr>
          <p:nvPr>
            <p:ph type="title"/>
          </p:nvPr>
        </p:nvSpPr>
        <p:spPr>
          <a:xfrm>
            <a:off x="457200" y="76200"/>
            <a:ext cx="8229600" cy="487362"/>
          </a:xfrm>
        </p:spPr>
        <p:txBody>
          <a:bodyPr>
            <a:normAutofit fontScale="90000"/>
          </a:bodyPr>
          <a:lstStyle/>
          <a:p>
            <a:r>
              <a:rPr lang="en-US" b="1" u="sng" dirty="0" smtClean="0"/>
              <a:t>Colonization of Africa</a:t>
            </a:r>
            <a:endParaRPr lang="en-US" b="1" u="sng" dirty="0"/>
          </a:p>
        </p:txBody>
      </p:sp>
    </p:spTree>
    <p:extLst>
      <p:ext uri="{BB962C8B-B14F-4D97-AF65-F5344CB8AC3E}">
        <p14:creationId xmlns:p14="http://schemas.microsoft.com/office/powerpoint/2010/main" val="27231670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639762"/>
          </a:xfrm>
        </p:spPr>
        <p:txBody>
          <a:bodyPr>
            <a:normAutofit fontScale="90000"/>
          </a:bodyPr>
          <a:lstStyle/>
          <a:p>
            <a:r>
              <a:rPr lang="en-US" b="1" u="sng" dirty="0" smtClean="0"/>
              <a:t>British Maxim Gun</a:t>
            </a:r>
            <a:endParaRPr lang="en-US" b="1" u="sng" dirty="0"/>
          </a:p>
        </p:txBody>
      </p:sp>
      <p:sp>
        <p:nvSpPr>
          <p:cNvPr id="3" name="Content Placeholder 2"/>
          <p:cNvSpPr>
            <a:spLocks noGrp="1"/>
          </p:cNvSpPr>
          <p:nvPr>
            <p:ph idx="1"/>
          </p:nvPr>
        </p:nvSpPr>
        <p:spPr>
          <a:xfrm>
            <a:off x="0" y="5715000"/>
            <a:ext cx="9144000" cy="1020763"/>
          </a:xfrm>
        </p:spPr>
        <p:txBody>
          <a:bodyPr>
            <a:normAutofit fontScale="92500"/>
          </a:bodyPr>
          <a:lstStyle/>
          <a:p>
            <a:pPr marL="0" indent="0">
              <a:buNone/>
            </a:pPr>
            <a:r>
              <a:rPr lang="en-US" sz="2600" dirty="0" smtClean="0"/>
              <a:t>According to </a:t>
            </a:r>
            <a:r>
              <a:rPr lang="en-US" sz="2600" dirty="0" err="1" smtClean="0"/>
              <a:t>Hilaire</a:t>
            </a:r>
            <a:r>
              <a:rPr lang="en-US" sz="2600" dirty="0" smtClean="0"/>
              <a:t> Belloc, the British would always beat African forces, for “Whatever happens, we have the maxim gun and they have not.”</a:t>
            </a:r>
            <a:endParaRPr lang="en-US" sz="2600" dirty="0"/>
          </a:p>
        </p:txBody>
      </p:sp>
      <p:pic>
        <p:nvPicPr>
          <p:cNvPr id="1026" name="Picture 2" descr="https://d262ilb51hltx0.cloudfront.net/max/2000/1*6vigYclqiBr6o65Zvch0Qw.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85800"/>
            <a:ext cx="8294226"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7057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76199"/>
            <a:ext cx="4572000" cy="3047999"/>
          </a:xfrm>
        </p:spPr>
        <p:txBody>
          <a:bodyPr>
            <a:normAutofit fontScale="92500" lnSpcReduction="10000"/>
          </a:bodyPr>
          <a:lstStyle/>
          <a:p>
            <a:pPr marL="0" indent="0">
              <a:buNone/>
            </a:pPr>
            <a:r>
              <a:rPr lang="en-US" b="1" i="1" dirty="0" smtClean="0"/>
              <a:t>Abuses in the Congo Free Colony </a:t>
            </a:r>
            <a:r>
              <a:rPr lang="en-US" dirty="0" smtClean="0"/>
              <a:t>=&gt; </a:t>
            </a:r>
            <a:r>
              <a:rPr lang="en-US" b="1" i="1" dirty="0" smtClean="0"/>
              <a:t>Force </a:t>
            </a:r>
            <a:r>
              <a:rPr lang="en-US" b="1" i="1" dirty="0" err="1" smtClean="0"/>
              <a:t>Publique</a:t>
            </a:r>
            <a:r>
              <a:rPr lang="en-US" dirty="0" smtClean="0"/>
              <a:t> and King Leopold II used many brutal techniques to force colonials to work and punished them if they didn’t meet their Quotas</a:t>
            </a:r>
            <a:endParaRPr lang="en-US" dirty="0"/>
          </a:p>
        </p:txBody>
      </p:sp>
      <p:pic>
        <p:nvPicPr>
          <p:cNvPr id="4" name="Picture 4" descr="File:MutilatedChildrenFromCong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199"/>
            <a:ext cx="4419600" cy="67474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badnewsaboutchristianity.com/pics_06/congo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114" y="3124200"/>
            <a:ext cx="4125686" cy="366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9161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Indirect Rule – ________________</a:t>
            </a:r>
            <a:endParaRPr lang="en-US" b="1" u="sng" dirty="0"/>
          </a:p>
        </p:txBody>
      </p:sp>
      <p:sp>
        <p:nvSpPr>
          <p:cNvPr id="3" name="Content Placeholder 2"/>
          <p:cNvSpPr>
            <a:spLocks noGrp="1"/>
          </p:cNvSpPr>
          <p:nvPr>
            <p:ph idx="1"/>
          </p:nvPr>
        </p:nvSpPr>
        <p:spPr>
          <a:xfrm>
            <a:off x="32657" y="609600"/>
            <a:ext cx="8991600" cy="6248400"/>
          </a:xfrm>
        </p:spPr>
        <p:txBody>
          <a:bodyPr>
            <a:normAutofit lnSpcReduction="10000"/>
          </a:bodyPr>
          <a:lstStyle/>
          <a:p>
            <a:r>
              <a:rPr lang="en-US" sz="2400" b="1" i="1" dirty="0" smtClean="0"/>
              <a:t>What was it? </a:t>
            </a:r>
            <a:endParaRPr lang="en-US" sz="2400" dirty="0"/>
          </a:p>
          <a:p>
            <a:pPr lvl="1">
              <a:buFont typeface="Wingdings" pitchFamily="2" charset="2"/>
              <a:buChar char="§"/>
            </a:pPr>
            <a:r>
              <a:rPr lang="en-US" sz="2400" b="1" i="1" dirty="0" smtClean="0"/>
              <a:t>One White Governor–General </a:t>
            </a:r>
            <a:r>
              <a:rPr lang="en-US" sz="2400" dirty="0" smtClean="0"/>
              <a:t>for the colony (</a:t>
            </a:r>
            <a:r>
              <a:rPr lang="en-US" sz="2400" b="1" i="1" dirty="0" smtClean="0"/>
              <a:t>F.D. </a:t>
            </a:r>
            <a:r>
              <a:rPr lang="en-US" sz="2400" b="1" i="1" dirty="0" err="1" smtClean="0"/>
              <a:t>Lugard</a:t>
            </a:r>
            <a:r>
              <a:rPr lang="en-US" sz="2400" dirty="0" smtClean="0"/>
              <a:t>)  =&gt; controlled the British Military, set colonial policies and communicated British desires to natives</a:t>
            </a:r>
          </a:p>
          <a:p>
            <a:pPr lvl="1" indent="-342900">
              <a:buFont typeface="Wingdings" pitchFamily="2" charset="2"/>
              <a:buChar char="§"/>
            </a:pPr>
            <a:r>
              <a:rPr lang="en-US" sz="2400" dirty="0" smtClean="0"/>
              <a:t>Small legislative council headed by whites w/ native participation (</a:t>
            </a:r>
            <a:r>
              <a:rPr lang="en-US" sz="2400" b="1" i="1" dirty="0" smtClean="0"/>
              <a:t>Nigerian Council</a:t>
            </a:r>
            <a:r>
              <a:rPr lang="en-US" sz="2400" dirty="0" smtClean="0"/>
              <a:t>) =&gt; helped to set policies &amp; lent legitimacy</a:t>
            </a:r>
          </a:p>
          <a:p>
            <a:pPr lvl="1" indent="-342900">
              <a:buFont typeface="Wingdings" pitchFamily="2" charset="2"/>
              <a:buChar char="§"/>
            </a:pPr>
            <a:r>
              <a:rPr lang="en-US" sz="2400" dirty="0" smtClean="0"/>
              <a:t>African colonial officials (traditional tribal chiefs) who implemented and enforced policies of the British</a:t>
            </a:r>
          </a:p>
          <a:p>
            <a:r>
              <a:rPr lang="en-US" sz="2400" b="1" i="1" dirty="0" smtClean="0"/>
              <a:t>Why? </a:t>
            </a:r>
            <a:endParaRPr lang="en-US" sz="2400" b="1" i="1" dirty="0"/>
          </a:p>
          <a:p>
            <a:pPr marL="400050" lvl="1" indent="0">
              <a:buNone/>
            </a:pPr>
            <a:r>
              <a:rPr lang="en-US" sz="2400" dirty="0" smtClean="0"/>
              <a:t>#1: Made use of government structure already there =&gt; saves $$</a:t>
            </a:r>
          </a:p>
          <a:p>
            <a:pPr marL="400050" lvl="1" indent="0">
              <a:buNone/>
            </a:pPr>
            <a:r>
              <a:rPr lang="en-US" sz="2400" dirty="0" smtClean="0"/>
              <a:t>#2: Successful in other colonies =&gt; i.e. India</a:t>
            </a:r>
          </a:p>
          <a:p>
            <a:pPr marL="400050" lvl="1" indent="0">
              <a:buNone/>
            </a:pPr>
            <a:r>
              <a:rPr lang="en-US" sz="2400" dirty="0" smtClean="0"/>
              <a:t>#3: Adaptive =&gt; allows certain areas to be governed differently</a:t>
            </a:r>
          </a:p>
          <a:p>
            <a:r>
              <a:rPr lang="en-US" sz="2400" b="1" i="1" dirty="0" smtClean="0"/>
              <a:t>Successes</a:t>
            </a:r>
            <a:r>
              <a:rPr lang="en-US" sz="2400" dirty="0" smtClean="0"/>
              <a:t> =&gt; policy led to econ. development (i.e. roads, railroads) &amp; export industries (minerals, oil), as well as an educated elite</a:t>
            </a:r>
          </a:p>
          <a:p>
            <a:r>
              <a:rPr lang="en-US" sz="2400" b="1" i="1" dirty="0" smtClean="0"/>
              <a:t>Failures</a:t>
            </a:r>
            <a:r>
              <a:rPr lang="en-US" sz="2400" dirty="0" smtClean="0"/>
              <a:t> =&gt; colonial rule tended to be weaker outside of the capitol; lack of education and civil services</a:t>
            </a:r>
          </a:p>
          <a:p>
            <a:pPr>
              <a:buFont typeface="Wingdings" pitchFamily="2" charset="2"/>
              <a:buChar char="§"/>
            </a:pPr>
            <a:endParaRPr lang="en-US" sz="2400" dirty="0" smtClean="0"/>
          </a:p>
        </p:txBody>
      </p:sp>
    </p:spTree>
    <p:extLst>
      <p:ext uri="{BB962C8B-B14F-4D97-AF65-F5344CB8AC3E}">
        <p14:creationId xmlns:p14="http://schemas.microsoft.com/office/powerpoint/2010/main" val="357492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28600"/>
          </a:xfrm>
        </p:spPr>
        <p:txBody>
          <a:bodyPr>
            <a:normAutofit fontScale="90000"/>
          </a:bodyPr>
          <a:lstStyle/>
          <a:p>
            <a:r>
              <a:rPr lang="en-US" b="1" u="sng" dirty="0" smtClean="0"/>
              <a:t>Industrial Revolution – BIG 9 Causes</a:t>
            </a:r>
            <a:endParaRPr lang="en-US" b="1" u="sng" dirty="0"/>
          </a:p>
        </p:txBody>
      </p:sp>
      <p:sp>
        <p:nvSpPr>
          <p:cNvPr id="3" name="Content Placeholder 2"/>
          <p:cNvSpPr>
            <a:spLocks noGrp="1"/>
          </p:cNvSpPr>
          <p:nvPr>
            <p:ph idx="1"/>
          </p:nvPr>
        </p:nvSpPr>
        <p:spPr>
          <a:xfrm>
            <a:off x="0" y="457200"/>
            <a:ext cx="9144000" cy="6629400"/>
          </a:xfrm>
        </p:spPr>
        <p:txBody>
          <a:bodyPr>
            <a:normAutofit lnSpcReduction="10000"/>
          </a:bodyPr>
          <a:lstStyle/>
          <a:p>
            <a:pPr marL="57150" indent="0">
              <a:buNone/>
            </a:pPr>
            <a:r>
              <a:rPr lang="en-US" sz="2200" b="1" i="1" dirty="0" smtClean="0"/>
              <a:t>#1: Europe’s/Britain location  on ________</a:t>
            </a:r>
            <a:r>
              <a:rPr lang="en-US" sz="2200" dirty="0" smtClean="0"/>
              <a:t>=&gt; access to trade routes (cheap)</a:t>
            </a:r>
          </a:p>
          <a:p>
            <a:pPr marL="57150" indent="0">
              <a:buNone/>
            </a:pPr>
            <a:r>
              <a:rPr lang="en-US" sz="2200" b="1" i="1" dirty="0" smtClean="0"/>
              <a:t>#2: Europe’s/Britain’s abundant supply of ________________</a:t>
            </a:r>
            <a:r>
              <a:rPr lang="en-US" sz="2200" dirty="0" smtClean="0"/>
              <a:t>=&gt; huge deposits of timber, coal and iron ore (needed for industrialization)</a:t>
            </a:r>
          </a:p>
          <a:p>
            <a:pPr marL="57150" indent="0">
              <a:buNone/>
            </a:pPr>
            <a:r>
              <a:rPr lang="en-US" sz="2200" b="1" i="1" dirty="0" smtClean="0"/>
              <a:t>#3: Improved ________________________=&gt; </a:t>
            </a:r>
            <a:r>
              <a:rPr lang="en-US" sz="2200" dirty="0" smtClean="0"/>
              <a:t>enclosure movement = large scale farming &amp; lower costs (seed drill, metal ploughs, new fertilizers)</a:t>
            </a:r>
          </a:p>
          <a:p>
            <a:pPr marL="57150" indent="0">
              <a:buNone/>
            </a:pPr>
            <a:r>
              <a:rPr lang="en-US" sz="2200" b="1" i="1" dirty="0" smtClean="0"/>
              <a:t>#4: _______________________</a:t>
            </a:r>
            <a:r>
              <a:rPr lang="en-US" sz="2200" dirty="0" smtClean="0"/>
              <a:t>=&gt; displaced farmers moved to cities and started an urban revolution in Britain before other places</a:t>
            </a:r>
          </a:p>
          <a:p>
            <a:pPr marL="57150" indent="0">
              <a:buNone/>
            </a:pPr>
            <a:r>
              <a:rPr lang="en-US" sz="2200" b="1" i="1" dirty="0" smtClean="0"/>
              <a:t>#5: European __________________</a:t>
            </a:r>
            <a:r>
              <a:rPr lang="en-US" sz="2200" dirty="0" smtClean="0"/>
              <a:t>=&gt; Europe in 1700 (100M); Europe in 1900 (400M)  . . . Improved diet (potatoes) leads to surplus labor supply</a:t>
            </a:r>
          </a:p>
          <a:p>
            <a:pPr marL="57150" indent="0">
              <a:buNone/>
            </a:pPr>
            <a:r>
              <a:rPr lang="en-US" sz="2200" b="1" i="1" dirty="0" smtClean="0"/>
              <a:t>#6: Access to ________________</a:t>
            </a:r>
            <a:r>
              <a:rPr lang="en-US" sz="2200" dirty="0" smtClean="0"/>
              <a:t>=&gt; Britain was a small island nation w/ many rivers and canals connecting them (whole nation within 50 miles of water)</a:t>
            </a:r>
          </a:p>
          <a:p>
            <a:pPr marL="57150" indent="0">
              <a:buNone/>
            </a:pPr>
            <a:r>
              <a:rPr lang="en-US" sz="2200" b="1" i="1" dirty="0" smtClean="0"/>
              <a:t>#7: Private ____________________</a:t>
            </a:r>
            <a:r>
              <a:rPr lang="en-US" sz="2200" dirty="0" smtClean="0"/>
              <a:t>=&gt; Enlightenment ideals passed into law by Parliament gave incentive to accumulation of wealth </a:t>
            </a:r>
          </a:p>
          <a:p>
            <a:pPr marL="57150" indent="0">
              <a:buNone/>
            </a:pPr>
            <a:r>
              <a:rPr lang="en-US" sz="2200" b="1" i="1" dirty="0" smtClean="0"/>
              <a:t>#8: Access to ______________________</a:t>
            </a:r>
            <a:r>
              <a:rPr lang="en-US" sz="2200" dirty="0" smtClean="0"/>
              <a:t>=&gt; Europe controlled over 40% of globe via colonial possessions and trading posts</a:t>
            </a:r>
          </a:p>
          <a:p>
            <a:pPr marL="57150" indent="0">
              <a:buNone/>
            </a:pPr>
            <a:r>
              <a:rPr lang="en-US" sz="2200" b="1" i="1" dirty="0" smtClean="0"/>
              <a:t>#9: Accumulation of __________________</a:t>
            </a:r>
            <a:r>
              <a:rPr lang="en-US" sz="2200" dirty="0" smtClean="0"/>
              <a:t>=&gt; stable political structure, few wars, central bank &amp; 200 years of colonialism gave Britain flexible finance </a:t>
            </a:r>
            <a:r>
              <a:rPr lang="en-US" sz="2200" dirty="0" err="1" smtClean="0"/>
              <a:t>mkts</a:t>
            </a:r>
            <a:r>
              <a:rPr lang="en-US" sz="2200" dirty="0" smtClean="0"/>
              <a:t> &amp; led to entrepreneurship</a:t>
            </a:r>
            <a:endParaRPr lang="en-US" sz="2200" dirty="0"/>
          </a:p>
        </p:txBody>
      </p:sp>
    </p:spTree>
    <p:extLst>
      <p:ext uri="{BB962C8B-B14F-4D97-AF65-F5344CB8AC3E}">
        <p14:creationId xmlns:p14="http://schemas.microsoft.com/office/powerpoint/2010/main" val="31921829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5943600"/>
            <a:ext cx="8229600" cy="838200"/>
          </a:xfrm>
        </p:spPr>
        <p:txBody>
          <a:bodyPr/>
          <a:lstStyle/>
          <a:p>
            <a:r>
              <a:rPr lang="en-US" b="1" i="1" dirty="0" smtClean="0"/>
              <a:t>British Colonial Nigeria</a:t>
            </a:r>
            <a:endParaRPr lang="en-US" b="1" i="1" dirty="0"/>
          </a:p>
        </p:txBody>
      </p:sp>
      <p:pic>
        <p:nvPicPr>
          <p:cNvPr id="2050" name="Picture 2" descr="http://citizensplatform.net/wp-content/uploads/2013/02/Nigeria-1900-196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57" y="152400"/>
            <a:ext cx="7543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262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smtClean="0"/>
              <a:t>Direct Rule – ________________</a:t>
            </a:r>
            <a:endParaRPr lang="en-US" b="1" u="sng" dirty="0"/>
          </a:p>
        </p:txBody>
      </p:sp>
      <p:sp>
        <p:nvSpPr>
          <p:cNvPr id="3" name="Content Placeholder 2"/>
          <p:cNvSpPr>
            <a:spLocks noGrp="1"/>
          </p:cNvSpPr>
          <p:nvPr>
            <p:ph idx="1"/>
          </p:nvPr>
        </p:nvSpPr>
        <p:spPr>
          <a:xfrm>
            <a:off x="21770" y="762000"/>
            <a:ext cx="9122230" cy="5943600"/>
          </a:xfrm>
        </p:spPr>
        <p:txBody>
          <a:bodyPr>
            <a:normAutofit/>
          </a:bodyPr>
          <a:lstStyle/>
          <a:p>
            <a:r>
              <a:rPr lang="en-US" sz="2400" b="1" i="1" dirty="0" smtClean="0"/>
              <a:t>What was it? </a:t>
            </a:r>
            <a:r>
              <a:rPr lang="en-US" sz="2400" dirty="0" smtClean="0"/>
              <a:t>=&gt; Based on the idea of ____________</a:t>
            </a:r>
            <a:r>
              <a:rPr lang="en-US" sz="2400" b="1" i="1" dirty="0" smtClean="0"/>
              <a:t>*What is that?*</a:t>
            </a:r>
          </a:p>
          <a:p>
            <a:pPr lvl="1" indent="-342900">
              <a:buFont typeface="Wingdings" pitchFamily="2" charset="2"/>
              <a:buChar char="§"/>
            </a:pPr>
            <a:r>
              <a:rPr lang="en-US" sz="2400" b="1" i="1" dirty="0" smtClean="0"/>
              <a:t> Assimilation = ____________________________________</a:t>
            </a:r>
          </a:p>
          <a:p>
            <a:pPr marL="400050" lvl="1" indent="0">
              <a:buNone/>
            </a:pPr>
            <a:r>
              <a:rPr lang="en-US" sz="2400" b="1" i="1" dirty="0" smtClean="0"/>
              <a:t>_____________________________________________________</a:t>
            </a:r>
            <a:endParaRPr lang="en-US" sz="2400" b="1" i="1" dirty="0"/>
          </a:p>
          <a:p>
            <a:pPr marL="400050" lvl="1" indent="0">
              <a:buNone/>
            </a:pPr>
            <a:r>
              <a:rPr lang="en-US" sz="2400" dirty="0" smtClean="0"/>
              <a:t>-- Goal = make Africans into French citizens </a:t>
            </a:r>
          </a:p>
          <a:p>
            <a:pPr lvl="1" indent="-342900">
              <a:buFont typeface="Wingdings" pitchFamily="2" charset="2"/>
              <a:buChar char="§"/>
            </a:pPr>
            <a:r>
              <a:rPr lang="en-US" sz="2400" dirty="0" smtClean="0"/>
              <a:t>One Supreme Governor-General (</a:t>
            </a:r>
            <a:r>
              <a:rPr lang="en-US" sz="2400" b="1" i="1" dirty="0" smtClean="0"/>
              <a:t>Louis </a:t>
            </a:r>
            <a:r>
              <a:rPr lang="en-US" sz="2400" b="1" i="1" dirty="0" err="1" smtClean="0"/>
              <a:t>Faidherbe</a:t>
            </a:r>
            <a:r>
              <a:rPr lang="en-US" sz="2400" dirty="0" smtClean="0"/>
              <a:t>) in charge who takes orders from France and enforces them in all regions</a:t>
            </a:r>
          </a:p>
          <a:p>
            <a:pPr marL="400050" lvl="1" indent="0">
              <a:buNone/>
            </a:pPr>
            <a:r>
              <a:rPr lang="en-US" sz="2400" b="1" i="1" dirty="0"/>
              <a:t>	</a:t>
            </a:r>
            <a:r>
              <a:rPr lang="en-US" sz="2400" b="1" i="1" dirty="0" smtClean="0"/>
              <a:t>-- </a:t>
            </a:r>
            <a:r>
              <a:rPr lang="en-US" sz="2400" dirty="0" smtClean="0"/>
              <a:t>Used military and French officials to create a highly 	centralized </a:t>
            </a:r>
            <a:r>
              <a:rPr lang="en-US" sz="2400" b="1" i="1" dirty="0" smtClean="0"/>
              <a:t>“chain of command” </a:t>
            </a:r>
            <a:r>
              <a:rPr lang="en-US" sz="2400" dirty="0" smtClean="0"/>
              <a:t>that controlled life rigidly</a:t>
            </a:r>
          </a:p>
          <a:p>
            <a:pPr marL="400050" lvl="1" indent="0">
              <a:buNone/>
            </a:pPr>
            <a:r>
              <a:rPr lang="en-US" sz="2400" b="1" i="1" dirty="0"/>
              <a:t>	</a:t>
            </a:r>
            <a:r>
              <a:rPr lang="en-US" sz="2400" b="1" i="1" dirty="0" smtClean="0"/>
              <a:t>-- </a:t>
            </a:r>
            <a:r>
              <a:rPr lang="en-US" sz="2400" dirty="0" smtClean="0"/>
              <a:t>Little or no input from natives (could not own property, vote)</a:t>
            </a:r>
            <a:endParaRPr lang="en-US" sz="2400" dirty="0"/>
          </a:p>
          <a:p>
            <a:r>
              <a:rPr lang="en-US" sz="2400" b="1" i="1" dirty="0" smtClean="0"/>
              <a:t>Why? </a:t>
            </a:r>
            <a:r>
              <a:rPr lang="en-US" sz="2400" dirty="0" smtClean="0"/>
              <a:t>=&gt; create a mirror image of France around the world</a:t>
            </a:r>
          </a:p>
          <a:p>
            <a:r>
              <a:rPr lang="en-US" sz="2400" b="1" i="1" dirty="0" smtClean="0"/>
              <a:t>Successes</a:t>
            </a:r>
            <a:r>
              <a:rPr lang="en-US" sz="2400" dirty="0" smtClean="0"/>
              <a:t> =&gt; controlled all regions effectively</a:t>
            </a:r>
          </a:p>
          <a:p>
            <a:r>
              <a:rPr lang="en-US" sz="2400" b="1" i="1" dirty="0" smtClean="0"/>
              <a:t>Failures</a:t>
            </a:r>
            <a:r>
              <a:rPr lang="en-US" sz="2400" dirty="0" smtClean="0"/>
              <a:t> =&gt; by 1945, only 100,000 of 30 million citizens had achieved citizenship; very costly to administer, lack of education &amp; civil services</a:t>
            </a:r>
          </a:p>
        </p:txBody>
      </p:sp>
    </p:spTree>
    <p:extLst>
      <p:ext uri="{BB962C8B-B14F-4D97-AF65-F5344CB8AC3E}">
        <p14:creationId xmlns:p14="http://schemas.microsoft.com/office/powerpoint/2010/main" val="360393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843" y="5932793"/>
            <a:ext cx="8229600" cy="628955"/>
          </a:xfrm>
        </p:spPr>
        <p:txBody>
          <a:bodyPr>
            <a:normAutofit fontScale="90000"/>
          </a:bodyPr>
          <a:lstStyle/>
          <a:p>
            <a:r>
              <a:rPr lang="en-US" b="1" i="1" dirty="0" smtClean="0"/>
              <a:t>French West Africa &amp; French Colonial Possessions</a:t>
            </a:r>
            <a:endParaRPr lang="en-US" b="1" i="1" dirty="0"/>
          </a:p>
        </p:txBody>
      </p:sp>
      <p:pic>
        <p:nvPicPr>
          <p:cNvPr id="4" name="Picture 2" descr="E:\WORLD HISTORY\African Unit\Africa Kleese\Glusco-lesson plans - Africa\Glusco-power point and lecture notes - Africa\french_empire_af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1"/>
            <a:ext cx="424724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41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Settler Colonies</a:t>
            </a:r>
            <a:endParaRPr lang="en-US" b="1" u="sng" dirty="0"/>
          </a:p>
        </p:txBody>
      </p:sp>
      <p:sp>
        <p:nvSpPr>
          <p:cNvPr id="3" name="Content Placeholder 2"/>
          <p:cNvSpPr>
            <a:spLocks noGrp="1"/>
          </p:cNvSpPr>
          <p:nvPr>
            <p:ph idx="1"/>
          </p:nvPr>
        </p:nvSpPr>
        <p:spPr>
          <a:xfrm>
            <a:off x="0" y="609600"/>
            <a:ext cx="9144000" cy="6400800"/>
          </a:xfrm>
        </p:spPr>
        <p:txBody>
          <a:bodyPr>
            <a:normAutofit/>
          </a:bodyPr>
          <a:lstStyle/>
          <a:p>
            <a:r>
              <a:rPr lang="en-US" sz="2200" dirty="0" smtClean="0"/>
              <a:t>In some areas, Europeans and Americans set up </a:t>
            </a:r>
            <a:r>
              <a:rPr lang="en-US" sz="2200" b="1" i="1" dirty="0" smtClean="0"/>
              <a:t>settler colonies</a:t>
            </a:r>
          </a:p>
          <a:p>
            <a:pPr marL="685800" lvl="1">
              <a:buFont typeface="Wingdings" panose="05000000000000000000" pitchFamily="2" charset="2"/>
              <a:buChar char="§"/>
            </a:pPr>
            <a:r>
              <a:rPr lang="en-US" sz="2200" b="1" i="1" dirty="0" smtClean="0"/>
              <a:t>Settler Colony =&gt; _________________________________________ ________________________________________________________</a:t>
            </a:r>
          </a:p>
          <a:p>
            <a:pPr marL="685800" lvl="1">
              <a:buFont typeface="Wingdings" panose="05000000000000000000" pitchFamily="2" charset="2"/>
              <a:buChar char="§"/>
            </a:pPr>
            <a:r>
              <a:rPr lang="en-US" sz="2200" dirty="0" smtClean="0"/>
              <a:t>Settler colonies are more permanent settlements and establish governmental structures that replace indigenous ones</a:t>
            </a:r>
          </a:p>
          <a:p>
            <a:pPr marL="400050" lvl="1" indent="0">
              <a:buNone/>
            </a:pPr>
            <a:r>
              <a:rPr lang="en-US" sz="2200" dirty="0"/>
              <a:t>	</a:t>
            </a:r>
            <a:r>
              <a:rPr lang="en-US" sz="2200" dirty="0" smtClean="0"/>
              <a:t>-- Prior to WWII White Africans numbered over 6M</a:t>
            </a:r>
          </a:p>
          <a:p>
            <a:pPr marL="685800" lvl="1">
              <a:buFont typeface="Wingdings" panose="05000000000000000000" pitchFamily="2" charset="2"/>
              <a:buChar char="§"/>
            </a:pPr>
            <a:r>
              <a:rPr lang="en-US" sz="2200" b="1" i="1" dirty="0" smtClean="0"/>
              <a:t>Focus =_____________</a:t>
            </a:r>
            <a:r>
              <a:rPr lang="en-US" sz="2200" dirty="0" smtClean="0"/>
              <a:t>. . . settlers take over land and can use natives for labor, but tray to become self sufficient</a:t>
            </a:r>
          </a:p>
          <a:p>
            <a:pPr marL="400050" lvl="1" indent="0">
              <a:buNone/>
            </a:pPr>
            <a:r>
              <a:rPr lang="en-US" sz="2200" b="1" i="1" dirty="0" smtClean="0"/>
              <a:t>Q: How are settler colonies different from traditional imperial colonies?</a:t>
            </a:r>
          </a:p>
          <a:p>
            <a:pPr marL="400050" lvl="1" indent="0">
              <a:buNone/>
            </a:pPr>
            <a:r>
              <a:rPr lang="en-US" sz="2200" b="1" i="1" dirty="0" err="1" smtClean="0"/>
              <a:t>Exs</a:t>
            </a:r>
            <a:r>
              <a:rPr lang="en-US" sz="2200" b="1" i="1" dirty="0" smtClean="0"/>
              <a:t>: </a:t>
            </a:r>
            <a:r>
              <a:rPr lang="en-US" sz="2200" dirty="0" smtClean="0"/>
              <a:t>British in Australia, Kenya, South Africa, Zimbabwe; French in Algeria; Americans in the Western US</a:t>
            </a:r>
          </a:p>
          <a:p>
            <a:r>
              <a:rPr lang="en-US" sz="2200" dirty="0" smtClean="0"/>
              <a:t>After de-colonization of Africa in the post WWII years most settlers in the colonies fled due to violent African regimes and reprisals</a:t>
            </a:r>
          </a:p>
          <a:p>
            <a:pPr marL="685800" lvl="1">
              <a:buFont typeface="Wingdings" panose="05000000000000000000" pitchFamily="2" charset="2"/>
              <a:buChar char="§"/>
            </a:pPr>
            <a:r>
              <a:rPr lang="en-US" sz="2200" dirty="0" err="1" smtClean="0"/>
              <a:t>Exs</a:t>
            </a:r>
            <a:r>
              <a:rPr lang="en-US" sz="2200" dirty="0" smtClean="0"/>
              <a:t>: Robert Mugabe’s dispossessing of white land in Zimbabwe</a:t>
            </a:r>
          </a:p>
        </p:txBody>
      </p:sp>
    </p:spTree>
    <p:extLst>
      <p:ext uri="{BB962C8B-B14F-4D97-AF65-F5344CB8AC3E}">
        <p14:creationId xmlns:p14="http://schemas.microsoft.com/office/powerpoint/2010/main" val="6637213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487362"/>
          </a:xfrm>
        </p:spPr>
        <p:txBody>
          <a:bodyPr>
            <a:noAutofit/>
          </a:bodyPr>
          <a:lstStyle/>
          <a:p>
            <a:r>
              <a:rPr lang="en-US" sz="3200" b="1" u="sng" dirty="0" smtClean="0"/>
              <a:t>British Settler Colonies in S. Africa &amp; Australia</a:t>
            </a:r>
            <a:endParaRPr lang="en-US" sz="3200" b="1" u="sng" dirty="0"/>
          </a:p>
        </p:txBody>
      </p:sp>
      <p:sp>
        <p:nvSpPr>
          <p:cNvPr id="3" name="Content Placeholder 2"/>
          <p:cNvSpPr>
            <a:spLocks noGrp="1"/>
          </p:cNvSpPr>
          <p:nvPr>
            <p:ph idx="1"/>
          </p:nvPr>
        </p:nvSpPr>
        <p:spPr>
          <a:xfrm>
            <a:off x="0" y="533400"/>
            <a:ext cx="9144000" cy="6477000"/>
          </a:xfrm>
        </p:spPr>
        <p:txBody>
          <a:bodyPr>
            <a:normAutofit/>
          </a:bodyPr>
          <a:lstStyle/>
          <a:p>
            <a:r>
              <a:rPr lang="en-US" sz="2200" dirty="0" smtClean="0"/>
              <a:t>British established large settler colonies in Southern Africa and Australia</a:t>
            </a:r>
          </a:p>
          <a:p>
            <a:pPr marL="0" indent="0">
              <a:buNone/>
            </a:pPr>
            <a:r>
              <a:rPr lang="en-US" sz="2200" b="1" u="sng" dirty="0" smtClean="0"/>
              <a:t>South Africa</a:t>
            </a:r>
          </a:p>
          <a:p>
            <a:r>
              <a:rPr lang="en-US" sz="2200" dirty="0" smtClean="0"/>
              <a:t>British annexed S. Africa from Dutch in 1806 &amp; started settlements to consolidate borders and eliminate the _______________natives</a:t>
            </a:r>
          </a:p>
          <a:p>
            <a:pPr marL="685800" lvl="1">
              <a:buFont typeface="Wingdings" panose="05000000000000000000" pitchFamily="2" charset="2"/>
              <a:buChar char="§"/>
            </a:pPr>
            <a:r>
              <a:rPr lang="en-US" sz="2200" dirty="0" smtClean="0"/>
              <a:t>Settlements increased in late 1800’s after discovery of gold &amp; diamonds</a:t>
            </a:r>
          </a:p>
          <a:p>
            <a:pPr marL="342900" lvl="1" indent="-342900">
              <a:buFont typeface="Arial" panose="020B0604020202020204" pitchFamily="34" charset="0"/>
              <a:buChar char="•"/>
            </a:pPr>
            <a:r>
              <a:rPr lang="en-US" sz="2200" dirty="0" smtClean="0"/>
              <a:t>Cecil Rhodes (founder of DeBeers) encouraged expansion into __________ (Kenya, Tanzania) to explore for further minerals (</a:t>
            </a:r>
            <a:r>
              <a:rPr lang="en-US" sz="2200" b="1" i="1" dirty="0"/>
              <a:t>“White Highlands</a:t>
            </a:r>
            <a:r>
              <a:rPr lang="en-US" sz="2200" b="1" i="1" dirty="0" smtClean="0"/>
              <a:t>”)</a:t>
            </a:r>
            <a:endParaRPr lang="en-US" sz="2200" dirty="0" smtClean="0"/>
          </a:p>
          <a:p>
            <a:pPr marL="685800" lvl="1">
              <a:buFont typeface="Wingdings" panose="05000000000000000000" pitchFamily="2" charset="2"/>
              <a:buChar char="§"/>
            </a:pPr>
            <a:r>
              <a:rPr lang="en-US" sz="2200" dirty="0" smtClean="0"/>
              <a:t>British settlers established permanent settlements =&gt; coffee, </a:t>
            </a:r>
            <a:r>
              <a:rPr lang="en-US" sz="2200" dirty="0" err="1" smtClean="0"/>
              <a:t>etc</a:t>
            </a:r>
            <a:endParaRPr lang="en-US" sz="2200" dirty="0" smtClean="0"/>
          </a:p>
          <a:p>
            <a:r>
              <a:rPr lang="en-US" sz="2200" dirty="0" smtClean="0"/>
              <a:t>After subduing a Zulu rebellion in the 1870’s British instituted a series of acts to control the settlement of native peoples &amp; favor whites</a:t>
            </a:r>
          </a:p>
          <a:p>
            <a:pPr marL="685800" lvl="1">
              <a:buFont typeface="Wingdings" panose="05000000000000000000" pitchFamily="2" charset="2"/>
              <a:buChar char="§"/>
            </a:pPr>
            <a:r>
              <a:rPr lang="en-US" sz="2200" b="1" i="1" dirty="0" smtClean="0"/>
              <a:t>___________________________________________=&gt; </a:t>
            </a:r>
            <a:r>
              <a:rPr lang="en-US" sz="2200" dirty="0" smtClean="0"/>
              <a:t>controlled settlement &amp; migration of natives and gave best land to whites </a:t>
            </a:r>
          </a:p>
          <a:p>
            <a:pPr marL="400050" lvl="1" indent="0">
              <a:buNone/>
            </a:pPr>
            <a:r>
              <a:rPr lang="en-US" sz="2200" dirty="0"/>
              <a:t>	</a:t>
            </a:r>
            <a:r>
              <a:rPr lang="en-US" sz="2200" dirty="0" smtClean="0"/>
              <a:t>-- Set up a system of passes to restrict Native movement</a:t>
            </a:r>
          </a:p>
          <a:p>
            <a:pPr lvl="1" indent="-342900">
              <a:buFont typeface="Wingdings" panose="05000000000000000000" pitchFamily="2" charset="2"/>
              <a:buChar char="§"/>
            </a:pPr>
            <a:r>
              <a:rPr lang="en-US" sz="2200" dirty="0" smtClean="0"/>
              <a:t>Government restricted blacks voting and set up white rule (_______________)</a:t>
            </a:r>
          </a:p>
        </p:txBody>
      </p:sp>
    </p:spTree>
    <p:extLst>
      <p:ext uri="{BB962C8B-B14F-4D97-AF65-F5344CB8AC3E}">
        <p14:creationId xmlns:p14="http://schemas.microsoft.com/office/powerpoint/2010/main" val="42401031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0" y="838200"/>
            <a:ext cx="3352800" cy="4648200"/>
          </a:xfrm>
        </p:spPr>
        <p:txBody>
          <a:bodyPr>
            <a:normAutofit fontScale="90000"/>
          </a:bodyPr>
          <a:lstStyle/>
          <a:p>
            <a:r>
              <a:rPr lang="en-US" b="1" u="sng" dirty="0" smtClean="0"/>
              <a:t>Native Land Act of 1913</a:t>
            </a:r>
            <a:br>
              <a:rPr lang="en-US" b="1" u="sng" dirty="0" smtClean="0"/>
            </a:br>
            <a:r>
              <a:rPr lang="en-US" sz="3600" dirty="0" smtClean="0"/>
              <a:t>-- Set up racially segregated reservations for all of South Africa’s non-white population (total reservation space = 12% of the country for 85% of the population</a:t>
            </a:r>
            <a:endParaRPr lang="en-US" b="1" u="sng" dirty="0"/>
          </a:p>
        </p:txBody>
      </p:sp>
      <p:pic>
        <p:nvPicPr>
          <p:cNvPr id="15362" name="Picture 2" descr="http://facinghistory.org/files/safrica/Bant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886"/>
            <a:ext cx="5334000" cy="684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449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5029200" cy="6172200"/>
          </a:xfrm>
        </p:spPr>
        <p:txBody>
          <a:bodyPr>
            <a:normAutofit fontScale="92500"/>
          </a:bodyPr>
          <a:lstStyle/>
          <a:p>
            <a:pPr marL="0" indent="0">
              <a:buNone/>
            </a:pPr>
            <a:r>
              <a:rPr lang="en-US" sz="2200" b="1" u="sng" dirty="0" smtClean="0"/>
              <a:t>Australia</a:t>
            </a:r>
          </a:p>
          <a:p>
            <a:r>
              <a:rPr lang="en-US" sz="2200" dirty="0" smtClean="0"/>
              <a:t>When Europeans arrived the native population was ~ 1M (aborigines) =&gt; declined steadily due to disease and settlement of Europeans</a:t>
            </a:r>
          </a:p>
          <a:p>
            <a:pPr lvl="1" indent="-342900">
              <a:buFont typeface="Wingdings" panose="05000000000000000000" pitchFamily="2" charset="2"/>
              <a:buChar char="§"/>
            </a:pPr>
            <a:r>
              <a:rPr lang="en-US" sz="2200" dirty="0" smtClean="0"/>
              <a:t>Australia est. as a free colony in early 1800’s =&gt; immigration greatly increased after 1850’s gold rush </a:t>
            </a:r>
          </a:p>
          <a:p>
            <a:pPr marL="400050" lvl="1" indent="0">
              <a:buNone/>
            </a:pPr>
            <a:r>
              <a:rPr lang="en-US" sz="2200" dirty="0"/>
              <a:t>	</a:t>
            </a:r>
            <a:r>
              <a:rPr lang="en-US" sz="2200" dirty="0" smtClean="0"/>
              <a:t>-- _______________________ _______led to resettlement of aborigines and forced assimilation into British schools &amp; communities (pop decline)</a:t>
            </a:r>
          </a:p>
          <a:p>
            <a:pPr lvl="1" indent="-342900">
              <a:buFont typeface="Wingdings" panose="05000000000000000000" pitchFamily="2" charset="2"/>
              <a:buChar char="§"/>
            </a:pPr>
            <a:r>
              <a:rPr lang="en-US" sz="2200" dirty="0" smtClean="0"/>
              <a:t>_______________________of the early 20</a:t>
            </a:r>
            <a:r>
              <a:rPr lang="en-US" sz="2200" baseline="30000" dirty="0" smtClean="0"/>
              <a:t>th</a:t>
            </a:r>
            <a:r>
              <a:rPr lang="en-US" sz="2200" dirty="0" smtClean="0"/>
              <a:t> century allowed only European immigrants into the country</a:t>
            </a:r>
          </a:p>
          <a:p>
            <a:r>
              <a:rPr lang="en-US" sz="2200" dirty="0" smtClean="0"/>
              <a:t>Australia gained independence in 1930’s and remains a country dominated by Europeans with close cultural ties to Britain</a:t>
            </a:r>
          </a:p>
          <a:p>
            <a:endParaRPr lang="en-US" sz="2200" dirty="0"/>
          </a:p>
        </p:txBody>
      </p:sp>
      <p:sp>
        <p:nvSpPr>
          <p:cNvPr id="4" name="Title 1"/>
          <p:cNvSpPr>
            <a:spLocks noGrp="1"/>
          </p:cNvSpPr>
          <p:nvPr>
            <p:ph type="title"/>
          </p:nvPr>
        </p:nvSpPr>
        <p:spPr>
          <a:xfrm>
            <a:off x="76200" y="76200"/>
            <a:ext cx="9067800" cy="487362"/>
          </a:xfrm>
        </p:spPr>
        <p:txBody>
          <a:bodyPr>
            <a:noAutofit/>
          </a:bodyPr>
          <a:lstStyle/>
          <a:p>
            <a:r>
              <a:rPr lang="en-US" sz="3200" b="1" u="sng" dirty="0" smtClean="0"/>
              <a:t>British Settler Colonies in S. Africa &amp; Australia</a:t>
            </a:r>
            <a:endParaRPr lang="en-US" sz="3200" b="1" u="sng" dirty="0"/>
          </a:p>
        </p:txBody>
      </p:sp>
      <p:pic>
        <p:nvPicPr>
          <p:cNvPr id="3074" name="Picture 2" descr="http://www.ozedweb.com/images/map_state_colony_developmen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543" y="685800"/>
            <a:ext cx="4114800" cy="499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7174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smtClean="0"/>
              <a:t>Economic Imperialism</a:t>
            </a:r>
            <a:endParaRPr lang="en-US" b="1" u="sng" dirty="0"/>
          </a:p>
        </p:txBody>
      </p:sp>
      <p:sp>
        <p:nvSpPr>
          <p:cNvPr id="3" name="Content Placeholder 2"/>
          <p:cNvSpPr>
            <a:spLocks noGrp="1"/>
          </p:cNvSpPr>
          <p:nvPr>
            <p:ph idx="1"/>
          </p:nvPr>
        </p:nvSpPr>
        <p:spPr>
          <a:xfrm>
            <a:off x="10886" y="489857"/>
            <a:ext cx="9144000" cy="6400800"/>
          </a:xfrm>
        </p:spPr>
        <p:txBody>
          <a:bodyPr>
            <a:normAutofit fontScale="92500" lnSpcReduction="10000"/>
          </a:bodyPr>
          <a:lstStyle/>
          <a:p>
            <a:r>
              <a:rPr lang="en-US" sz="2200" dirty="0" smtClean="0"/>
              <a:t>Not all acts of imperialism required a total takeover of an area politically =&gt; economic imperialism was also highly effective in some cases</a:t>
            </a:r>
          </a:p>
          <a:p>
            <a:pPr marL="0" indent="0">
              <a:buNone/>
            </a:pPr>
            <a:r>
              <a:rPr lang="en-US" sz="2200" b="1" u="sng" dirty="0" smtClean="0"/>
              <a:t>British in China</a:t>
            </a:r>
          </a:p>
          <a:p>
            <a:r>
              <a:rPr lang="en-US" sz="2200" dirty="0" smtClean="0"/>
              <a:t>By 1800 the British had been trading in China for over 200 years, but were confined to ONE port (Canton)</a:t>
            </a:r>
          </a:p>
          <a:p>
            <a:pPr marL="685800" lvl="1">
              <a:buFont typeface="Wingdings" panose="05000000000000000000" pitchFamily="2" charset="2"/>
              <a:buChar char="§"/>
            </a:pPr>
            <a:r>
              <a:rPr lang="en-US" sz="2200" dirty="0" smtClean="0"/>
              <a:t>British taste for tea created a large trade imbalance =&gt; solution = Opium</a:t>
            </a:r>
          </a:p>
          <a:p>
            <a:pPr marL="685800" lvl="1">
              <a:buFont typeface="Wingdings" panose="05000000000000000000" pitchFamily="2" charset="2"/>
              <a:buChar char="§"/>
            </a:pPr>
            <a:r>
              <a:rPr lang="en-US" sz="2200" dirty="0" smtClean="0"/>
              <a:t>British began to import opium in large quantities from India =&gt; up to 15% of population and 1/3 of court officials addicted by 1830’s</a:t>
            </a:r>
          </a:p>
          <a:p>
            <a:r>
              <a:rPr lang="en-US" sz="2200" dirty="0" smtClean="0"/>
              <a:t>Manchu </a:t>
            </a:r>
            <a:r>
              <a:rPr lang="en-US" sz="2200" dirty="0" err="1"/>
              <a:t>G</a:t>
            </a:r>
            <a:r>
              <a:rPr lang="en-US" sz="2200" dirty="0" err="1" smtClean="0"/>
              <a:t>ovt</a:t>
            </a:r>
            <a:r>
              <a:rPr lang="en-US" sz="2200" dirty="0" smtClean="0"/>
              <a:t> tried to ban trade </a:t>
            </a:r>
            <a:r>
              <a:rPr lang="en-US" sz="2200" dirty="0"/>
              <a:t>&amp;</a:t>
            </a:r>
            <a:r>
              <a:rPr lang="en-US" sz="2200" dirty="0" smtClean="0"/>
              <a:t> arrest smugglers =&gt; led to __________(1839-42)</a:t>
            </a:r>
          </a:p>
          <a:p>
            <a:pPr lvl="1" indent="-342900">
              <a:buFont typeface="Wingdings" panose="05000000000000000000" pitchFamily="2" charset="2"/>
              <a:buChar char="§"/>
            </a:pPr>
            <a:r>
              <a:rPr lang="en-US" sz="2200" dirty="0" smtClean="0"/>
              <a:t>Humiliating defeat for Chinese =&gt; cede 5 ports to Britain (_____________), lower tariffs on British manufactured goods</a:t>
            </a:r>
          </a:p>
          <a:p>
            <a:pPr marL="0" indent="0">
              <a:buNone/>
            </a:pPr>
            <a:r>
              <a:rPr lang="en-US" sz="2200" b="1" u="sng" dirty="0" smtClean="0"/>
              <a:t>US &amp; British in Latin America</a:t>
            </a:r>
          </a:p>
          <a:p>
            <a:r>
              <a:rPr lang="en-US" sz="2200" dirty="0" smtClean="0"/>
              <a:t>Ever since the issuance of the _________________________________in 1822/1906 the US had maintained extensive influence in Latin America</a:t>
            </a:r>
          </a:p>
          <a:p>
            <a:pPr marL="685800" lvl="1">
              <a:buFont typeface="Wingdings" panose="05000000000000000000" pitchFamily="2" charset="2"/>
              <a:buChar char="§"/>
            </a:pPr>
            <a:r>
              <a:rPr lang="en-US" sz="2200" dirty="0" smtClean="0"/>
              <a:t>Monroe Doctrine &amp; Corollary established L. America as a US zone of influence =&gt; US claimed “police power to intervene” in area</a:t>
            </a:r>
            <a:endParaRPr lang="en-US" sz="2200" dirty="0"/>
          </a:p>
          <a:p>
            <a:r>
              <a:rPr lang="en-US" sz="2200" dirty="0" smtClean="0"/>
              <a:t>Many L. American nations also turned to ____________________________=&gt; allowed British firms to build s &amp; agricultural regions to coast</a:t>
            </a:r>
          </a:p>
          <a:p>
            <a:pPr marL="685800" lvl="1">
              <a:buFont typeface="Wingdings" panose="05000000000000000000" pitchFamily="2" charset="2"/>
              <a:buChar char="§"/>
            </a:pPr>
            <a:r>
              <a:rPr lang="en-US" sz="2100" dirty="0" smtClean="0"/>
              <a:t>By 1914 85% of RR owned by British; 40% of employees were British &amp; language of RR was English =&gt; same true of mining, public utilities in most nations</a:t>
            </a:r>
            <a:endParaRPr lang="en-US" sz="2300" dirty="0" smtClean="0"/>
          </a:p>
          <a:p>
            <a:pPr marL="685800" lvl="1">
              <a:buFont typeface="Wingdings" panose="05000000000000000000" pitchFamily="2" charset="2"/>
              <a:buChar char="§"/>
            </a:pPr>
            <a:endParaRPr lang="en-US" sz="2300" dirty="0" smtClean="0"/>
          </a:p>
        </p:txBody>
      </p:sp>
    </p:spTree>
    <p:extLst>
      <p:ext uri="{BB962C8B-B14F-4D97-AF65-F5344CB8AC3E}">
        <p14:creationId xmlns:p14="http://schemas.microsoft.com/office/powerpoint/2010/main" val="30813442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182" y="6096000"/>
            <a:ext cx="8229600" cy="609600"/>
          </a:xfrm>
        </p:spPr>
        <p:txBody>
          <a:bodyPr>
            <a:normAutofit fontScale="90000"/>
          </a:bodyPr>
          <a:lstStyle/>
          <a:p>
            <a:r>
              <a:rPr lang="en-US" b="1" i="1" dirty="0" smtClean="0"/>
              <a:t>Cartoon #1: The World’s Plunderers</a:t>
            </a:r>
            <a:endParaRPr lang="en-US" b="1" i="1" dirty="0"/>
          </a:p>
        </p:txBody>
      </p:sp>
      <p:pic>
        <p:nvPicPr>
          <p:cNvPr id="4" name="Picture 3" descr="http://www.corbisimages.com/images/Corbis-DEC417-14.jpg?size=67&amp;uid=4a3711ec-b342-4e89-ae48-e3164535209e"/>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5811982"/>
          </a:xfrm>
          <a:prstGeom prst="rect">
            <a:avLst/>
          </a:prstGeom>
          <a:noFill/>
          <a:ln>
            <a:noFill/>
          </a:ln>
        </p:spPr>
      </p:pic>
    </p:spTree>
    <p:extLst>
      <p:ext uri="{BB962C8B-B14F-4D97-AF65-F5344CB8AC3E}">
        <p14:creationId xmlns:p14="http://schemas.microsoft.com/office/powerpoint/2010/main" val="21170516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19800"/>
            <a:ext cx="8229600" cy="685800"/>
          </a:xfrm>
        </p:spPr>
        <p:txBody>
          <a:bodyPr>
            <a:normAutofit fontScale="90000"/>
          </a:bodyPr>
          <a:lstStyle/>
          <a:p>
            <a:r>
              <a:rPr lang="en-US" b="1" i="1" dirty="0" smtClean="0"/>
              <a:t>Cartoon #2: The Open Door</a:t>
            </a:r>
            <a:endParaRPr lang="en-US" b="1" i="1" dirty="0"/>
          </a:p>
        </p:txBody>
      </p:sp>
      <p:pic>
        <p:nvPicPr>
          <p:cNvPr id="4" name="irc_mi" descr="http://instruct.westvalley.edu/kelly/Distance_Learning/Images/17B_L08/opendoor.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686800" cy="5867400"/>
          </a:xfrm>
          <a:prstGeom prst="rect">
            <a:avLst/>
          </a:prstGeom>
          <a:noFill/>
          <a:ln>
            <a:noFill/>
          </a:ln>
        </p:spPr>
      </p:pic>
    </p:spTree>
    <p:extLst>
      <p:ext uri="{BB962C8B-B14F-4D97-AF65-F5344CB8AC3E}">
        <p14:creationId xmlns:p14="http://schemas.microsoft.com/office/powerpoint/2010/main" val="1081577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5000"/>
          </a:schemeClr>
        </a:solidFill>
        <a:effectLst/>
      </p:bgPr>
    </p:bg>
    <p:spTree>
      <p:nvGrpSpPr>
        <p:cNvPr id="1" name=""/>
        <p:cNvGrpSpPr/>
        <p:nvPr/>
      </p:nvGrpSpPr>
      <p:grpSpPr>
        <a:xfrm>
          <a:off x="0" y="0"/>
          <a:ext cx="0" cy="0"/>
          <a:chOff x="0" y="0"/>
          <a:chExt cx="0" cy="0"/>
        </a:xfrm>
      </p:grpSpPr>
      <p:pic>
        <p:nvPicPr>
          <p:cNvPr id="2052" name="Picture 4" descr="http://websupport1.citytech.cuny.edu/faculty/pcatapano/WC2/wc2maps/16e_Map_19.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05691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5510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2362200"/>
          </a:xfrm>
        </p:spPr>
        <p:txBody>
          <a:bodyPr>
            <a:normAutofit/>
          </a:bodyPr>
          <a:lstStyle/>
          <a:p>
            <a:r>
              <a:rPr lang="en-US" sz="2200" dirty="0" smtClean="0"/>
              <a:t>In the early 1900’s Taft encouraged US investments in Latin America to control nations and create economic opportunities for Americans</a:t>
            </a:r>
          </a:p>
          <a:p>
            <a:pPr lvl="1" indent="-342900">
              <a:buFont typeface="Wingdings" panose="05000000000000000000" pitchFamily="2" charset="2"/>
              <a:buChar char="§"/>
            </a:pPr>
            <a:r>
              <a:rPr lang="en-US" sz="2200" dirty="0" smtClean="0"/>
              <a:t>“______________” =&gt; US cos (i.e. United Fruit Co) control land in Cuba, Honduras, Guatemala . . . to produce export crops (sugar, bananas)</a:t>
            </a:r>
          </a:p>
          <a:p>
            <a:pPr lvl="1" indent="-342900">
              <a:buFont typeface="Wingdings" panose="05000000000000000000" pitchFamily="2" charset="2"/>
              <a:buChar char="§"/>
            </a:pPr>
            <a:r>
              <a:rPr lang="en-US" sz="2200" dirty="0" smtClean="0"/>
              <a:t>US government used military interventions in early 1900’s to secure and maintain US investments and presence there</a:t>
            </a:r>
            <a:endParaRPr lang="en-US" sz="22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Economic Imperialism</a:t>
            </a:r>
            <a:endParaRPr lang="en-US" b="1" u="sng" dirty="0"/>
          </a:p>
        </p:txBody>
      </p:sp>
      <p:pic>
        <p:nvPicPr>
          <p:cNvPr id="5" name="Picture 2" descr="http://blsciblogs.baruch.cuny.edu/his1005spring2011/files/2011/03/tedd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743199"/>
            <a:ext cx="5943600" cy="398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597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pic>
        <p:nvPicPr>
          <p:cNvPr id="2050" name="Picture 2" descr="http://mrberlin.com/images/products/detail/Roosevelt_Corollary_thum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48936"/>
            <a:ext cx="8335819" cy="625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298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563562"/>
          </a:xfrm>
        </p:spPr>
        <p:txBody>
          <a:bodyPr>
            <a:normAutofit fontScale="90000"/>
          </a:bodyPr>
          <a:lstStyle/>
          <a:p>
            <a:r>
              <a:rPr lang="en-US" b="1" u="sng" dirty="0" smtClean="0"/>
              <a:t>US Manifest Destiny</a:t>
            </a:r>
            <a:endParaRPr lang="en-US" b="1" u="sng" dirty="0"/>
          </a:p>
        </p:txBody>
      </p:sp>
      <p:sp>
        <p:nvSpPr>
          <p:cNvPr id="3" name="Content Placeholder 2"/>
          <p:cNvSpPr>
            <a:spLocks noGrp="1"/>
          </p:cNvSpPr>
          <p:nvPr>
            <p:ph idx="1"/>
          </p:nvPr>
        </p:nvSpPr>
        <p:spPr>
          <a:xfrm>
            <a:off x="533400" y="6019800"/>
            <a:ext cx="8229600" cy="715963"/>
          </a:xfrm>
        </p:spPr>
        <p:txBody>
          <a:bodyPr>
            <a:normAutofit fontScale="77500" lnSpcReduction="20000"/>
          </a:bodyPr>
          <a:lstStyle/>
          <a:p>
            <a:pPr marL="0" indent="0">
              <a:buNone/>
            </a:pPr>
            <a:r>
              <a:rPr lang="en-US" b="1" i="1" dirty="0" smtClean="0"/>
              <a:t>Q: Is the US the most successful settler colony in world history?  Why or why not? </a:t>
            </a:r>
            <a:endParaRPr lang="en-US" b="1" i="1" dirty="0"/>
          </a:p>
        </p:txBody>
      </p:sp>
      <p:pic>
        <p:nvPicPr>
          <p:cNvPr id="4" name="Picture 3" descr="http://www.toltriverpressonline.com/wp-content/uploads/2012/04/Manifest-Destiny-painting.png"/>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610600" cy="5257800"/>
          </a:xfrm>
          <a:prstGeom prst="rect">
            <a:avLst/>
          </a:prstGeom>
          <a:noFill/>
          <a:ln>
            <a:noFill/>
          </a:ln>
        </p:spPr>
      </p:pic>
    </p:spTree>
    <p:extLst>
      <p:ext uri="{BB962C8B-B14F-4D97-AF65-F5344CB8AC3E}">
        <p14:creationId xmlns:p14="http://schemas.microsoft.com/office/powerpoint/2010/main" val="16429028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304800"/>
          </a:xfrm>
        </p:spPr>
        <p:txBody>
          <a:bodyPr>
            <a:noAutofit/>
          </a:bodyPr>
          <a:lstStyle/>
          <a:p>
            <a:r>
              <a:rPr lang="en-US" sz="3200" b="1" u="sng" dirty="0" smtClean="0"/>
              <a:t>Impact of Imperialism -- Formation of New States</a:t>
            </a:r>
            <a:endParaRPr lang="en-US" sz="3200" b="1" u="sng" dirty="0"/>
          </a:p>
        </p:txBody>
      </p:sp>
      <p:sp>
        <p:nvSpPr>
          <p:cNvPr id="3" name="Content Placeholder 2"/>
          <p:cNvSpPr>
            <a:spLocks noGrp="1"/>
          </p:cNvSpPr>
          <p:nvPr>
            <p:ph idx="1"/>
          </p:nvPr>
        </p:nvSpPr>
        <p:spPr>
          <a:xfrm>
            <a:off x="-10886" y="381000"/>
            <a:ext cx="9296400" cy="6629400"/>
          </a:xfrm>
        </p:spPr>
        <p:txBody>
          <a:bodyPr>
            <a:normAutofit lnSpcReduction="10000"/>
          </a:bodyPr>
          <a:lstStyle/>
          <a:p>
            <a:r>
              <a:rPr lang="en-US" sz="2200" dirty="0" smtClean="0"/>
              <a:t>The influence of European Imperialism prompted other states to expand their borders and acquire new territories . . .</a:t>
            </a:r>
          </a:p>
          <a:p>
            <a:pPr marL="0" indent="0">
              <a:buNone/>
            </a:pPr>
            <a:r>
              <a:rPr lang="en-US" sz="2200" b="1" u="sng" dirty="0" smtClean="0"/>
              <a:t>United States </a:t>
            </a:r>
            <a:r>
              <a:rPr lang="en-US" sz="2200" dirty="0" smtClean="0"/>
              <a:t>=&gt; The US was greatly enriched by Industrialization in the late 1800’s and began to experiment with imperialism in the Pacific</a:t>
            </a:r>
          </a:p>
          <a:p>
            <a:pPr marL="0" indent="0">
              <a:buNone/>
            </a:pPr>
            <a:r>
              <a:rPr lang="en-US" sz="2200" dirty="0" smtClean="0"/>
              <a:t>#1: </a:t>
            </a:r>
            <a:r>
              <a:rPr lang="en-US" sz="2200" b="1" i="1" dirty="0" smtClean="0"/>
              <a:t>Purchased Alaska from Russia for $7.2 M in 1867 </a:t>
            </a:r>
            <a:r>
              <a:rPr lang="en-US" sz="2200" dirty="0" smtClean="0"/>
              <a:t>=&gt; huge reserves of gold and oil found in late 1800’s/early 1900’s</a:t>
            </a:r>
          </a:p>
          <a:p>
            <a:pPr marL="0" indent="0">
              <a:buNone/>
            </a:pPr>
            <a:r>
              <a:rPr lang="en-US" sz="2200" dirty="0" smtClean="0"/>
              <a:t>#2: _____________</a:t>
            </a:r>
            <a:r>
              <a:rPr lang="en-US" sz="2200" b="1" i="1" dirty="0" smtClean="0"/>
              <a:t>annexation in 1898 </a:t>
            </a:r>
            <a:r>
              <a:rPr lang="en-US" sz="2200" dirty="0" smtClean="0"/>
              <a:t>=&gt; Queen </a:t>
            </a:r>
            <a:r>
              <a:rPr lang="en-US" sz="2200" dirty="0" err="1" smtClean="0"/>
              <a:t>Lili’oukalani</a:t>
            </a:r>
            <a:r>
              <a:rPr lang="en-US" sz="2200" dirty="0" smtClean="0"/>
              <a:t> was overthrown by American sugar planters in 1893 in a coup; annexation followed in 1898</a:t>
            </a:r>
          </a:p>
          <a:p>
            <a:pPr marL="0" indent="0">
              <a:buNone/>
            </a:pPr>
            <a:r>
              <a:rPr lang="en-US" sz="2200" dirty="0" smtClean="0"/>
              <a:t>#3:</a:t>
            </a:r>
            <a:r>
              <a:rPr lang="en-US" sz="2200" b="1" i="1" dirty="0" smtClean="0"/>
              <a:t> ______________________(1898) </a:t>
            </a:r>
            <a:r>
              <a:rPr lang="en-US" sz="2200" dirty="0" smtClean="0"/>
              <a:t>=&gt; Spain easily defeated by American forces after a questionable explosion in Havana harbor involving the USS Maine</a:t>
            </a:r>
          </a:p>
          <a:p>
            <a:pPr marL="685800" lvl="1">
              <a:buFont typeface="Wingdings" panose="05000000000000000000" pitchFamily="2" charset="2"/>
              <a:buChar char="§"/>
            </a:pPr>
            <a:r>
              <a:rPr lang="en-US" sz="2200" dirty="0" smtClean="0"/>
              <a:t>US acquired Islands of_______________________________________</a:t>
            </a:r>
            <a:endParaRPr lang="en-US" sz="2200" b="1" i="1" dirty="0" smtClean="0"/>
          </a:p>
          <a:p>
            <a:pPr marL="685800" lvl="1">
              <a:buFont typeface="Wingdings" panose="05000000000000000000" pitchFamily="2" charset="2"/>
              <a:buChar char="§"/>
            </a:pPr>
            <a:r>
              <a:rPr lang="en-US" sz="2200" dirty="0" smtClean="0"/>
              <a:t>Despite promising the Filipinos independence if they aided the US, the US annexed the islands &amp; promised to “civilize and </a:t>
            </a:r>
            <a:r>
              <a:rPr lang="en-US" sz="2200" dirty="0" err="1" smtClean="0"/>
              <a:t>christianize</a:t>
            </a:r>
            <a:r>
              <a:rPr lang="en-US" sz="2200" dirty="0" smtClean="0"/>
              <a:t>” the people</a:t>
            </a:r>
          </a:p>
          <a:p>
            <a:pPr marL="685800" lvl="1">
              <a:buFont typeface="Wingdings" panose="05000000000000000000" pitchFamily="2" charset="2"/>
              <a:buChar char="§"/>
            </a:pPr>
            <a:r>
              <a:rPr lang="en-US" sz="2200" b="1" i="1" dirty="0" smtClean="0"/>
              <a:t>Philippine nationalism </a:t>
            </a:r>
            <a:r>
              <a:rPr lang="en-US" sz="2200" dirty="0" smtClean="0"/>
              <a:t>was aroused, however, and Emilio </a:t>
            </a:r>
            <a:r>
              <a:rPr lang="en-US" sz="2200" dirty="0" err="1" smtClean="0"/>
              <a:t>Aquinaldo</a:t>
            </a:r>
            <a:r>
              <a:rPr lang="en-US" sz="2200" dirty="0" smtClean="0"/>
              <a:t> led an insurgent force that fought for independence from 1899 – 1913</a:t>
            </a:r>
          </a:p>
          <a:p>
            <a:pPr marL="400050" lvl="1" indent="0">
              <a:buNone/>
            </a:pPr>
            <a:r>
              <a:rPr lang="en-US" sz="2200" dirty="0"/>
              <a:t>	</a:t>
            </a:r>
            <a:r>
              <a:rPr lang="en-US" sz="2200" dirty="0" smtClean="0"/>
              <a:t>-- Over 20,000 Filipinos died &amp; 200,000 civilian casualties resulted =&gt; 	Americans used </a:t>
            </a:r>
            <a:r>
              <a:rPr lang="en-US" sz="2200" b="1" i="1" dirty="0" err="1" smtClean="0"/>
              <a:t>Reconcentration</a:t>
            </a:r>
            <a:r>
              <a:rPr lang="en-US" sz="2200" b="1" i="1" dirty="0" smtClean="0"/>
              <a:t> camps </a:t>
            </a:r>
            <a:r>
              <a:rPr lang="en-US" sz="2200" dirty="0" smtClean="0"/>
              <a:t>to imprison 600,000 Filipinos</a:t>
            </a:r>
            <a:endParaRPr lang="en-US" sz="2200" dirty="0"/>
          </a:p>
          <a:p>
            <a:pPr marL="0" indent="0">
              <a:buNone/>
            </a:pPr>
            <a:r>
              <a:rPr lang="en-US" sz="2200" dirty="0" smtClean="0"/>
              <a:t>#4: </a:t>
            </a:r>
            <a:r>
              <a:rPr lang="en-US" sz="2200" b="1" i="1" dirty="0" smtClean="0"/>
              <a:t>Great White Fleet </a:t>
            </a:r>
            <a:r>
              <a:rPr lang="en-US" sz="2200" dirty="0" smtClean="0"/>
              <a:t>=&gt; to secure their new possessions Teddy Roosevelt built Panama Canal and commissioned a Great White Fleet to sail around the world</a:t>
            </a:r>
            <a:endParaRPr lang="en-US" sz="2200" dirty="0"/>
          </a:p>
        </p:txBody>
      </p:sp>
    </p:spTree>
    <p:extLst>
      <p:ext uri="{BB962C8B-B14F-4D97-AF65-F5344CB8AC3E}">
        <p14:creationId xmlns:p14="http://schemas.microsoft.com/office/powerpoint/2010/main" val="4064993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altLang="en-US" sz="3600" b="1" u="sng" smtClean="0"/>
              <a:t>US Imperialist Actions (1890-1920)</a:t>
            </a:r>
          </a:p>
        </p:txBody>
      </p:sp>
      <p:pic>
        <p:nvPicPr>
          <p:cNvPr id="24579" name="Picture 4" descr="Map-US_Expands_Its_Influence-1850-1940"/>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04800" y="838200"/>
            <a:ext cx="853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4584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553200"/>
          </a:xfrm>
        </p:spPr>
        <p:txBody>
          <a:bodyPr>
            <a:normAutofit fontScale="92500" lnSpcReduction="10000"/>
          </a:bodyPr>
          <a:lstStyle/>
          <a:p>
            <a:pPr marL="0" indent="0">
              <a:buNone/>
            </a:pPr>
            <a:r>
              <a:rPr lang="en-US" sz="2200" b="1" u="sng" dirty="0" smtClean="0"/>
              <a:t>Meiji Japan</a:t>
            </a:r>
            <a:r>
              <a:rPr lang="en-US" sz="2200" dirty="0" smtClean="0"/>
              <a:t> =&gt; after rapidly industrializing &amp; forming a new state with power in the hands of industrial oligarchs, Japan moved to build a Pacific Empire</a:t>
            </a:r>
          </a:p>
          <a:p>
            <a:r>
              <a:rPr lang="en-US" sz="2200" dirty="0" smtClean="0"/>
              <a:t>Japanese islands lacked important resources and Japanese wanted to acquire these elsewhere</a:t>
            </a:r>
          </a:p>
          <a:p>
            <a:pPr marL="0" indent="0">
              <a:buNone/>
            </a:pPr>
            <a:r>
              <a:rPr lang="en-US" sz="2200" dirty="0" smtClean="0"/>
              <a:t>#1: _______________________</a:t>
            </a:r>
            <a:r>
              <a:rPr lang="en-US" sz="2200" b="1" i="1" dirty="0" smtClean="0"/>
              <a:t>(1895)</a:t>
            </a:r>
            <a:r>
              <a:rPr lang="en-US" sz="2200" dirty="0" smtClean="0"/>
              <a:t>=&gt; started over Korean intervention but ended with Japanese victory (crushed Chinese fleet) and acquisition of Taiwan</a:t>
            </a:r>
          </a:p>
          <a:p>
            <a:pPr marL="0" indent="0">
              <a:buNone/>
            </a:pPr>
            <a:r>
              <a:rPr lang="en-US" sz="2200" dirty="0" smtClean="0"/>
              <a:t>#2: _______________________</a:t>
            </a:r>
            <a:r>
              <a:rPr lang="en-US" sz="2200" b="1" i="1" dirty="0" smtClean="0"/>
              <a:t>(1905) </a:t>
            </a:r>
            <a:r>
              <a:rPr lang="en-US" sz="2200" dirty="0" smtClean="0"/>
              <a:t>=&gt; ended with sinking of entire Russian fleet in Korea and Japanese acquisition of Kurile islands, Karafuto and Korea</a:t>
            </a:r>
          </a:p>
          <a:p>
            <a:r>
              <a:rPr lang="en-US" sz="2200" dirty="0" smtClean="0"/>
              <a:t>By 1915 Japan had also established economic dominance within China in the Manchurian peninsula as well</a:t>
            </a:r>
          </a:p>
          <a:p>
            <a:pPr marL="0" indent="0">
              <a:buNone/>
            </a:pPr>
            <a:r>
              <a:rPr lang="en-US" sz="2200" b="1" u="sng" dirty="0" smtClean="0"/>
              <a:t>Russian Empire </a:t>
            </a:r>
            <a:r>
              <a:rPr lang="en-US" sz="2200" dirty="0" smtClean="0"/>
              <a:t>=&gt; after the modernization and industrialization efforts of Peter the Great Russians embarked on a 19</a:t>
            </a:r>
            <a:r>
              <a:rPr lang="en-US" sz="2200" baseline="30000" dirty="0" smtClean="0"/>
              <a:t>th</a:t>
            </a:r>
            <a:r>
              <a:rPr lang="en-US" sz="2200" dirty="0" smtClean="0"/>
              <a:t> century program of expansion</a:t>
            </a:r>
          </a:p>
          <a:p>
            <a:r>
              <a:rPr lang="en-US" sz="2200" dirty="0" smtClean="0"/>
              <a:t>Some 19</a:t>
            </a:r>
            <a:r>
              <a:rPr lang="en-US" sz="2200" baseline="30000" dirty="0" smtClean="0"/>
              <a:t>th</a:t>
            </a:r>
            <a:r>
              <a:rPr lang="en-US" sz="2200" dirty="0" smtClean="0"/>
              <a:t> century Czars embraced modernization (Alexander II) &amp; used Russian army to extract territorial gains from weakened Ottomans &amp; Chinese</a:t>
            </a:r>
          </a:p>
          <a:p>
            <a:pPr lvl="1" indent="-342900">
              <a:buFont typeface="Wingdings" panose="05000000000000000000" pitchFamily="2" charset="2"/>
              <a:buChar char="§"/>
            </a:pPr>
            <a:r>
              <a:rPr lang="en-US" sz="2200" dirty="0" smtClean="0"/>
              <a:t>Series of Russo-Turkish Wars led to Russian annexation of Georgia, Kazakhstan and other Central Asian territories</a:t>
            </a:r>
          </a:p>
          <a:p>
            <a:pPr lvl="1" indent="-342900">
              <a:buFont typeface="Wingdings" panose="05000000000000000000" pitchFamily="2" charset="2"/>
              <a:buChar char="§"/>
            </a:pPr>
            <a:r>
              <a:rPr lang="en-US" sz="2200" dirty="0" smtClean="0"/>
              <a:t>Russia also acquired territory from Qing in unequal treaties signed under threat of war</a:t>
            </a:r>
          </a:p>
          <a:p>
            <a:r>
              <a:rPr lang="en-US" sz="2200" dirty="0" smtClean="0"/>
              <a:t>By 1900 Russian Empire was 1/6 of Asian landmass and contained over 100 ethnic groups =&gt; </a:t>
            </a:r>
            <a:r>
              <a:rPr lang="en-US" sz="2200" b="1" i="1" dirty="0" smtClean="0"/>
              <a:t>Problems????</a:t>
            </a:r>
          </a:p>
          <a:p>
            <a:pPr lvl="1" indent="-342900">
              <a:buFont typeface="Wingdings" panose="05000000000000000000" pitchFamily="2" charset="2"/>
              <a:buChar char="§"/>
            </a:pPr>
            <a:endParaRPr lang="en-US" sz="2200" dirty="0" smtClean="0"/>
          </a:p>
          <a:p>
            <a:pPr marL="0" indent="0">
              <a:buNone/>
            </a:pPr>
            <a:endParaRPr lang="en-US" sz="2200" dirty="0"/>
          </a:p>
        </p:txBody>
      </p:sp>
      <p:sp>
        <p:nvSpPr>
          <p:cNvPr id="4" name="Title 1"/>
          <p:cNvSpPr>
            <a:spLocks noGrp="1"/>
          </p:cNvSpPr>
          <p:nvPr>
            <p:ph type="title"/>
          </p:nvPr>
        </p:nvSpPr>
        <p:spPr>
          <a:xfrm>
            <a:off x="0" y="76200"/>
            <a:ext cx="9144000" cy="304800"/>
          </a:xfrm>
        </p:spPr>
        <p:txBody>
          <a:bodyPr>
            <a:noAutofit/>
          </a:bodyPr>
          <a:lstStyle/>
          <a:p>
            <a:r>
              <a:rPr lang="en-US" sz="3200" b="1" u="sng" dirty="0" smtClean="0"/>
              <a:t>Impact of Imperialism -- Formation of New States</a:t>
            </a:r>
            <a:endParaRPr lang="en-US" sz="3200" b="1" u="sng" dirty="0"/>
          </a:p>
        </p:txBody>
      </p:sp>
    </p:spTree>
    <p:extLst>
      <p:ext uri="{BB962C8B-B14F-4D97-AF65-F5344CB8AC3E}">
        <p14:creationId xmlns:p14="http://schemas.microsoft.com/office/powerpoint/2010/main" val="17827715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457200"/>
          </a:xfrm>
        </p:spPr>
        <p:txBody>
          <a:bodyPr>
            <a:normAutofit fontScale="90000"/>
          </a:bodyPr>
          <a:lstStyle/>
          <a:p>
            <a:r>
              <a:rPr lang="en-US" b="1" u="sng" dirty="0" smtClean="0"/>
              <a:t>Russian Expansion – 1500-1900</a:t>
            </a:r>
            <a:endParaRPr lang="en-US" b="1" u="sng" dirty="0"/>
          </a:p>
        </p:txBody>
      </p:sp>
      <p:pic>
        <p:nvPicPr>
          <p:cNvPr id="1026" name="Picture 2" descr="http://upload.wikimedia.org/wikipedia/commons/9/9c/Russia_1533-189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534400" cy="605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325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457200"/>
          </a:xfrm>
        </p:spPr>
        <p:txBody>
          <a:bodyPr>
            <a:noAutofit/>
          </a:bodyPr>
          <a:lstStyle/>
          <a:p>
            <a:r>
              <a:rPr lang="en-US" sz="3100" b="1" u="sng" dirty="0" smtClean="0"/>
              <a:t>Opposition to Imperialism – Formation of New States</a:t>
            </a:r>
            <a:endParaRPr lang="en-US" sz="3100" b="1" u="sng" dirty="0"/>
          </a:p>
        </p:txBody>
      </p:sp>
      <p:sp>
        <p:nvSpPr>
          <p:cNvPr id="3" name="Content Placeholder 2"/>
          <p:cNvSpPr>
            <a:spLocks noGrp="1"/>
          </p:cNvSpPr>
          <p:nvPr>
            <p:ph idx="1"/>
          </p:nvPr>
        </p:nvSpPr>
        <p:spPr>
          <a:xfrm>
            <a:off x="0" y="533400"/>
            <a:ext cx="9144000" cy="6553200"/>
          </a:xfrm>
        </p:spPr>
        <p:txBody>
          <a:bodyPr>
            <a:normAutofit/>
          </a:bodyPr>
          <a:lstStyle/>
          <a:p>
            <a:r>
              <a:rPr lang="en-US" sz="2200" dirty="0" smtClean="0"/>
              <a:t>On the edges of existing empires some native peoples attempted to form new states to resist expansion =&gt; Siam, Cherokees, Zulus &amp; </a:t>
            </a:r>
            <a:r>
              <a:rPr lang="en-US" sz="2200" dirty="0" err="1" smtClean="0"/>
              <a:t>Hawaiins</a:t>
            </a:r>
            <a:endParaRPr lang="en-US" sz="2200" dirty="0" smtClean="0"/>
          </a:p>
          <a:p>
            <a:pPr marL="0" indent="0">
              <a:buNone/>
            </a:pPr>
            <a:r>
              <a:rPr lang="en-US" sz="2200" dirty="0" smtClean="0"/>
              <a:t>#1: </a:t>
            </a:r>
            <a:r>
              <a:rPr lang="en-US" sz="2200" b="1" i="1" dirty="0" smtClean="0"/>
              <a:t>The ____________________</a:t>
            </a:r>
            <a:r>
              <a:rPr lang="en-US" sz="2200" dirty="0" smtClean="0"/>
              <a:t>=&gt; in response to US expansionism the Cherokees formed a very advanced Native civilization modeled after US</a:t>
            </a:r>
          </a:p>
          <a:p>
            <a:pPr lvl="1">
              <a:buFont typeface="Wingdings" panose="05000000000000000000" pitchFamily="2" charset="2"/>
              <a:buChar char="§"/>
            </a:pPr>
            <a:r>
              <a:rPr lang="en-US" sz="2200" dirty="0" smtClean="0"/>
              <a:t>By 1830’s they had </a:t>
            </a:r>
            <a:r>
              <a:rPr lang="en-US" altLang="en-US" sz="2200" dirty="0"/>
              <a:t>written language, a system of </a:t>
            </a:r>
            <a:r>
              <a:rPr lang="en-US" altLang="en-US" sz="2200" dirty="0" smtClean="0"/>
              <a:t>agriculture w/ slaves, </a:t>
            </a:r>
            <a:r>
              <a:rPr lang="en-US" altLang="en-US" sz="2200" dirty="0"/>
              <a:t>public schooling system, a written constitution w/ 3 </a:t>
            </a:r>
            <a:r>
              <a:rPr lang="en-US" altLang="en-US" sz="2200" dirty="0" smtClean="0"/>
              <a:t>branches</a:t>
            </a:r>
            <a:endParaRPr lang="en-US" altLang="en-US" sz="2200" dirty="0"/>
          </a:p>
          <a:p>
            <a:pPr lvl="1">
              <a:buFont typeface="Wingdings" panose="05000000000000000000" pitchFamily="2" charset="2"/>
              <a:buChar char="§"/>
            </a:pPr>
            <a:r>
              <a:rPr lang="en-US" altLang="en-US" sz="2200" dirty="0" smtClean="0"/>
              <a:t>Developed communal identity within Georgia =&gt; unfortunately when Gold was discovered they were forced by US </a:t>
            </a:r>
            <a:r>
              <a:rPr lang="en-US" altLang="en-US" sz="2200" dirty="0" err="1"/>
              <a:t>G</a:t>
            </a:r>
            <a:r>
              <a:rPr lang="en-US" altLang="en-US" sz="2200" dirty="0" err="1" smtClean="0"/>
              <a:t>ovt</a:t>
            </a:r>
            <a:r>
              <a:rPr lang="en-US" altLang="en-US" sz="2200" dirty="0" smtClean="0"/>
              <a:t> to migrate to OK</a:t>
            </a:r>
          </a:p>
          <a:p>
            <a:pPr marL="457200" lvl="1" indent="0">
              <a:buNone/>
            </a:pPr>
            <a:r>
              <a:rPr lang="en-US" altLang="en-US" sz="2200" dirty="0"/>
              <a:t>	</a:t>
            </a:r>
            <a:r>
              <a:rPr lang="en-US" altLang="en-US" sz="2200" dirty="0" smtClean="0"/>
              <a:t>-- Trail of Tears led to death of over 7,000 Cherokees</a:t>
            </a:r>
          </a:p>
          <a:p>
            <a:pPr marL="57150" indent="0">
              <a:buNone/>
            </a:pPr>
            <a:r>
              <a:rPr lang="en-US" altLang="en-US" sz="2200" dirty="0" smtClean="0"/>
              <a:t>#2: _________________=&gt; only SE Asian nation to remain independent during SE Asian colonization by European powers</a:t>
            </a:r>
          </a:p>
          <a:p>
            <a:pPr marL="800100" lvl="1">
              <a:buFont typeface="Wingdings" panose="05000000000000000000" pitchFamily="2" charset="2"/>
              <a:buChar char="§"/>
            </a:pPr>
            <a:r>
              <a:rPr lang="en-US" altLang="en-US" sz="2200" dirty="0" smtClean="0"/>
              <a:t>19</a:t>
            </a:r>
            <a:r>
              <a:rPr lang="en-US" altLang="en-US" sz="2200" baseline="30000" dirty="0" smtClean="0"/>
              <a:t>th</a:t>
            </a:r>
            <a:r>
              <a:rPr lang="en-US" altLang="en-US" sz="2200" dirty="0" smtClean="0"/>
              <a:t> century Siamese Kings (Rama III &amp; IV) consolidated state power &amp;used trade agreements w/ western powers to remain independent</a:t>
            </a:r>
          </a:p>
          <a:p>
            <a:pPr marL="514350" lvl="1" indent="0">
              <a:buNone/>
            </a:pPr>
            <a:r>
              <a:rPr lang="en-US" altLang="en-US" sz="2200" dirty="0"/>
              <a:t>	</a:t>
            </a:r>
            <a:r>
              <a:rPr lang="en-US" altLang="en-US" sz="2200" dirty="0" smtClean="0"/>
              <a:t>-- Played British against French in a series of negotiations</a:t>
            </a:r>
          </a:p>
          <a:p>
            <a:pPr marL="800100" lvl="1">
              <a:buFont typeface="Wingdings" panose="05000000000000000000" pitchFamily="2" charset="2"/>
              <a:buChar char="§"/>
            </a:pPr>
            <a:r>
              <a:rPr lang="en-US" altLang="en-US" sz="2200" dirty="0" smtClean="0"/>
              <a:t>Rama V westernized nation by abolishing slavery, est. RR and telegraph lines and an education system</a:t>
            </a:r>
          </a:p>
          <a:p>
            <a:pPr marL="514350" lvl="1" indent="0">
              <a:buNone/>
            </a:pPr>
            <a:endParaRPr lang="en-US" altLang="en-US" sz="2200" dirty="0"/>
          </a:p>
          <a:p>
            <a:pPr lvl="1">
              <a:buFont typeface="Wingdings" panose="05000000000000000000" pitchFamily="2" charset="2"/>
              <a:buChar char="§"/>
            </a:pPr>
            <a:endParaRPr lang="en-US" sz="2200" dirty="0"/>
          </a:p>
        </p:txBody>
      </p:sp>
    </p:spTree>
    <p:extLst>
      <p:ext uri="{BB962C8B-B14F-4D97-AF65-F5344CB8AC3E}">
        <p14:creationId xmlns:p14="http://schemas.microsoft.com/office/powerpoint/2010/main" val="6550943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7709"/>
            <a:ext cx="8915400" cy="715962"/>
          </a:xfrm>
        </p:spPr>
        <p:txBody>
          <a:bodyPr>
            <a:normAutofit fontScale="90000"/>
          </a:bodyPr>
          <a:lstStyle/>
          <a:p>
            <a:r>
              <a:rPr lang="en-US" b="1" u="sng" dirty="0" smtClean="0"/>
              <a:t>Nation of Siam (18</a:t>
            </a:r>
            <a:r>
              <a:rPr lang="en-US" b="1" u="sng" baseline="30000" dirty="0" smtClean="0"/>
              <a:t>th</a:t>
            </a:r>
            <a:r>
              <a:rPr lang="en-US" b="1" u="sng" dirty="0" smtClean="0"/>
              <a:t> and 19</a:t>
            </a:r>
            <a:r>
              <a:rPr lang="en-US" b="1" u="sng" baseline="30000" dirty="0" smtClean="0"/>
              <a:t>th</a:t>
            </a:r>
            <a:r>
              <a:rPr lang="en-US" b="1" u="sng" dirty="0" smtClean="0"/>
              <a:t> centuries)</a:t>
            </a:r>
            <a:endParaRPr lang="en-US" b="1" u="sng" dirty="0"/>
          </a:p>
        </p:txBody>
      </p:sp>
      <p:pic>
        <p:nvPicPr>
          <p:cNvPr id="1026" name="Picture 2" descr="http://upload.wikimedia.org/wikipedia/commons/4/45/Siam_territoral_loss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62000"/>
            <a:ext cx="3578225" cy="6110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62400" y="914400"/>
            <a:ext cx="4724400" cy="1569660"/>
          </a:xfrm>
          <a:prstGeom prst="rect">
            <a:avLst/>
          </a:prstGeom>
          <a:noFill/>
        </p:spPr>
        <p:txBody>
          <a:bodyPr wrap="square" rtlCol="0">
            <a:spAutoFit/>
          </a:bodyPr>
          <a:lstStyle/>
          <a:p>
            <a:r>
              <a:rPr lang="en-US" sz="2400" b="1" i="1" dirty="0" smtClean="0"/>
              <a:t>Siam</a:t>
            </a:r>
            <a:r>
              <a:rPr lang="en-US" sz="2400" dirty="0" smtClean="0"/>
              <a:t> (modern day Thailand) was the only SE Asian nation to remain independent during the period of European colonialization</a:t>
            </a:r>
            <a:endParaRPr lang="en-US" sz="2400" dirty="0"/>
          </a:p>
        </p:txBody>
      </p:sp>
    </p:spTree>
    <p:extLst>
      <p:ext uri="{BB962C8B-B14F-4D97-AF65-F5344CB8AC3E}">
        <p14:creationId xmlns:p14="http://schemas.microsoft.com/office/powerpoint/2010/main" val="17274721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5715000" cy="6400800"/>
          </a:xfrm>
        </p:spPr>
        <p:txBody>
          <a:bodyPr>
            <a:normAutofit/>
          </a:bodyPr>
          <a:lstStyle/>
          <a:p>
            <a:pPr marL="0" indent="0">
              <a:buNone/>
            </a:pPr>
            <a:r>
              <a:rPr lang="en-US" sz="2200" b="1" i="1" dirty="0" smtClean="0"/>
              <a:t>#3:_________________________</a:t>
            </a:r>
          </a:p>
          <a:p>
            <a:pPr marL="514350" indent="-457200"/>
            <a:r>
              <a:rPr lang="en-US" sz="2200" dirty="0" smtClean="0"/>
              <a:t>Zulus were a Bantu group that united under the leadership of ____________in the early 1800’s to resist western incursions</a:t>
            </a:r>
          </a:p>
          <a:p>
            <a:pPr lvl="1">
              <a:buFont typeface="Wingdings" panose="05000000000000000000" pitchFamily="2" charset="2"/>
              <a:buChar char="§"/>
            </a:pPr>
            <a:r>
              <a:rPr lang="en-US" sz="2200" dirty="0" err="1" smtClean="0"/>
              <a:t>Shaka</a:t>
            </a:r>
            <a:r>
              <a:rPr lang="en-US" sz="2200" dirty="0" smtClean="0"/>
              <a:t> created powerful sense of </a:t>
            </a:r>
            <a:r>
              <a:rPr lang="en-US" sz="2200" b="1" i="1" dirty="0" smtClean="0"/>
              <a:t>Zulu nationalism </a:t>
            </a:r>
            <a:r>
              <a:rPr lang="en-US" sz="2200" dirty="0" smtClean="0"/>
              <a:t>=&gt; focused on common culture, language &amp; heritage</a:t>
            </a:r>
          </a:p>
          <a:p>
            <a:pPr lvl="1">
              <a:buFont typeface="Wingdings" panose="05000000000000000000" pitchFamily="2" charset="2"/>
              <a:buChar char="§"/>
            </a:pPr>
            <a:r>
              <a:rPr lang="en-US" sz="2200" dirty="0" err="1" smtClean="0"/>
              <a:t>Shaka</a:t>
            </a:r>
            <a:r>
              <a:rPr lang="en-US" sz="2200" dirty="0" smtClean="0"/>
              <a:t> also used new military tactics like age grade conscription and encirclement</a:t>
            </a:r>
          </a:p>
          <a:p>
            <a:pPr marL="514350" indent="-457200"/>
            <a:r>
              <a:rPr lang="en-US" sz="2200" dirty="0" smtClean="0"/>
              <a:t>British provoked the Anglo-Zulu War (1877) which ended with British victory, despite Zulu success at </a:t>
            </a:r>
            <a:r>
              <a:rPr lang="en-US" sz="2200" b="1" i="1" dirty="0" smtClean="0"/>
              <a:t>Battle of </a:t>
            </a:r>
            <a:r>
              <a:rPr lang="en-US" sz="2200" b="1" i="1" dirty="0" err="1" smtClean="0"/>
              <a:t>Isandlwana</a:t>
            </a:r>
            <a:endParaRPr lang="en-US" sz="2200" b="1" i="1" dirty="0"/>
          </a:p>
        </p:txBody>
      </p:sp>
      <p:sp>
        <p:nvSpPr>
          <p:cNvPr id="4" name="Title 1"/>
          <p:cNvSpPr>
            <a:spLocks noGrp="1"/>
          </p:cNvSpPr>
          <p:nvPr>
            <p:ph type="title"/>
          </p:nvPr>
        </p:nvSpPr>
        <p:spPr>
          <a:xfrm>
            <a:off x="0" y="76200"/>
            <a:ext cx="9144000" cy="457200"/>
          </a:xfrm>
        </p:spPr>
        <p:txBody>
          <a:bodyPr>
            <a:noAutofit/>
          </a:bodyPr>
          <a:lstStyle/>
          <a:p>
            <a:r>
              <a:rPr lang="en-US" sz="3100" b="1" u="sng" dirty="0" smtClean="0"/>
              <a:t>Opposition to Imperialism – Formation of New States</a:t>
            </a:r>
            <a:endParaRPr lang="en-US" sz="3100" b="1" u="sng" dirty="0"/>
          </a:p>
        </p:txBody>
      </p:sp>
      <p:pic>
        <p:nvPicPr>
          <p:cNvPr id="2050" name="Picture 2" descr="KingSha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491" y="1371600"/>
            <a:ext cx="3495509"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738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5129</TotalTime>
  <Words>7172</Words>
  <Application>Microsoft Office PowerPoint</Application>
  <PresentationFormat>On-screen Show (4:3)</PresentationFormat>
  <Paragraphs>647</Paragraphs>
  <Slides>99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99</vt:i4>
      </vt:variant>
    </vt:vector>
  </HeadingPairs>
  <TitlesOfParts>
    <vt:vector size="104" baseType="lpstr">
      <vt:lpstr>Arial</vt:lpstr>
      <vt:lpstr>Calibri</vt:lpstr>
      <vt:lpstr>Courier New</vt:lpstr>
      <vt:lpstr>Wingdings</vt:lpstr>
      <vt:lpstr>Office Theme</vt:lpstr>
      <vt:lpstr>AP World History Unit V – The Age of Revolutions 1750-1900</vt:lpstr>
      <vt:lpstr>Unit Questions &amp; Periodization</vt:lpstr>
      <vt:lpstr>The Age of Revolution – What was it? </vt:lpstr>
      <vt:lpstr>Major Events of the Age of Revolutions</vt:lpstr>
      <vt:lpstr>What is a Revolution?????</vt:lpstr>
      <vt:lpstr>World Demography (by region) 1750 to 1900</vt:lpstr>
      <vt:lpstr>The Industrial Revolution -- Intro</vt:lpstr>
      <vt:lpstr>Industrial Revolution – BIG 9 Causes</vt:lpstr>
      <vt:lpstr>PowerPoint Presentation</vt:lpstr>
      <vt:lpstr>Industrial Revolution -- Production</vt:lpstr>
      <vt:lpstr>Watt Steam Engine =&gt; originally used to pump water out of mines (increase coal production)</vt:lpstr>
      <vt:lpstr>US Steel Production &amp; General Industrial Production</vt:lpstr>
      <vt:lpstr>Industrial Revolution Case Study -- Textiles</vt:lpstr>
      <vt:lpstr>British Textile Factory ca 1800</vt:lpstr>
      <vt:lpstr>Specialization of Labor – The Pin Factory</vt:lpstr>
      <vt:lpstr>Eli Whitney’s Interchangable Part Gun</vt:lpstr>
      <vt:lpstr>Industrial Revolution – Global Trade</vt:lpstr>
      <vt:lpstr>Single resource Export Economies – Guano Case Study </vt:lpstr>
      <vt:lpstr>Share of World GDP by region</vt:lpstr>
      <vt:lpstr>Industrial Revolution – Global Trade</vt:lpstr>
      <vt:lpstr>South African Gold &amp; Diamond mines</vt:lpstr>
      <vt:lpstr>British Empire in 1900</vt:lpstr>
      <vt:lpstr>Industrial Revolution -- Economics</vt:lpstr>
      <vt:lpstr>Industrial Revolution -- Economics</vt:lpstr>
      <vt:lpstr>Industrial Revolution -- Economics</vt:lpstr>
      <vt:lpstr>World Stock exchanges in 19th Century</vt:lpstr>
      <vt:lpstr>Gold Production – Gold standard</vt:lpstr>
      <vt:lpstr>Industrial Revolution -- Economics</vt:lpstr>
      <vt:lpstr>TransAtlantic Telegraph Wires</vt:lpstr>
      <vt:lpstr>Worldwide Telegraph Communication</vt:lpstr>
      <vt:lpstr>Trans-Siberian Railroad</vt:lpstr>
      <vt:lpstr>19th Century Steamships</vt:lpstr>
      <vt:lpstr>Impact of Industrial Revolution on Britain</vt:lpstr>
      <vt:lpstr>European Industrialization by 1850</vt:lpstr>
      <vt:lpstr>Industrial Revolution – Qing China &amp; Ottoman Empire</vt:lpstr>
      <vt:lpstr>Decline of Ottoman Empire</vt:lpstr>
      <vt:lpstr>Industrial Revolution – Russian Empire &amp; Meiji Japan</vt:lpstr>
      <vt:lpstr>Tomioka Silk Factory – Japan 1889</vt:lpstr>
      <vt:lpstr>PowerPoint Presentation</vt:lpstr>
      <vt:lpstr>Industrial Revolution – Russian Empire &amp; Meiji Japan</vt:lpstr>
      <vt:lpstr>PowerPoint Presentation</vt:lpstr>
      <vt:lpstr>Industrial Revolution’s Effect on British Population</vt:lpstr>
      <vt:lpstr>World Demography (by region) 1750 to 1900</vt:lpstr>
      <vt:lpstr>Industrial Revolution – Social Effects</vt:lpstr>
      <vt:lpstr>Dumbbell Tenement Plan in NYC after Tenement Housing Act of 1879</vt:lpstr>
      <vt:lpstr>PowerPoint Presentation</vt:lpstr>
      <vt:lpstr>Q: What does this tell you about working conditions in Industrial age factories? How do they compare to present day working conditions?</vt:lpstr>
      <vt:lpstr>Industrial Revolution – Social Effects</vt:lpstr>
      <vt:lpstr>Manchester in 1750</vt:lpstr>
      <vt:lpstr>Manchester in 1850</vt:lpstr>
      <vt:lpstr>PowerPoint Presentation</vt:lpstr>
      <vt:lpstr>Queen Victoria</vt:lpstr>
      <vt:lpstr>Wealth Concentration in US</vt:lpstr>
      <vt:lpstr>Industrial Revolution – Social Effects</vt:lpstr>
      <vt:lpstr>Shopping at Le Bon Marche – Paris 1870</vt:lpstr>
      <vt:lpstr>The Revolt of the Working Class (1848-1900)</vt:lpstr>
      <vt:lpstr>Industrial Revolution -- Reactions</vt:lpstr>
      <vt:lpstr>Industrial Revolution -- Reactions</vt:lpstr>
      <vt:lpstr>Industrial Revolution -- Reactions</vt:lpstr>
      <vt:lpstr>Intro to Imperialism</vt:lpstr>
      <vt:lpstr>Type of Imperialism</vt:lpstr>
      <vt:lpstr>Thomas Macauley, Minute on Education (1834)</vt:lpstr>
      <vt:lpstr>Rationale for Imperialist Practices</vt:lpstr>
      <vt:lpstr>Scope of European Imperialism by 1900</vt:lpstr>
      <vt:lpstr>African Imperialism ca 1914</vt:lpstr>
      <vt:lpstr>US Imperialist Actions (1890-1920)</vt:lpstr>
      <vt:lpstr>Percentage of Land Areas controlled by 5 Major European Powers &amp; US in 1900</vt:lpstr>
      <vt:lpstr>Population of Colonies Controlled by European Powers in 1939</vt:lpstr>
      <vt:lpstr>“Doubling Down” on existing Colonies</vt:lpstr>
      <vt:lpstr>PowerPoint Presentation</vt:lpstr>
      <vt:lpstr>PowerPoint Presentation</vt:lpstr>
      <vt:lpstr>“Doubling Down” on existing Colonies</vt:lpstr>
      <vt:lpstr>Colonization of Africa</vt:lpstr>
      <vt:lpstr>African Political Cartoon activity</vt:lpstr>
      <vt:lpstr>African Imperialism ca 1914</vt:lpstr>
      <vt:lpstr>Colonization of Africa</vt:lpstr>
      <vt:lpstr>British Maxim Gun</vt:lpstr>
      <vt:lpstr>PowerPoint Presentation</vt:lpstr>
      <vt:lpstr>Indirect Rule – ________________</vt:lpstr>
      <vt:lpstr>British Colonial Nigeria</vt:lpstr>
      <vt:lpstr>Direct Rule – ________________</vt:lpstr>
      <vt:lpstr>French West Africa &amp; French Colonial Possessions</vt:lpstr>
      <vt:lpstr>Settler Colonies</vt:lpstr>
      <vt:lpstr>British Settler Colonies in S. Africa &amp; Australia</vt:lpstr>
      <vt:lpstr>Native Land Act of 1913 -- Set up racially segregated reservations for all of South Africa’s non-white population (total reservation space = 12% of the country for 85% of the population</vt:lpstr>
      <vt:lpstr>British Settler Colonies in S. Africa &amp; Australia</vt:lpstr>
      <vt:lpstr>Economic Imperialism</vt:lpstr>
      <vt:lpstr>Cartoon #1: The World’s Plunderers</vt:lpstr>
      <vt:lpstr>Cartoon #2: The Open Door</vt:lpstr>
      <vt:lpstr>Economic Imperialism</vt:lpstr>
      <vt:lpstr>PowerPoint Presentation</vt:lpstr>
      <vt:lpstr>US Manifest Destiny</vt:lpstr>
      <vt:lpstr>Impact of Imperialism -- Formation of New States</vt:lpstr>
      <vt:lpstr>US Imperialist Actions (1890-1920)</vt:lpstr>
      <vt:lpstr>Impact of Imperialism -- Formation of New States</vt:lpstr>
      <vt:lpstr>Russian Expansion – 1500-1900</vt:lpstr>
      <vt:lpstr>Opposition to Imperialism – Formation of New States</vt:lpstr>
      <vt:lpstr>Nation of Siam (18th and 19th centuries)</vt:lpstr>
      <vt:lpstr>Opposition to Imperialism – Formation of New States</vt:lpstr>
    </vt:vector>
  </TitlesOfParts>
  <Company>SHIPPENSBURG AREA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Kristoffer Rhinehart</dc:creator>
  <cp:lastModifiedBy>Kristoffer Rhinehart</cp:lastModifiedBy>
  <cp:revision>157</cp:revision>
  <cp:lastPrinted>2018-02-02T19:14:04Z</cp:lastPrinted>
  <dcterms:created xsi:type="dcterms:W3CDTF">2015-02-04T14:02:26Z</dcterms:created>
  <dcterms:modified xsi:type="dcterms:W3CDTF">2018-03-05T13:31:45Z</dcterms:modified>
</cp:coreProperties>
</file>