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7"/>
  </p:notesMasterIdLst>
  <p:handoutMasterIdLst>
    <p:handoutMasterId r:id="rId138"/>
  </p:handoutMasterIdLst>
  <p:sldIdLst>
    <p:sldId id="256" r:id="rId3"/>
    <p:sldId id="362" r:id="rId4"/>
    <p:sldId id="363" r:id="rId5"/>
    <p:sldId id="265" r:id="rId6"/>
    <p:sldId id="264" r:id="rId7"/>
    <p:sldId id="266" r:id="rId8"/>
    <p:sldId id="258" r:id="rId9"/>
    <p:sldId id="271" r:id="rId10"/>
    <p:sldId id="274" r:id="rId11"/>
    <p:sldId id="275" r:id="rId12"/>
    <p:sldId id="279" r:id="rId13"/>
    <p:sldId id="269" r:id="rId14"/>
    <p:sldId id="281" r:id="rId15"/>
    <p:sldId id="282" r:id="rId16"/>
    <p:sldId id="550" r:id="rId17"/>
    <p:sldId id="284" r:id="rId18"/>
    <p:sldId id="291" r:id="rId19"/>
    <p:sldId id="286" r:id="rId20"/>
    <p:sldId id="295" r:id="rId21"/>
    <p:sldId id="546" r:id="rId22"/>
    <p:sldId id="304" r:id="rId23"/>
    <p:sldId id="305" r:id="rId24"/>
    <p:sldId id="298" r:id="rId25"/>
    <p:sldId id="306" r:id="rId26"/>
    <p:sldId id="302" r:id="rId27"/>
    <p:sldId id="309" r:id="rId28"/>
    <p:sldId id="308" r:id="rId29"/>
    <p:sldId id="310" r:id="rId30"/>
    <p:sldId id="551" r:id="rId31"/>
    <p:sldId id="313" r:id="rId32"/>
    <p:sldId id="312" r:id="rId33"/>
    <p:sldId id="314" r:id="rId34"/>
    <p:sldId id="315" r:id="rId35"/>
    <p:sldId id="317" r:id="rId36"/>
    <p:sldId id="316" r:id="rId37"/>
    <p:sldId id="319" r:id="rId38"/>
    <p:sldId id="326" r:id="rId39"/>
    <p:sldId id="325" r:id="rId40"/>
    <p:sldId id="327" r:id="rId41"/>
    <p:sldId id="337" r:id="rId42"/>
    <p:sldId id="324" r:id="rId43"/>
    <p:sldId id="333" r:id="rId44"/>
    <p:sldId id="575" r:id="rId45"/>
    <p:sldId id="576" r:id="rId46"/>
    <p:sldId id="344" r:id="rId47"/>
    <p:sldId id="334" r:id="rId48"/>
    <p:sldId id="380" r:id="rId49"/>
    <p:sldId id="339" r:id="rId50"/>
    <p:sldId id="345" r:id="rId51"/>
    <p:sldId id="347" r:id="rId52"/>
    <p:sldId id="348" r:id="rId53"/>
    <p:sldId id="572" r:id="rId54"/>
    <p:sldId id="349" r:id="rId55"/>
    <p:sldId id="350" r:id="rId56"/>
    <p:sldId id="361" r:id="rId57"/>
    <p:sldId id="364" r:id="rId58"/>
    <p:sldId id="365" r:id="rId59"/>
    <p:sldId id="367" r:id="rId60"/>
    <p:sldId id="567" r:id="rId61"/>
    <p:sldId id="375" r:id="rId62"/>
    <p:sldId id="369" r:id="rId63"/>
    <p:sldId id="370" r:id="rId64"/>
    <p:sldId id="376" r:id="rId65"/>
    <p:sldId id="383" r:id="rId66"/>
    <p:sldId id="548" r:id="rId67"/>
    <p:sldId id="549" r:id="rId68"/>
    <p:sldId id="381" r:id="rId69"/>
    <p:sldId id="384" r:id="rId70"/>
    <p:sldId id="393" r:id="rId71"/>
    <p:sldId id="400" r:id="rId72"/>
    <p:sldId id="396" r:id="rId73"/>
    <p:sldId id="401" r:id="rId74"/>
    <p:sldId id="407" r:id="rId75"/>
    <p:sldId id="403" r:id="rId76"/>
    <p:sldId id="408" r:id="rId77"/>
    <p:sldId id="409" r:id="rId78"/>
    <p:sldId id="410" r:id="rId79"/>
    <p:sldId id="411" r:id="rId80"/>
    <p:sldId id="413" r:id="rId81"/>
    <p:sldId id="412" r:id="rId82"/>
    <p:sldId id="426" r:id="rId83"/>
    <p:sldId id="419" r:id="rId84"/>
    <p:sldId id="425" r:id="rId85"/>
    <p:sldId id="420" r:id="rId86"/>
    <p:sldId id="427" r:id="rId87"/>
    <p:sldId id="422" r:id="rId88"/>
    <p:sldId id="428" r:id="rId89"/>
    <p:sldId id="429" r:id="rId90"/>
    <p:sldId id="431" r:id="rId91"/>
    <p:sldId id="439" r:id="rId92"/>
    <p:sldId id="433" r:id="rId93"/>
    <p:sldId id="434" r:id="rId94"/>
    <p:sldId id="440" r:id="rId95"/>
    <p:sldId id="441" r:id="rId96"/>
    <p:sldId id="442" r:id="rId97"/>
    <p:sldId id="443" r:id="rId98"/>
    <p:sldId id="453" r:id="rId99"/>
    <p:sldId id="564" r:id="rId100"/>
    <p:sldId id="565" r:id="rId101"/>
    <p:sldId id="566" r:id="rId102"/>
    <p:sldId id="568" r:id="rId103"/>
    <p:sldId id="569" r:id="rId104"/>
    <p:sldId id="475" r:id="rId105"/>
    <p:sldId id="476" r:id="rId106"/>
    <p:sldId id="498" r:id="rId107"/>
    <p:sldId id="484" r:id="rId108"/>
    <p:sldId id="485" r:id="rId109"/>
    <p:sldId id="488" r:id="rId110"/>
    <p:sldId id="492" r:id="rId111"/>
    <p:sldId id="479" r:id="rId112"/>
    <p:sldId id="491" r:id="rId113"/>
    <p:sldId id="493" r:id="rId114"/>
    <p:sldId id="482" r:id="rId115"/>
    <p:sldId id="495" r:id="rId116"/>
    <p:sldId id="497" r:id="rId117"/>
    <p:sldId id="496" r:id="rId118"/>
    <p:sldId id="511" r:id="rId119"/>
    <p:sldId id="517" r:id="rId120"/>
    <p:sldId id="505" r:id="rId121"/>
    <p:sldId id="512" r:id="rId122"/>
    <p:sldId id="518" r:id="rId123"/>
    <p:sldId id="521" r:id="rId124"/>
    <p:sldId id="522" r:id="rId125"/>
    <p:sldId id="523" r:id="rId126"/>
    <p:sldId id="516" r:id="rId127"/>
    <p:sldId id="501" r:id="rId128"/>
    <p:sldId id="525" r:id="rId129"/>
    <p:sldId id="526" r:id="rId130"/>
    <p:sldId id="537" r:id="rId131"/>
    <p:sldId id="531" r:id="rId132"/>
    <p:sldId id="533" r:id="rId133"/>
    <p:sldId id="540" r:id="rId134"/>
    <p:sldId id="539" r:id="rId135"/>
    <p:sldId id="535" r:id="rId1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CC9900"/>
    <a:srgbClr val="666699"/>
    <a:srgbClr val="808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0" d="100"/>
          <a:sy n="130" d="100"/>
        </p:scale>
        <p:origin x="1080"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microsoft.com/office/2015/10/relationships/revisionInfo" Target="revisionInfo.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Population</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Sheet1!$A$2:$A$5</c:f>
              <c:strCache>
                <c:ptCount val="4"/>
                <c:pt idx="0">
                  <c:v>English</c:v>
                </c:pt>
                <c:pt idx="1">
                  <c:v>French</c:v>
                </c:pt>
                <c:pt idx="2">
                  <c:v>Dutch</c:v>
                </c:pt>
                <c:pt idx="3">
                  <c:v>Spanish</c:v>
                </c:pt>
              </c:strCache>
            </c:strRef>
          </c:cat>
          <c:val>
            <c:numRef>
              <c:f>Sheet1!$B$2:$B$5</c:f>
              <c:numCache>
                <c:formatCode>General</c:formatCode>
                <c:ptCount val="4"/>
                <c:pt idx="0">
                  <c:v>260000</c:v>
                </c:pt>
                <c:pt idx="1">
                  <c:v>6000</c:v>
                </c:pt>
                <c:pt idx="2">
                  <c:v>5000</c:v>
                </c:pt>
                <c:pt idx="3">
                  <c:v>8000</c:v>
                </c:pt>
              </c:numCache>
            </c:numRef>
          </c:val>
          <c:extLst xmlns:c16r2="http://schemas.microsoft.com/office/drawing/2015/06/chart">
            <c:ext xmlns:c16="http://schemas.microsoft.com/office/drawing/2014/chart" uri="{C3380CC4-5D6E-409C-BE32-E72D297353CC}">
              <c16:uniqueId val="{00000000-02DD-45B6-835A-176B406657BC}"/>
            </c:ext>
          </c:extLst>
        </c:ser>
        <c:ser>
          <c:idx val="1"/>
          <c:order val="1"/>
          <c:tx>
            <c:strRef>
              <c:f>Sheet1!$C$1</c:f>
              <c:strCache>
                <c:ptCount val="1"/>
                <c:pt idx="0">
                  <c:v>Column1</c:v>
                </c:pt>
              </c:strCache>
            </c:strRef>
          </c:tx>
          <c:invertIfNegative val="0"/>
          <c:cat>
            <c:strRef>
              <c:f>Sheet1!$A$2:$A$5</c:f>
              <c:strCache>
                <c:ptCount val="4"/>
                <c:pt idx="0">
                  <c:v>English</c:v>
                </c:pt>
                <c:pt idx="1">
                  <c:v>French</c:v>
                </c:pt>
                <c:pt idx="2">
                  <c:v>Dutch</c:v>
                </c:pt>
                <c:pt idx="3">
                  <c:v>Spanish</c:v>
                </c:pt>
              </c:strCache>
            </c:strRef>
          </c:cat>
          <c:val>
            <c:numRef>
              <c:f>Sheet1!$C$2:$C$5</c:f>
              <c:numCache>
                <c:formatCode>General</c:formatCode>
                <c:ptCount val="4"/>
              </c:numCache>
            </c:numRef>
          </c:val>
          <c:extLst xmlns:c16r2="http://schemas.microsoft.com/office/drawing/2015/06/chart">
            <c:ext xmlns:c16="http://schemas.microsoft.com/office/drawing/2014/chart" uri="{C3380CC4-5D6E-409C-BE32-E72D297353CC}">
              <c16:uniqueId val="{00000001-02DD-45B6-835A-176B406657BC}"/>
            </c:ext>
          </c:extLst>
        </c:ser>
        <c:ser>
          <c:idx val="2"/>
          <c:order val="2"/>
          <c:tx>
            <c:strRef>
              <c:f>Sheet1!$D$1</c:f>
              <c:strCache>
                <c:ptCount val="1"/>
                <c:pt idx="0">
                  <c:v>Column2</c:v>
                </c:pt>
              </c:strCache>
            </c:strRef>
          </c:tx>
          <c:invertIfNegative val="0"/>
          <c:cat>
            <c:strRef>
              <c:f>Sheet1!$A$2:$A$5</c:f>
              <c:strCache>
                <c:ptCount val="4"/>
                <c:pt idx="0">
                  <c:v>English</c:v>
                </c:pt>
                <c:pt idx="1">
                  <c:v>French</c:v>
                </c:pt>
                <c:pt idx="2">
                  <c:v>Dutch</c:v>
                </c:pt>
                <c:pt idx="3">
                  <c:v>Spanish</c:v>
                </c:pt>
              </c:strCache>
            </c:strRef>
          </c:cat>
          <c:val>
            <c:numRef>
              <c:f>Sheet1!$D$2:$D$5</c:f>
              <c:numCache>
                <c:formatCode>General</c:formatCode>
                <c:ptCount val="4"/>
              </c:numCache>
            </c:numRef>
          </c:val>
          <c:extLst xmlns:c16r2="http://schemas.microsoft.com/office/drawing/2015/06/chart">
            <c:ext xmlns:c16="http://schemas.microsoft.com/office/drawing/2014/chart" uri="{C3380CC4-5D6E-409C-BE32-E72D297353CC}">
              <c16:uniqueId val="{00000002-02DD-45B6-835A-176B406657BC}"/>
            </c:ext>
          </c:extLst>
        </c:ser>
        <c:dLbls>
          <c:showLegendKey val="0"/>
          <c:showVal val="0"/>
          <c:showCatName val="0"/>
          <c:showSerName val="0"/>
          <c:showPercent val="0"/>
          <c:showBubbleSize val="0"/>
        </c:dLbls>
        <c:gapWidth val="150"/>
        <c:axId val="321196072"/>
        <c:axId val="321198424"/>
      </c:barChart>
      <c:catAx>
        <c:axId val="321196072"/>
        <c:scaling>
          <c:orientation val="minMax"/>
        </c:scaling>
        <c:delete val="0"/>
        <c:axPos val="b"/>
        <c:numFmt formatCode="General" sourceLinked="0"/>
        <c:majorTickMark val="out"/>
        <c:minorTickMark val="none"/>
        <c:tickLblPos val="nextTo"/>
        <c:txPr>
          <a:bodyPr/>
          <a:lstStyle/>
          <a:p>
            <a:pPr>
              <a:defRPr sz="2000" strike="noStrike" baseline="0"/>
            </a:pPr>
            <a:endParaRPr lang="en-US"/>
          </a:p>
        </c:txPr>
        <c:crossAx val="321198424"/>
        <c:crosses val="autoZero"/>
        <c:auto val="1"/>
        <c:lblAlgn val="ctr"/>
        <c:lblOffset val="100"/>
        <c:noMultiLvlLbl val="0"/>
      </c:catAx>
      <c:valAx>
        <c:axId val="321198424"/>
        <c:scaling>
          <c:orientation val="minMax"/>
        </c:scaling>
        <c:delete val="0"/>
        <c:axPos val="l"/>
        <c:majorGridlines/>
        <c:numFmt formatCode="General" sourceLinked="1"/>
        <c:majorTickMark val="out"/>
        <c:minorTickMark val="none"/>
        <c:tickLblPos val="nextTo"/>
        <c:crossAx val="3211960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invertIfNegative val="0"/>
          <c:dPt>
            <c:idx val="0"/>
            <c:invertIfNegative val="0"/>
            <c:bubble3D val="0"/>
            <c:spPr>
              <a:solidFill>
                <a:srgbClr val="800000"/>
              </a:solidFill>
            </c:spPr>
            <c:extLst xmlns:c16r2="http://schemas.microsoft.com/office/drawing/2015/06/chart">
              <c:ext xmlns:c16="http://schemas.microsoft.com/office/drawing/2014/chart" uri="{C3380CC4-5D6E-409C-BE32-E72D297353CC}">
                <c16:uniqueId val="{00000001-434F-4B71-8CBC-A8FD58BAFF33}"/>
              </c:ext>
            </c:extLst>
          </c:dPt>
          <c:dPt>
            <c:idx val="1"/>
            <c:invertIfNegative val="0"/>
            <c:bubble3D val="0"/>
            <c:spPr>
              <a:solidFill>
                <a:srgbClr val="800000"/>
              </a:solidFill>
            </c:spPr>
            <c:extLst xmlns:c16r2="http://schemas.microsoft.com/office/drawing/2015/06/chart">
              <c:ext xmlns:c16="http://schemas.microsoft.com/office/drawing/2014/chart" uri="{C3380CC4-5D6E-409C-BE32-E72D297353CC}">
                <c16:uniqueId val="{00000003-434F-4B71-8CBC-A8FD58BAFF33}"/>
              </c:ext>
            </c:extLst>
          </c:dPt>
          <c:dPt>
            <c:idx val="2"/>
            <c:invertIfNegative val="0"/>
            <c:bubble3D val="0"/>
            <c:spPr>
              <a:solidFill>
                <a:srgbClr val="800000"/>
              </a:solidFill>
            </c:spPr>
            <c:extLst xmlns:c16r2="http://schemas.microsoft.com/office/drawing/2015/06/chart">
              <c:ext xmlns:c16="http://schemas.microsoft.com/office/drawing/2014/chart" uri="{C3380CC4-5D6E-409C-BE32-E72D297353CC}">
                <c16:uniqueId val="{00000005-434F-4B71-8CBC-A8FD58BAFF33}"/>
              </c:ext>
            </c:extLst>
          </c:dPt>
          <c:dPt>
            <c:idx val="3"/>
            <c:invertIfNegative val="0"/>
            <c:bubble3D val="0"/>
            <c:spPr>
              <a:solidFill>
                <a:srgbClr val="800000"/>
              </a:solidFill>
            </c:spPr>
            <c:extLst xmlns:c16r2="http://schemas.microsoft.com/office/drawing/2015/06/chart">
              <c:ext xmlns:c16="http://schemas.microsoft.com/office/drawing/2014/chart" uri="{C3380CC4-5D6E-409C-BE32-E72D297353CC}">
                <c16:uniqueId val="{00000007-434F-4B71-8CBC-A8FD58BAFF33}"/>
              </c:ext>
            </c:extLst>
          </c:dPt>
          <c:dPt>
            <c:idx val="4"/>
            <c:invertIfNegative val="0"/>
            <c:bubble3D val="0"/>
            <c:spPr>
              <a:solidFill>
                <a:srgbClr val="800000"/>
              </a:solidFill>
            </c:spPr>
            <c:extLst xmlns:c16r2="http://schemas.microsoft.com/office/drawing/2015/06/chart">
              <c:ext xmlns:c16="http://schemas.microsoft.com/office/drawing/2014/chart" uri="{C3380CC4-5D6E-409C-BE32-E72D297353CC}">
                <c16:uniqueId val="{00000009-434F-4B71-8CBC-A8FD58BAFF33}"/>
              </c:ext>
            </c:extLst>
          </c:dPt>
          <c:cat>
            <c:strRef>
              <c:f>Sheet1!$A$2:$A$6</c:f>
              <c:strCache>
                <c:ptCount val="5"/>
                <c:pt idx="0">
                  <c:v>Portuguese</c:v>
                </c:pt>
                <c:pt idx="1">
                  <c:v>British</c:v>
                </c:pt>
                <c:pt idx="2">
                  <c:v>French</c:v>
                </c:pt>
                <c:pt idx="3">
                  <c:v>Spanish</c:v>
                </c:pt>
                <c:pt idx="4">
                  <c:v>Dutch</c:v>
                </c:pt>
              </c:strCache>
            </c:strRef>
          </c:cat>
          <c:val>
            <c:numRef>
              <c:f>Sheet1!$B$2:$B$6</c:f>
              <c:numCache>
                <c:formatCode>#,##0</c:formatCode>
                <c:ptCount val="5"/>
                <c:pt idx="0">
                  <c:v>4700000</c:v>
                </c:pt>
                <c:pt idx="1">
                  <c:v>2900000</c:v>
                </c:pt>
                <c:pt idx="2">
                  <c:v>1300000</c:v>
                </c:pt>
                <c:pt idx="3">
                  <c:v>1600000</c:v>
                </c:pt>
                <c:pt idx="4">
                  <c:v>500000</c:v>
                </c:pt>
              </c:numCache>
            </c:numRef>
          </c:val>
          <c:extLst xmlns:c16r2="http://schemas.microsoft.com/office/drawing/2015/06/chart">
            <c:ext xmlns:c16="http://schemas.microsoft.com/office/drawing/2014/chart" uri="{C3380CC4-5D6E-409C-BE32-E72D297353CC}">
              <c16:uniqueId val="{0000000A-434F-4B71-8CBC-A8FD58BAFF33}"/>
            </c:ext>
          </c:extLst>
        </c:ser>
        <c:ser>
          <c:idx val="1"/>
          <c:order val="1"/>
          <c:tx>
            <c:strRef>
              <c:f>Sheet1!$C$1</c:f>
              <c:strCache>
                <c:ptCount val="1"/>
                <c:pt idx="0">
                  <c:v>Column1</c:v>
                </c:pt>
              </c:strCache>
            </c:strRef>
          </c:tx>
          <c:invertIfNegative val="0"/>
          <c:cat>
            <c:strRef>
              <c:f>Sheet1!$A$2:$A$6</c:f>
              <c:strCache>
                <c:ptCount val="5"/>
                <c:pt idx="0">
                  <c:v>Portuguese</c:v>
                </c:pt>
                <c:pt idx="1">
                  <c:v>British</c:v>
                </c:pt>
                <c:pt idx="2">
                  <c:v>French</c:v>
                </c:pt>
                <c:pt idx="3">
                  <c:v>Spanish</c:v>
                </c:pt>
                <c:pt idx="4">
                  <c:v>Dutch</c:v>
                </c:pt>
              </c:strCache>
            </c:strRef>
          </c:cat>
          <c:val>
            <c:numRef>
              <c:f>Sheet1!$C$2:$C$6</c:f>
              <c:numCache>
                <c:formatCode>General</c:formatCode>
                <c:ptCount val="5"/>
              </c:numCache>
            </c:numRef>
          </c:val>
          <c:extLst xmlns:c16r2="http://schemas.microsoft.com/office/drawing/2015/06/chart">
            <c:ext xmlns:c16="http://schemas.microsoft.com/office/drawing/2014/chart" uri="{C3380CC4-5D6E-409C-BE32-E72D297353CC}">
              <c16:uniqueId val="{0000000B-434F-4B71-8CBC-A8FD58BAFF33}"/>
            </c:ext>
          </c:extLst>
        </c:ser>
        <c:ser>
          <c:idx val="2"/>
          <c:order val="2"/>
          <c:tx>
            <c:strRef>
              <c:f>Sheet1!$D$1</c:f>
              <c:strCache>
                <c:ptCount val="1"/>
                <c:pt idx="0">
                  <c:v>Column2</c:v>
                </c:pt>
              </c:strCache>
            </c:strRef>
          </c:tx>
          <c:invertIfNegative val="0"/>
          <c:cat>
            <c:strRef>
              <c:f>Sheet1!$A$2:$A$6</c:f>
              <c:strCache>
                <c:ptCount val="5"/>
                <c:pt idx="0">
                  <c:v>Portuguese</c:v>
                </c:pt>
                <c:pt idx="1">
                  <c:v>British</c:v>
                </c:pt>
                <c:pt idx="2">
                  <c:v>French</c:v>
                </c:pt>
                <c:pt idx="3">
                  <c:v>Spanish</c:v>
                </c:pt>
                <c:pt idx="4">
                  <c:v>Dutch</c:v>
                </c:pt>
              </c:strCache>
            </c:strRef>
          </c:cat>
          <c:val>
            <c:numRef>
              <c:f>Sheet1!$D$2:$D$6</c:f>
              <c:numCache>
                <c:formatCode>General</c:formatCode>
                <c:ptCount val="5"/>
              </c:numCache>
            </c:numRef>
          </c:val>
          <c:extLst xmlns:c16r2="http://schemas.microsoft.com/office/drawing/2015/06/chart">
            <c:ext xmlns:c16="http://schemas.microsoft.com/office/drawing/2014/chart" uri="{C3380CC4-5D6E-409C-BE32-E72D297353CC}">
              <c16:uniqueId val="{0000000C-434F-4B71-8CBC-A8FD58BAFF33}"/>
            </c:ext>
          </c:extLst>
        </c:ser>
        <c:dLbls>
          <c:showLegendKey val="0"/>
          <c:showVal val="0"/>
          <c:showCatName val="0"/>
          <c:showSerName val="0"/>
          <c:showPercent val="0"/>
          <c:showBubbleSize val="0"/>
        </c:dLbls>
        <c:gapWidth val="150"/>
        <c:overlap val="100"/>
        <c:axId val="318521600"/>
        <c:axId val="90812672"/>
      </c:barChart>
      <c:catAx>
        <c:axId val="318521600"/>
        <c:scaling>
          <c:orientation val="minMax"/>
        </c:scaling>
        <c:delete val="0"/>
        <c:axPos val="b"/>
        <c:numFmt formatCode="General" sourceLinked="0"/>
        <c:majorTickMark val="out"/>
        <c:minorTickMark val="none"/>
        <c:tickLblPos val="nextTo"/>
        <c:crossAx val="90812672"/>
        <c:crosses val="autoZero"/>
        <c:auto val="1"/>
        <c:lblAlgn val="ctr"/>
        <c:lblOffset val="100"/>
        <c:noMultiLvlLbl val="0"/>
      </c:catAx>
      <c:valAx>
        <c:axId val="90812672"/>
        <c:scaling>
          <c:orientation val="minMax"/>
        </c:scaling>
        <c:delete val="0"/>
        <c:axPos val="l"/>
        <c:majorGridlines/>
        <c:numFmt formatCode="#,##0" sourceLinked="1"/>
        <c:majorTickMark val="out"/>
        <c:minorTickMark val="none"/>
        <c:tickLblPos val="nextTo"/>
        <c:crossAx val="3185216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Number of Slaves</c:v>
                </c:pt>
              </c:strCache>
            </c:strRef>
          </c:tx>
          <c:invertIfNegative val="0"/>
          <c:cat>
            <c:strRef>
              <c:f>Sheet1!$A$2:$A$5</c:f>
              <c:strCache>
                <c:ptCount val="4"/>
                <c:pt idx="0">
                  <c:v>1500-1600</c:v>
                </c:pt>
                <c:pt idx="1">
                  <c:v>1601-1700</c:v>
                </c:pt>
                <c:pt idx="2">
                  <c:v>1701-1800</c:v>
                </c:pt>
                <c:pt idx="3">
                  <c:v>1801-1866</c:v>
                </c:pt>
              </c:strCache>
            </c:strRef>
          </c:cat>
          <c:val>
            <c:numRef>
              <c:f>Sheet1!$B$2:$B$5</c:f>
              <c:numCache>
                <c:formatCode>#,##0</c:formatCode>
                <c:ptCount val="4"/>
                <c:pt idx="0">
                  <c:v>276603</c:v>
                </c:pt>
                <c:pt idx="1">
                  <c:v>1867680</c:v>
                </c:pt>
                <c:pt idx="2">
                  <c:v>6484912</c:v>
                </c:pt>
                <c:pt idx="3">
                  <c:v>3702443</c:v>
                </c:pt>
              </c:numCache>
            </c:numRef>
          </c:val>
          <c:extLst xmlns:c16r2="http://schemas.microsoft.com/office/drawing/2015/06/chart">
            <c:ext xmlns:c16="http://schemas.microsoft.com/office/drawing/2014/chart" uri="{C3380CC4-5D6E-409C-BE32-E72D297353CC}">
              <c16:uniqueId val="{00000000-8954-4446-8A30-B22D463DE07F}"/>
            </c:ext>
          </c:extLst>
        </c:ser>
        <c:ser>
          <c:idx val="1"/>
          <c:order val="1"/>
          <c:tx>
            <c:strRef>
              <c:f>Sheet1!$C$1</c:f>
              <c:strCache>
                <c:ptCount val="1"/>
                <c:pt idx="0">
                  <c:v>Column1</c:v>
                </c:pt>
              </c:strCache>
            </c:strRef>
          </c:tx>
          <c:invertIfNegative val="0"/>
          <c:cat>
            <c:strRef>
              <c:f>Sheet1!$A$2:$A$5</c:f>
              <c:strCache>
                <c:ptCount val="4"/>
                <c:pt idx="0">
                  <c:v>1500-1600</c:v>
                </c:pt>
                <c:pt idx="1">
                  <c:v>1601-1700</c:v>
                </c:pt>
                <c:pt idx="2">
                  <c:v>1701-1800</c:v>
                </c:pt>
                <c:pt idx="3">
                  <c:v>1801-1866</c:v>
                </c:pt>
              </c:strCache>
            </c:strRef>
          </c:cat>
          <c:val>
            <c:numRef>
              <c:f>Sheet1!$C$2:$C$5</c:f>
              <c:numCache>
                <c:formatCode>General</c:formatCode>
                <c:ptCount val="4"/>
              </c:numCache>
            </c:numRef>
          </c:val>
          <c:extLst xmlns:c16r2="http://schemas.microsoft.com/office/drawing/2015/06/chart">
            <c:ext xmlns:c16="http://schemas.microsoft.com/office/drawing/2014/chart" uri="{C3380CC4-5D6E-409C-BE32-E72D297353CC}">
              <c16:uniqueId val="{00000001-8954-4446-8A30-B22D463DE07F}"/>
            </c:ext>
          </c:extLst>
        </c:ser>
        <c:ser>
          <c:idx val="2"/>
          <c:order val="2"/>
          <c:tx>
            <c:strRef>
              <c:f>Sheet1!$D$1</c:f>
              <c:strCache>
                <c:ptCount val="1"/>
                <c:pt idx="0">
                  <c:v>Column2</c:v>
                </c:pt>
              </c:strCache>
            </c:strRef>
          </c:tx>
          <c:invertIfNegative val="0"/>
          <c:cat>
            <c:strRef>
              <c:f>Sheet1!$A$2:$A$5</c:f>
              <c:strCache>
                <c:ptCount val="4"/>
                <c:pt idx="0">
                  <c:v>1500-1600</c:v>
                </c:pt>
                <c:pt idx="1">
                  <c:v>1601-1700</c:v>
                </c:pt>
                <c:pt idx="2">
                  <c:v>1701-1800</c:v>
                </c:pt>
                <c:pt idx="3">
                  <c:v>1801-1866</c:v>
                </c:pt>
              </c:strCache>
            </c:strRef>
          </c:cat>
          <c:val>
            <c:numRef>
              <c:f>Sheet1!$D$2:$D$5</c:f>
              <c:numCache>
                <c:formatCode>General</c:formatCode>
                <c:ptCount val="4"/>
              </c:numCache>
            </c:numRef>
          </c:val>
          <c:extLst xmlns:c16r2="http://schemas.microsoft.com/office/drawing/2015/06/chart">
            <c:ext xmlns:c16="http://schemas.microsoft.com/office/drawing/2014/chart" uri="{C3380CC4-5D6E-409C-BE32-E72D297353CC}">
              <c16:uniqueId val="{00000002-8954-4446-8A30-B22D463DE07F}"/>
            </c:ext>
          </c:extLst>
        </c:ser>
        <c:dLbls>
          <c:showLegendKey val="0"/>
          <c:showVal val="0"/>
          <c:showCatName val="0"/>
          <c:showSerName val="0"/>
          <c:showPercent val="0"/>
          <c:showBubbleSize val="0"/>
        </c:dLbls>
        <c:gapWidth val="150"/>
        <c:overlap val="100"/>
        <c:axId val="196365168"/>
        <c:axId val="196362816"/>
      </c:barChart>
      <c:catAx>
        <c:axId val="196365168"/>
        <c:scaling>
          <c:orientation val="minMax"/>
        </c:scaling>
        <c:delete val="0"/>
        <c:axPos val="b"/>
        <c:numFmt formatCode="General" sourceLinked="0"/>
        <c:majorTickMark val="out"/>
        <c:minorTickMark val="none"/>
        <c:tickLblPos val="nextTo"/>
        <c:crossAx val="196362816"/>
        <c:crosses val="autoZero"/>
        <c:auto val="1"/>
        <c:lblAlgn val="ctr"/>
        <c:lblOffset val="100"/>
        <c:noMultiLvlLbl val="0"/>
      </c:catAx>
      <c:valAx>
        <c:axId val="196362816"/>
        <c:scaling>
          <c:orientation val="minMax"/>
        </c:scaling>
        <c:delete val="0"/>
        <c:axPos val="l"/>
        <c:majorGridlines/>
        <c:numFmt formatCode="#,##0" sourceLinked="1"/>
        <c:majorTickMark val="out"/>
        <c:minorTickMark val="none"/>
        <c:tickLblPos val="nextTo"/>
        <c:crossAx val="1963651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738" tIns="46369" rIns="92738" bIns="4636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2738" tIns="46369" rIns="92738" bIns="46369" rtlCol="0"/>
          <a:lstStyle>
            <a:lvl1pPr algn="r">
              <a:defRPr sz="1200"/>
            </a:lvl1pPr>
          </a:lstStyle>
          <a:p>
            <a:fld id="{F8130772-E674-4FEC-94C9-9ADC7F8489C1}" type="datetimeFigureOut">
              <a:rPr lang="en-US" smtClean="0"/>
              <a:t>12/4/2017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2738" tIns="46369" rIns="92738" bIns="4636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738" tIns="46369" rIns="92738" bIns="46369" rtlCol="0" anchor="b"/>
          <a:lstStyle>
            <a:lvl1pPr algn="r">
              <a:defRPr sz="1200"/>
            </a:lvl1pPr>
          </a:lstStyle>
          <a:p>
            <a:fld id="{3C36943F-DEE0-482C-8D37-33386918E339}" type="slidenum">
              <a:rPr lang="en-US" smtClean="0"/>
              <a:t>‹#›</a:t>
            </a:fld>
            <a:endParaRPr lang="en-US"/>
          </a:p>
        </p:txBody>
      </p:sp>
    </p:spTree>
    <p:extLst>
      <p:ext uri="{BB962C8B-B14F-4D97-AF65-F5344CB8AC3E}">
        <p14:creationId xmlns:p14="http://schemas.microsoft.com/office/powerpoint/2010/main" val="360243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738" tIns="46369" rIns="92738" bIns="4636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738" tIns="46369" rIns="92738" bIns="46369" rtlCol="0"/>
          <a:lstStyle>
            <a:lvl1pPr algn="r">
              <a:defRPr sz="1200"/>
            </a:lvl1pPr>
          </a:lstStyle>
          <a:p>
            <a:fld id="{46FA326D-B5D8-4FEC-A7EA-10E6C9F8AD28}" type="datetimeFigureOut">
              <a:rPr lang="en-US" smtClean="0"/>
              <a:t>12/4/2017</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2738" tIns="46369" rIns="92738" bIns="4636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738" tIns="46369" rIns="92738" bIns="463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738" tIns="46369" rIns="92738" bIns="4636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738" tIns="46369" rIns="92738" bIns="46369" rtlCol="0" anchor="b"/>
          <a:lstStyle>
            <a:lvl1pPr algn="r">
              <a:defRPr sz="1200"/>
            </a:lvl1pPr>
          </a:lstStyle>
          <a:p>
            <a:fld id="{986C275E-0A50-4DB3-98F5-81799BD88B47}" type="slidenum">
              <a:rPr lang="en-US" smtClean="0"/>
              <a:t>‹#›</a:t>
            </a:fld>
            <a:endParaRPr lang="en-US"/>
          </a:p>
        </p:txBody>
      </p:sp>
    </p:spTree>
    <p:extLst>
      <p:ext uri="{BB962C8B-B14F-4D97-AF65-F5344CB8AC3E}">
        <p14:creationId xmlns:p14="http://schemas.microsoft.com/office/powerpoint/2010/main" val="3255624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877C15-B5AC-4E3C-B42F-A70F9851B6D2}"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D35A3A-80C8-4D10-87EF-689160350E4A}" type="slidenum">
              <a:rPr lang="en-US" smtClean="0"/>
              <a:t>‹#›</a:t>
            </a:fld>
            <a:endParaRPr lang="en-US"/>
          </a:p>
        </p:txBody>
      </p:sp>
    </p:spTree>
    <p:extLst>
      <p:ext uri="{BB962C8B-B14F-4D97-AF65-F5344CB8AC3E}">
        <p14:creationId xmlns:p14="http://schemas.microsoft.com/office/powerpoint/2010/main" val="3885938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77C15-B5AC-4E3C-B42F-A70F9851B6D2}"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D35A3A-80C8-4D10-87EF-689160350E4A}" type="slidenum">
              <a:rPr lang="en-US" smtClean="0"/>
              <a:t>‹#›</a:t>
            </a:fld>
            <a:endParaRPr lang="en-US"/>
          </a:p>
        </p:txBody>
      </p:sp>
    </p:spTree>
    <p:extLst>
      <p:ext uri="{BB962C8B-B14F-4D97-AF65-F5344CB8AC3E}">
        <p14:creationId xmlns:p14="http://schemas.microsoft.com/office/powerpoint/2010/main" val="96902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77C15-B5AC-4E3C-B42F-A70F9851B6D2}"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D35A3A-80C8-4D10-87EF-689160350E4A}" type="slidenum">
              <a:rPr lang="en-US" smtClean="0"/>
              <a:t>‹#›</a:t>
            </a:fld>
            <a:endParaRPr lang="en-US"/>
          </a:p>
        </p:txBody>
      </p:sp>
    </p:spTree>
    <p:extLst>
      <p:ext uri="{BB962C8B-B14F-4D97-AF65-F5344CB8AC3E}">
        <p14:creationId xmlns:p14="http://schemas.microsoft.com/office/powerpoint/2010/main" val="1121856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516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663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986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948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281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882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11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81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77C15-B5AC-4E3C-B42F-A70F9851B6D2}"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D35A3A-80C8-4D10-87EF-689160350E4A}" type="slidenum">
              <a:rPr lang="en-US" smtClean="0"/>
              <a:t>‹#›</a:t>
            </a:fld>
            <a:endParaRPr lang="en-US"/>
          </a:p>
        </p:txBody>
      </p:sp>
    </p:spTree>
    <p:extLst>
      <p:ext uri="{BB962C8B-B14F-4D97-AF65-F5344CB8AC3E}">
        <p14:creationId xmlns:p14="http://schemas.microsoft.com/office/powerpoint/2010/main" val="2222265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441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933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045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877C15-B5AC-4E3C-B42F-A70F9851B6D2}"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D35A3A-80C8-4D10-87EF-689160350E4A}" type="slidenum">
              <a:rPr lang="en-US" smtClean="0"/>
              <a:t>‹#›</a:t>
            </a:fld>
            <a:endParaRPr lang="en-US"/>
          </a:p>
        </p:txBody>
      </p:sp>
    </p:spTree>
    <p:extLst>
      <p:ext uri="{BB962C8B-B14F-4D97-AF65-F5344CB8AC3E}">
        <p14:creationId xmlns:p14="http://schemas.microsoft.com/office/powerpoint/2010/main" val="3949750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877C15-B5AC-4E3C-B42F-A70F9851B6D2}"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D35A3A-80C8-4D10-87EF-689160350E4A}" type="slidenum">
              <a:rPr lang="en-US" smtClean="0"/>
              <a:t>‹#›</a:t>
            </a:fld>
            <a:endParaRPr lang="en-US"/>
          </a:p>
        </p:txBody>
      </p:sp>
    </p:spTree>
    <p:extLst>
      <p:ext uri="{BB962C8B-B14F-4D97-AF65-F5344CB8AC3E}">
        <p14:creationId xmlns:p14="http://schemas.microsoft.com/office/powerpoint/2010/main" val="3273690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877C15-B5AC-4E3C-B42F-A70F9851B6D2}" type="datetimeFigureOut">
              <a:rPr lang="en-US" smtClean="0"/>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D35A3A-80C8-4D10-87EF-689160350E4A}" type="slidenum">
              <a:rPr lang="en-US" smtClean="0"/>
              <a:t>‹#›</a:t>
            </a:fld>
            <a:endParaRPr lang="en-US"/>
          </a:p>
        </p:txBody>
      </p:sp>
    </p:spTree>
    <p:extLst>
      <p:ext uri="{BB962C8B-B14F-4D97-AF65-F5344CB8AC3E}">
        <p14:creationId xmlns:p14="http://schemas.microsoft.com/office/powerpoint/2010/main" val="54096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877C15-B5AC-4E3C-B42F-A70F9851B6D2}" type="datetimeFigureOut">
              <a:rPr lang="en-US" smtClean="0"/>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D35A3A-80C8-4D10-87EF-689160350E4A}" type="slidenum">
              <a:rPr lang="en-US" smtClean="0"/>
              <a:t>‹#›</a:t>
            </a:fld>
            <a:endParaRPr lang="en-US"/>
          </a:p>
        </p:txBody>
      </p:sp>
    </p:spTree>
    <p:extLst>
      <p:ext uri="{BB962C8B-B14F-4D97-AF65-F5344CB8AC3E}">
        <p14:creationId xmlns:p14="http://schemas.microsoft.com/office/powerpoint/2010/main" val="172459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77C15-B5AC-4E3C-B42F-A70F9851B6D2}" type="datetimeFigureOut">
              <a:rPr lang="en-US" smtClean="0"/>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D35A3A-80C8-4D10-87EF-689160350E4A}" type="slidenum">
              <a:rPr lang="en-US" smtClean="0"/>
              <a:t>‹#›</a:t>
            </a:fld>
            <a:endParaRPr lang="en-US"/>
          </a:p>
        </p:txBody>
      </p:sp>
    </p:spTree>
    <p:extLst>
      <p:ext uri="{BB962C8B-B14F-4D97-AF65-F5344CB8AC3E}">
        <p14:creationId xmlns:p14="http://schemas.microsoft.com/office/powerpoint/2010/main" val="132436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877C15-B5AC-4E3C-B42F-A70F9851B6D2}"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D35A3A-80C8-4D10-87EF-689160350E4A}" type="slidenum">
              <a:rPr lang="en-US" smtClean="0"/>
              <a:t>‹#›</a:t>
            </a:fld>
            <a:endParaRPr lang="en-US"/>
          </a:p>
        </p:txBody>
      </p:sp>
    </p:spTree>
    <p:extLst>
      <p:ext uri="{BB962C8B-B14F-4D97-AF65-F5344CB8AC3E}">
        <p14:creationId xmlns:p14="http://schemas.microsoft.com/office/powerpoint/2010/main" val="3718774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877C15-B5AC-4E3C-B42F-A70F9851B6D2}"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D35A3A-80C8-4D10-87EF-689160350E4A}" type="slidenum">
              <a:rPr lang="en-US" smtClean="0"/>
              <a:t>‹#›</a:t>
            </a:fld>
            <a:endParaRPr lang="en-US"/>
          </a:p>
        </p:txBody>
      </p:sp>
    </p:spTree>
    <p:extLst>
      <p:ext uri="{BB962C8B-B14F-4D97-AF65-F5344CB8AC3E}">
        <p14:creationId xmlns:p14="http://schemas.microsoft.com/office/powerpoint/2010/main" val="261521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77C15-B5AC-4E3C-B42F-A70F9851B6D2}" type="datetimeFigureOut">
              <a:rPr lang="en-US" smtClean="0"/>
              <a:t>12/4/2017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35A3A-80C8-4D10-87EF-689160350E4A}" type="slidenum">
              <a:rPr lang="en-US" smtClean="0"/>
              <a:t>‹#›</a:t>
            </a:fld>
            <a:endParaRPr lang="en-US"/>
          </a:p>
        </p:txBody>
      </p:sp>
    </p:spTree>
    <p:extLst>
      <p:ext uri="{BB962C8B-B14F-4D97-AF65-F5344CB8AC3E}">
        <p14:creationId xmlns:p14="http://schemas.microsoft.com/office/powerpoint/2010/main" val="1911473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89BDC-5670-4AC6-951F-477C0EB4E7FF}"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399F6-9E2F-485F-BC41-ACD81507B3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99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google.com/url?sa=i&amp;rct=j&amp;q=the+forbidden+city&amp;source=images&amp;cd=&amp;cad=rja&amp;docid=XvqEdVeSpEsoVM&amp;tbnid=eIbX2HCcs2dtpM:&amp;ved=0CAUQjRw&amp;url=http://www.chinatourguide.com/beijing/Forbidden_city.html&amp;ei=q0d0UafSJ4nX0gGliYGgAw&amp;bvm=bv.45512109,d.dmQ&amp;psig=AFQjCNEwJPFUkbvmJYgj26yo-y1l59XOEQ&amp;ust=1366661410401346"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package" Target="../embeddings/Microsoft_Word_Document1.docx"/></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com/url?sa=i&amp;rct=j&amp;q=russian%20beard%20tax&amp;source=images&amp;cd=&amp;cad=rja&amp;docid=meN52V7oVa7qfM&amp;tbnid=iDwLjlTaOHvuEM:&amp;ved=0CAUQjRw&amp;url=http://www.isgeschiedenis.nl/nieuws/geschiedenis-van-het-scheren-van-de-baard/&amp;ei=NkNMUcjGJYrO9ASL5IHoDQ&amp;bvm=bv.44158598,d.eWU&amp;psig=AFQjCNE2icZ2ggtQqelES_2-i0br8YYZtw&amp;ust=1364038837068289" TargetMode="Externa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6201"/>
            <a:ext cx="9144000" cy="685799"/>
          </a:xfrm>
        </p:spPr>
        <p:txBody>
          <a:bodyPr>
            <a:normAutofit/>
          </a:bodyPr>
          <a:lstStyle/>
          <a:p>
            <a:r>
              <a:rPr lang="en-US" sz="3400" b="1" u="sng" dirty="0"/>
              <a:t>AP World History Unit IV: The Global Convergence</a:t>
            </a:r>
          </a:p>
        </p:txBody>
      </p:sp>
      <p:pic>
        <p:nvPicPr>
          <p:cNvPr id="6146" name="Picture 2" descr="http://www.raremaps.com/maps/medium/142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7239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1371600" y="762000"/>
            <a:ext cx="6400800" cy="533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tx1"/>
                </a:solidFill>
              </a:rPr>
              <a:t>1450 to 1750 CE</a:t>
            </a:r>
          </a:p>
        </p:txBody>
      </p:sp>
      <p:sp>
        <p:nvSpPr>
          <p:cNvPr id="5" name="TextBox 4"/>
          <p:cNvSpPr txBox="1"/>
          <p:nvPr/>
        </p:nvSpPr>
        <p:spPr>
          <a:xfrm>
            <a:off x="1600200" y="6383148"/>
            <a:ext cx="6400800" cy="461665"/>
          </a:xfrm>
          <a:prstGeom prst="rect">
            <a:avLst/>
          </a:prstGeom>
          <a:noFill/>
        </p:spPr>
        <p:txBody>
          <a:bodyPr wrap="square" rtlCol="0">
            <a:spAutoFit/>
          </a:bodyPr>
          <a:lstStyle/>
          <a:p>
            <a:pPr algn="ctr"/>
            <a:r>
              <a:rPr lang="en-US" sz="2400" b="1" i="1" dirty="0"/>
              <a:t>Claudius Ptolemy – Map of World (1482</a:t>
            </a:r>
            <a:r>
              <a:rPr lang="en-US" dirty="0"/>
              <a:t>)</a:t>
            </a:r>
          </a:p>
        </p:txBody>
      </p:sp>
    </p:spTree>
    <p:extLst>
      <p:ext uri="{BB962C8B-B14F-4D97-AF65-F5344CB8AC3E}">
        <p14:creationId xmlns:p14="http://schemas.microsoft.com/office/powerpoint/2010/main" val="353191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European Exploration – How?  </a:t>
            </a:r>
          </a:p>
        </p:txBody>
      </p:sp>
      <p:sp>
        <p:nvSpPr>
          <p:cNvPr id="3" name="Content Placeholder 2"/>
          <p:cNvSpPr>
            <a:spLocks noGrp="1"/>
          </p:cNvSpPr>
          <p:nvPr>
            <p:ph idx="1"/>
          </p:nvPr>
        </p:nvSpPr>
        <p:spPr>
          <a:xfrm>
            <a:off x="0" y="762000"/>
            <a:ext cx="9144000" cy="6096000"/>
          </a:xfrm>
        </p:spPr>
        <p:txBody>
          <a:bodyPr>
            <a:normAutofit lnSpcReduction="10000"/>
          </a:bodyPr>
          <a:lstStyle/>
          <a:p>
            <a:r>
              <a:rPr lang="en-US" sz="2300" dirty="0"/>
              <a:t>By the end of the 15</a:t>
            </a:r>
            <a:r>
              <a:rPr lang="en-US" sz="2300" baseline="30000" dirty="0"/>
              <a:t>th</a:t>
            </a:r>
            <a:r>
              <a:rPr lang="en-US" sz="2300" dirty="0"/>
              <a:t> century European technological expertise had increased to the point that they could mount large overseas expeditions</a:t>
            </a:r>
          </a:p>
          <a:p>
            <a:pPr marL="0" indent="0">
              <a:buNone/>
            </a:pPr>
            <a:r>
              <a:rPr lang="en-US" sz="2300" b="1" i="1" dirty="0"/>
              <a:t>#1: Diffusion of Asian technologies </a:t>
            </a:r>
            <a:r>
              <a:rPr lang="en-US" sz="2300" dirty="0"/>
              <a:t>=&gt; adoption of Chinese </a:t>
            </a:r>
            <a:r>
              <a:rPr lang="en-US" sz="2300" dirty="0" smtClean="0"/>
              <a:t>_________and </a:t>
            </a:r>
            <a:r>
              <a:rPr lang="en-US" sz="2300" dirty="0"/>
              <a:t>ME </a:t>
            </a:r>
            <a:r>
              <a:rPr lang="en-US" sz="2300" dirty="0" smtClean="0"/>
              <a:t>______________(</a:t>
            </a:r>
            <a:r>
              <a:rPr lang="en-US" sz="2300" dirty="0"/>
              <a:t>allows accurate distance calculation and navigation)</a:t>
            </a:r>
          </a:p>
          <a:p>
            <a:pPr marL="0" indent="0">
              <a:buNone/>
            </a:pPr>
            <a:r>
              <a:rPr lang="en-US" sz="2300" b="1" i="1" dirty="0"/>
              <a:t>#2: Improved maps &amp; cartography </a:t>
            </a:r>
            <a:r>
              <a:rPr lang="en-US" sz="2300" dirty="0"/>
              <a:t>=&gt; new</a:t>
            </a:r>
            <a:r>
              <a:rPr lang="en-US" sz="2300" b="1" i="1" dirty="0"/>
              <a:t> </a:t>
            </a:r>
            <a:r>
              <a:rPr lang="en-US" sz="2300" b="1" i="1" dirty="0" smtClean="0"/>
              <a:t>______________</a:t>
            </a:r>
            <a:r>
              <a:rPr lang="en-US" sz="2300" dirty="0" smtClean="0"/>
              <a:t>(</a:t>
            </a:r>
            <a:r>
              <a:rPr lang="en-US" sz="2300" dirty="0"/>
              <a:t>charts w detailed info) were created by navigators in the late Middle Ages</a:t>
            </a:r>
          </a:p>
          <a:p>
            <a:pPr lvl="1" indent="-342900">
              <a:buFont typeface="Wingdings" panose="05000000000000000000" pitchFamily="2" charset="2"/>
              <a:buChar char="§"/>
            </a:pPr>
            <a:r>
              <a:rPr lang="en-US" sz="2300" dirty="0"/>
              <a:t>New Mercator maps post 1550 made navigation even more reliable (accurate maps made to lay flat)</a:t>
            </a:r>
          </a:p>
          <a:p>
            <a:pPr marL="0" indent="0">
              <a:buNone/>
            </a:pPr>
            <a:r>
              <a:rPr lang="en-US" sz="2300" b="1" i="1" dirty="0"/>
              <a:t>#3: Development of </a:t>
            </a:r>
            <a:r>
              <a:rPr lang="en-US" sz="2300" b="1" i="1" dirty="0" smtClean="0"/>
              <a:t>________________________</a:t>
            </a:r>
            <a:r>
              <a:rPr lang="en-US" sz="2300" dirty="0" smtClean="0"/>
              <a:t>=&gt; </a:t>
            </a:r>
            <a:r>
              <a:rPr lang="en-US" sz="2300" dirty="0"/>
              <a:t>Portuguese caravels were small fast ships w/ new developments</a:t>
            </a:r>
          </a:p>
          <a:p>
            <a:pPr lvl="1" indent="-342900">
              <a:buFont typeface="Wingdings" panose="05000000000000000000" pitchFamily="2" charset="2"/>
              <a:buChar char="§"/>
            </a:pPr>
            <a:r>
              <a:rPr lang="en-US" sz="2300" dirty="0"/>
              <a:t>Larger stern mounted rudders; lateen sails and stronger hulls =&gt; could sail long voyages and carry cannons and trade</a:t>
            </a:r>
          </a:p>
          <a:p>
            <a:pPr marL="0" indent="0">
              <a:buNone/>
            </a:pPr>
            <a:r>
              <a:rPr lang="en-US" sz="2300" b="1" i="1" dirty="0"/>
              <a:t>#4: Knowledge of wind &amp; ocean currents </a:t>
            </a:r>
            <a:r>
              <a:rPr lang="en-US" sz="2300" dirty="0"/>
              <a:t>=&gt; Portuguese developed knowledge of </a:t>
            </a:r>
            <a:r>
              <a:rPr lang="en-US" sz="2300" dirty="0" smtClean="0"/>
              <a:t>_____________________________________in </a:t>
            </a:r>
            <a:r>
              <a:rPr lang="en-US" sz="2300" dirty="0"/>
              <a:t>Atlantic</a:t>
            </a:r>
          </a:p>
          <a:p>
            <a:pPr lvl="1" indent="-342900">
              <a:buFont typeface="Wingdings" panose="05000000000000000000" pitchFamily="2" charset="2"/>
              <a:buChar char="§"/>
            </a:pPr>
            <a:r>
              <a:rPr lang="en-US" sz="2300" dirty="0" smtClean="0"/>
              <a:t>______________established </a:t>
            </a:r>
            <a:r>
              <a:rPr lang="en-US" sz="2300" dirty="0"/>
              <a:t>a </a:t>
            </a:r>
            <a:r>
              <a:rPr lang="en-US" sz="2300" b="1" i="1" dirty="0"/>
              <a:t>school of Navigation at </a:t>
            </a:r>
            <a:r>
              <a:rPr lang="en-US" sz="2300" b="1" i="1" dirty="0" err="1"/>
              <a:t>Sagres</a:t>
            </a:r>
            <a:r>
              <a:rPr lang="en-US" sz="2300" b="1" i="1" dirty="0"/>
              <a:t> </a:t>
            </a:r>
            <a:r>
              <a:rPr lang="en-US" sz="2300" dirty="0"/>
              <a:t>=&gt; focused on navigational techniques, map-making and ship building</a:t>
            </a:r>
          </a:p>
        </p:txBody>
      </p:sp>
    </p:spTree>
    <p:extLst>
      <p:ext uri="{BB962C8B-B14F-4D97-AF65-F5344CB8AC3E}">
        <p14:creationId xmlns:p14="http://schemas.microsoft.com/office/powerpoint/2010/main" val="138771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8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7975AAB-052B-4B82-BA57-467C11058214}"/>
              </a:ext>
            </a:extLst>
          </p:cNvPr>
          <p:cNvSpPr>
            <a:spLocks noGrp="1"/>
          </p:cNvSpPr>
          <p:nvPr>
            <p:ph idx="1"/>
          </p:nvPr>
        </p:nvSpPr>
        <p:spPr>
          <a:xfrm>
            <a:off x="1143000" y="5054988"/>
            <a:ext cx="5638800" cy="487363"/>
          </a:xfrm>
        </p:spPr>
        <p:txBody>
          <a:bodyPr>
            <a:normAutofit fontScale="70000" lnSpcReduction="20000"/>
          </a:bodyPr>
          <a:lstStyle/>
          <a:p>
            <a:pPr marL="0" indent="0">
              <a:buNone/>
            </a:pPr>
            <a:r>
              <a:rPr lang="en-US" i="1" dirty="0"/>
              <a:t>Taking the Evening Cool by </a:t>
            </a:r>
            <a:r>
              <a:rPr lang="en-US" i="1" dirty="0" err="1"/>
              <a:t>Ryogoku</a:t>
            </a:r>
            <a:r>
              <a:rPr lang="en-US" i="1" dirty="0"/>
              <a:t> Bridge</a:t>
            </a:r>
          </a:p>
        </p:txBody>
      </p:sp>
      <p:pic>
        <p:nvPicPr>
          <p:cNvPr id="5122" name="Picture 2" descr="https://upload.wikimedia.org/wikipedia/commons/c/c6/Okumura_Masanobu_-_Taking_the_Evening_Cool_by_Ry%C5%8Dgoku_Bridge.png">
            <a:extLst>
              <a:ext uri="{FF2B5EF4-FFF2-40B4-BE49-F238E27FC236}">
                <a16:creationId xmlns:a16="http://schemas.microsoft.com/office/drawing/2014/main" xmlns="" id="{0D752C00-3E5D-4C38-BBF2-AC0B75136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7467600" cy="4879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940C75D-5216-451E-8B1B-086971299DC3}"/>
              </a:ext>
            </a:extLst>
          </p:cNvPr>
          <p:cNvSpPr txBox="1"/>
          <p:nvPr/>
        </p:nvSpPr>
        <p:spPr>
          <a:xfrm>
            <a:off x="323666" y="5463497"/>
            <a:ext cx="866793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Japanese woodblock printing of the time period used new innovations like the use of brighter colors and a western style perspective</a:t>
            </a:r>
          </a:p>
        </p:txBody>
      </p:sp>
    </p:spTree>
    <p:extLst>
      <p:ext uri="{BB962C8B-B14F-4D97-AF65-F5344CB8AC3E}">
        <p14:creationId xmlns:p14="http://schemas.microsoft.com/office/powerpoint/2010/main" val="18837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Shakespeare and the Globe</a:t>
            </a:r>
          </a:p>
        </p:txBody>
      </p:sp>
      <p:sp>
        <p:nvSpPr>
          <p:cNvPr id="3" name="Content Placeholder 2"/>
          <p:cNvSpPr>
            <a:spLocks noGrp="1"/>
          </p:cNvSpPr>
          <p:nvPr>
            <p:ph idx="1"/>
          </p:nvPr>
        </p:nvSpPr>
        <p:spPr>
          <a:xfrm>
            <a:off x="-34447" y="6096000"/>
            <a:ext cx="9144000" cy="639763"/>
          </a:xfrm>
        </p:spPr>
        <p:txBody>
          <a:bodyPr>
            <a:normAutofit fontScale="92500" lnSpcReduction="20000"/>
          </a:bodyPr>
          <a:lstStyle/>
          <a:p>
            <a:pPr marL="0" indent="0">
              <a:buNone/>
            </a:pPr>
            <a:r>
              <a:rPr lang="en-US" sz="2300" dirty="0"/>
              <a:t>Shakespeare wrote over 300 plays, sonnets and poems – he was the most prolific and popular writer of the Elizabethan Era in the English Renaissance</a:t>
            </a:r>
          </a:p>
        </p:txBody>
      </p:sp>
      <p:pic>
        <p:nvPicPr>
          <p:cNvPr id="3074" name="Picture 2" descr="http://images2.fanpop.com/image/photos/9100000/The-Complete-Works-of-William-Shakespeare-Over-300-Plays-Poems-Sonnets-99-william-shakespeare-9182172-486-3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3" y="1163900"/>
            <a:ext cx="5445649"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8/8c/Title_page_William_Shakespeare's_First_Folio_16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762000"/>
            <a:ext cx="3375420" cy="514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3124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a:t>Kabuki Theater in Tokugawa Japan</a:t>
            </a:r>
          </a:p>
        </p:txBody>
      </p:sp>
      <p:sp>
        <p:nvSpPr>
          <p:cNvPr id="3" name="Content Placeholder 2"/>
          <p:cNvSpPr>
            <a:spLocks noGrp="1"/>
          </p:cNvSpPr>
          <p:nvPr>
            <p:ph idx="1"/>
          </p:nvPr>
        </p:nvSpPr>
        <p:spPr>
          <a:xfrm>
            <a:off x="76200" y="5919510"/>
            <a:ext cx="8991600" cy="938490"/>
          </a:xfrm>
        </p:spPr>
        <p:txBody>
          <a:bodyPr>
            <a:normAutofit fontScale="92500"/>
          </a:bodyPr>
          <a:lstStyle/>
          <a:p>
            <a:pPr marL="0" indent="0">
              <a:buNone/>
            </a:pPr>
            <a:r>
              <a:rPr lang="en-US" sz="2400" dirty="0"/>
              <a:t>Kabuki theater rose in popularity during the years of the Tokugawa </a:t>
            </a:r>
            <a:r>
              <a:rPr lang="en-US" sz="2400" dirty="0" err="1"/>
              <a:t>shogunate</a:t>
            </a:r>
            <a:r>
              <a:rPr lang="en-US" sz="2400" dirty="0"/>
              <a:t> and represents a rise of popular forms of performance art in Japan</a:t>
            </a:r>
          </a:p>
        </p:txBody>
      </p:sp>
      <p:pic>
        <p:nvPicPr>
          <p:cNvPr id="6" name="Picture 5" descr="http://media-1.web.britannica.com/eb-media/62/1862-050-B1AC1BB0.jpg"/>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10600" cy="4724400"/>
          </a:xfrm>
          <a:prstGeom prst="rect">
            <a:avLst/>
          </a:prstGeom>
          <a:noFill/>
          <a:ln>
            <a:noFill/>
          </a:ln>
        </p:spPr>
      </p:pic>
    </p:spTree>
    <p:extLst>
      <p:ext uri="{BB962C8B-B14F-4D97-AF65-F5344CB8AC3E}">
        <p14:creationId xmlns:p14="http://schemas.microsoft.com/office/powerpoint/2010/main" val="35831747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C0000">
            <a:alpha val="3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a:t>3 Turkish Islamic Empires of Asia</a:t>
            </a:r>
          </a:p>
        </p:txBody>
      </p:sp>
      <p:sp>
        <p:nvSpPr>
          <p:cNvPr id="3" name="Content Placeholder 2"/>
          <p:cNvSpPr>
            <a:spLocks noGrp="1"/>
          </p:cNvSpPr>
          <p:nvPr>
            <p:ph idx="1"/>
          </p:nvPr>
        </p:nvSpPr>
        <p:spPr>
          <a:xfrm>
            <a:off x="0" y="685800"/>
            <a:ext cx="5486400" cy="6477000"/>
          </a:xfrm>
        </p:spPr>
        <p:txBody>
          <a:bodyPr>
            <a:normAutofit lnSpcReduction="10000"/>
          </a:bodyPr>
          <a:lstStyle/>
          <a:p>
            <a:r>
              <a:rPr lang="en-US" sz="2300" dirty="0"/>
              <a:t>In the late 14</a:t>
            </a:r>
            <a:r>
              <a:rPr lang="en-US" sz="2300" baseline="30000" dirty="0"/>
              <a:t>th</a:t>
            </a:r>
            <a:r>
              <a:rPr lang="en-US" sz="2300" dirty="0"/>
              <a:t> century the Mongols were kicked out of Asia and the ME by Turkish warrior </a:t>
            </a:r>
            <a:r>
              <a:rPr lang="en-US" sz="2300" dirty="0" smtClean="0"/>
              <a:t>__________________</a:t>
            </a:r>
          </a:p>
          <a:p>
            <a:r>
              <a:rPr lang="en-US" sz="2300" dirty="0" smtClean="0"/>
              <a:t>Desired </a:t>
            </a:r>
            <a:r>
              <a:rPr lang="en-US" sz="2300" dirty="0"/>
              <a:t>to be the next “Khan” and built a huge empire =&gt; fell apart after his death and gave rise to 3 massive Turkish gunpowder empires</a:t>
            </a:r>
          </a:p>
          <a:p>
            <a:pPr lvl="1">
              <a:buFont typeface="Wingdings" pitchFamily="2" charset="2"/>
              <a:buChar char="§"/>
            </a:pPr>
            <a:r>
              <a:rPr lang="en-US" sz="2300" dirty="0"/>
              <a:t>Islam was the major cultural force uniting area</a:t>
            </a:r>
          </a:p>
          <a:p>
            <a:pPr lvl="1">
              <a:buFont typeface="Wingdings" pitchFamily="2" charset="2"/>
              <a:buChar char="§"/>
            </a:pPr>
            <a:r>
              <a:rPr lang="en-US" sz="2300" dirty="0"/>
              <a:t>Tamerlane represents the end of pastoral nomadic empires =&gt; gunpowder gave urban societies overwhelming advantages</a:t>
            </a:r>
          </a:p>
          <a:p>
            <a:pPr marL="0" indent="0">
              <a:buNone/>
            </a:pPr>
            <a:r>
              <a:rPr lang="en-US" sz="2300" dirty="0"/>
              <a:t>#1: </a:t>
            </a:r>
            <a:r>
              <a:rPr lang="en-US" sz="2300" b="1" i="1" dirty="0"/>
              <a:t>Ottoman Empire </a:t>
            </a:r>
            <a:r>
              <a:rPr lang="en-US" sz="2300" dirty="0"/>
              <a:t>=&gt; present day Middle East, E. Europe &amp; N. Africa</a:t>
            </a:r>
          </a:p>
          <a:p>
            <a:pPr marL="0" indent="0">
              <a:buNone/>
            </a:pPr>
            <a:r>
              <a:rPr lang="en-US" sz="2300" dirty="0"/>
              <a:t>#2: </a:t>
            </a:r>
            <a:r>
              <a:rPr lang="en-US" sz="2300" b="1" i="1" dirty="0" err="1"/>
              <a:t>Safavid</a:t>
            </a:r>
            <a:r>
              <a:rPr lang="en-US" sz="2300" b="1" i="1" dirty="0"/>
              <a:t> Empire </a:t>
            </a:r>
            <a:r>
              <a:rPr lang="en-US" sz="2300" dirty="0"/>
              <a:t>=&gt; present day Iran, Afghanistan and Pakistan</a:t>
            </a:r>
          </a:p>
          <a:p>
            <a:pPr marL="0" indent="0">
              <a:buNone/>
            </a:pPr>
            <a:r>
              <a:rPr lang="en-US" sz="2300" dirty="0"/>
              <a:t>#3: </a:t>
            </a:r>
            <a:r>
              <a:rPr lang="en-US" sz="2300" b="1" i="1" dirty="0"/>
              <a:t>Mughal Empire </a:t>
            </a:r>
            <a:r>
              <a:rPr lang="en-US" sz="2300" dirty="0"/>
              <a:t>=&gt; Present day India</a:t>
            </a:r>
          </a:p>
        </p:txBody>
      </p:sp>
      <p:pic>
        <p:nvPicPr>
          <p:cNvPr id="5" name="Picture 2" descr="http://www.orexca.com/img/museums/temurids_museum/temur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3498" y="1066800"/>
            <a:ext cx="3712029" cy="5083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3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CC0000">
            <a:alpha val="47000"/>
          </a:srgbClr>
        </a:solidFill>
        <a:effectLst/>
      </p:bgPr>
    </p:bg>
    <p:spTree>
      <p:nvGrpSpPr>
        <p:cNvPr id="1" name=""/>
        <p:cNvGrpSpPr/>
        <p:nvPr/>
      </p:nvGrpSpPr>
      <p:grpSpPr>
        <a:xfrm>
          <a:off x="0" y="0"/>
          <a:ext cx="0" cy="0"/>
          <a:chOff x="0" y="0"/>
          <a:chExt cx="0" cy="0"/>
        </a:xfrm>
      </p:grpSpPr>
      <p:pic>
        <p:nvPicPr>
          <p:cNvPr id="5" name="Picture 2" descr="http://1.bp.blogspot.com/-mz3ZEHae7Vo/TdgPwt5WgdI/AAAAAAAAAF4/VhRc4Bmzza0/s1600/Tamerlane%2527sEmp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398"/>
            <a:ext cx="8458200" cy="6619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4667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Islamic Gunpowder Empires</a:t>
            </a:r>
          </a:p>
        </p:txBody>
      </p:sp>
      <p:pic>
        <p:nvPicPr>
          <p:cNvPr id="11266" name="Picture 2" descr="http://images.slideplayer.us/2/725015/slides/slid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7814197" cy="586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981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Ottoman Empire – 1453 to 1919</a:t>
            </a:r>
          </a:p>
        </p:txBody>
      </p:sp>
      <p:sp>
        <p:nvSpPr>
          <p:cNvPr id="3" name="Content Placeholder 2"/>
          <p:cNvSpPr>
            <a:spLocks noGrp="1"/>
          </p:cNvSpPr>
          <p:nvPr>
            <p:ph idx="1"/>
          </p:nvPr>
        </p:nvSpPr>
        <p:spPr>
          <a:xfrm>
            <a:off x="0" y="609600"/>
            <a:ext cx="9144000" cy="6629400"/>
          </a:xfrm>
        </p:spPr>
        <p:txBody>
          <a:bodyPr>
            <a:normAutofit lnSpcReduction="10000"/>
          </a:bodyPr>
          <a:lstStyle/>
          <a:p>
            <a:r>
              <a:rPr lang="en-US" sz="2300" dirty="0"/>
              <a:t>Founded by </a:t>
            </a:r>
            <a:r>
              <a:rPr lang="en-US" sz="2300" b="1" i="1" dirty="0"/>
              <a:t>Osman </a:t>
            </a:r>
            <a:r>
              <a:rPr lang="en-US" sz="2300" dirty="0"/>
              <a:t>subdued &amp; incorporated groups of Turks </a:t>
            </a:r>
          </a:p>
          <a:p>
            <a:r>
              <a:rPr lang="en-US" sz="2300" dirty="0"/>
              <a:t>Empire expanded by </a:t>
            </a:r>
            <a:r>
              <a:rPr lang="en-US" sz="2300" dirty="0" smtClean="0"/>
              <a:t>_____________________to </a:t>
            </a:r>
            <a:r>
              <a:rPr lang="en-US" sz="2300" dirty="0"/>
              <a:t>include ME, N. Africa and E. Europe =&gt; use of large gunpowder army (mounted and foot)</a:t>
            </a:r>
          </a:p>
          <a:p>
            <a:pPr lvl="1" indent="-342900">
              <a:buFont typeface="Wingdings" panose="05000000000000000000" pitchFamily="2" charset="2"/>
              <a:buChar char="§"/>
            </a:pPr>
            <a:r>
              <a:rPr lang="en-US" sz="2300" dirty="0"/>
              <a:t>Turned back from European conquest at Siege of Vienna (1530)</a:t>
            </a:r>
          </a:p>
          <a:p>
            <a:pPr lvl="1">
              <a:buFont typeface="Wingdings" panose="05000000000000000000" pitchFamily="2" charset="2"/>
              <a:buChar char="§"/>
            </a:pPr>
            <a:r>
              <a:rPr lang="en-US" sz="2300" dirty="0"/>
              <a:t>Soldiers supplied via the </a:t>
            </a:r>
            <a:r>
              <a:rPr lang="en-US" sz="2300" dirty="0" smtClean="0"/>
              <a:t>_______________=&gt; </a:t>
            </a:r>
            <a:r>
              <a:rPr lang="en-US" sz="2300" dirty="0"/>
              <a:t>military levy on towns in Balkans of male Christian children; became slaves of sultan</a:t>
            </a:r>
          </a:p>
          <a:p>
            <a:pPr marL="457200" lvl="1" indent="0">
              <a:buNone/>
            </a:pPr>
            <a:r>
              <a:rPr lang="en-US" sz="2300" dirty="0"/>
              <a:t>	-- Children lived w/ Turkish families to learn language &amp; then 	trained in military techniques (lived in separate barracks)</a:t>
            </a:r>
          </a:p>
          <a:p>
            <a:pPr marL="457200" lvl="1" indent="0">
              <a:buNone/>
            </a:pPr>
            <a:r>
              <a:rPr lang="en-US" sz="2300" dirty="0"/>
              <a:t>	-- Known as </a:t>
            </a:r>
            <a:r>
              <a:rPr lang="en-US" sz="2300" dirty="0" smtClean="0"/>
              <a:t>_________________</a:t>
            </a:r>
            <a:r>
              <a:rPr lang="en-US" sz="2300" b="1" i="1" dirty="0" smtClean="0"/>
              <a:t>=&gt; </a:t>
            </a:r>
            <a:r>
              <a:rPr lang="en-US" sz="2300" dirty="0"/>
              <a:t>powerful element in empire</a:t>
            </a:r>
            <a:endParaRPr lang="en-US" sz="2300" b="1" i="1" dirty="0"/>
          </a:p>
          <a:p>
            <a:pPr marL="457200" lvl="1" indent="0">
              <a:buNone/>
            </a:pPr>
            <a:r>
              <a:rPr lang="en-US" sz="2300" dirty="0"/>
              <a:t>	-- Top 10% of janissaries were trained in administration &amp; could 	attain positions as high as </a:t>
            </a:r>
            <a:r>
              <a:rPr lang="en-US" sz="2300" b="1" i="1" dirty="0"/>
              <a:t>grand vizier</a:t>
            </a:r>
          </a:p>
          <a:p>
            <a:pPr marL="400050"/>
            <a:r>
              <a:rPr lang="en-US" sz="2300" dirty="0"/>
              <a:t>Ottomans ruled a large multiethnic empire =&gt; Sunni Muslims, Orthodox Christians, Jews . . . and European, African and ME cultures</a:t>
            </a:r>
          </a:p>
          <a:p>
            <a:pPr lvl="1">
              <a:buFont typeface="Wingdings" panose="05000000000000000000" pitchFamily="2" charset="2"/>
              <a:buChar char="§"/>
            </a:pPr>
            <a:r>
              <a:rPr lang="en-US" sz="2300" dirty="0"/>
              <a:t>Jews and Christians allowed religious freedom but did need to pay head tax =&gt; significant Muslim conversion in Balkans</a:t>
            </a:r>
          </a:p>
          <a:p>
            <a:pPr lvl="1">
              <a:buFont typeface="Wingdings" panose="05000000000000000000" pitchFamily="2" charset="2"/>
              <a:buChar char="§"/>
            </a:pPr>
            <a:r>
              <a:rPr lang="en-US" sz="2300" dirty="0"/>
              <a:t>Merchant class respected and important like in the previous Byzantine and Islamic Caliphates</a:t>
            </a:r>
          </a:p>
          <a:p>
            <a:pPr marL="457200" lvl="1" indent="0">
              <a:buNone/>
            </a:pPr>
            <a:endParaRPr lang="en-US" sz="2300" b="1" i="1" dirty="0"/>
          </a:p>
          <a:p>
            <a:pPr marL="57150" indent="0">
              <a:buNone/>
            </a:pPr>
            <a:endParaRPr lang="en-US" sz="2300" b="1" i="1" dirty="0"/>
          </a:p>
        </p:txBody>
      </p:sp>
    </p:spTree>
    <p:extLst>
      <p:ext uri="{BB962C8B-B14F-4D97-AF65-F5344CB8AC3E}">
        <p14:creationId xmlns:p14="http://schemas.microsoft.com/office/powerpoint/2010/main" val="130822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Ottoman Empire</a:t>
            </a:r>
          </a:p>
        </p:txBody>
      </p:sp>
      <p:sp>
        <p:nvSpPr>
          <p:cNvPr id="3" name="Content Placeholder 2"/>
          <p:cNvSpPr>
            <a:spLocks noGrp="1"/>
          </p:cNvSpPr>
          <p:nvPr>
            <p:ph idx="1"/>
          </p:nvPr>
        </p:nvSpPr>
        <p:spPr>
          <a:xfrm>
            <a:off x="0" y="762000"/>
            <a:ext cx="5867400" cy="6324600"/>
          </a:xfrm>
        </p:spPr>
        <p:txBody>
          <a:bodyPr>
            <a:normAutofit/>
          </a:bodyPr>
          <a:lstStyle/>
          <a:p>
            <a:r>
              <a:rPr lang="en-US" sz="2300" dirty="0"/>
              <a:t>Govt. organized by </a:t>
            </a:r>
            <a:r>
              <a:rPr lang="en-US" sz="2300" b="1" i="1" dirty="0"/>
              <a:t>Suleiman I</a:t>
            </a:r>
            <a:r>
              <a:rPr lang="en-US" sz="2300" dirty="0"/>
              <a:t> =&gt; </a:t>
            </a:r>
            <a:r>
              <a:rPr lang="en-US" sz="2300" b="1" i="1" dirty="0"/>
              <a:t>Law-Giver</a:t>
            </a:r>
            <a:endParaRPr lang="en-US" sz="2300" dirty="0"/>
          </a:p>
          <a:p>
            <a:pPr lvl="1">
              <a:buFont typeface="Wingdings" pitchFamily="2" charset="2"/>
              <a:buChar char="§"/>
            </a:pPr>
            <a:r>
              <a:rPr lang="en-US" sz="2300" dirty="0"/>
              <a:t>Centralized bureaucracy w/ civil service </a:t>
            </a:r>
          </a:p>
          <a:p>
            <a:pPr marL="457200" lvl="1" indent="0">
              <a:buNone/>
            </a:pPr>
            <a:r>
              <a:rPr lang="en-US" sz="2300" dirty="0"/>
              <a:t>	-- </a:t>
            </a:r>
            <a:r>
              <a:rPr lang="en-US" sz="2300" dirty="0" err="1"/>
              <a:t>Govt</a:t>
            </a:r>
            <a:r>
              <a:rPr lang="en-US" sz="2300" dirty="0"/>
              <a:t> run by “men of pen” =&gt; </a:t>
            </a:r>
            <a:r>
              <a:rPr lang="en-US" sz="2300" b="1" i="1" dirty="0"/>
              <a:t>Grand 	Vizier</a:t>
            </a:r>
            <a:r>
              <a:rPr lang="en-US" sz="2300" dirty="0"/>
              <a:t>, judges, lawyers, etc…</a:t>
            </a:r>
          </a:p>
          <a:p>
            <a:pPr lvl="1">
              <a:buFont typeface="Wingdings" pitchFamily="2" charset="2"/>
              <a:buChar char="§"/>
            </a:pPr>
            <a:r>
              <a:rPr lang="en-US" sz="2300" dirty="0"/>
              <a:t>Head of </a:t>
            </a:r>
            <a:r>
              <a:rPr lang="en-US" sz="2300" dirty="0" err="1"/>
              <a:t>Govt</a:t>
            </a:r>
            <a:r>
              <a:rPr lang="en-US" sz="2300" dirty="0"/>
              <a:t> &amp; absolute ruler = </a:t>
            </a:r>
            <a:r>
              <a:rPr lang="en-US" sz="2300" dirty="0" smtClean="0"/>
              <a:t>_______</a:t>
            </a:r>
            <a:r>
              <a:rPr lang="en-US" sz="2300" b="1" i="1" dirty="0"/>
              <a:t>	-- </a:t>
            </a:r>
            <a:r>
              <a:rPr lang="en-US" sz="2300" dirty="0"/>
              <a:t>Suleiman introduced a legal code that 	ensured justice &amp;equality =&gt; religious 	toleration, fair trials, etc…</a:t>
            </a:r>
          </a:p>
          <a:p>
            <a:pPr marL="457200" lvl="1" indent="0">
              <a:buNone/>
            </a:pPr>
            <a:r>
              <a:rPr lang="en-US" sz="2300" dirty="0"/>
              <a:t>	-- Never married &amp; relied on </a:t>
            </a:r>
            <a:r>
              <a:rPr lang="en-US" sz="2300" dirty="0" smtClean="0"/>
              <a:t>________ _______________to </a:t>
            </a:r>
            <a:r>
              <a:rPr lang="en-US" sz="2300" dirty="0"/>
              <a:t>father children</a:t>
            </a:r>
          </a:p>
          <a:p>
            <a:pPr lvl="1">
              <a:buFont typeface="Wingdings" panose="05000000000000000000" pitchFamily="2" charset="2"/>
              <a:buChar char="§"/>
            </a:pPr>
            <a:r>
              <a:rPr lang="en-US" sz="2300" b="1" i="1" dirty="0"/>
              <a:t>Harem</a:t>
            </a:r>
            <a:r>
              <a:rPr lang="en-US" sz="2300" dirty="0"/>
              <a:t> made up of females in Sultan’s family &amp; sex slaves from Africa &amp; Balkans</a:t>
            </a:r>
          </a:p>
          <a:p>
            <a:pPr marL="457200" lvl="1" indent="0">
              <a:buNone/>
            </a:pPr>
            <a:r>
              <a:rPr lang="en-US" sz="2300" dirty="0"/>
              <a:t>	-- Powerful political force</a:t>
            </a:r>
          </a:p>
          <a:p>
            <a:pPr marL="457200" lvl="1" indent="0">
              <a:buNone/>
            </a:pPr>
            <a:r>
              <a:rPr lang="en-US" sz="2300" dirty="0"/>
              <a:t>	-- Women had right to own property</a:t>
            </a:r>
          </a:p>
          <a:p>
            <a:endParaRPr lang="en-US" sz="2300" dirty="0"/>
          </a:p>
        </p:txBody>
      </p:sp>
      <p:pic>
        <p:nvPicPr>
          <p:cNvPr id="5122" name="Picture 2" descr="http://madamepickwickartblog.com/wp-content/uploads/2012/05/turkey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600200"/>
            <a:ext cx="3390900" cy="448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9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err="1"/>
              <a:t>Safavid</a:t>
            </a:r>
            <a:r>
              <a:rPr lang="en-US" b="1" u="sng" dirty="0"/>
              <a:t> Empire</a:t>
            </a:r>
          </a:p>
        </p:txBody>
      </p:sp>
      <p:sp>
        <p:nvSpPr>
          <p:cNvPr id="3" name="Content Placeholder 2"/>
          <p:cNvSpPr>
            <a:spLocks noGrp="1"/>
          </p:cNvSpPr>
          <p:nvPr>
            <p:ph idx="1"/>
          </p:nvPr>
        </p:nvSpPr>
        <p:spPr>
          <a:xfrm>
            <a:off x="0" y="685800"/>
            <a:ext cx="9144000" cy="6400800"/>
          </a:xfrm>
        </p:spPr>
        <p:txBody>
          <a:bodyPr>
            <a:normAutofit/>
          </a:bodyPr>
          <a:lstStyle/>
          <a:p>
            <a:r>
              <a:rPr lang="en-US" sz="2300" dirty="0"/>
              <a:t>The </a:t>
            </a:r>
            <a:r>
              <a:rPr lang="en-US" sz="2300" dirty="0" err="1"/>
              <a:t>Safavids</a:t>
            </a:r>
            <a:r>
              <a:rPr lang="en-US" sz="2300" dirty="0"/>
              <a:t> were also a Turkish group that emerged from the turmoil after the fall of Tamerlane =&gt; </a:t>
            </a:r>
            <a:r>
              <a:rPr lang="en-US" sz="2300" b="1" i="1" dirty="0" err="1"/>
              <a:t>Ishmail</a:t>
            </a:r>
            <a:r>
              <a:rPr lang="en-US" sz="2300" b="1" i="1" dirty="0"/>
              <a:t> I </a:t>
            </a:r>
            <a:r>
              <a:rPr lang="en-US" sz="2300" dirty="0"/>
              <a:t>declared himself Shah in 1502</a:t>
            </a:r>
          </a:p>
          <a:p>
            <a:r>
              <a:rPr lang="en-US" sz="2300" dirty="0" err="1"/>
              <a:t>Safavid</a:t>
            </a:r>
            <a:r>
              <a:rPr lang="en-US" sz="2300" dirty="0"/>
              <a:t> Shahs claimed legitimacy by use of </a:t>
            </a:r>
            <a:r>
              <a:rPr lang="en-US" sz="2300" dirty="0" smtClean="0"/>
              <a:t>___________=&gt; </a:t>
            </a:r>
            <a:r>
              <a:rPr lang="en-US" sz="2300" dirty="0"/>
              <a:t>declared themselves descendants of Ali and ruler in waiting for </a:t>
            </a:r>
            <a:r>
              <a:rPr lang="en-US" sz="2300" b="1" i="1" dirty="0"/>
              <a:t>Hidden Imam</a:t>
            </a:r>
          </a:p>
          <a:p>
            <a:pPr lvl="1" indent="-342900">
              <a:buFont typeface="Wingdings" panose="05000000000000000000" pitchFamily="2" charset="2"/>
              <a:buChar char="§"/>
            </a:pPr>
            <a:r>
              <a:rPr lang="en-US" sz="2300" dirty="0" err="1"/>
              <a:t>Safavids</a:t>
            </a:r>
            <a:r>
              <a:rPr lang="en-US" sz="2300" dirty="0"/>
              <a:t> separated themselves from Sunni neighbors =&gt; adopted Persian as language &amp; observed </a:t>
            </a:r>
            <a:r>
              <a:rPr lang="en-US" sz="2300" dirty="0" err="1"/>
              <a:t>shi’ite</a:t>
            </a:r>
            <a:r>
              <a:rPr lang="en-US" sz="2300" dirty="0"/>
              <a:t> festivals (Imam </a:t>
            </a:r>
            <a:r>
              <a:rPr lang="en-US" sz="2300" dirty="0" err="1"/>
              <a:t>Husayn</a:t>
            </a:r>
            <a:r>
              <a:rPr lang="en-US" sz="2300" dirty="0"/>
              <a:t>)</a:t>
            </a:r>
          </a:p>
          <a:p>
            <a:pPr marL="400050" lvl="1" indent="0">
              <a:buNone/>
            </a:pPr>
            <a:r>
              <a:rPr lang="en-US" sz="2300" dirty="0"/>
              <a:t>	-- Greatest </a:t>
            </a:r>
            <a:r>
              <a:rPr lang="en-US" sz="2300" dirty="0" err="1"/>
              <a:t>Safavid</a:t>
            </a:r>
            <a:r>
              <a:rPr lang="en-US" sz="2300" dirty="0"/>
              <a:t> Shah = </a:t>
            </a:r>
            <a:r>
              <a:rPr lang="en-US" sz="2300" b="1" i="1" dirty="0"/>
              <a:t>Abbas I</a:t>
            </a:r>
          </a:p>
          <a:p>
            <a:pPr lvl="1" indent="-342900">
              <a:buFont typeface="Wingdings" panose="05000000000000000000" pitchFamily="2" charset="2"/>
              <a:buChar char="§"/>
            </a:pPr>
            <a:r>
              <a:rPr lang="en-US" sz="2300" dirty="0" err="1"/>
              <a:t>Safavid</a:t>
            </a:r>
            <a:r>
              <a:rPr lang="en-US" sz="2300" dirty="0"/>
              <a:t> &amp; Ottoman wars and disagreements formalized the Sunni Shia split in Islam =&gt; led to extreme hostility between groups</a:t>
            </a:r>
          </a:p>
          <a:p>
            <a:r>
              <a:rPr lang="en-US" sz="2300" dirty="0" err="1"/>
              <a:t>Safavid</a:t>
            </a:r>
            <a:r>
              <a:rPr lang="en-US" sz="2300" dirty="0"/>
              <a:t> Shah was an absolute ruler who relied on gunpowder slave soldiers taken on raids in Georgia</a:t>
            </a:r>
          </a:p>
          <a:p>
            <a:pPr lvl="1" indent="-342900">
              <a:buFont typeface="Wingdings" panose="05000000000000000000" pitchFamily="2" charset="2"/>
              <a:buChar char="§"/>
            </a:pPr>
            <a:r>
              <a:rPr lang="en-US" sz="2300" dirty="0"/>
              <a:t>Bureaucracy not as well organized as Ottomans =&gt; still had harems for sequestration of women</a:t>
            </a:r>
          </a:p>
          <a:p>
            <a:pPr lvl="1" indent="-342900">
              <a:buFont typeface="Wingdings" panose="05000000000000000000" pitchFamily="2" charset="2"/>
              <a:buChar char="§"/>
            </a:pPr>
            <a:r>
              <a:rPr lang="en-US" sz="2300" dirty="0"/>
              <a:t>Trade not as important =&gt; Capital city of </a:t>
            </a:r>
            <a:r>
              <a:rPr lang="en-US" sz="2300" b="1" i="1" dirty="0"/>
              <a:t>Isfahan</a:t>
            </a:r>
            <a:r>
              <a:rPr lang="en-US" sz="2300" dirty="0"/>
              <a:t> not the cosmopolitan center of Istanbul (relied on overland trade caravans)</a:t>
            </a:r>
          </a:p>
          <a:p>
            <a:pPr marL="400050" lvl="1" indent="0">
              <a:buNone/>
            </a:pPr>
            <a:r>
              <a:rPr lang="en-US" sz="2300" dirty="0"/>
              <a:t>	-- Major industry </a:t>
            </a:r>
            <a:r>
              <a:rPr lang="en-US" sz="2300" dirty="0" smtClean="0"/>
              <a:t>=___________________</a:t>
            </a:r>
            <a:endParaRPr lang="en-US" sz="2300" dirty="0"/>
          </a:p>
        </p:txBody>
      </p:sp>
    </p:spTree>
    <p:extLst>
      <p:ext uri="{BB962C8B-B14F-4D97-AF65-F5344CB8AC3E}">
        <p14:creationId xmlns:p14="http://schemas.microsoft.com/office/powerpoint/2010/main" val="42191079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457200"/>
          </a:xfrm>
        </p:spPr>
        <p:txBody>
          <a:bodyPr>
            <a:normAutofit fontScale="90000"/>
          </a:bodyPr>
          <a:lstStyle/>
          <a:p>
            <a:r>
              <a:rPr lang="en-US" b="1" u="sng" dirty="0"/>
              <a:t>Mughal Empire</a:t>
            </a:r>
          </a:p>
        </p:txBody>
      </p:sp>
      <p:sp>
        <p:nvSpPr>
          <p:cNvPr id="3" name="Content Placeholder 2"/>
          <p:cNvSpPr>
            <a:spLocks noGrp="1"/>
          </p:cNvSpPr>
          <p:nvPr>
            <p:ph idx="1"/>
          </p:nvPr>
        </p:nvSpPr>
        <p:spPr>
          <a:xfrm>
            <a:off x="0" y="609600"/>
            <a:ext cx="9144000" cy="6553200"/>
          </a:xfrm>
        </p:spPr>
        <p:txBody>
          <a:bodyPr>
            <a:normAutofit/>
          </a:bodyPr>
          <a:lstStyle/>
          <a:p>
            <a:r>
              <a:rPr lang="en-US" sz="2400" dirty="0"/>
              <a:t>Mughals were descendants of Mongols &amp; heirs of Delhi Sultanate</a:t>
            </a:r>
          </a:p>
          <a:p>
            <a:r>
              <a:rPr lang="en-US" sz="2400" dirty="0"/>
              <a:t>Largest of all Islamic Empires =&gt; 1.2 M </a:t>
            </a:r>
            <a:r>
              <a:rPr lang="en-US" sz="2400" dirty="0" err="1"/>
              <a:t>sq</a:t>
            </a:r>
            <a:r>
              <a:rPr lang="en-US" sz="2400" dirty="0"/>
              <a:t> miles; 150 million people</a:t>
            </a:r>
          </a:p>
          <a:p>
            <a:r>
              <a:rPr lang="en-US" sz="2400" dirty="0"/>
              <a:t>Smaller Indian sultanates united by </a:t>
            </a:r>
            <a:r>
              <a:rPr lang="en-US" sz="2400" b="1" i="1" dirty="0"/>
              <a:t>Akbar</a:t>
            </a:r>
            <a:r>
              <a:rPr lang="en-US" sz="2400" dirty="0"/>
              <a:t> in late 1500’s</a:t>
            </a:r>
          </a:p>
          <a:p>
            <a:pPr lvl="1">
              <a:buFont typeface="Wingdings" pitchFamily="2" charset="2"/>
              <a:buChar char="§"/>
            </a:pPr>
            <a:r>
              <a:rPr lang="en-US" sz="2400" dirty="0"/>
              <a:t>Created a centralized </a:t>
            </a:r>
            <a:r>
              <a:rPr lang="en-US" sz="2400" dirty="0" err="1"/>
              <a:t>govt</a:t>
            </a:r>
            <a:r>
              <a:rPr lang="en-US" sz="2400" dirty="0"/>
              <a:t> that relied on 4 equal ministers =&gt; finance, military, religion and judiciary (separate branches)</a:t>
            </a:r>
          </a:p>
          <a:p>
            <a:pPr lvl="1">
              <a:buFont typeface="Wingdings" pitchFamily="2" charset="2"/>
              <a:buChar char="§"/>
            </a:pPr>
            <a:r>
              <a:rPr lang="en-US" sz="2300" dirty="0"/>
              <a:t>Balanced political and social life between </a:t>
            </a:r>
            <a:r>
              <a:rPr lang="en-US" sz="2300" dirty="0" smtClean="0"/>
              <a:t>__________________: </a:t>
            </a:r>
            <a:endParaRPr lang="en-US" sz="2300" dirty="0"/>
          </a:p>
          <a:p>
            <a:pPr marL="457200" lvl="1" indent="0">
              <a:buNone/>
            </a:pPr>
            <a:r>
              <a:rPr lang="en-US" sz="2400" dirty="0"/>
              <a:t>	#1: Religious toleration promoted =&gt; Akbar married a Hindu 	princess and encouraged intermarriage</a:t>
            </a:r>
          </a:p>
          <a:p>
            <a:pPr marL="457200" lvl="1" indent="0">
              <a:buNone/>
            </a:pPr>
            <a:r>
              <a:rPr lang="en-US" sz="2400" dirty="0"/>
              <a:t>	#2: </a:t>
            </a:r>
            <a:r>
              <a:rPr lang="en-US" sz="2400" dirty="0" smtClean="0"/>
              <a:t>______________(</a:t>
            </a:r>
            <a:r>
              <a:rPr lang="en-US" sz="2400" dirty="0"/>
              <a:t>new language) formed (Persian and Hindi)</a:t>
            </a:r>
          </a:p>
          <a:p>
            <a:pPr marL="457200" lvl="1" indent="0">
              <a:buNone/>
            </a:pPr>
            <a:r>
              <a:rPr lang="en-US" sz="2400" dirty="0"/>
              <a:t>	#3: </a:t>
            </a:r>
            <a:r>
              <a:rPr lang="en-US" sz="2400" dirty="0" smtClean="0"/>
              <a:t>__________=&gt; </a:t>
            </a:r>
            <a:r>
              <a:rPr lang="en-US" sz="2400" dirty="0"/>
              <a:t>syncretic religion mixing Islam and Hinduism</a:t>
            </a:r>
          </a:p>
          <a:p>
            <a:pPr marL="457200" lvl="1" indent="0">
              <a:buNone/>
            </a:pPr>
            <a:r>
              <a:rPr lang="en-US" sz="2400" dirty="0"/>
              <a:t>	-- Hindu concept of many gods, but Islamic participation in world</a:t>
            </a:r>
          </a:p>
          <a:p>
            <a:pPr marL="457200" lvl="1" indent="0">
              <a:buNone/>
            </a:pPr>
            <a:r>
              <a:rPr lang="en-US" sz="2400" dirty="0"/>
              <a:t>	#4: Legal code applied depended on religion =&gt; </a:t>
            </a:r>
            <a:r>
              <a:rPr lang="en-US" sz="2400" dirty="0" err="1"/>
              <a:t>sha’ria</a:t>
            </a:r>
            <a:r>
              <a:rPr lang="en-US" sz="2400" dirty="0"/>
              <a:t> law for 	Muslim; local codes for Hindus</a:t>
            </a:r>
          </a:p>
          <a:p>
            <a:pPr lvl="1">
              <a:buFont typeface="Wingdings" panose="05000000000000000000" pitchFamily="2" charset="2"/>
              <a:buChar char="§"/>
            </a:pPr>
            <a:r>
              <a:rPr lang="en-US" sz="2400" dirty="0"/>
              <a:t>Akbar recruited and maintained a strong gunpowder military =&gt; required high land taxes &amp; use </a:t>
            </a:r>
            <a:r>
              <a:rPr lang="en-US" sz="2400" dirty="0" smtClean="0"/>
              <a:t>of____________</a:t>
            </a:r>
            <a:endParaRPr lang="en-US" sz="2400" b="1" i="1" dirty="0"/>
          </a:p>
        </p:txBody>
      </p:sp>
    </p:spTree>
    <p:extLst>
      <p:ext uri="{BB962C8B-B14F-4D97-AF65-F5344CB8AC3E}">
        <p14:creationId xmlns:p14="http://schemas.microsoft.com/office/powerpoint/2010/main" val="224867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b="1" u="sng" dirty="0"/>
              <a:t>European seafaring technologies</a:t>
            </a:r>
          </a:p>
        </p:txBody>
      </p:sp>
      <p:sp>
        <p:nvSpPr>
          <p:cNvPr id="3" name="Content Placeholder 2"/>
          <p:cNvSpPr>
            <a:spLocks noGrp="1"/>
          </p:cNvSpPr>
          <p:nvPr>
            <p:ph idx="1"/>
          </p:nvPr>
        </p:nvSpPr>
        <p:spPr>
          <a:xfrm>
            <a:off x="381000" y="5943600"/>
            <a:ext cx="8229600" cy="792163"/>
          </a:xfrm>
        </p:spPr>
        <p:txBody>
          <a:bodyPr>
            <a:normAutofit fontScale="85000" lnSpcReduction="20000"/>
          </a:bodyPr>
          <a:lstStyle/>
          <a:p>
            <a:pPr marL="0" indent="0">
              <a:buNone/>
            </a:pPr>
            <a:r>
              <a:rPr lang="en-US" dirty="0"/>
              <a:t>The astrolabe and compass greatly increased the accuracy and reliably of seafaring in Europe by 1400</a:t>
            </a:r>
          </a:p>
        </p:txBody>
      </p:sp>
      <p:pic>
        <p:nvPicPr>
          <p:cNvPr id="4098" name="Picture 2" descr="http://gvpedia.com/uploads/images/ipac%20compass%20s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3965575" cy="38273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wpclipart.com/tools/hand_tools/measuring/astrolabe_B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665" y="1712910"/>
            <a:ext cx="4724400" cy="302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7470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5868574"/>
            <a:ext cx="9144000" cy="1200329"/>
          </a:xfrm>
          <a:prstGeom prst="rect">
            <a:avLst/>
          </a:prstGeom>
          <a:noFill/>
        </p:spPr>
        <p:txBody>
          <a:bodyPr wrap="square" rtlCol="0">
            <a:spAutoFit/>
          </a:bodyPr>
          <a:lstStyle/>
          <a:p>
            <a:pPr algn="ctr"/>
            <a:r>
              <a:rPr lang="en-US" b="1" i="1" dirty="0"/>
              <a:t>					Peacock Throne  (</a:t>
            </a:r>
            <a:r>
              <a:rPr lang="en-US" b="1" i="1" dirty="0" err="1"/>
              <a:t>est</a:t>
            </a:r>
            <a:r>
              <a:rPr lang="en-US" b="1" i="1" dirty="0"/>
              <a:t> value = $1B)</a:t>
            </a:r>
            <a:endParaRPr lang="en-US" dirty="0"/>
          </a:p>
          <a:p>
            <a:pPr marL="285750" indent="-285750">
              <a:buFont typeface="Arial" panose="020B0604020202020204" pitchFamily="34" charset="0"/>
              <a:buChar char="•"/>
            </a:pPr>
            <a:r>
              <a:rPr lang="en-US" dirty="0"/>
              <a:t>Built of solid gold and jewels; it is said to have cost twice as much as the </a:t>
            </a:r>
            <a:r>
              <a:rPr lang="en-US" dirty="0" err="1"/>
              <a:t>Taj</a:t>
            </a:r>
            <a:r>
              <a:rPr lang="en-US" dirty="0"/>
              <a:t> </a:t>
            </a:r>
            <a:r>
              <a:rPr lang="en-US" dirty="0" err="1"/>
              <a:t>Mahal</a:t>
            </a:r>
            <a:r>
              <a:rPr lang="en-US" dirty="0"/>
              <a:t> to construct; it was taken by </a:t>
            </a:r>
            <a:r>
              <a:rPr lang="en-US" dirty="0" err="1"/>
              <a:t>Najder</a:t>
            </a:r>
            <a:r>
              <a:rPr lang="en-US" dirty="0"/>
              <a:t> Shah in 1739 as a spoil of war &amp; was never seen again</a:t>
            </a:r>
          </a:p>
          <a:p>
            <a:endParaRPr lang="en-US" dirty="0"/>
          </a:p>
        </p:txBody>
      </p:sp>
      <p:pic>
        <p:nvPicPr>
          <p:cNvPr id="12292" name="Picture 4" descr="https://c1.staticflickr.com/7/6062/6124501635_32a1b872e4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617" y="152400"/>
            <a:ext cx="4053364" cy="5615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3.bp.blogspot.com/-7MJ5-08K5vE/TzM5tgOKPVI/AAAAAAAACcY/YeEVR93eWfA/s1600/Shah+Jah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3762694" cy="51186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1776" y="5305785"/>
            <a:ext cx="3579518" cy="461665"/>
          </a:xfrm>
          <a:prstGeom prst="rect">
            <a:avLst/>
          </a:prstGeom>
          <a:noFill/>
        </p:spPr>
        <p:txBody>
          <a:bodyPr wrap="square" rtlCol="0">
            <a:spAutoFit/>
          </a:bodyPr>
          <a:lstStyle/>
          <a:p>
            <a:pPr algn="ctr"/>
            <a:r>
              <a:rPr lang="en-US" sz="2400" b="1" i="1" dirty="0">
                <a:solidFill>
                  <a:prstClr val="black"/>
                </a:solidFill>
              </a:rPr>
              <a:t>Shah </a:t>
            </a:r>
            <a:r>
              <a:rPr lang="en-US" sz="2400" b="1" i="1" dirty="0" err="1">
                <a:solidFill>
                  <a:prstClr val="black"/>
                </a:solidFill>
              </a:rPr>
              <a:t>Jahan</a:t>
            </a:r>
            <a:endParaRPr lang="en-US" sz="2400" b="1" i="1" dirty="0">
              <a:solidFill>
                <a:prstClr val="black"/>
              </a:solidFill>
            </a:endParaRPr>
          </a:p>
        </p:txBody>
      </p:sp>
    </p:spTree>
    <p:extLst>
      <p:ext uri="{BB962C8B-B14F-4D97-AF65-F5344CB8AC3E}">
        <p14:creationId xmlns:p14="http://schemas.microsoft.com/office/powerpoint/2010/main" val="4726346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0242" name="Picture 2" descr="https://freeman-pedia.wikispaces.com/file/view/Mughal%20Empire%20Map.jpg/410091872/800x591/Mughal%20Empire%20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239125"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275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7140"/>
            <a:ext cx="8229600" cy="563562"/>
          </a:xfrm>
        </p:spPr>
        <p:txBody>
          <a:bodyPr>
            <a:normAutofit fontScale="90000"/>
          </a:bodyPr>
          <a:lstStyle/>
          <a:p>
            <a:r>
              <a:rPr lang="en-US" b="1" u="sng" dirty="0"/>
              <a:t>Mughal Empire</a:t>
            </a:r>
          </a:p>
        </p:txBody>
      </p:sp>
      <p:sp>
        <p:nvSpPr>
          <p:cNvPr id="3" name="Content Placeholder 2"/>
          <p:cNvSpPr>
            <a:spLocks noGrp="1"/>
          </p:cNvSpPr>
          <p:nvPr>
            <p:ph idx="1"/>
          </p:nvPr>
        </p:nvSpPr>
        <p:spPr>
          <a:xfrm>
            <a:off x="0" y="609600"/>
            <a:ext cx="5181600" cy="6248400"/>
          </a:xfrm>
        </p:spPr>
        <p:txBody>
          <a:bodyPr>
            <a:normAutofit fontScale="92500" lnSpcReduction="10000"/>
          </a:bodyPr>
          <a:lstStyle/>
          <a:p>
            <a:r>
              <a:rPr lang="en-US" sz="2300" dirty="0"/>
              <a:t>Military service was rewarded w/ land grants =&gt; creation of </a:t>
            </a:r>
            <a:r>
              <a:rPr lang="en-US" sz="2300" dirty="0" smtClean="0"/>
              <a:t>___________</a:t>
            </a:r>
          </a:p>
          <a:p>
            <a:r>
              <a:rPr lang="en-US" sz="2300" b="1" i="1" dirty="0" err="1" smtClean="0"/>
              <a:t>Zamindars</a:t>
            </a:r>
            <a:r>
              <a:rPr lang="en-US" sz="2300" b="1" i="1" dirty="0" smtClean="0"/>
              <a:t> </a:t>
            </a:r>
            <a:r>
              <a:rPr lang="en-US" sz="2300" dirty="0"/>
              <a:t>were local rulers charged w/ administering land</a:t>
            </a:r>
          </a:p>
          <a:p>
            <a:pPr marL="400050" lvl="1" indent="0">
              <a:buNone/>
            </a:pPr>
            <a:r>
              <a:rPr lang="en-US" sz="2300" dirty="0"/>
              <a:t>	-- Tax farming obligations but considerable local power &amp; autonomy</a:t>
            </a:r>
          </a:p>
          <a:p>
            <a:pPr lvl="1" indent="-342900">
              <a:buFont typeface="Wingdings" panose="05000000000000000000" pitchFamily="2" charset="2"/>
              <a:buChar char="§"/>
            </a:pPr>
            <a:r>
              <a:rPr lang="en-US" sz="2300" dirty="0"/>
              <a:t>Mughal Empire really a loose confederation of </a:t>
            </a:r>
            <a:r>
              <a:rPr lang="en-US" sz="2300" b="1" i="1" dirty="0" err="1"/>
              <a:t>zamindar</a:t>
            </a:r>
            <a:r>
              <a:rPr lang="en-US" sz="2300" b="1" i="1" dirty="0"/>
              <a:t> </a:t>
            </a:r>
            <a:r>
              <a:rPr lang="en-US" sz="2300" dirty="0"/>
              <a:t>states</a:t>
            </a:r>
          </a:p>
          <a:p>
            <a:r>
              <a:rPr lang="en-US" sz="2300" dirty="0"/>
              <a:t>Mughal Empire reached height of prosperity under </a:t>
            </a:r>
            <a:r>
              <a:rPr lang="en-US" sz="2300" dirty="0" smtClean="0"/>
              <a:t>_____________</a:t>
            </a:r>
          </a:p>
          <a:p>
            <a:r>
              <a:rPr lang="en-US" sz="2300" dirty="0" smtClean="0"/>
              <a:t>Autocratic </a:t>
            </a:r>
            <a:r>
              <a:rPr lang="en-US" sz="2300" dirty="0"/>
              <a:t>ruler who suppressed power of </a:t>
            </a:r>
            <a:r>
              <a:rPr lang="en-US" sz="2300" dirty="0" err="1"/>
              <a:t>zamindars</a:t>
            </a:r>
            <a:endParaRPr lang="en-US" sz="2300" dirty="0"/>
          </a:p>
          <a:p>
            <a:pPr lvl="1" indent="-342900">
              <a:buFont typeface="Wingdings" panose="05000000000000000000" pitchFamily="2" charset="2"/>
              <a:buChar char="§"/>
            </a:pPr>
            <a:r>
              <a:rPr lang="en-US" sz="2300" dirty="0"/>
              <a:t>Fostered booming trade w/ Europeans in Indian Ocean</a:t>
            </a:r>
          </a:p>
          <a:p>
            <a:pPr marL="400050" lvl="1" indent="0">
              <a:buNone/>
            </a:pPr>
            <a:r>
              <a:rPr lang="en-US" sz="2300" dirty="0"/>
              <a:t>	-- India traded cotton textiles 	(“clothed world by 1750”), jewels, 	pepper, spices</a:t>
            </a:r>
          </a:p>
          <a:p>
            <a:pPr marL="400050" lvl="1" indent="0">
              <a:buNone/>
            </a:pPr>
            <a:r>
              <a:rPr lang="en-US" sz="2300" dirty="0"/>
              <a:t>	-- Mughals had few ships, so forged alliances with Europeans to ship items</a:t>
            </a:r>
          </a:p>
        </p:txBody>
      </p:sp>
      <p:pic>
        <p:nvPicPr>
          <p:cNvPr id="6" name="Picture 2" descr="http://3.bp.blogspot.com/-Uqpt9AljQYE/TibQKq_85KI/AAAAAAAAAts/uTIWC4S067w/s1600/261617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8109" y="724422"/>
            <a:ext cx="3746499" cy="53362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76800" y="6143731"/>
            <a:ext cx="4267200" cy="461665"/>
          </a:xfrm>
          <a:prstGeom prst="rect">
            <a:avLst/>
          </a:prstGeom>
          <a:noFill/>
        </p:spPr>
        <p:txBody>
          <a:bodyPr wrap="square" rtlCol="0">
            <a:spAutoFit/>
          </a:bodyPr>
          <a:lstStyle/>
          <a:p>
            <a:pPr algn="ctr"/>
            <a:r>
              <a:rPr lang="en-US" sz="2400" b="1" i="1" dirty="0">
                <a:solidFill>
                  <a:prstClr val="black"/>
                </a:solidFill>
              </a:rPr>
              <a:t>Akbar the Great</a:t>
            </a:r>
          </a:p>
        </p:txBody>
      </p:sp>
    </p:spTree>
    <p:extLst>
      <p:ext uri="{BB962C8B-B14F-4D97-AF65-F5344CB8AC3E}">
        <p14:creationId xmlns:p14="http://schemas.microsoft.com/office/powerpoint/2010/main" val="2279864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6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9857" y="76200"/>
            <a:ext cx="8229600" cy="304800"/>
          </a:xfrm>
        </p:spPr>
        <p:txBody>
          <a:bodyPr>
            <a:normAutofit fontScale="90000"/>
          </a:bodyPr>
          <a:lstStyle/>
          <a:p>
            <a:r>
              <a:rPr lang="en-US" b="1" u="sng" dirty="0" err="1"/>
              <a:t>Taj</a:t>
            </a:r>
            <a:r>
              <a:rPr lang="en-US" b="1" u="sng" dirty="0"/>
              <a:t> </a:t>
            </a:r>
            <a:r>
              <a:rPr lang="en-US" b="1" u="sng" dirty="0" err="1"/>
              <a:t>Mahal</a:t>
            </a:r>
            <a:endParaRPr lang="en-US" b="1" u="sng" dirty="0"/>
          </a:p>
        </p:txBody>
      </p:sp>
      <p:pic>
        <p:nvPicPr>
          <p:cNvPr id="4" name="Picture 3" descr="http://2.bp.blogspot.com/-jV4xcGazIMY/T_qimG5X2bI/AAAAAAAAAHw/M0chutGMVrk/s1600/1280px-Taj_Mahal_2012.jpg"/>
          <p:cNvPicPr/>
          <p:nvPr/>
        </p:nvPicPr>
        <p:blipFill>
          <a:blip r:embed="rId2">
            <a:extLst>
              <a:ext uri="{28A0092B-C50C-407E-A947-70E740481C1C}">
                <a14:useLocalDpi xmlns:a14="http://schemas.microsoft.com/office/drawing/2010/main" val="0"/>
              </a:ext>
            </a:extLst>
          </a:blip>
          <a:srcRect/>
          <a:stretch>
            <a:fillRect/>
          </a:stretch>
        </p:blipFill>
        <p:spPr bwMode="auto">
          <a:xfrm>
            <a:off x="489856" y="533400"/>
            <a:ext cx="8229601" cy="4724400"/>
          </a:xfrm>
          <a:prstGeom prst="rect">
            <a:avLst/>
          </a:prstGeom>
          <a:noFill/>
          <a:ln>
            <a:noFill/>
          </a:ln>
        </p:spPr>
      </p:pic>
      <p:sp>
        <p:nvSpPr>
          <p:cNvPr id="3" name="TextBox 2"/>
          <p:cNvSpPr txBox="1"/>
          <p:nvPr/>
        </p:nvSpPr>
        <p:spPr>
          <a:xfrm>
            <a:off x="-15658" y="5257800"/>
            <a:ext cx="9144000" cy="1384995"/>
          </a:xfrm>
          <a:prstGeom prst="rect">
            <a:avLst/>
          </a:prstGeom>
          <a:noFill/>
        </p:spPr>
        <p:txBody>
          <a:bodyPr wrap="square" rtlCol="0">
            <a:spAutoFit/>
          </a:bodyPr>
          <a:lstStyle/>
          <a:p>
            <a:r>
              <a:rPr lang="en-US" sz="2100" dirty="0"/>
              <a:t>The </a:t>
            </a:r>
            <a:r>
              <a:rPr lang="en-US" sz="2100" dirty="0" err="1"/>
              <a:t>Taj</a:t>
            </a:r>
            <a:r>
              <a:rPr lang="en-US" sz="2100" dirty="0"/>
              <a:t> </a:t>
            </a:r>
            <a:r>
              <a:rPr lang="en-US" sz="2100" dirty="0" err="1"/>
              <a:t>Mahal</a:t>
            </a:r>
            <a:r>
              <a:rPr lang="en-US" sz="2100" dirty="0"/>
              <a:t> was built by Shah Jahan as a tomb for his favorite wife </a:t>
            </a:r>
            <a:r>
              <a:rPr lang="en-US" sz="2100" dirty="0" err="1"/>
              <a:t>Mumtaz</a:t>
            </a:r>
            <a:r>
              <a:rPr lang="en-US" sz="2100" dirty="0"/>
              <a:t> </a:t>
            </a:r>
            <a:r>
              <a:rPr lang="en-US" sz="2100" dirty="0" err="1"/>
              <a:t>Mahal</a:t>
            </a:r>
            <a:r>
              <a:rPr lang="en-US" sz="2100" dirty="0"/>
              <a:t> – it took 20,000 workers 20 years to complete it.  Shah Jahan intended to build another mirror structure out of black marble as his tomb, but was deposed and spent the last years of his life in a prison with a great view of the Taj </a:t>
            </a:r>
            <a:r>
              <a:rPr lang="en-US" sz="2100" dirty="0" err="1"/>
              <a:t>Mahal</a:t>
            </a:r>
            <a:r>
              <a:rPr lang="en-US" sz="2100" dirty="0"/>
              <a:t>. </a:t>
            </a:r>
          </a:p>
        </p:txBody>
      </p:sp>
    </p:spTree>
    <p:extLst>
      <p:ext uri="{BB962C8B-B14F-4D97-AF65-F5344CB8AC3E}">
        <p14:creationId xmlns:p14="http://schemas.microsoft.com/office/powerpoint/2010/main" val="37250520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a:t>Decline of Islamic Empires</a:t>
            </a:r>
          </a:p>
        </p:txBody>
      </p:sp>
      <p:sp>
        <p:nvSpPr>
          <p:cNvPr id="3" name="Content Placeholder 2"/>
          <p:cNvSpPr>
            <a:spLocks noGrp="1"/>
          </p:cNvSpPr>
          <p:nvPr>
            <p:ph idx="1"/>
          </p:nvPr>
        </p:nvSpPr>
        <p:spPr>
          <a:xfrm>
            <a:off x="0" y="457200"/>
            <a:ext cx="9144000" cy="6781800"/>
          </a:xfrm>
        </p:spPr>
        <p:txBody>
          <a:bodyPr>
            <a:normAutofit fontScale="92500" lnSpcReduction="10000"/>
          </a:bodyPr>
          <a:lstStyle/>
          <a:p>
            <a:r>
              <a:rPr lang="en-US" sz="2300" dirty="0"/>
              <a:t>By 1750 the </a:t>
            </a:r>
            <a:r>
              <a:rPr lang="en-US" sz="2300" dirty="0" err="1"/>
              <a:t>Safavids</a:t>
            </a:r>
            <a:r>
              <a:rPr lang="en-US" sz="2300" dirty="0"/>
              <a:t>, Ottomans &amp; Mughals had either collapsed or declined</a:t>
            </a:r>
          </a:p>
          <a:p>
            <a:pPr marL="0" indent="0">
              <a:buNone/>
            </a:pPr>
            <a:r>
              <a:rPr lang="en-US" sz="2300" b="1" u="sng" dirty="0"/>
              <a:t>Common Problems</a:t>
            </a:r>
          </a:p>
          <a:p>
            <a:pPr marL="0" indent="0">
              <a:buNone/>
            </a:pPr>
            <a:r>
              <a:rPr lang="en-US" sz="2300" dirty="0"/>
              <a:t>#1: </a:t>
            </a:r>
            <a:r>
              <a:rPr lang="en-US" sz="2300" b="1" i="1" dirty="0"/>
              <a:t>Decline of </a:t>
            </a:r>
            <a:r>
              <a:rPr lang="en-US" sz="2300" b="1" i="1" dirty="0" smtClean="0"/>
              <a:t>_____________________</a:t>
            </a:r>
            <a:r>
              <a:rPr lang="en-US" sz="2300" dirty="0" smtClean="0"/>
              <a:t>=&gt; </a:t>
            </a:r>
            <a:r>
              <a:rPr lang="en-US" sz="2300" dirty="0"/>
              <a:t>all relied on land based trade networks, which after 1600 were in severe decline (esp. Silk Road) </a:t>
            </a:r>
          </a:p>
          <a:p>
            <a:pPr lvl="1">
              <a:buFont typeface="Wingdings" panose="05000000000000000000" pitchFamily="2" charset="2"/>
              <a:buChar char="§"/>
            </a:pPr>
            <a:r>
              <a:rPr lang="en-US" sz="2300" dirty="0"/>
              <a:t>Post 1500 maritime trade dominated in Atlantic and Indian Ocean</a:t>
            </a:r>
          </a:p>
          <a:p>
            <a:pPr marL="0" indent="0">
              <a:buNone/>
            </a:pPr>
            <a:r>
              <a:rPr lang="en-US" sz="2300" dirty="0"/>
              <a:t>#2</a:t>
            </a:r>
            <a:r>
              <a:rPr lang="en-US" sz="2300" i="1" dirty="0"/>
              <a:t>: </a:t>
            </a:r>
            <a:r>
              <a:rPr lang="en-US" sz="2300" b="1" i="1" dirty="0"/>
              <a:t>Succession Issues </a:t>
            </a:r>
            <a:r>
              <a:rPr lang="en-US" sz="2300" dirty="0"/>
              <a:t>=&gt; all Islamic states favored </a:t>
            </a:r>
            <a:r>
              <a:rPr lang="en-US" sz="2300" dirty="0" smtClean="0"/>
              <a:t>“_______________”, </a:t>
            </a:r>
            <a:r>
              <a:rPr lang="en-US" sz="2300" dirty="0"/>
              <a:t>which led to bloody conflicts after a ruler’s death</a:t>
            </a:r>
          </a:p>
          <a:p>
            <a:pPr marL="0" indent="0">
              <a:buNone/>
            </a:pPr>
            <a:r>
              <a:rPr lang="en-US" sz="2300" dirty="0"/>
              <a:t>#3: </a:t>
            </a:r>
            <a:r>
              <a:rPr lang="en-US" sz="2300" b="1" i="1" dirty="0"/>
              <a:t>Ethic &amp; Religious diversity </a:t>
            </a:r>
            <a:r>
              <a:rPr lang="en-US" sz="2300" dirty="0"/>
              <a:t>=&gt; difficult to keep diverse peoples happy</a:t>
            </a:r>
          </a:p>
          <a:p>
            <a:pPr lvl="1" indent="-342900">
              <a:buFont typeface="Wingdings" panose="05000000000000000000" pitchFamily="2" charset="2"/>
              <a:buChar char="§"/>
            </a:pPr>
            <a:r>
              <a:rPr lang="en-US" sz="2300" dirty="0"/>
              <a:t>Hindu </a:t>
            </a:r>
            <a:r>
              <a:rPr lang="en-US" sz="2300" dirty="0" err="1"/>
              <a:t>zamindars</a:t>
            </a:r>
            <a:r>
              <a:rPr lang="en-US" sz="2300" dirty="0"/>
              <a:t>, Greek Orthodox Christians &amp; Afghan tribal leaders all rebel at various times</a:t>
            </a:r>
          </a:p>
          <a:p>
            <a:pPr marL="0" indent="0">
              <a:buNone/>
            </a:pPr>
            <a:r>
              <a:rPr lang="en-US" sz="2300" dirty="0"/>
              <a:t>#4: </a:t>
            </a:r>
            <a:r>
              <a:rPr lang="en-US" sz="2300" b="1" i="1" dirty="0"/>
              <a:t>Unruly </a:t>
            </a:r>
            <a:r>
              <a:rPr lang="en-US" sz="2300" b="1" i="1" dirty="0" smtClean="0"/>
              <a:t>___________</a:t>
            </a:r>
            <a:r>
              <a:rPr lang="en-US" sz="2300" dirty="0" smtClean="0"/>
              <a:t>=&gt; </a:t>
            </a:r>
            <a:r>
              <a:rPr lang="en-US" sz="2300" dirty="0"/>
              <a:t>the </a:t>
            </a:r>
            <a:r>
              <a:rPr lang="en-US" sz="2300" b="1" i="1" dirty="0"/>
              <a:t>janissaries</a:t>
            </a:r>
            <a:r>
              <a:rPr lang="en-US" sz="2300" dirty="0"/>
              <a:t> and other warrior elites often revolted </a:t>
            </a:r>
          </a:p>
          <a:p>
            <a:pPr lvl="1">
              <a:buFont typeface="Wingdings" panose="05000000000000000000" pitchFamily="2" charset="2"/>
              <a:buChar char="§"/>
            </a:pPr>
            <a:r>
              <a:rPr lang="en-US" sz="2300" dirty="0"/>
              <a:t>Janissaries gradually gained more rights =&gt; right to marry, trade</a:t>
            </a:r>
          </a:p>
          <a:p>
            <a:pPr lvl="1" indent="-342900">
              <a:buFont typeface="Wingdings" panose="05000000000000000000" pitchFamily="2" charset="2"/>
              <a:buChar char="§"/>
            </a:pPr>
            <a:r>
              <a:rPr lang="en-US" sz="2300" dirty="0"/>
              <a:t>1730 </a:t>
            </a:r>
            <a:r>
              <a:rPr lang="en-US" sz="2300" b="1" i="1" dirty="0" err="1"/>
              <a:t>Patrona</a:t>
            </a:r>
            <a:r>
              <a:rPr lang="en-US" sz="2300" b="1" i="1" dirty="0"/>
              <a:t> </a:t>
            </a:r>
            <a:r>
              <a:rPr lang="en-US" sz="2300" b="1" i="1" dirty="0" err="1"/>
              <a:t>Halil</a:t>
            </a:r>
            <a:r>
              <a:rPr lang="en-US" sz="2300" b="1" i="1" dirty="0"/>
              <a:t> rebellion </a:t>
            </a:r>
            <a:r>
              <a:rPr lang="en-US" sz="2300" dirty="0"/>
              <a:t>deposed Ottoman Sultan for over a year</a:t>
            </a:r>
          </a:p>
          <a:p>
            <a:pPr marL="0" indent="0">
              <a:buNone/>
            </a:pPr>
            <a:r>
              <a:rPr lang="en-US" sz="2300" dirty="0"/>
              <a:t>#5: </a:t>
            </a:r>
            <a:r>
              <a:rPr lang="en-US" sz="2300" dirty="0" smtClean="0"/>
              <a:t>______________</a:t>
            </a:r>
            <a:r>
              <a:rPr lang="en-US" sz="2300" b="1" i="1" dirty="0" smtClean="0"/>
              <a:t>Competition </a:t>
            </a:r>
            <a:r>
              <a:rPr lang="en-US" sz="2300" b="1" i="1" dirty="0"/>
              <a:t>and Wars </a:t>
            </a:r>
            <a:r>
              <a:rPr lang="en-US" sz="2300" i="1" dirty="0"/>
              <a:t>=&gt; </a:t>
            </a:r>
            <a:r>
              <a:rPr lang="en-US" sz="2300" dirty="0"/>
              <a:t>empires had trouble collecting enough tax revenue to pay soldiers &amp; upgrade weapons</a:t>
            </a:r>
          </a:p>
          <a:p>
            <a:pPr lvl="1">
              <a:buFont typeface="Wingdings" panose="05000000000000000000" pitchFamily="2" charset="2"/>
              <a:buChar char="§"/>
            </a:pPr>
            <a:r>
              <a:rPr lang="en-US" sz="2300" dirty="0"/>
              <a:t>European merchants in Indian Ocean (Portugal) dominated trade even when Ottomans tried to use military to unhinge them</a:t>
            </a:r>
          </a:p>
          <a:p>
            <a:pPr lvl="1" indent="-342900">
              <a:buFont typeface="Wingdings" panose="05000000000000000000" pitchFamily="2" charset="2"/>
              <a:buChar char="§"/>
            </a:pPr>
            <a:r>
              <a:rPr lang="en-US" sz="2300" dirty="0"/>
              <a:t>Ottomans defeated by Europeans at </a:t>
            </a:r>
            <a:r>
              <a:rPr lang="en-US" sz="2300" b="1" i="1" dirty="0"/>
              <a:t>Battle of Lepanto </a:t>
            </a:r>
            <a:r>
              <a:rPr lang="en-US" sz="2300" dirty="0"/>
              <a:t>(1571); Austrians seized Ottoman territory in Balkans (1700)</a:t>
            </a:r>
          </a:p>
          <a:p>
            <a:pPr lvl="1" indent="-342900">
              <a:buFont typeface="Wingdings" panose="05000000000000000000" pitchFamily="2" charset="2"/>
              <a:buChar char="§"/>
            </a:pPr>
            <a:endParaRPr lang="en-US" sz="2300" i="1" dirty="0"/>
          </a:p>
        </p:txBody>
      </p:sp>
    </p:spTree>
    <p:extLst>
      <p:ext uri="{BB962C8B-B14F-4D97-AF65-F5344CB8AC3E}">
        <p14:creationId xmlns:p14="http://schemas.microsoft.com/office/powerpoint/2010/main" val="36267499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5000"/>
          </a:schemeClr>
        </a:solidFill>
        <a:effectLst/>
      </p:bgPr>
    </p:bg>
    <p:spTree>
      <p:nvGrpSpPr>
        <p:cNvPr id="1" name=""/>
        <p:cNvGrpSpPr/>
        <p:nvPr/>
      </p:nvGrpSpPr>
      <p:grpSpPr>
        <a:xfrm>
          <a:off x="0" y="0"/>
          <a:ext cx="0" cy="0"/>
          <a:chOff x="0" y="0"/>
          <a:chExt cx="0" cy="0"/>
        </a:xfrm>
      </p:grpSpPr>
      <p:pic>
        <p:nvPicPr>
          <p:cNvPr id="9218" name="Picture 2" descr="http://fanack.com/uploads/pics/turkey_ottoman-decline_720px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40244" cy="650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3362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Decline of Islamic Empires</a:t>
            </a:r>
          </a:p>
        </p:txBody>
      </p:sp>
      <p:sp>
        <p:nvSpPr>
          <p:cNvPr id="3" name="Content Placeholder 2"/>
          <p:cNvSpPr>
            <a:spLocks noGrp="1"/>
          </p:cNvSpPr>
          <p:nvPr>
            <p:ph idx="1"/>
          </p:nvPr>
        </p:nvSpPr>
        <p:spPr>
          <a:xfrm>
            <a:off x="0" y="685800"/>
            <a:ext cx="9144000" cy="6324600"/>
          </a:xfrm>
        </p:spPr>
        <p:txBody>
          <a:bodyPr/>
          <a:lstStyle/>
          <a:p>
            <a:pPr marL="0" indent="0">
              <a:buNone/>
            </a:pPr>
            <a:r>
              <a:rPr lang="en-US" sz="2300" b="1" u="sng" dirty="0" err="1"/>
              <a:t>Safavid</a:t>
            </a:r>
            <a:r>
              <a:rPr lang="en-US" sz="2300" b="1" u="sng" dirty="0"/>
              <a:t> Empire</a:t>
            </a:r>
          </a:p>
          <a:p>
            <a:r>
              <a:rPr lang="en-US" sz="2300" dirty="0"/>
              <a:t>Due to their promotion of Shi’ism, the </a:t>
            </a:r>
            <a:r>
              <a:rPr lang="en-US" sz="2300" dirty="0" err="1"/>
              <a:t>Safavids</a:t>
            </a:r>
            <a:r>
              <a:rPr lang="en-US" sz="2300" dirty="0"/>
              <a:t> were in constant conflict w/ Ottomans =&gt; series of wars in the late 16</a:t>
            </a:r>
            <a:r>
              <a:rPr lang="en-US" sz="2300" baseline="30000" dirty="0"/>
              <a:t>th</a:t>
            </a:r>
            <a:r>
              <a:rPr lang="en-US" sz="2300" dirty="0"/>
              <a:t> and early 17</a:t>
            </a:r>
            <a:r>
              <a:rPr lang="en-US" sz="2300" baseline="30000" dirty="0"/>
              <a:t>th</a:t>
            </a:r>
            <a:r>
              <a:rPr lang="en-US" sz="2300" dirty="0"/>
              <a:t> centuries</a:t>
            </a:r>
          </a:p>
          <a:p>
            <a:pPr lvl="1" indent="-342900">
              <a:buFont typeface="Wingdings" panose="05000000000000000000" pitchFamily="2" charset="2"/>
              <a:buChar char="§"/>
            </a:pPr>
            <a:r>
              <a:rPr lang="en-US" sz="2300" dirty="0"/>
              <a:t>Weakened both states but led to fall of </a:t>
            </a:r>
            <a:r>
              <a:rPr lang="en-US" sz="2300" dirty="0" err="1"/>
              <a:t>Safavids</a:t>
            </a:r>
            <a:r>
              <a:rPr lang="en-US" sz="2300" dirty="0"/>
              <a:t> =&gt; led to increase in religious zeal by some </a:t>
            </a:r>
            <a:r>
              <a:rPr lang="en-US" sz="2300" dirty="0" err="1"/>
              <a:t>shi’ite</a:t>
            </a:r>
            <a:r>
              <a:rPr lang="en-US" sz="2300" dirty="0"/>
              <a:t> rulers</a:t>
            </a:r>
          </a:p>
          <a:p>
            <a:pPr marL="400050" lvl="1" indent="0">
              <a:buNone/>
            </a:pPr>
            <a:r>
              <a:rPr lang="en-US" sz="2300" dirty="0"/>
              <a:t>	-- Led to rebellion by local Afghan elite minorities</a:t>
            </a:r>
          </a:p>
          <a:p>
            <a:pPr marL="0" indent="0">
              <a:buNone/>
            </a:pPr>
            <a:r>
              <a:rPr lang="en-US" sz="2300" b="1" u="sng" dirty="0"/>
              <a:t>Mughal Empire</a:t>
            </a:r>
          </a:p>
          <a:p>
            <a:r>
              <a:rPr lang="en-US" sz="2300" dirty="0"/>
              <a:t>As the power of the Mughals waned the </a:t>
            </a:r>
            <a:r>
              <a:rPr lang="en-US" sz="2300" b="1" i="1" dirty="0" err="1"/>
              <a:t>zamindars</a:t>
            </a:r>
            <a:r>
              <a:rPr lang="en-US" sz="2300" dirty="0"/>
              <a:t> took opportunity to increase their control =&gt; especially Hindu </a:t>
            </a:r>
            <a:r>
              <a:rPr lang="en-US" sz="2300" dirty="0" err="1"/>
              <a:t>zamindars</a:t>
            </a:r>
            <a:endParaRPr lang="en-US" sz="2300" dirty="0"/>
          </a:p>
          <a:p>
            <a:pPr lvl="1" indent="-342900">
              <a:buFont typeface="Wingdings" panose="05000000000000000000" pitchFamily="2" charset="2"/>
              <a:buChar char="§"/>
            </a:pPr>
            <a:r>
              <a:rPr lang="en-US" sz="2300" dirty="0"/>
              <a:t>Started to act as independent </a:t>
            </a:r>
            <a:r>
              <a:rPr lang="en-US" sz="2300" b="1" i="1" dirty="0"/>
              <a:t>maharajas</a:t>
            </a:r>
            <a:r>
              <a:rPr lang="en-US" sz="2300" dirty="0"/>
              <a:t> in some localities</a:t>
            </a:r>
          </a:p>
          <a:p>
            <a:r>
              <a:rPr lang="en-US" sz="2300" dirty="0"/>
              <a:t>British merchants and later </a:t>
            </a:r>
            <a:r>
              <a:rPr lang="en-US" sz="2300" dirty="0" smtClean="0"/>
              <a:t>________________________started </a:t>
            </a:r>
            <a:r>
              <a:rPr lang="en-US" sz="2300" dirty="0"/>
              <a:t>to meddle in internal politics to exact trade concessions</a:t>
            </a:r>
          </a:p>
          <a:p>
            <a:pPr lvl="1" indent="-342900">
              <a:buFont typeface="Wingdings" panose="05000000000000000000" pitchFamily="2" charset="2"/>
              <a:buChar char="§"/>
            </a:pPr>
            <a:r>
              <a:rPr lang="en-US" sz="2300" dirty="0"/>
              <a:t>Built trading posts and factories in Indian coastal cities (i.e. Calcutta)</a:t>
            </a:r>
          </a:p>
          <a:p>
            <a:pPr lvl="1" indent="-342900">
              <a:buFont typeface="Wingdings" panose="05000000000000000000" pitchFamily="2" charset="2"/>
              <a:buChar char="§"/>
            </a:pPr>
            <a:r>
              <a:rPr lang="en-US" sz="2300" dirty="0"/>
              <a:t>Defeated Mughal army at </a:t>
            </a:r>
            <a:r>
              <a:rPr lang="en-US" sz="2300" b="1" i="1" dirty="0" err="1"/>
              <a:t>Plassey</a:t>
            </a:r>
            <a:r>
              <a:rPr lang="en-US" sz="2300" dirty="0"/>
              <a:t> in 1757 =&gt; gained control of territory in India for 1</a:t>
            </a:r>
            <a:r>
              <a:rPr lang="en-US" sz="2300" baseline="30000" dirty="0"/>
              <a:t>st</a:t>
            </a:r>
            <a:r>
              <a:rPr lang="en-US" sz="2300" dirty="0"/>
              <a:t> time</a:t>
            </a:r>
          </a:p>
        </p:txBody>
      </p:sp>
    </p:spTree>
    <p:extLst>
      <p:ext uri="{BB962C8B-B14F-4D97-AF65-F5344CB8AC3E}">
        <p14:creationId xmlns:p14="http://schemas.microsoft.com/office/powerpoint/2010/main" val="9846125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2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63000" cy="457200"/>
          </a:xfrm>
        </p:spPr>
        <p:txBody>
          <a:bodyPr>
            <a:normAutofit fontScale="90000"/>
          </a:bodyPr>
          <a:lstStyle/>
          <a:p>
            <a:r>
              <a:rPr lang="en-US" b="1" u="sng" dirty="0"/>
              <a:t>Imperial China under the Ming Dynasty</a:t>
            </a:r>
          </a:p>
        </p:txBody>
      </p:sp>
      <p:sp>
        <p:nvSpPr>
          <p:cNvPr id="3" name="Content Placeholder 2"/>
          <p:cNvSpPr>
            <a:spLocks noGrp="1"/>
          </p:cNvSpPr>
          <p:nvPr>
            <p:ph idx="1"/>
          </p:nvPr>
        </p:nvSpPr>
        <p:spPr>
          <a:xfrm>
            <a:off x="0" y="533400"/>
            <a:ext cx="9143999" cy="6477000"/>
          </a:xfrm>
        </p:spPr>
        <p:txBody>
          <a:bodyPr>
            <a:normAutofit lnSpcReduction="10000"/>
          </a:bodyPr>
          <a:lstStyle/>
          <a:p>
            <a:r>
              <a:rPr lang="en-US" sz="2400" dirty="0"/>
              <a:t>In 1368 </a:t>
            </a:r>
            <a:r>
              <a:rPr lang="en-US" sz="2400" b="1" i="1" dirty="0"/>
              <a:t>Zhu </a:t>
            </a:r>
            <a:r>
              <a:rPr lang="en-US" sz="2400" b="1" i="1" dirty="0" err="1"/>
              <a:t>Yuanzhang</a:t>
            </a:r>
            <a:r>
              <a:rPr lang="en-US" sz="2400" dirty="0"/>
              <a:t>, a peasant and leader of the </a:t>
            </a:r>
            <a:r>
              <a:rPr lang="en-US" sz="2400" b="1" i="1" dirty="0"/>
              <a:t>Red Turbans</a:t>
            </a:r>
            <a:r>
              <a:rPr lang="en-US" sz="2400" dirty="0"/>
              <a:t>, overthrew the Mongols =&gt; established </a:t>
            </a:r>
            <a:r>
              <a:rPr lang="en-US" sz="2400" dirty="0" smtClean="0"/>
              <a:t>the ________________</a:t>
            </a:r>
            <a:endParaRPr lang="en-US" sz="2400" b="1" i="1" dirty="0" smtClean="0"/>
          </a:p>
          <a:p>
            <a:pPr lvl="1" indent="-342900">
              <a:buFont typeface="Wingdings" panose="05000000000000000000" pitchFamily="2" charset="2"/>
              <a:buChar char="§"/>
            </a:pPr>
            <a:r>
              <a:rPr lang="en-US" sz="2400" b="1" i="1" dirty="0" smtClean="0"/>
              <a:t>Red Turbans </a:t>
            </a:r>
            <a:r>
              <a:rPr lang="en-US" sz="2400" dirty="0" smtClean="0"/>
              <a:t>used gunpowder &amp; created a large standing  army</a:t>
            </a:r>
          </a:p>
          <a:p>
            <a:pPr lvl="1">
              <a:buFont typeface="Wingdings" pitchFamily="2" charset="2"/>
              <a:buChar char="§"/>
            </a:pPr>
            <a:r>
              <a:rPr lang="en-US" sz="2400" dirty="0" smtClean="0"/>
              <a:t>Ming </a:t>
            </a:r>
            <a:r>
              <a:rPr lang="en-US" sz="2400" dirty="0"/>
              <a:t>&amp; Qing emperors, most notably </a:t>
            </a:r>
            <a:r>
              <a:rPr lang="en-US" sz="2400" b="1" i="1" dirty="0" err="1"/>
              <a:t>Yongle</a:t>
            </a:r>
            <a:r>
              <a:rPr lang="en-US" sz="2400" dirty="0"/>
              <a:t> emperor,  wanted to return China to glory and defend against Mongol attacks</a:t>
            </a:r>
          </a:p>
          <a:p>
            <a:pPr marL="457200" lvl="1" indent="0">
              <a:buNone/>
            </a:pPr>
            <a:r>
              <a:rPr lang="en-US" sz="2400" dirty="0"/>
              <a:t>#1: Rebuilt and strengthened the </a:t>
            </a:r>
            <a:r>
              <a:rPr lang="en-US" sz="2400" dirty="0" smtClean="0"/>
              <a:t>______________________(</a:t>
            </a:r>
            <a:r>
              <a:rPr lang="en-US" sz="2400" dirty="0"/>
              <a:t>stone vs earth) =&gt; extended wall to current length of over 5000 miles</a:t>
            </a:r>
          </a:p>
          <a:p>
            <a:pPr marL="457200" lvl="1" indent="0">
              <a:buNone/>
            </a:pPr>
            <a:r>
              <a:rPr lang="en-US" sz="2400" dirty="0"/>
              <a:t>	-- 25-30 feet high and 15+ feet wide; 20,000 guard towers</a:t>
            </a:r>
          </a:p>
          <a:p>
            <a:pPr marL="457200" lvl="1" indent="0">
              <a:buNone/>
            </a:pPr>
            <a:r>
              <a:rPr lang="en-US" sz="2400" dirty="0"/>
              <a:t>#2: Constructed the </a:t>
            </a:r>
            <a:r>
              <a:rPr lang="en-US" sz="2400" dirty="0" smtClean="0"/>
              <a:t>__________________to </a:t>
            </a:r>
            <a:r>
              <a:rPr lang="en-US" sz="2400" dirty="0"/>
              <a:t>house the Imperial govt. in Beijing =&gt; fifteen miles square w/ over 10,000 rooms</a:t>
            </a:r>
          </a:p>
          <a:p>
            <a:pPr marL="457200" lvl="1" indent="0">
              <a:buNone/>
            </a:pPr>
            <a:r>
              <a:rPr lang="en-US" sz="2400" dirty="0"/>
              <a:t>#3: Expanded the </a:t>
            </a:r>
            <a:r>
              <a:rPr lang="en-US" sz="2400" b="1" i="1" dirty="0"/>
              <a:t>Chinese Empire </a:t>
            </a:r>
            <a:r>
              <a:rPr lang="en-US" sz="2400" dirty="0"/>
              <a:t>=&gt; largest extent ever</a:t>
            </a:r>
          </a:p>
          <a:p>
            <a:pPr marL="457200" lvl="1" indent="0">
              <a:buNone/>
            </a:pPr>
            <a:r>
              <a:rPr lang="en-US" sz="2400" dirty="0"/>
              <a:t>	-- Voyages of </a:t>
            </a:r>
            <a:r>
              <a:rPr lang="en-US" sz="2400" b="1" i="1" dirty="0"/>
              <a:t>Zheng He </a:t>
            </a:r>
            <a:r>
              <a:rPr lang="en-US" sz="2400" dirty="0"/>
              <a:t>re-established Chinese tribute system</a:t>
            </a:r>
          </a:p>
          <a:p>
            <a:pPr marL="400050"/>
            <a:r>
              <a:rPr lang="en-US" sz="2400" dirty="0"/>
              <a:t>Ming re-established Confucian civil service, added Eunuchs =&gt; China had a population of over 300 million so many officials were needed</a:t>
            </a:r>
          </a:p>
          <a:p>
            <a:pPr marL="800100" lvl="1">
              <a:buFont typeface="Wingdings" pitchFamily="2" charset="2"/>
              <a:buChar char="§"/>
            </a:pPr>
            <a:r>
              <a:rPr lang="en-US" sz="2400" dirty="0" smtClean="0"/>
              <a:t>_____________ </a:t>
            </a:r>
            <a:r>
              <a:rPr lang="en-US" sz="2400" dirty="0"/>
              <a:t>(castrated boys; </a:t>
            </a:r>
            <a:r>
              <a:rPr lang="en-US" sz="2400" b="1" i="1" dirty="0"/>
              <a:t>Q: WHY</a:t>
            </a:r>
            <a:r>
              <a:rPr lang="en-US" sz="2400" dirty="0"/>
              <a:t>???) =&gt; served emperor </a:t>
            </a:r>
          </a:p>
          <a:p>
            <a:pPr marL="800100" lvl="1">
              <a:buFont typeface="Wingdings" pitchFamily="2" charset="2"/>
              <a:buChar char="§"/>
            </a:pPr>
            <a:r>
              <a:rPr lang="en-US" sz="2400" b="1" i="1" dirty="0"/>
              <a:t>Chinese Civil Service </a:t>
            </a:r>
            <a:r>
              <a:rPr lang="en-US" sz="2400" dirty="0"/>
              <a:t>=&gt; Ming dynasty reformed civil service to be more open and based on merit; open to all Chinese</a:t>
            </a:r>
          </a:p>
        </p:txBody>
      </p:sp>
    </p:spTree>
    <p:extLst>
      <p:ext uri="{BB962C8B-B14F-4D97-AF65-F5344CB8AC3E}">
        <p14:creationId xmlns:p14="http://schemas.microsoft.com/office/powerpoint/2010/main" val="172652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2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
            <a:ext cx="8229600" cy="561475"/>
          </a:xfrm>
        </p:spPr>
        <p:txBody>
          <a:bodyPr>
            <a:normAutofit fontScale="90000"/>
          </a:bodyPr>
          <a:lstStyle/>
          <a:p>
            <a:r>
              <a:rPr lang="en-US" b="1" u="sng" dirty="0"/>
              <a:t>The Ming Empire – 1368 to 1644</a:t>
            </a:r>
          </a:p>
        </p:txBody>
      </p:sp>
      <p:pic>
        <p:nvPicPr>
          <p:cNvPr id="16386" name="Picture 2" descr="http://homepages.stmartin.edu/Fac_Staff/rlangill/HIS%20217%20maps/Ming%20dynasty%20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1"/>
            <a:ext cx="762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8710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2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4360" y="152400"/>
            <a:ext cx="8229600" cy="639762"/>
          </a:xfrm>
        </p:spPr>
        <p:txBody>
          <a:bodyPr>
            <a:normAutofit fontScale="90000"/>
          </a:bodyPr>
          <a:lstStyle/>
          <a:p>
            <a:r>
              <a:rPr lang="en-US" b="1" i="1" dirty="0"/>
              <a:t>The Forbidden City – Imperial Palace</a:t>
            </a:r>
          </a:p>
        </p:txBody>
      </p:sp>
      <p:sp>
        <p:nvSpPr>
          <p:cNvPr id="3" name="Content Placeholder 2"/>
          <p:cNvSpPr>
            <a:spLocks noGrp="1"/>
          </p:cNvSpPr>
          <p:nvPr>
            <p:ph idx="1"/>
          </p:nvPr>
        </p:nvSpPr>
        <p:spPr/>
        <p:txBody>
          <a:bodyPr/>
          <a:lstStyle/>
          <a:p>
            <a:endParaRPr lang="en-US"/>
          </a:p>
        </p:txBody>
      </p:sp>
      <p:pic>
        <p:nvPicPr>
          <p:cNvPr id="8194" name="Picture 2" descr="http://www.chinatourguide.com/china_photos/beijing/maps_transportation/map_forbidden_city_beij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18" y="838200"/>
            <a:ext cx="8944881"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549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5925" y="76200"/>
            <a:ext cx="8229600" cy="457200"/>
          </a:xfrm>
        </p:spPr>
        <p:txBody>
          <a:bodyPr>
            <a:normAutofit fontScale="90000"/>
          </a:bodyPr>
          <a:lstStyle/>
          <a:p>
            <a:r>
              <a:rPr lang="en-US" b="1" u="sng" dirty="0"/>
              <a:t>Atlantic Ocean Gyres</a:t>
            </a:r>
          </a:p>
        </p:txBody>
      </p:sp>
      <p:sp>
        <p:nvSpPr>
          <p:cNvPr id="3" name="Content Placeholder 2"/>
          <p:cNvSpPr>
            <a:spLocks noGrp="1"/>
          </p:cNvSpPr>
          <p:nvPr>
            <p:ph idx="1"/>
          </p:nvPr>
        </p:nvSpPr>
        <p:spPr>
          <a:xfrm>
            <a:off x="0" y="5540609"/>
            <a:ext cx="9144000" cy="868363"/>
          </a:xfrm>
        </p:spPr>
        <p:txBody>
          <a:bodyPr>
            <a:noAutofit/>
          </a:bodyPr>
          <a:lstStyle/>
          <a:p>
            <a:pPr marL="0" indent="0">
              <a:buNone/>
            </a:pPr>
            <a:r>
              <a:rPr lang="en-US" sz="2300" b="1" i="1" dirty="0"/>
              <a:t>Gyre</a:t>
            </a:r>
            <a:r>
              <a:rPr lang="en-US" sz="2300" dirty="0"/>
              <a:t> -- is any large system of rotating ocean currents, particularly those involved with large wind movements. Gyres are caused by the Coriolis Effect; which determine the circulation patterns from wind curl (torque)</a:t>
            </a:r>
          </a:p>
        </p:txBody>
      </p:sp>
      <p:pic>
        <p:nvPicPr>
          <p:cNvPr id="11266" name="Picture 2" descr="http://upload.wikimedia.org/wikipedia/commons/c/c5/Map_of_Portuguese_Carreira_da_Indi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451850" cy="488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7060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2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14"/>
            <a:ext cx="8229600" cy="518786"/>
          </a:xfrm>
        </p:spPr>
        <p:txBody>
          <a:bodyPr>
            <a:normAutofit fontScale="90000"/>
          </a:bodyPr>
          <a:lstStyle/>
          <a:p>
            <a:r>
              <a:rPr lang="en-US" b="1" u="sng" dirty="0"/>
              <a:t>Ming Society &amp; Economy</a:t>
            </a:r>
          </a:p>
        </p:txBody>
      </p:sp>
      <p:sp>
        <p:nvSpPr>
          <p:cNvPr id="3" name="Content Placeholder 2"/>
          <p:cNvSpPr>
            <a:spLocks noGrp="1"/>
          </p:cNvSpPr>
          <p:nvPr>
            <p:ph idx="1"/>
          </p:nvPr>
        </p:nvSpPr>
        <p:spPr>
          <a:xfrm>
            <a:off x="-22964" y="533400"/>
            <a:ext cx="9296400" cy="6629400"/>
          </a:xfrm>
        </p:spPr>
        <p:txBody>
          <a:bodyPr>
            <a:normAutofit fontScale="85000" lnSpcReduction="10000"/>
          </a:bodyPr>
          <a:lstStyle/>
          <a:p>
            <a:pPr marL="0" indent="0">
              <a:buNone/>
            </a:pPr>
            <a:r>
              <a:rPr lang="en-US" sz="2400" b="1" u="sng" dirty="0"/>
              <a:t>Society</a:t>
            </a:r>
          </a:p>
          <a:p>
            <a:r>
              <a:rPr lang="en-US" sz="2500" dirty="0"/>
              <a:t>Chinese society during Ming Dynasty flourished</a:t>
            </a:r>
          </a:p>
          <a:p>
            <a:pPr lvl="1">
              <a:buFont typeface="Wingdings" pitchFamily="2" charset="2"/>
              <a:buChar char="§"/>
            </a:pPr>
            <a:r>
              <a:rPr lang="en-US" sz="2500" dirty="0"/>
              <a:t>Artwork such as Ming porcelain &amp; </a:t>
            </a:r>
            <a:r>
              <a:rPr lang="en-US" sz="2500" dirty="0" err="1"/>
              <a:t>caligraphy</a:t>
            </a:r>
            <a:r>
              <a:rPr lang="en-US" sz="2500" dirty="0"/>
              <a:t>  prized</a:t>
            </a:r>
          </a:p>
          <a:p>
            <a:r>
              <a:rPr lang="en-US" sz="2500" dirty="0"/>
              <a:t>Ming emperors instituted land reforms that returned land to poor =&gt; led to the adoption of farming techniques like irrigation, terracing &amp; fish farming</a:t>
            </a:r>
          </a:p>
          <a:p>
            <a:pPr lvl="1">
              <a:buFont typeface="Wingdings" pitchFamily="2" charset="2"/>
              <a:buChar char="§"/>
            </a:pPr>
            <a:r>
              <a:rPr lang="en-US" sz="2500" dirty="0" smtClean="0"/>
              <a:t>_____________&amp; </a:t>
            </a:r>
            <a:r>
              <a:rPr lang="en-US" sz="2500" dirty="0"/>
              <a:t>introduction of some European crops also helped to increase population =&gt; pop = 90 million in 1350; 300 million by 1750</a:t>
            </a:r>
          </a:p>
          <a:p>
            <a:pPr marL="0" indent="0">
              <a:buNone/>
            </a:pPr>
            <a:r>
              <a:rPr lang="en-US" sz="2500" b="1" u="sng" dirty="0"/>
              <a:t>Economy</a:t>
            </a:r>
          </a:p>
          <a:p>
            <a:r>
              <a:rPr lang="en-US" sz="2500" dirty="0"/>
              <a:t>Ming collected tribute from many states =&gt; Korea, Vietnam</a:t>
            </a:r>
          </a:p>
          <a:p>
            <a:r>
              <a:rPr lang="en-US" sz="2500" dirty="0"/>
              <a:t>Chinese from 1600’s to 1800’s developed industry &amp; assembly line production</a:t>
            </a:r>
          </a:p>
          <a:p>
            <a:pPr lvl="1" indent="-342900">
              <a:buFont typeface="Wingdings" panose="05000000000000000000" pitchFamily="2" charset="2"/>
              <a:buChar char="§"/>
            </a:pPr>
            <a:r>
              <a:rPr lang="en-US" sz="2500" dirty="0"/>
              <a:t>Iron production #1 in world; silk, porcelain &amp; tea produced in high quantity</a:t>
            </a:r>
          </a:p>
          <a:p>
            <a:pPr marL="400050" lvl="1" indent="0">
              <a:buNone/>
            </a:pPr>
            <a:r>
              <a:rPr lang="en-US" sz="2500" dirty="0"/>
              <a:t>	-- Silk production expanded to include peasant labor</a:t>
            </a:r>
          </a:p>
          <a:p>
            <a:pPr lvl="1" indent="-342900">
              <a:buFont typeface="Wingdings" panose="05000000000000000000" pitchFamily="2" charset="2"/>
              <a:buChar char="§"/>
            </a:pPr>
            <a:r>
              <a:rPr lang="en-US" sz="2500" dirty="0"/>
              <a:t>Merchants still gained little respect in China =&gt; “morally inferior” to farmers</a:t>
            </a:r>
          </a:p>
          <a:p>
            <a:r>
              <a:rPr lang="en-US" sz="2500" dirty="0"/>
              <a:t>Economy based on export of luxury items (porcelain &amp; silk) for silver </a:t>
            </a:r>
          </a:p>
          <a:p>
            <a:pPr lvl="1">
              <a:buFont typeface="Wingdings" panose="05000000000000000000" pitchFamily="2" charset="2"/>
              <a:buChar char="§"/>
            </a:pPr>
            <a:r>
              <a:rPr lang="en-US" sz="2600" dirty="0" smtClean="0"/>
              <a:t>________________________(</a:t>
            </a:r>
            <a:r>
              <a:rPr lang="en-US" sz="2600" dirty="0"/>
              <a:t>1580) required all taxes to be paid in silver instead of rice as a way to increase tax base =&gt; </a:t>
            </a:r>
            <a:r>
              <a:rPr lang="en-US" sz="2600" b="1" i="1" dirty="0"/>
              <a:t>Q: Problems?????</a:t>
            </a:r>
          </a:p>
          <a:p>
            <a:pPr marL="857250" lvl="1" indent="-457200">
              <a:buFont typeface="Wingdings" panose="05000000000000000000" pitchFamily="2" charset="2"/>
              <a:buChar char="§"/>
            </a:pPr>
            <a:r>
              <a:rPr lang="en-US" sz="2500" b="1" i="1" dirty="0" smtClean="0"/>
              <a:t>“_________________” </a:t>
            </a:r>
            <a:r>
              <a:rPr lang="en-US" sz="2500" dirty="0"/>
              <a:t>occurs after </a:t>
            </a:r>
            <a:r>
              <a:rPr lang="en-US" sz="2500" dirty="0" err="1"/>
              <a:t>Yongle</a:t>
            </a:r>
            <a:r>
              <a:rPr lang="en-US" sz="2500" dirty="0"/>
              <a:t> Emperor =&gt; Chinese refuse to admit Christian missionaries &amp; demand tribute to trade with foreigners</a:t>
            </a:r>
          </a:p>
          <a:p>
            <a:pPr marL="0" indent="0">
              <a:buNone/>
            </a:pPr>
            <a:endParaRPr lang="en-US" sz="2400" dirty="0"/>
          </a:p>
        </p:txBody>
      </p:sp>
    </p:spTree>
    <p:extLst>
      <p:ext uri="{BB962C8B-B14F-4D97-AF65-F5344CB8AC3E}">
        <p14:creationId xmlns:p14="http://schemas.microsoft.com/office/powerpoint/2010/main" val="293354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2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a:t>Traditional Ming Porcelain</a:t>
            </a:r>
          </a:p>
        </p:txBody>
      </p:sp>
      <p:sp>
        <p:nvSpPr>
          <p:cNvPr id="3" name="Content Placeholder 2"/>
          <p:cNvSpPr>
            <a:spLocks noGrp="1"/>
          </p:cNvSpPr>
          <p:nvPr>
            <p:ph idx="1"/>
          </p:nvPr>
        </p:nvSpPr>
        <p:spPr>
          <a:xfrm>
            <a:off x="0" y="5562600"/>
            <a:ext cx="9144000" cy="1295400"/>
          </a:xfrm>
        </p:spPr>
        <p:txBody>
          <a:bodyPr>
            <a:normAutofit fontScale="92500" lnSpcReduction="20000"/>
          </a:bodyPr>
          <a:lstStyle/>
          <a:p>
            <a:pPr marL="0" indent="0">
              <a:buNone/>
            </a:pPr>
            <a:r>
              <a:rPr lang="en-US" dirty="0"/>
              <a:t>Ming Porcelain products were very popular in Europe and utilized techniques in industrial production &amp; kiln firing that would not be seen in Europe until the 18</a:t>
            </a:r>
            <a:r>
              <a:rPr lang="en-US" baseline="30000" dirty="0"/>
              <a:t>th</a:t>
            </a:r>
            <a:r>
              <a:rPr lang="en-US" dirty="0"/>
              <a:t> century</a:t>
            </a:r>
          </a:p>
        </p:txBody>
      </p:sp>
      <p:pic>
        <p:nvPicPr>
          <p:cNvPr id="13314" name="Picture 2" descr="http://eastjava-antique.com/file_img/035C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4218857" cy="382428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metmuseum.org/toah/images/h2/h2_37.19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95400"/>
            <a:ext cx="4381500" cy="402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191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580373"/>
          </a:xfrm>
        </p:spPr>
        <p:txBody>
          <a:bodyPr>
            <a:normAutofit fontScale="90000"/>
          </a:bodyPr>
          <a:lstStyle/>
          <a:p>
            <a:r>
              <a:rPr lang="en-US" b="1" u="sng" dirty="0"/>
              <a:t>Rise of the Qing Dynasty</a:t>
            </a:r>
          </a:p>
        </p:txBody>
      </p:sp>
      <p:sp>
        <p:nvSpPr>
          <p:cNvPr id="3" name="Content Placeholder 2"/>
          <p:cNvSpPr>
            <a:spLocks noGrp="1"/>
          </p:cNvSpPr>
          <p:nvPr>
            <p:ph idx="1"/>
          </p:nvPr>
        </p:nvSpPr>
        <p:spPr>
          <a:xfrm>
            <a:off x="0" y="685800"/>
            <a:ext cx="9144000" cy="6400800"/>
          </a:xfrm>
        </p:spPr>
        <p:txBody>
          <a:bodyPr>
            <a:normAutofit lnSpcReduction="10000"/>
          </a:bodyPr>
          <a:lstStyle/>
          <a:p>
            <a:r>
              <a:rPr lang="en-US" sz="2300" dirty="0"/>
              <a:t>By the mid 1600’s the Ming dynasty had grown very weak</a:t>
            </a:r>
          </a:p>
          <a:p>
            <a:pPr marL="0" indent="0">
              <a:buNone/>
            </a:pPr>
            <a:r>
              <a:rPr lang="en-US" sz="2300" dirty="0"/>
              <a:t>#1: </a:t>
            </a:r>
            <a:r>
              <a:rPr lang="en-US" sz="2300" b="1" i="1" dirty="0"/>
              <a:t>Little Ice Age </a:t>
            </a:r>
            <a:r>
              <a:rPr lang="en-US" sz="2300" dirty="0"/>
              <a:t>=&gt; avg. temps dropped &amp; led to drought &amp; starvation </a:t>
            </a:r>
          </a:p>
          <a:p>
            <a:pPr lvl="1" indent="-342900">
              <a:buFont typeface="Wingdings" panose="05000000000000000000" pitchFamily="2" charset="2"/>
              <a:buChar char="§"/>
            </a:pPr>
            <a:r>
              <a:rPr lang="en-US" sz="2300" dirty="0"/>
              <a:t>Led to peasant revolts like those of </a:t>
            </a:r>
            <a:r>
              <a:rPr lang="en-US" sz="2300" b="1" i="1" dirty="0"/>
              <a:t>Li </a:t>
            </a:r>
            <a:r>
              <a:rPr lang="en-US" sz="2300" b="1" i="1" dirty="0" err="1"/>
              <a:t>Zicheng</a:t>
            </a:r>
            <a:r>
              <a:rPr lang="en-US" sz="2300" b="1" i="1" dirty="0"/>
              <a:t> </a:t>
            </a:r>
            <a:r>
              <a:rPr lang="en-US" sz="2300" dirty="0"/>
              <a:t>=&gt; conquered Beijing and last Ming emperor hanged himself from a tea tree</a:t>
            </a:r>
          </a:p>
          <a:p>
            <a:pPr marL="0" indent="0">
              <a:buNone/>
            </a:pPr>
            <a:r>
              <a:rPr lang="en-US" sz="2300" dirty="0"/>
              <a:t>#2:  </a:t>
            </a:r>
            <a:r>
              <a:rPr lang="en-US" sz="2300" b="1" i="1" dirty="0"/>
              <a:t>Reliance on paid foreign mercenaries </a:t>
            </a:r>
            <a:r>
              <a:rPr lang="en-US" sz="2300" dirty="0" smtClean="0"/>
              <a:t>(____________) </a:t>
            </a:r>
            <a:r>
              <a:rPr lang="en-US" sz="2300" dirty="0"/>
              <a:t>for defense</a:t>
            </a:r>
          </a:p>
          <a:p>
            <a:pPr marL="0" indent="0">
              <a:buNone/>
            </a:pPr>
            <a:r>
              <a:rPr lang="en-US" sz="2300" dirty="0"/>
              <a:t>#3: </a:t>
            </a:r>
            <a:r>
              <a:rPr lang="en-US" sz="2300" b="1" i="1" dirty="0"/>
              <a:t>Inflation in Chinese economy due to </a:t>
            </a:r>
            <a:r>
              <a:rPr lang="en-US" sz="2300" b="1" i="1" dirty="0" smtClean="0"/>
              <a:t>_____________=&gt; </a:t>
            </a:r>
            <a:r>
              <a:rPr lang="en-US" sz="2300" dirty="0"/>
              <a:t>led to declining salaries of government officials, rural unrest (difficulty in getting silver)</a:t>
            </a:r>
            <a:endParaRPr lang="en-US" sz="2300" b="1" i="1" dirty="0"/>
          </a:p>
          <a:p>
            <a:pPr marL="0" indent="0">
              <a:buNone/>
            </a:pPr>
            <a:r>
              <a:rPr lang="en-US" sz="2300" dirty="0"/>
              <a:t>#4: </a:t>
            </a:r>
            <a:r>
              <a:rPr lang="en-US" sz="2300" b="1" i="1" dirty="0"/>
              <a:t>Pirate raids on Coast of Southern China </a:t>
            </a:r>
            <a:r>
              <a:rPr lang="en-US" sz="2300" dirty="0"/>
              <a:t>=&gt; looting of port cities</a:t>
            </a:r>
          </a:p>
          <a:p>
            <a:r>
              <a:rPr lang="en-US" sz="2300" dirty="0"/>
              <a:t>In 1640’s Manchus invaded China and over four decades conquered Ming territories =&gt; established </a:t>
            </a:r>
            <a:r>
              <a:rPr lang="en-US" sz="2300" dirty="0" smtClean="0"/>
              <a:t>________________(</a:t>
            </a:r>
            <a:r>
              <a:rPr lang="en-US" sz="2300" dirty="0"/>
              <a:t>Manchus 2% of pop)</a:t>
            </a:r>
            <a:endParaRPr lang="en-US" sz="2300" b="1" i="1" dirty="0"/>
          </a:p>
          <a:p>
            <a:pPr lvl="1" indent="-342900">
              <a:buFont typeface="Wingdings" panose="05000000000000000000" pitchFamily="2" charset="2"/>
              <a:buChar char="§"/>
            </a:pPr>
            <a:r>
              <a:rPr lang="en-US" sz="2300" dirty="0"/>
              <a:t>Manchus were foreign rulers =&gt;  treated Chinese as 2</a:t>
            </a:r>
            <a:r>
              <a:rPr lang="en-US" sz="2300" baseline="30000" dirty="0"/>
              <a:t>nd</a:t>
            </a:r>
            <a:r>
              <a:rPr lang="en-US" sz="2300" dirty="0"/>
              <a:t>  class citizens</a:t>
            </a:r>
          </a:p>
          <a:p>
            <a:pPr marL="400050" lvl="1" indent="0">
              <a:buNone/>
            </a:pPr>
            <a:r>
              <a:rPr lang="en-US" sz="2300" dirty="0"/>
              <a:t>	-- Forced Chinese to adopt Manchu dress =&gt; shave head &amp; adopt 	</a:t>
            </a:r>
            <a:r>
              <a:rPr lang="en-US" sz="2300" dirty="0" smtClean="0"/>
              <a:t>_____________</a:t>
            </a:r>
            <a:r>
              <a:rPr lang="en-US" sz="2300" b="1" i="1" dirty="0" smtClean="0"/>
              <a:t> </a:t>
            </a:r>
            <a:r>
              <a:rPr lang="en-US" sz="2300" dirty="0" smtClean="0"/>
              <a:t>(“</a:t>
            </a:r>
            <a:r>
              <a:rPr lang="en-US" sz="2300" dirty="0"/>
              <a:t>lose your hair or lose your head”) </a:t>
            </a:r>
          </a:p>
          <a:p>
            <a:pPr marL="400050" lvl="1" indent="0">
              <a:buNone/>
            </a:pPr>
            <a:r>
              <a:rPr lang="en-US" sz="2300" dirty="0"/>
              <a:t>	-- Prohibited intermarriage w/ Chinese or Chinese using Mandarin</a:t>
            </a:r>
          </a:p>
          <a:p>
            <a:pPr marL="400050" lvl="1" indent="0">
              <a:buNone/>
            </a:pPr>
            <a:r>
              <a:rPr lang="en-US" sz="2300" dirty="0"/>
              <a:t>	-- Established Manchu “</a:t>
            </a:r>
            <a:r>
              <a:rPr lang="en-US" sz="2300" b="1" i="1" dirty="0"/>
              <a:t>banners</a:t>
            </a:r>
            <a:r>
              <a:rPr lang="en-US" sz="2300" dirty="0"/>
              <a:t>” =&gt; military forces (8) assigned to 	Chinese districts to force compliance</a:t>
            </a:r>
          </a:p>
          <a:p>
            <a:pPr marL="0" indent="0">
              <a:buNone/>
            </a:pPr>
            <a:r>
              <a:rPr lang="en-US" sz="2300" b="1" i="1" dirty="0"/>
              <a:t>* Comparison of Manchus to other minority elites during time period?*</a:t>
            </a:r>
          </a:p>
          <a:p>
            <a:pPr lvl="1" indent="-342900">
              <a:buFont typeface="Wingdings" panose="05000000000000000000" pitchFamily="2" charset="2"/>
              <a:buChar char="§"/>
            </a:pPr>
            <a:endParaRPr lang="en-US" sz="2300" b="1" i="1" dirty="0"/>
          </a:p>
        </p:txBody>
      </p:sp>
    </p:spTree>
    <p:extLst>
      <p:ext uri="{BB962C8B-B14F-4D97-AF65-F5344CB8AC3E}">
        <p14:creationId xmlns:p14="http://schemas.microsoft.com/office/powerpoint/2010/main" val="3886521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Manchu Queue style of dress</a:t>
            </a:r>
          </a:p>
        </p:txBody>
      </p:sp>
      <p:pic>
        <p:nvPicPr>
          <p:cNvPr id="17410" name="Picture 2" descr="http://fc03.deviantart.net/fs70/i/2013/229/e/b/politics_of_men_s_hair_in_chinese_history_by_lilsuika-d6igph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030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580373"/>
          </a:xfrm>
        </p:spPr>
        <p:txBody>
          <a:bodyPr>
            <a:normAutofit fontScale="90000"/>
          </a:bodyPr>
          <a:lstStyle/>
          <a:p>
            <a:r>
              <a:rPr lang="en-US" b="1" u="sng" dirty="0"/>
              <a:t>Manchu/Qing Empire</a:t>
            </a:r>
          </a:p>
        </p:txBody>
      </p:sp>
      <p:sp>
        <p:nvSpPr>
          <p:cNvPr id="3" name="Content Placeholder 2"/>
          <p:cNvSpPr>
            <a:spLocks noGrp="1"/>
          </p:cNvSpPr>
          <p:nvPr>
            <p:ph idx="1"/>
          </p:nvPr>
        </p:nvSpPr>
        <p:spPr>
          <a:xfrm>
            <a:off x="0" y="685800"/>
            <a:ext cx="9144000" cy="6400800"/>
          </a:xfrm>
        </p:spPr>
        <p:txBody>
          <a:bodyPr>
            <a:normAutofit lnSpcReduction="10000"/>
          </a:bodyPr>
          <a:lstStyle/>
          <a:p>
            <a:r>
              <a:rPr lang="en-US" sz="2300" dirty="0"/>
              <a:t>The Manchus, though, did earn loyalty of Chinese in many ways</a:t>
            </a:r>
          </a:p>
          <a:p>
            <a:pPr lvl="1" indent="-342900">
              <a:buFont typeface="Wingdings" panose="05000000000000000000" pitchFamily="2" charset="2"/>
              <a:buChar char="§"/>
            </a:pPr>
            <a:r>
              <a:rPr lang="en-US" sz="2300" dirty="0"/>
              <a:t>Adopted Confucianism as state ideology =&gt; Manchu emperor Kangxi issued Confucian edicts and was a Confucian scholar</a:t>
            </a:r>
          </a:p>
          <a:p>
            <a:pPr lvl="1" indent="-342900">
              <a:buFont typeface="Wingdings" panose="05000000000000000000" pitchFamily="2" charset="2"/>
              <a:buChar char="§"/>
            </a:pPr>
            <a:r>
              <a:rPr lang="en-US" sz="2300" dirty="0"/>
              <a:t>Established a </a:t>
            </a:r>
            <a:r>
              <a:rPr lang="en-US" sz="2300" b="1" i="1" dirty="0" err="1"/>
              <a:t>dyarchy</a:t>
            </a:r>
            <a:r>
              <a:rPr lang="en-US" sz="2300" dirty="0"/>
              <a:t> =&gt; equal sharing of </a:t>
            </a:r>
            <a:r>
              <a:rPr lang="en-US" sz="2300" dirty="0" err="1"/>
              <a:t>adm.</a:t>
            </a:r>
            <a:r>
              <a:rPr lang="en-US" sz="2300" dirty="0"/>
              <a:t> posts by Manchu &amp; Chinese officials </a:t>
            </a:r>
            <a:r>
              <a:rPr lang="en-US" sz="2300" b="1" i="1" dirty="0"/>
              <a:t>Q: Is this really equal???</a:t>
            </a:r>
          </a:p>
          <a:p>
            <a:pPr marL="400050" lvl="1" indent="0">
              <a:buNone/>
            </a:pPr>
            <a:r>
              <a:rPr lang="en-US" sz="2300" dirty="0"/>
              <a:t>	-- Established ethnic quotas within examination system</a:t>
            </a:r>
          </a:p>
          <a:p>
            <a:r>
              <a:rPr lang="en-US" sz="2300" dirty="0"/>
              <a:t>Great Manchu emperors included </a:t>
            </a:r>
            <a:r>
              <a:rPr lang="en-US" sz="2300" b="1" i="1" dirty="0"/>
              <a:t>Kangxi</a:t>
            </a:r>
            <a:r>
              <a:rPr lang="en-US" sz="2300" dirty="0"/>
              <a:t> and </a:t>
            </a:r>
            <a:r>
              <a:rPr lang="en-US" sz="2300" b="1" i="1" dirty="0"/>
              <a:t>Qianlong</a:t>
            </a:r>
          </a:p>
          <a:p>
            <a:pPr marL="0" indent="0">
              <a:buNone/>
            </a:pPr>
            <a:r>
              <a:rPr lang="en-US" sz="2300" b="1" i="1" u="sng" dirty="0" smtClean="0"/>
              <a:t>_______________ </a:t>
            </a:r>
            <a:r>
              <a:rPr lang="en-US" sz="2300" i="1" u="sng" dirty="0"/>
              <a:t>(1661-1722) </a:t>
            </a:r>
            <a:r>
              <a:rPr lang="en-US" sz="2300" dirty="0"/>
              <a:t>=&gt;  perhaps the greatest Chinese emperor</a:t>
            </a:r>
          </a:p>
          <a:p>
            <a:r>
              <a:rPr lang="en-US" sz="2300" dirty="0"/>
              <a:t>Engaged on a series of expeditions that used China’s gunpowder armies to greatly expand Qing empire into “barbarian lands”</a:t>
            </a:r>
          </a:p>
          <a:p>
            <a:pPr lvl="1" indent="-342900">
              <a:buFont typeface="Wingdings" panose="05000000000000000000" pitchFamily="2" charset="2"/>
              <a:buChar char="§"/>
            </a:pPr>
            <a:r>
              <a:rPr lang="en-US" sz="2300" dirty="0"/>
              <a:t>Largest extent of Chinese empire ever =&gt; huge cost $$$</a:t>
            </a:r>
          </a:p>
          <a:p>
            <a:r>
              <a:rPr lang="en-US" sz="2300" dirty="0"/>
              <a:t>Opened port of </a:t>
            </a:r>
            <a:r>
              <a:rPr lang="en-US" sz="2300" b="1" i="1" dirty="0"/>
              <a:t>Canton</a:t>
            </a:r>
            <a:r>
              <a:rPr lang="en-US" sz="2300" dirty="0"/>
              <a:t> to European trading =&gt; only port open to trade </a:t>
            </a:r>
          </a:p>
          <a:p>
            <a:pPr lvl="1" indent="-342900">
              <a:buFont typeface="Wingdings" panose="05000000000000000000" pitchFamily="2" charset="2"/>
              <a:buChar char="§"/>
            </a:pPr>
            <a:r>
              <a:rPr lang="en-US" sz="2300" dirty="0"/>
              <a:t>Greatly expanded European trade in tea, porcelain, silk =&gt; developed into huge trade deficit (only interested in silver)</a:t>
            </a:r>
          </a:p>
          <a:p>
            <a:pPr marL="0" indent="0">
              <a:buNone/>
            </a:pPr>
            <a:r>
              <a:rPr lang="en-US" sz="2300" b="1" i="1" u="sng" dirty="0"/>
              <a:t>Qianlong (1736-1795)</a:t>
            </a:r>
          </a:p>
          <a:p>
            <a:r>
              <a:rPr lang="en-US" sz="2300" dirty="0"/>
              <a:t>Continued </a:t>
            </a:r>
            <a:r>
              <a:rPr lang="en-US" sz="2300" dirty="0" err="1"/>
              <a:t>Kangzxi’s</a:t>
            </a:r>
            <a:r>
              <a:rPr lang="en-US" sz="2300" dirty="0"/>
              <a:t> policies and suppressed the </a:t>
            </a:r>
            <a:r>
              <a:rPr lang="en-US" sz="2300" b="1" i="1" dirty="0"/>
              <a:t>White Lotus rebellion</a:t>
            </a:r>
          </a:p>
          <a:p>
            <a:pPr marL="0" indent="0">
              <a:buNone/>
            </a:pPr>
            <a:endParaRPr lang="en-US" sz="2300" dirty="0"/>
          </a:p>
          <a:p>
            <a:pPr marL="400050" lvl="1" indent="0">
              <a:buNone/>
            </a:pPr>
            <a:endParaRPr lang="en-US" sz="2300" b="1" i="1" dirty="0"/>
          </a:p>
          <a:p>
            <a:pPr marL="400050" lvl="1" indent="0">
              <a:buNone/>
            </a:pPr>
            <a:endParaRPr lang="en-US" sz="2300" dirty="0"/>
          </a:p>
        </p:txBody>
      </p:sp>
    </p:spTree>
    <p:extLst>
      <p:ext uri="{BB962C8B-B14F-4D97-AF65-F5344CB8AC3E}">
        <p14:creationId xmlns:p14="http://schemas.microsoft.com/office/powerpoint/2010/main" val="12136787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0" y="274638"/>
            <a:ext cx="2590800" cy="6049962"/>
          </a:xfrm>
        </p:spPr>
        <p:txBody>
          <a:bodyPr>
            <a:normAutofit/>
          </a:bodyPr>
          <a:lstStyle/>
          <a:p>
            <a:r>
              <a:rPr lang="en-US" b="1" i="1" dirty="0"/>
              <a:t>Expansion of the Qing Dynasty</a:t>
            </a:r>
          </a:p>
        </p:txBody>
      </p:sp>
      <p:pic>
        <p:nvPicPr>
          <p:cNvPr id="13314" name="Picture 2" descr="http://bhoffert.faculty.noctrl.edu/HST265/Map.Qing.Qianl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6400800" cy="646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5996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Chinese society under Ming &amp; Qing</a:t>
            </a:r>
          </a:p>
        </p:txBody>
      </p:sp>
      <p:sp>
        <p:nvSpPr>
          <p:cNvPr id="3" name="Content Placeholder 2"/>
          <p:cNvSpPr>
            <a:spLocks noGrp="1"/>
          </p:cNvSpPr>
          <p:nvPr>
            <p:ph idx="1"/>
          </p:nvPr>
        </p:nvSpPr>
        <p:spPr>
          <a:xfrm>
            <a:off x="0" y="685800"/>
            <a:ext cx="9144000" cy="6324600"/>
          </a:xfrm>
        </p:spPr>
        <p:txBody>
          <a:bodyPr>
            <a:normAutofit/>
          </a:bodyPr>
          <a:lstStyle/>
          <a:p>
            <a:r>
              <a:rPr lang="en-US" sz="2300" dirty="0"/>
              <a:t>Like in the past, Chinese society was male dominated =&gt; filial piety </a:t>
            </a:r>
          </a:p>
          <a:p>
            <a:pPr lvl="1" indent="-342900">
              <a:buFont typeface="Wingdings" panose="05000000000000000000" pitchFamily="2" charset="2"/>
              <a:buChar char="§"/>
            </a:pPr>
            <a:r>
              <a:rPr lang="en-US" sz="2300" dirty="0"/>
              <a:t>Best seen in </a:t>
            </a:r>
            <a:r>
              <a:rPr lang="en-US" sz="2300" b="1" i="1" dirty="0"/>
              <a:t>arranged marriages =&gt; </a:t>
            </a:r>
            <a:r>
              <a:rPr lang="en-US" sz="2300" dirty="0"/>
              <a:t>often couple would not meet until ceremony</a:t>
            </a:r>
          </a:p>
          <a:p>
            <a:pPr lvl="1" indent="-342900">
              <a:buFont typeface="Wingdings" panose="05000000000000000000" pitchFamily="2" charset="2"/>
              <a:buChar char="§"/>
            </a:pPr>
            <a:r>
              <a:rPr lang="en-US" sz="2300" dirty="0"/>
              <a:t>Families lived often in </a:t>
            </a:r>
            <a:r>
              <a:rPr lang="en-US" sz="2300" dirty="0" smtClean="0"/>
              <a:t>___________________=&gt; </a:t>
            </a:r>
            <a:r>
              <a:rPr lang="en-US" sz="2300" dirty="0"/>
              <a:t>extended families</a:t>
            </a:r>
          </a:p>
          <a:p>
            <a:pPr marL="400050" lvl="1" indent="0">
              <a:buNone/>
            </a:pPr>
            <a:r>
              <a:rPr lang="en-US" sz="2300" dirty="0"/>
              <a:t>	-- Status of women very low =&gt; subservient to husband, head male 	and mother in law</a:t>
            </a:r>
          </a:p>
          <a:p>
            <a:pPr marL="400050" lvl="1" indent="0">
              <a:buNone/>
            </a:pPr>
            <a:r>
              <a:rPr lang="en-US" sz="2300" dirty="0"/>
              <a:t>	-- Women could not divorce or inherit property</a:t>
            </a:r>
          </a:p>
          <a:p>
            <a:pPr marL="400050" lvl="1" indent="0">
              <a:buNone/>
            </a:pPr>
            <a:r>
              <a:rPr lang="en-US" sz="2300" dirty="0"/>
              <a:t>	-- Female children also less desirable =&gt; dowry expense &amp; weaker</a:t>
            </a:r>
          </a:p>
          <a:p>
            <a:r>
              <a:rPr lang="en-US" sz="2300" dirty="0"/>
              <a:t>Period also saw the rise of Chinese novel</a:t>
            </a:r>
          </a:p>
          <a:p>
            <a:pPr lvl="1" indent="-342900">
              <a:buFont typeface="Wingdings" panose="05000000000000000000" pitchFamily="2" charset="2"/>
              <a:buChar char="§"/>
            </a:pPr>
            <a:r>
              <a:rPr lang="en-US" sz="2400" dirty="0"/>
              <a:t>Due to the printing press books and plays were widespread =&gt; novel developed a distinct literary form </a:t>
            </a:r>
          </a:p>
          <a:p>
            <a:pPr lvl="1" indent="-342900">
              <a:buFont typeface="Wingdings" panose="05000000000000000000" pitchFamily="2" charset="2"/>
              <a:buChar char="§"/>
            </a:pPr>
            <a:r>
              <a:rPr lang="en-US" sz="2400" dirty="0"/>
              <a:t>Novels like </a:t>
            </a:r>
            <a:r>
              <a:rPr lang="en-US" sz="2400" b="1" i="1" dirty="0"/>
              <a:t>Journey to the West </a:t>
            </a:r>
            <a:r>
              <a:rPr lang="en-US" sz="2400" dirty="0"/>
              <a:t>&amp; </a:t>
            </a:r>
            <a:r>
              <a:rPr lang="en-US" sz="2400" b="1" i="1" dirty="0"/>
              <a:t>Golden Lotus </a:t>
            </a:r>
            <a:r>
              <a:rPr lang="en-US" sz="2400" dirty="0"/>
              <a:t>=&gt; contain explicit sexual passages and moral lessons (i.e. evil always punished)</a:t>
            </a:r>
            <a:endParaRPr lang="en-US" sz="2400" b="1" i="1" dirty="0"/>
          </a:p>
          <a:p>
            <a:pPr lvl="1" indent="-342900">
              <a:buFont typeface="Wingdings" panose="05000000000000000000" pitchFamily="2" charset="2"/>
              <a:buChar char="§"/>
            </a:pPr>
            <a:endParaRPr lang="en-US" sz="2300" dirty="0"/>
          </a:p>
          <a:p>
            <a:pPr marL="400050" lvl="1" indent="0">
              <a:buNone/>
            </a:pPr>
            <a:r>
              <a:rPr lang="en-US" sz="2300" dirty="0"/>
              <a:t>	</a:t>
            </a:r>
          </a:p>
        </p:txBody>
      </p:sp>
    </p:spTree>
    <p:extLst>
      <p:ext uri="{BB962C8B-B14F-4D97-AF65-F5344CB8AC3E}">
        <p14:creationId xmlns:p14="http://schemas.microsoft.com/office/powerpoint/2010/main" val="26073863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715962"/>
          </a:xfrm>
        </p:spPr>
        <p:txBody>
          <a:bodyPr>
            <a:normAutofit fontScale="90000"/>
          </a:bodyPr>
          <a:lstStyle/>
          <a:p>
            <a:r>
              <a:rPr lang="en-US" b="1" u="sng" dirty="0"/>
              <a:t>Journey to the West</a:t>
            </a:r>
          </a:p>
        </p:txBody>
      </p:sp>
      <p:sp>
        <p:nvSpPr>
          <p:cNvPr id="3" name="Content Placeholder 2"/>
          <p:cNvSpPr>
            <a:spLocks noGrp="1"/>
          </p:cNvSpPr>
          <p:nvPr>
            <p:ph idx="1"/>
          </p:nvPr>
        </p:nvSpPr>
        <p:spPr>
          <a:xfrm>
            <a:off x="4038600" y="685800"/>
            <a:ext cx="4953000" cy="6400799"/>
          </a:xfrm>
        </p:spPr>
        <p:txBody>
          <a:bodyPr>
            <a:normAutofit fontScale="85000" lnSpcReduction="10000"/>
          </a:bodyPr>
          <a:lstStyle/>
          <a:p>
            <a:r>
              <a:rPr lang="en-US" sz="2100" dirty="0" err="1"/>
              <a:t>Jounrey</a:t>
            </a:r>
            <a:r>
              <a:rPr lang="en-US" sz="2100" dirty="0"/>
              <a:t> to the West is an account of the travels of the Buddhist monk </a:t>
            </a:r>
            <a:r>
              <a:rPr lang="en-US" sz="2100" dirty="0" err="1"/>
              <a:t>Xuanzang</a:t>
            </a:r>
            <a:r>
              <a:rPr lang="en-US" sz="2100" dirty="0"/>
              <a:t> who traveled to the "Western Regions", that is, India, to obtain sacred texts (</a:t>
            </a:r>
            <a:r>
              <a:rPr lang="en-US" sz="2100" dirty="0" err="1"/>
              <a:t>sūtras</a:t>
            </a:r>
            <a:r>
              <a:rPr lang="en-US" sz="2100" dirty="0"/>
              <a:t>) and returned after many trials and much suffering. </a:t>
            </a:r>
          </a:p>
          <a:p>
            <a:r>
              <a:rPr lang="en-US" sz="2100" dirty="0"/>
              <a:t>The novel adds many elements from folk tales and the author's invention, that is, that the Buddha gave this task to the monk and provided him with three protectors who agree to help him as an atonement for their sins. These disciples are Sun </a:t>
            </a:r>
            <a:r>
              <a:rPr lang="en-US" sz="2100" dirty="0" err="1"/>
              <a:t>Wukong</a:t>
            </a:r>
            <a:r>
              <a:rPr lang="en-US" sz="2100" dirty="0"/>
              <a:t>, Zhu </a:t>
            </a:r>
            <a:r>
              <a:rPr lang="en-US" sz="2100" dirty="0" err="1"/>
              <a:t>Bajie</a:t>
            </a:r>
            <a:r>
              <a:rPr lang="en-US" sz="2100" dirty="0"/>
              <a:t>, and </a:t>
            </a:r>
            <a:r>
              <a:rPr lang="en-US" sz="2100" dirty="0" err="1"/>
              <a:t>Sha</a:t>
            </a:r>
            <a:r>
              <a:rPr lang="en-US" sz="2100" dirty="0"/>
              <a:t> </a:t>
            </a:r>
            <a:r>
              <a:rPr lang="en-US" sz="2100" dirty="0" err="1"/>
              <a:t>Wujing</a:t>
            </a:r>
            <a:r>
              <a:rPr lang="en-US" sz="2100" dirty="0"/>
              <a:t>, together with a dragon prince who acts as </a:t>
            </a:r>
            <a:r>
              <a:rPr lang="en-US" sz="2100" dirty="0" err="1"/>
              <a:t>Xuanzang's</a:t>
            </a:r>
            <a:r>
              <a:rPr lang="en-US" sz="2100" dirty="0"/>
              <a:t> steed, a white horse.</a:t>
            </a:r>
          </a:p>
          <a:p>
            <a:r>
              <a:rPr lang="en-US" sz="2100" i="1" dirty="0"/>
              <a:t>Journey to the West</a:t>
            </a:r>
            <a:r>
              <a:rPr lang="en-US" sz="2100" dirty="0"/>
              <a:t> has roots in Chinese folk </a:t>
            </a:r>
            <a:r>
              <a:rPr lang="en-US" sz="2100" dirty="0" err="1"/>
              <a:t>religion,mythology</a:t>
            </a:r>
            <a:r>
              <a:rPr lang="en-US" sz="2100" dirty="0"/>
              <a:t>, Taoist &amp; Buddhist philosophy, &amp; the pantheon of Taoist immortals and Buddhist bodhisattvas are still reflective of some Chinese religious attitudes today. Enduringly popular, the tale is at once a comic adventure story, a spring of spiritual insight, and an extended allegory in which the group of pilgrims journeys towards enlightenment which each of them can achieve only with the help of all of the others.</a:t>
            </a:r>
          </a:p>
          <a:p>
            <a:pPr marL="0" indent="0">
              <a:buNone/>
            </a:pPr>
            <a:endParaRPr lang="en-US" sz="2300" dirty="0"/>
          </a:p>
        </p:txBody>
      </p:sp>
      <p:pic>
        <p:nvPicPr>
          <p:cNvPr id="20484" name="Picture 4" descr="http://tmm.chicagodistributioncenter.com/IsbnImages/97802269713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3645056" cy="546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4793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Samurai Culture reading</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44780" y="762000"/>
            <a:ext cx="4960620" cy="5638800"/>
          </a:xfrm>
          <a:prstGeom prst="rect">
            <a:avLst/>
          </a:prstGeom>
          <a:noFill/>
          <a:ln w="9525">
            <a:solidFill>
              <a:srgbClr val="000000"/>
            </a:solidFill>
            <a:miter lim="800000"/>
            <a:headEnd/>
            <a:tailEnd/>
          </a:ln>
          <a:extLst/>
        </p:spPr>
      </p:pic>
      <p:pic>
        <p:nvPicPr>
          <p:cNvPr id="1028" name="Picture 4" descr="http://www.2-clicks-swords.com/images/image/sword-part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543050"/>
            <a:ext cx="3810000"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794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2657"/>
            <a:ext cx="8686800" cy="424543"/>
          </a:xfrm>
        </p:spPr>
        <p:txBody>
          <a:bodyPr>
            <a:normAutofit fontScale="90000"/>
          </a:bodyPr>
          <a:lstStyle/>
          <a:p>
            <a:r>
              <a:rPr lang="en-US" b="1" u="sng" dirty="0"/>
              <a:t>Japanese Unification</a:t>
            </a:r>
          </a:p>
        </p:txBody>
      </p:sp>
      <p:sp>
        <p:nvSpPr>
          <p:cNvPr id="3" name="Content Placeholder 2"/>
          <p:cNvSpPr>
            <a:spLocks noGrp="1"/>
          </p:cNvSpPr>
          <p:nvPr>
            <p:ph idx="1"/>
          </p:nvPr>
        </p:nvSpPr>
        <p:spPr>
          <a:xfrm>
            <a:off x="1" y="533400"/>
            <a:ext cx="9144000" cy="6477000"/>
          </a:xfrm>
        </p:spPr>
        <p:txBody>
          <a:bodyPr>
            <a:normAutofit lnSpcReduction="10000"/>
          </a:bodyPr>
          <a:lstStyle/>
          <a:p>
            <a:r>
              <a:rPr lang="en-US" sz="2300" dirty="0"/>
              <a:t>By about 1550 power of the Japanese shoguns was almost non-existent =&gt; local </a:t>
            </a:r>
            <a:r>
              <a:rPr lang="en-US" sz="2300" dirty="0" smtClean="0"/>
              <a:t>____________in </a:t>
            </a:r>
            <a:r>
              <a:rPr lang="en-US" sz="2300" dirty="0"/>
              <a:t>control (each had own castle, land &amp; samurai)</a:t>
            </a:r>
          </a:p>
          <a:p>
            <a:pPr lvl="1">
              <a:buFont typeface="Wingdings" panose="05000000000000000000" pitchFamily="2" charset="2"/>
              <a:buChar char="§"/>
            </a:pPr>
            <a:r>
              <a:rPr lang="en-US" sz="2300" dirty="0"/>
              <a:t>Constant fighting w/ western firearms adopted from Portuguese </a:t>
            </a:r>
          </a:p>
          <a:p>
            <a:r>
              <a:rPr lang="en-US" sz="2300" dirty="0"/>
              <a:t>From about 1550 to 1620 there were three powerful shoguns who via warfare, politics and alliances unified Japan into one nation</a:t>
            </a:r>
          </a:p>
          <a:p>
            <a:pPr marL="0" indent="0">
              <a:buNone/>
            </a:pPr>
            <a:r>
              <a:rPr lang="en-US" sz="2300" dirty="0"/>
              <a:t>	#1: </a:t>
            </a:r>
            <a:r>
              <a:rPr lang="en-US" sz="2300" b="1" i="1" dirty="0" err="1"/>
              <a:t>Oda</a:t>
            </a:r>
            <a:r>
              <a:rPr lang="en-US" sz="2300" b="1" i="1" dirty="0"/>
              <a:t> </a:t>
            </a:r>
            <a:r>
              <a:rPr lang="en-US" sz="2300" b="1" i="1" dirty="0" err="1"/>
              <a:t>Nobunga</a:t>
            </a:r>
            <a:r>
              <a:rPr lang="en-US" sz="2300" b="1" i="1" dirty="0"/>
              <a:t> </a:t>
            </a:r>
            <a:r>
              <a:rPr lang="en-US" sz="2300" dirty="0"/>
              <a:t>=&gt; first shogun to mint coins, ; brutal in his 	use of 	guns to conquer Kyoto; forced to commit suicide by top general</a:t>
            </a:r>
          </a:p>
          <a:p>
            <a:pPr marL="0" indent="0">
              <a:buNone/>
            </a:pPr>
            <a:r>
              <a:rPr lang="en-US" sz="2300" dirty="0"/>
              <a:t>	#2: </a:t>
            </a:r>
            <a:r>
              <a:rPr lang="en-US" sz="2300" b="1" i="1" dirty="0" err="1"/>
              <a:t>Toyotomi</a:t>
            </a:r>
            <a:r>
              <a:rPr lang="en-US" sz="2300" b="1" i="1" dirty="0"/>
              <a:t> </a:t>
            </a:r>
            <a:r>
              <a:rPr lang="en-US" sz="2300" b="1" i="1" dirty="0" err="1"/>
              <a:t>Hideyoshi</a:t>
            </a:r>
            <a:r>
              <a:rPr lang="en-US" sz="2300" b="1" i="1" dirty="0"/>
              <a:t> </a:t>
            </a:r>
            <a:r>
              <a:rPr lang="en-US" sz="2300" dirty="0"/>
              <a:t>=&gt; </a:t>
            </a:r>
            <a:r>
              <a:rPr lang="en-US" sz="2300" dirty="0" err="1"/>
              <a:t>Oda’s</a:t>
            </a:r>
            <a:r>
              <a:rPr lang="en-US" sz="2300" dirty="0"/>
              <a:t> general who pushed for 	further unification through marriage &amp; alliances rather than war</a:t>
            </a:r>
          </a:p>
          <a:p>
            <a:pPr marL="0" indent="0">
              <a:buNone/>
            </a:pPr>
            <a:r>
              <a:rPr lang="en-US" sz="2300" dirty="0"/>
              <a:t>	-- Organized tax collection districts; tied peasants to land</a:t>
            </a:r>
          </a:p>
          <a:p>
            <a:pPr marL="0" indent="0">
              <a:buNone/>
            </a:pPr>
            <a:r>
              <a:rPr lang="en-US" sz="2300" dirty="0"/>
              <a:t>	#3: </a:t>
            </a:r>
            <a:r>
              <a:rPr lang="en-US" sz="2300" dirty="0" smtClean="0"/>
              <a:t>___________________=&gt; </a:t>
            </a:r>
            <a:r>
              <a:rPr lang="en-US" sz="2300" dirty="0"/>
              <a:t>completed unification</a:t>
            </a:r>
          </a:p>
          <a:p>
            <a:pPr marL="0" indent="0">
              <a:buNone/>
            </a:pPr>
            <a:r>
              <a:rPr lang="en-US" sz="2300" dirty="0"/>
              <a:t>	-- Forced rival daimyo’s families to live in Edo (Tokyo) for part of 	the year to watch them</a:t>
            </a:r>
          </a:p>
          <a:p>
            <a:r>
              <a:rPr lang="en-US" sz="2300" b="1" i="1" dirty="0"/>
              <a:t>Tokugawa </a:t>
            </a:r>
            <a:r>
              <a:rPr lang="en-US" sz="2300" b="1" i="1" dirty="0" err="1"/>
              <a:t>shogunate</a:t>
            </a:r>
            <a:r>
              <a:rPr lang="en-US" sz="2300" b="1" i="1" dirty="0"/>
              <a:t> </a:t>
            </a:r>
            <a:r>
              <a:rPr lang="en-US" sz="2300" dirty="0"/>
              <a:t>ruled for over 200 years and brought peace and prosperity to Japan =&gt; shogun owned land equal to ¼ of country</a:t>
            </a:r>
          </a:p>
          <a:p>
            <a:pPr lvl="1">
              <a:buFont typeface="Wingdings" pitchFamily="2" charset="2"/>
              <a:buChar char="§"/>
            </a:pPr>
            <a:r>
              <a:rPr lang="en-US" sz="2300" dirty="0"/>
              <a:t>Over 250 new towns and cities emerged as Japanese culture became more prosperous and trade ensued =&gt; </a:t>
            </a:r>
            <a:r>
              <a:rPr lang="en-US" sz="2300" b="1" i="1" dirty="0"/>
              <a:t>Edo</a:t>
            </a:r>
            <a:r>
              <a:rPr lang="en-US" sz="2300" dirty="0"/>
              <a:t> over 1 M in population</a:t>
            </a:r>
          </a:p>
          <a:p>
            <a:pPr marL="457200" lvl="1" indent="0">
              <a:buNone/>
            </a:pPr>
            <a:endParaRPr lang="en-US" sz="2400" dirty="0"/>
          </a:p>
          <a:p>
            <a:pPr marL="0" indent="0">
              <a:buNone/>
            </a:pPr>
            <a:endParaRPr lang="en-US" sz="2400" dirty="0"/>
          </a:p>
        </p:txBody>
      </p:sp>
    </p:spTree>
    <p:extLst>
      <p:ext uri="{BB962C8B-B14F-4D97-AF65-F5344CB8AC3E}">
        <p14:creationId xmlns:p14="http://schemas.microsoft.com/office/powerpoint/2010/main" val="407801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b="1" u="sng" dirty="0"/>
              <a:t>European Exploration – How?</a:t>
            </a:r>
          </a:p>
        </p:txBody>
      </p:sp>
      <p:sp>
        <p:nvSpPr>
          <p:cNvPr id="3" name="Content Placeholder 2"/>
          <p:cNvSpPr>
            <a:spLocks noGrp="1"/>
          </p:cNvSpPr>
          <p:nvPr>
            <p:ph idx="1"/>
          </p:nvPr>
        </p:nvSpPr>
        <p:spPr>
          <a:xfrm>
            <a:off x="0" y="762000"/>
            <a:ext cx="9144000" cy="6324600"/>
          </a:xfrm>
        </p:spPr>
        <p:txBody>
          <a:bodyPr>
            <a:normAutofit lnSpcReduction="10000"/>
          </a:bodyPr>
          <a:lstStyle/>
          <a:p>
            <a:r>
              <a:rPr lang="en-US" sz="2300" dirty="0"/>
              <a:t>In addition to knowledge &amp; technology, expeditions also needed funding =&gt; provided in Europe via two different models . . .</a:t>
            </a:r>
          </a:p>
          <a:p>
            <a:pPr marL="0" indent="0">
              <a:buNone/>
            </a:pPr>
            <a:r>
              <a:rPr lang="en-US" sz="2300" b="1" i="1" dirty="0"/>
              <a:t>#1: </a:t>
            </a:r>
            <a:r>
              <a:rPr lang="en-US" sz="2300" b="1" i="1" dirty="0" smtClean="0"/>
              <a:t>_________________________</a:t>
            </a:r>
            <a:r>
              <a:rPr lang="en-US" sz="2300" dirty="0" smtClean="0"/>
              <a:t>=&gt; </a:t>
            </a:r>
            <a:r>
              <a:rPr lang="en-US" sz="2300" dirty="0"/>
              <a:t>Spain &amp; Portugal had absolute monarchies, thus wanted greater control of exploration and colonization</a:t>
            </a:r>
          </a:p>
          <a:p>
            <a:pPr lvl="1" indent="-342900">
              <a:buFont typeface="Wingdings" panose="05000000000000000000" pitchFamily="2" charset="2"/>
              <a:buChar char="§"/>
            </a:pPr>
            <a:r>
              <a:rPr lang="en-US" sz="2300" dirty="0"/>
              <a:t> Spain was unified due to marriage of </a:t>
            </a:r>
            <a:r>
              <a:rPr lang="en-US" sz="2300" dirty="0" smtClean="0"/>
              <a:t>___________________in </a:t>
            </a:r>
            <a:r>
              <a:rPr lang="en-US" sz="2300" dirty="0"/>
              <a:t>1469</a:t>
            </a:r>
          </a:p>
          <a:p>
            <a:pPr marL="400050" lvl="1" indent="0">
              <a:buNone/>
            </a:pPr>
            <a:r>
              <a:rPr lang="en-US" sz="2300" dirty="0"/>
              <a:t>	-- Powerful centralized monarchies were able to consolidate large 	resources =&gt; use tax revenues to build large fleets and expeditions</a:t>
            </a:r>
          </a:p>
          <a:p>
            <a:pPr marL="400050" lvl="1" indent="0">
              <a:buNone/>
            </a:pPr>
            <a:r>
              <a:rPr lang="en-US" sz="2300" dirty="0"/>
              <a:t>	-- Early expeditions of Spanish, Portuguese, French and English all 	funded in this manner</a:t>
            </a:r>
          </a:p>
          <a:p>
            <a:pPr marL="0" indent="0">
              <a:buNone/>
            </a:pPr>
            <a:r>
              <a:rPr lang="en-US" sz="2300" b="1" i="1" dirty="0"/>
              <a:t>#2: English </a:t>
            </a:r>
            <a:r>
              <a:rPr lang="en-US" sz="2300" b="1" i="1" dirty="0" smtClean="0"/>
              <a:t>__________________Model</a:t>
            </a:r>
            <a:r>
              <a:rPr lang="en-US" sz="2300" dirty="0" smtClean="0"/>
              <a:t> </a:t>
            </a:r>
            <a:r>
              <a:rPr lang="en-US" sz="2300" dirty="0"/>
              <a:t>=&gt; English &amp; Dutch allowed privately funded JSC to fund and head exploration and colonization later</a:t>
            </a:r>
          </a:p>
          <a:p>
            <a:pPr lvl="1" indent="-342900">
              <a:buFont typeface="Wingdings" panose="05000000000000000000" pitchFamily="2" charset="2"/>
              <a:buChar char="§"/>
            </a:pPr>
            <a:r>
              <a:rPr lang="en-US" sz="2300" dirty="0"/>
              <a:t>English and Dutch had </a:t>
            </a:r>
            <a:r>
              <a:rPr lang="en-US" sz="2300" dirty="0" smtClean="0"/>
              <a:t>________________________and </a:t>
            </a:r>
            <a:r>
              <a:rPr lang="en-US" sz="2300" dirty="0"/>
              <a:t>thus greater level of private control and independence (capitalism)</a:t>
            </a:r>
          </a:p>
          <a:p>
            <a:pPr lvl="1" indent="-342900">
              <a:buFont typeface="Wingdings" panose="05000000000000000000" pitchFamily="2" charset="2"/>
              <a:buChar char="§"/>
            </a:pPr>
            <a:r>
              <a:rPr lang="en-US" sz="2300" dirty="0" smtClean="0"/>
              <a:t>___________________promoted </a:t>
            </a:r>
            <a:r>
              <a:rPr lang="en-US" sz="2300" dirty="0"/>
              <a:t>trade for profit and also encouraged settlement in colonies (led to higher populations)</a:t>
            </a:r>
          </a:p>
          <a:p>
            <a:pPr marL="400050" lvl="1" indent="0">
              <a:buNone/>
            </a:pPr>
            <a:r>
              <a:rPr lang="en-US" sz="2300" b="1" i="1" dirty="0"/>
              <a:t>	-- </a:t>
            </a:r>
            <a:r>
              <a:rPr lang="en-US" sz="2300" b="1" i="1" dirty="0" err="1"/>
              <a:t>Exs</a:t>
            </a:r>
            <a:r>
              <a:rPr lang="en-US" sz="2300" b="1" i="1" dirty="0" smtClean="0"/>
              <a:t>:___________________; </a:t>
            </a:r>
            <a:r>
              <a:rPr lang="en-US" sz="2300" b="1" i="1" dirty="0"/>
              <a:t>British East India CO; VA Company</a:t>
            </a:r>
          </a:p>
          <a:p>
            <a:pPr marL="400050" lvl="1" indent="0">
              <a:buNone/>
            </a:pPr>
            <a:r>
              <a:rPr lang="en-US" sz="2300" b="1" i="1" dirty="0"/>
              <a:t>	-- </a:t>
            </a:r>
            <a:r>
              <a:rPr lang="en-US" sz="2300" dirty="0"/>
              <a:t>Some founded for religious purposes =&gt; </a:t>
            </a:r>
            <a:r>
              <a:rPr lang="en-US" sz="2300" b="1" i="1" dirty="0"/>
              <a:t>Massachusetts Bay Co</a:t>
            </a:r>
          </a:p>
        </p:txBody>
      </p:sp>
    </p:spTree>
    <p:extLst>
      <p:ext uri="{BB962C8B-B14F-4D97-AF65-F5344CB8AC3E}">
        <p14:creationId xmlns:p14="http://schemas.microsoft.com/office/powerpoint/2010/main" val="4058623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b="1" i="1" dirty="0"/>
              <a:t>Japan prior to Unification</a:t>
            </a:r>
          </a:p>
        </p:txBody>
      </p:sp>
      <p:sp>
        <p:nvSpPr>
          <p:cNvPr id="3" name="Content Placeholder 2"/>
          <p:cNvSpPr>
            <a:spLocks noGrp="1"/>
          </p:cNvSpPr>
          <p:nvPr>
            <p:ph idx="1"/>
          </p:nvPr>
        </p:nvSpPr>
        <p:spPr/>
        <p:txBody>
          <a:bodyPr/>
          <a:lstStyle/>
          <a:p>
            <a:endParaRPr lang="en-US"/>
          </a:p>
        </p:txBody>
      </p:sp>
      <p:pic>
        <p:nvPicPr>
          <p:cNvPr id="4" name="Picture 2" descr="http://www.maproom.org/00/05/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879475"/>
            <a:ext cx="8382000" cy="5749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7036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normAutofit fontScale="90000"/>
          </a:bodyPr>
          <a:lstStyle/>
          <a:p>
            <a:r>
              <a:rPr lang="en-US" b="1" u="sng" dirty="0"/>
              <a:t>3 Unifiers of Japan</a:t>
            </a:r>
          </a:p>
        </p:txBody>
      </p:sp>
      <p:pic>
        <p:nvPicPr>
          <p:cNvPr id="4" name="Picture 5" descr="http://hanofharmony.com/wp-content/uploads/2010/03/Oda-Nobuna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411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ttp://www.digital-images.net/Images/Japan/ToyotomiHideyoshi_8916.jpg"/>
          <p:cNvPicPr>
            <a:picLocks noChangeAspect="1" noChangeArrowheads="1"/>
          </p:cNvPicPr>
          <p:nvPr/>
        </p:nvPicPr>
        <p:blipFill>
          <a:blip r:embed="rId3">
            <a:lum bright="10000" contrast="40000"/>
            <a:extLst>
              <a:ext uri="{28A0092B-C50C-407E-A947-70E740481C1C}">
                <a14:useLocalDpi xmlns:a14="http://schemas.microsoft.com/office/drawing/2010/main" val="0"/>
              </a:ext>
            </a:extLst>
          </a:blip>
          <a:srcRect/>
          <a:stretch>
            <a:fillRect/>
          </a:stretch>
        </p:blipFill>
        <p:spPr bwMode="auto">
          <a:xfrm>
            <a:off x="2971800" y="990600"/>
            <a:ext cx="3708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historyofchristianityinjapan.files.wordpress.com/2010/04/iemitu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990600"/>
            <a:ext cx="3435349"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2"/>
          <p:cNvSpPr>
            <a:spLocks noChangeArrowheads="1"/>
          </p:cNvSpPr>
          <p:nvPr/>
        </p:nvSpPr>
        <p:spPr bwMode="auto">
          <a:xfrm>
            <a:off x="396230" y="6396335"/>
            <a:ext cx="21153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dirty="0" err="1"/>
              <a:t>Oda</a:t>
            </a:r>
            <a:r>
              <a:rPr lang="en-US" sz="2400" dirty="0"/>
              <a:t> Nobunaga </a:t>
            </a:r>
          </a:p>
        </p:txBody>
      </p:sp>
      <p:sp>
        <p:nvSpPr>
          <p:cNvPr id="9" name="Rectangle 13"/>
          <p:cNvSpPr>
            <a:spLocks noChangeArrowheads="1"/>
          </p:cNvSpPr>
          <p:nvPr/>
        </p:nvSpPr>
        <p:spPr bwMode="auto">
          <a:xfrm>
            <a:off x="2871311" y="6396334"/>
            <a:ext cx="2639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dirty="0" err="1"/>
              <a:t>Toyotomi</a:t>
            </a:r>
            <a:r>
              <a:rPr lang="en-US" sz="2400" dirty="0"/>
              <a:t> </a:t>
            </a:r>
            <a:r>
              <a:rPr lang="en-US" sz="2400" dirty="0" err="1"/>
              <a:t>Hideyoshi</a:t>
            </a:r>
            <a:endParaRPr lang="en-US" sz="2400" dirty="0"/>
          </a:p>
        </p:txBody>
      </p:sp>
      <p:sp>
        <p:nvSpPr>
          <p:cNvPr id="10" name="Rectangle 14"/>
          <p:cNvSpPr>
            <a:spLocks noChangeArrowheads="1"/>
          </p:cNvSpPr>
          <p:nvPr/>
        </p:nvSpPr>
        <p:spPr bwMode="auto">
          <a:xfrm>
            <a:off x="6217925" y="6396333"/>
            <a:ext cx="22770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dirty="0"/>
              <a:t>Tokugawa </a:t>
            </a:r>
            <a:r>
              <a:rPr lang="en-US" sz="2400" dirty="0" err="1"/>
              <a:t>Ieyasu</a:t>
            </a:r>
            <a:endParaRPr lang="en-US" sz="2400" dirty="0"/>
          </a:p>
        </p:txBody>
      </p:sp>
    </p:spTree>
    <p:extLst>
      <p:ext uri="{BB962C8B-B14F-4D97-AF65-F5344CB8AC3E}">
        <p14:creationId xmlns:p14="http://schemas.microsoft.com/office/powerpoint/2010/main" val="38122856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427973"/>
          </a:xfrm>
        </p:spPr>
        <p:txBody>
          <a:bodyPr>
            <a:normAutofit fontScale="90000"/>
          </a:bodyPr>
          <a:lstStyle/>
          <a:p>
            <a:r>
              <a:rPr lang="en-US" b="1" u="sng" dirty="0"/>
              <a:t>The Tokugawa </a:t>
            </a:r>
            <a:r>
              <a:rPr lang="en-US" b="1" u="sng" dirty="0" err="1"/>
              <a:t>Shogunate</a:t>
            </a:r>
            <a:endParaRPr lang="en-US" b="1" u="sng" dirty="0"/>
          </a:p>
        </p:txBody>
      </p:sp>
      <p:sp>
        <p:nvSpPr>
          <p:cNvPr id="3" name="Content Placeholder 2"/>
          <p:cNvSpPr>
            <a:spLocks noGrp="1"/>
          </p:cNvSpPr>
          <p:nvPr>
            <p:ph idx="1"/>
          </p:nvPr>
        </p:nvSpPr>
        <p:spPr>
          <a:xfrm>
            <a:off x="0" y="478076"/>
            <a:ext cx="9144000" cy="6532323"/>
          </a:xfrm>
        </p:spPr>
        <p:txBody>
          <a:bodyPr>
            <a:normAutofit fontScale="92500" lnSpcReduction="10000"/>
          </a:bodyPr>
          <a:lstStyle/>
          <a:p>
            <a:r>
              <a:rPr lang="en-US" sz="2300" dirty="0"/>
              <a:t>Despite the higher degree of central unity and authority enforced by the Tokugawa </a:t>
            </a:r>
            <a:r>
              <a:rPr lang="en-US" sz="2300" dirty="0" err="1"/>
              <a:t>shogunate</a:t>
            </a:r>
            <a:r>
              <a:rPr lang="en-US" sz="2300" dirty="0"/>
              <a:t>, local daimyo still retained a high degree of power</a:t>
            </a:r>
          </a:p>
          <a:p>
            <a:pPr lvl="1" indent="-342900">
              <a:buFont typeface="Wingdings" panose="05000000000000000000" pitchFamily="2" charset="2"/>
              <a:buChar char="§"/>
            </a:pPr>
            <a:r>
              <a:rPr lang="en-US" sz="2300" dirty="0"/>
              <a:t>Influential daimyo served on </a:t>
            </a:r>
            <a:r>
              <a:rPr lang="en-US" sz="2300" dirty="0" smtClean="0"/>
              <a:t>the_____________ </a:t>
            </a:r>
            <a:r>
              <a:rPr lang="en-US" sz="2300" b="1" i="1" dirty="0" smtClean="0"/>
              <a:t>=&gt; </a:t>
            </a:r>
            <a:r>
              <a:rPr lang="en-US" sz="2300" dirty="0"/>
              <a:t>advisory council </a:t>
            </a:r>
          </a:p>
          <a:p>
            <a:pPr marL="400050" lvl="1" indent="0">
              <a:buNone/>
            </a:pPr>
            <a:r>
              <a:rPr lang="en-US" sz="2300" dirty="0"/>
              <a:t>	-- Relied on </a:t>
            </a:r>
            <a:r>
              <a:rPr lang="en-US" sz="2300" b="1" i="1" dirty="0"/>
              <a:t>Confucian maxims </a:t>
            </a:r>
            <a:r>
              <a:rPr lang="en-US" sz="2300" dirty="0"/>
              <a:t>&amp; philosophies (emphasized past)</a:t>
            </a:r>
          </a:p>
          <a:p>
            <a:pPr lvl="1" indent="-342900">
              <a:buFont typeface="Wingdings" panose="05000000000000000000" pitchFamily="2" charset="2"/>
              <a:buChar char="§"/>
            </a:pPr>
            <a:r>
              <a:rPr lang="en-US" sz="2300" dirty="0"/>
              <a:t>Local daimyo each ruled estates (250) and had local autonomy =&gt; taxed and retained income on their lands </a:t>
            </a:r>
            <a:r>
              <a:rPr lang="en-US" sz="2300" dirty="0" smtClean="0"/>
              <a:t>(_________); </a:t>
            </a:r>
            <a:r>
              <a:rPr lang="en-US" sz="2300" dirty="0"/>
              <a:t>built castles for defense</a:t>
            </a:r>
          </a:p>
          <a:p>
            <a:pPr lvl="1" indent="-342900">
              <a:buFont typeface="Wingdings" panose="05000000000000000000" pitchFamily="2" charset="2"/>
              <a:buChar char="§"/>
            </a:pPr>
            <a:r>
              <a:rPr lang="en-US" sz="2300" dirty="0"/>
              <a:t>Local daimyo also dispossessed samurai of land holdings =&gt; turned them into </a:t>
            </a:r>
            <a:r>
              <a:rPr lang="en-US" sz="2300" b="1" i="1" dirty="0"/>
              <a:t>salaried officials </a:t>
            </a:r>
            <a:r>
              <a:rPr lang="en-US" sz="2300" dirty="0"/>
              <a:t>(still retained high social status)</a:t>
            </a:r>
          </a:p>
          <a:p>
            <a:r>
              <a:rPr lang="en-US" sz="2300" dirty="0"/>
              <a:t>Peace and </a:t>
            </a:r>
            <a:r>
              <a:rPr lang="en-US" sz="2300" dirty="0" err="1"/>
              <a:t>stablility</a:t>
            </a:r>
            <a:r>
              <a:rPr lang="en-US" sz="2300" dirty="0"/>
              <a:t> of </a:t>
            </a:r>
            <a:r>
              <a:rPr lang="en-US" sz="2300" dirty="0" err="1"/>
              <a:t>shogunate</a:t>
            </a:r>
            <a:r>
              <a:rPr lang="en-US" sz="2300" dirty="0"/>
              <a:t> also led to an economic shift</a:t>
            </a:r>
          </a:p>
          <a:p>
            <a:pPr lvl="1" indent="-342900">
              <a:buFont typeface="Wingdings" panose="05000000000000000000" pitchFamily="2" charset="2"/>
              <a:buChar char="§"/>
            </a:pPr>
            <a:r>
              <a:rPr lang="en-US" sz="2300" dirty="0"/>
              <a:t>Market based economy developed with paper currency; </a:t>
            </a:r>
            <a:r>
              <a:rPr lang="en-US" sz="2300" dirty="0" smtClean="0"/>
              <a:t>_____________ ________________led </a:t>
            </a:r>
            <a:r>
              <a:rPr lang="en-US" sz="2300" dirty="0"/>
              <a:t>to increasing power of central government</a:t>
            </a:r>
          </a:p>
          <a:p>
            <a:pPr lvl="1" indent="-342900">
              <a:buFont typeface="Wingdings" panose="05000000000000000000" pitchFamily="2" charset="2"/>
              <a:buChar char="§"/>
            </a:pPr>
            <a:r>
              <a:rPr lang="en-US" sz="2300" dirty="0"/>
              <a:t>Daimyo also focused on export crops =&gt; sake, sugar, silver, cotton and trade</a:t>
            </a:r>
          </a:p>
          <a:p>
            <a:pPr lvl="1" indent="-342900">
              <a:buFont typeface="Wingdings" panose="05000000000000000000" pitchFamily="2" charset="2"/>
              <a:buChar char="§"/>
            </a:pPr>
            <a:r>
              <a:rPr lang="en-US" sz="2300" dirty="0"/>
              <a:t>Samurai could not participate in commercial activity due to cultural restrictions =&gt; economic status of samurai declined</a:t>
            </a:r>
          </a:p>
          <a:p>
            <a:r>
              <a:rPr lang="en-US" sz="2300" dirty="0"/>
              <a:t>Cultural activities in Japan also became more focused on entertainment</a:t>
            </a:r>
          </a:p>
          <a:p>
            <a:pPr lvl="1" indent="-342900">
              <a:buFont typeface="Wingdings" panose="05000000000000000000" pitchFamily="2" charset="2"/>
              <a:buChar char="§"/>
            </a:pPr>
            <a:r>
              <a:rPr lang="en-US" sz="2300" dirty="0" smtClean="0"/>
              <a:t>_________________appealed </a:t>
            </a:r>
            <a:r>
              <a:rPr lang="en-US" sz="2300" dirty="0"/>
              <a:t>to masses and was periodically suppressed</a:t>
            </a:r>
          </a:p>
          <a:p>
            <a:pPr lvl="1" indent="-342900">
              <a:buFont typeface="Wingdings" panose="05000000000000000000" pitchFamily="2" charset="2"/>
              <a:buChar char="§"/>
            </a:pPr>
            <a:r>
              <a:rPr lang="en-US" sz="2300" dirty="0"/>
              <a:t>Japanese </a:t>
            </a:r>
            <a:r>
              <a:rPr lang="en-US" sz="2300" dirty="0" smtClean="0"/>
              <a:t>_________________also </a:t>
            </a:r>
            <a:r>
              <a:rPr lang="en-US" sz="2300" dirty="0"/>
              <a:t>very popular =&gt; Illustrated Japanese books, which increased in popularity due to rising literacy levels</a:t>
            </a:r>
          </a:p>
        </p:txBody>
      </p:sp>
    </p:spTree>
    <p:extLst>
      <p:ext uri="{BB962C8B-B14F-4D97-AF65-F5344CB8AC3E}">
        <p14:creationId xmlns:p14="http://schemas.microsoft.com/office/powerpoint/2010/main" val="15249750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09600"/>
          </a:xfrm>
        </p:spPr>
        <p:txBody>
          <a:bodyPr>
            <a:normAutofit fontScale="90000"/>
          </a:bodyPr>
          <a:lstStyle/>
          <a:p>
            <a:r>
              <a:rPr lang="en-US" b="1" u="sng" dirty="0"/>
              <a:t>Japanese Isolationism </a:t>
            </a:r>
          </a:p>
        </p:txBody>
      </p:sp>
      <p:sp>
        <p:nvSpPr>
          <p:cNvPr id="3" name="Content Placeholder 2"/>
          <p:cNvSpPr>
            <a:spLocks noGrp="1"/>
          </p:cNvSpPr>
          <p:nvPr>
            <p:ph idx="1"/>
          </p:nvPr>
        </p:nvSpPr>
        <p:spPr>
          <a:xfrm>
            <a:off x="0" y="762000"/>
            <a:ext cx="9144000" cy="5257800"/>
          </a:xfrm>
        </p:spPr>
        <p:txBody>
          <a:bodyPr>
            <a:normAutofit/>
          </a:bodyPr>
          <a:lstStyle/>
          <a:p>
            <a:r>
              <a:rPr lang="en-US" sz="2300" dirty="0"/>
              <a:t>Japan at 1</a:t>
            </a:r>
            <a:r>
              <a:rPr lang="en-US" sz="2300" baseline="30000" dirty="0"/>
              <a:t>st</a:t>
            </a:r>
            <a:r>
              <a:rPr lang="en-US" sz="2300" dirty="0"/>
              <a:t> was very open to activities of Christian missionaries</a:t>
            </a:r>
          </a:p>
          <a:p>
            <a:pPr lvl="1" indent="-342900">
              <a:buFont typeface="Wingdings" panose="05000000000000000000" pitchFamily="2" charset="2"/>
              <a:buChar char="§"/>
            </a:pPr>
            <a:r>
              <a:rPr lang="en-US" sz="2300" dirty="0"/>
              <a:t>From 1549 to 1600 Jesuit missionaries converted over 300,000 Japanese to Christianity </a:t>
            </a:r>
          </a:p>
          <a:p>
            <a:pPr marL="0" indent="0">
              <a:buNone/>
            </a:pPr>
            <a:r>
              <a:rPr lang="en-US" sz="2300" dirty="0"/>
              <a:t>      	=&gt; upset Tokugawa because missionaries ignored Japanese culture</a:t>
            </a:r>
          </a:p>
          <a:p>
            <a:r>
              <a:rPr lang="en-US" sz="2300" dirty="0"/>
              <a:t>In 1612 </a:t>
            </a:r>
            <a:r>
              <a:rPr lang="en-US" sz="2300" dirty="0" smtClean="0"/>
              <a:t>______________________and </a:t>
            </a:r>
            <a:r>
              <a:rPr lang="en-US" sz="2300" dirty="0"/>
              <a:t>persecuted Japanese Christians =&gt; executed thousands</a:t>
            </a:r>
          </a:p>
          <a:p>
            <a:r>
              <a:rPr lang="en-US" sz="2300" dirty="0"/>
              <a:t>Afterwards Tokugawa Shoguns enforced a </a:t>
            </a:r>
            <a:r>
              <a:rPr lang="en-US" sz="2300" b="1" i="1" dirty="0" smtClean="0"/>
              <a:t>“__________________” </a:t>
            </a:r>
            <a:r>
              <a:rPr lang="en-US" sz="2300" dirty="0"/>
              <a:t>and Japan became isolated from the world for over 200 years</a:t>
            </a:r>
          </a:p>
          <a:p>
            <a:pPr lvl="1" indent="-342900">
              <a:buFont typeface="Wingdings" pitchFamily="2" charset="2"/>
              <a:buChar char="§"/>
            </a:pPr>
            <a:r>
              <a:rPr lang="en-US" sz="2300" dirty="0"/>
              <a:t>Foreigners were banned from Japan and only Chinese and Dutch merchants were allowed to trade in one city – </a:t>
            </a:r>
            <a:r>
              <a:rPr lang="en-US" sz="2300" b="1" i="1" dirty="0" err="1"/>
              <a:t>Deshima</a:t>
            </a:r>
            <a:endParaRPr lang="en-US" sz="2300" b="1" i="1" dirty="0"/>
          </a:p>
          <a:p>
            <a:pPr marL="400050" lvl="1" indent="0">
              <a:buNone/>
            </a:pPr>
            <a:r>
              <a:rPr lang="en-US" sz="2300" b="1" i="1" dirty="0"/>
              <a:t>	-- </a:t>
            </a:r>
            <a:r>
              <a:rPr lang="en-US" sz="2300" dirty="0"/>
              <a:t>Permitted to dock once a year for 2-3 months</a:t>
            </a:r>
          </a:p>
        </p:txBody>
      </p:sp>
    </p:spTree>
    <p:extLst>
      <p:ext uri="{BB962C8B-B14F-4D97-AF65-F5344CB8AC3E}">
        <p14:creationId xmlns:p14="http://schemas.microsoft.com/office/powerpoint/2010/main" val="340659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0" y="1295400"/>
            <a:ext cx="3429000" cy="3429000"/>
          </a:xfrm>
        </p:spPr>
        <p:txBody>
          <a:bodyPr>
            <a:normAutofit fontScale="90000"/>
          </a:bodyPr>
          <a:lstStyle/>
          <a:p>
            <a:r>
              <a:rPr lang="en-US" sz="3200" b="1" i="1" dirty="0"/>
              <a:t>Tokugawa Execution of Japanese Christians</a:t>
            </a:r>
            <a:br>
              <a:rPr lang="en-US" sz="3200" b="1" i="1" dirty="0"/>
            </a:br>
            <a:r>
              <a:rPr lang="en-US" sz="3200" b="1" i="1" dirty="0"/>
              <a:t>-- all Japanese were forced to be Buddhist</a:t>
            </a:r>
          </a:p>
        </p:txBody>
      </p:sp>
      <p:pic>
        <p:nvPicPr>
          <p:cNvPr id="4" name="Picture 2" descr="http://www.hanscomfamily.com/wp-content/uploads/2009/02/commemoration-of-26-martyrs-of-japan-killed-by-tagos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4876800" cy="6642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533400"/>
          </a:xfrm>
        </p:spPr>
        <p:txBody>
          <a:bodyPr>
            <a:normAutofit fontScale="90000"/>
          </a:bodyPr>
          <a:lstStyle/>
          <a:p>
            <a:r>
              <a:rPr lang="en-US" b="1" u="sng" dirty="0"/>
              <a:t>Dutch East India Company Trade Routes</a:t>
            </a:r>
          </a:p>
        </p:txBody>
      </p:sp>
      <p:sp>
        <p:nvSpPr>
          <p:cNvPr id="3" name="Content Placeholder 2"/>
          <p:cNvSpPr>
            <a:spLocks noGrp="1"/>
          </p:cNvSpPr>
          <p:nvPr>
            <p:ph idx="1"/>
          </p:nvPr>
        </p:nvSpPr>
        <p:spPr>
          <a:xfrm>
            <a:off x="457200" y="6096000"/>
            <a:ext cx="8229600" cy="639763"/>
          </a:xfrm>
        </p:spPr>
        <p:txBody>
          <a:bodyPr>
            <a:normAutofit fontScale="70000" lnSpcReduction="20000"/>
          </a:bodyPr>
          <a:lstStyle/>
          <a:p>
            <a:pPr marL="0" indent="0">
              <a:buNone/>
            </a:pPr>
            <a:r>
              <a:rPr lang="en-US" dirty="0"/>
              <a:t>In the 17</a:t>
            </a:r>
            <a:r>
              <a:rPr lang="en-US" baseline="30000" dirty="0"/>
              <a:t>th</a:t>
            </a:r>
            <a:r>
              <a:rPr lang="en-US" dirty="0"/>
              <a:t> century the Dutch came to control Indian Ocean and world trade more than any other nation</a:t>
            </a:r>
          </a:p>
        </p:txBody>
      </p:sp>
      <p:pic>
        <p:nvPicPr>
          <p:cNvPr id="6146" name="Picture 2" descr="http://ecohisf12tea.files.wordpress.com/2012/10/dutch_trade_routes-7481909_st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784860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545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9900">
            <a:alpha val="2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b="1" u="sng" dirty="0"/>
              <a:t>New Economic Theory -- Mercantilism</a:t>
            </a:r>
          </a:p>
        </p:txBody>
      </p:sp>
      <p:sp>
        <p:nvSpPr>
          <p:cNvPr id="3" name="Content Placeholder 2"/>
          <p:cNvSpPr>
            <a:spLocks noGrp="1"/>
          </p:cNvSpPr>
          <p:nvPr>
            <p:ph idx="1"/>
          </p:nvPr>
        </p:nvSpPr>
        <p:spPr>
          <a:xfrm>
            <a:off x="76200" y="792162"/>
            <a:ext cx="8991600" cy="5989638"/>
          </a:xfrm>
        </p:spPr>
        <p:txBody>
          <a:bodyPr>
            <a:normAutofit/>
          </a:bodyPr>
          <a:lstStyle/>
          <a:p>
            <a:r>
              <a:rPr lang="en-US" sz="2300" dirty="0"/>
              <a:t>Economic theory of </a:t>
            </a:r>
            <a:r>
              <a:rPr lang="en-US" sz="2300" b="1" i="1" dirty="0"/>
              <a:t>Mercantilism</a:t>
            </a:r>
            <a:r>
              <a:rPr lang="en-US" sz="2300" dirty="0"/>
              <a:t> provided the fuel for European competition for empires and trade routes</a:t>
            </a:r>
          </a:p>
          <a:p>
            <a:pPr lvl="1">
              <a:buFont typeface="Wingdings" panose="05000000000000000000" pitchFamily="2" charset="2"/>
              <a:buChar char="§"/>
            </a:pPr>
            <a:r>
              <a:rPr lang="en-US" sz="2300" dirty="0"/>
              <a:t>Mercantilism argued that a nation’s prosperity depended on:</a:t>
            </a:r>
          </a:p>
          <a:p>
            <a:pPr marL="457200" lvl="1" indent="0">
              <a:buNone/>
            </a:pPr>
            <a:r>
              <a:rPr lang="en-US" sz="2300" dirty="0"/>
              <a:t>	1. </a:t>
            </a:r>
            <a:r>
              <a:rPr lang="en-US" sz="2300" b="1" i="1" dirty="0"/>
              <a:t>Large supply of </a:t>
            </a:r>
            <a:r>
              <a:rPr lang="en-US" sz="2300" b="1" i="1" dirty="0" smtClean="0"/>
              <a:t>________________________</a:t>
            </a:r>
          </a:p>
          <a:p>
            <a:pPr marL="457200" lvl="1" indent="0">
              <a:buNone/>
            </a:pPr>
            <a:r>
              <a:rPr lang="en-US" sz="2300" dirty="0"/>
              <a:t>	2. </a:t>
            </a:r>
            <a:r>
              <a:rPr lang="en-US" sz="2300" b="1" i="1" dirty="0"/>
              <a:t>Favorable balance of trade </a:t>
            </a:r>
            <a:r>
              <a:rPr lang="en-US" sz="2300" dirty="0"/>
              <a:t>=&gt; encourage exports &amp; limit </a:t>
            </a:r>
            <a:r>
              <a:rPr lang="en-US" sz="2300" dirty="0" smtClean="0"/>
              <a:t>	imports</a:t>
            </a:r>
            <a:endParaRPr lang="en-US" sz="2300" dirty="0"/>
          </a:p>
          <a:p>
            <a:pPr marL="457200" lvl="1" indent="0">
              <a:buNone/>
            </a:pPr>
            <a:r>
              <a:rPr lang="en-US" sz="2300" dirty="0"/>
              <a:t>	-- Build roads, bridges, canals to move goods around country</a:t>
            </a:r>
          </a:p>
          <a:p>
            <a:pPr marL="457200" lvl="1" indent="0">
              <a:buNone/>
            </a:pPr>
            <a:r>
              <a:rPr lang="en-US" sz="2300" dirty="0"/>
              <a:t>	3. </a:t>
            </a:r>
            <a:r>
              <a:rPr lang="en-US" sz="2300" b="1" i="1" dirty="0"/>
              <a:t>Acquisition of </a:t>
            </a:r>
            <a:r>
              <a:rPr lang="en-US" sz="2300" b="1" i="1" dirty="0" smtClean="0"/>
              <a:t>__________</a:t>
            </a:r>
            <a:r>
              <a:rPr lang="en-US" sz="2300" dirty="0" smtClean="0"/>
              <a:t>=&gt; </a:t>
            </a:r>
            <a:r>
              <a:rPr lang="en-US" sz="2300" dirty="0"/>
              <a:t>provide raw materials and market</a:t>
            </a:r>
          </a:p>
          <a:p>
            <a:pPr marL="457200" lvl="1" indent="0">
              <a:buNone/>
            </a:pPr>
            <a:r>
              <a:rPr lang="en-US" sz="2300" dirty="0"/>
              <a:t>	-- Colonies exist to benefit mother country</a:t>
            </a:r>
          </a:p>
          <a:p>
            <a:pPr lvl="1">
              <a:buFont typeface="Wingdings" panose="05000000000000000000" pitchFamily="2" charset="2"/>
              <a:buChar char="§"/>
            </a:pPr>
            <a:r>
              <a:rPr lang="en-US" sz="2300" dirty="0"/>
              <a:t>Therefore nations sought to expand trade, acquire gold/silver in their colonies and compete with other nations for colonial dominance</a:t>
            </a:r>
          </a:p>
          <a:p>
            <a:pPr marL="0" indent="0">
              <a:buNone/>
            </a:pPr>
            <a:endParaRPr lang="en-US" sz="2400" dirty="0"/>
          </a:p>
        </p:txBody>
      </p:sp>
    </p:spTree>
    <p:extLst>
      <p:ext uri="{BB962C8B-B14F-4D97-AF65-F5344CB8AC3E}">
        <p14:creationId xmlns:p14="http://schemas.microsoft.com/office/powerpoint/2010/main" val="489531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normAutofit fontScale="90000"/>
          </a:bodyPr>
          <a:lstStyle/>
          <a:p>
            <a:r>
              <a:rPr lang="en-US" b="1" u="sng" dirty="0"/>
              <a:t>European Voyages of Exploration</a:t>
            </a:r>
          </a:p>
        </p:txBody>
      </p:sp>
      <p:sp>
        <p:nvSpPr>
          <p:cNvPr id="3" name="Content Placeholder 2"/>
          <p:cNvSpPr>
            <a:spLocks noGrp="1"/>
          </p:cNvSpPr>
          <p:nvPr>
            <p:ph idx="1"/>
          </p:nvPr>
        </p:nvSpPr>
        <p:spPr>
          <a:xfrm>
            <a:off x="0" y="533400"/>
            <a:ext cx="9144000" cy="6629400"/>
          </a:xfrm>
        </p:spPr>
        <p:txBody>
          <a:bodyPr>
            <a:normAutofit fontScale="92500" lnSpcReduction="10000"/>
          </a:bodyPr>
          <a:lstStyle/>
          <a:p>
            <a:r>
              <a:rPr lang="en-US" sz="2300" dirty="0"/>
              <a:t>During the 15</a:t>
            </a:r>
            <a:r>
              <a:rPr lang="en-US" sz="2300" baseline="30000" dirty="0"/>
              <a:t>th</a:t>
            </a:r>
            <a:r>
              <a:rPr lang="en-US" sz="2300" dirty="0"/>
              <a:t> and 16</a:t>
            </a:r>
            <a:r>
              <a:rPr lang="en-US" sz="2300" baseline="30000" dirty="0"/>
              <a:t>th</a:t>
            </a:r>
            <a:r>
              <a:rPr lang="en-US" sz="2300" dirty="0"/>
              <a:t> centuries many nations undertook voyages of exploration w/ varying consequences . . .</a:t>
            </a:r>
          </a:p>
          <a:p>
            <a:pPr marL="0" indent="0">
              <a:buNone/>
            </a:pPr>
            <a:r>
              <a:rPr lang="en-US" sz="2300" b="1" u="sng" dirty="0"/>
              <a:t>Chinese </a:t>
            </a:r>
          </a:p>
          <a:p>
            <a:r>
              <a:rPr lang="en-US" sz="2300" dirty="0" err="1"/>
              <a:t>Adm</a:t>
            </a:r>
            <a:r>
              <a:rPr lang="en-US" sz="2300" dirty="0"/>
              <a:t> </a:t>
            </a:r>
            <a:r>
              <a:rPr lang="en-US" sz="2300" dirty="0" smtClean="0"/>
              <a:t>_________________conducted </a:t>
            </a:r>
            <a:r>
              <a:rPr lang="en-US" sz="2300" dirty="0"/>
              <a:t>7 separate voyages to ports in Indian Ocean (Africa, India, Spice Islands) after establishment of Ming Dynasty</a:t>
            </a:r>
          </a:p>
          <a:p>
            <a:pPr lvl="1" indent="-342900">
              <a:buFont typeface="Wingdings" panose="05000000000000000000" pitchFamily="2" charset="2"/>
              <a:buChar char="§"/>
            </a:pPr>
            <a:r>
              <a:rPr lang="en-US" sz="2300" dirty="0"/>
              <a:t>Goal = re-establishment of Chinese prestige &amp; tributary relationships</a:t>
            </a:r>
          </a:p>
          <a:p>
            <a:pPr lvl="1" indent="-342900">
              <a:buFont typeface="Wingdings" panose="05000000000000000000" pitchFamily="2" charset="2"/>
              <a:buChar char="§"/>
            </a:pPr>
            <a:r>
              <a:rPr lang="en-US" sz="2300" dirty="0"/>
              <a:t>Ended after </a:t>
            </a:r>
            <a:r>
              <a:rPr lang="en-US" sz="2300" dirty="0" err="1"/>
              <a:t>Yongle</a:t>
            </a:r>
            <a:r>
              <a:rPr lang="en-US" sz="2300" dirty="0"/>
              <a:t> emperor’s death in 1433 =&gt; </a:t>
            </a:r>
            <a:r>
              <a:rPr lang="en-US" sz="2300" dirty="0" smtClean="0"/>
              <a:t>_____________________ and </a:t>
            </a:r>
            <a:r>
              <a:rPr lang="en-US" sz="2300" dirty="0"/>
              <a:t>dismantled fleet (isolationism and distrust)</a:t>
            </a:r>
          </a:p>
          <a:p>
            <a:pPr marL="0" indent="0">
              <a:buNone/>
            </a:pPr>
            <a:r>
              <a:rPr lang="en-US" sz="2300" b="1" u="sng" dirty="0"/>
              <a:t>Portuguese</a:t>
            </a:r>
          </a:p>
          <a:p>
            <a:r>
              <a:rPr lang="en-US" sz="2300" dirty="0"/>
              <a:t>1</a:t>
            </a:r>
            <a:r>
              <a:rPr lang="en-US" sz="2300" baseline="30000" dirty="0"/>
              <a:t>st</a:t>
            </a:r>
            <a:r>
              <a:rPr lang="en-US" sz="2300" dirty="0"/>
              <a:t> nation to commit to exploration =&gt; African coast exploration started in 1440’s =&gt; led to est. of trade w/ empires like Benin &amp; </a:t>
            </a:r>
            <a:r>
              <a:rPr lang="en-US" sz="2300" dirty="0" err="1"/>
              <a:t>Kongo</a:t>
            </a:r>
            <a:r>
              <a:rPr lang="en-US" sz="2300" dirty="0"/>
              <a:t> (slaves, salt, gold)</a:t>
            </a:r>
          </a:p>
          <a:p>
            <a:pPr lvl="1">
              <a:buFont typeface="Wingdings" panose="05000000000000000000" pitchFamily="2" charset="2"/>
              <a:buChar char="§"/>
            </a:pPr>
            <a:r>
              <a:rPr lang="en-US" sz="2300" dirty="0"/>
              <a:t>Voyages of</a:t>
            </a:r>
            <a:r>
              <a:rPr lang="en-US" sz="2300" b="1" i="1" dirty="0"/>
              <a:t> </a:t>
            </a:r>
            <a:r>
              <a:rPr lang="en-US" sz="2300" b="1" i="1" dirty="0" smtClean="0"/>
              <a:t>________________________</a:t>
            </a:r>
            <a:r>
              <a:rPr lang="en-US" sz="2300" dirty="0" smtClean="0"/>
              <a:t>in </a:t>
            </a:r>
            <a:r>
              <a:rPr lang="en-US" sz="2300" dirty="0"/>
              <a:t>1480’s and 90’s led to the domination of Indian Ocean trade in 1500’s by Portugal</a:t>
            </a:r>
          </a:p>
          <a:p>
            <a:pPr lvl="1">
              <a:buFont typeface="Wingdings" panose="05000000000000000000" pitchFamily="2" charset="2"/>
              <a:buChar char="§"/>
            </a:pPr>
            <a:r>
              <a:rPr lang="en-US" sz="2300" dirty="0"/>
              <a:t>Portugal used heavily armed </a:t>
            </a:r>
            <a:r>
              <a:rPr lang="en-US" sz="2300" dirty="0" smtClean="0"/>
              <a:t>__________________________to </a:t>
            </a:r>
            <a:r>
              <a:rPr lang="en-US" sz="2300" dirty="0"/>
              <a:t>wrest control of Indian Ocean spice trade from Muslim merchants</a:t>
            </a:r>
          </a:p>
          <a:p>
            <a:pPr marL="457200" lvl="1" indent="0">
              <a:buNone/>
            </a:pPr>
            <a:r>
              <a:rPr lang="en-US" sz="2300" dirty="0"/>
              <a:t>	-- Established </a:t>
            </a:r>
            <a:r>
              <a:rPr lang="en-US" sz="2300" dirty="0" smtClean="0"/>
              <a:t>____________________in </a:t>
            </a:r>
            <a:r>
              <a:rPr lang="en-US" sz="2300" dirty="0"/>
              <a:t>Indian Ocean and Africa =&gt; built 	fortified trading posts, factories and churches</a:t>
            </a:r>
          </a:p>
          <a:p>
            <a:pPr marL="457200" lvl="1" indent="0">
              <a:buNone/>
            </a:pPr>
            <a:r>
              <a:rPr lang="en-US" sz="2300" dirty="0"/>
              <a:t>	-- Major trading ports like </a:t>
            </a:r>
            <a:r>
              <a:rPr lang="en-US" sz="2300" dirty="0" smtClean="0"/>
              <a:t>__________(</a:t>
            </a:r>
            <a:r>
              <a:rPr lang="en-US" sz="2300" dirty="0"/>
              <a:t>China; silk), </a:t>
            </a:r>
            <a:r>
              <a:rPr lang="en-US" sz="2300" b="1" i="1" dirty="0"/>
              <a:t>Calicut</a:t>
            </a:r>
            <a:r>
              <a:rPr lang="en-US" sz="2300" dirty="0"/>
              <a:t> (India; pepper),  	</a:t>
            </a:r>
            <a:r>
              <a:rPr lang="en-US" sz="2300" b="1" i="1" dirty="0"/>
              <a:t>Mozambique</a:t>
            </a:r>
            <a:r>
              <a:rPr lang="en-US" sz="2300" dirty="0"/>
              <a:t> (African gold), </a:t>
            </a:r>
            <a:r>
              <a:rPr lang="en-US" sz="2300" dirty="0" smtClean="0"/>
              <a:t>_________(</a:t>
            </a:r>
            <a:r>
              <a:rPr lang="en-US" sz="2300" dirty="0"/>
              <a:t>SE Asia; spices) &amp; </a:t>
            </a:r>
            <a:r>
              <a:rPr lang="en-US" sz="2300" b="1" i="1" dirty="0"/>
              <a:t>Angola</a:t>
            </a:r>
            <a:r>
              <a:rPr lang="en-US" sz="2300" dirty="0"/>
              <a:t> (slaves)</a:t>
            </a:r>
          </a:p>
          <a:p>
            <a:pPr marL="457200" lvl="1" indent="0">
              <a:buNone/>
            </a:pPr>
            <a:r>
              <a:rPr lang="en-US" sz="2300" dirty="0"/>
              <a:t>		</a:t>
            </a:r>
          </a:p>
        </p:txBody>
      </p:sp>
    </p:spTree>
    <p:extLst>
      <p:ext uri="{BB962C8B-B14F-4D97-AF65-F5344CB8AC3E}">
        <p14:creationId xmlns:p14="http://schemas.microsoft.com/office/powerpoint/2010/main" val="2152020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b="1" u="sng" dirty="0"/>
              <a:t>Map of Portuguese African Voyages</a:t>
            </a:r>
          </a:p>
        </p:txBody>
      </p:sp>
      <p:pic>
        <p:nvPicPr>
          <p:cNvPr id="10242" name="Picture 2" descr="http://jb-hdnp.org/Sarver/Maps/WC/wc06_portvoyage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239125" cy="571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655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a:bodyPr>
          <a:lstStyle/>
          <a:p>
            <a:pPr marL="0" indent="0">
              <a:buNone/>
            </a:pPr>
            <a:r>
              <a:rPr lang="en-US" sz="2300" b="1" u="sng" dirty="0"/>
              <a:t>Spanish</a:t>
            </a:r>
          </a:p>
          <a:p>
            <a:r>
              <a:rPr lang="en-US" sz="2300" dirty="0"/>
              <a:t>Spain entered exploration with the funding of </a:t>
            </a:r>
            <a:r>
              <a:rPr lang="en-US" sz="2300" dirty="0" smtClean="0"/>
              <a:t>___________________ expedition </a:t>
            </a:r>
            <a:r>
              <a:rPr lang="en-US" sz="2300" dirty="0"/>
              <a:t>in 1492 =&gt; rejected by Portuguese</a:t>
            </a:r>
          </a:p>
          <a:p>
            <a:pPr lvl="1" indent="-342900">
              <a:buFont typeface="Wingdings" panose="05000000000000000000" pitchFamily="2" charset="2"/>
              <a:buChar char="§"/>
            </a:pPr>
            <a:r>
              <a:rPr lang="en-US" sz="2300" dirty="0"/>
              <a:t>Columbus’s success led to increased Spanish &amp; European expeditions =&gt; goal to find a sea route to Spice Islands and China</a:t>
            </a:r>
          </a:p>
          <a:p>
            <a:pPr marL="400050" lvl="1" indent="0">
              <a:buNone/>
            </a:pPr>
            <a:r>
              <a:rPr lang="en-US" sz="2300" dirty="0"/>
              <a:t>	-- </a:t>
            </a:r>
            <a:r>
              <a:rPr lang="en-US" sz="2300" dirty="0" smtClean="0"/>
              <a:t>________________________eventually </a:t>
            </a:r>
            <a:r>
              <a:rPr lang="en-US" sz="2300" dirty="0"/>
              <a:t>found route in 1519 =&gt; </a:t>
            </a:r>
            <a:r>
              <a:rPr lang="en-US" sz="2300" dirty="0" smtClean="0"/>
              <a:t>	est</a:t>
            </a:r>
            <a:r>
              <a:rPr lang="en-US" sz="2300" dirty="0"/>
              <a:t>.  </a:t>
            </a:r>
            <a:r>
              <a:rPr lang="en-US" sz="2300" dirty="0" smtClean="0"/>
              <a:t>Spanish </a:t>
            </a:r>
            <a:r>
              <a:rPr lang="en-US" sz="2300" dirty="0"/>
              <a:t>colonial presence in Philippines</a:t>
            </a:r>
          </a:p>
          <a:p>
            <a:pPr lvl="1" indent="-342900">
              <a:buFont typeface="Wingdings" panose="05000000000000000000" pitchFamily="2" charset="2"/>
              <a:buChar char="§"/>
            </a:pPr>
            <a:r>
              <a:rPr lang="en-US" sz="2300" dirty="0"/>
              <a:t>Due to cost and length of Pacific route Spain focused on establishment of </a:t>
            </a:r>
            <a:r>
              <a:rPr lang="en-US" sz="2300" dirty="0" smtClean="0"/>
              <a:t>__________________colonial </a:t>
            </a:r>
            <a:r>
              <a:rPr lang="en-US" sz="2300" dirty="0"/>
              <a:t>empire (land based)</a:t>
            </a:r>
          </a:p>
          <a:p>
            <a:pPr marL="400050" lvl="1" indent="0">
              <a:buNone/>
            </a:pPr>
            <a:r>
              <a:rPr lang="en-US" sz="2300" dirty="0"/>
              <a:t>	-- </a:t>
            </a:r>
            <a:r>
              <a:rPr lang="en-US" sz="2300" b="1" i="1" dirty="0"/>
              <a:t>Treaty of </a:t>
            </a:r>
            <a:r>
              <a:rPr lang="en-US" sz="2300" b="1" i="1" dirty="0" err="1"/>
              <a:t>Tordesillas</a:t>
            </a:r>
            <a:r>
              <a:rPr lang="en-US" sz="2300" b="1" i="1" dirty="0"/>
              <a:t> </a:t>
            </a:r>
            <a:r>
              <a:rPr lang="en-US" sz="2300" dirty="0"/>
              <a:t>negotiated by Pope Alexander divided world 	between Portuguese and Spanish (Spanish get better deal; WHY?)</a:t>
            </a:r>
          </a:p>
          <a:p>
            <a:pPr marL="400050" lvl="1" indent="0">
              <a:buNone/>
            </a:pPr>
            <a:r>
              <a:rPr lang="en-US" sz="2300" dirty="0"/>
              <a:t>	** Reduce conflict between Catholic nations** </a:t>
            </a:r>
          </a:p>
          <a:p>
            <a:pPr marL="0" indent="0">
              <a:buNone/>
            </a:pPr>
            <a:r>
              <a:rPr lang="en-US" sz="2300" b="1" u="sng" dirty="0"/>
              <a:t>English and French</a:t>
            </a:r>
          </a:p>
          <a:p>
            <a:r>
              <a:rPr lang="en-US" sz="2300" dirty="0"/>
              <a:t>English and French focused on finding a </a:t>
            </a:r>
            <a:r>
              <a:rPr lang="en-US" sz="2300" dirty="0" smtClean="0"/>
              <a:t>____________to </a:t>
            </a:r>
            <a:r>
              <a:rPr lang="en-US" sz="2300" dirty="0"/>
              <a:t>the East Indies =&gt; funded expeditions by </a:t>
            </a:r>
            <a:r>
              <a:rPr lang="en-US" sz="2300" b="1" i="1" dirty="0"/>
              <a:t>John Cabot</a:t>
            </a:r>
            <a:r>
              <a:rPr lang="en-US" sz="2300" dirty="0"/>
              <a:t>, </a:t>
            </a:r>
            <a:r>
              <a:rPr lang="en-US" sz="2300" b="1" i="1" dirty="0"/>
              <a:t>Jacques Cartier </a:t>
            </a:r>
            <a:r>
              <a:rPr lang="en-US" sz="2300" dirty="0"/>
              <a:t>&amp; </a:t>
            </a:r>
            <a:r>
              <a:rPr lang="en-US" sz="2300" b="1" i="1" dirty="0"/>
              <a:t>Henry Hudson</a:t>
            </a:r>
          </a:p>
          <a:p>
            <a:pPr marL="400050" lvl="1" indent="0">
              <a:buNone/>
            </a:pPr>
            <a:endParaRPr lang="en-US" sz="2300" b="1" u="sng" dirty="0"/>
          </a:p>
        </p:txBody>
      </p:sp>
      <p:sp>
        <p:nvSpPr>
          <p:cNvPr id="4" name="Title 1"/>
          <p:cNvSpPr>
            <a:spLocks noGrp="1"/>
          </p:cNvSpPr>
          <p:nvPr>
            <p:ph type="title"/>
          </p:nvPr>
        </p:nvSpPr>
        <p:spPr>
          <a:xfrm>
            <a:off x="457200" y="152400"/>
            <a:ext cx="8229600" cy="228600"/>
          </a:xfrm>
        </p:spPr>
        <p:txBody>
          <a:bodyPr>
            <a:normAutofit fontScale="90000"/>
          </a:bodyPr>
          <a:lstStyle/>
          <a:p>
            <a:r>
              <a:rPr lang="en-US" b="1" u="sng" dirty="0"/>
              <a:t>European Voyages of Exploration</a:t>
            </a:r>
          </a:p>
        </p:txBody>
      </p:sp>
    </p:spTree>
    <p:extLst>
      <p:ext uri="{BB962C8B-B14F-4D97-AF65-F5344CB8AC3E}">
        <p14:creationId xmlns:p14="http://schemas.microsoft.com/office/powerpoint/2010/main" val="364270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248400"/>
          </a:xfrm>
        </p:spPr>
        <p:txBody>
          <a:bodyPr>
            <a:normAutofit lnSpcReduction="10000"/>
          </a:bodyPr>
          <a:lstStyle/>
          <a:p>
            <a:r>
              <a:rPr lang="en-US" sz="2300" dirty="0"/>
              <a:t>Although not successful in finding a viable NW passage explorations became basis for English and French land claims in New World</a:t>
            </a:r>
          </a:p>
          <a:p>
            <a:pPr lvl="1" indent="-342900">
              <a:buFont typeface="Wingdings" panose="05000000000000000000" pitchFamily="2" charset="2"/>
              <a:buChar char="§"/>
            </a:pPr>
            <a:r>
              <a:rPr lang="en-US" sz="2300" dirty="0"/>
              <a:t>French =&gt; founded colonies </a:t>
            </a:r>
            <a:r>
              <a:rPr lang="en-US" sz="2300" dirty="0" smtClean="0"/>
              <a:t>in__________________________</a:t>
            </a:r>
            <a:endParaRPr lang="en-US" sz="2300" dirty="0"/>
          </a:p>
          <a:p>
            <a:pPr marL="400050" lvl="1" indent="0">
              <a:buNone/>
            </a:pPr>
            <a:r>
              <a:rPr lang="en-US" sz="2300" dirty="0"/>
              <a:t>	-- Focused on fishing, fur trapping and sugar</a:t>
            </a:r>
          </a:p>
          <a:p>
            <a:pPr marL="400050" lvl="1" indent="0">
              <a:buNone/>
            </a:pPr>
            <a:r>
              <a:rPr lang="en-US" sz="2300" dirty="0"/>
              <a:t>	-- Few settlers due to focus on Catholicism and trade</a:t>
            </a:r>
          </a:p>
          <a:p>
            <a:pPr lvl="1" indent="-342900">
              <a:buFont typeface="Wingdings" panose="05000000000000000000" pitchFamily="2" charset="2"/>
              <a:buChar char="§"/>
            </a:pPr>
            <a:r>
              <a:rPr lang="en-US" sz="2300" dirty="0"/>
              <a:t>English =&gt; founded colonies </a:t>
            </a:r>
            <a:r>
              <a:rPr lang="en-US" sz="2300" dirty="0" smtClean="0"/>
              <a:t>in___________________</a:t>
            </a:r>
            <a:endParaRPr lang="en-US" sz="2300" dirty="0"/>
          </a:p>
          <a:p>
            <a:pPr marL="800100" lvl="2" indent="0">
              <a:buNone/>
            </a:pPr>
            <a:r>
              <a:rPr lang="en-US" sz="2300" dirty="0"/>
              <a:t>-- Focused on agricultural settlements =&gt; tobacco, sugar</a:t>
            </a:r>
          </a:p>
          <a:p>
            <a:pPr marL="800100" lvl="2" indent="0">
              <a:buNone/>
            </a:pPr>
            <a:r>
              <a:rPr lang="en-US" sz="2300" dirty="0"/>
              <a:t>-- More settlers due to religious focus (eventually overwhelm Dutch and French N. American colonies)</a:t>
            </a:r>
          </a:p>
          <a:p>
            <a:pPr marL="0" indent="0">
              <a:buNone/>
            </a:pPr>
            <a:r>
              <a:rPr lang="en-US" sz="2300" b="1" u="sng" dirty="0"/>
              <a:t>Dutch</a:t>
            </a:r>
          </a:p>
          <a:p>
            <a:r>
              <a:rPr lang="en-US" sz="2300" dirty="0"/>
              <a:t>Although late to the game due to wars for independence from Spain they came to dominate Indian Ocean &amp; African Trade in 17</a:t>
            </a:r>
            <a:r>
              <a:rPr lang="en-US" sz="2300" baseline="30000" dirty="0"/>
              <a:t>th</a:t>
            </a:r>
            <a:r>
              <a:rPr lang="en-US" sz="2300" dirty="0"/>
              <a:t> century</a:t>
            </a:r>
          </a:p>
          <a:p>
            <a:pPr lvl="1" indent="-342900">
              <a:buFont typeface="Wingdings" panose="05000000000000000000" pitchFamily="2" charset="2"/>
              <a:buChar char="§"/>
            </a:pPr>
            <a:r>
              <a:rPr lang="en-US" sz="2300" dirty="0"/>
              <a:t>Seized Portuguese trading posts in Malacca &amp; along African coast </a:t>
            </a:r>
          </a:p>
          <a:p>
            <a:pPr marL="400050" lvl="1" indent="0">
              <a:buNone/>
            </a:pPr>
            <a:r>
              <a:rPr lang="en-US" sz="2300" dirty="0"/>
              <a:t>	-- Established </a:t>
            </a:r>
            <a:r>
              <a:rPr lang="en-US" sz="2300" dirty="0" smtClean="0"/>
              <a:t>___________________(</a:t>
            </a:r>
            <a:r>
              <a:rPr lang="en-US" sz="2300" b="1" i="1" dirty="0" err="1"/>
              <a:t>Afrikaaners</a:t>
            </a:r>
            <a:r>
              <a:rPr lang="en-US" sz="2300" dirty="0"/>
              <a:t>) and Dutch East 	Indian Colony in SE Asia</a:t>
            </a:r>
          </a:p>
          <a:p>
            <a:pPr lvl="1" indent="-342900">
              <a:buFont typeface="Wingdings" panose="05000000000000000000" pitchFamily="2" charset="2"/>
              <a:buChar char="§"/>
            </a:pPr>
            <a:r>
              <a:rPr lang="en-US" sz="2300" dirty="0"/>
              <a:t>Also established short lived </a:t>
            </a:r>
            <a:r>
              <a:rPr lang="en-US" sz="2300" b="1" i="1" dirty="0"/>
              <a:t>New Netherlands </a:t>
            </a:r>
            <a:r>
              <a:rPr lang="en-US" sz="2300" dirty="0"/>
              <a:t>colony in N America</a:t>
            </a:r>
          </a:p>
        </p:txBody>
      </p:sp>
      <p:sp>
        <p:nvSpPr>
          <p:cNvPr id="4" name="Title 1"/>
          <p:cNvSpPr>
            <a:spLocks noGrp="1"/>
          </p:cNvSpPr>
          <p:nvPr>
            <p:ph type="title"/>
          </p:nvPr>
        </p:nvSpPr>
        <p:spPr>
          <a:xfrm>
            <a:off x="457200" y="152400"/>
            <a:ext cx="8229600" cy="228600"/>
          </a:xfrm>
        </p:spPr>
        <p:txBody>
          <a:bodyPr>
            <a:normAutofit fontScale="90000"/>
          </a:bodyPr>
          <a:lstStyle/>
          <a:p>
            <a:r>
              <a:rPr lang="en-US" b="1" u="sng" dirty="0"/>
              <a:t>European Voyages of Exploration</a:t>
            </a:r>
          </a:p>
        </p:txBody>
      </p:sp>
    </p:spTree>
    <p:extLst>
      <p:ext uri="{BB962C8B-B14F-4D97-AF65-F5344CB8AC3E}">
        <p14:creationId xmlns:p14="http://schemas.microsoft.com/office/powerpoint/2010/main" val="3937955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a:t>Major Political Units of World ca 1450</a:t>
            </a:r>
          </a:p>
        </p:txBody>
      </p:sp>
      <p:pic>
        <p:nvPicPr>
          <p:cNvPr id="3074" name="Picture 2" descr="http://khanlearning.weebly.com/uploads/1/3/8/8/13884014/171325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610600" cy="58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306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Voyages by Various European Powers</a:t>
            </a:r>
          </a:p>
        </p:txBody>
      </p:sp>
      <p:pic>
        <p:nvPicPr>
          <p:cNvPr id="11268" name="Picture 4" descr="http://springerclasses.wikispaces.com/file/view/Age_-_Voyages_Map.jpg/371432120/847x436/Age_-_Voyages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990600"/>
            <a:ext cx="886760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123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00">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normAutofit fontScale="90000"/>
          </a:bodyPr>
          <a:lstStyle/>
          <a:p>
            <a:r>
              <a:rPr lang="en-US" b="1" u="sng" dirty="0"/>
              <a:t>New Gunpowder Weapons</a:t>
            </a:r>
          </a:p>
        </p:txBody>
      </p:sp>
      <p:sp>
        <p:nvSpPr>
          <p:cNvPr id="3" name="Content Placeholder 2"/>
          <p:cNvSpPr>
            <a:spLocks noGrp="1"/>
          </p:cNvSpPr>
          <p:nvPr>
            <p:ph idx="1"/>
          </p:nvPr>
        </p:nvSpPr>
        <p:spPr>
          <a:xfrm>
            <a:off x="0" y="5867400"/>
            <a:ext cx="9144000" cy="868363"/>
          </a:xfrm>
        </p:spPr>
        <p:txBody>
          <a:bodyPr>
            <a:normAutofit/>
          </a:bodyPr>
          <a:lstStyle/>
          <a:p>
            <a:pPr marL="0" indent="0">
              <a:buNone/>
            </a:pPr>
            <a:r>
              <a:rPr lang="en-US" sz="2300" dirty="0"/>
              <a:t>Gun Technology advanced during the 16</a:t>
            </a:r>
            <a:r>
              <a:rPr lang="en-US" sz="2300" baseline="30000" dirty="0"/>
              <a:t>th</a:t>
            </a:r>
            <a:r>
              <a:rPr lang="en-US" sz="2300" dirty="0"/>
              <a:t> century with the introduction of the </a:t>
            </a:r>
            <a:r>
              <a:rPr lang="en-US" sz="2300" b="1" i="1" dirty="0"/>
              <a:t>matchlock </a:t>
            </a:r>
            <a:r>
              <a:rPr lang="en-US" sz="2300" b="1" i="1" dirty="0" err="1"/>
              <a:t>arquebus</a:t>
            </a:r>
            <a:r>
              <a:rPr lang="en-US" sz="2300" b="1" i="1" dirty="0"/>
              <a:t> </a:t>
            </a:r>
            <a:r>
              <a:rPr lang="en-US" sz="2300" dirty="0"/>
              <a:t>=&gt; could be fired 1-2 times per minute</a:t>
            </a:r>
          </a:p>
        </p:txBody>
      </p:sp>
      <p:pic>
        <p:nvPicPr>
          <p:cNvPr id="4098" name="Picture 2" descr="http://www.victorianweb.org/history/empire/opiumwars/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8" y="838200"/>
            <a:ext cx="7773273" cy="200501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visualphotos.com/photo/1x9479085/arquebus__arquebuse__former_long-gun_fire__weapon_of_avancarga_U79-13939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843212"/>
            <a:ext cx="5181600" cy="281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014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00">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25"/>
            <a:ext cx="9144000" cy="715962"/>
          </a:xfrm>
        </p:spPr>
        <p:txBody>
          <a:bodyPr>
            <a:normAutofit/>
          </a:bodyPr>
          <a:lstStyle/>
          <a:p>
            <a:r>
              <a:rPr lang="en-US" sz="3200" b="1" u="sng" dirty="0"/>
              <a:t>Early Cannon Technology – bombards &amp; ships</a:t>
            </a:r>
          </a:p>
        </p:txBody>
      </p:sp>
      <p:pic>
        <p:nvPicPr>
          <p:cNvPr id="5122" name="Picture 2" descr="http://pirates.hegewisch.net/cann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094" y="3962400"/>
            <a:ext cx="5688905" cy="276008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irregularminiatures.co.uk/images/25_slash_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762000"/>
            <a:ext cx="5851707" cy="306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770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00">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European Competition for Empire</a:t>
            </a:r>
          </a:p>
        </p:txBody>
      </p:sp>
      <p:sp>
        <p:nvSpPr>
          <p:cNvPr id="3" name="Content Placeholder 2"/>
          <p:cNvSpPr>
            <a:spLocks noGrp="1"/>
          </p:cNvSpPr>
          <p:nvPr>
            <p:ph idx="1"/>
          </p:nvPr>
        </p:nvSpPr>
        <p:spPr>
          <a:xfrm>
            <a:off x="14614" y="609600"/>
            <a:ext cx="9144000" cy="6477000"/>
          </a:xfrm>
        </p:spPr>
        <p:txBody>
          <a:bodyPr>
            <a:normAutofit fontScale="92500" lnSpcReduction="10000"/>
          </a:bodyPr>
          <a:lstStyle/>
          <a:p>
            <a:r>
              <a:rPr lang="en-US" sz="2200" dirty="0"/>
              <a:t>European nations were successful in creating large maritime empires during the 16</a:t>
            </a:r>
            <a:r>
              <a:rPr lang="en-US" sz="2200" baseline="30000" dirty="0"/>
              <a:t>th</a:t>
            </a:r>
            <a:r>
              <a:rPr lang="en-US" sz="2200" dirty="0"/>
              <a:t> and 17</a:t>
            </a:r>
            <a:r>
              <a:rPr lang="en-US" sz="2200" baseline="30000" dirty="0"/>
              <a:t>th</a:t>
            </a:r>
            <a:r>
              <a:rPr lang="en-US" sz="2200" dirty="0"/>
              <a:t> centuries due to their military superiority</a:t>
            </a:r>
          </a:p>
          <a:p>
            <a:r>
              <a:rPr lang="en-US" sz="2200" dirty="0" smtClean="0"/>
              <a:t>________________________=&gt; </a:t>
            </a:r>
            <a:r>
              <a:rPr lang="en-US" sz="2200" dirty="0"/>
              <a:t>use &amp; development of gunpowder weapons increased . . . European states &amp; Muslim empires were beneficiaries</a:t>
            </a:r>
          </a:p>
          <a:p>
            <a:pPr lvl="1" indent="-342900">
              <a:buFont typeface="Wingdings" panose="05000000000000000000" pitchFamily="2" charset="2"/>
              <a:buChar char="§"/>
            </a:pPr>
            <a:r>
              <a:rPr lang="en-US" sz="2200" dirty="0"/>
              <a:t>Why Europe &amp; Muslim (i.e. Ottomans, Mughals, </a:t>
            </a:r>
            <a:r>
              <a:rPr lang="en-US" sz="2200" dirty="0" err="1"/>
              <a:t>Safavids</a:t>
            </a:r>
            <a:r>
              <a:rPr lang="en-US" sz="2200" dirty="0"/>
              <a:t>) empires? =&gt; attitude towards gunpowder weapons </a:t>
            </a:r>
            <a:r>
              <a:rPr lang="en-US" sz="2200" dirty="0" smtClean="0"/>
              <a:t>was_____________________</a:t>
            </a:r>
            <a:endParaRPr lang="en-US" sz="2200" dirty="0"/>
          </a:p>
          <a:p>
            <a:pPr lvl="1" indent="-342900">
              <a:buFont typeface="Wingdings" panose="05000000000000000000" pitchFamily="2" charset="2"/>
              <a:buChar char="§"/>
            </a:pPr>
            <a:r>
              <a:rPr lang="en-US" sz="2200" dirty="0" smtClean="0"/>
              <a:t>_____________________________were </a:t>
            </a:r>
            <a:r>
              <a:rPr lang="en-US" sz="2200" dirty="0"/>
              <a:t>wary of new technology =&gt;</a:t>
            </a:r>
            <a:r>
              <a:rPr lang="en-US" sz="2200" b="1" i="1" dirty="0"/>
              <a:t>Q: Why?</a:t>
            </a:r>
          </a:p>
          <a:p>
            <a:pPr marL="400050" lvl="1" indent="0">
              <a:buNone/>
            </a:pPr>
            <a:r>
              <a:rPr lang="en-US" sz="2200" b="1" i="1" dirty="0"/>
              <a:t>	-- </a:t>
            </a:r>
            <a:r>
              <a:rPr lang="en-US" sz="2200" dirty="0"/>
              <a:t>Japanese </a:t>
            </a:r>
            <a:r>
              <a:rPr lang="en-US" sz="2200" dirty="0" smtClean="0"/>
              <a:t>_________________were </a:t>
            </a:r>
            <a:r>
              <a:rPr lang="en-US" sz="2200" dirty="0"/>
              <a:t>a powerful force  that rejected </a:t>
            </a:r>
            <a:r>
              <a:rPr lang="en-US" sz="2200" dirty="0" smtClean="0"/>
              <a:t>	gunpowder </a:t>
            </a:r>
            <a:r>
              <a:rPr lang="en-US" sz="2200" dirty="0"/>
              <a:t>weapons 	as not “honorable” (Bushido code)</a:t>
            </a:r>
          </a:p>
          <a:p>
            <a:pPr marL="400050" lvl="1" indent="0">
              <a:buNone/>
            </a:pPr>
            <a:r>
              <a:rPr lang="en-US" sz="2200" dirty="0"/>
              <a:t>	-- Chinese </a:t>
            </a:r>
            <a:r>
              <a:rPr lang="en-US" sz="2200" dirty="0" smtClean="0"/>
              <a:t>______________________did </a:t>
            </a:r>
            <a:r>
              <a:rPr lang="en-US" sz="2200" dirty="0"/>
              <a:t>not want a large standing army</a:t>
            </a:r>
          </a:p>
          <a:p>
            <a:pPr marL="0" indent="0">
              <a:buNone/>
            </a:pPr>
            <a:r>
              <a:rPr lang="en-US" sz="2200" b="1" i="1" dirty="0"/>
              <a:t>Impact of gunpowder Revolution</a:t>
            </a:r>
          </a:p>
          <a:p>
            <a:pPr marL="0" indent="0">
              <a:buNone/>
            </a:pPr>
            <a:r>
              <a:rPr lang="en-US" sz="2200" dirty="0"/>
              <a:t>#1: Large </a:t>
            </a:r>
            <a:r>
              <a:rPr lang="en-US" sz="2200" dirty="0" smtClean="0"/>
              <a:t>____________________States </a:t>
            </a:r>
            <a:r>
              <a:rPr lang="en-US" sz="2200" dirty="0"/>
              <a:t>grew out of gunpowder revolution =&gt;  major impetus for consolidated state control (cost of weapons)</a:t>
            </a:r>
          </a:p>
          <a:p>
            <a:pPr lvl="1" indent="-342900">
              <a:buFont typeface="Wingdings" panose="05000000000000000000" pitchFamily="2" charset="2"/>
              <a:buChar char="§"/>
            </a:pPr>
            <a:r>
              <a:rPr lang="en-US" sz="2200" dirty="0" err="1"/>
              <a:t>Exs</a:t>
            </a:r>
            <a:r>
              <a:rPr lang="en-US" sz="2200" dirty="0"/>
              <a:t>: Spain, France, Russia, Prussia, Mughal &amp; Ottoman Empires</a:t>
            </a:r>
          </a:p>
          <a:p>
            <a:pPr marL="0" indent="0">
              <a:buNone/>
            </a:pPr>
            <a:r>
              <a:rPr lang="en-US" sz="2200" dirty="0"/>
              <a:t>#2: Expansion of states into </a:t>
            </a:r>
            <a:r>
              <a:rPr lang="en-US" sz="2200" dirty="0" smtClean="0"/>
              <a:t>______________________=&gt; </a:t>
            </a:r>
            <a:r>
              <a:rPr lang="en-US" sz="2200" dirty="0"/>
              <a:t>gunpowder weapons give civilizations a huge advantage over pastoralists</a:t>
            </a:r>
          </a:p>
          <a:p>
            <a:pPr lvl="1" indent="-342900">
              <a:buFont typeface="Wingdings" panose="05000000000000000000" pitchFamily="2" charset="2"/>
              <a:buChar char="§"/>
            </a:pPr>
            <a:r>
              <a:rPr lang="en-US" sz="2200" dirty="0" err="1"/>
              <a:t>Exs</a:t>
            </a:r>
            <a:r>
              <a:rPr lang="en-US" sz="2200" dirty="0"/>
              <a:t>: Russian expansion into Siberia</a:t>
            </a:r>
          </a:p>
          <a:p>
            <a:pPr marL="0" indent="0">
              <a:buNone/>
            </a:pPr>
            <a:r>
              <a:rPr lang="en-US" sz="2200" dirty="0"/>
              <a:t>#3: Creation of </a:t>
            </a:r>
            <a:r>
              <a:rPr lang="en-US" sz="2200" dirty="0" smtClean="0"/>
              <a:t>__________________________made </a:t>
            </a:r>
            <a:r>
              <a:rPr lang="en-US" sz="2200" dirty="0"/>
              <a:t>of common men =&gt; practice of elites making up majority of army over; men trained in use of guns</a:t>
            </a:r>
          </a:p>
        </p:txBody>
      </p:sp>
    </p:spTree>
    <p:extLst>
      <p:ext uri="{BB962C8B-B14F-4D97-AF65-F5344CB8AC3E}">
        <p14:creationId xmlns:p14="http://schemas.microsoft.com/office/powerpoint/2010/main" val="758519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9900">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050" y="3132"/>
            <a:ext cx="8229600" cy="563562"/>
          </a:xfrm>
        </p:spPr>
        <p:txBody>
          <a:bodyPr>
            <a:normAutofit fontScale="90000"/>
          </a:bodyPr>
          <a:lstStyle/>
          <a:p>
            <a:r>
              <a:rPr lang="en-US" b="1" u="sng" dirty="0"/>
              <a:t>European Settlements by 1700</a:t>
            </a:r>
          </a:p>
        </p:txBody>
      </p:sp>
      <p:pic>
        <p:nvPicPr>
          <p:cNvPr id="5122" name="Picture 2" descr="http://westerneurope.weebly.com/uploads/6/3/3/0/6330559/9149692.jpg?8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609600"/>
            <a:ext cx="8863869"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025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9900">
            <a:alpha val="3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172200"/>
          </a:xfrm>
        </p:spPr>
        <p:txBody>
          <a:bodyPr>
            <a:normAutofit fontScale="92500" lnSpcReduction="10000"/>
          </a:bodyPr>
          <a:lstStyle/>
          <a:p>
            <a:r>
              <a:rPr lang="en-US" sz="2250" dirty="0"/>
              <a:t>Methods and examples of competition . . .</a:t>
            </a:r>
          </a:p>
          <a:p>
            <a:pPr marL="0" indent="0">
              <a:buNone/>
            </a:pPr>
            <a:r>
              <a:rPr lang="en-US" sz="2250" b="1" u="sng" dirty="0"/>
              <a:t>#1: Use of </a:t>
            </a:r>
            <a:r>
              <a:rPr lang="en-US" sz="2250" b="1" u="sng" dirty="0" smtClean="0"/>
              <a:t>_____________________(</a:t>
            </a:r>
            <a:r>
              <a:rPr lang="en-US" sz="2250" b="1" u="sng" dirty="0"/>
              <a:t>JSC)– Commercial Revolution</a:t>
            </a:r>
          </a:p>
          <a:p>
            <a:r>
              <a:rPr lang="en-US" sz="2250" dirty="0"/>
              <a:t>What is a JSC? =&gt; company chartered by monarchy and usually given </a:t>
            </a:r>
            <a:r>
              <a:rPr lang="en-US" sz="2250" dirty="0" smtClean="0"/>
              <a:t>______________ </a:t>
            </a:r>
            <a:r>
              <a:rPr lang="en-US" sz="2250" dirty="0"/>
              <a:t>on trade or settlement</a:t>
            </a:r>
          </a:p>
          <a:p>
            <a:pPr lvl="1" indent="-342900">
              <a:buFont typeface="Wingdings" panose="05000000000000000000" pitchFamily="2" charset="2"/>
              <a:buChar char="§"/>
            </a:pPr>
            <a:r>
              <a:rPr lang="en-US" sz="2250" dirty="0"/>
              <a:t>Pool resources of merchants by sale of stock =&gt; offers huge rewards (1</a:t>
            </a:r>
            <a:r>
              <a:rPr lang="en-US" sz="2250" baseline="30000" dirty="0"/>
              <a:t>st</a:t>
            </a:r>
            <a:r>
              <a:rPr lang="en-US" sz="2250" dirty="0"/>
              <a:t> 10 years of DEIC = 30% returns) and reduces risk</a:t>
            </a:r>
          </a:p>
          <a:p>
            <a:pPr lvl="1" indent="-342900">
              <a:buFont typeface="Wingdings" panose="05000000000000000000" pitchFamily="2" charset="2"/>
              <a:buChar char="§"/>
            </a:pPr>
            <a:r>
              <a:rPr lang="en-US" sz="2250" dirty="0"/>
              <a:t>Run by a board of directors and operates independently or </a:t>
            </a:r>
            <a:r>
              <a:rPr lang="en-US" sz="2250" dirty="0" err="1"/>
              <a:t>govt</a:t>
            </a:r>
            <a:endParaRPr lang="en-US" sz="2250" dirty="0"/>
          </a:p>
          <a:p>
            <a:pPr lvl="1" indent="-342900">
              <a:buFont typeface="Wingdings" panose="05000000000000000000" pitchFamily="2" charset="2"/>
              <a:buChar char="§"/>
            </a:pPr>
            <a:r>
              <a:rPr lang="en-US" sz="2250" dirty="0" err="1"/>
              <a:t>Exs</a:t>
            </a:r>
            <a:r>
              <a:rPr lang="en-US" sz="2250" dirty="0"/>
              <a:t>: </a:t>
            </a:r>
            <a:r>
              <a:rPr lang="en-US" sz="2250" dirty="0" smtClean="0"/>
              <a:t>________________(</a:t>
            </a:r>
            <a:r>
              <a:rPr lang="en-US" sz="2250" dirty="0"/>
              <a:t>Spice/clove trade in Malacca); </a:t>
            </a:r>
            <a:r>
              <a:rPr lang="en-US" sz="2250" b="1" i="1" dirty="0"/>
              <a:t>British East India Co</a:t>
            </a:r>
            <a:r>
              <a:rPr lang="en-US" sz="2250" dirty="0"/>
              <a:t> (tea trade, India); </a:t>
            </a:r>
            <a:r>
              <a:rPr lang="en-US" sz="2250" b="1" i="1" dirty="0"/>
              <a:t>Muscovy Co </a:t>
            </a:r>
            <a:r>
              <a:rPr lang="en-US" sz="2250" dirty="0"/>
              <a:t>(fur trade in Siberia)</a:t>
            </a:r>
          </a:p>
          <a:p>
            <a:r>
              <a:rPr lang="en-US" sz="2250" dirty="0"/>
              <a:t>Dutch and English economies had a large group of wealthy merchants =&gt; allows early commodification of economy; impetus to modern capitalism</a:t>
            </a:r>
          </a:p>
          <a:p>
            <a:pPr lvl="1">
              <a:buFont typeface="Wingdings" panose="05000000000000000000" pitchFamily="2" charset="2"/>
              <a:buChar char="§"/>
            </a:pPr>
            <a:r>
              <a:rPr lang="en-US" sz="2300" dirty="0"/>
              <a:t>Banking &amp; finance centers of Europe </a:t>
            </a:r>
            <a:r>
              <a:rPr lang="en-US" sz="2300" dirty="0" smtClean="0"/>
              <a:t>=____________________________</a:t>
            </a:r>
            <a:endParaRPr lang="en-US" sz="2300" b="1" i="1" dirty="0"/>
          </a:p>
          <a:p>
            <a:pPr lvl="1">
              <a:buFont typeface="Wingdings" panose="05000000000000000000" pitchFamily="2" charset="2"/>
              <a:buChar char="§"/>
            </a:pPr>
            <a:r>
              <a:rPr lang="en-US" sz="2300" dirty="0"/>
              <a:t>Allows nation to expand trade and settlement with little government investment (contrary to Spanish/Portuguese model)</a:t>
            </a:r>
          </a:p>
          <a:p>
            <a:r>
              <a:rPr lang="en-US" sz="2400" dirty="0"/>
              <a:t>JSC allow Europeans to make vast profits on Asian trade, while Asian merchants settle for low returns</a:t>
            </a:r>
          </a:p>
          <a:p>
            <a:pPr lvl="1" indent="-342900">
              <a:buFont typeface="Wingdings" panose="05000000000000000000" pitchFamily="2" charset="2"/>
              <a:buChar char="§"/>
            </a:pPr>
            <a:r>
              <a:rPr lang="en-US" sz="2400" dirty="0"/>
              <a:t>During the period</a:t>
            </a:r>
            <a:r>
              <a:rPr lang="en-US" sz="2400" b="1" i="1" dirty="0"/>
              <a:t> competition </a:t>
            </a:r>
            <a:r>
              <a:rPr lang="en-US" sz="2400" dirty="0"/>
              <a:t>among JSC allow Asian luxuries to drop in price =&gt; spices, silks, tea, porcelain become available to </a:t>
            </a:r>
            <a:r>
              <a:rPr lang="en-US" sz="2400" dirty="0" smtClean="0"/>
              <a:t>__________</a:t>
            </a:r>
            <a:endParaRPr lang="en-US" sz="2400" dirty="0"/>
          </a:p>
        </p:txBody>
      </p:sp>
      <p:sp>
        <p:nvSpPr>
          <p:cNvPr id="4" name="Title 1"/>
          <p:cNvSpPr>
            <a:spLocks noGrp="1"/>
          </p:cNvSpPr>
          <p:nvPr>
            <p:ph type="title"/>
          </p:nvPr>
        </p:nvSpPr>
        <p:spPr>
          <a:xfrm>
            <a:off x="457200" y="76200"/>
            <a:ext cx="8229600" cy="533400"/>
          </a:xfrm>
        </p:spPr>
        <p:txBody>
          <a:bodyPr>
            <a:normAutofit fontScale="90000"/>
          </a:bodyPr>
          <a:lstStyle/>
          <a:p>
            <a:r>
              <a:rPr lang="en-US" b="1" u="sng" dirty="0"/>
              <a:t>European Competition for Empire</a:t>
            </a:r>
          </a:p>
        </p:txBody>
      </p:sp>
    </p:spTree>
    <p:extLst>
      <p:ext uri="{BB962C8B-B14F-4D97-AF65-F5344CB8AC3E}">
        <p14:creationId xmlns:p14="http://schemas.microsoft.com/office/powerpoint/2010/main" val="690104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9900">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533400"/>
          </a:xfrm>
        </p:spPr>
        <p:txBody>
          <a:bodyPr>
            <a:normAutofit fontScale="90000"/>
          </a:bodyPr>
          <a:lstStyle/>
          <a:p>
            <a:r>
              <a:rPr lang="en-US" b="1" u="sng" dirty="0"/>
              <a:t>Dutch East India Company Trade Routes</a:t>
            </a:r>
          </a:p>
        </p:txBody>
      </p:sp>
      <p:sp>
        <p:nvSpPr>
          <p:cNvPr id="3" name="Content Placeholder 2"/>
          <p:cNvSpPr>
            <a:spLocks noGrp="1"/>
          </p:cNvSpPr>
          <p:nvPr>
            <p:ph idx="1"/>
          </p:nvPr>
        </p:nvSpPr>
        <p:spPr>
          <a:xfrm>
            <a:off x="457200" y="6096000"/>
            <a:ext cx="8229600" cy="639763"/>
          </a:xfrm>
        </p:spPr>
        <p:txBody>
          <a:bodyPr>
            <a:normAutofit fontScale="70000" lnSpcReduction="20000"/>
          </a:bodyPr>
          <a:lstStyle/>
          <a:p>
            <a:pPr marL="0" indent="0">
              <a:buNone/>
            </a:pPr>
            <a:r>
              <a:rPr lang="en-US" dirty="0"/>
              <a:t>In the 17</a:t>
            </a:r>
            <a:r>
              <a:rPr lang="en-US" baseline="30000" dirty="0"/>
              <a:t>th</a:t>
            </a:r>
            <a:r>
              <a:rPr lang="en-US" dirty="0"/>
              <a:t> century the Dutch came to control Indian Ocean and world trade more than any other nation</a:t>
            </a:r>
          </a:p>
        </p:txBody>
      </p:sp>
      <p:pic>
        <p:nvPicPr>
          <p:cNvPr id="6146" name="Picture 2" descr="http://ecohisf12tea.files.wordpress.com/2012/10/dutch_trade_routes-7481909_st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784860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561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9900">
            <a:alpha val="3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5486400"/>
          </a:xfrm>
        </p:spPr>
        <p:txBody>
          <a:bodyPr>
            <a:normAutofit lnSpcReduction="10000"/>
          </a:bodyPr>
          <a:lstStyle/>
          <a:p>
            <a:r>
              <a:rPr lang="en-US" sz="2300" b="1" i="1" dirty="0"/>
              <a:t>#2: Naval Warfare and </a:t>
            </a:r>
            <a:r>
              <a:rPr lang="en-US" sz="2300" b="1" i="1" dirty="0" smtClean="0"/>
              <a:t>_______________</a:t>
            </a:r>
            <a:r>
              <a:rPr lang="en-US" sz="2300" dirty="0" smtClean="0"/>
              <a:t>=&gt; </a:t>
            </a:r>
            <a:r>
              <a:rPr lang="en-US" sz="2300" dirty="0"/>
              <a:t>Use of cannon and raids</a:t>
            </a:r>
          </a:p>
          <a:p>
            <a:pPr lvl="1" indent="-342900">
              <a:buFont typeface="Wingdings" panose="05000000000000000000" pitchFamily="2" charset="2"/>
              <a:buChar char="§"/>
            </a:pPr>
            <a:r>
              <a:rPr lang="en-US" sz="2300" dirty="0"/>
              <a:t>British and Dutch use naval raids and piracy to harass Spanish &amp; Portuguese shipping and communication with colonies</a:t>
            </a:r>
          </a:p>
          <a:p>
            <a:pPr marL="400050" lvl="1" indent="0">
              <a:buNone/>
            </a:pPr>
            <a:r>
              <a:rPr lang="en-US" sz="2300" dirty="0"/>
              <a:t>	-- England employs </a:t>
            </a:r>
            <a:r>
              <a:rPr lang="en-US" sz="2300" dirty="0" smtClean="0"/>
              <a:t>_____________________in </a:t>
            </a:r>
            <a:r>
              <a:rPr lang="en-US" sz="2300" dirty="0"/>
              <a:t>Caribbean =&gt; 	huge </a:t>
            </a:r>
            <a:r>
              <a:rPr lang="en-US" sz="2300" dirty="0" smtClean="0"/>
              <a:t>	profits </a:t>
            </a:r>
            <a:r>
              <a:rPr lang="en-US" sz="2300" dirty="0"/>
              <a:t>to be gained from capturing Spanish treasure galleons</a:t>
            </a:r>
          </a:p>
          <a:p>
            <a:pPr marL="400050" lvl="1" indent="0">
              <a:buNone/>
            </a:pPr>
            <a:r>
              <a:rPr lang="en-US" sz="2300" dirty="0"/>
              <a:t>	-- Portuguese employ</a:t>
            </a:r>
            <a:r>
              <a:rPr lang="en-US" sz="2300" b="1" i="1" dirty="0"/>
              <a:t> </a:t>
            </a:r>
            <a:r>
              <a:rPr lang="en-US" sz="2300" b="1" i="1" dirty="0" smtClean="0"/>
              <a:t>______________</a:t>
            </a:r>
            <a:r>
              <a:rPr lang="en-US" sz="2300" dirty="0" smtClean="0"/>
              <a:t>system </a:t>
            </a:r>
            <a:r>
              <a:rPr lang="en-US" sz="2300" dirty="0"/>
              <a:t>in the Indian Ocean </a:t>
            </a:r>
            <a:r>
              <a:rPr lang="en-US" sz="2300" dirty="0" smtClean="0"/>
              <a:t>	=&gt; </a:t>
            </a:r>
            <a:r>
              <a:rPr lang="en-US" sz="2300" b="1" i="1" dirty="0" err="1"/>
              <a:t>Cartaz</a:t>
            </a:r>
            <a:r>
              <a:rPr lang="en-US" sz="2300" b="1" i="1" dirty="0"/>
              <a:t> </a:t>
            </a:r>
            <a:r>
              <a:rPr lang="en-US" sz="2300" dirty="0" smtClean="0"/>
              <a:t>was </a:t>
            </a:r>
            <a:r>
              <a:rPr lang="en-US" sz="2300" dirty="0"/>
              <a:t>an official pass to trade in the Indian Ocean </a:t>
            </a:r>
          </a:p>
          <a:p>
            <a:pPr lvl="3" indent="-342900">
              <a:buFont typeface="Courier New" panose="02070309020205020404" pitchFamily="49" charset="0"/>
              <a:buChar char="o"/>
            </a:pPr>
            <a:r>
              <a:rPr lang="en-US" sz="2100" dirty="0"/>
              <a:t>If Portuguese encountered a ship with no </a:t>
            </a:r>
            <a:r>
              <a:rPr lang="en-US" sz="2100" dirty="0" err="1"/>
              <a:t>Cartaz</a:t>
            </a:r>
            <a:r>
              <a:rPr lang="en-US" sz="2100" dirty="0"/>
              <a:t> they </a:t>
            </a:r>
            <a:r>
              <a:rPr lang="en-US" sz="2100" dirty="0" err="1"/>
              <a:t>siezed</a:t>
            </a:r>
            <a:r>
              <a:rPr lang="en-US" sz="2100" dirty="0"/>
              <a:t> goods and sunk the ship </a:t>
            </a:r>
          </a:p>
          <a:p>
            <a:pPr lvl="3" indent="-342900">
              <a:buFont typeface="Courier New" panose="02070309020205020404" pitchFamily="49" charset="0"/>
              <a:buChar char="o"/>
            </a:pPr>
            <a:r>
              <a:rPr lang="en-US" sz="2100" b="1" i="1" dirty="0"/>
              <a:t>Q: What types of ships are they targeting????</a:t>
            </a:r>
          </a:p>
          <a:p>
            <a:pPr lvl="3" indent="-342900">
              <a:buFont typeface="Courier New" panose="02070309020205020404" pitchFamily="49" charset="0"/>
              <a:buChar char="o"/>
            </a:pPr>
            <a:r>
              <a:rPr lang="en-US" sz="2100" dirty="0" err="1"/>
              <a:t>Cartaz</a:t>
            </a:r>
            <a:r>
              <a:rPr lang="en-US" sz="2100" dirty="0"/>
              <a:t> also required ships to trade cargo in Portuguese ports (</a:t>
            </a:r>
            <a:r>
              <a:rPr lang="en-US" sz="2100" dirty="0" err="1"/>
              <a:t>i.e</a:t>
            </a:r>
            <a:r>
              <a:rPr lang="en-US" sz="2100" dirty="0"/>
              <a:t> Gao, Elmina, Malacca, Mozambique) and pay 20% tax</a:t>
            </a:r>
          </a:p>
          <a:p>
            <a:pPr lvl="1" indent="-342900">
              <a:buFont typeface="Wingdings" panose="05000000000000000000" pitchFamily="2" charset="2"/>
              <a:buChar char="§"/>
            </a:pPr>
            <a:r>
              <a:rPr lang="en-US" sz="2300" dirty="0"/>
              <a:t>British and Spain fought a series of naval wars in 1500’s =&gt; end with </a:t>
            </a:r>
            <a:r>
              <a:rPr lang="en-US" sz="2300" b="1" i="1" dirty="0"/>
              <a:t>Spanish Armada </a:t>
            </a:r>
            <a:r>
              <a:rPr lang="en-US" sz="2300" dirty="0"/>
              <a:t>defeat in 1588 during a failed invasion of England </a:t>
            </a:r>
          </a:p>
          <a:p>
            <a:pPr marL="457200" lvl="1" indent="0">
              <a:buNone/>
            </a:pPr>
            <a:r>
              <a:rPr lang="en-US" sz="2300" dirty="0"/>
              <a:t>	-- Contributes to decline of Spanish power in Latin America/Europe</a:t>
            </a:r>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a:t>European Competition for Empire</a:t>
            </a:r>
          </a:p>
        </p:txBody>
      </p:sp>
    </p:spTree>
    <p:extLst>
      <p:ext uri="{BB962C8B-B14F-4D97-AF65-F5344CB8AC3E}">
        <p14:creationId xmlns:p14="http://schemas.microsoft.com/office/powerpoint/2010/main" val="1348822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9900">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140"/>
            <a:ext cx="8229600" cy="639762"/>
          </a:xfrm>
        </p:spPr>
        <p:txBody>
          <a:bodyPr>
            <a:normAutofit fontScale="90000"/>
          </a:bodyPr>
          <a:lstStyle/>
          <a:p>
            <a:r>
              <a:rPr lang="en-US" b="1" u="sng" dirty="0"/>
              <a:t>Pirates vs Privateers</a:t>
            </a:r>
          </a:p>
        </p:txBody>
      </p:sp>
      <p:sp>
        <p:nvSpPr>
          <p:cNvPr id="3" name="Content Placeholder 2"/>
          <p:cNvSpPr>
            <a:spLocks noGrp="1"/>
          </p:cNvSpPr>
          <p:nvPr>
            <p:ph idx="1"/>
          </p:nvPr>
        </p:nvSpPr>
        <p:spPr>
          <a:xfrm>
            <a:off x="457200" y="6172200"/>
            <a:ext cx="8229600" cy="563563"/>
          </a:xfrm>
        </p:spPr>
        <p:txBody>
          <a:bodyPr>
            <a:normAutofit/>
          </a:bodyPr>
          <a:lstStyle/>
          <a:p>
            <a:pPr marL="0" indent="0" algn="ctr">
              <a:buNone/>
            </a:pPr>
            <a:r>
              <a:rPr lang="en-US" sz="2800" b="1" i="1" dirty="0"/>
              <a:t>Sir Francis Drake vs Blackbeard</a:t>
            </a:r>
          </a:p>
        </p:txBody>
      </p:sp>
      <p:pic>
        <p:nvPicPr>
          <p:cNvPr id="3076" name="Picture 4" descr="http://cdn-3.britishbattles.com/spanish-war/armada/captain-reve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02" y="685800"/>
            <a:ext cx="406941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illmcgough.files.wordpress.com/2012/06/blackbe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85800"/>
            <a:ext cx="39624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458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6633">
            <a:alpha val="3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a:t>Portuguese </a:t>
            </a:r>
            <a:r>
              <a:rPr lang="en-US" b="1" u="sng" dirty="0" err="1"/>
              <a:t>Cartaz</a:t>
            </a:r>
            <a:r>
              <a:rPr lang="en-US" b="1" u="sng" dirty="0"/>
              <a:t> system</a:t>
            </a:r>
          </a:p>
        </p:txBody>
      </p:sp>
      <p:pic>
        <p:nvPicPr>
          <p:cNvPr id="3074" name="Picture 2" descr="http://lh4.ggpht.com/_LenCZlyza20/TSRQnHT3Y2I/AAAAAAAAJrw/XI-2pXaLXY0/tmp21115_thumb1_thumb1.jpg?imgmax=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5969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1.bp.blogspot.com/-fensVraLHx8/T7j_FYmGlnI/AAAAAAAAEY4/QhmvJbpL5Fw/s1600/mare_claus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600200"/>
            <a:ext cx="3321701"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23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563562"/>
          </a:xfrm>
        </p:spPr>
        <p:txBody>
          <a:bodyPr>
            <a:normAutofit fontScale="90000"/>
          </a:bodyPr>
          <a:lstStyle/>
          <a:p>
            <a:r>
              <a:rPr lang="en-US" b="1" u="sng" dirty="0"/>
              <a:t>Major Political Units of the World ca 1750</a:t>
            </a:r>
          </a:p>
        </p:txBody>
      </p:sp>
      <p:pic>
        <p:nvPicPr>
          <p:cNvPr id="4098" name="Picture 2" descr="http://khanlearning.weebly.com/uploads/1/3/8/8/13884014/3201042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06779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795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0800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r>
              <a:rPr lang="en-US" sz="3000" b="1" u="sng" dirty="0"/>
              <a:t>Impact of European Exploration on Existing Trade Routes</a:t>
            </a:r>
          </a:p>
        </p:txBody>
      </p:sp>
      <p:sp>
        <p:nvSpPr>
          <p:cNvPr id="3" name="Content Placeholder 2"/>
          <p:cNvSpPr>
            <a:spLocks noGrp="1"/>
          </p:cNvSpPr>
          <p:nvPr>
            <p:ph idx="1"/>
          </p:nvPr>
        </p:nvSpPr>
        <p:spPr>
          <a:xfrm>
            <a:off x="0" y="457200"/>
            <a:ext cx="9144000" cy="6629400"/>
          </a:xfrm>
        </p:spPr>
        <p:txBody>
          <a:bodyPr>
            <a:normAutofit lnSpcReduction="10000"/>
          </a:bodyPr>
          <a:lstStyle/>
          <a:p>
            <a:r>
              <a:rPr lang="en-US" sz="2300" dirty="0"/>
              <a:t>Due to length of journey and lack of resources to be gained Europeans did not effect </a:t>
            </a:r>
            <a:r>
              <a:rPr lang="en-US" sz="2300" dirty="0" smtClean="0"/>
              <a:t>_______________________routes </a:t>
            </a:r>
            <a:r>
              <a:rPr lang="en-US" sz="2300" dirty="0"/>
              <a:t>during this time</a:t>
            </a:r>
          </a:p>
          <a:p>
            <a:r>
              <a:rPr lang="en-US" sz="2300" dirty="0"/>
              <a:t>European exploration did impact Indian Ocean &amp; Trans-Saharan routes</a:t>
            </a:r>
          </a:p>
          <a:p>
            <a:pPr marL="0" indent="0">
              <a:buNone/>
            </a:pPr>
            <a:r>
              <a:rPr lang="en-US" sz="2300" b="1" u="sng" dirty="0"/>
              <a:t>Indian Ocean</a:t>
            </a:r>
          </a:p>
          <a:p>
            <a:r>
              <a:rPr lang="en-US" sz="2300" dirty="0"/>
              <a:t>The </a:t>
            </a:r>
            <a:r>
              <a:rPr lang="en-US" sz="2300" dirty="0" smtClean="0"/>
              <a:t>__________________controlled </a:t>
            </a:r>
            <a:r>
              <a:rPr lang="en-US" sz="2300" dirty="0"/>
              <a:t>Indian Ocean trade during the 16</a:t>
            </a:r>
            <a:r>
              <a:rPr lang="en-US" sz="2300" baseline="30000" dirty="0"/>
              <a:t>th</a:t>
            </a:r>
            <a:r>
              <a:rPr lang="en-US" sz="2300" dirty="0"/>
              <a:t> &amp; 17</a:t>
            </a:r>
            <a:r>
              <a:rPr lang="en-US" sz="2300" baseline="30000" dirty="0"/>
              <a:t>th</a:t>
            </a:r>
            <a:r>
              <a:rPr lang="en-US" sz="2300" dirty="0"/>
              <a:t> centuries =&gt; wrestled control from Malaccan &amp; Indian merchants</a:t>
            </a:r>
          </a:p>
          <a:p>
            <a:pPr lvl="1" indent="-342900">
              <a:buFont typeface="Wingdings" panose="05000000000000000000" pitchFamily="2" charset="2"/>
              <a:buChar char="§"/>
            </a:pPr>
            <a:r>
              <a:rPr lang="en-US" sz="2300" dirty="0"/>
              <a:t>Portuguese trading post colonies were mainly responsible for moving valuable commodities (i.e. spices, silks, indigo, tea, coffee) to Europe</a:t>
            </a:r>
          </a:p>
          <a:p>
            <a:pPr marL="400050" lvl="1" indent="0">
              <a:buNone/>
            </a:pPr>
            <a:r>
              <a:rPr lang="en-US" sz="2300" dirty="0"/>
              <a:t>	-- Portuguese and Dutch also </a:t>
            </a:r>
            <a:r>
              <a:rPr lang="en-US" sz="2300" dirty="0" smtClean="0"/>
              <a:t>_____________________within </a:t>
            </a:r>
            <a:r>
              <a:rPr lang="en-US" sz="2300" dirty="0"/>
              <a:t>the 	Asian market =&gt; i.e. Chinese porcelain to India</a:t>
            </a:r>
          </a:p>
          <a:p>
            <a:pPr marL="0" indent="0">
              <a:buNone/>
            </a:pPr>
            <a:r>
              <a:rPr lang="en-US" sz="2300" b="1" u="sng" dirty="0"/>
              <a:t>Trans-Saharan Trade</a:t>
            </a:r>
          </a:p>
          <a:p>
            <a:r>
              <a:rPr lang="en-US" sz="2300" dirty="0"/>
              <a:t>African states continued to trade slaves directly to Mediterranean empires &amp; Indian Ocean but other trade routes dominated African trade</a:t>
            </a:r>
          </a:p>
          <a:p>
            <a:r>
              <a:rPr lang="en-US" sz="2300" dirty="0"/>
              <a:t>Portuguese and British ports on the African coast severely disrupted Saharan trade routes and political states =&gt; </a:t>
            </a:r>
            <a:r>
              <a:rPr lang="en-US" sz="2300" dirty="0" smtClean="0"/>
              <a:t>transferred______________</a:t>
            </a:r>
            <a:endParaRPr lang="en-US" sz="2300" dirty="0"/>
          </a:p>
          <a:p>
            <a:pPr lvl="1" indent="-342900">
              <a:buFont typeface="Wingdings" panose="05000000000000000000" pitchFamily="2" charset="2"/>
              <a:buChar char="§"/>
            </a:pPr>
            <a:r>
              <a:rPr lang="en-US" sz="2300" dirty="0"/>
              <a:t>Trans-Saharan caravan routes were diminished =&gt; </a:t>
            </a:r>
            <a:r>
              <a:rPr lang="en-US" sz="2300" b="1" i="1" dirty="0"/>
              <a:t>Songhai</a:t>
            </a:r>
            <a:r>
              <a:rPr lang="en-US" sz="2300" dirty="0"/>
              <a:t> &amp; inland empires declined and coastal states like </a:t>
            </a:r>
            <a:r>
              <a:rPr lang="en-US" sz="2300" b="1" i="1" dirty="0" err="1"/>
              <a:t>Kongo</a:t>
            </a:r>
            <a:r>
              <a:rPr lang="en-US" sz="2300" dirty="0"/>
              <a:t>, </a:t>
            </a:r>
            <a:r>
              <a:rPr lang="en-US" sz="2300" b="1" i="1" dirty="0"/>
              <a:t>Ashanti</a:t>
            </a:r>
            <a:r>
              <a:rPr lang="en-US" sz="2300" dirty="0"/>
              <a:t> &amp; </a:t>
            </a:r>
            <a:r>
              <a:rPr lang="en-US" sz="2300" b="1" i="1" dirty="0"/>
              <a:t>Benin</a:t>
            </a:r>
            <a:r>
              <a:rPr lang="en-US" sz="2300" dirty="0"/>
              <a:t> rose</a:t>
            </a:r>
          </a:p>
        </p:txBody>
      </p:sp>
    </p:spTree>
    <p:extLst>
      <p:ext uri="{BB962C8B-B14F-4D97-AF65-F5344CB8AC3E}">
        <p14:creationId xmlns:p14="http://schemas.microsoft.com/office/powerpoint/2010/main" val="338966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0800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991600" cy="563562"/>
          </a:xfrm>
        </p:spPr>
        <p:txBody>
          <a:bodyPr>
            <a:noAutofit/>
          </a:bodyPr>
          <a:lstStyle/>
          <a:p>
            <a:r>
              <a:rPr lang="en-US" sz="3600" b="1" u="sng" dirty="0"/>
              <a:t>The Columbian Exchange &amp; Atlantic System</a:t>
            </a:r>
          </a:p>
        </p:txBody>
      </p:sp>
      <p:sp>
        <p:nvSpPr>
          <p:cNvPr id="3" name="Content Placeholder 2"/>
          <p:cNvSpPr>
            <a:spLocks noGrp="1"/>
          </p:cNvSpPr>
          <p:nvPr>
            <p:ph idx="1"/>
          </p:nvPr>
        </p:nvSpPr>
        <p:spPr>
          <a:xfrm>
            <a:off x="0" y="685800"/>
            <a:ext cx="9144000" cy="6172200"/>
          </a:xfrm>
        </p:spPr>
        <p:txBody>
          <a:bodyPr>
            <a:normAutofit lnSpcReduction="10000"/>
          </a:bodyPr>
          <a:lstStyle/>
          <a:p>
            <a:r>
              <a:rPr lang="en-US" sz="2300" dirty="0"/>
              <a:t>The largest impact of European exploration was the creation of an entirely new pattern of global trade &amp; interaction </a:t>
            </a:r>
            <a:r>
              <a:rPr lang="en-US" sz="2300" dirty="0" smtClean="0"/>
              <a:t>=&gt;_______________</a:t>
            </a:r>
            <a:endParaRPr lang="en-US" sz="2300" b="1" i="1" dirty="0"/>
          </a:p>
          <a:p>
            <a:pPr lvl="1">
              <a:buFont typeface="Wingdings" panose="05000000000000000000" pitchFamily="2" charset="2"/>
              <a:buChar char="§"/>
            </a:pPr>
            <a:r>
              <a:rPr lang="en-US" sz="2300" b="1" i="1" dirty="0"/>
              <a:t>Atlantic System </a:t>
            </a:r>
            <a:r>
              <a:rPr lang="en-US" sz="2300" dirty="0"/>
              <a:t>= network of trade links est. after 1500 that moved goods, people, flora/fauna, wealth &amp; cultures around Atlantic basin</a:t>
            </a:r>
          </a:p>
          <a:p>
            <a:pPr lvl="1">
              <a:buFont typeface="Wingdings" panose="05000000000000000000" pitchFamily="2" charset="2"/>
              <a:buChar char="§"/>
            </a:pPr>
            <a:r>
              <a:rPr lang="en-US" sz="2300" dirty="0"/>
              <a:t>This system had MASSIVE implications for the cultures and regions involved =&gt; Europe, Africa and Latin America</a:t>
            </a:r>
          </a:p>
          <a:p>
            <a:pPr marL="57150" indent="0">
              <a:buNone/>
            </a:pPr>
            <a:r>
              <a:rPr lang="en-US" sz="2300" b="1" i="1" dirty="0"/>
              <a:t>Political</a:t>
            </a:r>
            <a:r>
              <a:rPr lang="en-US" sz="2300" dirty="0"/>
              <a:t> =&gt; led to fall &amp; destruction of est. African and Latin American states and empires, expansion of European empires like the Spanish</a:t>
            </a:r>
          </a:p>
          <a:p>
            <a:pPr marL="57150" indent="0">
              <a:buNone/>
            </a:pPr>
            <a:r>
              <a:rPr lang="en-US" sz="2300" b="1" i="1" dirty="0"/>
              <a:t>Social</a:t>
            </a:r>
            <a:r>
              <a:rPr lang="en-US" sz="2300" dirty="0"/>
              <a:t> =&gt; led to integration of African, European and Latin American cultures and drastically altered social hierarchies in Latin America</a:t>
            </a:r>
          </a:p>
          <a:p>
            <a:pPr marL="57150" indent="0">
              <a:buNone/>
            </a:pPr>
            <a:r>
              <a:rPr lang="en-US" sz="2300" b="1" i="1" dirty="0"/>
              <a:t>Economic</a:t>
            </a:r>
            <a:r>
              <a:rPr lang="en-US" sz="2300" dirty="0"/>
              <a:t> =&gt; transformed labor systems in Africa &amp; Latin America;  led to the introduction of cash crop agriculture, mining &amp; slave trade</a:t>
            </a:r>
          </a:p>
          <a:p>
            <a:pPr marL="57150" indent="0">
              <a:buNone/>
            </a:pPr>
            <a:r>
              <a:rPr lang="en-US" sz="2300" b="1" i="1" dirty="0"/>
              <a:t>Demographic</a:t>
            </a:r>
            <a:r>
              <a:rPr lang="en-US" sz="2300" dirty="0"/>
              <a:t> =&gt; led to increased populations in Eurasia, population stagnation in Africa and huge losses in Latin America</a:t>
            </a:r>
          </a:p>
          <a:p>
            <a:pPr marL="57150" indent="0">
              <a:buNone/>
            </a:pPr>
            <a:r>
              <a:rPr lang="en-US" sz="2300" b="1" i="1" dirty="0"/>
              <a:t>Environmental</a:t>
            </a:r>
            <a:r>
              <a:rPr lang="en-US" sz="2300" dirty="0"/>
              <a:t> =&gt; introduction of intensive cash crop agriculture and mining led to deforestation and soil depletion</a:t>
            </a:r>
          </a:p>
        </p:txBody>
      </p:sp>
    </p:spTree>
    <p:extLst>
      <p:ext uri="{BB962C8B-B14F-4D97-AF65-F5344CB8AC3E}">
        <p14:creationId xmlns:p14="http://schemas.microsoft.com/office/powerpoint/2010/main" val="4209764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0800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33400"/>
          </a:xfrm>
        </p:spPr>
        <p:txBody>
          <a:bodyPr>
            <a:normAutofit fontScale="90000"/>
          </a:bodyPr>
          <a:lstStyle/>
          <a:p>
            <a:r>
              <a:rPr lang="en-US" sz="3200" b="1" u="sng" dirty="0"/>
              <a:t>The Atlantic System (Triangular Trade in practice)</a:t>
            </a:r>
          </a:p>
        </p:txBody>
      </p:sp>
      <p:pic>
        <p:nvPicPr>
          <p:cNvPr id="12290" name="Picture 2" descr="http://www.nuceng.ca/bill/genealogy/maps/fullimages/fig003_plate0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45" y="609600"/>
            <a:ext cx="8849106"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959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0800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26" y="76200"/>
            <a:ext cx="9144000" cy="533400"/>
          </a:xfrm>
        </p:spPr>
        <p:txBody>
          <a:bodyPr>
            <a:noAutofit/>
          </a:bodyPr>
          <a:lstStyle/>
          <a:p>
            <a:r>
              <a:rPr lang="en-US" sz="3600" b="1" u="sng" dirty="0"/>
              <a:t>World Demography (by region) 1400 to 1700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5156402"/>
              </p:ext>
            </p:extLst>
          </p:nvPr>
        </p:nvGraphicFramePr>
        <p:xfrm>
          <a:off x="152400" y="1066800"/>
          <a:ext cx="8839200" cy="4024314"/>
        </p:xfrm>
        <a:graphic>
          <a:graphicData uri="http://schemas.openxmlformats.org/drawingml/2006/table">
            <a:tbl>
              <a:tblPr firstRow="1" bandRow="1">
                <a:tableStyleId>{5C22544A-7EE6-4342-B048-85BDC9FD1C3A}</a:tableStyleId>
              </a:tblPr>
              <a:tblGrid>
                <a:gridCol w="1473200">
                  <a:extLst>
                    <a:ext uri="{9D8B030D-6E8A-4147-A177-3AD203B41FA5}">
                      <a16:colId xmlns:a16="http://schemas.microsoft.com/office/drawing/2014/main" xmlns="" val="20000"/>
                    </a:ext>
                  </a:extLst>
                </a:gridCol>
                <a:gridCol w="1473200">
                  <a:extLst>
                    <a:ext uri="{9D8B030D-6E8A-4147-A177-3AD203B41FA5}">
                      <a16:colId xmlns:a16="http://schemas.microsoft.com/office/drawing/2014/main" xmlns="" val="20001"/>
                    </a:ext>
                  </a:extLst>
                </a:gridCol>
                <a:gridCol w="1473200">
                  <a:extLst>
                    <a:ext uri="{9D8B030D-6E8A-4147-A177-3AD203B41FA5}">
                      <a16:colId xmlns:a16="http://schemas.microsoft.com/office/drawing/2014/main" xmlns="" val="20002"/>
                    </a:ext>
                  </a:extLst>
                </a:gridCol>
                <a:gridCol w="1473200">
                  <a:extLst>
                    <a:ext uri="{9D8B030D-6E8A-4147-A177-3AD203B41FA5}">
                      <a16:colId xmlns:a16="http://schemas.microsoft.com/office/drawing/2014/main" xmlns="" val="20003"/>
                    </a:ext>
                  </a:extLst>
                </a:gridCol>
                <a:gridCol w="1473200">
                  <a:extLst>
                    <a:ext uri="{9D8B030D-6E8A-4147-A177-3AD203B41FA5}">
                      <a16:colId xmlns:a16="http://schemas.microsoft.com/office/drawing/2014/main" xmlns="" val="20004"/>
                    </a:ext>
                  </a:extLst>
                </a:gridCol>
                <a:gridCol w="1473200">
                  <a:extLst>
                    <a:ext uri="{9D8B030D-6E8A-4147-A177-3AD203B41FA5}">
                      <a16:colId xmlns:a16="http://schemas.microsoft.com/office/drawing/2014/main" xmlns="" val="20005"/>
                    </a:ext>
                  </a:extLst>
                </a:gridCol>
              </a:tblGrid>
              <a:tr h="670719">
                <a:tc>
                  <a:txBody>
                    <a:bodyPr/>
                    <a:lstStyle/>
                    <a:p>
                      <a:pPr algn="ctr"/>
                      <a:endParaRPr lang="en-US" dirty="0"/>
                    </a:p>
                  </a:txBody>
                  <a:tcPr/>
                </a:tc>
                <a:tc>
                  <a:txBody>
                    <a:bodyPr/>
                    <a:lstStyle/>
                    <a:p>
                      <a:pPr algn="ctr"/>
                      <a:r>
                        <a:rPr lang="en-US" dirty="0"/>
                        <a:t>1300</a:t>
                      </a:r>
                    </a:p>
                  </a:txBody>
                  <a:tcPr/>
                </a:tc>
                <a:tc>
                  <a:txBody>
                    <a:bodyPr/>
                    <a:lstStyle/>
                    <a:p>
                      <a:pPr algn="ctr"/>
                      <a:r>
                        <a:rPr lang="en-US" dirty="0"/>
                        <a:t>1400</a:t>
                      </a:r>
                    </a:p>
                  </a:txBody>
                  <a:tcPr/>
                </a:tc>
                <a:tc>
                  <a:txBody>
                    <a:bodyPr/>
                    <a:lstStyle/>
                    <a:p>
                      <a:pPr algn="ctr"/>
                      <a:r>
                        <a:rPr lang="en-US" dirty="0"/>
                        <a:t>1500</a:t>
                      </a:r>
                    </a:p>
                  </a:txBody>
                  <a:tcPr/>
                </a:tc>
                <a:tc>
                  <a:txBody>
                    <a:bodyPr/>
                    <a:lstStyle/>
                    <a:p>
                      <a:pPr algn="ctr"/>
                      <a:r>
                        <a:rPr lang="en-US" dirty="0"/>
                        <a:t>1600</a:t>
                      </a:r>
                    </a:p>
                  </a:txBody>
                  <a:tcPr/>
                </a:tc>
                <a:tc>
                  <a:txBody>
                    <a:bodyPr/>
                    <a:lstStyle/>
                    <a:p>
                      <a:pPr algn="ctr"/>
                      <a:r>
                        <a:rPr lang="en-US" dirty="0"/>
                        <a:t>1700</a:t>
                      </a:r>
                    </a:p>
                  </a:txBody>
                  <a:tcPr/>
                </a:tc>
                <a:extLst>
                  <a:ext uri="{0D108BD9-81ED-4DB2-BD59-A6C34878D82A}">
                    <a16:rowId xmlns:a16="http://schemas.microsoft.com/office/drawing/2014/main" xmlns="" val="10000"/>
                  </a:ext>
                </a:extLst>
              </a:tr>
              <a:tr h="670719">
                <a:tc>
                  <a:txBody>
                    <a:bodyPr/>
                    <a:lstStyle/>
                    <a:p>
                      <a:pPr algn="ctr"/>
                      <a:r>
                        <a:rPr lang="en-US" dirty="0"/>
                        <a:t>Americas</a:t>
                      </a:r>
                    </a:p>
                  </a:txBody>
                  <a:tcPr/>
                </a:tc>
                <a:tc>
                  <a:txBody>
                    <a:bodyPr/>
                    <a:lstStyle/>
                    <a:p>
                      <a:pPr algn="ctr"/>
                      <a:r>
                        <a:rPr lang="en-US" dirty="0"/>
                        <a:t>28</a:t>
                      </a:r>
                    </a:p>
                  </a:txBody>
                  <a:tcPr/>
                </a:tc>
                <a:tc>
                  <a:txBody>
                    <a:bodyPr/>
                    <a:lstStyle/>
                    <a:p>
                      <a:pPr algn="ctr"/>
                      <a:r>
                        <a:rPr lang="en-US" dirty="0"/>
                        <a:t>30</a:t>
                      </a:r>
                    </a:p>
                  </a:txBody>
                  <a:tcPr/>
                </a:tc>
                <a:tc>
                  <a:txBody>
                    <a:bodyPr/>
                    <a:lstStyle/>
                    <a:p>
                      <a:pPr algn="ctr"/>
                      <a:r>
                        <a:rPr lang="en-US" dirty="0"/>
                        <a:t>41</a:t>
                      </a:r>
                    </a:p>
                  </a:txBody>
                  <a:tcPr/>
                </a:tc>
                <a:tc>
                  <a:txBody>
                    <a:bodyPr/>
                    <a:lstStyle/>
                    <a:p>
                      <a:pPr algn="ctr"/>
                      <a:r>
                        <a:rPr lang="en-US" dirty="0"/>
                        <a:t>15</a:t>
                      </a:r>
                    </a:p>
                  </a:txBody>
                  <a:tcPr/>
                </a:tc>
                <a:tc>
                  <a:txBody>
                    <a:bodyPr/>
                    <a:lstStyle/>
                    <a:p>
                      <a:pPr algn="ctr"/>
                      <a:r>
                        <a:rPr lang="en-US" dirty="0"/>
                        <a:t>10</a:t>
                      </a:r>
                    </a:p>
                  </a:txBody>
                  <a:tcPr/>
                </a:tc>
                <a:extLst>
                  <a:ext uri="{0D108BD9-81ED-4DB2-BD59-A6C34878D82A}">
                    <a16:rowId xmlns:a16="http://schemas.microsoft.com/office/drawing/2014/main" xmlns="" val="10001"/>
                  </a:ext>
                </a:extLst>
              </a:tr>
              <a:tr h="670719">
                <a:tc>
                  <a:txBody>
                    <a:bodyPr/>
                    <a:lstStyle/>
                    <a:p>
                      <a:pPr algn="ctr"/>
                      <a:r>
                        <a:rPr lang="en-US" dirty="0"/>
                        <a:t>Africa</a:t>
                      </a:r>
                    </a:p>
                  </a:txBody>
                  <a:tcPr/>
                </a:tc>
                <a:tc>
                  <a:txBody>
                    <a:bodyPr/>
                    <a:lstStyle/>
                    <a:p>
                      <a:pPr algn="ctr"/>
                      <a:r>
                        <a:rPr lang="en-US" dirty="0"/>
                        <a:t>67</a:t>
                      </a:r>
                    </a:p>
                  </a:txBody>
                  <a:tcPr/>
                </a:tc>
                <a:tc>
                  <a:txBody>
                    <a:bodyPr/>
                    <a:lstStyle/>
                    <a:p>
                      <a:pPr algn="ctr"/>
                      <a:r>
                        <a:rPr lang="en-US" dirty="0"/>
                        <a:t>74</a:t>
                      </a:r>
                    </a:p>
                  </a:txBody>
                  <a:tcPr/>
                </a:tc>
                <a:tc>
                  <a:txBody>
                    <a:bodyPr/>
                    <a:lstStyle/>
                    <a:p>
                      <a:pPr algn="ctr"/>
                      <a:r>
                        <a:rPr lang="en-US" dirty="0"/>
                        <a:t>82</a:t>
                      </a:r>
                    </a:p>
                  </a:txBody>
                  <a:tcPr/>
                </a:tc>
                <a:tc>
                  <a:txBody>
                    <a:bodyPr/>
                    <a:lstStyle/>
                    <a:p>
                      <a:pPr algn="ctr"/>
                      <a:r>
                        <a:rPr lang="en-US" dirty="0"/>
                        <a:t>90</a:t>
                      </a:r>
                    </a:p>
                  </a:txBody>
                  <a:tcPr/>
                </a:tc>
                <a:tc>
                  <a:txBody>
                    <a:bodyPr/>
                    <a:lstStyle/>
                    <a:p>
                      <a:pPr algn="ctr"/>
                      <a:r>
                        <a:rPr lang="en-US" dirty="0"/>
                        <a:t>90</a:t>
                      </a:r>
                    </a:p>
                  </a:txBody>
                  <a:tcPr/>
                </a:tc>
                <a:extLst>
                  <a:ext uri="{0D108BD9-81ED-4DB2-BD59-A6C34878D82A}">
                    <a16:rowId xmlns:a16="http://schemas.microsoft.com/office/drawing/2014/main" xmlns="" val="10002"/>
                  </a:ext>
                </a:extLst>
              </a:tr>
              <a:tr h="670719">
                <a:tc>
                  <a:txBody>
                    <a:bodyPr/>
                    <a:lstStyle/>
                    <a:p>
                      <a:pPr algn="ctr"/>
                      <a:r>
                        <a:rPr lang="en-US" dirty="0"/>
                        <a:t>Europe</a:t>
                      </a:r>
                    </a:p>
                  </a:txBody>
                  <a:tcPr/>
                </a:tc>
                <a:tc>
                  <a:txBody>
                    <a:bodyPr/>
                    <a:lstStyle/>
                    <a:p>
                      <a:pPr algn="ctr"/>
                      <a:r>
                        <a:rPr lang="en-US" dirty="0"/>
                        <a:t>73</a:t>
                      </a:r>
                    </a:p>
                  </a:txBody>
                  <a:tcPr/>
                </a:tc>
                <a:tc>
                  <a:txBody>
                    <a:bodyPr/>
                    <a:lstStyle/>
                    <a:p>
                      <a:pPr algn="ctr"/>
                      <a:r>
                        <a:rPr lang="en-US" dirty="0"/>
                        <a:t>45</a:t>
                      </a:r>
                    </a:p>
                  </a:txBody>
                  <a:tcPr/>
                </a:tc>
                <a:tc>
                  <a:txBody>
                    <a:bodyPr/>
                    <a:lstStyle/>
                    <a:p>
                      <a:pPr algn="ctr"/>
                      <a:r>
                        <a:rPr lang="en-US" dirty="0"/>
                        <a:t>69</a:t>
                      </a:r>
                    </a:p>
                  </a:txBody>
                  <a:tcPr/>
                </a:tc>
                <a:tc>
                  <a:txBody>
                    <a:bodyPr/>
                    <a:lstStyle/>
                    <a:p>
                      <a:pPr algn="ctr"/>
                      <a:r>
                        <a:rPr lang="en-US" dirty="0"/>
                        <a:t>89</a:t>
                      </a:r>
                    </a:p>
                  </a:txBody>
                  <a:tcPr/>
                </a:tc>
                <a:tc>
                  <a:txBody>
                    <a:bodyPr/>
                    <a:lstStyle/>
                    <a:p>
                      <a:pPr algn="ctr"/>
                      <a:r>
                        <a:rPr lang="en-US" dirty="0"/>
                        <a:t>115</a:t>
                      </a:r>
                    </a:p>
                  </a:txBody>
                  <a:tcPr/>
                </a:tc>
                <a:extLst>
                  <a:ext uri="{0D108BD9-81ED-4DB2-BD59-A6C34878D82A}">
                    <a16:rowId xmlns:a16="http://schemas.microsoft.com/office/drawing/2014/main" xmlns="" val="10003"/>
                  </a:ext>
                </a:extLst>
              </a:tr>
              <a:tr h="670719">
                <a:tc>
                  <a:txBody>
                    <a:bodyPr/>
                    <a:lstStyle/>
                    <a:p>
                      <a:pPr algn="ctr"/>
                      <a:r>
                        <a:rPr lang="en-US" dirty="0"/>
                        <a:t>China</a:t>
                      </a:r>
                    </a:p>
                  </a:txBody>
                  <a:tcPr/>
                </a:tc>
                <a:tc>
                  <a:txBody>
                    <a:bodyPr/>
                    <a:lstStyle/>
                    <a:p>
                      <a:pPr algn="ctr"/>
                      <a:r>
                        <a:rPr lang="en-US" dirty="0"/>
                        <a:t>99</a:t>
                      </a:r>
                    </a:p>
                  </a:txBody>
                  <a:tcPr/>
                </a:tc>
                <a:tc>
                  <a:txBody>
                    <a:bodyPr/>
                    <a:lstStyle/>
                    <a:p>
                      <a:pPr algn="ctr"/>
                      <a:r>
                        <a:rPr lang="en-US" dirty="0"/>
                        <a:t>112</a:t>
                      </a:r>
                    </a:p>
                  </a:txBody>
                  <a:tcPr/>
                </a:tc>
                <a:tc>
                  <a:txBody>
                    <a:bodyPr/>
                    <a:lstStyle/>
                    <a:p>
                      <a:pPr algn="ctr"/>
                      <a:r>
                        <a:rPr lang="en-US" dirty="0"/>
                        <a:t>125</a:t>
                      </a:r>
                    </a:p>
                  </a:txBody>
                  <a:tcPr/>
                </a:tc>
                <a:tc>
                  <a:txBody>
                    <a:bodyPr/>
                    <a:lstStyle/>
                    <a:p>
                      <a:pPr algn="ctr"/>
                      <a:r>
                        <a:rPr lang="en-US" dirty="0"/>
                        <a:t>140</a:t>
                      </a:r>
                    </a:p>
                  </a:txBody>
                  <a:tcPr/>
                </a:tc>
                <a:tc>
                  <a:txBody>
                    <a:bodyPr/>
                    <a:lstStyle/>
                    <a:p>
                      <a:pPr algn="ctr"/>
                      <a:r>
                        <a:rPr lang="en-US" dirty="0"/>
                        <a:t>205</a:t>
                      </a:r>
                    </a:p>
                  </a:txBody>
                  <a:tcPr/>
                </a:tc>
                <a:extLst>
                  <a:ext uri="{0D108BD9-81ED-4DB2-BD59-A6C34878D82A}">
                    <a16:rowId xmlns:a16="http://schemas.microsoft.com/office/drawing/2014/main" xmlns="" val="10004"/>
                  </a:ext>
                </a:extLst>
              </a:tr>
              <a:tr h="670719">
                <a:tc>
                  <a:txBody>
                    <a:bodyPr/>
                    <a:lstStyle/>
                    <a:p>
                      <a:pPr algn="ctr"/>
                      <a:r>
                        <a:rPr lang="en-US" dirty="0"/>
                        <a:t>India</a:t>
                      </a:r>
                    </a:p>
                  </a:txBody>
                  <a:tcPr/>
                </a:tc>
                <a:tc>
                  <a:txBody>
                    <a:bodyPr/>
                    <a:lstStyle/>
                    <a:p>
                      <a:pPr algn="ctr"/>
                      <a:r>
                        <a:rPr lang="en-US" dirty="0"/>
                        <a:t>50</a:t>
                      </a:r>
                    </a:p>
                  </a:txBody>
                  <a:tcPr/>
                </a:tc>
                <a:tc>
                  <a:txBody>
                    <a:bodyPr/>
                    <a:lstStyle/>
                    <a:p>
                      <a:pPr algn="ctr"/>
                      <a:r>
                        <a:rPr lang="en-US" dirty="0"/>
                        <a:t>46</a:t>
                      </a:r>
                    </a:p>
                  </a:txBody>
                  <a:tcPr/>
                </a:tc>
                <a:tc>
                  <a:txBody>
                    <a:bodyPr/>
                    <a:lstStyle/>
                    <a:p>
                      <a:pPr algn="ctr"/>
                      <a:r>
                        <a:rPr lang="en-US" dirty="0"/>
                        <a:t>54</a:t>
                      </a:r>
                    </a:p>
                  </a:txBody>
                  <a:tcPr/>
                </a:tc>
                <a:tc>
                  <a:txBody>
                    <a:bodyPr/>
                    <a:lstStyle/>
                    <a:p>
                      <a:pPr algn="ctr"/>
                      <a:r>
                        <a:rPr lang="en-US" dirty="0"/>
                        <a:t>68</a:t>
                      </a:r>
                    </a:p>
                  </a:txBody>
                  <a:tcPr/>
                </a:tc>
                <a:tc>
                  <a:txBody>
                    <a:bodyPr/>
                    <a:lstStyle/>
                    <a:p>
                      <a:pPr algn="ctr"/>
                      <a:r>
                        <a:rPr lang="en-US" dirty="0"/>
                        <a:t>100</a:t>
                      </a:r>
                    </a:p>
                  </a:txBody>
                  <a:tcPr/>
                </a:tc>
                <a:extLst>
                  <a:ext uri="{0D108BD9-81ED-4DB2-BD59-A6C34878D82A}">
                    <a16:rowId xmlns:a16="http://schemas.microsoft.com/office/drawing/2014/main" xmlns="" val="10005"/>
                  </a:ext>
                </a:extLst>
              </a:tr>
            </a:tbl>
          </a:graphicData>
        </a:graphic>
      </p:graphicFrame>
      <p:sp>
        <p:nvSpPr>
          <p:cNvPr id="5" name="TextBox 4"/>
          <p:cNvSpPr txBox="1"/>
          <p:nvPr/>
        </p:nvSpPr>
        <p:spPr>
          <a:xfrm>
            <a:off x="76200" y="5410200"/>
            <a:ext cx="8915400" cy="830997"/>
          </a:xfrm>
          <a:prstGeom prst="rect">
            <a:avLst/>
          </a:prstGeom>
          <a:noFill/>
        </p:spPr>
        <p:txBody>
          <a:bodyPr wrap="square" rtlCol="0">
            <a:spAutoFit/>
          </a:bodyPr>
          <a:lstStyle/>
          <a:p>
            <a:r>
              <a:rPr lang="en-US" sz="2400" dirty="0"/>
              <a:t>Figures based on David Christian, </a:t>
            </a:r>
            <a:r>
              <a:rPr lang="en-US" sz="2400" b="1" i="1" dirty="0"/>
              <a:t>Maps of Time: An Introduction to Big History</a:t>
            </a:r>
          </a:p>
        </p:txBody>
      </p:sp>
    </p:spTree>
    <p:extLst>
      <p:ext uri="{BB962C8B-B14F-4D97-AF65-F5344CB8AC3E}">
        <p14:creationId xmlns:p14="http://schemas.microsoft.com/office/powerpoint/2010/main" val="2973219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0800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a:t>The Columbian Exchange</a:t>
            </a:r>
          </a:p>
        </p:txBody>
      </p:sp>
      <p:sp>
        <p:nvSpPr>
          <p:cNvPr id="3" name="Content Placeholder 2"/>
          <p:cNvSpPr>
            <a:spLocks noGrp="1"/>
          </p:cNvSpPr>
          <p:nvPr>
            <p:ph idx="1"/>
          </p:nvPr>
        </p:nvSpPr>
        <p:spPr>
          <a:xfrm>
            <a:off x="29227" y="533400"/>
            <a:ext cx="9144000" cy="6477000"/>
          </a:xfrm>
        </p:spPr>
        <p:txBody>
          <a:bodyPr>
            <a:normAutofit fontScale="92500" lnSpcReduction="20000"/>
          </a:bodyPr>
          <a:lstStyle/>
          <a:p>
            <a:r>
              <a:rPr lang="en-US" sz="2300" dirty="0"/>
              <a:t>The </a:t>
            </a:r>
            <a:r>
              <a:rPr lang="en-US" sz="2300" dirty="0" smtClean="0"/>
              <a:t>_____________________was </a:t>
            </a:r>
            <a:r>
              <a:rPr lang="en-US" sz="2300" dirty="0"/>
              <a:t>the exchange of plants, animals, disease and technology between Americas and world after Columbus’s voyages</a:t>
            </a:r>
          </a:p>
          <a:p>
            <a:pPr lvl="1" indent="-342900">
              <a:buFont typeface="Wingdings" panose="05000000000000000000" pitchFamily="2" charset="2"/>
              <a:buChar char="§"/>
            </a:pPr>
            <a:r>
              <a:rPr lang="en-US" sz="2300" dirty="0"/>
              <a:t>Effect was positive for Eurasia &amp; mostly negative for Africa &amp; Latin America</a:t>
            </a:r>
          </a:p>
          <a:p>
            <a:pPr marL="0" indent="0">
              <a:buNone/>
            </a:pPr>
            <a:r>
              <a:rPr lang="en-US" sz="2300" b="1" u="sng" dirty="0"/>
              <a:t>Eurasia</a:t>
            </a:r>
          </a:p>
          <a:p>
            <a:r>
              <a:rPr lang="en-US" sz="2300" dirty="0"/>
              <a:t>New foods like </a:t>
            </a:r>
            <a:r>
              <a:rPr lang="en-US" sz="2300" dirty="0" smtClean="0"/>
              <a:t>_________________________provided </a:t>
            </a:r>
            <a:r>
              <a:rPr lang="en-US" sz="2300" dirty="0"/>
              <a:t>more calories/acre =&gt; led to huge </a:t>
            </a:r>
            <a:r>
              <a:rPr lang="en-US" sz="2300" dirty="0" err="1"/>
              <a:t>populational</a:t>
            </a:r>
            <a:r>
              <a:rPr lang="en-US" sz="2300" dirty="0"/>
              <a:t> increases after 1600</a:t>
            </a:r>
          </a:p>
          <a:p>
            <a:r>
              <a:rPr lang="en-US" sz="2300" dirty="0"/>
              <a:t>NW also provided new medicines, dyes, sugar and trade opportunities</a:t>
            </a:r>
          </a:p>
          <a:p>
            <a:pPr marL="0" indent="0">
              <a:buNone/>
            </a:pPr>
            <a:r>
              <a:rPr lang="en-US" sz="2300" b="1" u="sng" dirty="0"/>
              <a:t>Africa</a:t>
            </a:r>
          </a:p>
          <a:p>
            <a:r>
              <a:rPr lang="en-US" sz="2300" dirty="0"/>
              <a:t>Slave trade severely disrupted African political, economic &amp; social structures =&gt; led to </a:t>
            </a:r>
            <a:r>
              <a:rPr lang="en-US" sz="2300" dirty="0" smtClean="0"/>
              <a:t>__________________________forcibly</a:t>
            </a:r>
            <a:endParaRPr lang="en-US" sz="2300" dirty="0"/>
          </a:p>
          <a:p>
            <a:pPr marL="0" indent="0">
              <a:buNone/>
            </a:pPr>
            <a:r>
              <a:rPr lang="en-US" sz="2300" b="1" u="sng" dirty="0"/>
              <a:t>Latin America</a:t>
            </a:r>
          </a:p>
          <a:p>
            <a:r>
              <a:rPr lang="en-US" sz="2300" dirty="0"/>
              <a:t>#1 Effect </a:t>
            </a:r>
            <a:r>
              <a:rPr lang="en-US" sz="2300" dirty="0" smtClean="0"/>
              <a:t>_____________________=&gt; </a:t>
            </a:r>
            <a:r>
              <a:rPr lang="en-US" sz="2300" dirty="0"/>
              <a:t>no Native immunity to diseases like plague, smallpox, influenza, malaria introduced via rats &amp; mosquitoes</a:t>
            </a:r>
          </a:p>
          <a:p>
            <a:pPr lvl="1" indent="-342900">
              <a:buFont typeface="Wingdings" panose="05000000000000000000" pitchFamily="2" charset="2"/>
              <a:buChar char="§"/>
            </a:pPr>
            <a:r>
              <a:rPr lang="en-US" sz="2300" dirty="0"/>
              <a:t>Native population decline sharply =&gt; Mexico (13M to 700,000 in 100 years); Natives on Barbados totally wiped out; N American Natives suffer 75% losses within 20 years; Mayan &amp; </a:t>
            </a:r>
            <a:r>
              <a:rPr lang="en-US" sz="2300" dirty="0" err="1"/>
              <a:t>Inkans</a:t>
            </a:r>
            <a:r>
              <a:rPr lang="en-US" sz="2300" dirty="0"/>
              <a:t> suffer 80% losses</a:t>
            </a:r>
          </a:p>
          <a:p>
            <a:pPr marL="400050" lvl="1" indent="0">
              <a:buNone/>
            </a:pPr>
            <a:r>
              <a:rPr lang="en-US" sz="2300" dirty="0"/>
              <a:t>	-- Undermines Natives ability to resist invasion</a:t>
            </a:r>
          </a:p>
          <a:p>
            <a:r>
              <a:rPr lang="en-US" sz="2300" dirty="0" smtClean="0"/>
              <a:t>____________transform </a:t>
            </a:r>
            <a:r>
              <a:rPr lang="en-US" sz="2300" dirty="0"/>
              <a:t>transportation &amp; warfare in Native cultures =&gt; Sioux, Apache and pampas Natives adopt horses as central element in cultures</a:t>
            </a:r>
          </a:p>
          <a:p>
            <a:r>
              <a:rPr lang="en-US" sz="2300" dirty="0" smtClean="0"/>
              <a:t>_____________________introduce </a:t>
            </a:r>
            <a:r>
              <a:rPr lang="en-US" sz="2300" dirty="0"/>
              <a:t>pastoralism to Natives =&gt; lack of predators lead to huge increases (50 M wild cattle in Argentina within 50 years)</a:t>
            </a:r>
          </a:p>
        </p:txBody>
      </p:sp>
    </p:spTree>
    <p:extLst>
      <p:ext uri="{BB962C8B-B14F-4D97-AF65-F5344CB8AC3E}">
        <p14:creationId xmlns:p14="http://schemas.microsoft.com/office/powerpoint/2010/main" val="4094766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0800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76200"/>
            <a:ext cx="8229600" cy="639762"/>
          </a:xfrm>
        </p:spPr>
        <p:txBody>
          <a:bodyPr>
            <a:normAutofit fontScale="90000"/>
          </a:bodyPr>
          <a:lstStyle/>
          <a:p>
            <a:r>
              <a:rPr lang="en-US" b="1" u="sng" dirty="0"/>
              <a:t>The Columbian Exchange</a:t>
            </a:r>
          </a:p>
        </p:txBody>
      </p:sp>
      <p:pic>
        <p:nvPicPr>
          <p:cNvPr id="4098" name="Picture 2" descr="Columbian Exchan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7" y="685800"/>
            <a:ext cx="8675511"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5153416"/>
            <a:ext cx="9296399" cy="1708160"/>
          </a:xfrm>
          <a:prstGeom prst="rect">
            <a:avLst/>
          </a:prstGeom>
          <a:noFill/>
        </p:spPr>
        <p:txBody>
          <a:bodyPr wrap="square" rtlCol="0">
            <a:spAutoFit/>
          </a:bodyPr>
          <a:lstStyle/>
          <a:p>
            <a:r>
              <a:rPr lang="en-US" sz="2100" dirty="0"/>
              <a:t>The most dramatic effect of Columbian Exchange was Native depopulation </a:t>
            </a:r>
          </a:p>
          <a:p>
            <a:pPr marL="342900" indent="-342900">
              <a:buFont typeface="Wingdings" panose="05000000000000000000" pitchFamily="2" charset="2"/>
              <a:buChar char="§"/>
            </a:pPr>
            <a:r>
              <a:rPr lang="en-US" sz="2100" dirty="0"/>
              <a:t>Smallpox epidemics ravaged Caribbean from 1518 onward</a:t>
            </a:r>
          </a:p>
          <a:p>
            <a:pPr marL="285750" indent="-285750">
              <a:buFont typeface="Wingdings" panose="05000000000000000000" pitchFamily="2" charset="2"/>
              <a:buChar char="§"/>
            </a:pPr>
            <a:r>
              <a:rPr lang="en-US" sz="2100" dirty="0"/>
              <a:t>Measles arrived in the New World in 1530’s</a:t>
            </a:r>
          </a:p>
          <a:p>
            <a:pPr marL="285750" indent="-285750">
              <a:buFont typeface="Wingdings" panose="05000000000000000000" pitchFamily="2" charset="2"/>
              <a:buChar char="§"/>
            </a:pPr>
            <a:r>
              <a:rPr lang="en-US" sz="2100" dirty="0" err="1"/>
              <a:t>Diptheria</a:t>
            </a:r>
            <a:r>
              <a:rPr lang="en-US" sz="2100" dirty="0"/>
              <a:t>, typhus and influenza all broke out in the 1540’s</a:t>
            </a:r>
          </a:p>
          <a:p>
            <a:pPr marL="285750" indent="-285750">
              <a:buFont typeface="Wingdings" panose="05000000000000000000" pitchFamily="2" charset="2"/>
              <a:buChar char="§"/>
            </a:pPr>
            <a:r>
              <a:rPr lang="en-US" sz="2100" dirty="0"/>
              <a:t>Malaria and yellow fever outbreaks occurred in the 1630’s</a:t>
            </a:r>
          </a:p>
        </p:txBody>
      </p:sp>
    </p:spTree>
    <p:extLst>
      <p:ext uri="{BB962C8B-B14F-4D97-AF65-F5344CB8AC3E}">
        <p14:creationId xmlns:p14="http://schemas.microsoft.com/office/powerpoint/2010/main" val="2824220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a:t>Atlantic System Effects – Political </a:t>
            </a:r>
          </a:p>
        </p:txBody>
      </p:sp>
      <p:sp>
        <p:nvSpPr>
          <p:cNvPr id="3" name="Content Placeholder 2"/>
          <p:cNvSpPr>
            <a:spLocks noGrp="1"/>
          </p:cNvSpPr>
          <p:nvPr>
            <p:ph idx="1"/>
          </p:nvPr>
        </p:nvSpPr>
        <p:spPr>
          <a:xfrm>
            <a:off x="0" y="609600"/>
            <a:ext cx="9144000" cy="6477000"/>
          </a:xfrm>
        </p:spPr>
        <p:txBody>
          <a:bodyPr>
            <a:normAutofit lnSpcReduction="10000"/>
          </a:bodyPr>
          <a:lstStyle/>
          <a:p>
            <a:pPr marL="0" indent="0">
              <a:buNone/>
            </a:pPr>
            <a:r>
              <a:rPr lang="en-US" sz="2250" b="1" u="sng" dirty="0"/>
              <a:t>Americas</a:t>
            </a:r>
          </a:p>
          <a:p>
            <a:r>
              <a:rPr lang="en-US" sz="2250" dirty="0"/>
              <a:t>When European explorers arrived in the New World, many believed that conquest of native civilizations would be relatively easy . . .</a:t>
            </a:r>
          </a:p>
          <a:p>
            <a:r>
              <a:rPr lang="en-US" sz="2250" dirty="0"/>
              <a:t>By the 1530’s private </a:t>
            </a:r>
            <a:r>
              <a:rPr lang="en-US" sz="2250" dirty="0" smtClean="0"/>
              <a:t>_____________(</a:t>
            </a:r>
            <a:r>
              <a:rPr lang="en-US" sz="2250" dirty="0"/>
              <a:t>elite men motivated by glory, wealth &amp; religion) had taken control of dominant L. American civilizations</a:t>
            </a:r>
          </a:p>
          <a:p>
            <a:pPr lvl="1" indent="-342900">
              <a:buFont typeface="Wingdings" panose="05000000000000000000" pitchFamily="2" charset="2"/>
              <a:buChar char="§"/>
            </a:pPr>
            <a:r>
              <a:rPr lang="en-US" sz="2250" dirty="0" smtClean="0"/>
              <a:t>______conquered </a:t>
            </a:r>
            <a:r>
              <a:rPr lang="en-US" sz="2250" dirty="0"/>
              <a:t>the Aztecs =&gt; had only 600 men, horses &amp; 6 cannon</a:t>
            </a:r>
          </a:p>
          <a:p>
            <a:pPr marL="400050" lvl="1" indent="0">
              <a:buNone/>
            </a:pPr>
            <a:r>
              <a:rPr lang="en-US" sz="2250" dirty="0"/>
              <a:t>	-- Aztec population is close to 20 million</a:t>
            </a:r>
          </a:p>
          <a:p>
            <a:pPr lvl="1" indent="-342900">
              <a:buFont typeface="Wingdings" panose="05000000000000000000" pitchFamily="2" charset="2"/>
              <a:buChar char="§"/>
            </a:pPr>
            <a:r>
              <a:rPr lang="en-US" sz="2250" dirty="0" smtClean="0"/>
              <a:t>_______conquered </a:t>
            </a:r>
            <a:r>
              <a:rPr lang="en-US" sz="2250" dirty="0"/>
              <a:t>the Incas =&gt; had only 180 men, horses &amp; 1 cannon</a:t>
            </a:r>
          </a:p>
          <a:p>
            <a:pPr marL="400050" lvl="1" indent="0">
              <a:buNone/>
            </a:pPr>
            <a:r>
              <a:rPr lang="en-US" sz="2250" dirty="0"/>
              <a:t>	-- Incan army had over 80,000 men</a:t>
            </a:r>
          </a:p>
          <a:p>
            <a:pPr marL="400050" lvl="1" indent="0">
              <a:buNone/>
            </a:pPr>
            <a:r>
              <a:rPr lang="en-US" sz="2250" b="1" i="1" dirty="0"/>
              <a:t>Q:  How did these men achieve such victories?</a:t>
            </a:r>
          </a:p>
          <a:p>
            <a:pPr marL="800100" lvl="2" indent="0">
              <a:buNone/>
            </a:pPr>
            <a:r>
              <a:rPr lang="en-US" sz="2300" dirty="0"/>
              <a:t>** Both Cortes and Pizarro exploited Native rivalries (both Aztec and Incas were tribute states), religion &amp; disease to achieve victory **</a:t>
            </a:r>
          </a:p>
          <a:p>
            <a:r>
              <a:rPr lang="en-US" sz="2300" dirty="0"/>
              <a:t>After conquest the Spanish and Portuguese monarchies took control of the administration of colonial governments </a:t>
            </a:r>
          </a:p>
          <a:p>
            <a:pPr lvl="1" indent="-342900">
              <a:buFont typeface="Wingdings" panose="05000000000000000000" pitchFamily="2" charset="2"/>
              <a:buChar char="§"/>
            </a:pPr>
            <a:r>
              <a:rPr lang="en-US" sz="2300" dirty="0"/>
              <a:t>Goal = wealth and expansion of trade</a:t>
            </a:r>
          </a:p>
          <a:p>
            <a:pPr marL="400050" lvl="1" indent="0">
              <a:buNone/>
            </a:pPr>
            <a:r>
              <a:rPr lang="en-US" sz="2300" dirty="0"/>
              <a:t>	-- Spain and Portugal relied on </a:t>
            </a:r>
            <a:r>
              <a:rPr lang="en-US" sz="2300" dirty="0" smtClean="0"/>
              <a:t>___________________as </a:t>
            </a:r>
            <a:r>
              <a:rPr lang="en-US" sz="2300" dirty="0"/>
              <a:t>well as 	cash crop agriculture in their New World colonies</a:t>
            </a:r>
          </a:p>
        </p:txBody>
      </p:sp>
    </p:spTree>
    <p:extLst>
      <p:ext uri="{BB962C8B-B14F-4D97-AF65-F5344CB8AC3E}">
        <p14:creationId xmlns:p14="http://schemas.microsoft.com/office/powerpoint/2010/main" val="4201621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normAutofit fontScale="90000"/>
          </a:bodyPr>
          <a:lstStyle/>
          <a:p>
            <a:r>
              <a:rPr lang="en-US" dirty="0"/>
              <a:t>16</a:t>
            </a:r>
            <a:r>
              <a:rPr lang="en-US" baseline="30000" dirty="0"/>
              <a:t>th</a:t>
            </a:r>
            <a:r>
              <a:rPr lang="en-US" dirty="0"/>
              <a:t> &amp; 17</a:t>
            </a:r>
            <a:r>
              <a:rPr lang="en-US" baseline="30000" dirty="0"/>
              <a:t>th</a:t>
            </a:r>
            <a:r>
              <a:rPr lang="en-US" dirty="0"/>
              <a:t> Century Spanish Empire</a:t>
            </a:r>
          </a:p>
        </p:txBody>
      </p:sp>
      <p:pic>
        <p:nvPicPr>
          <p:cNvPr id="7170" name="Picture 2" descr="http://i1245.photobucket.com/albums/gg585/JPGM22/Spanish_Empire_Anachronous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85800"/>
            <a:ext cx="9144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400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0460" y="304800"/>
            <a:ext cx="4117340" cy="1143000"/>
          </a:xfrm>
        </p:spPr>
        <p:txBody>
          <a:bodyPr>
            <a:normAutofit fontScale="90000"/>
          </a:bodyPr>
          <a:lstStyle/>
          <a:p>
            <a:r>
              <a:rPr lang="en-US" b="1" u="sng" dirty="0"/>
              <a:t>Spanish &amp; Portuguese NW Colonial Empires</a:t>
            </a:r>
          </a:p>
        </p:txBody>
      </p:sp>
      <p:sp>
        <p:nvSpPr>
          <p:cNvPr id="3" name="Content Placeholder 2"/>
          <p:cNvSpPr>
            <a:spLocks noGrp="1"/>
          </p:cNvSpPr>
          <p:nvPr>
            <p:ph idx="1"/>
          </p:nvPr>
        </p:nvSpPr>
        <p:spPr>
          <a:xfrm>
            <a:off x="5105400" y="1828800"/>
            <a:ext cx="3962400" cy="4297363"/>
          </a:xfrm>
        </p:spPr>
        <p:txBody>
          <a:bodyPr>
            <a:normAutofit/>
          </a:bodyPr>
          <a:lstStyle/>
          <a:p>
            <a:pPr marL="0" indent="0">
              <a:buNone/>
            </a:pPr>
            <a:r>
              <a:rPr lang="en-US" sz="2600" dirty="0"/>
              <a:t>Due to distance, each Viceroyalty was administered by a Viceroy =&gt; quasi independent authority who had to be a </a:t>
            </a:r>
            <a:r>
              <a:rPr lang="en-US" sz="2600" b="1" i="1" dirty="0" err="1"/>
              <a:t>Peninsulare</a:t>
            </a:r>
            <a:endParaRPr lang="en-US" sz="2600" b="1" i="1" dirty="0"/>
          </a:p>
        </p:txBody>
      </p:sp>
      <p:pic>
        <p:nvPicPr>
          <p:cNvPr id="6148" name="Picture 4" descr="http://media-3.web.britannica.com/eb-media/10/126810-050-F4951F5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7253"/>
            <a:ext cx="4798060" cy="664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692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304800"/>
          </a:xfrm>
        </p:spPr>
        <p:txBody>
          <a:bodyPr>
            <a:noAutofit/>
          </a:bodyPr>
          <a:lstStyle/>
          <a:p>
            <a:r>
              <a:rPr lang="en-US" sz="3400" b="1" u="sng" dirty="0"/>
              <a:t>Spanish and Portuguese NW political structures</a:t>
            </a:r>
          </a:p>
        </p:txBody>
      </p:sp>
      <p:sp>
        <p:nvSpPr>
          <p:cNvPr id="3" name="Content Placeholder 2"/>
          <p:cNvSpPr>
            <a:spLocks noGrp="1"/>
          </p:cNvSpPr>
          <p:nvPr>
            <p:ph idx="1"/>
          </p:nvPr>
        </p:nvSpPr>
        <p:spPr>
          <a:xfrm>
            <a:off x="0" y="457200"/>
            <a:ext cx="9144000" cy="7010400"/>
          </a:xfrm>
        </p:spPr>
        <p:txBody>
          <a:bodyPr>
            <a:normAutofit fontScale="92500" lnSpcReduction="10000"/>
          </a:bodyPr>
          <a:lstStyle/>
          <a:p>
            <a:r>
              <a:rPr lang="en-US" sz="2250" dirty="0"/>
              <a:t>Spanish possessions were divided into </a:t>
            </a:r>
            <a:r>
              <a:rPr lang="en-US" sz="2250" dirty="0" smtClean="0"/>
              <a:t>______________for </a:t>
            </a:r>
            <a:r>
              <a:rPr lang="en-US" sz="2250" dirty="0"/>
              <a:t>political administration =&gt; Governing districts (4 in Spanish N. America)</a:t>
            </a:r>
          </a:p>
          <a:p>
            <a:pPr lvl="1" indent="-342900">
              <a:buFont typeface="Wingdings" panose="05000000000000000000" pitchFamily="2" charset="2"/>
              <a:buChar char="§"/>
            </a:pPr>
            <a:r>
              <a:rPr lang="en-US" sz="2250" dirty="0"/>
              <a:t>Viceroyalty was administered by a </a:t>
            </a:r>
            <a:r>
              <a:rPr lang="en-US" sz="2250" dirty="0" smtClean="0"/>
              <a:t>_________=&gt; </a:t>
            </a:r>
            <a:r>
              <a:rPr lang="en-US" sz="2250" dirty="0"/>
              <a:t>appointed by King of Spain 	-- Viceroy was a quasi independent authority (due to distance; 200 days 	for a round trip voyage by ship; months to reach Lima by land)</a:t>
            </a:r>
          </a:p>
          <a:p>
            <a:pPr lvl="1" indent="-342900">
              <a:buFont typeface="Wingdings" panose="05000000000000000000" pitchFamily="2" charset="2"/>
              <a:buChar char="§"/>
            </a:pPr>
            <a:r>
              <a:rPr lang="en-US" sz="2250" dirty="0"/>
              <a:t>Each viceroyalty was divided into local districts </a:t>
            </a:r>
          </a:p>
          <a:p>
            <a:r>
              <a:rPr lang="en-US" sz="2250" dirty="0"/>
              <a:t>Spanish &amp; Portuguese empires encouraged </a:t>
            </a:r>
            <a:r>
              <a:rPr lang="en-US" sz="2250" dirty="0" smtClean="0"/>
              <a:t>______________________with </a:t>
            </a:r>
            <a:r>
              <a:rPr lang="en-US" sz="2250" dirty="0"/>
              <a:t>Natives &amp; Africans =&gt; new L. American multiracial society emerged</a:t>
            </a:r>
          </a:p>
          <a:p>
            <a:pPr lvl="1" indent="-342900">
              <a:buFont typeface="Wingdings" panose="05000000000000000000" pitchFamily="2" charset="2"/>
              <a:buChar char="§"/>
            </a:pPr>
            <a:r>
              <a:rPr lang="en-US" sz="2250" dirty="0" smtClean="0"/>
              <a:t>________=&gt; </a:t>
            </a:r>
            <a:r>
              <a:rPr lang="en-US" sz="2250" dirty="0"/>
              <a:t>offspring of Europeans &amp; Natives (usually not acknowledged)</a:t>
            </a:r>
          </a:p>
          <a:p>
            <a:pPr lvl="1" indent="-342900">
              <a:buFont typeface="Wingdings" panose="05000000000000000000" pitchFamily="2" charset="2"/>
              <a:buChar char="§"/>
            </a:pPr>
            <a:r>
              <a:rPr lang="en-US" sz="2250" dirty="0" smtClean="0"/>
              <a:t>____________=&gt; </a:t>
            </a:r>
            <a:r>
              <a:rPr lang="en-US" sz="2250" dirty="0"/>
              <a:t>offspring of Europeans &amp; Africans (8M + slaves imported)</a:t>
            </a:r>
          </a:p>
          <a:p>
            <a:r>
              <a:rPr lang="en-US" sz="2300" dirty="0"/>
              <a:t>Spanish created the </a:t>
            </a:r>
            <a:r>
              <a:rPr lang="en-US" sz="2300" dirty="0" smtClean="0"/>
              <a:t>_________________to </a:t>
            </a:r>
            <a:r>
              <a:rPr lang="en-US" sz="2300" dirty="0"/>
              <a:t>organize Latin American society politically and socially =&gt; assigned class via racial classifications</a:t>
            </a:r>
          </a:p>
          <a:p>
            <a:pPr lvl="1" indent="-342900">
              <a:buFont typeface="Wingdings" panose="05000000000000000000" pitchFamily="2" charset="2"/>
              <a:buChar char="§"/>
            </a:pPr>
            <a:r>
              <a:rPr lang="en-US" sz="2300" dirty="0"/>
              <a:t>Only Native Spanish born men (</a:t>
            </a:r>
            <a:r>
              <a:rPr lang="en-US" sz="2300" b="1" i="1" dirty="0" err="1"/>
              <a:t>Peninsulares</a:t>
            </a:r>
            <a:r>
              <a:rPr lang="en-US" sz="2300" dirty="0"/>
              <a:t>) could serve as Viceroys</a:t>
            </a:r>
            <a:r>
              <a:rPr lang="en-US" sz="1900" dirty="0"/>
              <a:t> </a:t>
            </a:r>
          </a:p>
          <a:p>
            <a:pPr lvl="1" indent="-342900">
              <a:buFont typeface="Wingdings" panose="05000000000000000000" pitchFamily="2" charset="2"/>
              <a:buChar char="§"/>
            </a:pPr>
            <a:r>
              <a:rPr lang="en-US" sz="2300" dirty="0" smtClean="0"/>
              <a:t>____________were </a:t>
            </a:r>
            <a:r>
              <a:rPr lang="en-US" sz="2300" dirty="0"/>
              <a:t>the main elites at the local level =&gt; controlled city councils, large tracts of land (</a:t>
            </a:r>
            <a:r>
              <a:rPr lang="en-US" sz="2300" b="1" i="1" dirty="0"/>
              <a:t>haciendas</a:t>
            </a:r>
            <a:r>
              <a:rPr lang="en-US" sz="2300" dirty="0"/>
              <a:t>) and mining industries</a:t>
            </a:r>
          </a:p>
          <a:p>
            <a:pPr lvl="1" indent="-342900">
              <a:buFont typeface="Wingdings" panose="05000000000000000000" pitchFamily="2" charset="2"/>
              <a:buChar char="§"/>
            </a:pPr>
            <a:r>
              <a:rPr lang="en-US" sz="2300" dirty="0"/>
              <a:t>Mestizos and Mulattos had severely restricted economic and political opportunities (relied on connections to creoles)</a:t>
            </a:r>
          </a:p>
          <a:p>
            <a:pPr lvl="1" indent="-342900">
              <a:buFont typeface="Wingdings" panose="05000000000000000000" pitchFamily="2" charset="2"/>
              <a:buChar char="§"/>
            </a:pPr>
            <a:r>
              <a:rPr lang="en-US" sz="2300" dirty="0" err="1"/>
              <a:t>Castas</a:t>
            </a:r>
            <a:r>
              <a:rPr lang="en-US" sz="2300" dirty="0"/>
              <a:t> system assumed superiority of Spanish culture =&gt; forced cultural conversion of Natives and Africans (Spanish language, food, religion)</a:t>
            </a:r>
          </a:p>
          <a:p>
            <a:pPr marL="0" indent="0">
              <a:buNone/>
            </a:pPr>
            <a:r>
              <a:rPr lang="en-US" sz="2300" b="1" i="1" dirty="0"/>
              <a:t>	</a:t>
            </a:r>
          </a:p>
        </p:txBody>
      </p:sp>
    </p:spTree>
    <p:extLst>
      <p:ext uri="{BB962C8B-B14F-4D97-AF65-F5344CB8AC3E}">
        <p14:creationId xmlns:p14="http://schemas.microsoft.com/office/powerpoint/2010/main" val="1341279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Unit Questions and Periodization</a:t>
            </a:r>
          </a:p>
        </p:txBody>
      </p:sp>
      <p:sp>
        <p:nvSpPr>
          <p:cNvPr id="3" name="Content Placeholder 2"/>
          <p:cNvSpPr>
            <a:spLocks noGrp="1"/>
          </p:cNvSpPr>
          <p:nvPr>
            <p:ph idx="1"/>
          </p:nvPr>
        </p:nvSpPr>
        <p:spPr>
          <a:xfrm>
            <a:off x="0" y="685800"/>
            <a:ext cx="9144000" cy="6400800"/>
          </a:xfrm>
        </p:spPr>
        <p:txBody>
          <a:bodyPr>
            <a:normAutofit fontScale="92500" lnSpcReduction="20000"/>
          </a:bodyPr>
          <a:lstStyle/>
          <a:p>
            <a:r>
              <a:rPr lang="en-US" sz="2400" dirty="0"/>
              <a:t>Why 1450?  </a:t>
            </a:r>
          </a:p>
          <a:p>
            <a:pPr lvl="1" indent="-342900">
              <a:buFont typeface="Wingdings" panose="05000000000000000000" pitchFamily="2" charset="2"/>
              <a:buChar char="§"/>
            </a:pPr>
            <a:r>
              <a:rPr lang="en-US" sz="2400" dirty="0" smtClean="0"/>
              <a:t>_____________________________________=&gt; </a:t>
            </a:r>
            <a:r>
              <a:rPr lang="en-US" sz="2400" dirty="0"/>
              <a:t>closes overland trade route to Silk Road from Europeans</a:t>
            </a:r>
          </a:p>
          <a:p>
            <a:pPr marL="400050" lvl="1" indent="0">
              <a:buNone/>
            </a:pPr>
            <a:r>
              <a:rPr lang="en-US" sz="2400" dirty="0"/>
              <a:t>	-- Start of European African exploration (i.e. Portugal, Spain)</a:t>
            </a:r>
          </a:p>
          <a:p>
            <a:r>
              <a:rPr lang="en-US" sz="2400" dirty="0"/>
              <a:t>Why 1750?</a:t>
            </a:r>
          </a:p>
          <a:p>
            <a:pPr lvl="1" indent="-342900">
              <a:buFont typeface="Wingdings" panose="05000000000000000000" pitchFamily="2" charset="2"/>
              <a:buChar char="§"/>
            </a:pPr>
            <a:r>
              <a:rPr lang="en-US" sz="2400" dirty="0"/>
              <a:t>Start of </a:t>
            </a:r>
            <a:r>
              <a:rPr lang="en-US" sz="2400" dirty="0" smtClean="0"/>
              <a:t>__________________________________(</a:t>
            </a:r>
            <a:r>
              <a:rPr lang="en-US" sz="2400" dirty="0"/>
              <a:t>i.e. American Revolution, French Revolutions) </a:t>
            </a:r>
            <a:r>
              <a:rPr lang="en-US" sz="2400" b="1" i="1" dirty="0"/>
              <a:t>** Era of Revolutions**</a:t>
            </a:r>
          </a:p>
          <a:p>
            <a:pPr marL="0" indent="0">
              <a:buNone/>
            </a:pPr>
            <a:r>
              <a:rPr lang="en-US" sz="2400" b="1" i="1" dirty="0"/>
              <a:t>Major Unit Questions</a:t>
            </a:r>
          </a:p>
          <a:p>
            <a:pPr marL="0" indent="0">
              <a:buNone/>
            </a:pPr>
            <a:r>
              <a:rPr lang="en-US" sz="2400" b="1" i="1" dirty="0"/>
              <a:t>#1: </a:t>
            </a:r>
            <a:r>
              <a:rPr lang="en-US" sz="2400" dirty="0"/>
              <a:t>How did the global convergence bring about a change in labor systems during the time period 1450 to 1750 (esp. in colonial areas)?</a:t>
            </a:r>
          </a:p>
          <a:p>
            <a:pPr marL="0" indent="0">
              <a:buNone/>
            </a:pPr>
            <a:r>
              <a:rPr lang="en-US" sz="2400" dirty="0"/>
              <a:t>#2: Compare the environmental and demographic effects of the Columbian Exchange between Europe and either Latin America or Africa</a:t>
            </a:r>
          </a:p>
          <a:p>
            <a:pPr marL="0" indent="0">
              <a:buNone/>
            </a:pPr>
            <a:r>
              <a:rPr lang="en-US" sz="2400" dirty="0"/>
              <a:t>#3: Analyze the social and economic transformations that occurred in the Atlantic world as a result of new contacts among Western Europe, Africa and the Americas from 1492 to 1750.</a:t>
            </a:r>
          </a:p>
          <a:p>
            <a:pPr marL="0" indent="0">
              <a:buNone/>
            </a:pPr>
            <a:r>
              <a:rPr lang="en-US" sz="2400" dirty="0"/>
              <a:t>#4: Analyze continuities and change in commerce in the Indian Ocean region from 650 CE to 1750 CE</a:t>
            </a:r>
          </a:p>
          <a:p>
            <a:pPr marL="0" indent="0">
              <a:buNone/>
            </a:pPr>
            <a:r>
              <a:rPr lang="en-US" sz="2400" dirty="0"/>
              <a:t>#5:   Analyze the social and economic effects of the global flow of silver from the mid sixteenth century to the early 18</a:t>
            </a:r>
            <a:r>
              <a:rPr lang="en-US" sz="2400" baseline="30000" dirty="0"/>
              <a:t>th</a:t>
            </a:r>
            <a:r>
              <a:rPr lang="en-US" sz="2400" dirty="0"/>
              <a:t> century</a:t>
            </a:r>
            <a:endParaRPr lang="en-US" sz="2400" b="1" i="1" dirty="0"/>
          </a:p>
        </p:txBody>
      </p:sp>
    </p:spTree>
    <p:extLst>
      <p:ext uri="{BB962C8B-B14F-4D97-AF65-F5344CB8AC3E}">
        <p14:creationId xmlns:p14="http://schemas.microsoft.com/office/powerpoint/2010/main" val="380900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685800"/>
          </a:xfrm>
        </p:spPr>
        <p:txBody>
          <a:bodyPr>
            <a:normAutofit fontScale="90000"/>
          </a:bodyPr>
          <a:lstStyle/>
          <a:p>
            <a:r>
              <a:rPr lang="en-US" b="1" u="sng" dirty="0"/>
              <a:t>Spanish Castas system</a:t>
            </a:r>
          </a:p>
        </p:txBody>
      </p:sp>
      <p:pic>
        <p:nvPicPr>
          <p:cNvPr id="3074" name="Picture 2" descr="http://image.slidesharecdn.com/spanishfrenchandenglishcolonies-120721114252-phpapp01/95/spanish-french-and-english-colonies-26-728.jpg?cb=13428892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799"/>
            <a:ext cx="8458200" cy="6057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01000" y="2656114"/>
            <a:ext cx="1295400"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Born in New World</a:t>
            </a:r>
          </a:p>
        </p:txBody>
      </p:sp>
      <p:sp>
        <p:nvSpPr>
          <p:cNvPr id="5" name="Right Arrow 4"/>
          <p:cNvSpPr/>
          <p:nvPr/>
        </p:nvSpPr>
        <p:spPr>
          <a:xfrm>
            <a:off x="7315200" y="2685364"/>
            <a:ext cx="685800" cy="772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401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a:t>Spanish </a:t>
            </a:r>
            <a:r>
              <a:rPr lang="en-US" b="1" u="sng" dirty="0" err="1"/>
              <a:t>Castas</a:t>
            </a:r>
            <a:r>
              <a:rPr lang="en-US" b="1" u="sng" dirty="0"/>
              <a:t> System</a:t>
            </a:r>
          </a:p>
        </p:txBody>
      </p:sp>
      <p:sp>
        <p:nvSpPr>
          <p:cNvPr id="7" name="Content Placeholder 6"/>
          <p:cNvSpPr>
            <a:spLocks noGrp="1"/>
          </p:cNvSpPr>
          <p:nvPr>
            <p:ph idx="1"/>
          </p:nvPr>
        </p:nvSpPr>
        <p:spPr>
          <a:xfrm>
            <a:off x="0" y="457200"/>
            <a:ext cx="5514585" cy="6549118"/>
          </a:xfrm>
        </p:spPr>
        <p:txBody>
          <a:bodyPr>
            <a:normAutofit lnSpcReduction="10000"/>
          </a:bodyPr>
          <a:lstStyle/>
          <a:p>
            <a:r>
              <a:rPr lang="en-US" sz="2400" b="1" i="1" dirty="0" err="1"/>
              <a:t>Castas</a:t>
            </a:r>
            <a:r>
              <a:rPr lang="en-US" sz="2400" b="1" i="1" dirty="0"/>
              <a:t> </a:t>
            </a:r>
            <a:r>
              <a:rPr lang="en-US" sz="2400" dirty="0"/>
              <a:t>system impacted all parts of life </a:t>
            </a:r>
          </a:p>
          <a:p>
            <a:pPr marL="0" indent="0">
              <a:buNone/>
            </a:pPr>
            <a:r>
              <a:rPr lang="en-US" sz="2400" dirty="0"/>
              <a:t>  	 -- Lower castes were expected  to 	pay higher taxes &amp; tributes </a:t>
            </a:r>
          </a:p>
          <a:p>
            <a:pPr marL="0" indent="0">
              <a:buNone/>
            </a:pPr>
            <a:r>
              <a:rPr lang="en-US" sz="2400" dirty="0"/>
              <a:t>#1: </a:t>
            </a:r>
            <a:r>
              <a:rPr lang="en-US" sz="2400" b="1" i="1" dirty="0" err="1"/>
              <a:t>Peninsulares</a:t>
            </a:r>
            <a:r>
              <a:rPr lang="en-US" sz="2400" dirty="0"/>
              <a:t> =&gt; Spanish born in Spain (served as viceroys, administrators, large landowners, </a:t>
            </a:r>
            <a:r>
              <a:rPr lang="en-US" sz="2400" dirty="0" err="1"/>
              <a:t>uber</a:t>
            </a:r>
            <a:r>
              <a:rPr lang="en-US" sz="2400" dirty="0"/>
              <a:t> elite)</a:t>
            </a:r>
          </a:p>
          <a:p>
            <a:pPr marL="0" indent="0">
              <a:buNone/>
            </a:pPr>
            <a:r>
              <a:rPr lang="en-US" sz="2400" dirty="0"/>
              <a:t>#2: </a:t>
            </a:r>
            <a:r>
              <a:rPr lang="en-US" sz="2400" b="1" i="1" dirty="0"/>
              <a:t>Creoles</a:t>
            </a:r>
            <a:r>
              <a:rPr lang="en-US" sz="2400" dirty="0"/>
              <a:t> =&gt; Spanish born in the New World (local officials, hacienda owners,  controlled most of mining </a:t>
            </a:r>
            <a:r>
              <a:rPr lang="en-US" sz="2400" dirty="0" err="1"/>
              <a:t>indusry</a:t>
            </a:r>
            <a:r>
              <a:rPr lang="en-US" sz="2400" dirty="0"/>
              <a:t>, etc..)</a:t>
            </a:r>
          </a:p>
          <a:p>
            <a:pPr marL="0" indent="0">
              <a:buNone/>
            </a:pPr>
            <a:r>
              <a:rPr lang="en-US" sz="2400" dirty="0"/>
              <a:t>#3: </a:t>
            </a:r>
            <a:r>
              <a:rPr lang="en-US" sz="2400" b="1" i="1" dirty="0"/>
              <a:t>Mixed Races </a:t>
            </a:r>
            <a:r>
              <a:rPr lang="en-US" sz="2400" dirty="0"/>
              <a:t>=&gt; Mestizos (Spanish and Native), </a:t>
            </a:r>
            <a:r>
              <a:rPr lang="en-US" sz="2400" dirty="0" err="1"/>
              <a:t>Mullatos</a:t>
            </a:r>
            <a:r>
              <a:rPr lang="en-US" sz="2400" dirty="0"/>
              <a:t> (Spanish and African) =&gt; L. American middle class; artisans, small scale agriculture and ranching</a:t>
            </a:r>
          </a:p>
          <a:p>
            <a:pPr marL="0" indent="0">
              <a:buNone/>
            </a:pPr>
            <a:r>
              <a:rPr lang="en-US" sz="2400" dirty="0"/>
              <a:t>#4: </a:t>
            </a:r>
            <a:r>
              <a:rPr lang="en-US" sz="2400" b="1" i="1" dirty="0" err="1"/>
              <a:t>Indios</a:t>
            </a:r>
            <a:r>
              <a:rPr lang="en-US" sz="2400" b="1" i="1" dirty="0"/>
              <a:t> or Negros </a:t>
            </a:r>
            <a:r>
              <a:rPr lang="en-US" sz="2400" dirty="0"/>
              <a:t>=&gt; Native or African =&gt; slaves or workers (some elites maintained status by cooperation w/ Spanish; collected taxes and tributes)</a:t>
            </a:r>
          </a:p>
          <a:p>
            <a:pPr marL="0" indent="0">
              <a:buNone/>
            </a:pPr>
            <a:endParaRPr lang="en-US" sz="2400" dirty="0"/>
          </a:p>
        </p:txBody>
      </p:sp>
      <p:pic>
        <p:nvPicPr>
          <p:cNvPr id="8194" name="Picture 2" descr="http://mmssocialstudies.files.wordpress.com/2012/08/spanish-casta-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4583" y="838200"/>
            <a:ext cx="3520651" cy="5570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07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228600"/>
          </a:xfrm>
        </p:spPr>
        <p:txBody>
          <a:bodyPr>
            <a:normAutofit fontScale="90000"/>
          </a:bodyPr>
          <a:lstStyle/>
          <a:p>
            <a:r>
              <a:rPr lang="en-US" b="1" u="sng" dirty="0"/>
              <a:t>Spanish vs English Colonial Systems</a:t>
            </a:r>
          </a:p>
        </p:txBody>
      </p:sp>
      <p:sp>
        <p:nvSpPr>
          <p:cNvPr id="3" name="Content Placeholder 2"/>
          <p:cNvSpPr>
            <a:spLocks noGrp="1"/>
          </p:cNvSpPr>
          <p:nvPr>
            <p:ph idx="1"/>
          </p:nvPr>
        </p:nvSpPr>
        <p:spPr>
          <a:xfrm>
            <a:off x="0" y="457200"/>
            <a:ext cx="9144000" cy="685800"/>
          </a:xfrm>
        </p:spPr>
        <p:txBody>
          <a:bodyPr>
            <a:normAutofit fontScale="92500" lnSpcReduction="10000"/>
          </a:bodyPr>
          <a:lstStyle/>
          <a:p>
            <a:r>
              <a:rPr lang="en-US" sz="2300" dirty="0"/>
              <a:t>The English colonial administration system was much more limited than the Spanish =&gt; due to their </a:t>
            </a:r>
            <a:r>
              <a:rPr lang="en-US" sz="2300" b="1" i="1" dirty="0"/>
              <a:t>limited monarchy</a:t>
            </a:r>
            <a:r>
              <a:rPr lang="en-US" sz="2300" dirty="0"/>
              <a:t> style of governance</a:t>
            </a:r>
          </a:p>
        </p:txBody>
      </p:sp>
      <p:graphicFrame>
        <p:nvGraphicFramePr>
          <p:cNvPr id="4" name="Table 3"/>
          <p:cNvGraphicFramePr>
            <a:graphicFrameLocks noGrp="1"/>
          </p:cNvGraphicFramePr>
          <p:nvPr>
            <p:extLst>
              <p:ext uri="{D42A27DB-BD31-4B8C-83A1-F6EECF244321}">
                <p14:modId xmlns:p14="http://schemas.microsoft.com/office/powerpoint/2010/main" val="333911751"/>
              </p:ext>
            </p:extLst>
          </p:nvPr>
        </p:nvGraphicFramePr>
        <p:xfrm>
          <a:off x="76200" y="1106029"/>
          <a:ext cx="8991600" cy="5918987"/>
        </p:xfrm>
        <a:graphic>
          <a:graphicData uri="http://schemas.openxmlformats.org/drawingml/2006/table">
            <a:tbl>
              <a:tblPr firstRow="1" bandRow="1">
                <a:tableStyleId>{5C22544A-7EE6-4342-B048-85BDC9FD1C3A}</a:tableStyleId>
              </a:tblPr>
              <a:tblGrid>
                <a:gridCol w="995908">
                  <a:extLst>
                    <a:ext uri="{9D8B030D-6E8A-4147-A177-3AD203B41FA5}">
                      <a16:colId xmlns:a16="http://schemas.microsoft.com/office/drawing/2014/main" xmlns="" val="20000"/>
                    </a:ext>
                  </a:extLst>
                </a:gridCol>
                <a:gridCol w="3999426">
                  <a:extLst>
                    <a:ext uri="{9D8B030D-6E8A-4147-A177-3AD203B41FA5}">
                      <a16:colId xmlns:a16="http://schemas.microsoft.com/office/drawing/2014/main" xmlns="" val="20001"/>
                    </a:ext>
                  </a:extLst>
                </a:gridCol>
                <a:gridCol w="3996266">
                  <a:extLst>
                    <a:ext uri="{9D8B030D-6E8A-4147-A177-3AD203B41FA5}">
                      <a16:colId xmlns:a16="http://schemas.microsoft.com/office/drawing/2014/main" xmlns="" val="20002"/>
                    </a:ext>
                  </a:extLst>
                </a:gridCol>
              </a:tblGrid>
              <a:tr h="375757">
                <a:tc>
                  <a:txBody>
                    <a:bodyPr/>
                    <a:lstStyle/>
                    <a:p>
                      <a:pPr algn="ctr"/>
                      <a:endParaRPr lang="en-US" sz="2000" dirty="0"/>
                    </a:p>
                  </a:txBody>
                  <a:tcPr/>
                </a:tc>
                <a:tc>
                  <a:txBody>
                    <a:bodyPr/>
                    <a:lstStyle/>
                    <a:p>
                      <a:pPr algn="ctr"/>
                      <a:r>
                        <a:rPr lang="en-US" sz="2000" dirty="0"/>
                        <a:t>Political Structures</a:t>
                      </a:r>
                    </a:p>
                  </a:txBody>
                  <a:tcPr/>
                </a:tc>
                <a:tc>
                  <a:txBody>
                    <a:bodyPr/>
                    <a:lstStyle/>
                    <a:p>
                      <a:pPr algn="ctr"/>
                      <a:r>
                        <a:rPr lang="en-US" sz="2000" dirty="0"/>
                        <a:t>Social Structures</a:t>
                      </a:r>
                    </a:p>
                  </a:txBody>
                  <a:tcPr/>
                </a:tc>
                <a:extLst>
                  <a:ext uri="{0D108BD9-81ED-4DB2-BD59-A6C34878D82A}">
                    <a16:rowId xmlns:a16="http://schemas.microsoft.com/office/drawing/2014/main" xmlns="" val="10000"/>
                  </a:ext>
                </a:extLst>
              </a:tr>
              <a:tr h="2688107">
                <a:tc>
                  <a:txBody>
                    <a:bodyPr/>
                    <a:lstStyle/>
                    <a:p>
                      <a:pPr algn="ctr"/>
                      <a:r>
                        <a:rPr lang="en-US" sz="2000" b="1" i="1" dirty="0"/>
                        <a:t>Spain</a:t>
                      </a:r>
                    </a:p>
                  </a:txBody>
                  <a:tcPr anchor="ctr"/>
                </a:tc>
                <a:tc>
                  <a:txBody>
                    <a:bodyPr/>
                    <a:lstStyle/>
                    <a:p>
                      <a:pPr marL="342900" indent="-342900" algn="l">
                        <a:buFont typeface="Arial" panose="020B0604020202020204" pitchFamily="34" charset="0"/>
                        <a:buChar char="•"/>
                      </a:pPr>
                      <a:r>
                        <a:rPr lang="en-US" sz="1800" dirty="0"/>
                        <a:t>Districts (Viceroyalties)</a:t>
                      </a:r>
                      <a:r>
                        <a:rPr lang="en-US" sz="1800" baseline="0" dirty="0"/>
                        <a:t> set up and administered by Spanish monarchy</a:t>
                      </a:r>
                      <a:endParaRPr lang="en-US" sz="1800" dirty="0"/>
                    </a:p>
                    <a:p>
                      <a:pPr marL="342900" indent="-342900" algn="l">
                        <a:buFont typeface="Arial" panose="020B0604020202020204" pitchFamily="34" charset="0"/>
                        <a:buChar char="•"/>
                      </a:pPr>
                      <a:r>
                        <a:rPr lang="en-US" sz="1800" dirty="0"/>
                        <a:t>Centralized bureaucracy w/ leaders (viceroys) appointed by King</a:t>
                      </a:r>
                    </a:p>
                    <a:p>
                      <a:pPr marL="0" indent="0" algn="l">
                        <a:buFont typeface="Arial" panose="020B0604020202020204" pitchFamily="34" charset="0"/>
                        <a:buNone/>
                      </a:pPr>
                      <a:r>
                        <a:rPr lang="en-US" sz="1800" dirty="0"/>
                        <a:t>       -- Large</a:t>
                      </a:r>
                      <a:r>
                        <a:rPr lang="en-US" sz="1800" baseline="0" dirty="0"/>
                        <a:t> local bureaucracies  developed in urban areas (Mexico City)</a:t>
                      </a:r>
                    </a:p>
                    <a:p>
                      <a:pPr marL="285750" indent="-285750" algn="l">
                        <a:buFont typeface="Arial" panose="020B0604020202020204" pitchFamily="34" charset="0"/>
                        <a:buChar char="•"/>
                      </a:pPr>
                      <a:r>
                        <a:rPr lang="en-US" sz="1800" baseline="0" dirty="0"/>
                        <a:t>Council of Indies set laws in Spain but due to distance viceroys had great deal of authority</a:t>
                      </a:r>
                      <a:endParaRPr lang="en-US" sz="1800" dirty="0"/>
                    </a:p>
                  </a:txBody>
                  <a:tcPr/>
                </a:tc>
                <a:tc>
                  <a:txBody>
                    <a:bodyPr/>
                    <a:lstStyle/>
                    <a:p>
                      <a:pPr marL="285750" indent="-285750" algn="l">
                        <a:buFont typeface="Arial" panose="020B0604020202020204" pitchFamily="34" charset="0"/>
                        <a:buChar char="•"/>
                      </a:pPr>
                      <a:r>
                        <a:rPr lang="en-US" sz="1800" dirty="0"/>
                        <a:t>Complete</a:t>
                      </a:r>
                      <a:r>
                        <a:rPr lang="en-US" sz="1800" baseline="0" dirty="0"/>
                        <a:t> subjugation of Natives and imposition of race based hierarchy (</a:t>
                      </a:r>
                      <a:r>
                        <a:rPr lang="en-US" sz="1800" baseline="0" dirty="0" err="1"/>
                        <a:t>Castas</a:t>
                      </a:r>
                      <a:r>
                        <a:rPr lang="en-US" sz="1800" baseline="0" dirty="0"/>
                        <a:t> system) =&gt; Spanish at the top (</a:t>
                      </a:r>
                      <a:r>
                        <a:rPr lang="en-US" sz="1800" baseline="0" dirty="0" err="1"/>
                        <a:t>Peninsulares</a:t>
                      </a:r>
                      <a:r>
                        <a:rPr lang="en-US" sz="1800" baseline="0" dirty="0"/>
                        <a:t> and Creoles) with mixed races as a middle class (mestizos and mulattos); Natives and Africans at the bottom</a:t>
                      </a:r>
                    </a:p>
                    <a:p>
                      <a:pPr marL="285750" indent="-285750" algn="l">
                        <a:buFont typeface="Arial" panose="020B0604020202020204" pitchFamily="34" charset="0"/>
                        <a:buChar char="•"/>
                      </a:pPr>
                      <a:r>
                        <a:rPr lang="en-US" sz="1800" baseline="0" dirty="0"/>
                        <a:t>Slavery common =&gt; use of encomienda and </a:t>
                      </a:r>
                      <a:r>
                        <a:rPr lang="en-US" sz="1800" baseline="0" dirty="0" err="1"/>
                        <a:t>mita</a:t>
                      </a:r>
                      <a:r>
                        <a:rPr lang="en-US" sz="1800" baseline="0" dirty="0"/>
                        <a:t> systems</a:t>
                      </a:r>
                    </a:p>
                    <a:p>
                      <a:pPr marL="0" indent="0" algn="l">
                        <a:buFont typeface="Arial" panose="020B0604020202020204" pitchFamily="34" charset="0"/>
                        <a:buNone/>
                      </a:pPr>
                      <a:endParaRPr lang="en-US" sz="1800" dirty="0"/>
                    </a:p>
                  </a:txBody>
                  <a:tcPr/>
                </a:tc>
                <a:extLst>
                  <a:ext uri="{0D108BD9-81ED-4DB2-BD59-A6C34878D82A}">
                    <a16:rowId xmlns:a16="http://schemas.microsoft.com/office/drawing/2014/main" xmlns="" val="10001"/>
                  </a:ext>
                </a:extLst>
              </a:tr>
              <a:tr h="2688107">
                <a:tc>
                  <a:txBody>
                    <a:bodyPr/>
                    <a:lstStyle/>
                    <a:p>
                      <a:pPr algn="ctr"/>
                      <a:r>
                        <a:rPr lang="en-US" sz="1800" b="1" i="1" dirty="0"/>
                        <a:t>England</a:t>
                      </a:r>
                    </a:p>
                  </a:txBody>
                  <a:tcPr anchor="ctr"/>
                </a:tc>
                <a:tc>
                  <a:txBody>
                    <a:bodyPr/>
                    <a:lstStyle/>
                    <a:p>
                      <a:pPr marL="285750" indent="-285750" algn="l">
                        <a:buFont typeface="Arial" panose="020B0604020202020204" pitchFamily="34" charset="0"/>
                        <a:buChar char="•"/>
                      </a:pPr>
                      <a:r>
                        <a:rPr lang="en-US" sz="1800" dirty="0"/>
                        <a:t>No elaborate bureaucracy =&gt; individual colonies allowed to set up own governing bodies</a:t>
                      </a:r>
                      <a:r>
                        <a:rPr lang="en-US" sz="1800" baseline="0" dirty="0"/>
                        <a:t> (democratic)</a:t>
                      </a:r>
                    </a:p>
                    <a:p>
                      <a:pPr marL="0" indent="0" algn="l">
                        <a:buFont typeface="Arial" panose="020B0604020202020204" pitchFamily="34" charset="0"/>
                        <a:buNone/>
                      </a:pPr>
                      <a:r>
                        <a:rPr lang="en-US" sz="1800" dirty="0"/>
                        <a:t>     -- House of Burgesses</a:t>
                      </a:r>
                    </a:p>
                    <a:p>
                      <a:pPr marL="285750" indent="-285750" algn="l">
                        <a:buFont typeface="Arial" panose="020B0604020202020204" pitchFamily="34" charset="0"/>
                        <a:buChar char="•"/>
                      </a:pPr>
                      <a:r>
                        <a:rPr lang="en-US" sz="1800" dirty="0"/>
                        <a:t>Britain</a:t>
                      </a:r>
                      <a:r>
                        <a:rPr lang="en-US" sz="1800" baseline="0" dirty="0"/>
                        <a:t> formed partnerships w/ JSC to profit from colonies</a:t>
                      </a:r>
                    </a:p>
                    <a:p>
                      <a:pPr marL="285750" indent="-285750" algn="l">
                        <a:buFont typeface="Arial" panose="020B0604020202020204" pitchFamily="34" charset="0"/>
                        <a:buChar char="•"/>
                      </a:pPr>
                      <a:r>
                        <a:rPr lang="en-US" sz="1800" baseline="0" dirty="0" err="1"/>
                        <a:t>Salutory</a:t>
                      </a:r>
                      <a:r>
                        <a:rPr lang="en-US" sz="1800" baseline="0" dirty="0"/>
                        <a:t> Neglect (ignoring or not enforcing colonial rules) allowed colonies to self govern until 1750’s</a:t>
                      </a:r>
                      <a:endParaRPr lang="en-US" sz="1800" dirty="0"/>
                    </a:p>
                  </a:txBody>
                  <a:tcPr/>
                </a:tc>
                <a:tc>
                  <a:txBody>
                    <a:bodyPr/>
                    <a:lstStyle/>
                    <a:p>
                      <a:pPr marL="285750" indent="-285750" algn="l">
                        <a:buFont typeface="Arial" panose="020B0604020202020204" pitchFamily="34" charset="0"/>
                        <a:buChar char="•"/>
                      </a:pPr>
                      <a:r>
                        <a:rPr lang="en-US" sz="1800" dirty="0"/>
                        <a:t>Less</a:t>
                      </a:r>
                      <a:r>
                        <a:rPr lang="en-US" sz="1800" baseline="0" dirty="0"/>
                        <a:t> successful in subjugating </a:t>
                      </a:r>
                      <a:r>
                        <a:rPr lang="en-US" sz="1800" baseline="0"/>
                        <a:t>Natives Colonies </a:t>
                      </a:r>
                      <a:r>
                        <a:rPr lang="en-US" sz="1800" baseline="0" dirty="0"/>
                        <a:t>had higher European populations =&gt; religious minorities (Puritans, Quakers) and democracy</a:t>
                      </a:r>
                    </a:p>
                    <a:p>
                      <a:pPr marL="285750" indent="-285750" algn="l">
                        <a:buFont typeface="Arial" panose="020B0604020202020204" pitchFamily="34" charset="0"/>
                        <a:buChar char="•"/>
                      </a:pPr>
                      <a:r>
                        <a:rPr lang="en-US" sz="1800" baseline="0" dirty="0"/>
                        <a:t>Racial intermixing not encouraged =&gt; class system still race based</a:t>
                      </a:r>
                    </a:p>
                    <a:p>
                      <a:pPr marL="285750" indent="-285750" algn="l">
                        <a:buFont typeface="Arial" panose="020B0604020202020204" pitchFamily="34" charset="0"/>
                        <a:buChar char="•"/>
                      </a:pPr>
                      <a:r>
                        <a:rPr lang="en-US" sz="1800" baseline="0" dirty="0"/>
                        <a:t>Southern society most hierarchal (SC); Northern colonies (MA) least</a:t>
                      </a:r>
                    </a:p>
                    <a:p>
                      <a:pPr marL="285750" indent="-285750" algn="l">
                        <a:buFont typeface="Arial" panose="020B0604020202020204" pitchFamily="34" charset="0"/>
                        <a:buChar char="•"/>
                      </a:pPr>
                      <a:r>
                        <a:rPr lang="en-US" sz="1800" baseline="0" dirty="0"/>
                        <a:t>African slavery common in South</a:t>
                      </a: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866622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0050F-DBA7-471C-9692-E7AA5B15EE2B}"/>
              </a:ext>
            </a:extLst>
          </p:cNvPr>
          <p:cNvSpPr>
            <a:spLocks noGrp="1"/>
          </p:cNvSpPr>
          <p:nvPr>
            <p:ph type="title"/>
          </p:nvPr>
        </p:nvSpPr>
        <p:spPr>
          <a:xfrm>
            <a:off x="457200" y="76200"/>
            <a:ext cx="8229600" cy="457199"/>
          </a:xfrm>
        </p:spPr>
        <p:txBody>
          <a:bodyPr>
            <a:normAutofit fontScale="90000"/>
          </a:bodyPr>
          <a:lstStyle/>
          <a:p>
            <a:r>
              <a:rPr lang="en-US" b="1" u="sng" dirty="0"/>
              <a:t>Atlantic System Impact -- Political </a:t>
            </a:r>
          </a:p>
        </p:txBody>
      </p:sp>
      <p:sp>
        <p:nvSpPr>
          <p:cNvPr id="3" name="Content Placeholder 2">
            <a:extLst>
              <a:ext uri="{FF2B5EF4-FFF2-40B4-BE49-F238E27FC236}">
                <a16:creationId xmlns:a16="http://schemas.microsoft.com/office/drawing/2014/main" xmlns="" id="{F322DA0C-4827-4CD3-ADEB-1944C07BB840}"/>
              </a:ext>
            </a:extLst>
          </p:cNvPr>
          <p:cNvSpPr>
            <a:spLocks noGrp="1"/>
          </p:cNvSpPr>
          <p:nvPr>
            <p:ph idx="1"/>
          </p:nvPr>
        </p:nvSpPr>
        <p:spPr>
          <a:xfrm>
            <a:off x="76200" y="533399"/>
            <a:ext cx="8991600" cy="6248401"/>
          </a:xfrm>
        </p:spPr>
        <p:txBody>
          <a:bodyPr>
            <a:normAutofit fontScale="92500"/>
          </a:bodyPr>
          <a:lstStyle/>
          <a:p>
            <a:pPr marL="0" indent="0">
              <a:buNone/>
            </a:pPr>
            <a:r>
              <a:rPr lang="en-US" sz="2400" b="1" i="1" u="sng" dirty="0"/>
              <a:t>Africa</a:t>
            </a:r>
          </a:p>
          <a:p>
            <a:r>
              <a:rPr lang="en-US" sz="2400" dirty="0"/>
              <a:t>Atlantic system trade upset the balance of power in West Africa =&gt; power shifted from interior (Mali and </a:t>
            </a:r>
            <a:r>
              <a:rPr lang="en-US" sz="2400" dirty="0" err="1"/>
              <a:t>Ghanian</a:t>
            </a:r>
            <a:r>
              <a:rPr lang="en-US" sz="2400" dirty="0"/>
              <a:t> empires) to coast</a:t>
            </a:r>
          </a:p>
          <a:p>
            <a:pPr lvl="1">
              <a:buFont typeface="Wingdings" panose="05000000000000000000" pitchFamily="2" charset="2"/>
              <a:buChar char="§"/>
            </a:pPr>
            <a:r>
              <a:rPr lang="en-US" sz="2400" b="1" i="1" dirty="0"/>
              <a:t>African empires like </a:t>
            </a:r>
            <a:r>
              <a:rPr lang="en-US" sz="2400" b="1" i="1" dirty="0" smtClean="0"/>
              <a:t>the___________ </a:t>
            </a:r>
            <a:r>
              <a:rPr lang="en-US" sz="2400" dirty="0" smtClean="0"/>
              <a:t>used </a:t>
            </a:r>
            <a:r>
              <a:rPr lang="en-US" sz="2400" dirty="0"/>
              <a:t>the slave trade as a means of securing weapons for territorial expansion within Africa</a:t>
            </a:r>
          </a:p>
          <a:p>
            <a:r>
              <a:rPr lang="en-US" sz="2300" dirty="0"/>
              <a:t>Enslaved Africans were </a:t>
            </a:r>
            <a:r>
              <a:rPr lang="en-US" sz="2300" dirty="0" smtClean="0"/>
              <a:t>mainly___________, </a:t>
            </a:r>
            <a:r>
              <a:rPr lang="en-US" sz="2300" dirty="0"/>
              <a:t>but also debtors &amp; kidnapped</a:t>
            </a:r>
          </a:p>
          <a:p>
            <a:pPr lvl="1" indent="-342900">
              <a:buFont typeface="Wingdings" panose="05000000000000000000" pitchFamily="2" charset="2"/>
              <a:buChar char="§"/>
            </a:pPr>
            <a:r>
              <a:rPr lang="en-US" sz="2300" dirty="0"/>
              <a:t>In general slave trade benefitted Africans via enriching of elite merchants &amp; promoting their power relative to others</a:t>
            </a:r>
          </a:p>
          <a:p>
            <a:pPr marL="400050" lvl="1" indent="0">
              <a:buNone/>
            </a:pPr>
            <a:r>
              <a:rPr lang="en-US" sz="2300" dirty="0"/>
              <a:t>	-- Ex: </a:t>
            </a:r>
            <a:r>
              <a:rPr lang="en-US" sz="2300" b="1" i="1" dirty="0"/>
              <a:t>King of </a:t>
            </a:r>
            <a:r>
              <a:rPr lang="en-US" sz="2300" b="1" i="1" dirty="0" err="1"/>
              <a:t>Dahomey’s</a:t>
            </a:r>
            <a:r>
              <a:rPr lang="en-US" sz="2300" b="1" i="1" dirty="0"/>
              <a:t> </a:t>
            </a:r>
            <a:r>
              <a:rPr lang="en-US" sz="2300" dirty="0"/>
              <a:t>income over $33 M/</a:t>
            </a:r>
            <a:r>
              <a:rPr lang="en-US" sz="2300" dirty="0" err="1"/>
              <a:t>yr</a:t>
            </a:r>
            <a:r>
              <a:rPr lang="en-US" sz="2300" dirty="0"/>
              <a:t> from slave trade </a:t>
            </a:r>
          </a:p>
          <a:p>
            <a:pPr marL="0" indent="0">
              <a:buNone/>
            </a:pPr>
            <a:r>
              <a:rPr lang="en-US" sz="2400" b="1" u="sng" dirty="0"/>
              <a:t>Europe</a:t>
            </a:r>
          </a:p>
          <a:p>
            <a:r>
              <a:rPr lang="en-US" sz="2200" dirty="0"/>
              <a:t>Atlantic and worldwide trade led to the consolidation of power by European monarchs =&gt; able to outfit huge armies to control population</a:t>
            </a:r>
          </a:p>
          <a:p>
            <a:pPr lvl="1" indent="-342900">
              <a:buFont typeface="Wingdings" panose="05000000000000000000" pitchFamily="2" charset="2"/>
              <a:buChar char="§"/>
            </a:pPr>
            <a:r>
              <a:rPr lang="en-US" sz="2200" b="1" i="1" dirty="0" smtClean="0"/>
              <a:t>_________________________=&gt; </a:t>
            </a:r>
            <a:r>
              <a:rPr lang="en-US" sz="2200" dirty="0"/>
              <a:t>states like France, Spain and Russia</a:t>
            </a:r>
          </a:p>
          <a:p>
            <a:r>
              <a:rPr lang="en-US" sz="2200" dirty="0"/>
              <a:t>Merchants and </a:t>
            </a:r>
            <a:r>
              <a:rPr lang="en-US" sz="2200" dirty="0" smtClean="0"/>
              <a:t>__________________also </a:t>
            </a:r>
            <a:r>
              <a:rPr lang="en-US" sz="2200" dirty="0"/>
              <a:t>exercised a lot of political power =&gt; able to get </a:t>
            </a:r>
            <a:r>
              <a:rPr lang="en-US" sz="2200" dirty="0" smtClean="0"/>
              <a:t>____________________________on </a:t>
            </a:r>
            <a:r>
              <a:rPr lang="en-US" sz="2200" dirty="0"/>
              <a:t>trade </a:t>
            </a:r>
          </a:p>
          <a:p>
            <a:pPr marL="685800" lvl="1">
              <a:buFont typeface="Wingdings" panose="05000000000000000000" pitchFamily="2" charset="2"/>
              <a:buChar char="§"/>
            </a:pPr>
            <a:r>
              <a:rPr lang="en-US" sz="2200" dirty="0" err="1"/>
              <a:t>Exs</a:t>
            </a:r>
            <a:r>
              <a:rPr lang="en-US" sz="2200" dirty="0"/>
              <a:t>: </a:t>
            </a:r>
            <a:r>
              <a:rPr lang="en-US" sz="2200" b="1" i="1" dirty="0"/>
              <a:t>VA company </a:t>
            </a:r>
            <a:r>
              <a:rPr lang="en-US" sz="2200" dirty="0"/>
              <a:t>= tobacco trade in N. America; </a:t>
            </a:r>
            <a:r>
              <a:rPr lang="en-US" sz="2200" b="1" i="1" dirty="0"/>
              <a:t>Dutch East India Co </a:t>
            </a:r>
            <a:r>
              <a:rPr lang="en-US" sz="2200" dirty="0"/>
              <a:t>secured clove monopoly in 1620’s </a:t>
            </a:r>
          </a:p>
        </p:txBody>
      </p:sp>
    </p:spTree>
    <p:extLst>
      <p:ext uri="{BB962C8B-B14F-4D97-AF65-F5344CB8AC3E}">
        <p14:creationId xmlns:p14="http://schemas.microsoft.com/office/powerpoint/2010/main" val="676598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34AD4-507B-4BAF-B7C1-1CDF5C74C063}"/>
              </a:ext>
            </a:extLst>
          </p:cNvPr>
          <p:cNvSpPr>
            <a:spLocks noGrp="1"/>
          </p:cNvSpPr>
          <p:nvPr>
            <p:ph type="title"/>
          </p:nvPr>
        </p:nvSpPr>
        <p:spPr>
          <a:xfrm>
            <a:off x="457200" y="76200"/>
            <a:ext cx="8229600" cy="457199"/>
          </a:xfrm>
        </p:spPr>
        <p:txBody>
          <a:bodyPr>
            <a:normAutofit fontScale="90000"/>
          </a:bodyPr>
          <a:lstStyle/>
          <a:p>
            <a:r>
              <a:rPr lang="en-US" b="1" u="sng" dirty="0"/>
              <a:t>Ashanti Empire 1670 to mid 1800’s</a:t>
            </a:r>
          </a:p>
        </p:txBody>
      </p:sp>
      <p:sp>
        <p:nvSpPr>
          <p:cNvPr id="3" name="Content Placeholder 2">
            <a:extLst>
              <a:ext uri="{FF2B5EF4-FFF2-40B4-BE49-F238E27FC236}">
                <a16:creationId xmlns:a16="http://schemas.microsoft.com/office/drawing/2014/main" xmlns="" id="{037D6ABE-D7FF-49A4-AAC6-EF9D4AA23939}"/>
              </a:ext>
            </a:extLst>
          </p:cNvPr>
          <p:cNvSpPr>
            <a:spLocks noGrp="1"/>
          </p:cNvSpPr>
          <p:nvPr>
            <p:ph idx="1"/>
          </p:nvPr>
        </p:nvSpPr>
        <p:spPr>
          <a:xfrm>
            <a:off x="381000" y="6019800"/>
            <a:ext cx="8229600" cy="457199"/>
          </a:xfrm>
        </p:spPr>
        <p:txBody>
          <a:bodyPr>
            <a:noAutofit/>
          </a:bodyPr>
          <a:lstStyle/>
          <a:p>
            <a:pPr marL="0" indent="0">
              <a:buNone/>
            </a:pPr>
            <a:r>
              <a:rPr lang="en-US" sz="2400" dirty="0"/>
              <a:t>The Ashanti empire was founded by </a:t>
            </a:r>
            <a:r>
              <a:rPr lang="en-US" sz="2400" b="1" i="1" dirty="0"/>
              <a:t>Osei Tutu</a:t>
            </a:r>
            <a:r>
              <a:rPr lang="en-US" sz="2400" dirty="0"/>
              <a:t>, he sat on </a:t>
            </a:r>
            <a:r>
              <a:rPr lang="en-US" sz="2400" dirty="0" err="1"/>
              <a:t>te</a:t>
            </a:r>
            <a:r>
              <a:rPr lang="en-US" sz="2400" dirty="0"/>
              <a:t> </a:t>
            </a:r>
            <a:r>
              <a:rPr lang="en-US" sz="2400" b="1" i="1" dirty="0"/>
              <a:t>Golden Stool</a:t>
            </a:r>
            <a:r>
              <a:rPr lang="en-US" sz="2400" dirty="0"/>
              <a:t>, a symbol of power</a:t>
            </a:r>
          </a:p>
        </p:txBody>
      </p:sp>
      <p:pic>
        <p:nvPicPr>
          <p:cNvPr id="6146" name="Picture 2" descr="https://kmjantz.files.wordpress.com/2014/11/map09-01.jpg">
            <a:extLst>
              <a:ext uri="{FF2B5EF4-FFF2-40B4-BE49-F238E27FC236}">
                <a16:creationId xmlns:a16="http://schemas.microsoft.com/office/drawing/2014/main" xmlns="" id="{35AF1030-1BE6-4126-86C5-F0948E5B98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29214"/>
            <a:ext cx="5187950" cy="49583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ringmar.net/irhistorynew/wp-content/uploads/2017/01/golden_stool.png">
            <a:extLst>
              <a:ext uri="{FF2B5EF4-FFF2-40B4-BE49-F238E27FC236}">
                <a16:creationId xmlns:a16="http://schemas.microsoft.com/office/drawing/2014/main" xmlns="" id="{8CDED093-DD48-4A53-B3AD-4B7AFD63E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429000"/>
            <a:ext cx="3422371" cy="223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170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829" y="152400"/>
            <a:ext cx="8915400" cy="715962"/>
          </a:xfrm>
        </p:spPr>
        <p:txBody>
          <a:bodyPr>
            <a:normAutofit fontScale="90000"/>
          </a:bodyPr>
          <a:lstStyle/>
          <a:p>
            <a:r>
              <a:rPr lang="en-US" b="1" u="sng" dirty="0"/>
              <a:t>Approximate number of settlers in North American colonies (1700)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0003306"/>
              </p:ext>
            </p:extLst>
          </p:nvPr>
        </p:nvGraphicFramePr>
        <p:xfrm>
          <a:off x="228600" y="1143000"/>
          <a:ext cx="8534400" cy="5516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9659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a:t>Atlantic System Effect -- Economic</a:t>
            </a:r>
          </a:p>
        </p:txBody>
      </p:sp>
      <p:sp>
        <p:nvSpPr>
          <p:cNvPr id="3" name="Content Placeholder 2"/>
          <p:cNvSpPr>
            <a:spLocks noGrp="1"/>
          </p:cNvSpPr>
          <p:nvPr>
            <p:ph idx="1"/>
          </p:nvPr>
        </p:nvSpPr>
        <p:spPr>
          <a:xfrm>
            <a:off x="0" y="685800"/>
            <a:ext cx="9144000" cy="6324600"/>
          </a:xfrm>
        </p:spPr>
        <p:txBody>
          <a:bodyPr>
            <a:normAutofit lnSpcReduction="10000"/>
          </a:bodyPr>
          <a:lstStyle/>
          <a:p>
            <a:r>
              <a:rPr lang="en-US" sz="2300" dirty="0"/>
              <a:t>The main economic effect of European exploration was to create a new system of </a:t>
            </a:r>
            <a:r>
              <a:rPr lang="en-US" sz="2300" b="1" i="1" dirty="0"/>
              <a:t>globalized exchange </a:t>
            </a:r>
            <a:r>
              <a:rPr lang="en-US" sz="2300" dirty="0"/>
              <a:t>based on systems of coerced labor</a:t>
            </a:r>
          </a:p>
          <a:p>
            <a:pPr marL="0" indent="0">
              <a:buNone/>
            </a:pPr>
            <a:r>
              <a:rPr lang="en-US" sz="2300" b="1" u="sng" dirty="0"/>
              <a:t>Colonial Economies</a:t>
            </a:r>
          </a:p>
          <a:p>
            <a:r>
              <a:rPr lang="en-US" sz="2300" dirty="0"/>
              <a:t>Spain and Portugal focused on two commodities </a:t>
            </a:r>
            <a:r>
              <a:rPr lang="en-US" sz="2300" dirty="0" smtClean="0"/>
              <a:t>=&gt;_______________</a:t>
            </a:r>
            <a:endParaRPr lang="en-US" sz="2300" dirty="0"/>
          </a:p>
          <a:p>
            <a:pPr lvl="1" indent="-342900">
              <a:buFont typeface="Wingdings" panose="05000000000000000000" pitchFamily="2" charset="2"/>
              <a:buChar char="§"/>
            </a:pPr>
            <a:r>
              <a:rPr lang="en-US" sz="2300" dirty="0"/>
              <a:t>Spanish silver mines at </a:t>
            </a:r>
            <a:r>
              <a:rPr lang="en-US" sz="2300" dirty="0" smtClean="0"/>
              <a:t>____________(</a:t>
            </a:r>
            <a:r>
              <a:rPr lang="en-US" sz="2300" dirty="0"/>
              <a:t>Peru) and Mexico produced 85% of world’s silver during 16</a:t>
            </a:r>
            <a:r>
              <a:rPr lang="en-US" sz="2300" baseline="30000" dirty="0"/>
              <a:t>th</a:t>
            </a:r>
            <a:r>
              <a:rPr lang="en-US" sz="2300" dirty="0"/>
              <a:t> and 17</a:t>
            </a:r>
            <a:r>
              <a:rPr lang="en-US" sz="2300" baseline="30000" dirty="0"/>
              <a:t>th</a:t>
            </a:r>
            <a:r>
              <a:rPr lang="en-US" sz="2300" dirty="0"/>
              <a:t> centuries</a:t>
            </a:r>
          </a:p>
          <a:p>
            <a:pPr lvl="1" indent="-342900">
              <a:buFont typeface="Wingdings" panose="05000000000000000000" pitchFamily="2" charset="2"/>
              <a:buChar char="§"/>
            </a:pPr>
            <a:r>
              <a:rPr lang="en-US" sz="2300" dirty="0"/>
              <a:t>Spanish &amp; Portuguese agriculture focused on cash crops like </a:t>
            </a:r>
            <a:r>
              <a:rPr lang="en-US" sz="2300" dirty="0" smtClean="0"/>
              <a:t>____=&gt; </a:t>
            </a:r>
            <a:r>
              <a:rPr lang="en-US" sz="2300" dirty="0"/>
              <a:t>exported to N. America (rum) &amp; Europe/ME (tea, coffee, chocolate)</a:t>
            </a:r>
          </a:p>
          <a:p>
            <a:pPr marL="400050" lvl="1" indent="0">
              <a:buNone/>
            </a:pPr>
            <a:r>
              <a:rPr lang="en-US" sz="2300" dirty="0"/>
              <a:t>	-- Prior to 1650 sugar cultivation centered in Brazil &amp; Sp. Colonies</a:t>
            </a:r>
          </a:p>
          <a:p>
            <a:pPr marL="400050" lvl="1" indent="0">
              <a:buNone/>
            </a:pPr>
            <a:r>
              <a:rPr lang="en-US" sz="2300" dirty="0"/>
              <a:t>	-- After 1650 sugar cultivation shifted to Caribbean colonies </a:t>
            </a:r>
          </a:p>
          <a:p>
            <a:r>
              <a:rPr lang="en-US" sz="2300" dirty="0"/>
              <a:t>English colonies had a more diversified economic focus</a:t>
            </a:r>
          </a:p>
          <a:p>
            <a:pPr lvl="1" indent="-342900">
              <a:buFont typeface="Wingdings" panose="05000000000000000000" pitchFamily="2" charset="2"/>
              <a:buChar char="§"/>
            </a:pPr>
            <a:r>
              <a:rPr lang="en-US" sz="2300" dirty="0"/>
              <a:t>N. colonies (MA) focused on industries </a:t>
            </a:r>
            <a:r>
              <a:rPr lang="en-US" sz="2300" dirty="0" smtClean="0"/>
              <a:t>like_________________</a:t>
            </a:r>
            <a:endParaRPr lang="en-US" sz="2300" b="1" i="1" dirty="0"/>
          </a:p>
          <a:p>
            <a:pPr lvl="1" indent="-342900">
              <a:buFont typeface="Wingdings" panose="05000000000000000000" pitchFamily="2" charset="2"/>
              <a:buChar char="§"/>
            </a:pPr>
            <a:r>
              <a:rPr lang="en-US" sz="2300" dirty="0"/>
              <a:t>S. colonies (SC) focused on </a:t>
            </a:r>
            <a:r>
              <a:rPr lang="en-US" sz="2300" dirty="0" smtClean="0"/>
              <a:t>_________agriculture </a:t>
            </a:r>
            <a:r>
              <a:rPr lang="en-US" sz="2300" dirty="0"/>
              <a:t>(</a:t>
            </a:r>
            <a:r>
              <a:rPr lang="en-US" sz="2300" b="1" i="1" dirty="0"/>
              <a:t>tobacco</a:t>
            </a:r>
            <a:r>
              <a:rPr lang="en-US" sz="2300" dirty="0"/>
              <a:t> &amp; </a:t>
            </a:r>
            <a:r>
              <a:rPr lang="en-US" sz="2300" b="1" i="1" dirty="0"/>
              <a:t>indigo</a:t>
            </a:r>
            <a:r>
              <a:rPr lang="en-US" sz="2300" dirty="0"/>
              <a:t>)</a:t>
            </a:r>
          </a:p>
          <a:p>
            <a:r>
              <a:rPr lang="en-US" sz="2300" dirty="0"/>
              <a:t>French colonies had comparatively smaller settlements and focused on </a:t>
            </a:r>
            <a:r>
              <a:rPr lang="en-US" sz="2300" dirty="0" smtClean="0"/>
              <a:t>______________(</a:t>
            </a:r>
            <a:r>
              <a:rPr lang="en-US" sz="2300" dirty="0"/>
              <a:t>better relationships w/ Natives) and </a:t>
            </a:r>
            <a:r>
              <a:rPr lang="en-US" sz="2300" b="1" i="1" dirty="0"/>
              <a:t>fishing</a:t>
            </a:r>
          </a:p>
          <a:p>
            <a:pPr marL="0" indent="0">
              <a:buNone/>
            </a:pPr>
            <a:r>
              <a:rPr lang="en-US" sz="2300" b="1" i="1" dirty="0"/>
              <a:t>** Overall, new economic focus in Latin &amp; N. America necessitated large quantities of labor =&gt; Europeans look to Natives &amp; Africa to supply** </a:t>
            </a:r>
          </a:p>
        </p:txBody>
      </p:sp>
    </p:spTree>
    <p:extLst>
      <p:ext uri="{BB962C8B-B14F-4D97-AF65-F5344CB8AC3E}">
        <p14:creationId xmlns:p14="http://schemas.microsoft.com/office/powerpoint/2010/main" val="3597864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990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7140"/>
            <a:ext cx="8991600" cy="381000"/>
          </a:xfrm>
        </p:spPr>
        <p:txBody>
          <a:bodyPr>
            <a:noAutofit/>
          </a:bodyPr>
          <a:lstStyle/>
          <a:p>
            <a:r>
              <a:rPr lang="en-US" sz="3000" b="1" i="1" dirty="0"/>
              <a:t>Spanish sugar plantation in Puerto Rico, </a:t>
            </a:r>
            <a:r>
              <a:rPr lang="en-US" sz="3000" dirty="0"/>
              <a:t>Theodor de Bry</a:t>
            </a:r>
          </a:p>
        </p:txBody>
      </p:sp>
      <p:pic>
        <p:nvPicPr>
          <p:cNvPr id="4" name="Picture 3" descr="http://pdjeliclark.files.wordpress.com/2013/10/debry_sugarslaves.jpg"/>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
            <a:ext cx="7010400" cy="4267200"/>
          </a:xfrm>
          <a:prstGeom prst="rect">
            <a:avLst/>
          </a:prstGeom>
          <a:noFill/>
          <a:ln>
            <a:noFill/>
          </a:ln>
        </p:spPr>
      </p:pic>
      <p:sp>
        <p:nvSpPr>
          <p:cNvPr id="3" name="TextBox 2"/>
          <p:cNvSpPr txBox="1"/>
          <p:nvPr/>
        </p:nvSpPr>
        <p:spPr>
          <a:xfrm>
            <a:off x="-8351" y="4656551"/>
            <a:ext cx="9144000"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t>Work on Caribbean &amp; Brazilian sugar plantations was grueling =&gt; sugarcane needs to be processed quickly within hours of being cut</a:t>
            </a:r>
          </a:p>
          <a:p>
            <a:pPr marL="800100" lvl="1" indent="-342900">
              <a:buFont typeface="Wingdings" panose="05000000000000000000" pitchFamily="2" charset="2"/>
              <a:buChar char="§"/>
            </a:pPr>
            <a:r>
              <a:rPr lang="en-US" sz="2200" dirty="0"/>
              <a:t>Plantations have large </a:t>
            </a:r>
            <a:r>
              <a:rPr lang="en-US" sz="2200" dirty="0" err="1"/>
              <a:t>refinieries</a:t>
            </a:r>
            <a:r>
              <a:rPr lang="en-US" sz="2200" dirty="0"/>
              <a:t> and water becomes very polluted (many slaves die of </a:t>
            </a:r>
            <a:r>
              <a:rPr lang="en-US" sz="2200" dirty="0" err="1"/>
              <a:t>dysentary</a:t>
            </a:r>
            <a:r>
              <a:rPr lang="en-US" sz="2200" dirty="0"/>
              <a:t>, etc…)</a:t>
            </a:r>
          </a:p>
          <a:p>
            <a:pPr marL="285750" indent="-285750">
              <a:buFont typeface="Arial" panose="020B0604020202020204" pitchFamily="34" charset="0"/>
              <a:buChar char="•"/>
            </a:pPr>
            <a:r>
              <a:rPr lang="en-US" sz="2200" dirty="0"/>
              <a:t> Male slaves &amp; workers desired =&gt; family life impossible for slaves &amp; therefore more need to be imported constantly to continue work</a:t>
            </a:r>
          </a:p>
        </p:txBody>
      </p:sp>
    </p:spTree>
    <p:extLst>
      <p:ext uri="{BB962C8B-B14F-4D97-AF65-F5344CB8AC3E}">
        <p14:creationId xmlns:p14="http://schemas.microsoft.com/office/powerpoint/2010/main" val="2052941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normAutofit fontScale="90000"/>
          </a:bodyPr>
          <a:lstStyle/>
          <a:p>
            <a:r>
              <a:rPr lang="en-US" b="1" u="sng" dirty="0"/>
              <a:t>Spanish Silver Mine at Potosi</a:t>
            </a:r>
          </a:p>
        </p:txBody>
      </p:sp>
      <p:pic>
        <p:nvPicPr>
          <p:cNvPr id="3074" name="Picture 2" descr="&lt;br/&gt;&lt;a href=&quot;http://oi43.tinypic.com/2ibgr5w.jpg&quot; target=&quot;_blank&quot;&gt;View Raw Image&lt;/a&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23" y="762000"/>
            <a:ext cx="8784877"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249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381000"/>
          </a:xfrm>
        </p:spPr>
        <p:txBody>
          <a:bodyPr>
            <a:noAutofit/>
          </a:bodyPr>
          <a:lstStyle/>
          <a:p>
            <a:r>
              <a:rPr lang="en-US" sz="3000" b="1" u="sng" dirty="0"/>
              <a:t>Atlantic System Effect -- New Global Trading Patterns</a:t>
            </a:r>
          </a:p>
        </p:txBody>
      </p:sp>
      <p:sp>
        <p:nvSpPr>
          <p:cNvPr id="3" name="Content Placeholder 2"/>
          <p:cNvSpPr>
            <a:spLocks noGrp="1"/>
          </p:cNvSpPr>
          <p:nvPr>
            <p:ph idx="1"/>
          </p:nvPr>
        </p:nvSpPr>
        <p:spPr>
          <a:xfrm>
            <a:off x="0" y="533400"/>
            <a:ext cx="9144000" cy="6477000"/>
          </a:xfrm>
        </p:spPr>
        <p:txBody>
          <a:bodyPr>
            <a:normAutofit/>
          </a:bodyPr>
          <a:lstStyle/>
          <a:p>
            <a:r>
              <a:rPr lang="en-US" sz="2300" dirty="0"/>
              <a:t>Due to the cultivation of new crops &amp; commodities, mainly by Spanish, world trade patterns shifted in the 16</a:t>
            </a:r>
            <a:r>
              <a:rPr lang="en-US" sz="2300" baseline="30000" dirty="0"/>
              <a:t>th</a:t>
            </a:r>
            <a:r>
              <a:rPr lang="en-US" sz="2300" dirty="0"/>
              <a:t> &amp; 17</a:t>
            </a:r>
            <a:r>
              <a:rPr lang="en-US" sz="2300" baseline="30000" dirty="0"/>
              <a:t>th</a:t>
            </a:r>
            <a:r>
              <a:rPr lang="en-US" sz="2300" dirty="0"/>
              <a:t> centuries in multiple ways</a:t>
            </a:r>
          </a:p>
          <a:p>
            <a:pPr marL="0" indent="0">
              <a:buNone/>
            </a:pPr>
            <a:r>
              <a:rPr lang="en-US" sz="2300" b="1" i="1" dirty="0"/>
              <a:t>#1: </a:t>
            </a:r>
            <a:r>
              <a:rPr lang="en-US" sz="2300" b="1" i="1" dirty="0" smtClean="0"/>
              <a:t>________________</a:t>
            </a:r>
            <a:r>
              <a:rPr lang="en-US" sz="2300" dirty="0" smtClean="0"/>
              <a:t>=&gt; </a:t>
            </a:r>
            <a:r>
              <a:rPr lang="en-US" sz="2300" dirty="0"/>
              <a:t>Spanish silver mines in Potosi &amp; Mexico caused the monetization of the world wide economy like never before</a:t>
            </a:r>
          </a:p>
          <a:p>
            <a:r>
              <a:rPr lang="en-US" sz="2300" dirty="0"/>
              <a:t>Silver became the worldwide currency (i.e</a:t>
            </a:r>
            <a:r>
              <a:rPr lang="en-US" sz="2300" dirty="0" smtClean="0"/>
              <a:t>._____________) </a:t>
            </a:r>
            <a:r>
              <a:rPr lang="en-US" sz="2300" dirty="0"/>
              <a:t>&amp; promoted the expansion of commerce, trade &amp; industrialization in Europe</a:t>
            </a:r>
          </a:p>
          <a:p>
            <a:pPr lvl="1" indent="-342900">
              <a:buFont typeface="Wingdings" panose="05000000000000000000" pitchFamily="2" charset="2"/>
              <a:buChar char="§"/>
            </a:pPr>
            <a:r>
              <a:rPr lang="en-US" sz="2300" dirty="0"/>
              <a:t>1000’s of tons of silver flowed to Spain &amp; Europe =&gt; traded to China for silks, pottery &amp; spices (Chinese taxation must be paid in silver)</a:t>
            </a:r>
          </a:p>
          <a:p>
            <a:pPr marL="0" indent="0">
              <a:buNone/>
            </a:pPr>
            <a:r>
              <a:rPr lang="en-US" sz="2300" b="1" i="1" dirty="0"/>
              <a:t>#2: Great Circuit </a:t>
            </a:r>
            <a:r>
              <a:rPr lang="en-US" sz="2300" dirty="0"/>
              <a:t>=&gt; trade network that linked Africa, Europe &amp; L. America</a:t>
            </a:r>
          </a:p>
          <a:p>
            <a:pPr>
              <a:buFont typeface="Wingdings" panose="05000000000000000000" pitchFamily="2" charset="2"/>
              <a:buChar char="v"/>
            </a:pPr>
            <a:r>
              <a:rPr lang="en-US" sz="2250" dirty="0"/>
              <a:t>Leg #1: European traders take guns, rum, cotton textiles to Africa</a:t>
            </a:r>
          </a:p>
          <a:p>
            <a:pPr>
              <a:buFont typeface="Wingdings" panose="05000000000000000000" pitchFamily="2" charset="2"/>
              <a:buChar char="v"/>
            </a:pPr>
            <a:r>
              <a:rPr lang="en-US" sz="2250" dirty="0"/>
              <a:t>Leg #2: </a:t>
            </a:r>
            <a:r>
              <a:rPr lang="en-US" sz="2250" dirty="0" smtClean="0"/>
              <a:t>“________________” </a:t>
            </a:r>
            <a:r>
              <a:rPr lang="en-US" sz="2250" dirty="0"/>
              <a:t>=&gt; slaves carried from Africa to NW colonies</a:t>
            </a:r>
          </a:p>
          <a:p>
            <a:pPr>
              <a:buFont typeface="Wingdings" panose="05000000000000000000" pitchFamily="2" charset="2"/>
              <a:buChar char="v"/>
            </a:pPr>
            <a:r>
              <a:rPr lang="en-US" sz="2250" dirty="0"/>
              <a:t>Leg #3: Plantation goods (i.e. sugar, silver, tobacco, furs) carried to Europe</a:t>
            </a:r>
          </a:p>
          <a:p>
            <a:r>
              <a:rPr lang="en-US" sz="2250" dirty="0"/>
              <a:t>Theory is to carry goods from places of abundance to scarcity =&gt; huge profits made by merchants (danger = shipwreck, slave deaths &amp; piracy)</a:t>
            </a:r>
          </a:p>
          <a:p>
            <a:pPr lvl="1" indent="-342900">
              <a:buFont typeface="Wingdings" panose="05000000000000000000" pitchFamily="2" charset="2"/>
              <a:buChar char="§"/>
            </a:pPr>
            <a:r>
              <a:rPr lang="en-US" sz="2250" dirty="0"/>
              <a:t>Also called </a:t>
            </a:r>
            <a:r>
              <a:rPr lang="en-US" sz="2250" b="1" i="1" dirty="0"/>
              <a:t>Triangular Trade =&gt; </a:t>
            </a:r>
            <a:r>
              <a:rPr lang="en-US" sz="2250" dirty="0"/>
              <a:t>rum shipped to Africa for slaves</a:t>
            </a:r>
          </a:p>
        </p:txBody>
      </p:sp>
    </p:spTree>
    <p:extLst>
      <p:ext uri="{BB962C8B-B14F-4D97-AF65-F5344CB8AC3E}">
        <p14:creationId xmlns:p14="http://schemas.microsoft.com/office/powerpoint/2010/main" val="1389948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533400"/>
          </a:xfrm>
        </p:spPr>
        <p:txBody>
          <a:bodyPr>
            <a:normAutofit fontScale="90000"/>
          </a:bodyPr>
          <a:lstStyle/>
          <a:p>
            <a:r>
              <a:rPr lang="en-US" b="1" u="sng" dirty="0"/>
              <a:t>The Global Convergence – What was it? </a:t>
            </a:r>
          </a:p>
        </p:txBody>
      </p:sp>
      <p:sp>
        <p:nvSpPr>
          <p:cNvPr id="3" name="Content Placeholder 2"/>
          <p:cNvSpPr>
            <a:spLocks noGrp="1"/>
          </p:cNvSpPr>
          <p:nvPr>
            <p:ph idx="1"/>
          </p:nvPr>
        </p:nvSpPr>
        <p:spPr>
          <a:xfrm>
            <a:off x="0" y="762000"/>
            <a:ext cx="9144000" cy="6400800"/>
          </a:xfrm>
        </p:spPr>
        <p:txBody>
          <a:bodyPr>
            <a:normAutofit fontScale="92500" lnSpcReduction="20000"/>
          </a:bodyPr>
          <a:lstStyle/>
          <a:p>
            <a:r>
              <a:rPr lang="en-US" sz="2400" dirty="0"/>
              <a:t>What is the “Global Convergence”?  =&gt; For the 1</a:t>
            </a:r>
            <a:r>
              <a:rPr lang="en-US" sz="2400" baseline="30000" dirty="0"/>
              <a:t>st</a:t>
            </a:r>
            <a:r>
              <a:rPr lang="en-US" sz="2400" dirty="0"/>
              <a:t>  time in history the western and eastern hemispheres came into continued contact</a:t>
            </a:r>
          </a:p>
          <a:p>
            <a:pPr lvl="1">
              <a:buFont typeface="Wingdings" panose="05000000000000000000" pitchFamily="2" charset="2"/>
              <a:buChar char="§"/>
            </a:pPr>
            <a:r>
              <a:rPr lang="en-US" sz="2400" dirty="0"/>
              <a:t>The results and implications of this on the social, political and economic lives of people all over the world were HUGE . . .</a:t>
            </a:r>
          </a:p>
          <a:p>
            <a:pPr marL="57150" indent="0">
              <a:buNone/>
            </a:pPr>
            <a:r>
              <a:rPr lang="en-US" sz="2300" b="1" i="1" dirty="0"/>
              <a:t>#1: The </a:t>
            </a:r>
            <a:r>
              <a:rPr lang="en-US" sz="2300" b="1" i="1" dirty="0" smtClean="0"/>
              <a:t>_________________________</a:t>
            </a:r>
            <a:r>
              <a:rPr lang="en-US" sz="2300" dirty="0" smtClean="0"/>
              <a:t>=&gt; </a:t>
            </a:r>
            <a:r>
              <a:rPr lang="en-US" sz="2300" dirty="0"/>
              <a:t>European voyages linked the two hemispheres permanently &amp; completely altered world trade patterns</a:t>
            </a:r>
          </a:p>
          <a:p>
            <a:pPr marL="57150" indent="0">
              <a:buNone/>
            </a:pPr>
            <a:r>
              <a:rPr lang="en-US" sz="2300" b="1" i="1" dirty="0"/>
              <a:t>#2: Rise of </a:t>
            </a:r>
            <a:r>
              <a:rPr lang="en-US" sz="2300" b="1" i="1" dirty="0" smtClean="0"/>
              <a:t>_______________in </a:t>
            </a:r>
            <a:r>
              <a:rPr lang="en-US" sz="2300" b="1" i="1" dirty="0"/>
              <a:t>proportion to land based trade </a:t>
            </a:r>
            <a:r>
              <a:rPr lang="en-US" sz="2300" dirty="0"/>
              <a:t>=&gt; technological advancements and investments by states led to the domination of sea based trade by 1750 (land routes lost influence)</a:t>
            </a:r>
          </a:p>
          <a:p>
            <a:pPr marL="57150" indent="0">
              <a:buNone/>
            </a:pPr>
            <a:r>
              <a:rPr lang="en-US" sz="2300" b="1" i="1" dirty="0"/>
              <a:t>#3: Rise of </a:t>
            </a:r>
            <a:r>
              <a:rPr lang="en-US" sz="2300" b="1" i="1" dirty="0" smtClean="0"/>
              <a:t>____________________</a:t>
            </a:r>
            <a:r>
              <a:rPr lang="en-US" sz="2300" dirty="0" smtClean="0"/>
              <a:t>=&gt; </a:t>
            </a:r>
            <a:r>
              <a:rPr lang="en-US" sz="2300" dirty="0"/>
              <a:t>due to their willingness &amp; capacity for trade and exploration, European states came to dominate trade &amp; colonial possession in all areas of the world by 1750 </a:t>
            </a:r>
          </a:p>
          <a:p>
            <a:pPr lvl="1">
              <a:buFont typeface="Wingdings" panose="05000000000000000000" pitchFamily="2" charset="2"/>
              <a:buChar char="§"/>
            </a:pPr>
            <a:r>
              <a:rPr lang="en-US" sz="2300" dirty="0"/>
              <a:t>Europe did not eclipse empires in South Asia, East Asia &amp; Africa</a:t>
            </a:r>
          </a:p>
          <a:p>
            <a:pPr marL="57150" indent="0">
              <a:buNone/>
            </a:pPr>
            <a:r>
              <a:rPr lang="en-US" sz="2300" b="1" i="1" dirty="0"/>
              <a:t>#4: Relative Power of </a:t>
            </a:r>
            <a:r>
              <a:rPr lang="en-US" sz="2300" b="1" i="1" dirty="0" smtClean="0"/>
              <a:t>_____________________declined </a:t>
            </a:r>
            <a:r>
              <a:rPr lang="en-US" sz="2300" dirty="0"/>
              <a:t>=&gt; due to the focus on sea based trade, as well as technological advancements, nomadic groups declined in relative power (still served as agents of cultural diffusion)</a:t>
            </a:r>
          </a:p>
          <a:p>
            <a:pPr marL="57150" indent="0">
              <a:buNone/>
            </a:pPr>
            <a:r>
              <a:rPr lang="en-US" sz="2300" b="1" i="1" dirty="0"/>
              <a:t>#5: Transformation of Labor Systems </a:t>
            </a:r>
            <a:r>
              <a:rPr lang="en-US" sz="2300" dirty="0"/>
              <a:t>=&gt; due to cross-cultural contact and the need for colonial labor, the use of forced labor systems greatly expanded</a:t>
            </a:r>
          </a:p>
          <a:p>
            <a:pPr marL="57150" indent="0">
              <a:buNone/>
            </a:pPr>
            <a:r>
              <a:rPr lang="en-US" sz="2300" b="1" i="1" dirty="0"/>
              <a:t>#6: Emergence of </a:t>
            </a:r>
            <a:r>
              <a:rPr lang="en-US" sz="2300" b="1" i="1" dirty="0" smtClean="0"/>
              <a:t>“______________________” </a:t>
            </a:r>
            <a:r>
              <a:rPr lang="en-US" sz="2300" b="1" i="1" dirty="0"/>
              <a:t>in the ME and Asia </a:t>
            </a:r>
            <a:r>
              <a:rPr lang="en-US" sz="2300" dirty="0"/>
              <a:t>=&gt; land based empires continued to dominate Asia, but still suffered from the same issues (i.e. maintenance of army, border attacks and communication)</a:t>
            </a:r>
          </a:p>
        </p:txBody>
      </p:sp>
    </p:spTree>
    <p:extLst>
      <p:ext uri="{BB962C8B-B14F-4D97-AF65-F5344CB8AC3E}">
        <p14:creationId xmlns:p14="http://schemas.microsoft.com/office/powerpoint/2010/main" val="765867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The Great Circuit</a:t>
            </a:r>
          </a:p>
        </p:txBody>
      </p:sp>
      <p:sp>
        <p:nvSpPr>
          <p:cNvPr id="3" name="Content Placeholder 2"/>
          <p:cNvSpPr>
            <a:spLocks noGrp="1"/>
          </p:cNvSpPr>
          <p:nvPr>
            <p:ph idx="1"/>
          </p:nvPr>
        </p:nvSpPr>
        <p:spPr>
          <a:xfrm>
            <a:off x="152400" y="6248400"/>
            <a:ext cx="8836026" cy="609600"/>
          </a:xfrm>
        </p:spPr>
        <p:txBody>
          <a:bodyPr>
            <a:normAutofit fontScale="85000" lnSpcReduction="20000"/>
          </a:bodyPr>
          <a:lstStyle/>
          <a:p>
            <a:pPr marL="0" indent="0">
              <a:buNone/>
            </a:pPr>
            <a:r>
              <a:rPr lang="en-US" sz="2300" dirty="0"/>
              <a:t>The Great Circuit became the dominant trade network of the 16</a:t>
            </a:r>
            <a:r>
              <a:rPr lang="en-US" sz="2300" baseline="30000" dirty="0"/>
              <a:t>th</a:t>
            </a:r>
            <a:r>
              <a:rPr lang="en-US" sz="2300" dirty="0"/>
              <a:t> and 17</a:t>
            </a:r>
            <a:r>
              <a:rPr lang="en-US" sz="2300" baseline="30000" dirty="0"/>
              <a:t>th</a:t>
            </a:r>
            <a:r>
              <a:rPr lang="en-US" sz="2300" dirty="0"/>
              <a:t> centuries and had huge social and political ramifications for all societies involved</a:t>
            </a:r>
          </a:p>
        </p:txBody>
      </p:sp>
      <p:pic>
        <p:nvPicPr>
          <p:cNvPr id="5122" name="Picture 2" descr="http://figures.boundless.com/7146/full/triangle-trad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421628" cy="541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635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The Great Circuit – greater detail</a:t>
            </a:r>
          </a:p>
        </p:txBody>
      </p:sp>
      <p:pic>
        <p:nvPicPr>
          <p:cNvPr id="6146" name="Picture 2" descr="http://www.archaeologyuk.org/ba/ba94/slave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436077"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49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381000"/>
          </a:xfrm>
        </p:spPr>
        <p:txBody>
          <a:bodyPr>
            <a:normAutofit fontScale="90000"/>
          </a:bodyPr>
          <a:lstStyle/>
          <a:p>
            <a:r>
              <a:rPr lang="en-US" b="1" u="sng" dirty="0"/>
              <a:t>Economic Impact of Atlantic System </a:t>
            </a:r>
          </a:p>
        </p:txBody>
      </p:sp>
      <p:sp>
        <p:nvSpPr>
          <p:cNvPr id="3" name="Content Placeholder 2"/>
          <p:cNvSpPr>
            <a:spLocks noGrp="1"/>
          </p:cNvSpPr>
          <p:nvPr>
            <p:ph idx="1"/>
          </p:nvPr>
        </p:nvSpPr>
        <p:spPr>
          <a:xfrm>
            <a:off x="-76200" y="533400"/>
            <a:ext cx="9296400" cy="6553200"/>
          </a:xfrm>
        </p:spPr>
        <p:txBody>
          <a:bodyPr>
            <a:normAutofit/>
          </a:bodyPr>
          <a:lstStyle/>
          <a:p>
            <a:pPr marL="0" indent="0">
              <a:buNone/>
            </a:pPr>
            <a:r>
              <a:rPr lang="en-US" sz="2300" b="1" u="sng" dirty="0"/>
              <a:t>Europe</a:t>
            </a:r>
          </a:p>
          <a:p>
            <a:r>
              <a:rPr lang="en-US" sz="2300" dirty="0"/>
              <a:t>By 1700 Europe had become an increasingly urban society =&gt; primarily due to growth of </a:t>
            </a:r>
            <a:r>
              <a:rPr lang="en-US" sz="2300" b="1" i="1" dirty="0"/>
              <a:t>trade and wealth </a:t>
            </a:r>
            <a:r>
              <a:rPr lang="en-US" sz="2300" dirty="0"/>
              <a:t>associated with w/ worldwide trade</a:t>
            </a:r>
          </a:p>
          <a:p>
            <a:pPr lvl="1" indent="-342900">
              <a:buFont typeface="Wingdings" panose="05000000000000000000" pitchFamily="2" charset="2"/>
              <a:buChar char="§"/>
            </a:pPr>
            <a:r>
              <a:rPr lang="en-US" sz="2300" dirty="0"/>
              <a:t>In 1500 only Paris had population of over 100,000 </a:t>
            </a:r>
          </a:p>
          <a:p>
            <a:pPr marL="400050" lvl="1" indent="0">
              <a:buNone/>
            </a:pPr>
            <a:r>
              <a:rPr lang="en-US" sz="2300" dirty="0"/>
              <a:t>	--  By 1700 Paris &amp; London had over 500,000; Amsterdam had over 	200,000 &amp; twenty European cities had over 60,000 people</a:t>
            </a:r>
          </a:p>
          <a:p>
            <a:r>
              <a:rPr lang="en-US" sz="2300" dirty="0"/>
              <a:t>Cities also led to the growth of the </a:t>
            </a:r>
            <a:r>
              <a:rPr lang="en-US" sz="2300" dirty="0" smtClean="0"/>
              <a:t>_______________(</a:t>
            </a:r>
            <a:r>
              <a:rPr lang="en-US" sz="2300" dirty="0"/>
              <a:t>business class)</a:t>
            </a:r>
          </a:p>
          <a:p>
            <a:pPr lvl="1" indent="-342900">
              <a:buFont typeface="Wingdings" panose="05000000000000000000" pitchFamily="2" charset="2"/>
              <a:buChar char="§"/>
            </a:pPr>
            <a:r>
              <a:rPr lang="en-US" sz="2300" dirty="0"/>
              <a:t>Middle Age society divided into nobility and peasants with wealth based on </a:t>
            </a:r>
            <a:r>
              <a:rPr lang="en-US" sz="2300" dirty="0" smtClean="0"/>
              <a:t>_______and </a:t>
            </a:r>
            <a:r>
              <a:rPr lang="en-US" sz="2300" dirty="0"/>
              <a:t>society focused on agriculture =&gt; new age brought rise of </a:t>
            </a:r>
            <a:r>
              <a:rPr lang="en-US" sz="2300" dirty="0" smtClean="0"/>
              <a:t>__________________________who </a:t>
            </a:r>
            <a:r>
              <a:rPr lang="en-US" sz="2300" dirty="0"/>
              <a:t>controlled wealth</a:t>
            </a:r>
          </a:p>
          <a:p>
            <a:pPr lvl="1" indent="-342900">
              <a:buFont typeface="Wingdings" panose="05000000000000000000" pitchFamily="2" charset="2"/>
              <a:buChar char="§"/>
            </a:pPr>
            <a:r>
              <a:rPr lang="en-US" sz="2300" dirty="0"/>
              <a:t>Bourgeoisie developed into the most powerful social class 	</a:t>
            </a:r>
          </a:p>
          <a:p>
            <a:pPr marL="400050" lvl="1" indent="0">
              <a:buNone/>
            </a:pPr>
            <a:r>
              <a:rPr lang="en-US" sz="2300" dirty="0"/>
              <a:t>	-- Some bought landed estates and married into nobility (</a:t>
            </a:r>
            <a:r>
              <a:rPr lang="en-US" sz="2300" b="1" i="1" dirty="0"/>
              <a:t>gentry</a:t>
            </a:r>
            <a:r>
              <a:rPr lang="en-US" sz="2300" dirty="0"/>
              <a:t>)</a:t>
            </a:r>
          </a:p>
          <a:p>
            <a:r>
              <a:rPr lang="en-US" sz="2300" dirty="0"/>
              <a:t>New wealth brought a growing gap between rich and poor =&gt; rural peasants and poor craftsmen/peddlers struggled to eat (crime, begging)</a:t>
            </a:r>
          </a:p>
          <a:p>
            <a:pPr lvl="1" indent="-342900">
              <a:buFont typeface="Wingdings" panose="05000000000000000000" pitchFamily="2" charset="2"/>
              <a:buChar char="§"/>
            </a:pPr>
            <a:r>
              <a:rPr lang="en-US" sz="2300" dirty="0"/>
              <a:t>Potatoes &amp; maize helped sustain poor but agricultural technology had not improved since 1300 =&gt; bad years brought famine</a:t>
            </a:r>
          </a:p>
        </p:txBody>
      </p:sp>
    </p:spTree>
    <p:extLst>
      <p:ext uri="{BB962C8B-B14F-4D97-AF65-F5344CB8AC3E}">
        <p14:creationId xmlns:p14="http://schemas.microsoft.com/office/powerpoint/2010/main" val="2492485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457200"/>
          </a:xfrm>
        </p:spPr>
        <p:txBody>
          <a:bodyPr>
            <a:normAutofit fontScale="90000"/>
          </a:bodyPr>
          <a:lstStyle/>
          <a:p>
            <a:r>
              <a:rPr lang="en-US" b="1" u="sng" dirty="0"/>
              <a:t>Environmental Effects of Atlantic System</a:t>
            </a:r>
          </a:p>
        </p:txBody>
      </p:sp>
      <p:sp>
        <p:nvSpPr>
          <p:cNvPr id="3" name="Content Placeholder 2"/>
          <p:cNvSpPr>
            <a:spLocks noGrp="1"/>
          </p:cNvSpPr>
          <p:nvPr>
            <p:ph idx="1"/>
          </p:nvPr>
        </p:nvSpPr>
        <p:spPr>
          <a:xfrm>
            <a:off x="0" y="685800"/>
            <a:ext cx="9144000" cy="6324600"/>
          </a:xfrm>
        </p:spPr>
        <p:txBody>
          <a:bodyPr>
            <a:normAutofit/>
          </a:bodyPr>
          <a:lstStyle/>
          <a:p>
            <a:r>
              <a:rPr lang="en-US" sz="2300" dirty="0"/>
              <a:t>The Columbian Exchange and Atlantic System resulted, though in many serious and deleterious environmental impacts . . .</a:t>
            </a:r>
          </a:p>
          <a:p>
            <a:pPr marL="0" indent="0">
              <a:buNone/>
            </a:pPr>
            <a:r>
              <a:rPr lang="en-US" sz="2300" b="1" i="1" dirty="0"/>
              <a:t>#1: Increase in </a:t>
            </a:r>
            <a:r>
              <a:rPr lang="en-US" sz="2300" b="1" i="1" dirty="0" smtClean="0"/>
              <a:t>_______________________</a:t>
            </a:r>
            <a:r>
              <a:rPr lang="en-US" sz="2300" dirty="0" smtClean="0"/>
              <a:t>=&gt; </a:t>
            </a:r>
            <a:r>
              <a:rPr lang="en-US" sz="2300" dirty="0"/>
              <a:t>as crops, animals and diseases spread environmental diversity exploded</a:t>
            </a:r>
          </a:p>
          <a:p>
            <a:r>
              <a:rPr lang="en-US" sz="2300" i="1" dirty="0"/>
              <a:t>Some effects were positive </a:t>
            </a:r>
            <a:r>
              <a:rPr lang="en-US" sz="2300" dirty="0"/>
              <a:t>=&gt; Angolans adopting maize and Cassava in Africa (led to population increases that offset slave trade losses)</a:t>
            </a:r>
          </a:p>
          <a:p>
            <a:r>
              <a:rPr lang="en-US" sz="2300" i="1" dirty="0"/>
              <a:t>Others negative </a:t>
            </a:r>
            <a:r>
              <a:rPr lang="en-US" sz="2300" dirty="0"/>
              <a:t>=&gt; impact of disease, rats &amp; mosquitoes in L. America</a:t>
            </a:r>
          </a:p>
          <a:p>
            <a:pPr marL="0" indent="0">
              <a:buNone/>
            </a:pPr>
            <a:r>
              <a:rPr lang="en-US" sz="2300" b="1" i="1" dirty="0"/>
              <a:t>#2: </a:t>
            </a:r>
            <a:r>
              <a:rPr lang="en-US" sz="2300" b="1" i="1" dirty="0" smtClean="0"/>
              <a:t>___________</a:t>
            </a:r>
            <a:r>
              <a:rPr lang="en-US" sz="2300" dirty="0" smtClean="0"/>
              <a:t>=&gt; </a:t>
            </a:r>
            <a:r>
              <a:rPr lang="en-US" sz="2300" dirty="0"/>
              <a:t>deforestation was rampant in all colonial settlements</a:t>
            </a:r>
          </a:p>
          <a:p>
            <a:r>
              <a:rPr lang="en-US" sz="2300" dirty="0"/>
              <a:t>Caribbean islands and Brazil =&gt; forests cleared for sugar cultivation; after soil became exhausted more soil cleared</a:t>
            </a:r>
          </a:p>
          <a:p>
            <a:r>
              <a:rPr lang="en-US" sz="2300" dirty="0"/>
              <a:t>N. America =&gt; forests cleared to supply timber industry and build ships</a:t>
            </a:r>
          </a:p>
          <a:p>
            <a:pPr marL="0" indent="0">
              <a:buNone/>
            </a:pPr>
            <a:r>
              <a:rPr lang="en-US" sz="2300" b="1" i="1" dirty="0"/>
              <a:t>#3: </a:t>
            </a:r>
            <a:r>
              <a:rPr lang="en-US" sz="2300" b="1" i="1" dirty="0" smtClean="0"/>
              <a:t>_________________</a:t>
            </a:r>
            <a:r>
              <a:rPr lang="en-US" sz="2300" dirty="0" smtClean="0"/>
              <a:t>=&gt; </a:t>
            </a:r>
            <a:r>
              <a:rPr lang="en-US" sz="2300" dirty="0"/>
              <a:t>one crop planting (sugar) exhausted soil and depleted nutrients; planters simply cleared new land</a:t>
            </a:r>
          </a:p>
          <a:p>
            <a:pPr marL="0" indent="0">
              <a:buNone/>
            </a:pPr>
            <a:r>
              <a:rPr lang="en-US" sz="2300" b="1" i="1" dirty="0"/>
              <a:t>#4: River pollution </a:t>
            </a:r>
            <a:r>
              <a:rPr lang="en-US" sz="2300" dirty="0"/>
              <a:t>=&gt; mercury and other chemicals from silver refining were allowed to run into streams and rivers were silted due to soil erosion</a:t>
            </a:r>
          </a:p>
          <a:p>
            <a:pPr marL="0" indent="0">
              <a:buNone/>
            </a:pPr>
            <a:endParaRPr lang="en-US" sz="2300" dirty="0"/>
          </a:p>
        </p:txBody>
      </p:sp>
    </p:spTree>
    <p:extLst>
      <p:ext uri="{BB962C8B-B14F-4D97-AF65-F5344CB8AC3E}">
        <p14:creationId xmlns:p14="http://schemas.microsoft.com/office/powerpoint/2010/main" val="3176196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99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normAutofit fontScale="90000"/>
          </a:bodyPr>
          <a:lstStyle/>
          <a:p>
            <a:r>
              <a:rPr lang="en-US" b="1" u="sng" dirty="0"/>
              <a:t>Barbados Sugar Plantations</a:t>
            </a:r>
          </a:p>
        </p:txBody>
      </p:sp>
      <p:sp>
        <p:nvSpPr>
          <p:cNvPr id="3" name="Content Placeholder 2"/>
          <p:cNvSpPr>
            <a:spLocks noGrp="1"/>
          </p:cNvSpPr>
          <p:nvPr>
            <p:ph idx="1"/>
          </p:nvPr>
        </p:nvSpPr>
        <p:spPr>
          <a:xfrm>
            <a:off x="0" y="4387596"/>
            <a:ext cx="9067800" cy="2470404"/>
          </a:xfrm>
        </p:spPr>
        <p:txBody>
          <a:bodyPr>
            <a:normAutofit fontScale="92500" lnSpcReduction="20000"/>
          </a:bodyPr>
          <a:lstStyle/>
          <a:p>
            <a:r>
              <a:rPr lang="en-US" sz="2400" dirty="0"/>
              <a:t>In 1640 Barbados’s economy depended on tobacco production ( white </a:t>
            </a:r>
            <a:r>
              <a:rPr lang="en-US" sz="2400" dirty="0" err="1"/>
              <a:t>ind.</a:t>
            </a:r>
            <a:r>
              <a:rPr lang="en-US" sz="2400" dirty="0"/>
              <a:t> servants) =&gt;by 1680 shifted to sugar (15,000 tons/year)</a:t>
            </a:r>
          </a:p>
          <a:p>
            <a:pPr lvl="1" indent="-342900">
              <a:buFont typeface="Wingdings" panose="05000000000000000000" pitchFamily="2" charset="2"/>
              <a:buChar char="§"/>
            </a:pPr>
            <a:r>
              <a:rPr lang="en-US" sz="2400" dirty="0"/>
              <a:t>Enslaved Africans now 3X as numerous as white Europeans</a:t>
            </a:r>
          </a:p>
          <a:p>
            <a:pPr lvl="1" indent="-342900">
              <a:buFont typeface="Wingdings" panose="05000000000000000000" pitchFamily="2" charset="2"/>
              <a:buChar char="§"/>
            </a:pPr>
            <a:r>
              <a:rPr lang="en-US" sz="2400" dirty="0"/>
              <a:t>By 1700 Caribbean surpasses Brazil in sugar production</a:t>
            </a:r>
          </a:p>
          <a:p>
            <a:pPr lvl="1" indent="-342900">
              <a:buFont typeface="Wingdings" panose="05000000000000000000" pitchFamily="2" charset="2"/>
              <a:buChar char="§"/>
            </a:pPr>
            <a:r>
              <a:rPr lang="en-US" sz="2400" dirty="0"/>
              <a:t>By 1660 Barbados totally deforested (originally covered in dense tropical forests)</a:t>
            </a:r>
          </a:p>
          <a:p>
            <a:pPr lvl="1" indent="-342900">
              <a:buFont typeface="Wingdings" panose="05000000000000000000" pitchFamily="2" charset="2"/>
              <a:buChar char="§"/>
            </a:pPr>
            <a:r>
              <a:rPr lang="en-US" sz="2400" dirty="0"/>
              <a:t>By 1740 Barbados colonists turned to other islands as soil was depleted</a:t>
            </a:r>
          </a:p>
        </p:txBody>
      </p:sp>
      <p:pic>
        <p:nvPicPr>
          <p:cNvPr id="7170" name="Picture 2" descr="http://www.columbia.edu/itc/history/foner/jacksonian_america/week8/barbados_sug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915400" cy="3777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357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140"/>
            <a:ext cx="8229600" cy="353860"/>
          </a:xfrm>
        </p:spPr>
        <p:txBody>
          <a:bodyPr>
            <a:normAutofit fontScale="90000"/>
          </a:bodyPr>
          <a:lstStyle/>
          <a:p>
            <a:r>
              <a:rPr lang="en-US" b="1" u="sng" dirty="0"/>
              <a:t>Social Impact of Atlantic System</a:t>
            </a:r>
          </a:p>
        </p:txBody>
      </p:sp>
      <p:sp>
        <p:nvSpPr>
          <p:cNvPr id="3" name="Content Placeholder 2"/>
          <p:cNvSpPr>
            <a:spLocks noGrp="1"/>
          </p:cNvSpPr>
          <p:nvPr>
            <p:ph idx="1"/>
          </p:nvPr>
        </p:nvSpPr>
        <p:spPr>
          <a:xfrm>
            <a:off x="0" y="457200"/>
            <a:ext cx="9220200" cy="6629400"/>
          </a:xfrm>
        </p:spPr>
        <p:txBody>
          <a:bodyPr>
            <a:normAutofit fontScale="92500" lnSpcReduction="10000"/>
          </a:bodyPr>
          <a:lstStyle/>
          <a:p>
            <a:r>
              <a:rPr lang="en-US" sz="2400" dirty="0"/>
              <a:t>European contact &amp; conquest in Latin and North America, as well as the Transatlantic Slave Trade had huge social effects on many populations</a:t>
            </a:r>
          </a:p>
          <a:p>
            <a:pPr marL="0" indent="0">
              <a:buNone/>
            </a:pPr>
            <a:r>
              <a:rPr lang="en-US" sz="2400" b="1" u="sng" dirty="0"/>
              <a:t>Latin America</a:t>
            </a:r>
          </a:p>
          <a:p>
            <a:r>
              <a:rPr lang="en-US" sz="2400" dirty="0"/>
              <a:t>The Spanish colonial system’s small number of primarily male migrants  led to a population that was diverse &amp; intermixed =&gt; mestizos, </a:t>
            </a:r>
            <a:r>
              <a:rPr lang="en-US" sz="2400" dirty="0" err="1"/>
              <a:t>mullatoes</a:t>
            </a:r>
            <a:endParaRPr lang="en-US" sz="2400" dirty="0"/>
          </a:p>
          <a:p>
            <a:pPr lvl="1" indent="-342900">
              <a:buFont typeface="Wingdings" panose="05000000000000000000" pitchFamily="2" charset="2"/>
              <a:buChar char="§"/>
            </a:pPr>
            <a:r>
              <a:rPr lang="en-US" sz="2400" b="1" i="1" dirty="0" err="1"/>
              <a:t>Castas</a:t>
            </a:r>
            <a:r>
              <a:rPr lang="en-US" sz="2400" b="1" i="1" dirty="0"/>
              <a:t> system </a:t>
            </a:r>
            <a:r>
              <a:rPr lang="en-US" sz="2400" dirty="0"/>
              <a:t>prescribed a strict social hierarchy (Europeans at the top) and encouraged cultural assimilation (i.e. language)</a:t>
            </a:r>
          </a:p>
          <a:p>
            <a:pPr marL="400050" lvl="1" indent="0">
              <a:buNone/>
            </a:pPr>
            <a:r>
              <a:rPr lang="en-US" sz="2400" dirty="0"/>
              <a:t>	-- Prior to European arrival, Natives had a  wide variety of ethnic 	groups 	(each with own language &amp; culture) =&gt; after all are “Indians”</a:t>
            </a:r>
          </a:p>
          <a:p>
            <a:r>
              <a:rPr lang="en-US" sz="2400" b="1" i="1" dirty="0"/>
              <a:t>Spanish </a:t>
            </a:r>
            <a:r>
              <a:rPr lang="en-US" sz="2400" b="1" i="1" dirty="0" smtClean="0"/>
              <a:t>_________________</a:t>
            </a:r>
            <a:r>
              <a:rPr lang="en-US" sz="2400" dirty="0" smtClean="0"/>
              <a:t>also </a:t>
            </a:r>
            <a:r>
              <a:rPr lang="en-US" sz="2400" dirty="0"/>
              <a:t>encouraged (sometimes forced) religious assimilation among Native populations to Catholic Christianity</a:t>
            </a:r>
          </a:p>
          <a:p>
            <a:pPr lvl="1" indent="-342900">
              <a:buFont typeface="Wingdings" panose="05000000000000000000" pitchFamily="2" charset="2"/>
              <a:buChar char="§"/>
            </a:pPr>
            <a:r>
              <a:rPr lang="en-US" sz="2400" dirty="0"/>
              <a:t>Catholic missionaries were given plots of land to establish missions by Spanish crown =&gt; vast source of wealth for church</a:t>
            </a:r>
          </a:p>
          <a:p>
            <a:pPr lvl="1" indent="-342900">
              <a:buFont typeface="Wingdings" panose="05000000000000000000" pitchFamily="2" charset="2"/>
              <a:buChar char="§"/>
            </a:pPr>
            <a:r>
              <a:rPr lang="en-US" sz="2400" dirty="0"/>
              <a:t>Missions were set up and Natives were herded into villages for the purpose of conversion, education and teaching of trades</a:t>
            </a:r>
          </a:p>
          <a:p>
            <a:pPr marL="400050" lvl="1" indent="0">
              <a:buNone/>
            </a:pPr>
            <a:r>
              <a:rPr lang="en-US" sz="2400" dirty="0"/>
              <a:t>	-- Secondary purpose was control &amp; enforcement of docility</a:t>
            </a:r>
          </a:p>
          <a:p>
            <a:pPr lvl="1" indent="-342900">
              <a:buFont typeface="Wingdings" panose="05000000000000000000" pitchFamily="2" charset="2"/>
              <a:buChar char="§"/>
            </a:pPr>
            <a:r>
              <a:rPr lang="en-US" sz="2400" dirty="0"/>
              <a:t>Dozens of missions established in Mexico, S. America &amp; American SW</a:t>
            </a:r>
          </a:p>
          <a:p>
            <a:pPr marL="400050" lvl="1" indent="0">
              <a:buNone/>
            </a:pPr>
            <a:r>
              <a:rPr lang="en-US" sz="2400" dirty="0"/>
              <a:t>	-- Some offer benefits for </a:t>
            </a:r>
            <a:r>
              <a:rPr lang="en-US" sz="2400" dirty="0" smtClean="0"/>
              <a:t>________________=&gt; </a:t>
            </a:r>
            <a:r>
              <a:rPr lang="en-US" sz="2400" dirty="0"/>
              <a:t>can become nuns and </a:t>
            </a:r>
            <a:r>
              <a:rPr lang="en-US" sz="2400" dirty="0" smtClean="0"/>
              <a:t>	aid communities </a:t>
            </a:r>
            <a:r>
              <a:rPr lang="en-US" sz="2400" dirty="0"/>
              <a:t>through establishing school &amp; hospitals </a:t>
            </a:r>
          </a:p>
          <a:p>
            <a:pPr marL="400050" lvl="1" indent="0">
              <a:buNone/>
            </a:pPr>
            <a:endParaRPr lang="en-US" sz="2300" dirty="0"/>
          </a:p>
        </p:txBody>
      </p:sp>
    </p:spTree>
    <p:extLst>
      <p:ext uri="{BB962C8B-B14F-4D97-AF65-F5344CB8AC3E}">
        <p14:creationId xmlns:p14="http://schemas.microsoft.com/office/powerpoint/2010/main" val="4179116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533400"/>
          </a:xfrm>
        </p:spPr>
        <p:txBody>
          <a:bodyPr>
            <a:normAutofit fontScale="90000"/>
          </a:bodyPr>
          <a:lstStyle/>
          <a:p>
            <a:r>
              <a:rPr lang="en-US" b="1" u="sng" dirty="0"/>
              <a:t>Spanish Mission in California, ca 1600</a:t>
            </a:r>
          </a:p>
        </p:txBody>
      </p:sp>
      <p:pic>
        <p:nvPicPr>
          <p:cNvPr id="4" name="Picture 3" descr="http://www.books-about-california.com/Images/The_California_Missions/Mission_Santa_Clara.jpg"/>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763000" cy="5867400"/>
          </a:xfrm>
          <a:prstGeom prst="rect">
            <a:avLst/>
          </a:prstGeom>
          <a:noFill/>
          <a:ln>
            <a:noFill/>
          </a:ln>
        </p:spPr>
      </p:pic>
    </p:spTree>
    <p:extLst>
      <p:ext uri="{BB962C8B-B14F-4D97-AF65-F5344CB8AC3E}">
        <p14:creationId xmlns:p14="http://schemas.microsoft.com/office/powerpoint/2010/main" val="4010256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685800"/>
          </a:xfrm>
        </p:spPr>
        <p:txBody>
          <a:bodyPr>
            <a:normAutofit fontScale="90000"/>
          </a:bodyPr>
          <a:lstStyle/>
          <a:p>
            <a:r>
              <a:rPr lang="en-US" b="1" u="sng" dirty="0"/>
              <a:t>Spanish Missions in N. America</a:t>
            </a:r>
          </a:p>
        </p:txBody>
      </p:sp>
      <p:pic>
        <p:nvPicPr>
          <p:cNvPr id="9218" name="Picture 2" descr="http://media.web.britannica.com/eb-media/77/89977-004-0A11D76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67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5511"/>
            <a:ext cx="8229600" cy="304800"/>
          </a:xfrm>
        </p:spPr>
        <p:txBody>
          <a:bodyPr>
            <a:normAutofit fontScale="90000"/>
          </a:bodyPr>
          <a:lstStyle/>
          <a:p>
            <a:r>
              <a:rPr lang="en-US" b="1" u="sng" dirty="0"/>
              <a:t>Impact of Atlantic System -- Social</a:t>
            </a:r>
          </a:p>
        </p:txBody>
      </p:sp>
      <p:sp>
        <p:nvSpPr>
          <p:cNvPr id="3" name="Content Placeholder 2"/>
          <p:cNvSpPr>
            <a:spLocks noGrp="1"/>
          </p:cNvSpPr>
          <p:nvPr>
            <p:ph idx="1"/>
          </p:nvPr>
        </p:nvSpPr>
        <p:spPr>
          <a:xfrm>
            <a:off x="0" y="304800"/>
            <a:ext cx="9220200" cy="6553200"/>
          </a:xfrm>
        </p:spPr>
        <p:txBody>
          <a:bodyPr>
            <a:noAutofit/>
          </a:bodyPr>
          <a:lstStyle/>
          <a:p>
            <a:pPr marL="0" indent="0">
              <a:buNone/>
            </a:pPr>
            <a:r>
              <a:rPr lang="en-US" sz="2300" b="1" u="sng" dirty="0"/>
              <a:t>Africa</a:t>
            </a:r>
          </a:p>
          <a:p>
            <a:r>
              <a:rPr lang="en-US" sz="2000" dirty="0"/>
              <a:t>The African slave trade evolved out of the need for labor in the Americas =&gt; by 1600 Africans were preferred due to strength &amp; resilience</a:t>
            </a:r>
          </a:p>
          <a:p>
            <a:pPr lvl="1" indent="-342900">
              <a:buFont typeface="Wingdings" panose="05000000000000000000" pitchFamily="2" charset="2"/>
              <a:buChar char="§"/>
            </a:pPr>
            <a:r>
              <a:rPr lang="en-US" sz="2000" dirty="0"/>
              <a:t>From 1500 to 1850 between </a:t>
            </a:r>
            <a:r>
              <a:rPr lang="en-US" sz="2000" b="1" i="1" dirty="0"/>
              <a:t>10-15 million Africans </a:t>
            </a:r>
            <a:r>
              <a:rPr lang="en-US" sz="2000" dirty="0"/>
              <a:t>were traded </a:t>
            </a:r>
          </a:p>
          <a:p>
            <a:pPr lvl="1" indent="-342900">
              <a:buFont typeface="Wingdings" panose="05000000000000000000" pitchFamily="2" charset="2"/>
              <a:buChar char="§"/>
            </a:pPr>
            <a:r>
              <a:rPr lang="en-US" sz="2000" dirty="0"/>
              <a:t>Trade centered on the W. African “</a:t>
            </a:r>
            <a:r>
              <a:rPr lang="en-US" sz="2000" b="1" i="1" dirty="0"/>
              <a:t>Gold Coast</a:t>
            </a:r>
            <a:r>
              <a:rPr lang="en-US" sz="2000" dirty="0"/>
              <a:t>” (1500-1700) =&gt; Europeans est. trading outposts on the coasts (competition for slaves)</a:t>
            </a:r>
          </a:p>
          <a:p>
            <a:pPr marL="400050" lvl="1" indent="0">
              <a:buNone/>
            </a:pPr>
            <a:r>
              <a:rPr lang="en-US" sz="2000" dirty="0"/>
              <a:t>	-- </a:t>
            </a:r>
            <a:r>
              <a:rPr lang="en-US" sz="2000" dirty="0" err="1"/>
              <a:t>Exs</a:t>
            </a:r>
            <a:r>
              <a:rPr lang="en-US" sz="2000" dirty="0"/>
              <a:t>: Portuguese colonies of Angola (</a:t>
            </a:r>
            <a:r>
              <a:rPr lang="en-US" sz="2000" dirty="0" err="1"/>
              <a:t>Luonga</a:t>
            </a:r>
            <a:r>
              <a:rPr lang="en-US" sz="2000" dirty="0"/>
              <a:t>, </a:t>
            </a:r>
            <a:r>
              <a:rPr lang="en-US" sz="2000" dirty="0" err="1"/>
              <a:t>Benguela</a:t>
            </a:r>
            <a:r>
              <a:rPr lang="en-US" sz="2000" dirty="0"/>
              <a:t>)</a:t>
            </a:r>
          </a:p>
          <a:p>
            <a:pPr lvl="1" indent="-342900">
              <a:buFont typeface="Wingdings" panose="05000000000000000000" pitchFamily="2" charset="2"/>
              <a:buChar char="§"/>
            </a:pPr>
            <a:r>
              <a:rPr lang="en-US" sz="2000" dirty="0"/>
              <a:t>Europeans used </a:t>
            </a:r>
            <a:r>
              <a:rPr lang="en-US" sz="2000" dirty="0" smtClean="0"/>
              <a:t>_______________=&gt; </a:t>
            </a:r>
            <a:r>
              <a:rPr lang="en-US" sz="2000" dirty="0"/>
              <a:t>i.e. African elites (kings, merchants) relied on raiding parties or slave fairs on interior to acquire slaves</a:t>
            </a:r>
          </a:p>
          <a:p>
            <a:pPr marL="400050" lvl="1" indent="0">
              <a:buNone/>
            </a:pPr>
            <a:r>
              <a:rPr lang="en-US" sz="2000" dirty="0"/>
              <a:t>	-- Europeans paid for slaves w/ beads, textiles, guns, rum  </a:t>
            </a:r>
          </a:p>
          <a:p>
            <a:r>
              <a:rPr lang="en-US" sz="2000" b="1" i="1" dirty="0"/>
              <a:t>Altered family structure </a:t>
            </a:r>
            <a:r>
              <a:rPr lang="en-US" sz="2000" dirty="0"/>
              <a:t>=&gt; kidnapping common (broke up families)</a:t>
            </a:r>
          </a:p>
          <a:p>
            <a:pPr lvl="1">
              <a:buFont typeface="Wingdings" pitchFamily="2" charset="2"/>
              <a:buChar char="§"/>
            </a:pPr>
            <a:r>
              <a:rPr lang="en-US" sz="2000" dirty="0"/>
              <a:t>American markets (West Coast of Africa) desired male slaves for labor and agriculture=&gt; lack of males on West Coast</a:t>
            </a:r>
          </a:p>
          <a:p>
            <a:pPr lvl="1">
              <a:buFont typeface="Wingdings" pitchFamily="2" charset="2"/>
              <a:buChar char="§"/>
            </a:pPr>
            <a:r>
              <a:rPr lang="en-US" sz="2000" dirty="0"/>
              <a:t>Asian markets (East Coast of Africa) desired female slaves for sex and household service =&gt; lack of females on East Coast</a:t>
            </a:r>
          </a:p>
          <a:p>
            <a:pPr lvl="1">
              <a:buFont typeface="Wingdings" pitchFamily="2" charset="2"/>
              <a:buChar char="§"/>
            </a:pPr>
            <a:r>
              <a:rPr lang="en-US" sz="2000" dirty="0"/>
              <a:t>Result in both areas was intense competition for marriage partners and </a:t>
            </a:r>
            <a:r>
              <a:rPr lang="en-US" sz="2000" dirty="0" smtClean="0"/>
              <a:t>_______________________________</a:t>
            </a:r>
          </a:p>
          <a:p>
            <a:pPr marL="457200" lvl="1" indent="0">
              <a:buNone/>
            </a:pPr>
            <a:r>
              <a:rPr lang="en-US" sz="2000" dirty="0"/>
              <a:t>	-- </a:t>
            </a:r>
            <a:r>
              <a:rPr lang="en-US" sz="2000" b="1" i="1" dirty="0"/>
              <a:t>Polygyny</a:t>
            </a:r>
            <a:r>
              <a:rPr lang="en-US" sz="2000" dirty="0"/>
              <a:t> = West Coast (1 male with multiple wives); </a:t>
            </a:r>
            <a:r>
              <a:rPr lang="en-US" sz="2000" b="1" i="1" dirty="0"/>
              <a:t>Polyandry</a:t>
            </a:r>
            <a:r>
              <a:rPr lang="en-US" sz="2000" dirty="0"/>
              <a:t> = East Coast 	( 1 female with multiple males)</a:t>
            </a:r>
          </a:p>
          <a:p>
            <a:pPr marL="400050" lvl="1" indent="0">
              <a:buNone/>
            </a:pPr>
            <a:endParaRPr lang="en-US" sz="2300" dirty="0"/>
          </a:p>
        </p:txBody>
      </p:sp>
    </p:spTree>
    <p:extLst>
      <p:ext uri="{BB962C8B-B14F-4D97-AF65-F5344CB8AC3E}">
        <p14:creationId xmlns:p14="http://schemas.microsoft.com/office/powerpoint/2010/main" val="20378338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34AD4-507B-4BAF-B7C1-1CDF5C74C063}"/>
              </a:ext>
            </a:extLst>
          </p:cNvPr>
          <p:cNvSpPr>
            <a:spLocks noGrp="1"/>
          </p:cNvSpPr>
          <p:nvPr>
            <p:ph type="title"/>
          </p:nvPr>
        </p:nvSpPr>
        <p:spPr>
          <a:xfrm>
            <a:off x="457200" y="76200"/>
            <a:ext cx="8229600" cy="457199"/>
          </a:xfrm>
        </p:spPr>
        <p:txBody>
          <a:bodyPr>
            <a:normAutofit fontScale="90000"/>
          </a:bodyPr>
          <a:lstStyle/>
          <a:p>
            <a:r>
              <a:rPr lang="en-US" b="1" u="sng" dirty="0"/>
              <a:t>Ashanti Empire 1670 to mid 1800’s</a:t>
            </a:r>
          </a:p>
        </p:txBody>
      </p:sp>
      <p:sp>
        <p:nvSpPr>
          <p:cNvPr id="3" name="Content Placeholder 2">
            <a:extLst>
              <a:ext uri="{FF2B5EF4-FFF2-40B4-BE49-F238E27FC236}">
                <a16:creationId xmlns:a16="http://schemas.microsoft.com/office/drawing/2014/main" xmlns="" id="{037D6ABE-D7FF-49A4-AAC6-EF9D4AA23939}"/>
              </a:ext>
            </a:extLst>
          </p:cNvPr>
          <p:cNvSpPr>
            <a:spLocks noGrp="1"/>
          </p:cNvSpPr>
          <p:nvPr>
            <p:ph idx="1"/>
          </p:nvPr>
        </p:nvSpPr>
        <p:spPr>
          <a:xfrm>
            <a:off x="381000" y="6019800"/>
            <a:ext cx="8229600" cy="457199"/>
          </a:xfrm>
        </p:spPr>
        <p:txBody>
          <a:bodyPr>
            <a:noAutofit/>
          </a:bodyPr>
          <a:lstStyle/>
          <a:p>
            <a:pPr marL="0" indent="0">
              <a:buNone/>
            </a:pPr>
            <a:r>
              <a:rPr lang="en-US" sz="2400" dirty="0"/>
              <a:t>The Ashanti empire was founded by </a:t>
            </a:r>
            <a:r>
              <a:rPr lang="en-US" sz="2400" b="1" i="1" dirty="0"/>
              <a:t>Osei Tutu</a:t>
            </a:r>
            <a:r>
              <a:rPr lang="en-US" sz="2400" dirty="0"/>
              <a:t>, he sat on </a:t>
            </a:r>
            <a:r>
              <a:rPr lang="en-US" sz="2400" dirty="0" err="1"/>
              <a:t>te</a:t>
            </a:r>
            <a:r>
              <a:rPr lang="en-US" sz="2400" dirty="0"/>
              <a:t> </a:t>
            </a:r>
            <a:r>
              <a:rPr lang="en-US" sz="2400" b="1" i="1" dirty="0"/>
              <a:t>Golden Stool</a:t>
            </a:r>
            <a:r>
              <a:rPr lang="en-US" sz="2400" dirty="0"/>
              <a:t>, a symbol of power</a:t>
            </a:r>
          </a:p>
        </p:txBody>
      </p:sp>
      <p:pic>
        <p:nvPicPr>
          <p:cNvPr id="6146" name="Picture 2" descr="https://kmjantz.files.wordpress.com/2014/11/map09-01.jpg">
            <a:extLst>
              <a:ext uri="{FF2B5EF4-FFF2-40B4-BE49-F238E27FC236}">
                <a16:creationId xmlns:a16="http://schemas.microsoft.com/office/drawing/2014/main" xmlns="" id="{35AF1030-1BE6-4126-86C5-F0948E5B98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29214"/>
            <a:ext cx="5187950" cy="49583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ringmar.net/irhistorynew/wp-content/uploads/2017/01/golden_stool.png">
            <a:extLst>
              <a:ext uri="{FF2B5EF4-FFF2-40B4-BE49-F238E27FC236}">
                <a16:creationId xmlns:a16="http://schemas.microsoft.com/office/drawing/2014/main" xmlns="" id="{8CDED093-DD48-4A53-B3AD-4B7AFD63E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429000"/>
            <a:ext cx="3422371" cy="223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881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26" y="76200"/>
            <a:ext cx="9144000" cy="533400"/>
          </a:xfrm>
        </p:spPr>
        <p:txBody>
          <a:bodyPr>
            <a:noAutofit/>
          </a:bodyPr>
          <a:lstStyle/>
          <a:p>
            <a:r>
              <a:rPr lang="en-US" sz="3600" b="1" u="sng" dirty="0"/>
              <a:t>World Demography (by region) 1400 to 1700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8444310"/>
              </p:ext>
            </p:extLst>
          </p:nvPr>
        </p:nvGraphicFramePr>
        <p:xfrm>
          <a:off x="152400" y="1066800"/>
          <a:ext cx="8839200" cy="4024314"/>
        </p:xfrm>
        <a:graphic>
          <a:graphicData uri="http://schemas.openxmlformats.org/drawingml/2006/table">
            <a:tbl>
              <a:tblPr firstRow="1" bandRow="1">
                <a:tableStyleId>{5C22544A-7EE6-4342-B048-85BDC9FD1C3A}</a:tableStyleId>
              </a:tblPr>
              <a:tblGrid>
                <a:gridCol w="1473200">
                  <a:extLst>
                    <a:ext uri="{9D8B030D-6E8A-4147-A177-3AD203B41FA5}">
                      <a16:colId xmlns:a16="http://schemas.microsoft.com/office/drawing/2014/main" xmlns="" val="20000"/>
                    </a:ext>
                  </a:extLst>
                </a:gridCol>
                <a:gridCol w="1473200">
                  <a:extLst>
                    <a:ext uri="{9D8B030D-6E8A-4147-A177-3AD203B41FA5}">
                      <a16:colId xmlns:a16="http://schemas.microsoft.com/office/drawing/2014/main" xmlns="" val="20001"/>
                    </a:ext>
                  </a:extLst>
                </a:gridCol>
                <a:gridCol w="1473200">
                  <a:extLst>
                    <a:ext uri="{9D8B030D-6E8A-4147-A177-3AD203B41FA5}">
                      <a16:colId xmlns:a16="http://schemas.microsoft.com/office/drawing/2014/main" xmlns="" val="20002"/>
                    </a:ext>
                  </a:extLst>
                </a:gridCol>
                <a:gridCol w="1473200">
                  <a:extLst>
                    <a:ext uri="{9D8B030D-6E8A-4147-A177-3AD203B41FA5}">
                      <a16:colId xmlns:a16="http://schemas.microsoft.com/office/drawing/2014/main" xmlns="" val="20003"/>
                    </a:ext>
                  </a:extLst>
                </a:gridCol>
                <a:gridCol w="1473200">
                  <a:extLst>
                    <a:ext uri="{9D8B030D-6E8A-4147-A177-3AD203B41FA5}">
                      <a16:colId xmlns:a16="http://schemas.microsoft.com/office/drawing/2014/main" xmlns="" val="20004"/>
                    </a:ext>
                  </a:extLst>
                </a:gridCol>
                <a:gridCol w="1473200">
                  <a:extLst>
                    <a:ext uri="{9D8B030D-6E8A-4147-A177-3AD203B41FA5}">
                      <a16:colId xmlns:a16="http://schemas.microsoft.com/office/drawing/2014/main" xmlns="" val="20005"/>
                    </a:ext>
                  </a:extLst>
                </a:gridCol>
              </a:tblGrid>
              <a:tr h="670719">
                <a:tc>
                  <a:txBody>
                    <a:bodyPr/>
                    <a:lstStyle/>
                    <a:p>
                      <a:pPr algn="ctr"/>
                      <a:endParaRPr lang="en-US" dirty="0"/>
                    </a:p>
                  </a:txBody>
                  <a:tcPr/>
                </a:tc>
                <a:tc>
                  <a:txBody>
                    <a:bodyPr/>
                    <a:lstStyle/>
                    <a:p>
                      <a:pPr algn="ctr"/>
                      <a:r>
                        <a:rPr lang="en-US" dirty="0"/>
                        <a:t>1300</a:t>
                      </a:r>
                    </a:p>
                  </a:txBody>
                  <a:tcPr/>
                </a:tc>
                <a:tc>
                  <a:txBody>
                    <a:bodyPr/>
                    <a:lstStyle/>
                    <a:p>
                      <a:pPr algn="ctr"/>
                      <a:r>
                        <a:rPr lang="en-US" dirty="0"/>
                        <a:t>1400</a:t>
                      </a:r>
                    </a:p>
                  </a:txBody>
                  <a:tcPr/>
                </a:tc>
                <a:tc>
                  <a:txBody>
                    <a:bodyPr/>
                    <a:lstStyle/>
                    <a:p>
                      <a:pPr algn="ctr"/>
                      <a:r>
                        <a:rPr lang="en-US" dirty="0"/>
                        <a:t>1500</a:t>
                      </a:r>
                    </a:p>
                  </a:txBody>
                  <a:tcPr/>
                </a:tc>
                <a:tc>
                  <a:txBody>
                    <a:bodyPr/>
                    <a:lstStyle/>
                    <a:p>
                      <a:pPr algn="ctr"/>
                      <a:r>
                        <a:rPr lang="en-US" dirty="0"/>
                        <a:t>1600</a:t>
                      </a:r>
                    </a:p>
                  </a:txBody>
                  <a:tcPr/>
                </a:tc>
                <a:tc>
                  <a:txBody>
                    <a:bodyPr/>
                    <a:lstStyle/>
                    <a:p>
                      <a:pPr algn="ctr"/>
                      <a:r>
                        <a:rPr lang="en-US" dirty="0"/>
                        <a:t>1700</a:t>
                      </a:r>
                    </a:p>
                  </a:txBody>
                  <a:tcPr/>
                </a:tc>
                <a:extLst>
                  <a:ext uri="{0D108BD9-81ED-4DB2-BD59-A6C34878D82A}">
                    <a16:rowId xmlns:a16="http://schemas.microsoft.com/office/drawing/2014/main" xmlns="" val="10000"/>
                  </a:ext>
                </a:extLst>
              </a:tr>
              <a:tr h="670719">
                <a:tc>
                  <a:txBody>
                    <a:bodyPr/>
                    <a:lstStyle/>
                    <a:p>
                      <a:pPr algn="ctr"/>
                      <a:r>
                        <a:rPr lang="en-US" dirty="0"/>
                        <a:t>Americas</a:t>
                      </a:r>
                    </a:p>
                  </a:txBody>
                  <a:tcPr/>
                </a:tc>
                <a:tc>
                  <a:txBody>
                    <a:bodyPr/>
                    <a:lstStyle/>
                    <a:p>
                      <a:pPr algn="ctr"/>
                      <a:r>
                        <a:rPr lang="en-US" dirty="0"/>
                        <a:t>28</a:t>
                      </a:r>
                    </a:p>
                  </a:txBody>
                  <a:tcPr/>
                </a:tc>
                <a:tc>
                  <a:txBody>
                    <a:bodyPr/>
                    <a:lstStyle/>
                    <a:p>
                      <a:pPr algn="ctr"/>
                      <a:r>
                        <a:rPr lang="en-US" dirty="0"/>
                        <a:t>30</a:t>
                      </a:r>
                    </a:p>
                  </a:txBody>
                  <a:tcPr/>
                </a:tc>
                <a:tc>
                  <a:txBody>
                    <a:bodyPr/>
                    <a:lstStyle/>
                    <a:p>
                      <a:pPr algn="ctr"/>
                      <a:r>
                        <a:rPr lang="en-US" dirty="0"/>
                        <a:t>41</a:t>
                      </a:r>
                    </a:p>
                  </a:txBody>
                  <a:tcPr/>
                </a:tc>
                <a:tc>
                  <a:txBody>
                    <a:bodyPr/>
                    <a:lstStyle/>
                    <a:p>
                      <a:pPr algn="ctr"/>
                      <a:r>
                        <a:rPr lang="en-US" dirty="0"/>
                        <a:t>15</a:t>
                      </a:r>
                    </a:p>
                  </a:txBody>
                  <a:tcPr/>
                </a:tc>
                <a:tc>
                  <a:txBody>
                    <a:bodyPr/>
                    <a:lstStyle/>
                    <a:p>
                      <a:pPr algn="ctr"/>
                      <a:r>
                        <a:rPr lang="en-US" dirty="0"/>
                        <a:t>10</a:t>
                      </a:r>
                    </a:p>
                  </a:txBody>
                  <a:tcPr/>
                </a:tc>
                <a:extLst>
                  <a:ext uri="{0D108BD9-81ED-4DB2-BD59-A6C34878D82A}">
                    <a16:rowId xmlns:a16="http://schemas.microsoft.com/office/drawing/2014/main" xmlns="" val="10001"/>
                  </a:ext>
                </a:extLst>
              </a:tr>
              <a:tr h="670719">
                <a:tc>
                  <a:txBody>
                    <a:bodyPr/>
                    <a:lstStyle/>
                    <a:p>
                      <a:pPr algn="ctr"/>
                      <a:r>
                        <a:rPr lang="en-US" dirty="0"/>
                        <a:t>Africa</a:t>
                      </a:r>
                    </a:p>
                  </a:txBody>
                  <a:tcPr/>
                </a:tc>
                <a:tc>
                  <a:txBody>
                    <a:bodyPr/>
                    <a:lstStyle/>
                    <a:p>
                      <a:pPr algn="ctr"/>
                      <a:r>
                        <a:rPr lang="en-US" dirty="0"/>
                        <a:t>67</a:t>
                      </a:r>
                    </a:p>
                  </a:txBody>
                  <a:tcPr/>
                </a:tc>
                <a:tc>
                  <a:txBody>
                    <a:bodyPr/>
                    <a:lstStyle/>
                    <a:p>
                      <a:pPr algn="ctr"/>
                      <a:r>
                        <a:rPr lang="en-US" dirty="0"/>
                        <a:t>74</a:t>
                      </a:r>
                    </a:p>
                  </a:txBody>
                  <a:tcPr/>
                </a:tc>
                <a:tc>
                  <a:txBody>
                    <a:bodyPr/>
                    <a:lstStyle/>
                    <a:p>
                      <a:pPr algn="ctr"/>
                      <a:r>
                        <a:rPr lang="en-US" dirty="0"/>
                        <a:t>82</a:t>
                      </a:r>
                    </a:p>
                  </a:txBody>
                  <a:tcPr/>
                </a:tc>
                <a:tc>
                  <a:txBody>
                    <a:bodyPr/>
                    <a:lstStyle/>
                    <a:p>
                      <a:pPr algn="ctr"/>
                      <a:r>
                        <a:rPr lang="en-US" dirty="0"/>
                        <a:t>90</a:t>
                      </a:r>
                    </a:p>
                  </a:txBody>
                  <a:tcPr/>
                </a:tc>
                <a:tc>
                  <a:txBody>
                    <a:bodyPr/>
                    <a:lstStyle/>
                    <a:p>
                      <a:pPr algn="ctr"/>
                      <a:r>
                        <a:rPr lang="en-US" dirty="0"/>
                        <a:t>90</a:t>
                      </a:r>
                    </a:p>
                  </a:txBody>
                  <a:tcPr/>
                </a:tc>
                <a:extLst>
                  <a:ext uri="{0D108BD9-81ED-4DB2-BD59-A6C34878D82A}">
                    <a16:rowId xmlns:a16="http://schemas.microsoft.com/office/drawing/2014/main" xmlns="" val="10002"/>
                  </a:ext>
                </a:extLst>
              </a:tr>
              <a:tr h="670719">
                <a:tc>
                  <a:txBody>
                    <a:bodyPr/>
                    <a:lstStyle/>
                    <a:p>
                      <a:pPr algn="ctr"/>
                      <a:r>
                        <a:rPr lang="en-US" dirty="0"/>
                        <a:t>Europe</a:t>
                      </a:r>
                    </a:p>
                  </a:txBody>
                  <a:tcPr/>
                </a:tc>
                <a:tc>
                  <a:txBody>
                    <a:bodyPr/>
                    <a:lstStyle/>
                    <a:p>
                      <a:pPr algn="ctr"/>
                      <a:r>
                        <a:rPr lang="en-US" dirty="0"/>
                        <a:t>73</a:t>
                      </a:r>
                    </a:p>
                  </a:txBody>
                  <a:tcPr/>
                </a:tc>
                <a:tc>
                  <a:txBody>
                    <a:bodyPr/>
                    <a:lstStyle/>
                    <a:p>
                      <a:pPr algn="ctr"/>
                      <a:r>
                        <a:rPr lang="en-US" dirty="0"/>
                        <a:t>45</a:t>
                      </a:r>
                    </a:p>
                  </a:txBody>
                  <a:tcPr/>
                </a:tc>
                <a:tc>
                  <a:txBody>
                    <a:bodyPr/>
                    <a:lstStyle/>
                    <a:p>
                      <a:pPr algn="ctr"/>
                      <a:r>
                        <a:rPr lang="en-US" dirty="0"/>
                        <a:t>69</a:t>
                      </a:r>
                    </a:p>
                  </a:txBody>
                  <a:tcPr/>
                </a:tc>
                <a:tc>
                  <a:txBody>
                    <a:bodyPr/>
                    <a:lstStyle/>
                    <a:p>
                      <a:pPr algn="ctr"/>
                      <a:r>
                        <a:rPr lang="en-US" dirty="0"/>
                        <a:t>89</a:t>
                      </a:r>
                    </a:p>
                  </a:txBody>
                  <a:tcPr/>
                </a:tc>
                <a:tc>
                  <a:txBody>
                    <a:bodyPr/>
                    <a:lstStyle/>
                    <a:p>
                      <a:pPr algn="ctr"/>
                      <a:r>
                        <a:rPr lang="en-US" dirty="0"/>
                        <a:t>115</a:t>
                      </a:r>
                    </a:p>
                  </a:txBody>
                  <a:tcPr/>
                </a:tc>
                <a:extLst>
                  <a:ext uri="{0D108BD9-81ED-4DB2-BD59-A6C34878D82A}">
                    <a16:rowId xmlns:a16="http://schemas.microsoft.com/office/drawing/2014/main" xmlns="" val="10003"/>
                  </a:ext>
                </a:extLst>
              </a:tr>
              <a:tr h="670719">
                <a:tc>
                  <a:txBody>
                    <a:bodyPr/>
                    <a:lstStyle/>
                    <a:p>
                      <a:pPr algn="ctr"/>
                      <a:r>
                        <a:rPr lang="en-US" dirty="0"/>
                        <a:t>China</a:t>
                      </a:r>
                    </a:p>
                  </a:txBody>
                  <a:tcPr/>
                </a:tc>
                <a:tc>
                  <a:txBody>
                    <a:bodyPr/>
                    <a:lstStyle/>
                    <a:p>
                      <a:pPr algn="ctr"/>
                      <a:r>
                        <a:rPr lang="en-US" dirty="0"/>
                        <a:t>99</a:t>
                      </a:r>
                    </a:p>
                  </a:txBody>
                  <a:tcPr/>
                </a:tc>
                <a:tc>
                  <a:txBody>
                    <a:bodyPr/>
                    <a:lstStyle/>
                    <a:p>
                      <a:pPr algn="ctr"/>
                      <a:r>
                        <a:rPr lang="en-US" dirty="0"/>
                        <a:t>112</a:t>
                      </a:r>
                    </a:p>
                  </a:txBody>
                  <a:tcPr/>
                </a:tc>
                <a:tc>
                  <a:txBody>
                    <a:bodyPr/>
                    <a:lstStyle/>
                    <a:p>
                      <a:pPr algn="ctr"/>
                      <a:r>
                        <a:rPr lang="en-US" dirty="0"/>
                        <a:t>125</a:t>
                      </a:r>
                    </a:p>
                  </a:txBody>
                  <a:tcPr/>
                </a:tc>
                <a:tc>
                  <a:txBody>
                    <a:bodyPr/>
                    <a:lstStyle/>
                    <a:p>
                      <a:pPr algn="ctr"/>
                      <a:r>
                        <a:rPr lang="en-US" dirty="0"/>
                        <a:t>140</a:t>
                      </a:r>
                    </a:p>
                  </a:txBody>
                  <a:tcPr/>
                </a:tc>
                <a:tc>
                  <a:txBody>
                    <a:bodyPr/>
                    <a:lstStyle/>
                    <a:p>
                      <a:pPr algn="ctr"/>
                      <a:r>
                        <a:rPr lang="en-US" dirty="0"/>
                        <a:t>205</a:t>
                      </a:r>
                    </a:p>
                  </a:txBody>
                  <a:tcPr/>
                </a:tc>
                <a:extLst>
                  <a:ext uri="{0D108BD9-81ED-4DB2-BD59-A6C34878D82A}">
                    <a16:rowId xmlns:a16="http://schemas.microsoft.com/office/drawing/2014/main" xmlns="" val="10004"/>
                  </a:ext>
                </a:extLst>
              </a:tr>
              <a:tr h="670719">
                <a:tc>
                  <a:txBody>
                    <a:bodyPr/>
                    <a:lstStyle/>
                    <a:p>
                      <a:pPr algn="ctr"/>
                      <a:r>
                        <a:rPr lang="en-US" dirty="0"/>
                        <a:t>India</a:t>
                      </a:r>
                    </a:p>
                  </a:txBody>
                  <a:tcPr/>
                </a:tc>
                <a:tc>
                  <a:txBody>
                    <a:bodyPr/>
                    <a:lstStyle/>
                    <a:p>
                      <a:pPr algn="ctr"/>
                      <a:r>
                        <a:rPr lang="en-US" dirty="0"/>
                        <a:t>50</a:t>
                      </a:r>
                    </a:p>
                  </a:txBody>
                  <a:tcPr/>
                </a:tc>
                <a:tc>
                  <a:txBody>
                    <a:bodyPr/>
                    <a:lstStyle/>
                    <a:p>
                      <a:pPr algn="ctr"/>
                      <a:r>
                        <a:rPr lang="en-US" dirty="0"/>
                        <a:t>46</a:t>
                      </a:r>
                    </a:p>
                  </a:txBody>
                  <a:tcPr/>
                </a:tc>
                <a:tc>
                  <a:txBody>
                    <a:bodyPr/>
                    <a:lstStyle/>
                    <a:p>
                      <a:pPr algn="ctr"/>
                      <a:r>
                        <a:rPr lang="en-US" dirty="0"/>
                        <a:t>54</a:t>
                      </a:r>
                    </a:p>
                  </a:txBody>
                  <a:tcPr/>
                </a:tc>
                <a:tc>
                  <a:txBody>
                    <a:bodyPr/>
                    <a:lstStyle/>
                    <a:p>
                      <a:pPr algn="ctr"/>
                      <a:r>
                        <a:rPr lang="en-US" dirty="0"/>
                        <a:t>68</a:t>
                      </a:r>
                    </a:p>
                  </a:txBody>
                  <a:tcPr/>
                </a:tc>
                <a:tc>
                  <a:txBody>
                    <a:bodyPr/>
                    <a:lstStyle/>
                    <a:p>
                      <a:pPr algn="ctr"/>
                      <a:r>
                        <a:rPr lang="en-US" dirty="0"/>
                        <a:t>100</a:t>
                      </a:r>
                    </a:p>
                  </a:txBody>
                  <a:tcPr/>
                </a:tc>
                <a:extLst>
                  <a:ext uri="{0D108BD9-81ED-4DB2-BD59-A6C34878D82A}">
                    <a16:rowId xmlns:a16="http://schemas.microsoft.com/office/drawing/2014/main" xmlns="" val="10005"/>
                  </a:ext>
                </a:extLst>
              </a:tr>
            </a:tbl>
          </a:graphicData>
        </a:graphic>
      </p:graphicFrame>
      <p:sp>
        <p:nvSpPr>
          <p:cNvPr id="5" name="TextBox 4"/>
          <p:cNvSpPr txBox="1"/>
          <p:nvPr/>
        </p:nvSpPr>
        <p:spPr>
          <a:xfrm>
            <a:off x="76200" y="5410200"/>
            <a:ext cx="8915400" cy="830997"/>
          </a:xfrm>
          <a:prstGeom prst="rect">
            <a:avLst/>
          </a:prstGeom>
          <a:noFill/>
        </p:spPr>
        <p:txBody>
          <a:bodyPr wrap="square" rtlCol="0">
            <a:spAutoFit/>
          </a:bodyPr>
          <a:lstStyle/>
          <a:p>
            <a:r>
              <a:rPr lang="en-US" sz="2400" dirty="0"/>
              <a:t>Figures based on David Christian, </a:t>
            </a:r>
            <a:r>
              <a:rPr lang="en-US" sz="2400" b="1" i="1" dirty="0"/>
              <a:t>Maps of Time: An Introduction to Big History</a:t>
            </a:r>
          </a:p>
        </p:txBody>
      </p:sp>
    </p:spTree>
    <p:extLst>
      <p:ext uri="{BB962C8B-B14F-4D97-AF65-F5344CB8AC3E}">
        <p14:creationId xmlns:p14="http://schemas.microsoft.com/office/powerpoint/2010/main" val="2764666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39762"/>
          </a:xfrm>
        </p:spPr>
        <p:txBody>
          <a:bodyPr>
            <a:normAutofit fontScale="90000"/>
          </a:bodyPr>
          <a:lstStyle/>
          <a:p>
            <a:r>
              <a:rPr lang="en-US" b="1" u="sng" dirty="0"/>
              <a:t>Middle Passage – </a:t>
            </a:r>
            <a:r>
              <a:rPr lang="en-US" sz="3100" dirty="0"/>
              <a:t>before 1700 when conditions improved ~ 33% of slaves died on the voyage ** WHY??**</a:t>
            </a:r>
          </a:p>
        </p:txBody>
      </p:sp>
      <p:sp>
        <p:nvSpPr>
          <p:cNvPr id="3" name="Content Placeholder 2"/>
          <p:cNvSpPr>
            <a:spLocks noGrp="1"/>
          </p:cNvSpPr>
          <p:nvPr>
            <p:ph idx="1"/>
          </p:nvPr>
        </p:nvSpPr>
        <p:spPr/>
        <p:txBody>
          <a:bodyPr/>
          <a:lstStyle/>
          <a:p>
            <a:endParaRPr lang="en-US"/>
          </a:p>
        </p:txBody>
      </p:sp>
      <p:pic>
        <p:nvPicPr>
          <p:cNvPr id="1026" name="Picture 2" descr="https://secure.www.upenn.edu/themeyear/water/images/stories/middle_pass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43000"/>
            <a:ext cx="88392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176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b="1" u="sng" dirty="0"/>
              <a:t>Slave Carriers (by Nation)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0454912"/>
              </p:ext>
            </p:extLst>
          </p:nvPr>
        </p:nvGraphicFramePr>
        <p:xfrm>
          <a:off x="152400" y="914400"/>
          <a:ext cx="8839200" cy="571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1549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b="1" u="sng" dirty="0"/>
              <a:t>Slave Exports from Africa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38427588"/>
              </p:ext>
            </p:extLst>
          </p:nvPr>
        </p:nvGraphicFramePr>
        <p:xfrm>
          <a:off x="152400" y="914400"/>
          <a:ext cx="8839200" cy="5638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4031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6324600" cy="6248400"/>
          </a:xfrm>
        </p:spPr>
        <p:txBody>
          <a:bodyPr>
            <a:normAutofit fontScale="92500" lnSpcReduction="20000"/>
          </a:bodyPr>
          <a:lstStyle/>
          <a:p>
            <a:pPr marL="0" indent="0">
              <a:buNone/>
            </a:pPr>
            <a:r>
              <a:rPr lang="en-US" sz="2300" b="1" u="sng" dirty="0"/>
              <a:t>Europe</a:t>
            </a:r>
          </a:p>
          <a:p>
            <a:r>
              <a:rPr lang="en-US" sz="2300" dirty="0"/>
              <a:t>In the 17</a:t>
            </a:r>
            <a:r>
              <a:rPr lang="en-US" sz="2300" baseline="30000" dirty="0"/>
              <a:t>th</a:t>
            </a:r>
            <a:r>
              <a:rPr lang="en-US" sz="2300" dirty="0"/>
              <a:t> and 18</a:t>
            </a:r>
            <a:r>
              <a:rPr lang="en-US" sz="2300" baseline="30000" dirty="0"/>
              <a:t>th</a:t>
            </a:r>
            <a:r>
              <a:rPr lang="en-US" sz="2300" dirty="0"/>
              <a:t> centuries large numbers of lower class Europeans migrated to the Americas (particularly North America) </a:t>
            </a:r>
          </a:p>
          <a:p>
            <a:pPr lvl="1" indent="-342900">
              <a:buFont typeface="Wingdings" panose="05000000000000000000" pitchFamily="2" charset="2"/>
              <a:buChar char="§"/>
            </a:pPr>
            <a:r>
              <a:rPr lang="en-US" sz="2300" dirty="0"/>
              <a:t>Led to a drain of surplus population and labor =&gt; particularly from certain areas</a:t>
            </a:r>
          </a:p>
          <a:p>
            <a:pPr marL="400050" lvl="1" indent="0">
              <a:buNone/>
            </a:pPr>
            <a:r>
              <a:rPr lang="en-US" sz="2300" dirty="0"/>
              <a:t>	-- i.e. Ireland, Germany, Britain</a:t>
            </a:r>
          </a:p>
          <a:p>
            <a:r>
              <a:rPr lang="en-US" sz="2300" dirty="0"/>
              <a:t>European society also underwent changes in the familial relations</a:t>
            </a:r>
          </a:p>
          <a:p>
            <a:pPr lvl="1" indent="-342900">
              <a:buFont typeface="Wingdings" panose="05000000000000000000" pitchFamily="2" charset="2"/>
              <a:buChar char="§"/>
            </a:pPr>
            <a:r>
              <a:rPr lang="en-US" sz="2300" dirty="0"/>
              <a:t>European marriages were less arranged than those in other areas of world =&gt; wealthy families engaged in more arranged marriages</a:t>
            </a:r>
          </a:p>
          <a:p>
            <a:pPr lvl="1" indent="-342900">
              <a:buFont typeface="Wingdings" panose="05000000000000000000" pitchFamily="2" charset="2"/>
              <a:buChar char="§"/>
            </a:pPr>
            <a:r>
              <a:rPr lang="en-US" sz="2300" dirty="0"/>
              <a:t>Marriage was also </a:t>
            </a:r>
            <a:r>
              <a:rPr lang="en-US" sz="2300" dirty="0" smtClean="0"/>
              <a:t>_________________=&gt; </a:t>
            </a:r>
            <a:r>
              <a:rPr lang="en-US" sz="2300" dirty="0"/>
              <a:t>late 20’s vs teens</a:t>
            </a:r>
          </a:p>
          <a:p>
            <a:pPr marL="400050" lvl="1" indent="0">
              <a:buNone/>
            </a:pPr>
            <a:r>
              <a:rPr lang="en-US" sz="2300" dirty="0"/>
              <a:t>	-- Why? =&gt; women accumulating $$ for dowry; </a:t>
            </a:r>
            <a:r>
              <a:rPr lang="en-US" sz="2300" dirty="0" smtClean="0"/>
              <a:t>	men </a:t>
            </a:r>
            <a:r>
              <a:rPr lang="en-US" sz="2300" dirty="0"/>
              <a:t>serving </a:t>
            </a:r>
            <a:r>
              <a:rPr lang="en-US" sz="2300" dirty="0" smtClean="0"/>
              <a:t>apprenticeships</a:t>
            </a:r>
            <a:r>
              <a:rPr lang="en-US" sz="2300" dirty="0"/>
              <a:t>, gaining </a:t>
            </a:r>
            <a:r>
              <a:rPr lang="en-US" sz="2300" dirty="0" smtClean="0"/>
              <a:t>	education</a:t>
            </a:r>
            <a:r>
              <a:rPr lang="en-US" sz="2300" dirty="0"/>
              <a:t>, or pursuing business interests</a:t>
            </a:r>
          </a:p>
          <a:p>
            <a:pPr marL="400050" lvl="1" indent="0">
              <a:buNone/>
            </a:pPr>
            <a:r>
              <a:rPr lang="en-US" sz="2300" dirty="0"/>
              <a:t>	-- Result? =&gt; </a:t>
            </a:r>
            <a:r>
              <a:rPr lang="en-US" sz="2300" dirty="0" smtClean="0"/>
              <a:t>_______________for </a:t>
            </a:r>
            <a:r>
              <a:rPr lang="en-US" sz="2300" dirty="0"/>
              <a:t>European 	families (especially wealthy urban families 	of bourgeoisie)</a:t>
            </a:r>
          </a:p>
          <a:p>
            <a:endParaRPr lang="en-US" sz="2400" dirty="0"/>
          </a:p>
        </p:txBody>
      </p:sp>
      <p:sp>
        <p:nvSpPr>
          <p:cNvPr id="4" name="Title 1"/>
          <p:cNvSpPr>
            <a:spLocks noGrp="1"/>
          </p:cNvSpPr>
          <p:nvPr>
            <p:ph type="title"/>
          </p:nvPr>
        </p:nvSpPr>
        <p:spPr>
          <a:xfrm>
            <a:off x="457200" y="76200"/>
            <a:ext cx="8229600" cy="353860"/>
          </a:xfrm>
        </p:spPr>
        <p:txBody>
          <a:bodyPr>
            <a:normAutofit fontScale="90000"/>
          </a:bodyPr>
          <a:lstStyle/>
          <a:p>
            <a:r>
              <a:rPr lang="en-US" b="1" u="sng" dirty="0"/>
              <a:t>Social Impact of Atlantic System</a:t>
            </a:r>
          </a:p>
        </p:txBody>
      </p:sp>
      <p:pic>
        <p:nvPicPr>
          <p:cNvPr id="6146" name="Picture 2" descr="http://upload.wikimedia.org/wikipedia/commons/8/86/Indenturecertific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638300"/>
            <a:ext cx="270944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5885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81000"/>
          </a:xfrm>
        </p:spPr>
        <p:txBody>
          <a:bodyPr>
            <a:noAutofit/>
          </a:bodyPr>
          <a:lstStyle/>
          <a:p>
            <a:r>
              <a:rPr lang="en-US" sz="3000" b="1" u="sng" dirty="0"/>
              <a:t>Centralization of Government in Europe, ME and Asia</a:t>
            </a:r>
          </a:p>
        </p:txBody>
      </p:sp>
      <p:sp>
        <p:nvSpPr>
          <p:cNvPr id="3" name="Content Placeholder 2"/>
          <p:cNvSpPr>
            <a:spLocks noGrp="1"/>
          </p:cNvSpPr>
          <p:nvPr>
            <p:ph idx="1"/>
          </p:nvPr>
        </p:nvSpPr>
        <p:spPr>
          <a:xfrm>
            <a:off x="0" y="533400"/>
            <a:ext cx="9144000" cy="6553200"/>
          </a:xfrm>
        </p:spPr>
        <p:txBody>
          <a:bodyPr>
            <a:normAutofit fontScale="92500" lnSpcReduction="20000"/>
          </a:bodyPr>
          <a:lstStyle/>
          <a:p>
            <a:r>
              <a:rPr lang="en-US" sz="2300" dirty="0"/>
              <a:t>From 1450 to 1750 the trend was towards the centralization of large empires – larger and more extensive than the world had ever seen </a:t>
            </a:r>
          </a:p>
          <a:p>
            <a:pPr marL="0" indent="0">
              <a:buNone/>
            </a:pPr>
            <a:r>
              <a:rPr lang="en-US" sz="2300" b="1" u="sng" dirty="0"/>
              <a:t>How &amp; Why? </a:t>
            </a:r>
          </a:p>
          <a:p>
            <a:pPr marL="0" indent="0">
              <a:buNone/>
            </a:pPr>
            <a:r>
              <a:rPr lang="en-US" sz="2300" dirty="0"/>
              <a:t>#1: </a:t>
            </a:r>
            <a:r>
              <a:rPr lang="en-US" sz="2300" b="1" i="1" dirty="0"/>
              <a:t>Use of </a:t>
            </a:r>
            <a:r>
              <a:rPr lang="en-US" sz="2300" b="1" i="1" dirty="0" smtClean="0"/>
              <a:t>________________________________</a:t>
            </a:r>
            <a:r>
              <a:rPr lang="en-US" sz="2300" dirty="0" smtClean="0"/>
              <a:t>=&gt; </a:t>
            </a:r>
            <a:r>
              <a:rPr lang="en-US" sz="2300" dirty="0"/>
              <a:t>new trends and practices in Europe, ME and Asia led to powerful state systems</a:t>
            </a:r>
          </a:p>
          <a:p>
            <a:r>
              <a:rPr lang="en-US" sz="2300" dirty="0"/>
              <a:t>In Europe there was growth of absolutism </a:t>
            </a:r>
            <a:r>
              <a:rPr lang="en-US" sz="2300" dirty="0" smtClean="0"/>
              <a:t>and______________________</a:t>
            </a:r>
            <a:endParaRPr lang="en-US" sz="2300" dirty="0"/>
          </a:p>
          <a:p>
            <a:r>
              <a:rPr lang="en-US" sz="2300" dirty="0"/>
              <a:t>In Middle East States used religious authority to rule =&gt; i.e. </a:t>
            </a:r>
            <a:r>
              <a:rPr lang="en-US" sz="2300" dirty="0" err="1"/>
              <a:t>Safavid</a:t>
            </a:r>
            <a:r>
              <a:rPr lang="en-US" sz="2300" dirty="0"/>
              <a:t> use of Shi’ism vs Mughals and Ottomans (Sunni states)</a:t>
            </a:r>
          </a:p>
          <a:p>
            <a:r>
              <a:rPr lang="en-US" sz="2300" dirty="0"/>
              <a:t>Rulers also instituted new taxation methods =&gt; taxation of </a:t>
            </a:r>
            <a:r>
              <a:rPr lang="en-US" sz="2300" dirty="0" smtClean="0"/>
              <a:t>_____________(</a:t>
            </a:r>
            <a:r>
              <a:rPr lang="en-US" sz="2300" dirty="0"/>
              <a:t>i.e. salt tax or </a:t>
            </a:r>
            <a:r>
              <a:rPr lang="en-US" sz="2300" dirty="0" err="1"/>
              <a:t>quinto</a:t>
            </a:r>
            <a:r>
              <a:rPr lang="en-US" sz="2300" dirty="0"/>
              <a:t>), </a:t>
            </a:r>
            <a:r>
              <a:rPr lang="en-US" sz="2300" dirty="0" smtClean="0"/>
              <a:t>_______(</a:t>
            </a:r>
            <a:r>
              <a:rPr lang="en-US" sz="2300" dirty="0"/>
              <a:t>mainly targeted at peasants), expansion of serfdom</a:t>
            </a:r>
          </a:p>
          <a:p>
            <a:pPr marL="0" indent="0">
              <a:buNone/>
            </a:pPr>
            <a:r>
              <a:rPr lang="en-US" sz="2300" dirty="0"/>
              <a:t>#2: </a:t>
            </a:r>
            <a:r>
              <a:rPr lang="en-US" sz="2300" b="1" i="1" dirty="0"/>
              <a:t>Use of gunpowder </a:t>
            </a:r>
            <a:r>
              <a:rPr lang="en-US" sz="2300" dirty="0"/>
              <a:t>=&gt; age of “gunpowder empires”</a:t>
            </a:r>
          </a:p>
          <a:p>
            <a:r>
              <a:rPr lang="en-US" sz="2300" dirty="0"/>
              <a:t>Europeans used gunpowder to expand power over </a:t>
            </a:r>
            <a:r>
              <a:rPr lang="en-US" sz="2300" dirty="0" smtClean="0"/>
              <a:t>__________=&gt; </a:t>
            </a:r>
            <a:r>
              <a:rPr lang="en-US" sz="2300" dirty="0"/>
              <a:t>built huge armies of commoners armed w/ guns &amp; cannon (overwhelm nobles)</a:t>
            </a:r>
          </a:p>
          <a:p>
            <a:pPr lvl="1" indent="-342900">
              <a:buFont typeface="Wingdings" panose="05000000000000000000" pitchFamily="2" charset="2"/>
              <a:buChar char="§"/>
            </a:pPr>
            <a:r>
              <a:rPr lang="en-US" sz="2300" dirty="0"/>
              <a:t>Used huge </a:t>
            </a:r>
            <a:r>
              <a:rPr lang="en-US" sz="2300" dirty="0" smtClean="0"/>
              <a:t>______to </a:t>
            </a:r>
            <a:r>
              <a:rPr lang="en-US" sz="2300" dirty="0"/>
              <a:t>exert power over commerce and shipping =&gt; Trading Post &amp; Colonial Empires (</a:t>
            </a:r>
            <a:r>
              <a:rPr lang="en-US" sz="2300" dirty="0" err="1"/>
              <a:t>exs</a:t>
            </a:r>
            <a:r>
              <a:rPr lang="en-US" sz="2300" dirty="0"/>
              <a:t>: Portuguese, Spanish, English, Dutch, French)</a:t>
            </a:r>
          </a:p>
          <a:p>
            <a:r>
              <a:rPr lang="en-US" sz="2300" dirty="0"/>
              <a:t>Asian empires used gunpowder armies to expand &amp; pacify </a:t>
            </a:r>
            <a:r>
              <a:rPr lang="en-US" sz="2300" dirty="0" smtClean="0"/>
              <a:t>___________</a:t>
            </a:r>
            <a:r>
              <a:rPr lang="en-US" sz="2300" dirty="0" smtClean="0"/>
              <a:t>groups </a:t>
            </a:r>
            <a:r>
              <a:rPr lang="en-US" sz="2300" dirty="0"/>
              <a:t>=&gt; not as powerful as European empires due to lack of trade access</a:t>
            </a:r>
          </a:p>
          <a:p>
            <a:pPr lvl="1" indent="-342900">
              <a:buFont typeface="Wingdings" panose="05000000000000000000" pitchFamily="2" charset="2"/>
              <a:buChar char="§"/>
            </a:pPr>
            <a:r>
              <a:rPr lang="en-US" sz="2300" dirty="0"/>
              <a:t>Experienced huge problems administering culturally, ethnically and religiously diverse empires</a:t>
            </a:r>
          </a:p>
          <a:p>
            <a:pPr lvl="1" indent="-342900">
              <a:buFont typeface="Wingdings" panose="05000000000000000000" pitchFamily="2" charset="2"/>
              <a:buChar char="§"/>
            </a:pPr>
            <a:r>
              <a:rPr lang="en-US" sz="2300" dirty="0" err="1"/>
              <a:t>Exs</a:t>
            </a:r>
            <a:r>
              <a:rPr lang="en-US" sz="2300" dirty="0"/>
              <a:t>: </a:t>
            </a:r>
            <a:r>
              <a:rPr lang="en-US" sz="2300" b="1" i="1" dirty="0" err="1"/>
              <a:t>Safavid</a:t>
            </a:r>
            <a:r>
              <a:rPr lang="en-US" sz="2300" dirty="0"/>
              <a:t>, </a:t>
            </a:r>
            <a:r>
              <a:rPr lang="en-US" sz="2300" b="1" i="1" dirty="0"/>
              <a:t>Ottoman</a:t>
            </a:r>
            <a:r>
              <a:rPr lang="en-US" sz="2300" dirty="0"/>
              <a:t>, </a:t>
            </a:r>
            <a:r>
              <a:rPr lang="en-US" sz="2300" b="1" i="1" dirty="0"/>
              <a:t>Russian</a:t>
            </a:r>
            <a:r>
              <a:rPr lang="en-US" sz="2300" dirty="0"/>
              <a:t>, </a:t>
            </a:r>
            <a:r>
              <a:rPr lang="en-US" sz="2300" b="1" i="1" dirty="0"/>
              <a:t>Mughal</a:t>
            </a:r>
            <a:r>
              <a:rPr lang="en-US" sz="2300" dirty="0"/>
              <a:t>, </a:t>
            </a:r>
            <a:r>
              <a:rPr lang="en-US" sz="2300" b="1" i="1" dirty="0"/>
              <a:t>Ming </a:t>
            </a:r>
            <a:r>
              <a:rPr lang="en-US" sz="2300" dirty="0"/>
              <a:t>and </a:t>
            </a:r>
            <a:r>
              <a:rPr lang="en-US" sz="2300" b="1" i="1" dirty="0"/>
              <a:t>Qing/Manchu</a:t>
            </a:r>
          </a:p>
        </p:txBody>
      </p:sp>
    </p:spTree>
    <p:extLst>
      <p:ext uri="{BB962C8B-B14F-4D97-AF65-F5344CB8AC3E}">
        <p14:creationId xmlns:p14="http://schemas.microsoft.com/office/powerpoint/2010/main" val="2494641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a:t>Major Political Units of World ca 1450</a:t>
            </a:r>
          </a:p>
        </p:txBody>
      </p:sp>
      <p:pic>
        <p:nvPicPr>
          <p:cNvPr id="3074" name="Picture 2" descr="http://khanlearning.weebly.com/uploads/1/3/8/8/13884014/171325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610600" cy="58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2134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563562"/>
          </a:xfrm>
        </p:spPr>
        <p:txBody>
          <a:bodyPr>
            <a:normAutofit fontScale="90000"/>
          </a:bodyPr>
          <a:lstStyle/>
          <a:p>
            <a:r>
              <a:rPr lang="en-US" b="1" u="sng" dirty="0"/>
              <a:t>Major Political Units of the World ca 1750</a:t>
            </a:r>
          </a:p>
        </p:txBody>
      </p:sp>
      <p:pic>
        <p:nvPicPr>
          <p:cNvPr id="4098" name="Picture 2" descr="http://khanlearning.weebly.com/uploads/1/3/8/8/13884014/3201042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06779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6192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639762"/>
          </a:xfrm>
        </p:spPr>
        <p:txBody>
          <a:bodyPr>
            <a:normAutofit fontScale="90000"/>
          </a:bodyPr>
          <a:lstStyle/>
          <a:p>
            <a:r>
              <a:rPr lang="en-US" b="1" u="sng" dirty="0"/>
              <a:t>Europe in the 1740’s</a:t>
            </a:r>
          </a:p>
        </p:txBody>
      </p:sp>
      <p:pic>
        <p:nvPicPr>
          <p:cNvPr id="5" name="Picture 4" descr="http://upload.wikimedia.org/wikipedia/commons/b/bf/Europe_1748-1766_en.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662" y="685800"/>
            <a:ext cx="8832937" cy="5943600"/>
          </a:xfrm>
          <a:prstGeom prst="rect">
            <a:avLst/>
          </a:prstGeom>
          <a:noFill/>
          <a:ln>
            <a:noFill/>
          </a:ln>
        </p:spPr>
      </p:pic>
    </p:spTree>
    <p:extLst>
      <p:ext uri="{BB962C8B-B14F-4D97-AF65-F5344CB8AC3E}">
        <p14:creationId xmlns:p14="http://schemas.microsoft.com/office/powerpoint/2010/main" val="2834049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a:t>Reform and Change in Europe</a:t>
            </a:r>
          </a:p>
        </p:txBody>
      </p:sp>
      <p:sp>
        <p:nvSpPr>
          <p:cNvPr id="3" name="Content Placeholder 2"/>
          <p:cNvSpPr>
            <a:spLocks noGrp="1"/>
          </p:cNvSpPr>
          <p:nvPr>
            <p:ph idx="1"/>
          </p:nvPr>
        </p:nvSpPr>
        <p:spPr>
          <a:xfrm>
            <a:off x="0" y="457200"/>
            <a:ext cx="9144000" cy="6477000"/>
          </a:xfrm>
        </p:spPr>
        <p:txBody>
          <a:bodyPr>
            <a:normAutofit lnSpcReduction="10000"/>
          </a:bodyPr>
          <a:lstStyle/>
          <a:p>
            <a:r>
              <a:rPr lang="en-US" sz="2300" dirty="0"/>
              <a:t>In the 16</a:t>
            </a:r>
            <a:r>
              <a:rPr lang="en-US" sz="2300" baseline="30000" dirty="0"/>
              <a:t>th</a:t>
            </a:r>
            <a:r>
              <a:rPr lang="en-US" sz="2300" dirty="0"/>
              <a:t> century many developments led to a revolution within the Catholic Church in Europe =&gt; </a:t>
            </a:r>
            <a:r>
              <a:rPr lang="en-US" sz="2300" b="1" i="1" dirty="0" smtClean="0"/>
              <a:t>The_______________________</a:t>
            </a:r>
            <a:endParaRPr lang="en-US" sz="2300" b="1" i="1" dirty="0"/>
          </a:p>
          <a:p>
            <a:pPr marL="0" indent="0">
              <a:buNone/>
            </a:pPr>
            <a:r>
              <a:rPr lang="en-US" sz="2300" b="1" i="1" dirty="0"/>
              <a:t>#1: Stratification of European society =&gt; </a:t>
            </a:r>
            <a:r>
              <a:rPr lang="en-US" sz="2300" dirty="0"/>
              <a:t>Europe’s urban centers were increasingly divided into social hierarchies based on wealth</a:t>
            </a:r>
          </a:p>
          <a:p>
            <a:r>
              <a:rPr lang="en-US" sz="2300" dirty="0"/>
              <a:t>Top = Patrician merchants/industrialists</a:t>
            </a:r>
            <a:r>
              <a:rPr lang="en-US" sz="2300" b="1" i="1" dirty="0"/>
              <a:t>; </a:t>
            </a:r>
            <a:r>
              <a:rPr lang="en-US" sz="2300" dirty="0"/>
              <a:t>Middle = </a:t>
            </a:r>
            <a:r>
              <a:rPr lang="en-US" sz="2300" b="1" i="1" dirty="0"/>
              <a:t>burghers </a:t>
            </a:r>
            <a:r>
              <a:rPr lang="en-US" sz="2300" dirty="0"/>
              <a:t>(artisans, shopkeepers); bottom = workers (40% of population)</a:t>
            </a:r>
          </a:p>
          <a:p>
            <a:pPr lvl="1" indent="-342900">
              <a:buFont typeface="Wingdings" panose="05000000000000000000" pitchFamily="2" charset="2"/>
              <a:buChar char="§"/>
            </a:pPr>
            <a:r>
              <a:rPr lang="en-US" sz="2300" dirty="0" err="1"/>
              <a:t>Propertyless</a:t>
            </a:r>
            <a:r>
              <a:rPr lang="en-US" sz="2300" dirty="0"/>
              <a:t> poor lived in squalid conditions =&gt; desired Reform</a:t>
            </a:r>
          </a:p>
          <a:p>
            <a:pPr marL="0" indent="0">
              <a:buNone/>
            </a:pPr>
            <a:r>
              <a:rPr lang="en-US" sz="2300" dirty="0"/>
              <a:t>#2: </a:t>
            </a:r>
            <a:r>
              <a:rPr lang="en-US" sz="2300" b="1" i="1" dirty="0"/>
              <a:t>Renaissance </a:t>
            </a:r>
            <a:r>
              <a:rPr lang="en-US" sz="2300" b="1" i="1" dirty="0" smtClean="0"/>
              <a:t>________________</a:t>
            </a:r>
            <a:r>
              <a:rPr lang="en-US" sz="2300" dirty="0" smtClean="0"/>
              <a:t>=&gt; </a:t>
            </a:r>
            <a:r>
              <a:rPr lang="en-US" sz="2300" dirty="0"/>
              <a:t>Renaissance encouraged a new belief in ability of humans to reason and improve themselves via education</a:t>
            </a:r>
          </a:p>
          <a:p>
            <a:r>
              <a:rPr lang="en-US" sz="2300" dirty="0"/>
              <a:t>Humanist philosophers like </a:t>
            </a:r>
            <a:r>
              <a:rPr lang="en-US" sz="2300" b="1" i="1" dirty="0"/>
              <a:t>Erasmus</a:t>
            </a:r>
            <a:r>
              <a:rPr lang="en-US" sz="2300" dirty="0"/>
              <a:t> believed that Christianity should be the guiding philosophy for daily life (not series of dogmatic rituals)</a:t>
            </a:r>
          </a:p>
          <a:p>
            <a:pPr marL="857250" lvl="1" indent="-457200">
              <a:buFont typeface="Wingdings" panose="05000000000000000000" pitchFamily="2" charset="2"/>
              <a:buChar char="§"/>
            </a:pPr>
            <a:r>
              <a:rPr lang="en-US" sz="2300" dirty="0"/>
              <a:t>De-emphasized mysticism =&gt; i.e. communion, fasts, relics</a:t>
            </a:r>
          </a:p>
          <a:p>
            <a:pPr marL="0" indent="0">
              <a:buNone/>
            </a:pPr>
            <a:r>
              <a:rPr lang="en-US" sz="2300" dirty="0"/>
              <a:t>#3: </a:t>
            </a:r>
            <a:r>
              <a:rPr lang="en-US" sz="2300" b="1" i="1" dirty="0"/>
              <a:t>Invention of </a:t>
            </a:r>
            <a:r>
              <a:rPr lang="en-US" sz="2300" b="1" i="1" dirty="0" smtClean="0"/>
              <a:t>_____________________</a:t>
            </a:r>
            <a:r>
              <a:rPr lang="en-US" sz="2300" dirty="0" smtClean="0"/>
              <a:t>=&gt; _______________ developed </a:t>
            </a:r>
            <a:r>
              <a:rPr lang="en-US" sz="2300" dirty="0"/>
              <a:t>1</a:t>
            </a:r>
            <a:r>
              <a:rPr lang="en-US" sz="2300" baseline="30000" dirty="0"/>
              <a:t>st</a:t>
            </a:r>
            <a:r>
              <a:rPr lang="en-US" sz="2300" dirty="0"/>
              <a:t> movable type press in 1450’s</a:t>
            </a:r>
          </a:p>
          <a:p>
            <a:r>
              <a:rPr lang="en-US" sz="2300" dirty="0"/>
              <a:t>Revolutionized intellectual life in Europe =&gt; led to spread of knowledge</a:t>
            </a:r>
          </a:p>
          <a:p>
            <a:pPr lvl="1" indent="-342900">
              <a:buFont typeface="Wingdings" panose="05000000000000000000" pitchFamily="2" charset="2"/>
              <a:buChar char="§"/>
            </a:pPr>
            <a:r>
              <a:rPr lang="en-US" sz="2300" dirty="0"/>
              <a:t>Started public reading trend (could afford books)</a:t>
            </a:r>
          </a:p>
          <a:p>
            <a:r>
              <a:rPr lang="en-US" sz="2300" dirty="0"/>
              <a:t>Invigorated European Universities =&gt; led to desire to expand knowledge</a:t>
            </a:r>
          </a:p>
          <a:p>
            <a:pPr marL="0" indent="0">
              <a:buNone/>
            </a:pPr>
            <a:endParaRPr lang="en-US" sz="2300" dirty="0"/>
          </a:p>
        </p:txBody>
      </p:sp>
    </p:spTree>
    <p:extLst>
      <p:ext uri="{BB962C8B-B14F-4D97-AF65-F5344CB8AC3E}">
        <p14:creationId xmlns:p14="http://schemas.microsoft.com/office/powerpoint/2010/main" val="2704016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pic>
        <p:nvPicPr>
          <p:cNvPr id="1026" name="Picture 2" descr="The Gutenberg printing 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6629400" cy="65852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62800" y="1066799"/>
            <a:ext cx="2133600" cy="1384995"/>
          </a:xfrm>
          <a:prstGeom prst="rect">
            <a:avLst/>
          </a:prstGeom>
          <a:noFill/>
        </p:spPr>
        <p:txBody>
          <a:bodyPr wrap="square" rtlCol="0">
            <a:spAutoFit/>
          </a:bodyPr>
          <a:lstStyle/>
          <a:p>
            <a:r>
              <a:rPr lang="en-US" sz="2800" b="1" i="1" dirty="0"/>
              <a:t>Gutenberg Printing Press</a:t>
            </a:r>
          </a:p>
        </p:txBody>
      </p:sp>
    </p:spTree>
    <p:extLst>
      <p:ext uri="{BB962C8B-B14F-4D97-AF65-F5344CB8AC3E}">
        <p14:creationId xmlns:p14="http://schemas.microsoft.com/office/powerpoint/2010/main" val="1152307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531"/>
            <a:ext cx="8229600" cy="357981"/>
          </a:xfrm>
        </p:spPr>
        <p:txBody>
          <a:bodyPr>
            <a:normAutofit fontScale="90000"/>
          </a:bodyPr>
          <a:lstStyle/>
          <a:p>
            <a:r>
              <a:rPr lang="en-US" dirty="0"/>
              <a:t>The Voyages of Zheng He vs Europeans</a:t>
            </a:r>
          </a:p>
        </p:txBody>
      </p:sp>
      <p:pic>
        <p:nvPicPr>
          <p:cNvPr id="4" name="Picture 3" descr="http://www.google.com/url?source=imgres&amp;ct=img&amp;q=http://www.mastersoon.com/wp-content/uploads/2011/01/1421-ChinaZhengHeShip1405vsSantaMaria500pxw.jpg&amp;sa=X&amp;ei=clhATYCgDor2swOrqoykCA&amp;ved=0CAQQ8wc&amp;usg=AFQjCNHcQqqY16b1eOlwGKT6lqzqBMBHKg"/>
          <p:cNvPicPr/>
          <p:nvPr/>
        </p:nvPicPr>
        <p:blipFill>
          <a:blip r:embed="rId3" cstate="print"/>
          <a:srcRect/>
          <a:stretch>
            <a:fillRect/>
          </a:stretch>
        </p:blipFill>
        <p:spPr bwMode="auto">
          <a:xfrm>
            <a:off x="0" y="514066"/>
            <a:ext cx="6705600" cy="4191000"/>
          </a:xfrm>
          <a:prstGeom prst="rect">
            <a:avLst/>
          </a:prstGeom>
          <a:noFill/>
          <a:ln w="9525">
            <a:noFill/>
            <a:miter lim="800000"/>
            <a:headEnd/>
            <a:tailEnd/>
          </a:ln>
        </p:spPr>
      </p:pic>
      <p:graphicFrame>
        <p:nvGraphicFramePr>
          <p:cNvPr id="5" name="Object 4"/>
          <p:cNvGraphicFramePr>
            <a:graphicFrameLocks noChangeAspect="1"/>
          </p:cNvGraphicFramePr>
          <p:nvPr>
            <p:extLst>
              <p:ext uri="{D42A27DB-BD31-4B8C-83A1-F6EECF244321}">
                <p14:modId xmlns:p14="http://schemas.microsoft.com/office/powerpoint/2010/main" val="1983129835"/>
              </p:ext>
            </p:extLst>
          </p:nvPr>
        </p:nvGraphicFramePr>
        <p:xfrm>
          <a:off x="2443163" y="4571999"/>
          <a:ext cx="6596062" cy="2590801"/>
        </p:xfrm>
        <a:graphic>
          <a:graphicData uri="http://schemas.openxmlformats.org/presentationml/2006/ole">
            <mc:AlternateContent xmlns:mc="http://schemas.openxmlformats.org/markup-compatibility/2006">
              <mc:Choice xmlns:v="urn:schemas-microsoft-com:vml" Requires="v">
                <p:oleObj spid="_x0000_s2148" name="Document" r:id="rId4" imgW="6097818" imgH="2803710" progId="Word.Document.12">
                  <p:embed/>
                </p:oleObj>
              </mc:Choice>
              <mc:Fallback>
                <p:oleObj name="Document" r:id="rId4" imgW="6097818" imgH="2803710" progId="Word.Document.12">
                  <p:embed/>
                  <p:pic>
                    <p:nvPicPr>
                      <p:cNvPr id="0" name=""/>
                      <p:cNvPicPr/>
                      <p:nvPr/>
                    </p:nvPicPr>
                    <p:blipFill>
                      <a:blip r:embed="rId5"/>
                      <a:stretch>
                        <a:fillRect/>
                      </a:stretch>
                    </p:blipFill>
                    <p:spPr>
                      <a:xfrm>
                        <a:off x="2443163" y="4571999"/>
                        <a:ext cx="6596062" cy="2590801"/>
                      </a:xfrm>
                      <a:prstGeom prst="rect">
                        <a:avLst/>
                      </a:prstGeom>
                    </p:spPr>
                  </p:pic>
                </p:oleObj>
              </mc:Fallback>
            </mc:AlternateContent>
          </a:graphicData>
        </a:graphic>
      </p:graphicFrame>
    </p:spTree>
    <p:extLst>
      <p:ext uri="{BB962C8B-B14F-4D97-AF65-F5344CB8AC3E}">
        <p14:creationId xmlns:p14="http://schemas.microsoft.com/office/powerpoint/2010/main" val="36299188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a:t>The German Reformation</a:t>
            </a:r>
          </a:p>
        </p:txBody>
      </p:sp>
      <p:sp>
        <p:nvSpPr>
          <p:cNvPr id="3" name="Content Placeholder 2"/>
          <p:cNvSpPr>
            <a:spLocks noGrp="1"/>
          </p:cNvSpPr>
          <p:nvPr>
            <p:ph idx="1"/>
          </p:nvPr>
        </p:nvSpPr>
        <p:spPr>
          <a:xfrm>
            <a:off x="0" y="457200"/>
            <a:ext cx="9144000" cy="6705600"/>
          </a:xfrm>
        </p:spPr>
        <p:txBody>
          <a:bodyPr>
            <a:normAutofit lnSpcReduction="10000"/>
          </a:bodyPr>
          <a:lstStyle/>
          <a:p>
            <a:r>
              <a:rPr lang="en-US" sz="2300" dirty="0"/>
              <a:t>The Catholic church in the 15</a:t>
            </a:r>
            <a:r>
              <a:rPr lang="en-US" sz="2300" baseline="30000" dirty="0"/>
              <a:t>th</a:t>
            </a:r>
            <a:r>
              <a:rPr lang="en-US" sz="2300" dirty="0"/>
              <a:t> century was rife with corruption</a:t>
            </a:r>
          </a:p>
          <a:p>
            <a:pPr lvl="1" indent="-342900">
              <a:buFont typeface="Wingdings" panose="05000000000000000000" pitchFamily="2" charset="2"/>
              <a:buChar char="§"/>
            </a:pPr>
            <a:r>
              <a:rPr lang="en-US" sz="2300" dirty="0"/>
              <a:t>Popes, as leader of the Papal states, were often engaged in political struggles and warfare =&gt; i.e. </a:t>
            </a:r>
            <a:r>
              <a:rPr lang="en-US" sz="2300" b="1" i="1" dirty="0"/>
              <a:t>Julius II</a:t>
            </a:r>
            <a:r>
              <a:rPr lang="en-US" sz="2300" dirty="0"/>
              <a:t> “warrior pope”</a:t>
            </a:r>
          </a:p>
          <a:p>
            <a:pPr lvl="1" indent="-342900">
              <a:buFont typeface="Wingdings" panose="05000000000000000000" pitchFamily="2" charset="2"/>
              <a:buChar char="§"/>
            </a:pPr>
            <a:r>
              <a:rPr lang="en-US" sz="2300" dirty="0"/>
              <a:t>Catholic bishops also exploited practice of </a:t>
            </a:r>
            <a:r>
              <a:rPr lang="en-US" sz="2300" b="1" i="1" dirty="0" smtClean="0"/>
              <a:t>________________</a:t>
            </a:r>
            <a:r>
              <a:rPr lang="en-US" sz="2300" dirty="0" smtClean="0"/>
              <a:t> </a:t>
            </a:r>
            <a:r>
              <a:rPr lang="en-US" sz="2300" dirty="0"/>
              <a:t>=&gt; payment for forgiveness of sins &amp; elimination of time in Purgatory</a:t>
            </a:r>
          </a:p>
          <a:p>
            <a:pPr marL="400050" lvl="1" indent="0">
              <a:buNone/>
            </a:pPr>
            <a:r>
              <a:rPr lang="en-US" sz="2300" dirty="0"/>
              <a:t>	-- Used $$ to build fantastic buildings and enrich themselves</a:t>
            </a:r>
          </a:p>
          <a:p>
            <a:r>
              <a:rPr lang="en-US" sz="2300" dirty="0"/>
              <a:t>In 1516 </a:t>
            </a:r>
            <a:r>
              <a:rPr lang="en-US" sz="2300" dirty="0" smtClean="0"/>
              <a:t>____________(</a:t>
            </a:r>
            <a:r>
              <a:rPr lang="en-US" sz="2300" dirty="0"/>
              <a:t>monk &amp; professor at </a:t>
            </a:r>
            <a:r>
              <a:rPr lang="en-US" sz="2300" dirty="0" err="1"/>
              <a:t>Wittenburg</a:t>
            </a:r>
            <a:r>
              <a:rPr lang="en-US" sz="2300" dirty="0"/>
              <a:t> U) via study of Bible came to believe in salvation through faith alone (not faith &amp; works)</a:t>
            </a:r>
          </a:p>
          <a:p>
            <a:pPr lvl="1" indent="-342900">
              <a:buFont typeface="Wingdings" panose="05000000000000000000" pitchFamily="2" charset="2"/>
              <a:buChar char="§"/>
            </a:pPr>
            <a:r>
              <a:rPr lang="en-US" sz="2300" dirty="0"/>
              <a:t>Published a scathing criticism of church =&gt; </a:t>
            </a:r>
            <a:r>
              <a:rPr lang="en-US" sz="2300" dirty="0" smtClean="0"/>
              <a:t>_____________</a:t>
            </a:r>
          </a:p>
          <a:p>
            <a:pPr marL="400050" lvl="1" indent="0">
              <a:buNone/>
            </a:pPr>
            <a:r>
              <a:rPr lang="en-US" sz="2300" b="1" i="1" dirty="0"/>
              <a:t>	-- </a:t>
            </a:r>
            <a:r>
              <a:rPr lang="en-US" sz="2300" dirty="0"/>
              <a:t>Challenged authority of Catholic Church at Diet of Worms (1519)</a:t>
            </a:r>
          </a:p>
          <a:p>
            <a:pPr lvl="1" indent="-342900">
              <a:buFont typeface="Wingdings" panose="05000000000000000000" pitchFamily="2" charset="2"/>
              <a:buChar char="§"/>
            </a:pPr>
            <a:r>
              <a:rPr lang="en-US" sz="2300" dirty="0"/>
              <a:t>Created </a:t>
            </a:r>
            <a:r>
              <a:rPr lang="en-US" sz="2300" dirty="0" smtClean="0"/>
              <a:t>____________</a:t>
            </a:r>
            <a:r>
              <a:rPr lang="en-US" sz="2300" b="1" i="1" dirty="0" smtClean="0"/>
              <a:t>=&gt; </a:t>
            </a:r>
            <a:r>
              <a:rPr lang="en-US" sz="2300" dirty="0"/>
              <a:t>services in Native languages, singing hymns, reading of Bible, sermon (rejected celibacy, monks, saints)</a:t>
            </a:r>
            <a:endParaRPr lang="en-US" sz="2300" b="1" i="1" dirty="0"/>
          </a:p>
          <a:p>
            <a:pPr lvl="1" indent="-342900">
              <a:buFont typeface="Wingdings" panose="05000000000000000000" pitchFamily="2" charset="2"/>
              <a:buChar char="§"/>
            </a:pPr>
            <a:r>
              <a:rPr lang="en-US" sz="2300" dirty="0"/>
              <a:t>Excommunicated from Catholic church &amp; urged German princes to break from HRE =&gt; 300 + established own Lutheran churches</a:t>
            </a:r>
          </a:p>
          <a:p>
            <a:r>
              <a:rPr lang="en-US" sz="2250" dirty="0"/>
              <a:t>Charles II, HRE and monarch of Spain tried to force German princes to denounce Lutheranism =&gt; fought a series of wars, but lost</a:t>
            </a:r>
          </a:p>
          <a:p>
            <a:pPr lvl="1" indent="-342900">
              <a:buFont typeface="Wingdings" panose="05000000000000000000" pitchFamily="2" charset="2"/>
              <a:buChar char="§"/>
            </a:pPr>
            <a:r>
              <a:rPr lang="en-US" sz="2250" dirty="0"/>
              <a:t>After </a:t>
            </a:r>
            <a:r>
              <a:rPr lang="en-US" sz="2250" b="1" i="1" dirty="0"/>
              <a:t>Peace of Augsburg </a:t>
            </a:r>
            <a:r>
              <a:rPr lang="en-US" sz="2250" dirty="0"/>
              <a:t>(1555) German princes could choose religion</a:t>
            </a:r>
          </a:p>
          <a:p>
            <a:pPr marL="0" indent="0">
              <a:buNone/>
            </a:pPr>
            <a:endParaRPr lang="en-US" sz="2300" dirty="0"/>
          </a:p>
        </p:txBody>
      </p:sp>
    </p:spTree>
    <p:extLst>
      <p:ext uri="{BB962C8B-B14F-4D97-AF65-F5344CB8AC3E}">
        <p14:creationId xmlns:p14="http://schemas.microsoft.com/office/powerpoint/2010/main" val="3215650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pic>
        <p:nvPicPr>
          <p:cNvPr id="2050" name="Picture 2" descr="http://schularena.com/geschichte/themen/karten/hum_ren_ref/image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844932"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8166" y="152400"/>
            <a:ext cx="8153400" cy="646331"/>
          </a:xfrm>
          <a:prstGeom prst="rect">
            <a:avLst/>
          </a:prstGeom>
          <a:noFill/>
        </p:spPr>
        <p:txBody>
          <a:bodyPr wrap="square" rtlCol="0">
            <a:spAutoFit/>
          </a:bodyPr>
          <a:lstStyle/>
          <a:p>
            <a:pPr algn="ctr"/>
            <a:r>
              <a:rPr lang="en-US" sz="3600" b="1" u="sng" dirty="0"/>
              <a:t>Religious Division in Europe (</a:t>
            </a:r>
            <a:r>
              <a:rPr lang="en-US" sz="3600" b="1" u="sng" dirty="0" err="1"/>
              <a:t>ca</a:t>
            </a:r>
            <a:r>
              <a:rPr lang="en-US" sz="3600" b="1" u="sng" dirty="0"/>
              <a:t> 1550)</a:t>
            </a:r>
          </a:p>
        </p:txBody>
      </p:sp>
    </p:spTree>
    <p:extLst>
      <p:ext uri="{BB962C8B-B14F-4D97-AF65-F5344CB8AC3E}">
        <p14:creationId xmlns:p14="http://schemas.microsoft.com/office/powerpoint/2010/main" val="22863184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351773"/>
          </a:xfrm>
        </p:spPr>
        <p:txBody>
          <a:bodyPr>
            <a:normAutofit fontScale="90000"/>
          </a:bodyPr>
          <a:lstStyle/>
          <a:p>
            <a:r>
              <a:rPr lang="en-US" b="1" u="sng" dirty="0"/>
              <a:t>Spread of Reformation</a:t>
            </a:r>
          </a:p>
        </p:txBody>
      </p:sp>
      <p:sp>
        <p:nvSpPr>
          <p:cNvPr id="3" name="Content Placeholder 2"/>
          <p:cNvSpPr>
            <a:spLocks noGrp="1"/>
          </p:cNvSpPr>
          <p:nvPr>
            <p:ph idx="1"/>
          </p:nvPr>
        </p:nvSpPr>
        <p:spPr>
          <a:xfrm>
            <a:off x="0" y="457200"/>
            <a:ext cx="9220200" cy="6705600"/>
          </a:xfrm>
        </p:spPr>
        <p:txBody>
          <a:bodyPr>
            <a:normAutofit lnSpcReduction="10000"/>
          </a:bodyPr>
          <a:lstStyle/>
          <a:p>
            <a:r>
              <a:rPr lang="en-US" sz="2100" dirty="0"/>
              <a:t>During the 16</a:t>
            </a:r>
            <a:r>
              <a:rPr lang="en-US" sz="2100" baseline="30000" dirty="0"/>
              <a:t>th</a:t>
            </a:r>
            <a:r>
              <a:rPr lang="en-US" sz="2100" dirty="0"/>
              <a:t> century Protestantism spread through Europe =&gt;</a:t>
            </a:r>
          </a:p>
          <a:p>
            <a:pPr marL="0" indent="0">
              <a:buNone/>
            </a:pPr>
            <a:r>
              <a:rPr lang="en-US" sz="2100" b="1" u="sng" dirty="0"/>
              <a:t>Switzerland =&gt; Calvinism</a:t>
            </a:r>
          </a:p>
          <a:p>
            <a:r>
              <a:rPr lang="en-US" sz="2100" dirty="0"/>
              <a:t>John Calvin followed Lutheranism but added belief in </a:t>
            </a:r>
            <a:r>
              <a:rPr lang="en-US" sz="2100" dirty="0" smtClean="0"/>
              <a:t>________________&amp; </a:t>
            </a:r>
            <a:r>
              <a:rPr lang="en-US" sz="2100" b="1" i="1" dirty="0"/>
              <a:t>stressed simplicity in ritual and lifestyle</a:t>
            </a:r>
          </a:p>
          <a:p>
            <a:pPr lvl="1" indent="-342900">
              <a:buFont typeface="Wingdings" panose="05000000000000000000" pitchFamily="2" charset="2"/>
              <a:buChar char="§"/>
            </a:pPr>
            <a:r>
              <a:rPr lang="en-US" sz="2100" dirty="0"/>
              <a:t>GOD determines salvation status at birth =&gt; “elect” vs “reprobate”</a:t>
            </a:r>
          </a:p>
          <a:p>
            <a:pPr lvl="1" indent="-342900">
              <a:buFont typeface="Wingdings" panose="05000000000000000000" pitchFamily="2" charset="2"/>
              <a:buChar char="§"/>
            </a:pPr>
            <a:r>
              <a:rPr lang="en-US" sz="2100" dirty="0"/>
              <a:t>Calvinists established strong link between church &amp; state =&gt; (city of </a:t>
            </a:r>
            <a:r>
              <a:rPr lang="en-US" sz="2100" b="1" i="1" dirty="0"/>
              <a:t>Geneva</a:t>
            </a:r>
            <a:r>
              <a:rPr lang="en-US" sz="2100" dirty="0"/>
              <a:t>)</a:t>
            </a:r>
          </a:p>
          <a:p>
            <a:pPr marL="400050" lvl="1" indent="0">
              <a:buNone/>
            </a:pPr>
            <a:r>
              <a:rPr lang="en-US" sz="2100" dirty="0"/>
              <a:t>	-- Crimes include cards, dancing, singing, </a:t>
            </a:r>
            <a:r>
              <a:rPr lang="en-US" sz="2100" dirty="0" err="1"/>
              <a:t>drunkeness</a:t>
            </a:r>
            <a:r>
              <a:rPr lang="en-US" sz="2100" dirty="0"/>
              <a:t>, swearing</a:t>
            </a:r>
          </a:p>
          <a:p>
            <a:pPr lvl="1" indent="-342900">
              <a:buFont typeface="Wingdings" panose="05000000000000000000" pitchFamily="2" charset="2"/>
              <a:buChar char="§"/>
            </a:pPr>
            <a:r>
              <a:rPr lang="en-US" sz="2100" dirty="0"/>
              <a:t>Rituals were deemphasized and simplified =&gt; i.e. communion, baptism</a:t>
            </a:r>
          </a:p>
          <a:p>
            <a:r>
              <a:rPr lang="en-US" sz="2100" dirty="0"/>
              <a:t>Calvinists sent out missionaries to Scotland, France &amp; Netherlands </a:t>
            </a:r>
          </a:p>
          <a:p>
            <a:pPr lvl="1">
              <a:buFont typeface="Wingdings" panose="05000000000000000000" pitchFamily="2" charset="2"/>
              <a:buChar char="§"/>
            </a:pPr>
            <a:r>
              <a:rPr lang="en-US" sz="2100" dirty="0"/>
              <a:t>Scotland = </a:t>
            </a:r>
            <a:r>
              <a:rPr lang="en-US" sz="2100" dirty="0" smtClean="0"/>
              <a:t>_______________________churches </a:t>
            </a:r>
            <a:r>
              <a:rPr lang="en-US" sz="2100" dirty="0"/>
              <a:t>(focus = congregational leaders rather than clergy who held total power)</a:t>
            </a:r>
          </a:p>
          <a:p>
            <a:pPr marL="0" indent="0">
              <a:buNone/>
            </a:pPr>
            <a:r>
              <a:rPr lang="en-US" sz="2100" b="1" u="sng" dirty="0"/>
              <a:t>England =&gt; </a:t>
            </a:r>
            <a:r>
              <a:rPr lang="en-US" sz="2100" b="1" u="sng" dirty="0" smtClean="0"/>
              <a:t>______________________________</a:t>
            </a:r>
          </a:p>
          <a:p>
            <a:r>
              <a:rPr lang="en-US" sz="2100" dirty="0" smtClean="0"/>
              <a:t>King </a:t>
            </a:r>
            <a:r>
              <a:rPr lang="en-US" sz="2100" dirty="0"/>
              <a:t>Henry VIII wanted a divorce from his 1</a:t>
            </a:r>
            <a:r>
              <a:rPr lang="en-US" sz="2100" baseline="30000" dirty="0"/>
              <a:t>st</a:t>
            </a:r>
            <a:r>
              <a:rPr lang="en-US" sz="2100" dirty="0"/>
              <a:t> wife Catherine and wanted to marry Anne Boleyn =&gt; Pope refused to annul marriage</a:t>
            </a:r>
          </a:p>
          <a:p>
            <a:pPr lvl="1" indent="-342900">
              <a:buFont typeface="Wingdings" panose="05000000000000000000" pitchFamily="2" charset="2"/>
              <a:buChar char="§"/>
            </a:pPr>
            <a:r>
              <a:rPr lang="en-US" sz="2100" dirty="0"/>
              <a:t>Henry created Protestant Church of England (Anglican) w/ King as head of church =&gt; </a:t>
            </a:r>
            <a:r>
              <a:rPr lang="en-US" sz="2100" b="1" i="1" dirty="0"/>
              <a:t>Archbishop of Canterbury </a:t>
            </a:r>
            <a:r>
              <a:rPr lang="en-US" sz="2100" dirty="0"/>
              <a:t>serves as spiritual head</a:t>
            </a:r>
          </a:p>
          <a:p>
            <a:pPr marL="0" indent="0">
              <a:buNone/>
            </a:pPr>
            <a:r>
              <a:rPr lang="en-US" sz="2100" b="1" u="sng" dirty="0"/>
              <a:t>Anabaptists </a:t>
            </a:r>
            <a:r>
              <a:rPr lang="en-US" sz="2100" dirty="0"/>
              <a:t>=&gt; modern day Mennonites and Amish</a:t>
            </a:r>
          </a:p>
          <a:p>
            <a:r>
              <a:rPr lang="en-US" sz="2100" dirty="0"/>
              <a:t>Belief in pacifism &amp; separation of church and state =&gt; persecuted by Protestants &amp; Catholics</a:t>
            </a:r>
          </a:p>
        </p:txBody>
      </p:sp>
    </p:spTree>
    <p:extLst>
      <p:ext uri="{BB962C8B-B14F-4D97-AF65-F5344CB8AC3E}">
        <p14:creationId xmlns:p14="http://schemas.microsoft.com/office/powerpoint/2010/main" val="3389672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Impact of Reformation</a:t>
            </a:r>
          </a:p>
        </p:txBody>
      </p:sp>
      <p:sp>
        <p:nvSpPr>
          <p:cNvPr id="3" name="Content Placeholder 2"/>
          <p:cNvSpPr>
            <a:spLocks noGrp="1"/>
          </p:cNvSpPr>
          <p:nvPr>
            <p:ph idx="1"/>
          </p:nvPr>
        </p:nvSpPr>
        <p:spPr>
          <a:xfrm>
            <a:off x="0" y="609600"/>
            <a:ext cx="9144000" cy="6477000"/>
          </a:xfrm>
        </p:spPr>
        <p:txBody>
          <a:bodyPr>
            <a:normAutofit lnSpcReduction="10000"/>
          </a:bodyPr>
          <a:lstStyle/>
          <a:p>
            <a:r>
              <a:rPr lang="en-US" sz="2300" dirty="0"/>
              <a:t>The Reformation had deep social &amp; political impacts on Europe</a:t>
            </a:r>
          </a:p>
          <a:p>
            <a:pPr marL="0" indent="0">
              <a:buNone/>
            </a:pPr>
            <a:r>
              <a:rPr lang="en-US" sz="2300" dirty="0"/>
              <a:t>#1: </a:t>
            </a:r>
            <a:r>
              <a:rPr lang="en-US" sz="2300" b="1" i="1" dirty="0"/>
              <a:t>Protestantism placed family life at center of European society</a:t>
            </a:r>
            <a:r>
              <a:rPr lang="en-US" sz="2300" dirty="0"/>
              <a:t>=&gt; new faith allowed priests to marry &amp; celebrated childbirth</a:t>
            </a:r>
          </a:p>
          <a:p>
            <a:r>
              <a:rPr lang="en-US" sz="2300" dirty="0"/>
              <a:t>Role of women still domestic though</a:t>
            </a:r>
          </a:p>
          <a:p>
            <a:pPr marL="57150" indent="0">
              <a:buNone/>
            </a:pPr>
            <a:r>
              <a:rPr lang="en-US" sz="2300" dirty="0"/>
              <a:t>#2: </a:t>
            </a:r>
            <a:r>
              <a:rPr lang="en-US" sz="2300" b="1" i="1" dirty="0"/>
              <a:t>Inspired </a:t>
            </a:r>
            <a:r>
              <a:rPr lang="en-US" sz="2300" b="1" i="1" dirty="0" smtClean="0"/>
              <a:t>_________________________by </a:t>
            </a:r>
            <a:r>
              <a:rPr lang="en-US" sz="2300" b="1" i="1" dirty="0"/>
              <a:t>Catholic Church</a:t>
            </a:r>
          </a:p>
          <a:p>
            <a:pPr marL="400050"/>
            <a:r>
              <a:rPr lang="en-US" sz="2300" b="1" i="1" dirty="0"/>
              <a:t>Council of Trent (1545) </a:t>
            </a:r>
            <a:r>
              <a:rPr lang="en-US" sz="2300" dirty="0"/>
              <a:t>=&gt; reaffirmed the doctrines of Catholicism and criticized new Protestant ideas</a:t>
            </a:r>
          </a:p>
          <a:p>
            <a:pPr lvl="1">
              <a:buFont typeface="Wingdings" panose="05000000000000000000" pitchFamily="2" charset="2"/>
              <a:buChar char="§"/>
            </a:pPr>
            <a:r>
              <a:rPr lang="en-US" sz="2300" dirty="0"/>
              <a:t>Ended selling of indulgences and reformed monastic orders</a:t>
            </a:r>
          </a:p>
          <a:p>
            <a:pPr lvl="1">
              <a:buFont typeface="Wingdings" panose="05000000000000000000" pitchFamily="2" charset="2"/>
              <a:buChar char="§"/>
            </a:pPr>
            <a:r>
              <a:rPr lang="en-US" sz="2300" dirty="0"/>
              <a:t>Founded </a:t>
            </a:r>
            <a:r>
              <a:rPr lang="en-US" sz="2300" dirty="0" smtClean="0"/>
              <a:t>_________=&gt; </a:t>
            </a:r>
            <a:r>
              <a:rPr lang="en-US" sz="2300" dirty="0"/>
              <a:t>religious order loyal to Pope (</a:t>
            </a:r>
            <a:r>
              <a:rPr lang="en-US" sz="2300" b="1" i="1" dirty="0"/>
              <a:t>Ignatius Loyola</a:t>
            </a:r>
            <a:r>
              <a:rPr lang="en-US" sz="2300" dirty="0"/>
              <a:t>)</a:t>
            </a:r>
          </a:p>
          <a:p>
            <a:pPr marL="457200" lvl="1" indent="0">
              <a:buNone/>
            </a:pPr>
            <a:r>
              <a:rPr lang="en-US" sz="2300" dirty="0"/>
              <a:t>	-- Involved in missionary work in Europe, Africa, China, Japan, India 	=&gt; desire to restore Catholicism to preeminence</a:t>
            </a:r>
          </a:p>
          <a:p>
            <a:pPr marL="514350" indent="-457200"/>
            <a:r>
              <a:rPr lang="en-US" sz="2300" b="1" i="1" dirty="0"/>
              <a:t>Spanish &amp; German Inquisitions </a:t>
            </a:r>
            <a:r>
              <a:rPr lang="en-US" sz="2300" dirty="0"/>
              <a:t>=&gt; series of witch hunts that mixed Christian teachings w/ ancient tradition of “magic &amp; spirits”</a:t>
            </a:r>
          </a:p>
          <a:p>
            <a:pPr lvl="1">
              <a:buFont typeface="Wingdings" panose="05000000000000000000" pitchFamily="2" charset="2"/>
              <a:buChar char="§"/>
            </a:pPr>
            <a:r>
              <a:rPr lang="en-US" sz="2300" dirty="0"/>
              <a:t>Local authorities condoned &amp; sometimes promoted trial of witches =&gt; pact w/ devil gave powers (epidemics, death, illness, drought)</a:t>
            </a:r>
          </a:p>
          <a:p>
            <a:pPr lvl="1">
              <a:buFont typeface="Wingdings" panose="05000000000000000000" pitchFamily="2" charset="2"/>
              <a:buChar char="§"/>
            </a:pPr>
            <a:r>
              <a:rPr lang="en-US" sz="2300" dirty="0"/>
              <a:t>Witch hunts strongest in German states, Spain =&gt; 100,000 trials, 60,000 executions (3/4 women)</a:t>
            </a:r>
          </a:p>
        </p:txBody>
      </p:sp>
    </p:spTree>
    <p:extLst>
      <p:ext uri="{BB962C8B-B14F-4D97-AF65-F5344CB8AC3E}">
        <p14:creationId xmlns:p14="http://schemas.microsoft.com/office/powerpoint/2010/main" val="4087797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Inquisition Methods of Torture</a:t>
            </a:r>
          </a:p>
        </p:txBody>
      </p:sp>
      <p:pic>
        <p:nvPicPr>
          <p:cNvPr id="3074" name="Picture 2" descr="http://stc.obolog.net/multimedia/fotos/1062000/1061157/1061157-322463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990600"/>
            <a:ext cx="4876800" cy="56918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25.media.tumblr.com/tumblr_lvqu57DPQD1qgulpc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18482"/>
            <a:ext cx="3810000"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0895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01" y="457200"/>
            <a:ext cx="9144000" cy="6629400"/>
          </a:xfrm>
        </p:spPr>
        <p:txBody>
          <a:bodyPr>
            <a:noAutofit/>
          </a:bodyPr>
          <a:lstStyle/>
          <a:p>
            <a:pPr marL="0" indent="0">
              <a:buNone/>
            </a:pPr>
            <a:r>
              <a:rPr lang="en-US" sz="2200" dirty="0"/>
              <a:t>#3: </a:t>
            </a:r>
            <a:r>
              <a:rPr lang="en-US" sz="2200" b="1" i="1" dirty="0"/>
              <a:t>Religious Wars of 1500-1650 </a:t>
            </a:r>
            <a:r>
              <a:rPr lang="en-US" sz="2200" dirty="0"/>
              <a:t>=&gt; due to religious divisions and fervor a series of religious wars dominated European society after the Reformation</a:t>
            </a:r>
          </a:p>
          <a:p>
            <a:r>
              <a:rPr lang="en-US" sz="2200" dirty="0"/>
              <a:t>France =&gt; decades of wars between Catholics and Protestant </a:t>
            </a:r>
            <a:r>
              <a:rPr lang="en-US" sz="2200" b="1" i="1" dirty="0" err="1"/>
              <a:t>Hugenots</a:t>
            </a:r>
            <a:endParaRPr lang="en-US" sz="2200" dirty="0"/>
          </a:p>
          <a:p>
            <a:pPr lvl="1" indent="-342900">
              <a:buFont typeface="Wingdings" panose="05000000000000000000" pitchFamily="2" charset="2"/>
              <a:buChar char="§"/>
            </a:pPr>
            <a:r>
              <a:rPr lang="en-US" sz="2200" dirty="0"/>
              <a:t>In 1598 Henry of Navarre issued </a:t>
            </a:r>
            <a:r>
              <a:rPr lang="en-US" sz="2200" dirty="0" smtClean="0"/>
              <a:t>______________(</a:t>
            </a:r>
            <a:r>
              <a:rPr lang="en-US" sz="2200" dirty="0"/>
              <a:t>religious freedom)</a:t>
            </a:r>
          </a:p>
          <a:p>
            <a:r>
              <a:rPr lang="en-US" sz="2200" dirty="0"/>
              <a:t>Spain =&gt; Hapsburg </a:t>
            </a:r>
            <a:r>
              <a:rPr lang="en-US" sz="2200" b="1" i="1" dirty="0"/>
              <a:t>King Phillip II </a:t>
            </a:r>
            <a:r>
              <a:rPr lang="en-US" sz="2200" dirty="0"/>
              <a:t>saw himself as protector of Catholicism</a:t>
            </a:r>
          </a:p>
          <a:p>
            <a:pPr lvl="1" indent="-342900">
              <a:buFont typeface="Wingdings" panose="05000000000000000000" pitchFamily="2" charset="2"/>
              <a:buChar char="§"/>
            </a:pPr>
            <a:r>
              <a:rPr lang="en-US" sz="2200" dirty="0"/>
              <a:t>Ruled huge empire (Netherlands, Holy Roman Empire, NW colonies)</a:t>
            </a:r>
          </a:p>
          <a:p>
            <a:pPr lvl="1" indent="-342900">
              <a:buFont typeface="Wingdings" panose="05000000000000000000" pitchFamily="2" charset="2"/>
              <a:buChar char="§"/>
            </a:pPr>
            <a:r>
              <a:rPr lang="en-US" sz="2200" dirty="0"/>
              <a:t>Desired to crusade against “evils of Protestantism” =&gt; wars against England &amp; Netherlands to force a return to Catholicism</a:t>
            </a:r>
          </a:p>
          <a:p>
            <a:pPr marL="400050" lvl="1" indent="0">
              <a:buNone/>
            </a:pPr>
            <a:r>
              <a:rPr lang="en-US" sz="2200" dirty="0"/>
              <a:t>	-- Result? =&gt; Spanish Armada destroyed; Netherlands independent </a:t>
            </a:r>
          </a:p>
          <a:p>
            <a:pPr marL="400050" lvl="1" indent="0">
              <a:buNone/>
            </a:pPr>
            <a:r>
              <a:rPr lang="en-US" sz="2200" dirty="0"/>
              <a:t>	-- Spanish NW wealth wasted in wars instead of developing Spain</a:t>
            </a:r>
          </a:p>
          <a:p>
            <a:pPr lvl="1" indent="-342900">
              <a:buFont typeface="Wingdings" panose="05000000000000000000" pitchFamily="2" charset="2"/>
              <a:buChar char="§"/>
            </a:pPr>
            <a:r>
              <a:rPr lang="en-US" sz="2200" dirty="0"/>
              <a:t>Culminated in </a:t>
            </a:r>
            <a:r>
              <a:rPr lang="en-US" sz="2200" dirty="0" smtClean="0"/>
              <a:t>_______________=&gt; </a:t>
            </a:r>
            <a:r>
              <a:rPr lang="en-US" sz="2200" dirty="0"/>
              <a:t>war involving Spain, German princes, France, Sweden, Denmark (Protestant vs Catholic forces)</a:t>
            </a:r>
          </a:p>
          <a:p>
            <a:pPr marL="400050" lvl="1" indent="0">
              <a:buNone/>
            </a:pPr>
            <a:r>
              <a:rPr lang="en-US" sz="2200" dirty="0"/>
              <a:t>	-- Started as a war of religion but ended as a power struggle 	between Hapsburg and Bourbon houses</a:t>
            </a:r>
          </a:p>
          <a:p>
            <a:pPr marL="400050" lvl="1" indent="0">
              <a:buNone/>
            </a:pPr>
            <a:r>
              <a:rPr lang="en-US" sz="2200" dirty="0"/>
              <a:t>	-- </a:t>
            </a:r>
            <a:r>
              <a:rPr lang="en-US" sz="2200" b="1" i="1" dirty="0"/>
              <a:t>Peace of Westphalia </a:t>
            </a:r>
            <a:r>
              <a:rPr lang="en-US" sz="2200" dirty="0"/>
              <a:t>(1648)</a:t>
            </a:r>
            <a:r>
              <a:rPr lang="en-US" sz="2200" b="1" i="1" dirty="0"/>
              <a:t> </a:t>
            </a:r>
            <a:r>
              <a:rPr lang="en-US" sz="2200" dirty="0"/>
              <a:t>=&gt; religious freedom in Germany 	&amp; 	dissolved Holy Roman Empire; France = dominant power in Europe</a:t>
            </a:r>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a:t>Impact of Reformation</a:t>
            </a:r>
          </a:p>
        </p:txBody>
      </p:sp>
    </p:spTree>
    <p:extLst>
      <p:ext uri="{BB962C8B-B14F-4D97-AF65-F5344CB8AC3E}">
        <p14:creationId xmlns:p14="http://schemas.microsoft.com/office/powerpoint/2010/main" val="11172265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a:t>Thirty Years War </a:t>
            </a:r>
          </a:p>
        </p:txBody>
      </p:sp>
      <p:pic>
        <p:nvPicPr>
          <p:cNvPr id="8194" name="Picture 2" descr="http://homepage.smc.edu/buckley_alan/ps7/30_years_wa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533401"/>
            <a:ext cx="7334250" cy="4953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486401"/>
            <a:ext cx="9144000" cy="1446550"/>
          </a:xfrm>
          <a:prstGeom prst="rect">
            <a:avLst/>
          </a:prstGeom>
          <a:noFill/>
        </p:spPr>
        <p:txBody>
          <a:bodyPr wrap="square" rtlCol="0">
            <a:spAutoFit/>
          </a:bodyPr>
          <a:lstStyle/>
          <a:p>
            <a:r>
              <a:rPr lang="en-US" sz="2200" dirty="0"/>
              <a:t>Thirty Years War started as a German struggle between Northern Protestant Union and Southern Catholic League concerning who would rule HRE =&gt; European states chose sides and war turned into a power struggle between Hapsburgs and Bourbons</a:t>
            </a:r>
          </a:p>
        </p:txBody>
      </p:sp>
    </p:spTree>
    <p:extLst>
      <p:ext uri="{BB962C8B-B14F-4D97-AF65-F5344CB8AC3E}">
        <p14:creationId xmlns:p14="http://schemas.microsoft.com/office/powerpoint/2010/main" val="28049509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Absolutist European Monarchs</a:t>
            </a:r>
          </a:p>
        </p:txBody>
      </p:sp>
      <p:pic>
        <p:nvPicPr>
          <p:cNvPr id="9218" name="Picture 2" descr="http://ichef.bbci.co.uk/arts/yourpaintings/images/paintings/pet/large/ntiv_pet_485077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4460875" cy="58350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external.ak.fbcdn.net/safe_image.php?d=AQD8QC1etqqe6vZS&amp;w=720&amp;h=1023&amp;url=http%3A%2F%2Fupload.wikimedia.org%2Fwikipedia%2Fcommons%2Fthumb%2F5%2F5f%2FLouis_XIV_of_France.jpg%2F720px-Louis_XIV_of_Fr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68" y="657527"/>
            <a:ext cx="4150315" cy="5891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6549115"/>
            <a:ext cx="4114800" cy="369332"/>
          </a:xfrm>
          <a:prstGeom prst="rect">
            <a:avLst/>
          </a:prstGeom>
          <a:noFill/>
        </p:spPr>
        <p:txBody>
          <a:bodyPr wrap="square" rtlCol="0">
            <a:spAutoFit/>
          </a:bodyPr>
          <a:lstStyle/>
          <a:p>
            <a:pPr algn="ctr"/>
            <a:r>
              <a:rPr lang="en-US" b="1" i="1" dirty="0"/>
              <a:t>Phillip II of Spain – 1556 to 1596</a:t>
            </a:r>
          </a:p>
        </p:txBody>
      </p:sp>
      <p:sp>
        <p:nvSpPr>
          <p:cNvPr id="6" name="TextBox 5"/>
          <p:cNvSpPr txBox="1"/>
          <p:nvPr/>
        </p:nvSpPr>
        <p:spPr>
          <a:xfrm>
            <a:off x="4873668" y="6549115"/>
            <a:ext cx="4041732" cy="369332"/>
          </a:xfrm>
          <a:prstGeom prst="rect">
            <a:avLst/>
          </a:prstGeom>
          <a:noFill/>
        </p:spPr>
        <p:txBody>
          <a:bodyPr wrap="square" rtlCol="0">
            <a:spAutoFit/>
          </a:bodyPr>
          <a:lstStyle/>
          <a:p>
            <a:pPr algn="ctr"/>
            <a:r>
              <a:rPr lang="en-US" b="1" i="1" dirty="0"/>
              <a:t>Louis XIV of France </a:t>
            </a:r>
            <a:r>
              <a:rPr lang="en-US" dirty="0"/>
              <a:t>– 1643 to 1715</a:t>
            </a:r>
          </a:p>
        </p:txBody>
      </p:sp>
    </p:spTree>
    <p:extLst>
      <p:ext uri="{BB962C8B-B14F-4D97-AF65-F5344CB8AC3E}">
        <p14:creationId xmlns:p14="http://schemas.microsoft.com/office/powerpoint/2010/main" val="1853483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629400"/>
          </a:xfrm>
        </p:spPr>
        <p:txBody>
          <a:bodyPr>
            <a:normAutofit lnSpcReduction="10000"/>
          </a:bodyPr>
          <a:lstStyle/>
          <a:p>
            <a:pPr marL="0" indent="0">
              <a:buNone/>
            </a:pPr>
            <a:r>
              <a:rPr lang="en-US" sz="2300" b="1" i="1" dirty="0"/>
              <a:t>#4: Rise of European Absolutism</a:t>
            </a:r>
            <a:r>
              <a:rPr lang="en-US" sz="2300" dirty="0"/>
              <a:t> =&gt; developed out of chaos of 1500 and 1600’s; manner of ensuring greater stability</a:t>
            </a:r>
          </a:p>
          <a:p>
            <a:r>
              <a:rPr lang="en-US" sz="2300" b="1" i="1" dirty="0"/>
              <a:t>Features of Absolutism </a:t>
            </a:r>
          </a:p>
          <a:p>
            <a:pPr lvl="1" indent="-342900">
              <a:buFont typeface="Wingdings" panose="05000000000000000000" pitchFamily="2" charset="2"/>
              <a:buChar char="§"/>
            </a:pPr>
            <a:r>
              <a:rPr lang="en-US" sz="1900" b="1" i="1" dirty="0"/>
              <a:t>Monarch has absolute power (not subject to laws)</a:t>
            </a:r>
          </a:p>
          <a:p>
            <a:pPr lvl="1" indent="-342900">
              <a:buFont typeface="Wingdings" panose="05000000000000000000" pitchFamily="2" charset="2"/>
              <a:buChar char="§"/>
            </a:pPr>
            <a:r>
              <a:rPr lang="en-US" sz="1900" b="1" i="1" dirty="0" smtClean="0"/>
              <a:t>_________________to </a:t>
            </a:r>
            <a:r>
              <a:rPr lang="en-US" sz="1900" b="1" i="1" dirty="0"/>
              <a:t>rule =&gt; i.e. Divine Right theory (power from God; lieutenants on earth)</a:t>
            </a:r>
          </a:p>
          <a:p>
            <a:pPr lvl="1" indent="-342900">
              <a:buFont typeface="Wingdings" panose="05000000000000000000" pitchFamily="2" charset="2"/>
              <a:buChar char="§"/>
            </a:pPr>
            <a:r>
              <a:rPr lang="en-US" sz="1900" b="1" i="1" dirty="0"/>
              <a:t>Strong standing </a:t>
            </a:r>
            <a:r>
              <a:rPr lang="en-US" sz="1900" b="1" i="1" dirty="0" smtClean="0"/>
              <a:t>___________________=&gt; </a:t>
            </a:r>
            <a:r>
              <a:rPr lang="en-US" sz="1900" b="1" i="1" dirty="0"/>
              <a:t>used for imperialist expansion</a:t>
            </a:r>
          </a:p>
          <a:p>
            <a:pPr lvl="1" indent="-342900">
              <a:buFont typeface="Wingdings" panose="05000000000000000000" pitchFamily="2" charset="2"/>
              <a:buChar char="§"/>
            </a:pPr>
            <a:r>
              <a:rPr lang="en-US" sz="1900" b="1" i="1" dirty="0"/>
              <a:t>Centralized economy and </a:t>
            </a:r>
            <a:r>
              <a:rPr lang="en-US" sz="1900" b="1" i="1" dirty="0" smtClean="0"/>
              <a:t>______________________=&gt; </a:t>
            </a:r>
            <a:r>
              <a:rPr lang="en-US" sz="1900" b="1" i="1" dirty="0"/>
              <a:t>pay for military</a:t>
            </a:r>
          </a:p>
          <a:p>
            <a:pPr lvl="1" indent="-342900">
              <a:buFont typeface="Wingdings" panose="05000000000000000000" pitchFamily="2" charset="2"/>
              <a:buChar char="§"/>
            </a:pPr>
            <a:r>
              <a:rPr lang="en-US" sz="1900" b="1" i="1" dirty="0"/>
              <a:t>Standardized language, religion, measurements</a:t>
            </a:r>
          </a:p>
          <a:p>
            <a:r>
              <a:rPr lang="en-US" sz="2300" dirty="0"/>
              <a:t>Most European states (i.e. France, Spain, Russia, Austria, Prussia) adopted this form of government; greatly expanded power of state</a:t>
            </a:r>
          </a:p>
          <a:p>
            <a:r>
              <a:rPr lang="en-US" sz="2300" dirty="0"/>
              <a:t>Example of absolutism = </a:t>
            </a:r>
            <a:r>
              <a:rPr lang="en-US" sz="2300" dirty="0" smtClean="0"/>
              <a:t>________________of </a:t>
            </a:r>
            <a:r>
              <a:rPr lang="en-US" sz="2300" dirty="0"/>
              <a:t>France (“Sun King”) =&gt; </a:t>
            </a:r>
            <a:r>
              <a:rPr lang="en-US" sz="2000" dirty="0"/>
              <a:t>How did Louis XIV become the strongest of all French Kings?? Why “Sun King”?</a:t>
            </a:r>
          </a:p>
          <a:p>
            <a:pPr marL="400050" lvl="1" indent="0">
              <a:buNone/>
            </a:pPr>
            <a:r>
              <a:rPr lang="en-US" sz="2200" dirty="0"/>
              <a:t>#1: Served as his own </a:t>
            </a:r>
            <a:r>
              <a:rPr lang="en-US" sz="2200" b="1" i="1" dirty="0"/>
              <a:t>1</a:t>
            </a:r>
            <a:r>
              <a:rPr lang="en-US" sz="2200" b="1" i="1" baseline="30000" dirty="0"/>
              <a:t>st</a:t>
            </a:r>
            <a:r>
              <a:rPr lang="en-US" sz="2200" b="1" i="1" dirty="0"/>
              <a:t> minister</a:t>
            </a:r>
            <a:r>
              <a:rPr lang="en-US" sz="2200" dirty="0"/>
              <a:t>, thus consolidating power in the monarchy at the expense of the church and nobles</a:t>
            </a:r>
          </a:p>
          <a:p>
            <a:pPr marL="400050" lvl="1" indent="0">
              <a:buNone/>
            </a:pPr>
            <a:r>
              <a:rPr lang="en-US" sz="2200" dirty="0"/>
              <a:t>#2: Built the grand </a:t>
            </a:r>
            <a:r>
              <a:rPr lang="en-US" sz="2200" dirty="0" smtClean="0"/>
              <a:t>_____________________=&gt; </a:t>
            </a:r>
            <a:r>
              <a:rPr lang="en-US" sz="2200" dirty="0"/>
              <a:t>became the symbol of royal power and center of cultural life in Europe </a:t>
            </a:r>
          </a:p>
          <a:p>
            <a:pPr marL="0" indent="0">
              <a:buNone/>
            </a:pPr>
            <a:r>
              <a:rPr lang="en-US" sz="2200" dirty="0"/>
              <a:t>	-- Required all nobles and royals spend ½ of the year at Versailles =&gt; 	Louis kept an eye on them there (Versailles could house 10,000)</a:t>
            </a:r>
          </a:p>
          <a:p>
            <a:pPr marL="0" indent="0">
              <a:buNone/>
            </a:pPr>
            <a:endParaRPr lang="en-US" sz="2300" dirty="0"/>
          </a:p>
          <a:p>
            <a:pPr lvl="1" indent="-342900">
              <a:buFont typeface="Wingdings" panose="05000000000000000000" pitchFamily="2" charset="2"/>
              <a:buChar char="§"/>
            </a:pPr>
            <a:endParaRPr lang="en-US" sz="2300" dirty="0"/>
          </a:p>
        </p:txBody>
      </p:sp>
      <p:sp>
        <p:nvSpPr>
          <p:cNvPr id="5" name="Title 4"/>
          <p:cNvSpPr>
            <a:spLocks noGrp="1"/>
          </p:cNvSpPr>
          <p:nvPr>
            <p:ph type="title"/>
          </p:nvPr>
        </p:nvSpPr>
        <p:spPr>
          <a:xfrm>
            <a:off x="457200" y="0"/>
            <a:ext cx="8229600" cy="304800"/>
          </a:xfrm>
        </p:spPr>
        <p:txBody>
          <a:bodyPr>
            <a:normAutofit fontScale="90000"/>
          </a:bodyPr>
          <a:lstStyle/>
          <a:p>
            <a:r>
              <a:rPr lang="en-US" b="1" u="sng" dirty="0"/>
              <a:t>Rise of European Absolutism</a:t>
            </a:r>
          </a:p>
        </p:txBody>
      </p:sp>
    </p:spTree>
    <p:extLst>
      <p:ext uri="{BB962C8B-B14F-4D97-AF65-F5344CB8AC3E}">
        <p14:creationId xmlns:p14="http://schemas.microsoft.com/office/powerpoint/2010/main" val="15271821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C990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i="1" dirty="0"/>
              <a:t>The Royal Palace at Versailles -- 1682</a:t>
            </a:r>
          </a:p>
        </p:txBody>
      </p:sp>
      <p:sp>
        <p:nvSpPr>
          <p:cNvPr id="3" name="Content Placeholder 2"/>
          <p:cNvSpPr>
            <a:spLocks noGrp="1"/>
          </p:cNvSpPr>
          <p:nvPr>
            <p:ph idx="1"/>
          </p:nvPr>
        </p:nvSpPr>
        <p:spPr/>
        <p:txBody>
          <a:bodyPr/>
          <a:lstStyle/>
          <a:p>
            <a:endParaRPr lang="en-US" dirty="0"/>
          </a:p>
        </p:txBody>
      </p:sp>
      <p:pic>
        <p:nvPicPr>
          <p:cNvPr id="2050" name="Picture 2" descr="http://www.students.sbc.edu/gregg09/Versailles%20images/Versailles%2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1" y="914400"/>
            <a:ext cx="8956988" cy="572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09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04800"/>
          </a:xfrm>
        </p:spPr>
        <p:txBody>
          <a:bodyPr>
            <a:noAutofit/>
          </a:bodyPr>
          <a:lstStyle/>
          <a:p>
            <a:r>
              <a:rPr lang="en-US" sz="3400" b="1" u="sng" dirty="0"/>
              <a:t>Motivations for European Voyages of Exploration</a:t>
            </a:r>
          </a:p>
        </p:txBody>
      </p:sp>
      <p:sp>
        <p:nvSpPr>
          <p:cNvPr id="3" name="Content Placeholder 2"/>
          <p:cNvSpPr>
            <a:spLocks noGrp="1"/>
          </p:cNvSpPr>
          <p:nvPr>
            <p:ph idx="1"/>
          </p:nvPr>
        </p:nvSpPr>
        <p:spPr>
          <a:xfrm>
            <a:off x="0" y="389351"/>
            <a:ext cx="9144000" cy="6477000"/>
          </a:xfrm>
        </p:spPr>
        <p:txBody>
          <a:bodyPr>
            <a:normAutofit fontScale="92500" lnSpcReduction="10000"/>
          </a:bodyPr>
          <a:lstStyle/>
          <a:p>
            <a:r>
              <a:rPr lang="en-US" sz="2300" dirty="0"/>
              <a:t>In the 1450’s many events coincided to reduce Europe’s ability to trade with the Far East =&gt; i.e. Fall of Mongol Khanates &amp; Fall of Constantinople</a:t>
            </a:r>
          </a:p>
          <a:p>
            <a:pPr lvl="1" indent="-342900">
              <a:buFont typeface="Wingdings" panose="05000000000000000000" pitchFamily="2" charset="2"/>
              <a:buChar char="§"/>
            </a:pPr>
            <a:r>
              <a:rPr lang="en-US" sz="2300" dirty="0"/>
              <a:t>Due to the explorations of Marco Polo and wealth of spice, silk and gold trade (Africa) European merchants desire a sea based route</a:t>
            </a:r>
          </a:p>
          <a:p>
            <a:pPr marL="400050" lvl="1" indent="0">
              <a:buNone/>
            </a:pPr>
            <a:r>
              <a:rPr lang="en-US" sz="2300" dirty="0"/>
              <a:t>	-- Vast profits of Venetians and Genoese merchants</a:t>
            </a:r>
          </a:p>
          <a:p>
            <a:pPr lvl="1" indent="-342900">
              <a:buFont typeface="Wingdings" panose="05000000000000000000" pitchFamily="2" charset="2"/>
              <a:buChar char="§"/>
            </a:pPr>
            <a:r>
              <a:rPr lang="en-US" sz="2300" dirty="0"/>
              <a:t>Motivations of European Explorers &amp; conquistadors were threefold . . </a:t>
            </a:r>
          </a:p>
          <a:p>
            <a:pPr marL="400050" lvl="1" indent="0">
              <a:buNone/>
            </a:pPr>
            <a:r>
              <a:rPr lang="en-US" sz="2300" b="1" i="1" dirty="0"/>
              <a:t>#1: Spread </a:t>
            </a:r>
            <a:r>
              <a:rPr lang="en-US" sz="2300" b="1" i="1" dirty="0" smtClean="0"/>
              <a:t>_______________</a:t>
            </a:r>
            <a:r>
              <a:rPr lang="en-US" sz="2300" dirty="0" smtClean="0"/>
              <a:t>=&gt; </a:t>
            </a:r>
            <a:r>
              <a:rPr lang="en-US" sz="2300" dirty="0"/>
              <a:t>Crusades had failed to spread Catholicism</a:t>
            </a:r>
          </a:p>
          <a:p>
            <a:pPr marL="400050" lvl="1" indent="0">
              <a:buNone/>
            </a:pPr>
            <a:r>
              <a:rPr lang="en-US" sz="2300" dirty="0"/>
              <a:t>	-- Impetus strong in Portugal &amp; Spain =&gt; recently kicked Muslims </a:t>
            </a:r>
            <a:r>
              <a:rPr lang="en-US" sz="2300" dirty="0" smtClean="0"/>
              <a:t>out </a:t>
            </a:r>
            <a:r>
              <a:rPr lang="en-US" sz="2300" dirty="0"/>
              <a:t>of </a:t>
            </a:r>
            <a:r>
              <a:rPr lang="en-US" sz="2300" dirty="0" smtClean="0"/>
              <a:t>	Spain </a:t>
            </a:r>
            <a:r>
              <a:rPr lang="en-US" sz="2300" dirty="0"/>
              <a:t>in </a:t>
            </a:r>
            <a:r>
              <a:rPr lang="en-US" sz="2300" b="1" i="1" dirty="0"/>
              <a:t>Reconquista </a:t>
            </a:r>
            <a:r>
              <a:rPr lang="en-US" sz="2300" dirty="0"/>
              <a:t>(centuries of religious wars in Iberia)</a:t>
            </a:r>
          </a:p>
          <a:p>
            <a:pPr marL="400050" lvl="1" indent="0">
              <a:buNone/>
            </a:pPr>
            <a:r>
              <a:rPr lang="en-US" sz="2300" b="1" i="1" dirty="0"/>
              <a:t>#2: Discover </a:t>
            </a:r>
            <a:r>
              <a:rPr lang="en-US" sz="2300" b="1" i="1" dirty="0" smtClean="0"/>
              <a:t>_______________________________=&gt; </a:t>
            </a:r>
            <a:r>
              <a:rPr lang="en-US" sz="2300" dirty="0"/>
              <a:t>sea based routes to East were desired (Spices and silk outrageously expensive)</a:t>
            </a:r>
          </a:p>
          <a:p>
            <a:pPr marL="400050" lvl="1" indent="0">
              <a:buNone/>
            </a:pPr>
            <a:r>
              <a:rPr lang="en-US" sz="2300" b="1" i="1" dirty="0"/>
              <a:t>	-- </a:t>
            </a:r>
            <a:r>
              <a:rPr lang="en-US" sz="2300" dirty="0"/>
              <a:t>Development of capitalism in Venetian banking houses were a 	major motivating factor (changing attitude of 	Christianity to trade)</a:t>
            </a:r>
          </a:p>
          <a:p>
            <a:pPr marL="400050" lvl="1" indent="0">
              <a:buNone/>
            </a:pPr>
            <a:r>
              <a:rPr lang="en-US" sz="2300" b="1" i="1" dirty="0"/>
              <a:t>	-- </a:t>
            </a:r>
            <a:r>
              <a:rPr lang="en-US" sz="2300" dirty="0"/>
              <a:t>Ship filled with spices could earn a profit of 1000% or more</a:t>
            </a:r>
          </a:p>
          <a:p>
            <a:pPr marL="400050" lvl="1" indent="0">
              <a:buNone/>
            </a:pPr>
            <a:r>
              <a:rPr lang="en-US" sz="2300" b="1" i="1" dirty="0"/>
              <a:t>#3: Desire for </a:t>
            </a:r>
            <a:r>
              <a:rPr lang="en-US" sz="2300" b="1" i="1" dirty="0" smtClean="0"/>
              <a:t>____________________</a:t>
            </a:r>
            <a:r>
              <a:rPr lang="en-US" sz="2300" dirty="0" smtClean="0"/>
              <a:t>=&gt; </a:t>
            </a:r>
            <a:r>
              <a:rPr lang="en-US" sz="2300" dirty="0"/>
              <a:t>European monarchs wanted to increase prestige of nations via trade and exploration</a:t>
            </a:r>
          </a:p>
          <a:p>
            <a:pPr marL="400050" lvl="1" indent="0">
              <a:buNone/>
            </a:pPr>
            <a:r>
              <a:rPr lang="en-US" sz="2300" dirty="0"/>
              <a:t>	-- Conquistadors and explorers also motivated by adventure and 	achievement (mostly middle class men)</a:t>
            </a:r>
          </a:p>
        </p:txBody>
      </p:sp>
    </p:spTree>
    <p:extLst>
      <p:ext uri="{BB962C8B-B14F-4D97-AF65-F5344CB8AC3E}">
        <p14:creationId xmlns:p14="http://schemas.microsoft.com/office/powerpoint/2010/main" val="175768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92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705600"/>
          </a:xfrm>
        </p:spPr>
        <p:txBody>
          <a:bodyPr>
            <a:normAutofit fontScale="92500" lnSpcReduction="20000"/>
          </a:bodyPr>
          <a:lstStyle/>
          <a:p>
            <a:pPr marL="400050" lvl="1" indent="0">
              <a:buNone/>
            </a:pPr>
            <a:r>
              <a:rPr lang="en-US" sz="2300" dirty="0"/>
              <a:t>#3: Created regimented </a:t>
            </a:r>
            <a:r>
              <a:rPr lang="en-US" sz="2300" b="1" i="1" dirty="0"/>
              <a:t>etiquette rituals </a:t>
            </a:r>
            <a:r>
              <a:rPr lang="en-US" sz="2300" dirty="0"/>
              <a:t>=&gt; rituals involved patronage system in which nobles vied for honors and favors</a:t>
            </a:r>
          </a:p>
          <a:p>
            <a:pPr marL="0" indent="0">
              <a:buNone/>
            </a:pPr>
            <a:r>
              <a:rPr lang="en-US" sz="2300" dirty="0"/>
              <a:t>	-- Ex: Every day at 7:30 Louis would wake &amp; 100 royals would be 	waiting for him . . . 4 were honored by helping him dress</a:t>
            </a:r>
          </a:p>
          <a:p>
            <a:pPr marL="400050" lvl="1" indent="0">
              <a:buNone/>
            </a:pPr>
            <a:r>
              <a:rPr lang="en-US" sz="2300" dirty="0"/>
              <a:t>#4: </a:t>
            </a:r>
            <a:r>
              <a:rPr lang="en-US" sz="2300" b="1" i="1" dirty="0"/>
              <a:t>Mercantilist $$ policies </a:t>
            </a:r>
            <a:r>
              <a:rPr lang="en-US" sz="2300" dirty="0"/>
              <a:t>=&gt; finance minister Jean Baptiste Colbert increased exports and decreased imports (state subsidies to industry)</a:t>
            </a:r>
          </a:p>
          <a:p>
            <a:pPr marL="400050" lvl="1" indent="0">
              <a:buNone/>
            </a:pPr>
            <a:r>
              <a:rPr lang="en-US" sz="2300" dirty="0"/>
              <a:t>#5: </a:t>
            </a:r>
            <a:r>
              <a:rPr lang="en-US" sz="2300" b="1" i="1" dirty="0"/>
              <a:t>Wars and expansion </a:t>
            </a:r>
            <a:r>
              <a:rPr lang="en-US" sz="2300" dirty="0"/>
              <a:t>=&gt; Louis increased the size of the French army to over 300,000 men &amp; instituted modern training techniques</a:t>
            </a:r>
          </a:p>
          <a:p>
            <a:pPr marL="0" indent="0">
              <a:buNone/>
            </a:pPr>
            <a:r>
              <a:rPr lang="en-US" sz="2300" dirty="0"/>
              <a:t>	-- Expanded the borders of France, but incurred massive debts</a:t>
            </a:r>
          </a:p>
          <a:p>
            <a:pPr marL="0" indent="0">
              <a:buNone/>
            </a:pPr>
            <a:r>
              <a:rPr lang="en-US" sz="2300" b="1" u="sng" dirty="0"/>
              <a:t>Austria</a:t>
            </a:r>
          </a:p>
          <a:p>
            <a:r>
              <a:rPr lang="en-US" sz="2300" dirty="0"/>
              <a:t>After the end of the 30 Years War Austria abandoned ideas of creating a German Empire =&gt; focused on an Eastern European Empire (Ottoman Empire)</a:t>
            </a:r>
          </a:p>
          <a:p>
            <a:pPr lvl="1" indent="-342900">
              <a:buFont typeface="Wingdings" panose="05000000000000000000" pitchFamily="2" charset="2"/>
              <a:buChar char="§"/>
            </a:pPr>
            <a:r>
              <a:rPr lang="en-US" sz="2300" dirty="0"/>
              <a:t>Trouble incorporating diverse ethnic &amp; religious groups =&gt; empire remained a confederation of states (separate laws and customs)</a:t>
            </a:r>
          </a:p>
          <a:p>
            <a:pPr marL="0" indent="0">
              <a:buNone/>
            </a:pPr>
            <a:r>
              <a:rPr lang="en-US" sz="2300" b="1" u="sng" dirty="0"/>
              <a:t>Prussia</a:t>
            </a:r>
          </a:p>
          <a:p>
            <a:r>
              <a:rPr lang="en-US" sz="2300" b="1" i="1" dirty="0" smtClean="0"/>
              <a:t>______________________, </a:t>
            </a:r>
            <a:r>
              <a:rPr lang="en-US" sz="2300" dirty="0"/>
              <a:t>1</a:t>
            </a:r>
            <a:r>
              <a:rPr lang="en-US" sz="2300" baseline="30000" dirty="0"/>
              <a:t>st</a:t>
            </a:r>
            <a:r>
              <a:rPr lang="en-US" sz="2300" dirty="0"/>
              <a:t> German </a:t>
            </a:r>
            <a:r>
              <a:rPr lang="en-US" sz="2300" b="1" i="1" dirty="0"/>
              <a:t>Kaiser, </a:t>
            </a:r>
            <a:r>
              <a:rPr lang="en-US" sz="2300" dirty="0"/>
              <a:t>transformed Prussia into a European power by use of </a:t>
            </a:r>
            <a:r>
              <a:rPr lang="en-US" sz="2300" b="1" i="1" dirty="0"/>
              <a:t>militarism</a:t>
            </a:r>
            <a:r>
              <a:rPr lang="en-US" sz="2300" dirty="0"/>
              <a:t> =&gt; focus on military power and glory</a:t>
            </a:r>
          </a:p>
          <a:p>
            <a:pPr lvl="1" indent="-342900">
              <a:buFont typeface="Wingdings" panose="05000000000000000000" pitchFamily="2" charset="2"/>
              <a:buChar char="§"/>
            </a:pPr>
            <a:r>
              <a:rPr lang="en-US" sz="2300" dirty="0"/>
              <a:t>Used military council (Commissariat) to levy taxes and force conscription =&gt; created elite unit known as </a:t>
            </a:r>
            <a:r>
              <a:rPr lang="en-US" sz="2300" b="1" i="1" dirty="0" err="1"/>
              <a:t>Pottsdam</a:t>
            </a:r>
            <a:r>
              <a:rPr lang="en-US" sz="2300" b="1" i="1" dirty="0"/>
              <a:t> Giants</a:t>
            </a:r>
          </a:p>
          <a:p>
            <a:pPr lvl="1" indent="-342900">
              <a:buFont typeface="Wingdings" panose="05000000000000000000" pitchFamily="2" charset="2"/>
              <a:buChar char="§"/>
            </a:pPr>
            <a:r>
              <a:rPr lang="en-US" sz="2300" dirty="0"/>
              <a:t>Military power allowed Prussia to expand into German states and form alliances in Europe </a:t>
            </a:r>
          </a:p>
          <a:p>
            <a:pPr marL="0" indent="0">
              <a:buNone/>
            </a:pPr>
            <a:endParaRPr lang="en-US" sz="2300" dirty="0"/>
          </a:p>
        </p:txBody>
      </p:sp>
      <p:sp>
        <p:nvSpPr>
          <p:cNvPr id="6" name="Title 4"/>
          <p:cNvSpPr>
            <a:spLocks noGrp="1"/>
          </p:cNvSpPr>
          <p:nvPr>
            <p:ph type="title"/>
          </p:nvPr>
        </p:nvSpPr>
        <p:spPr>
          <a:xfrm>
            <a:off x="457200" y="76200"/>
            <a:ext cx="8229600" cy="304800"/>
          </a:xfrm>
        </p:spPr>
        <p:txBody>
          <a:bodyPr>
            <a:normAutofit fontScale="90000"/>
          </a:bodyPr>
          <a:lstStyle/>
          <a:p>
            <a:r>
              <a:rPr lang="en-US" b="1" u="sng" dirty="0"/>
              <a:t>Rise of European Absolutism</a:t>
            </a:r>
          </a:p>
        </p:txBody>
      </p:sp>
    </p:spTree>
    <p:extLst>
      <p:ext uri="{BB962C8B-B14F-4D97-AF65-F5344CB8AC3E}">
        <p14:creationId xmlns:p14="http://schemas.microsoft.com/office/powerpoint/2010/main" val="25146631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9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Austria-Hungarian Empire by 1700</a:t>
            </a:r>
          </a:p>
        </p:txBody>
      </p:sp>
      <p:pic>
        <p:nvPicPr>
          <p:cNvPr id="10242" name="Picture 2" descr="http://www.ccis.edu/courses/HIST102mtmcinneshin1/week4/images/map-1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727318"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153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9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585" y="76200"/>
            <a:ext cx="8229600" cy="639762"/>
          </a:xfrm>
        </p:spPr>
        <p:txBody>
          <a:bodyPr>
            <a:normAutofit fontScale="90000"/>
          </a:bodyPr>
          <a:lstStyle/>
          <a:p>
            <a:r>
              <a:rPr lang="en-US" b="1" u="sng" dirty="0"/>
              <a:t>The Expansion of Prussia</a:t>
            </a:r>
          </a:p>
        </p:txBody>
      </p:sp>
      <p:sp>
        <p:nvSpPr>
          <p:cNvPr id="3" name="Content Placeholder 2"/>
          <p:cNvSpPr>
            <a:spLocks noGrp="1"/>
          </p:cNvSpPr>
          <p:nvPr>
            <p:ph idx="1"/>
          </p:nvPr>
        </p:nvSpPr>
        <p:spPr/>
        <p:txBody>
          <a:bodyPr/>
          <a:lstStyle/>
          <a:p>
            <a:endParaRPr lang="en-US"/>
          </a:p>
        </p:txBody>
      </p:sp>
      <p:pic>
        <p:nvPicPr>
          <p:cNvPr id="7170" name="Picture 2" descr="http://wps.ablongman.com/wps/media/objects/262/268312/art/figures/KISH3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1" y="762000"/>
            <a:ext cx="8919768"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653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9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a:t>The Russian Empire</a:t>
            </a:r>
          </a:p>
        </p:txBody>
      </p:sp>
      <p:sp>
        <p:nvSpPr>
          <p:cNvPr id="3" name="Content Placeholder 2"/>
          <p:cNvSpPr>
            <a:spLocks noGrp="1"/>
          </p:cNvSpPr>
          <p:nvPr>
            <p:ph idx="1"/>
          </p:nvPr>
        </p:nvSpPr>
        <p:spPr>
          <a:xfrm>
            <a:off x="0" y="533400"/>
            <a:ext cx="9144000" cy="6553200"/>
          </a:xfrm>
        </p:spPr>
        <p:txBody>
          <a:bodyPr>
            <a:normAutofit/>
          </a:bodyPr>
          <a:lstStyle/>
          <a:p>
            <a:pPr marL="0" indent="0">
              <a:buNone/>
            </a:pPr>
            <a:r>
              <a:rPr lang="en-US" sz="2300" b="1" u="sng" dirty="0"/>
              <a:t>Russia</a:t>
            </a:r>
          </a:p>
          <a:p>
            <a:r>
              <a:rPr lang="en-US" sz="2300" dirty="0"/>
              <a:t>In the 15</a:t>
            </a:r>
            <a:r>
              <a:rPr lang="en-US" sz="2300" baseline="30000" dirty="0"/>
              <a:t>th</a:t>
            </a:r>
            <a:r>
              <a:rPr lang="en-US" sz="2300" dirty="0"/>
              <a:t> century a new Russian state emerged under the leadership of </a:t>
            </a:r>
            <a:r>
              <a:rPr lang="en-US" sz="2300" b="1" i="1" dirty="0"/>
              <a:t>Muscovy </a:t>
            </a:r>
            <a:r>
              <a:rPr lang="en-US" sz="2300" dirty="0"/>
              <a:t>=&gt; Russian state was an Orthodox Christian state</a:t>
            </a:r>
          </a:p>
          <a:p>
            <a:pPr lvl="1" indent="-342900">
              <a:buFont typeface="Wingdings" panose="05000000000000000000" pitchFamily="2" charset="2"/>
              <a:buChar char="§"/>
            </a:pPr>
            <a:r>
              <a:rPr lang="en-US" sz="2300" dirty="0"/>
              <a:t>Modeled itself as “3</a:t>
            </a:r>
            <a:r>
              <a:rPr lang="en-US" sz="2300" baseline="30000" dirty="0"/>
              <a:t>rd</a:t>
            </a:r>
            <a:r>
              <a:rPr lang="en-US" sz="2300" dirty="0"/>
              <a:t> Rome” =&gt; heir to Roman Empire</a:t>
            </a:r>
          </a:p>
          <a:p>
            <a:r>
              <a:rPr lang="en-US" sz="2300" dirty="0"/>
              <a:t>Russian nobility allowed </a:t>
            </a:r>
            <a:r>
              <a:rPr lang="en-US" sz="2300" dirty="0" smtClean="0"/>
              <a:t>_________(“</a:t>
            </a:r>
            <a:r>
              <a:rPr lang="en-US" sz="2300" dirty="0"/>
              <a:t>Terrible”) and the Romanov family to become Tsar (Caesar) after periods of instability and foreign invasion</a:t>
            </a:r>
          </a:p>
          <a:p>
            <a:pPr lvl="1" indent="-342900">
              <a:buFont typeface="Wingdings" panose="05000000000000000000" pitchFamily="2" charset="2"/>
              <a:buChar char="§"/>
            </a:pPr>
            <a:r>
              <a:rPr lang="en-US" sz="2300" dirty="0"/>
              <a:t>Tsars consolidated power into an absolutist state</a:t>
            </a:r>
          </a:p>
          <a:p>
            <a:pPr marL="400050" lvl="1" indent="0">
              <a:buNone/>
            </a:pPr>
            <a:r>
              <a:rPr lang="en-US" sz="2300" dirty="0"/>
              <a:t>	-- </a:t>
            </a:r>
            <a:r>
              <a:rPr lang="en-US" sz="2300" dirty="0" smtClean="0"/>
              <a:t>_________________tied </a:t>
            </a:r>
            <a:r>
              <a:rPr lang="en-US" sz="2300" dirty="0"/>
              <a:t>peasants (serfs) to land =&gt; serfs turned into source of forced labor for nobility (serfs = 50% of population)</a:t>
            </a:r>
          </a:p>
          <a:p>
            <a:pPr marL="400050" lvl="1" indent="0">
              <a:buNone/>
            </a:pPr>
            <a:r>
              <a:rPr lang="en-US" sz="2300" dirty="0"/>
              <a:t>	-- Reduced power of boyars in government and curtailed power of 	Russian Orthodox Church</a:t>
            </a:r>
          </a:p>
          <a:p>
            <a:pPr lvl="1" indent="-342900">
              <a:buFont typeface="Wingdings" panose="05000000000000000000" pitchFamily="2" charset="2"/>
              <a:buChar char="§"/>
            </a:pPr>
            <a:r>
              <a:rPr lang="en-US" sz="2300" dirty="0"/>
              <a:t>By 1700, though, Russia was a backwards nation w/ no warm port to participate in the maritime revolution, no navy &amp; little </a:t>
            </a:r>
            <a:r>
              <a:rPr lang="en-US" sz="2300" dirty="0" err="1"/>
              <a:t>infastructure</a:t>
            </a:r>
            <a:endParaRPr lang="en-US" sz="2300" dirty="0"/>
          </a:p>
          <a:p>
            <a:r>
              <a:rPr lang="en-US" sz="2300" dirty="0"/>
              <a:t>In 1689 </a:t>
            </a:r>
            <a:r>
              <a:rPr lang="en-US" sz="2300" b="1" i="1" dirty="0"/>
              <a:t>Peter the Great </a:t>
            </a:r>
            <a:r>
              <a:rPr lang="en-US" sz="2300" dirty="0"/>
              <a:t>became Tsar &amp; embarked on a modernization &amp; </a:t>
            </a:r>
            <a:r>
              <a:rPr lang="en-US" sz="2300" dirty="0" smtClean="0"/>
              <a:t>_______________________campaign </a:t>
            </a:r>
            <a:r>
              <a:rPr lang="en-US" sz="2300" dirty="0"/>
              <a:t>=&gt; went to Europe to learn western techniques</a:t>
            </a:r>
          </a:p>
        </p:txBody>
      </p:sp>
    </p:spTree>
    <p:extLst>
      <p:ext uri="{BB962C8B-B14F-4D97-AF65-F5344CB8AC3E}">
        <p14:creationId xmlns:p14="http://schemas.microsoft.com/office/powerpoint/2010/main" val="398901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92000"/>
          </a:schemeClr>
        </a:solidFill>
        <a:effectLst/>
      </p:bgPr>
    </p:bg>
    <p:spTree>
      <p:nvGrpSpPr>
        <p:cNvPr id="1" name=""/>
        <p:cNvGrpSpPr/>
        <p:nvPr/>
      </p:nvGrpSpPr>
      <p:grpSpPr>
        <a:xfrm>
          <a:off x="0" y="0"/>
          <a:ext cx="0" cy="0"/>
          <a:chOff x="0" y="0"/>
          <a:chExt cx="0" cy="0"/>
        </a:xfrm>
      </p:grpSpPr>
      <p:pic>
        <p:nvPicPr>
          <p:cNvPr id="9218" name="Picture 2" descr="http://www.biography.com/imported/images/Biography/Images/Profiles/P/Peter-the-Great-9542228-1-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572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6193971"/>
            <a:ext cx="3810000" cy="461665"/>
          </a:xfrm>
          <a:prstGeom prst="rect">
            <a:avLst/>
          </a:prstGeom>
          <a:noFill/>
        </p:spPr>
        <p:txBody>
          <a:bodyPr wrap="square" rtlCol="0">
            <a:spAutoFit/>
          </a:bodyPr>
          <a:lstStyle/>
          <a:p>
            <a:pPr algn="ctr"/>
            <a:r>
              <a:rPr lang="en-US" sz="2400" b="1" i="1" dirty="0"/>
              <a:t>Peter the Great</a:t>
            </a:r>
          </a:p>
        </p:txBody>
      </p:sp>
      <p:pic>
        <p:nvPicPr>
          <p:cNvPr id="9220" name="Picture 4" descr="http://trumanmonitor.files.wordpress.com/2011/11/ivan_the_terrible_croppe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2400"/>
            <a:ext cx="4225870"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32335" y="6217582"/>
            <a:ext cx="3962400" cy="461665"/>
          </a:xfrm>
          <a:prstGeom prst="rect">
            <a:avLst/>
          </a:prstGeom>
          <a:noFill/>
        </p:spPr>
        <p:txBody>
          <a:bodyPr wrap="square" rtlCol="0">
            <a:spAutoFit/>
          </a:bodyPr>
          <a:lstStyle/>
          <a:p>
            <a:pPr algn="ctr"/>
            <a:r>
              <a:rPr lang="en-US" sz="2400" b="1" i="1" dirty="0"/>
              <a:t>Ivan the Terrible</a:t>
            </a:r>
          </a:p>
        </p:txBody>
      </p:sp>
    </p:spTree>
    <p:extLst>
      <p:ext uri="{BB962C8B-B14F-4D97-AF65-F5344CB8AC3E}">
        <p14:creationId xmlns:p14="http://schemas.microsoft.com/office/powerpoint/2010/main" val="32610833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92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553200"/>
          </a:xfrm>
        </p:spPr>
        <p:txBody>
          <a:bodyPr>
            <a:normAutofit/>
          </a:bodyPr>
          <a:lstStyle/>
          <a:p>
            <a:r>
              <a:rPr lang="en-US" sz="2300" dirty="0"/>
              <a:t>Peter instituted a series of reforms and efforts to expand Russian power and modernize the nation =&gt; </a:t>
            </a:r>
            <a:r>
              <a:rPr lang="en-US" sz="2300" dirty="0" smtClean="0"/>
              <a:t>___________________</a:t>
            </a:r>
          </a:p>
          <a:p>
            <a:pPr marL="0" indent="0">
              <a:buNone/>
            </a:pPr>
            <a:r>
              <a:rPr lang="en-US" sz="2300" dirty="0" smtClean="0"/>
              <a:t>#</a:t>
            </a:r>
            <a:r>
              <a:rPr lang="en-US" sz="2300" dirty="0"/>
              <a:t>1: </a:t>
            </a:r>
            <a:r>
              <a:rPr lang="en-US" sz="2300" b="1" i="1" dirty="0"/>
              <a:t>Military Reforms </a:t>
            </a:r>
            <a:r>
              <a:rPr lang="en-US" sz="2300" dirty="0"/>
              <a:t>=&gt; built size of Russian army to over 300,000; offered high pay and conscripted Cossacks to conquer Siberia</a:t>
            </a:r>
          </a:p>
          <a:p>
            <a:pPr lvl="1" indent="-342900">
              <a:buFont typeface="Wingdings" panose="05000000000000000000" pitchFamily="2" charset="2"/>
              <a:buChar char="§"/>
            </a:pPr>
            <a:r>
              <a:rPr lang="en-US" sz="2300" dirty="0"/>
              <a:t>Utilized </a:t>
            </a:r>
            <a:r>
              <a:rPr lang="en-US" sz="2300" b="1" i="1" dirty="0"/>
              <a:t>gunpowder weapons </a:t>
            </a:r>
            <a:r>
              <a:rPr lang="en-US" sz="2300" dirty="0"/>
              <a:t>and built a powerful navy</a:t>
            </a:r>
          </a:p>
          <a:p>
            <a:pPr marL="0" indent="0">
              <a:buNone/>
            </a:pPr>
            <a:r>
              <a:rPr lang="en-US" sz="2300" dirty="0"/>
              <a:t>#2: </a:t>
            </a:r>
            <a:r>
              <a:rPr lang="en-US" sz="2300" b="1" i="1" dirty="0"/>
              <a:t>Building </a:t>
            </a:r>
            <a:r>
              <a:rPr lang="en-US" sz="2300" b="1" i="1" dirty="0" err="1"/>
              <a:t>infastructure</a:t>
            </a:r>
            <a:r>
              <a:rPr lang="en-US" sz="2300" b="1" i="1" dirty="0"/>
              <a:t> </a:t>
            </a:r>
            <a:r>
              <a:rPr lang="en-US" sz="2300" dirty="0"/>
              <a:t>=&gt; Peter conscripted peasants to build a system of roads and ports in key Russian cities</a:t>
            </a:r>
          </a:p>
          <a:p>
            <a:pPr marL="0" indent="0">
              <a:buNone/>
            </a:pPr>
            <a:r>
              <a:rPr lang="en-US" sz="2300" dirty="0"/>
              <a:t>#3: </a:t>
            </a:r>
            <a:r>
              <a:rPr lang="en-US" sz="2300" b="1" i="1" dirty="0"/>
              <a:t>Educational Reforms </a:t>
            </a:r>
            <a:r>
              <a:rPr lang="en-US" sz="2300" dirty="0"/>
              <a:t>=&gt; Peter developed western style universities in Russia to train engineers and doctors (imported experts from Europe)</a:t>
            </a:r>
          </a:p>
          <a:p>
            <a:pPr marL="0" indent="0">
              <a:buNone/>
            </a:pPr>
            <a:r>
              <a:rPr lang="en-US" sz="2300" dirty="0"/>
              <a:t>#4: </a:t>
            </a:r>
            <a:r>
              <a:rPr lang="en-US" sz="2300" b="1" i="1" dirty="0"/>
              <a:t>Reorganization of Russian bureaucracy </a:t>
            </a:r>
            <a:r>
              <a:rPr lang="en-US" sz="2300" dirty="0"/>
              <a:t>=&gt; Peter replaced hereditary nobility with a system of merit called the </a:t>
            </a:r>
            <a:r>
              <a:rPr lang="en-US" sz="2300" dirty="0" smtClean="0"/>
              <a:t>______________(</a:t>
            </a:r>
            <a:r>
              <a:rPr lang="en-US" sz="2300" dirty="0"/>
              <a:t>exam system)</a:t>
            </a:r>
          </a:p>
          <a:p>
            <a:pPr lvl="1" indent="-342900">
              <a:buFont typeface="Wingdings" panose="05000000000000000000" pitchFamily="2" charset="2"/>
              <a:buChar char="§"/>
            </a:pPr>
            <a:r>
              <a:rPr lang="en-US" sz="2300" dirty="0"/>
              <a:t>Greatly increased tax revenues by taxing all land and increasing trade</a:t>
            </a:r>
          </a:p>
          <a:p>
            <a:pPr lvl="1" indent="-342900">
              <a:buFont typeface="Wingdings" panose="05000000000000000000" pitchFamily="2" charset="2"/>
              <a:buChar char="§"/>
            </a:pPr>
            <a:r>
              <a:rPr lang="en-US" sz="2300" dirty="0"/>
              <a:t>Encouraged Russians to westernize appearance via </a:t>
            </a:r>
            <a:r>
              <a:rPr lang="en-US" sz="2300" dirty="0" smtClean="0"/>
              <a:t>“_________” </a:t>
            </a:r>
            <a:r>
              <a:rPr lang="en-US" sz="2300" dirty="0"/>
              <a:t>and requirement that nobles bring wives to state functions </a:t>
            </a:r>
          </a:p>
          <a:p>
            <a:pPr marL="400050" lvl="1" indent="0">
              <a:buNone/>
            </a:pPr>
            <a:r>
              <a:rPr lang="en-US" sz="2300" dirty="0"/>
              <a:t>	-- Status of women changed in Russia =&gt; more freedom in marriage </a:t>
            </a:r>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a:t>The Russian Empire</a:t>
            </a:r>
          </a:p>
        </p:txBody>
      </p:sp>
    </p:spTree>
    <p:extLst>
      <p:ext uri="{BB962C8B-B14F-4D97-AF65-F5344CB8AC3E}">
        <p14:creationId xmlns:p14="http://schemas.microsoft.com/office/powerpoint/2010/main" val="21693263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92000"/>
          </a:schemeClr>
        </a:solidFill>
        <a:effectLst/>
      </p:bgPr>
    </p:bg>
    <p:spTree>
      <p:nvGrpSpPr>
        <p:cNvPr id="1" name=""/>
        <p:cNvGrpSpPr/>
        <p:nvPr/>
      </p:nvGrpSpPr>
      <p:grpSpPr>
        <a:xfrm>
          <a:off x="0" y="0"/>
          <a:ext cx="0" cy="0"/>
          <a:chOff x="0" y="0"/>
          <a:chExt cx="0" cy="0"/>
        </a:xfrm>
      </p:grpSpPr>
      <p:pic>
        <p:nvPicPr>
          <p:cNvPr id="1026" name="Picture 2" descr="http://t3.gstatic.com/images?q=tbn:ANd9GcT9H2z7lxKEovRy1P3LVZu9m4r9ZsCCNcibVAXBs-untq5sKG9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92" y="990600"/>
            <a:ext cx="4818207"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smithsonianmag.com/images/Peter-the-Great-and-the-Old-Believ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0273"/>
            <a:ext cx="4157472"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6241473"/>
            <a:ext cx="7086600" cy="523220"/>
          </a:xfrm>
          <a:prstGeom prst="rect">
            <a:avLst/>
          </a:prstGeom>
          <a:noFill/>
        </p:spPr>
        <p:txBody>
          <a:bodyPr wrap="square" rtlCol="0">
            <a:spAutoFit/>
          </a:bodyPr>
          <a:lstStyle/>
          <a:p>
            <a:r>
              <a:rPr lang="en-US" sz="2800" b="1" i="1" dirty="0"/>
              <a:t>Russian Beard Tax token and Advertisement</a:t>
            </a:r>
          </a:p>
        </p:txBody>
      </p:sp>
    </p:spTree>
    <p:extLst>
      <p:ext uri="{BB962C8B-B14F-4D97-AF65-F5344CB8AC3E}">
        <p14:creationId xmlns:p14="http://schemas.microsoft.com/office/powerpoint/2010/main" val="41450041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6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1"/>
            <a:ext cx="9144000" cy="4572000"/>
          </a:xfrm>
        </p:spPr>
        <p:txBody>
          <a:bodyPr>
            <a:normAutofit lnSpcReduction="10000"/>
          </a:bodyPr>
          <a:lstStyle/>
          <a:p>
            <a:pPr marL="0" indent="0">
              <a:buNone/>
            </a:pPr>
            <a:r>
              <a:rPr lang="en-US" sz="2300" dirty="0"/>
              <a:t>#5: </a:t>
            </a:r>
            <a:r>
              <a:rPr lang="en-US" sz="2300" b="1" i="1" dirty="0"/>
              <a:t>Expansion of Territory </a:t>
            </a:r>
            <a:r>
              <a:rPr lang="en-US" sz="2300" dirty="0"/>
              <a:t>=&gt; engaged in a series of wars against Sweden &amp; Ottomans which gained Russia warm waters ports and Siberia</a:t>
            </a:r>
          </a:p>
          <a:p>
            <a:pPr lvl="1" indent="-342900">
              <a:buFont typeface="Wingdings" panose="05000000000000000000" pitchFamily="2" charset="2"/>
              <a:buChar char="§"/>
            </a:pPr>
            <a:r>
              <a:rPr lang="en-US" sz="2300" dirty="0"/>
              <a:t>Relocated capital to </a:t>
            </a:r>
            <a:r>
              <a:rPr lang="en-US" sz="2300" b="1" i="1" dirty="0"/>
              <a:t>St Petersburg </a:t>
            </a:r>
            <a:r>
              <a:rPr lang="en-US" sz="2300" dirty="0"/>
              <a:t>(warm water port) and exploited Siberia for its resources (timber, furs and gold)</a:t>
            </a:r>
          </a:p>
          <a:p>
            <a:pPr lvl="1" indent="-342900">
              <a:buFont typeface="Wingdings" panose="05000000000000000000" pitchFamily="2" charset="2"/>
              <a:buChar char="§"/>
            </a:pPr>
            <a:r>
              <a:rPr lang="en-US" sz="2300" dirty="0"/>
              <a:t>Settlement of Siberia carried on originally by wealthy boyars like the </a:t>
            </a:r>
            <a:r>
              <a:rPr lang="en-US" sz="2300" b="1" i="1" dirty="0" err="1"/>
              <a:t>Stroganovs</a:t>
            </a:r>
            <a:r>
              <a:rPr lang="en-US" sz="2300" b="1" i="1" dirty="0"/>
              <a:t> </a:t>
            </a:r>
            <a:r>
              <a:rPr lang="en-US" sz="2300" dirty="0"/>
              <a:t>=&gt; enticed settlers w/ wealth of furs (sable)</a:t>
            </a:r>
          </a:p>
          <a:p>
            <a:pPr marL="400050" lvl="1" indent="0">
              <a:buNone/>
            </a:pPr>
            <a:r>
              <a:rPr lang="en-US" sz="2300" dirty="0"/>
              <a:t>	-- Settlement pattern = </a:t>
            </a:r>
            <a:r>
              <a:rPr lang="en-US" sz="2300" b="1" i="1" dirty="0"/>
              <a:t>Russian Frontier forts </a:t>
            </a:r>
            <a:r>
              <a:rPr lang="en-US" sz="2300" dirty="0"/>
              <a:t>(i.e. Am. West)</a:t>
            </a:r>
          </a:p>
          <a:p>
            <a:pPr lvl="1" indent="-342900">
              <a:buFont typeface="Wingdings" panose="05000000000000000000" pitchFamily="2" charset="2"/>
              <a:buChar char="§"/>
            </a:pPr>
            <a:r>
              <a:rPr lang="en-US" sz="2300" dirty="0"/>
              <a:t>Siberia also used as a </a:t>
            </a:r>
            <a:r>
              <a:rPr lang="en-US" sz="2300" b="1" i="1" dirty="0"/>
              <a:t>penal colony </a:t>
            </a:r>
            <a:r>
              <a:rPr lang="en-US" sz="2300" dirty="0"/>
              <a:t>=&gt; forced labor camps used to create wealth for tsar (i.e. fur trade, gold mining, industry)</a:t>
            </a:r>
          </a:p>
          <a:p>
            <a:pPr marL="0" indent="0">
              <a:buNone/>
            </a:pPr>
            <a:r>
              <a:rPr lang="en-US" sz="2700" dirty="0"/>
              <a:t>** Peter’s reforms introduced a new dynamic into Russian society =&gt; </a:t>
            </a:r>
            <a:r>
              <a:rPr lang="en-US" sz="2700" b="1" i="1" dirty="0"/>
              <a:t>westernization</a:t>
            </a:r>
            <a:r>
              <a:rPr lang="en-US" sz="2700" dirty="0"/>
              <a:t> vs traditions of Russian Slavs (inward focus) **</a:t>
            </a:r>
          </a:p>
          <a:p>
            <a:endParaRPr lang="en-US"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a:t>The Russian Empire</a:t>
            </a:r>
          </a:p>
        </p:txBody>
      </p:sp>
    </p:spTree>
    <p:extLst>
      <p:ext uri="{BB962C8B-B14F-4D97-AF65-F5344CB8AC3E}">
        <p14:creationId xmlns:p14="http://schemas.microsoft.com/office/powerpoint/2010/main" val="37537615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7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715962"/>
          </a:xfrm>
        </p:spPr>
        <p:txBody>
          <a:bodyPr>
            <a:normAutofit fontScale="90000"/>
          </a:bodyPr>
          <a:lstStyle/>
          <a:p>
            <a:r>
              <a:rPr lang="en-US" b="1" u="sng" dirty="0"/>
              <a:t>Russian Imperial Expansion</a:t>
            </a:r>
          </a:p>
        </p:txBody>
      </p:sp>
      <p:pic>
        <p:nvPicPr>
          <p:cNvPr id="1026" name="Picture 2" descr="http://classconnection.s3.amazonaws.com/519/flashcards/1605519/jpg/russian_expansion_1462_to_168913456416229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8458200" cy="587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888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b="1" u="sng" dirty="0"/>
              <a:t>English and Dutch Constitutionalism</a:t>
            </a:r>
          </a:p>
        </p:txBody>
      </p:sp>
      <p:sp>
        <p:nvSpPr>
          <p:cNvPr id="3" name="Content Placeholder 2"/>
          <p:cNvSpPr>
            <a:spLocks noGrp="1"/>
          </p:cNvSpPr>
          <p:nvPr>
            <p:ph idx="1"/>
          </p:nvPr>
        </p:nvSpPr>
        <p:spPr>
          <a:xfrm>
            <a:off x="21770" y="533400"/>
            <a:ext cx="9046029" cy="6324600"/>
          </a:xfrm>
        </p:spPr>
        <p:txBody>
          <a:bodyPr>
            <a:normAutofit fontScale="92500"/>
          </a:bodyPr>
          <a:lstStyle/>
          <a:p>
            <a:r>
              <a:rPr lang="en-US" sz="2400" dirty="0"/>
              <a:t>In England &amp; Netherlands a tradition of strong suspicion &amp; resistance to the power of monarchy prevented the rise of absolutism</a:t>
            </a:r>
          </a:p>
          <a:p>
            <a:pPr lvl="1" indent="-342900">
              <a:buFont typeface="Wingdings" panose="05000000000000000000" pitchFamily="2" charset="2"/>
              <a:buChar char="§"/>
            </a:pPr>
            <a:r>
              <a:rPr lang="en-US" sz="2300" dirty="0"/>
              <a:t>Example of </a:t>
            </a:r>
            <a:r>
              <a:rPr lang="en-US" sz="2300" dirty="0" smtClean="0"/>
              <a:t>______________in </a:t>
            </a:r>
            <a:r>
              <a:rPr lang="en-US" sz="2300" dirty="0"/>
              <a:t>English legend</a:t>
            </a:r>
          </a:p>
          <a:p>
            <a:pPr marL="0" indent="0">
              <a:buNone/>
            </a:pPr>
            <a:r>
              <a:rPr lang="en-US" sz="2400" dirty="0"/>
              <a:t>*</a:t>
            </a:r>
            <a:r>
              <a:rPr lang="en-US" sz="2400" b="1" i="1" dirty="0"/>
              <a:t>“Power corrupts, Absolute power corrupts absolutely</a:t>
            </a:r>
            <a:r>
              <a:rPr lang="en-US" sz="2400" dirty="0"/>
              <a:t>.” – Lord Acton *</a:t>
            </a:r>
          </a:p>
          <a:p>
            <a:pPr marL="0" indent="0">
              <a:buNone/>
            </a:pPr>
            <a:r>
              <a:rPr lang="en-US" sz="2400" dirty="0"/>
              <a:t>	-- Meaning??????</a:t>
            </a:r>
          </a:p>
          <a:p>
            <a:r>
              <a:rPr lang="en-US" sz="2400" dirty="0" smtClean="0"/>
              <a:t>___________________=&gt; </a:t>
            </a:r>
            <a:r>
              <a:rPr lang="en-US" sz="2400" dirty="0"/>
              <a:t>limitation on the power of government by law</a:t>
            </a:r>
          </a:p>
          <a:p>
            <a:pPr marL="0" indent="0">
              <a:buNone/>
            </a:pPr>
            <a:r>
              <a:rPr lang="en-US" sz="2400" dirty="0"/>
              <a:t>	-- Balance between power of government and rights of citizens</a:t>
            </a:r>
          </a:p>
          <a:p>
            <a:pPr marL="0" indent="0">
              <a:buNone/>
            </a:pPr>
            <a:r>
              <a:rPr lang="en-US" sz="2400" b="1" u="sng" dirty="0"/>
              <a:t>The Dutch</a:t>
            </a:r>
          </a:p>
          <a:p>
            <a:r>
              <a:rPr lang="en-US" sz="2400" dirty="0"/>
              <a:t>In 1648, after the Thirty Years War, the Netherlands gained independence from Spain</a:t>
            </a:r>
          </a:p>
          <a:p>
            <a:r>
              <a:rPr lang="en-US" sz="2400" dirty="0"/>
              <a:t>Established a </a:t>
            </a:r>
            <a:r>
              <a:rPr lang="en-US" sz="2400" dirty="0" smtClean="0"/>
              <a:t>______________where </a:t>
            </a:r>
            <a:r>
              <a:rPr lang="en-US" sz="2400" dirty="0"/>
              <a:t>wealthy businessmen served as the leaders in an elected States General Natl. Assembly</a:t>
            </a:r>
          </a:p>
          <a:p>
            <a:r>
              <a:rPr lang="en-US" sz="2400" dirty="0"/>
              <a:t>Dutch state established huge commercial success as a shipping nation =&gt; had the largest merchant marine and lowest shipping rates</a:t>
            </a:r>
          </a:p>
          <a:p>
            <a:r>
              <a:rPr lang="en-US" sz="2400" dirty="0"/>
              <a:t>Dutch state guaranteed personal freedoms like </a:t>
            </a:r>
            <a:r>
              <a:rPr lang="en-US" sz="2400" b="1" i="1" dirty="0"/>
              <a:t>freedom of speech, right to elect leaders and limited government</a:t>
            </a:r>
          </a:p>
        </p:txBody>
      </p:sp>
    </p:spTree>
    <p:extLst>
      <p:ext uri="{BB962C8B-B14F-4D97-AF65-F5344CB8AC3E}">
        <p14:creationId xmlns:p14="http://schemas.microsoft.com/office/powerpoint/2010/main" val="68446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a:t>Trade Routes in 1450 CE</a:t>
            </a:r>
          </a:p>
        </p:txBody>
      </p:sp>
      <p:pic>
        <p:nvPicPr>
          <p:cNvPr id="3074" name="Picture 2" descr="http://historyhaven.com/APWorldipedia/images/0/00/Trade_rout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8392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867400"/>
            <a:ext cx="8534400" cy="954107"/>
          </a:xfrm>
          <a:prstGeom prst="rect">
            <a:avLst/>
          </a:prstGeom>
          <a:noFill/>
        </p:spPr>
        <p:txBody>
          <a:bodyPr wrap="square" rtlCol="0">
            <a:spAutoFit/>
          </a:bodyPr>
          <a:lstStyle/>
          <a:p>
            <a:r>
              <a:rPr lang="en-US" sz="2800" b="1" i="1" dirty="0"/>
              <a:t>Q: What is the place of Europe and Christian States in the trade networks of the Postclassical Era?  </a:t>
            </a:r>
          </a:p>
        </p:txBody>
      </p:sp>
    </p:spTree>
    <p:extLst>
      <p:ext uri="{BB962C8B-B14F-4D97-AF65-F5344CB8AC3E}">
        <p14:creationId xmlns:p14="http://schemas.microsoft.com/office/powerpoint/2010/main" val="3362007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The Legend of Robin Hood</a:t>
            </a:r>
          </a:p>
        </p:txBody>
      </p:sp>
      <p:sp>
        <p:nvSpPr>
          <p:cNvPr id="3" name="Content Placeholder 2"/>
          <p:cNvSpPr>
            <a:spLocks noGrp="1"/>
          </p:cNvSpPr>
          <p:nvPr>
            <p:ph idx="1"/>
          </p:nvPr>
        </p:nvSpPr>
        <p:spPr>
          <a:xfrm>
            <a:off x="0" y="5245620"/>
            <a:ext cx="9144000" cy="1612380"/>
          </a:xfrm>
        </p:spPr>
        <p:txBody>
          <a:bodyPr>
            <a:normAutofit fontScale="92500" lnSpcReduction="20000"/>
          </a:bodyPr>
          <a:lstStyle/>
          <a:p>
            <a:pPr marL="0" indent="0">
              <a:buNone/>
            </a:pPr>
            <a:r>
              <a:rPr lang="en-US" sz="2400" b="1" u="sng" dirty="0"/>
              <a:t>Questions: </a:t>
            </a:r>
          </a:p>
          <a:p>
            <a:r>
              <a:rPr lang="en-US" sz="2400" i="1" dirty="0"/>
              <a:t>Who was Robin Hood? What was he infamous for? Companions? Actions? Enemies?</a:t>
            </a:r>
          </a:p>
          <a:p>
            <a:r>
              <a:rPr lang="en-US" sz="2400" i="1" dirty="0"/>
              <a:t>How does the figure of Robin Hood show anti-absolutist tendencies in England?</a:t>
            </a:r>
          </a:p>
        </p:txBody>
      </p:sp>
      <p:pic>
        <p:nvPicPr>
          <p:cNvPr id="11266" name="Picture 2" descr="http://upload.wikimedia.org/wikipedia/en/8/8e/Robin_Hood_2010_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27345"/>
            <a:ext cx="3121025" cy="461827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TEhUUEhQWFRQXGBoZFxcYGBcXHBgcGB0dHB0YHBcaHCgiGBolHxoaITEhJSksLi4uHx8zODMtNygtLisBCgoKBQUFDgUFDisZExkrKysrKysrKysrKysrKysrKysrKysrKysrKysrKysrKysrKysrKysrKysrKysrKysrK//AABEIAMkA+wMBIgACEQEDEQH/xAAcAAACAgMBAQAAAAAAAAAAAAAGBwQFAAECAwj/xABOEAACAQIEBAMFAwcGDAUFAAABAgMEEQAFEiEGEyIxB0FRFDJCYXEjM4EkUmJykZKhQ1RzsdHSFRdEU2OCk7LBwtPwNVWDouEWJTRk8f/EABQBAQAAAAAAAAAAAAAAAAAAAAD/xAAUEQEAAAAAAAAAAAAAAAAAAAAA/9oADAMBAAIRAxEAPwB2LjeORjipLBGKAMwB0gmwJtsL+W+A9cZfCzmzLiKS/LpaWEejMGP73M3/AGYqcwfie2wX0+yFPbfzs5vf/u2AcV8ZfCEqTxQ5NxOoPkvsygfQ32H44nQZDxNIAGquX2PVKgO/qY0JNr4B2Xxl8KJ/DrOJR9vmzDfsrSnv37Fb/THkfB6q3JzWTqtq6Jd/S/2+/wCOAcIbGmkA7m2ElWeHMVPNDBVZtOvNVuV0mNSUtqXW0jBfeFgR+J7YuW8FYGH/AObVH5kob/w3wDRWpUnZlP4jGe0rcDUtyLgXFyB5geeFUngZTg3FXUD6CMfxAx0PA+nuD7ZU3HY9G1/TbbANJ6hR3ZR9SBjRq0Hd13/SH9uE9n/hfllJGZautqQoFgC0epv0VGgkn5DADV8HPJCauFXip2bTAk7BpXRVLtNdVULGqKX2+didiQ+oTUKO7D9oxz7Yn56/vD+3Hzg/hlVrG0s8gjCbylrkIgUtqLAkkbEbDuRjzzDgFVpYK8GRaSU/ajSJJYFLFVkHu81CAGvZTuNsB9Ke2R/np+8P7ccHMYv87H++v9uFXl/ghQuiuKmeRWAZWXlAEEXBHQbgjHs/gTRb2nqB6fdH/kwDLGbQHbnRX/pE/txo5xADYzRA+nMT+3CyPgNSfzmf9kX93Gf4h6T+cz2+kX9zAMmXiClW4apgBXdgZYxb6i+3cY8TxVRC16ymFxf76Pt+988LweA9L51M/wCCxD/lxIXwLoLby1JPmdUQ/hy9sAbHjKg/ntN5/wAtH5fjjw/+vMt/n1P/ALRcB6+BVDfeeqP+tEP48vE2HwWy0d+e/wCtLb/dUYAhXxByz+fQfv45k8RMsHeth/Bif6hip/xPZX/mpP8AbSf242PB/K/8y/8Atpf72AsX8ScrFvy2Lf01Ht6gLt+OPSDxEyxyAtbDcgnqJTt66gLH5HEBPCfKwCPZib+ZllJ/A6tjjUnhNlZ/ycj6Syj/AJsBatx7ltr+3U+/+kX+3HvRcX0MxAiq4HJNgBItybXsATvtihk8JMrP8g3+1l/vYqOLfD3L4YoljiMYeYanDMxsqs3d9Vlui327YBoXxvHELXUEeYB3Fjv8vLHdsBoY3jQxvAbGMxq+MwHnNEG2IBHmCAQfwIxAZ7TopePVplbSV6itxYBvIC1j62B8sWWPGdQLMBbRc7KWNviAA3JI9PO3ftgMpo2VAGYs25J77new2HSOw+VsdxOCoN7i3ftjInJvcAC/TYncWG5BAsb323/jYcx1CszKD1JbVsdtQuN+x29MAC+NGQmpy9pE3enJlt+clrOP3er/AFcUPhLxS0Iio6pgUmGqjlBZlbuXhLn4lNhp7g7fm3bZsbj8CLev9eExxzkRpHeCKEyUFbcKoV29lqRcB41HYEkHSPesQOwBBzk4XPF3iQ9PUGkihjScAHm1MgjhsQDdW7vubb6exx48JcTyUbR0lfKJonuKatUkq5F7wSE7rKpDLYm+wGGJM6EEtYqt7k2sLC5JJ8sAncioOc8lTmUQrp3LLG0dTSvDEhUe7G0oC7kkbHax73J9+G6GWfLJhfWaSlzCkChgSXb3QQLjZAACCfe2xS8V5imaSvpjjip4w4hJUBpmAOucsLWVFAstzdmTvfprfDfNXg1UsuqLnsk1PuVvPEVKxMADaOXZDcdiPUYA2mzn2mKOWqd54GBIjCiipG0ju5lPOqEHewDLf4fSBxrxAktJUwyVOnlxxiOGn5awkuiyRDWzcyoXT+aFHfpNsTsg4TpK6J4edN9kuiPQ5RWp5SZIWKW6gCxU77tGcU3H+X0UFO8cBZ2WDlOGVwVaBrRSFyoUEXZAO7BlIvbAWvgdnrB5aFixjCLNBr94K9iQd7W6lIsLdz54bzfLHzFwPxPJl9ak0ouJwom1qQRE5DCRG7WN9W35tttsfSq3ZnBsYyALFRY3vq3vuLWFiB+N9gl4zHKi2w2HljeAxr7W333+mN41fGA4DeN45vjL4DrGY1fGr4DrGY4eQDckD67Y6vgOQDc3O3kLdvx88Lrx0zNoaBQh3kk0eu2h7/MbeYtbbDHOFp440ivTU/MaRVE5F4wpN2jcLfUwFtVhuexOAYOWSBoo2F7FFIv3sQO/zxKxR8EuDl9IR2NPF53+Aedhf9mLvAaGN40MbwGYzGY1gN485VJFg2n5i1/wJ2/hjvGzgNA+mN4i1DOCTa6dAAUNquWsSbfCBb+N8SsB5tGbgg2HmAB1bWFz6Dvt8vxrOKslFZSy099Jdeh/zHBujixG6sAe+Le+ONQ3N9he/wArYBS0+VPmFIZQgeZZDFXUhbQk0kB08xW7xVGnQwbzHSbjAxnucVUdCKVZSaFnEbySA8+nWxvS1Cqt13vZgOoDbY4ZubVIoMwWpY2paxRHJYE2qFFo3sPz0Gi/qFv6474p4fedfaKPlpUlQJEmW6VEZH3U6edvIncWI88AlxGIqnk8wctuQAdatpVbC7FCVSVmVZQt/Jb4sqjLllpTJGVEhRp03JeJYo3lUA+ZUGkjve5uO+IlQREstTQqzwLdaimZgTSSgSKrCxJaANLIVI2ve/riny8TlAKWSTS6lTcFuW3MBjhVwpIdxDDbsDcDzwDLraeroamOSTdhulVGjLFIpuXgqY0uYkJOoPZtLsx7Gy0fFma+3wScqnniVmtLUTO0kCMGDdEhBKqWUKCNKgHcb7euXcQVySJS1VXmKVZvqgSCCRmFiVMch7g23PlY+l8WtdSO/XValVQAZMzqk0i+4/I4CEkPyYje3fALvNqczGKBVEcaRGRZDYgiXsRp3WBn0kKd4y732XH0ZwfnCVdHDUICA6i4Pky9LL+BBwisl4ZpppswMk88cVNEZY2RBBqSQMXIhZTpiN7AC11IHni48I+NDRy/4PqzaNmtEdrRyMx1KSPhZj3PYg+uwPdBb/u+N3xxin4h4qpKJb1M6IbXCXu7fqxjqP1tgLonA1xlxtTZcgadizt7kSWLt87fCvzO2F1xd4qTP00qvSxabl3RTUOLneOImyJYfeNt38xYp+eSSYyOxaRgNcjuSzm5VBdibncqMA2ZvFieUB/aqWkVvdjEM1Q6/rtYLf6Y1lHGOZTyMYK9HijAaSSWlEaAMxUBALu7EqQF2JO3rilzLJVPIpYgqxyTTRh1Ch2jox9o7G1yzyFzvt0JtYYj0ipGUgpmkM5vEVtrEH5RKGqDY2EiK6qv5pLnucAQVXHOdMREvJL3XmchV1pqYKFMjloxISSOnVpsSextMrM8NNy555amGWwKt7aJ0lt3BgkRda7AkoANxZsUOYZZFRGiDdamCb7PV96wL3DC/d0doxYXu+3bE3KOFSHizHMFuHnjeYOtkhR0lA1A7BFkEKkH3QN8BxmHH9TXiLmxCKmppqeSqZA5L3lAQhDuq76tFybjudrsrO+P4ORehkjqaiQmOGNW31kE6nU7qqgFje3b54Caufk5dXSsu4rV542OoxezqVL2JHMIZwfh5nyvixzOiQzJVUodJkve51yhtOpoixvzCy6iqOWWRbaGTa4MHhHM/aaKnnuWLxKSTa5a1mvbYHUD2xVeJayeyqYAplWVCga27EMotdh13YEb7EA72tgQ8M+I2pAtHVMrLJNanZLnaUa1I9YmOoAi+lgytbBZ4o08klEqwhjIaiDSF7/eD0uQPU2O19sBP4Aa+W0diGtBGLi9thba+/lb8MX+KvhUL7JAFFgEC21F7FekjWwBaxBGrz74tsBrGYzGmYAXPbAdXxrGY3gNYxjbG8awG8aU3F//AIxsYzAZjyqJdIJ2vva5sNhfc2Nh88dyXsbWBtsTuL/MXF8CvG+fRUdJ+U6J3deWILAGpZtKsAu9h1bixsDgA7iLjM5irUkNBNJHMCYZjKkBcxsbSRa9iQy3A1XIHYYDs14rzJKd5JiCtVEaRgWfVFJB0OxUGySOLttsb/LedPOoZ4ET2aJSZWy+raVQiooPOjntqjmZzZVjuO5PcgUucZDKahYHadRUMZjFKuqYOqgGz7JO2hyQVPVaxAawIXvhnweZYxMr8iVQSJQCLqwJUEE6Xj8m1DcG2xjOK7O+GpYZmkiUU1QnXKkTMOgNc1VKFPVCRuYu6bC1sNPw+eGIy0+tBN0Hl2KsyBAA/V96PLmKSCAt7MGJAPF3PmXNEiWYRrGkTB9AdoJLs2oeYBXSGXcFT2O2A8ps5eqpIkziIGGSwgzJB927C41gDcdw2w7HY2uJHDdPolNOsWV00sKq3tUwMjSoV2qIg/Swa4PvC17YlZDWKuqCeJfYql+XNCNxRzvssigi4glNmU+R+Y3h1/CU1GVp6gq9IrL7JWSKrCnl6DpkU3C07uShU33scBHgkQZnLDBPLXJWQGN5XFxJKp1sFNgugKpA03Avb6FGecHwzNUwSLqeBJZI3920c4Zo3W1tbRtGY7G+2g3G4IfxBnErrDVaqp5aKZDUjlxRU9MwYK0KBd2bXZe5uvfB/wAScTtTzmWRAfZ3EcmgN101YpaNrX+8EkIX9tratgWNJnmaTwSwc+od4TyyFmVNHwAEql5iWBUASXY2sD3xCzqjjp0MU1Cy1kqatclT7Q6jzblRgaXNievsATva2COOslyip57wtI9RTATRoAqwzSazBCukdOlI1B3J7n0GBnPIKmnqEimibmtTcuJWkjewqNUZcsihSx1MN7m5BLHvgNVHDLxQsBvNLy47GwIJj9olA+SoYQT6sRibW5caKnhqo4tSc8ONd7MAZBGW7EreJGse5t64uuFoaiaWCrqlBSAFCAWv1sjPMwJsWaOaW9rW5NrDTbDVyTh8GI01SgmjVIwutRvygI2/eaISf+ocAsfDDL552V6gsRDcRqVIIDRzq4ItcajOrX89vlhh8IcPryp2JUvIzLqFj0mR5k6u+3NtY/mjBJkmTJTpZd2OnU3qVRE29ARGNsd5tmS00fMZJGUHq5UZkI2JLFV3tt3wFVFwVSe1CrZC8406C7ErHpHwJsBvdu3cm1sTuIKIVNJUwIRd45I9vhZl7EDz3BxR5rxTTuEeKoeGYLqjWSGfRIrW2ePQCVP5wsQT+BGMv8SIhVF1jZVY6a5BHIRE6DSKoOF3jsAp1BTYIbC2AlcIUwNNUxMCWlp6aqVWFyHMYiJtfustPffttf1xXxpVVDmIrTxrIjRhZKmMyW1h4GAiVlZ6c6itjcqdyDiVIsYl0zM2iKoMY0vImqmrftKd/smBaNZjyxva1/Ptmd8JTS1CqDokiCyxOZ6qZDKhDIAkjERk6SNV/iOzYCHkeVwUGaUNPLVCsbRKsQ2X2aUhTfSCfvBfub6rnzwaeKUoXL3ZiwUSwElAGbaZOylgG3ttcYCaTLo481yySIMYZ5J5YiWdlTVExeKxYqrLIT2APu73Bwc+Js4Sgdioa0sFgX5Y1c5NJL2NgDY7i22AsuDpFNHCUUotmspVlI6m2KsSQfW5ve+Lm+KfhKo5lJE5YMW1HUFZAett9DElT6i5sb74uMBvHhWR6o2Fr3FrXtf8ce4xvAaxlsbxmA1bGY3jLYDm2OsZjWAw4DPFCl10w1UyzxK2uY6kWRI0IZjFq+IgWuGBAvbBnil41nZKCrdAGZYJDY3sbKbjbftfAJWGKoZIo5455KWYyNEHj9uQXOqMQvE/OUiMPch9rHY74p6iCqmrTBDNNK9MrPShucrREsjBftVDg9h12B6Rfte74PzeiWkgSWopBIlyARVU8isSfeniupaxtqt2Pni/4QyiGKpkzOSspn+0KraY1NgVUaBI6K7S6SRcDUAALEM2AMpsrp82o4ZjdZCgMcyHTLA/xAON1IYEFfkcJk5a8kmYtXTXnQmDnSw6oSyAqpaQC8DkIpV9h63vYsSPMIaOWogknnp4qhxV0jRpIHYy3WSERNG24dQdBHxg2GA5Mz9lrqhZzOrVFpFnntTykXKhDENUUqkW6ZeWNjfRgKrhjOY3js6MXjQpOocBZ6XsV0MR1pq1LpvuoAAvgrpqs6mEeqpMcILU7FmXMaJgAkoUggTxrZTYXJU/h65ZwbFKstXQyqlZBNcqEaCAgIh5PKLHSjg31XI6j5YG24ujjZ2itDNAzTQAgsIJCx59HqW6yQSEuykEAX8tsBE4tooUkglZ5Ho6hCDLGWtJZSIpHFzedLoZFIuSl+7GxTmGdCTLaWpsFZ6SWMtb+XomSWLfvb7OYj9bAqtBBmdZSiKQRNVyM80MaycuLSGZiHk2aYgEWVdIPnY464qy5qWjrKB21LTVkEkLE2JSeOUGw/Bb28ydsAWJl1YyQZ3UzJMVtM1MEvGlOR1aBv8AaKrFv+JtiX4gUFOooqqIg0iQ+zuQ7gpHKgML6wdQB93Ub7Nid4lcSCgyyKmiQh54REhW+iNNIDWbzNjYDvvfEzhCnhrcppYAqSwlBDVhrh0MaMbDzDLKEt8jcYCRwtl6PJrVT1qGZlFk6WY2KturFpJrgj+VdRflkg7jQDsLf92wqeFK+TKJ1pKtw9BMfyWsNyATbTEzC4Ud7ehuexNmurDuNxgKzO6moUxrTxo5fmAs7WEZWNmRivdgXCqbdr3xQ+2pE4atrohI0TIYFYHdglykY3Ygq1uk+9grq4UYXdFfTcgFQ3l5X8/LFLQs5nICiJFVXCJZb3Mg6+kd7DbyKjvfAAcvEMk1ZFQUMctHzQ8Zqp0dZNCoZmEUTW0tY7MfUfI4Y+QZBDSQ8qJb33kdup5WPd5G7ux+f07YB6bJ3izbK4pJA0kNLNJI+/2j8tYSd9z2BufnhmnAKuuo+RnB9imWGOGlLVRm64oEZy6qiFhp3u1gdK32te2LCpzar0Co5aVkCsetI56aeG3ctA3U63ANhYkeTX3FON+KYaTOZn0Cqp5KZYqyMC4BBK2JIsSLL+23fFhNxQOY+WGiqKSNwWldleqkZWte6JqLKw6C+o2G3e1gmcSJVFBVRRyFKeRKnRyuQF02MuhZV5zM417WRdydyd7bxPcVeSu8HWJeQ8fYag0kZHe1tjiJxBxzKE5VPE08zqQnJiM8ZJsAJUco8V/9Yd+9seFZl0lDw+4nVHdSsrxW6F1TK5hAsRpAJHa34YAw4Do3hoKeOS2tVIJBDA9R3DAAMDsb+eL+2IWTRgQqASw3IJvvc3vvuPoe2J2AwYxu22MGNOwAuTYeZPlgOl7YzGoybC+xtuO9j6X88bwGYw40TgJ408SKah1Rg8+puAsKHe5tYOwBCd+25PpgDR5AASTYDuTtbFBmfG9BB97Vwg+gcMf3VucIPP8AiLMc2szECAWXlxuES5JtqUtd2PZb+9YhRe4PXD3BXMFnuJAxKkHTGyoSG3sbrcWZl6oz70ZAvgG9UeL2Vr2md9wLLE/n57gXA+WJEHiZlcw0+0xgMLESqyAg7EHWtjtfC3psthhqqQSRmFWdxKEj0sdCCWNtrhDzIlYIpdWsShILAc5hwzTTV8nJ6kqYUqIU6QSJmOrQSLI4kVVHoJDvtgG1lr5WbGn9iI8inI+ncYBK+siyjMpaqZYp4KprI0ZXm05AFwI720kCxI3OlbnyIjH4cpNvEXVt+llILL2DDWLhmK7CwFpob7XLRaLgmOJxPIefTRkNMgVo25BGoSXBBB0Oj6Rv0yD4NwZklJLW0zZlDKktStpaRLKyQCMktBsd3dTZyd76QLaVxNyLL4JsvasnCVUtTEJZWkVWAIT7lR8CIbqADe9ze+AGZKnIKmSSJtdEXDcotYMkgKo+56nWxU232QnZgcXuQ8S07UeZLTy6ks9WkdlDxrJ1Sxae3S6tuCRZ13wAvPwvAs1QUDCJWrvydGfQUpYlCn3izNzJFO5tsRbDW4dgjjymFUIutKhJW2q+jUSLKxvcn4SfkcCvIBqNF7a6qvpjvcaauATofqSq29cUx4SpzTZZPEoppi5jqJQ0q6Wijk16tLqV64mBIIPexwEirimqKykWkCifeTmyiqcxIo3NpURFFyAQq3JKg4G844VfnzJO4kqFmcSTSaryI4hkjYKTYdC1HbbYj0ttqiajjp8zR5JamGeemqObK0qEqCBuSCqkeR8wPlg3ynheLM3eaorXaRuW00EUfsxXSjooZXvIFKyOL3Aa57+QVmc5bLWZUIpS7SQ0kVTABEekxqY5I2m1ESO2ljpABGx3x5eHVZPHElXGWlBAFREoUtMFsuogNvMvcPa7+61m0lyLg2N4jUUEhmmloZuZCmsrzYJhZQ2o2kUa2JB2vbFTkzx5Pm8lLIjCCdjNTutysYYEaSljYLpILLuABquvugUVM9K9GZAi1GVctV5KIWeJxIdb2PUAoa5XuunbECmkqsrUNTaswywgMka2aanQjUCrfyqWOwPYae3ne5lw/IJPbMslSORwDJG3VBUD84hfdksANY8u+ItBmcPtSPU68vqkTlPE7KsM67kCNz0TBSbgr1C9iBc4C64Y4vpK9b00oLD3o26ZF+qH6dxti8CAdhbAJm/DkBiNRVUSzTK9zLRakldSAOaAhDFh5rqOw2J7Yiz8GRhyKbNa6nbQJOXz2caD8ehtyPK9zbAS+NrxZpldQiPIwNTHojA1vqhYgbkCwO+5sNzjzz/O53bkF7SsNqOkOqoIva81SemnjtsxVQRfZu2K5eHKb7GpkzDMq5S55bRPLKATdHsYFJjFiQbEbXGL2rEWVjnmdKejtfkLCvMmcjYtI5Mkkh3v2PqdiSFLmnDkehKAafa6vSZyg+5po21Mqk9kuNAJuWZix3JOCwcDUI1EU6hmUrr1OXUH8xyxMZ87raxx5cG5QwMtbUX9oqjqs3eGH+Tp++2kbm3xE4KMALZJw7VRzRy1Na04iRo41EYjLB7XMrajzGGlbbC1vmcdeJNQI8undgSAE21mPfWtiXUggA2J9QCPPBPbAh4oSumXVEm3Q0Lp0a7FZUN2U7EAgeWwHngLzhysSaBZIx0MWKk2Fxc9W21j3/HFpgb8Pc2NVQQTNbUwINiSLqSPMD07W2wS4DkHFTxdHqoapbXvDILfVSMW2K/iKVVppmc2RUZmNr2UC5NvPa+AmUikRoCQSFAJHa4G+PUnHlTadC6AApFwALbHft+OOK6rSKN5JGCoilmY+QAuTgAzxK4nliUUdCvMrZ1ayqeqKMA3l9AdiBcjf6WwquEuEyGEk1mZtirLfSS2m9nZdZ12DAEMHBW6OFLXtVmJkppa1o2MuazinVUBZlpY+lgq9yzKjXt5kYL485p0UWy7MZNgOuCRr2XQSdbe8ymzH4u5ud8BzS5IySExREk++Bsjq+xbV7rXtvezGwDoelwVxcPwghivVcE731FfdJv3ZbCzbsLWvbAzUeIE4BMeVVelfeaXlwqPxYn188Q6rizNgYUalo6Z530xc+ctqN9lCx76rEeeAv8AjxxBTJMtkWKem1WAty+cisnpbe/y8rYrs0zB0qaGapjWCES1UD6mXSFsHgkLHYAiG4G27DFfm2VVlRzIszruTTBA0hihjiibcG3PlJOod9htbHebwKtKyyRJLLU1QMAjdahVeVfs5CJwES6qT2K73scBcTceUd9NIklZINrU0ZcC4GxlNkHYbX9MV1VmNfNJpK0+Wh0LFpENS+hSQNbDTFH3aysx7m3bf0HDVZULGkoo6OKM6kWGPnOGHx3YLGrX39w28vlYLwBTudVXJUVrA3HtErMgPyhXSltuxU4AGjqqRaqQiN84kVVEbAPMVcX1XJAghTtYICcLHPc7f2ueRIjTSPzo5U1FvvNSuhuAAADpAA20jucOLxX4ljy5UjpVCVTxMqFdlhiYjU3LHTqYrYG1+k77WwgVBY2ALMTsO5JJ/iScAzcj4xkLz1clPII5UhLSqrNGtTShSGJAOhHFlPmAfPFnm3G0VNomi0zxTzLWRwh1DROUKTwyWB03Z9YNtzrFvM3fhdAXoqjK6qwKpcBBa8NSuoOH+I3J3+nfC74gyJIoA4RVmoZjT1agEcxWYmGosrA7g2JupJtv2wF9w7RiqpczpYm+9iiq4gVkWzqbsoMu7rdFUyWF7+XYXvghmhMQWQM9gyo1tRQFgSoJFwmy7AkC26gWJ54fKrmNK6MQswkglFtPdOeuoXsrMUIIKITqJ374C/DauNNWzKJOSwJH6JCOQVcm6BdwOrT32kT4gbPiBSmnmgzJL6YyIasA7NTObEkeZQtf/wDmKTjzLokgjmiiXRRor0uicqZ4XA5tmB1qYxpkDi/43Iwc8TUxqcuqEt1SQSACxHVpOk2+oB74AvDOohMNHBV6Z1ljdqORwDoOkpUUt/hsL29VNvLAEOWcZSRQxmagrGjZVKzRiGo1B97kQkEd++n6jEmbjnLJlKVB0DsUqYJF/aHS2BTIMzlj5VPT0dTUR0s0xikEqQa4wxUCxIEoVuYpQnsIyfesDBc7nMgkko64IU0mHRSuoa/v3V9d7bWva3lfAUJbJFOqmr1pD/8Ar1OhT9YjdP8A24jy5+wdfZ85gnIFhrpOdJue2qC3ew2sO2CWnzqTmOTRVToSNCezxR6Nt7u0vX/D+yDQVFZoKez11+brEh9ggOkWtDYMejbvbVud8AO55U546XpZgVsxYrTezWCqTYc/qZjawCjv5jF34d8KpLFT5jVyyVdTJGHRpTqWLVvZF8m/S/ZbHvl1S0+baailgjlihVw3PeV1161VVTZFYjWSQCbW33GCDghr0cYHZTKi/qpK6r/ADAXuMxmN4DDgI8Zj/wDaKne1zEDb0M0YP8MG+ATxkYtlVUoVrgwG9tjeZOx87W39MBM8LKlZMvRl82ckaQtiTfSLd7X7+eC/AJ4MSI2WI0cYjBkkuo1EX1WJBYkkH5k+nlg7wGsUPHyk5bWgdzTy2/cOL7A/4gsBllZft7PJ8u6kYC3y/wC6j8+hf90YDvGCpcZfyIgTJVyx06W/Tuxv+jZCD9cF+Wn7GP8AUTv+qMCXESNPm9DDqtHBHLVuv5xBESfsL/sJwC+45zVqHNKKKlRWFHAixRsTpDy6gznTYk6Su/441k+d5nJLCscNIrwlkRpOe5iM3kz62usgI0ubo21mvYYGqvMvas3nlI9+RgvvXsgCJYLuWKqNu+/T1acMzJlcvAduavuuGXVpcgHr036ife0tG5HUsTmwCUnC2Zssqu2WKJ31TAU8kgc99bK50s17dxiZFwtXSjrzaYC+krFDFFaxsQPNdux+h7YNZpNKFtzpBPrewv2GAvg53WoIjtyJA7dRbWdB0g9rXjYNCfVBA1zvgKbjfgikpsuqp35tROkRCy1ErSMpYhQV1Gym58hj2meDmUapGwm9poBK5UgNpgcoFJPVpGq9gLasXXippeiEDW/KainhAva95kYgDz2U4i5q8j5llsZaJkWWqkUJvpSKJY1DX7vd2v2t28sBd8RVCg0ivKVDVKnWNhZA7gMfJSQq37bj1x6cY8TRZfTNPLv8KJ2LuRso9OxJPkL4rqBudmk8txyaSFadd+nmSWlkPpsvLB/+MJLxV4wNfVFY2vTQkrDbsx2DSH1vbb5fU4AXzvNJKqeSeY3d2LH0UHso9FA2H0wY+G3DBlljmcEssgMa27vE3MGo9lB5Mib/AJwxXcDZAtQTJKCUjlgQixIZZi0bG3mUZom9BffuMPrgfh4U8Ka1IkUaCDe2pFWN3HrraMuD3s59cBT55k3sL0dch6aYCmqDe2qmc6VZgb7xsVYn5H5YjeImQpFI2ZqhliaPlV0S95YSABIpv76WU/RR2tuwcyoUmhkhk3SRGRh8mFjb54oeBqq8L0cp1TUbciS499QPspLejR6T9b4BXRwy0tPHzXB9nmp5aSZT0zQGRVDKSDtpc6kUqQDuCDfA/SZcf8L1DOzxItYY+Ym+h53k5esAgmNtDA2I8sGviNwK9HR1EtDUOlMLPJSMA6jrB1Rs33dr32327+WK2ukIrc3gEyIKhqdQghM00rNGzKsIDqFIuSXbYHSdsA2OGsqanBRlAFtijAJ3O/LCrpY9ybH9bbCZ4yknjgroI3gFOuYGyAHnKZhzAyMDsu4Wyi/vYJZMvqJSi5vXSFwqfkFEGLsO15Sm92NwSbL+kMCnGfDxjcU8OWiKSotJTnmmWULEo5iEC6E7FmBY9zudsAfeF2WCGyLfSLtpO66wCOYtmbS29ibD0vf7NWRSziRVcXAI7EMp/YwBH4jC/wDCqpMkaPc2aMm3UN1IUi2s3sQRY3K7DUB0IacQZmaamlnCcwxrqCX06j2C6rHTcnvbAWJGPMSgsV8xYnbbe9hf127fT1x3gM4dk/LWLvJIxEqBjZE1K93Kp3sbCJb36acm/Vdg6zPKYJ3KTxpK0NUhBcBmKTi4Go76QXYDfblj83Hv4ZpaiIH3fPqOUPIR85wlv0bDbAL4n8TCjrp1uwd6eFkt2DIKkAnf85k/7GKCq41nekhy3LFcLHCBLMqtqcqhaQKACUBN9/eJ7d8Az+I/FLL6RijSmWRTYpCNdjcgguSEBFjcar/LEjhvxHy+sOmObQ97BJRyy36pJs30BJxF8POBocviLuoNQ/vyNvYG1kF9lFxf13xS8ceGCVETyQRqlU0zNqTsyszEalNhfdbnuPmBgGiTgQ8WaGSbK6iOJGke8ZCqCWOmVGNgNybAm2F7kPiBW5Y6U+Zo8kR2WQ/eIFZkYgi/NAYEb2a2/mBgz8WqxZMkmlhcMj8hldT3BljsQcB6eDOWPBlwSRSjmWRip8jsLfLta3rfB3gB8EJCcqTVckSSi53v1X73N9iB5dvlg+wGYGfEr/wus/oW/jgmtgW8TWtldZ/RH+sYCj4d8QJJadCKKXUFUXEkYQ7WuGJuL2O1r4rc8zWSjpavMKpkFVUD2anSMNaNV1lVuyqzEEu7MR5C3kMVmXVNNTxK0pQRMuoDm05t32UpV3sT20RD6A7Djg/JFzWriq1iMNBSjTGjaOuQNrsqIoUJqNyR3I3JJNgXmQxGnq+TUoUNwr6rhl21AbHcEEbd+xBDBcPvhjLLmKYHmLvpfVqZO4KyarEtfpLgJIbASAkE4WPiXT8rP1YXHMWJ+9rnSY9jv30AWsfMaWvpLI4JhVZBZdJKbWZEIVdtDxAjtcgadaLY25fuALzi+u5UHw3dlQaiRa/mCPi/N9WKj4sccHUgSAsAy62LaW1XFum2/dRaysO6CM798VHEuZCSqWAN0gKLrd7SMxWzKFJC2OgsCbamY6eXcmccYVQo2AFh28vpgALxJ1iqy6UwSy00ErSytGhkKkACPpG/fe/lgdlzDRW1NfBBIkVNShKeN4Xi1z1Lk7IwBYsxa9u9/phvySBQSxAAFyTsAB3JOFBxFxrzHav29lpiyUKN/lVSRpaUC+8cY7Nb4jve4AVXHObtl9AmWo5NVMDNVyDb71izL6gk7fqj54WeVZaZtWnsilyAd2CDUyr+loV2H6pxZ5NAcxrSKqRtU2u8l+0jDTFe/ZNZRLehA9MNrgrKjrhaWFta6C7BQDqe55h8zy5hUQsBeyzC+24C34D4UiiVWW/SGWQECzllEUikeh5MMgPzP5xwwAMeVLSpGLIoUbdhbsAo+tlUD6AY9sBrTgN4niSjrYcy1BImHs9Xe4BVz9lK3l0vZST5N3sMGgxAzzKY6qCSnlB5cq6Wt3HoQfUGxwETjKi51BVR+bQSAfXSbfxwqky+f2upqadmUez0/tEiInNjR4A2qFpG0k/Z9ewIGnTcm4Y/DOYtNROkv39OHp5vUvENOu3kHFnHybFDwFGPa6xDvro8vNjvtynU/wBY2wAX4LcT2lMT21ubuxM7M97As3UU1X7sfLDG8QKtYmgkCE1EJaeE2PWIx9vCCPjaEsQvY6f0cKGbhFkoVlji/LKGrMNQoseYNQZH073tqVfmPphg8N55LmuWuIhy6unZTETaxkj3AtYDSR0H5Mb4D24crqejrZkjUmCpQVcDpbRoawl3uAxQgv5kKbeQBK80plqoZqR36aiNzFICDdW3uD26Cy/UaT64X9PeeAJQ3SaBvbqMNcXRiVqKXvvpk5ikdrNH9cE2X3mp4aimj59NIBIsAZUlppNw3Ic2Fw2tSpZbbgG3TgLHgziV6jXT1ScqtgAE0fkwPaWPc3Q/wOPDMoStdG4+0IYWu+nSG98XG3LRAGKm92Mfm+AririJqaso6pmR1gZklLXhqRFL0lZIDbWAeoMgtcdgNy0cwoY5QJNydGxT3mQ2bSpvsGIU/OwGA+fuLIHzfOJxTAuoIiVgV/ko2NluRuxjkI8vPthx5NklFk9KJZCkekdcrerKgZV9S3LXYC5PlvifnFfS5ZTl9CqLgRxIBqkfSEWONB8RAA27DftikybhJ6uZa/NQGk7wUp3jplNiNQ+OXYXvtf6CwdR5VLmxSWsUxUA64qXcNN5pLOQdl8xH9L4ua6A0MTy09zFHd5Ynd2ARRd2jZtRVgoJCe6Tt0nfBEMUnG7/kNSuqNS8ToGlcRoNalSSx7AAk/hgKjirJqfMbRNbmKHZQT7yiNkB/Rs1QDf1X5YTuc1z0VNmGVs2unMuqme4JvHOgddvOym4sLMreuGF4f8Oua1as81gkThqmUMhqnmIN0iJvHCgvYEC5N8Q/F7IVqKjWTdoqSSQ6e6gMAlxsCS7Oe/wWwBD4IVAfKowECaJJFNiTqINy25NidXbt6Wwf4XngUgGVIRbeWUne++q2/obAbfT1ww8BhwKeKX/hVZf/ADR/rGCrAh4sk/4Jq7G3QB/7hgK3IvCzK1RJDCZiyq2qR2YG4vewIUj8MHcUQVQqgKoFgALAD0AGKrJKhVoKeQsFUU0TkmwAURqT8gLfswvpoc0zeFJxKaSllB0wx+/pBFnd9iysL9u23SwwFF45TwGtp3jkSSZFCSxA30hWMiXPYX1Ntv5XFsMTw/ndo49WsDQeltN0O11YAbNv8J0/ox20ilynwigi3dg97E3FzcehN7b3a62NybllOkEUSUmWaTLVJGujSqymJTZTtp21WAsNK9PayqNsBObh1RVrUxto98yxgDS7MAOZ2ur7AEg7jvi5dwBcmwHc+nzwA1XiQZzoyuklrHuRr0mOEW2uXbv9NvrhXVWa5lmjulRMUhR9MyJ0JFa4+0VQWEexBkcMqm99hgDTjHjmmrJvZFqVSiVS9VICQ1QF3FPCR31EAEgi4OxPYrDPMxlzGqRIk0qPs6aDsEX4VFzbW1hdvMkfLE/OqQ8xMroyJTzLOy2+0c+6GtcXTfUQW3vvZQA38l8LqMU0SVMfNnWzNNqdH1emtGBKr2AN9gMAv+G8jWLTJGBJGbNv74FiSwXuHRDOtvN6Y7bizqyCG6LI6rzLMGK3AJZgZCo/NZlDg3Ox/as+MuAIqONZaarq45Hljjhj5pKl5XtbYavidzv6+uCfK6POaWOOJRQ1MaKEUfaQMFUWAFgV/h5YA7GN4CJOJ8zVrNlDsvqlTExx4TcaZiGAXJp/xlT+sC2APgcZfC+biTOnB5WVJGfhMtQn8VBF/wBuOedxFJa0dBD6gl3P8CRgLXiVxR1C1n8hMFgqzfZL3EM1v125ZPowPw4HfDytV8xaxHXl1Kw89k6T+wkY9sx4bzyojkimraTlyKVZBBcAHuBdL/jfC54TyTMKPN/ZYZI4qjlsA7rrR4r69hYmxIB2sQQR9QcOe0AgqvaAt4asLTVYG2km6xVFx5gsIyfQqdtOBfPstloi9fB0zQH8rjUxr7VGdhUglGETncsAp7MPK5uazJs0eF1q8xpoomFndILHSdiRIzAI2+zW2NsVWU5Ll71Qp5llq6hLaTPUvODECftStxHotbpIPW1h64Drh/M/aWlFFYOumsp9rK3MulRAbqNndCdVtmkv8IGPCu4qTLi1Ry5JKOtLNyRpU01Sv3sbXaylm1kjyZWxuuy2LKs6gqFKQUVQjxsLhI45SoJuNgisEjN/UH0xV+IGiVamSkp5KmknXVUSAaY1mSyxz07tbW99m0agw2vucAI+IdbUTxQSyUctLA5fl8yaWcswH+ktyxYnyF7E72wZ8LZVmggiWnrz7MSAtolkC37xlgxeNN/eBOn9Ai2JHC9dHnWVyUFSbVcIC3bd9S30SgHe+2lh37397EDwdzKVtMZ16o5OW5DN2uDZgbq1gCLkFgBYFADcL3gqF584rTXFZ56TlCFgGVI9atflxkm1xbcknzvhoYBOGIwueZrba8dKfTcocHeA3hTeO9DNamqUcCOAsSrbrzLqyXHnq0st99yB8ROGxivz7KY6unkp5R0SLY7AlT3DC4IupAI27jAUuScSwclpzMzQuhqA7nUVXtIoRVuiRmwsbm5PpgYzTMfaaDNq9EaNJIhDAzXVpIogftAD2VjI1sQMn8OpKRpI6ysAyxHEpQvoWYgHpkBPQB3YXIbp9NoPiHx2KuCely54xBFGOcSCrSICF0wqVtoFxc7G1rbdwM/BWqaTLQ7ab82QdKhRtYXsNrkgsT5knB7hf+BsobKYwPhklB799ZPn8iDtg/wGYCvGJrZTU/6n++uDM4C/GL/wmo7b6Bv+uuAG+K9UlNRZZHJpiWmilrJBtpgiRQBcHu5UgDe5t5YIsy4lXKqFJKoapZG6YUsLFt+WL9kjQBdX6I2u2B7w3yaacLNU6TzmSomBB3RBppY7X2AZWmIv+YLbnEvhmkXNa+etqR00czU9PDuVUxnUZSfiYnytYbd7CwTaeXOa6NXXkZdC4OxDy1AB7NYgKpI8jYjHvkvhfSxSc+pL1tQTcyTnUL/qdtvK97YOMZgOQoAsNh6DC/464AErPW0cppasKSzhiqSADcPb3dgNx+IOGCcKDxPrcxNR7K0qQUc4KxsikmW4AaF2a9pCC2lekHYX8wFB4JGmilaeoRlY2WCVk+zjup1Xk7RsQQLtYEGwO5w+ZapFQyMyhANRckaQPW/a2BLgzht6SJUZ7Kg0kWBDC5uLncxkkyLcgoWZTcbY3ntLRVh9nmrRyzYezRyxRqbWPVbraxse4Hbb1ChouMKOqrzUz1cMdPT3Smid1Vnciz1JU9hYlVvva5sL4MYeNsvY2FbTk/0qf8Tijl8OsphjMhpNaqLnqkc2Hdra+oAbkAX9Ae2PCPIsikmFP7PAJGUPH0sglUi4aKQECTb804A6pa6KUXikSQeqMrD+BxJvhNcbeEiJ9tlwdAPvIEY3YX96NmPvAX6SbHa1vMXoOGa0Q8+hrZGdLu0aySKxRT74QEksvuvEQSGBA1XW4fRoxmERQeImb0qnnxJVxIFJkFrlH9yQSRmxjO4DFLXFjvgpyrxoo2bRVRy0sg2bUOYoPpdRq/aowDOwO8V8PmdqeoisKilk5kd9tanZ4iR2DDz8j8r4l5dxPSTi8NTC42G0i3ufKxNwfli2DYDymj5kZFh1LsHW4BI21Ke9j5YAanw0hkqkeRFkAQNI7IuiVi1nQxqRoGixTTspHnc3Yl8ecsyqLsQoHmSB/XgAbM/CLLJVIWFoWPZ43YW/1WJU/swHZ1Qy0ZgoqiWodpKmBYJudK0UsXNF43hLFUdBpFgLEWI88MrNOOsvp/vauIEfCraz6+6lzhb8R+IdLmFbQQwodMVbDJz5CEFgwuAp3sfnbcDbAeldl9NJm+Yiac0lSJKdqWoBZdJ5ekjX7lmJUaSQW3t2OK/w2q5oM3qKeb7OV5CXQaQl2N2K3BPVdSAANrb7AEpzPP0y/MMwkmp5ZaeRKUyOiqwQ6ZFXUpIurWIv2uLemA2Di6KfPaepjhljiKrCATpY6Tq1kBraApGxNrC/lgD45nDS57UGWRI1lo4nu7KmpkYrYFiBfT/Vi/fj3LQL+20/4SKf6sL3xwyZZaygLHSsmuJmJC7ghlXUQQpJJFyLC4vtiqh8L4WU/e39BuylNmZVBIk7jXEbOO6MRbUB7mni9lkVwsrzsPKKNj+xm0qfrfAVmfi/W1JKUFMIhv1veRgBYFrWCrpuCT1WG5x60PhnCTqEbHSBfbWpHfXZj1gqe6kEgG2iRSpMKfhRonBCe+bk9O7AbayoGiZdwkyABhcOL2OAVrZDVVUgbMZZ5WUrdC33evV0sW6Yg9hy5VvGSNLEX2s82yKKDLqhU0uArW1xtGQ8ekEk78qqVfeT3ZVGodjhvxcMoAtzYrewUaVs3vLy720OPeT3SeoBTvim4+oYBllcI9JMcOlhqB06bMgI3swFtJIuBbARfAqVTlSBVsVllDHbqa99X7CBv6YYWAHwRg05WnRpJlkJ3J1b21bjYEAdrjz88H18Bq2B7j7LWqaCaBFLPKAi+QDEizMfJVO5PpfBHgf48klXL6h4ZGjkRC6sve672Gx79vxwFf4dUVXDC6VsUcb6lsyMHaWygF3YEjV0hfIAAAbAYU1Vk2Z5dVy6KrkNLIzRsTaCoLkmxZrxpL+i4H1wXeG3H5kjPttVIzrI3+TsylGVQmqSNLJZgx3te9vTBhXZxTSQuslRA8bKqfaRFlJF9WoXAYNtttax7+QLqn8Q86i1LNRxyFe4KMj9iSAFbqaw1WUe6Q1tJBx0PGir6B/g7qcEp1Sden3iq8u5t8ibeeLvhaqhaumoad1qKcQiWGQamMBDWameS99IYF1811bYL6jhhDqIAck3ZXJ0TbbGSwNpBYWlUathe+4wCyfxWzN1VoqGMJIdMb2d1Lb9GvUF5nlo969hbcDFDmWZ5xXxMk0n2TXEiGOJREbmwlAUvDtuHkCgbG4G+HpRcPpGzNfUWuCSBd1PwyeUtj2YjV8zc3h5rT8ueF2hVoQNPOXXzoSTcXIuWhJsDvYWFxYXAJwcD184C1VTM4CgmORpW5fnujE6472HMi1gHcjY2lw+FcR0gs937JqQk2+KCYWjm7bo4Vrfm4aWW5ikbTRTxqrQVEax6EsNFSypE6rc6RdyjEG11Y2HbFLNxMC8TSErGJMxeRbgq0dIdPUNgTfSwNtrHfAD2TcKT06qaCaSKojB0htfIqQu7RyQSXaCe3de3xL36RfiLJZxSU5qEaKpeTRQUibPGryNI7MDuALqij4em9t7NiLNpHWOPRHJUu0Sm+yqURZZZbrYlU1hB26gBtfaB4q8EPWLHU0m1XDa2+kuo3ADeTq26kkDdvW+AMeH5CaeISSpLKqhJHQggyJ0uNvMMCCPXAYlAkGemJWMYnjNUunTcSBrTL1A9Eqrdh6i4sQCASHjaqo2Q5hQl5I1dElZWp3XmG0gV0BSQn3tWxvf6nij4tetzPL5KWCRfZgEbXLzWaMtZ2aRrdlY7se/8QdFVw+jBgFQC5aMFQQrPfmKR2Mb/Evnqb5WFs34ChkNjBCzFegFtF1GnVA7DqYLb7OUDUoAB2FjbZ7n2hpk12aDk1KlSQGg1BZQbHrKhZCR+kmKsSIhKqBamnnaM3uGSqglmUgny1My2/RwAXJ4VRJZrPKrEhLto1Br2jYjaGoQ7DVdHIt0k7V1JwRWwswhq5lhB1BoXdS0QJEjCMMCJIm0h4u++24wcjNwrPIpBEcNPQ06Fulp5bNI2nswRShJ8gjjBVw/myGMyVE0Sl2LRqzxgrGOlSex1MoDm/YtbywCiPCOZE9eYzFlBZtMsrnleVRF13ni3F7WYb7HbVBquAJZCrzVBfoDMzycwMpI+3ikGrVTNf7wKTGSCy23w82zjLxovUUo5ZJS0sY0kgg2s21wSPxxH/8AqnK0I/KqUFSWH2kexe9yN9ibm/44BVZf4VIsgZmYxlgF1i6qSBeGZYzdLg3WZHK7rcdrlmW8B07NoamsUOgsY1Yp5hWZl0VcJAAWQASKLA2a5BYeOstG3ttPt/pF/tx4zeIeWKqsayKzE2sWb3e9woJH498AIZt4b6pBtOYAFV4VmZ0ABuksKyMbhDqvE/kxKk7XgcV0zQZll9LTxC8YWctp18hOYVskpBMcIKsbNdV1C1trGU3iplS2/Kgbi4tHMdj62TY7djvgGzHjylOYz10NQAy0xpoEaJrObh9ZYkctdb2uw7K97bXAx8WMtLx01RY8umnEkxG5WJhpdwtjq0izaSCCAbgi4xb8Ky0lTTg08scosNTR9LKR7t196NgLAA7gWHYDA7wh4kU0qmkrp4faEGhpbgwVAt76uQF3HdSB529McZtk/DxOrm00Dk3DwTiJgfkEaw/ZgGPDCFG34n1v3Pyud7DbHoMJHhfxNhy96qmqJ5ayFJL00yESMyke4S7Dttve19XyxdHxup2vy6OqfY6dk3ttvpY2F9r74Asq+JA7rGoZQzNEdwHWUX+wk3+xZ1syPfc23FxcXraHXVI61iLM5enNmCe1RpqBgk6WVamM7agOoG4sbWpq3xGlqGZqfKqglgqSbN1gElepEukiHdW8t9uxFVldZmrVSxy0bgFwZeZTu6O0VtEpbT96AoUyqTfpJBtuDj4PyUUkLRDZeYzKAWIANthq7C9zbtcm222L22KnhurkkjJmQowNipufIEdRUajYi5G174tsBvFfn+We0000BOkSoyE2BsGFibHzxYnGHtgF7w34XR01NPC07uagLrYKqadJuNHdh+LH1t3vB/xSyKfss0rEG9hqNgSR6ONu+30wzzjWAWEXhRNEzyQZpUpI4szkaiw7gFtV/e3/AO7423hzmdrf4cmt/Rt/Xzr4Z+NnAKWTwnrW97OZyT3ustv2e0Yjf4nKr/zaX9yX/r4cON4BNzeC07sWfNHYm1yY5CTp3W5M+9juPQ45m8EJGFjmLEDVpBhNgHN2Fud5nc2tfzvhyjGDAJWPwNlU9OYkd9xCwO/f+W8zvj1fwSm/8ye9+5jft9Od3v8APDkOMGATsngdqFmzCVt7kGO4/AGTHK+AsV+qskI+UaD+Nz88OQ4zAJ8eBEI92smDeuhPP6YlUvgrEiSRism0yadQ0R/AbqRcGxG4uPU+uGscZgFKfAml/nVR89o/7uPRfAih856n9sP/AE8NfGDAKv8AxEZf/nqv9+H/AKOPRfAzL9vtas/+pFv+yLDQx1gFjTeCGXr7z1Em+13VdvQ6UF/riYvg5lY7wyH6zSf8Dhg4zAB1P4YZUnajQ/rF3/3mOJkXAWWrYiip7g3F4wf674JTjWApIuDqBRZaOmA/ok/sxIXhukHalpxb/Qx/3cWq4zARFy6EEERR3AsDoXYenbtiQsQHYAfQY6GN4DWMxvGHAZbGsZjM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QTEhUUEhQWFRQXGBoZFxcYGBcXHBgcGB0dHB0YHBcaHCgiGBolHxoaITEhJSksLi4uHx8zODMtNygtLisBCgoKBQUFDgUFDisZExkrKysrKysrKysrKysrKysrKysrKysrKysrKysrKysrKysrKysrKysrKysrKysrKysrK//AABEIAMkA+wMBIgACEQEDEQH/xAAcAAACAgMBAQAAAAAAAAAAAAAGBwQFAAECAwj/xABOEAACAQIEBAMFAwcGDAUFAAABAgMEEQAFEiEGEyIxB0FRFDJCYXEjM4EkUmJykZKhQ1RzsdHSFRdEU2OCk7LBwtPwNVWDouEWJTRk8f/EABQBAQAAAAAAAAAAAAAAAAAAAAD/xAAUEQEAAAAAAAAAAAAAAAAAAAAA/9oADAMBAAIRAxEAPwB2LjeORjipLBGKAMwB0gmwJtsL+W+A9cZfCzmzLiKS/LpaWEejMGP73M3/AGYqcwfie2wX0+yFPbfzs5vf/u2AcV8ZfCEqTxQ5NxOoPkvsygfQ32H44nQZDxNIAGquX2PVKgO/qY0JNr4B2Xxl8KJ/DrOJR9vmzDfsrSnv37Fb/THkfB6q3JzWTqtq6Jd/S/2+/wCOAcIbGmkA7m2ElWeHMVPNDBVZtOvNVuV0mNSUtqXW0jBfeFgR+J7YuW8FYGH/AObVH5kob/w3wDRWpUnZlP4jGe0rcDUtyLgXFyB5geeFUngZTg3FXUD6CMfxAx0PA+nuD7ZU3HY9G1/TbbANJ6hR3ZR9SBjRq0Hd13/SH9uE9n/hfllJGZautqQoFgC0epv0VGgkn5DADV8HPJCauFXip2bTAk7BpXRVLtNdVULGqKX2+didiQ+oTUKO7D9oxz7Yn56/vD+3Hzg/hlVrG0s8gjCbylrkIgUtqLAkkbEbDuRjzzDgFVpYK8GRaSU/ajSJJYFLFVkHu81CAGvZTuNsB9Ke2R/np+8P7ccHMYv87H++v9uFXl/ghQuiuKmeRWAZWXlAEEXBHQbgjHs/gTRb2nqB6fdH/kwDLGbQHbnRX/pE/txo5xADYzRA+nMT+3CyPgNSfzmf9kX93Gf4h6T+cz2+kX9zAMmXiClW4apgBXdgZYxb6i+3cY8TxVRC16ymFxf76Pt+988LweA9L51M/wCCxD/lxIXwLoLby1JPmdUQ/hy9sAbHjKg/ntN5/wAtH5fjjw/+vMt/n1P/ALRcB6+BVDfeeqP+tEP48vE2HwWy0d+e/wCtLb/dUYAhXxByz+fQfv45k8RMsHeth/Bif6hip/xPZX/mpP8AbSf242PB/K/8y/8Atpf72AsX8ScrFvy2Lf01Ht6gLt+OPSDxEyxyAtbDcgnqJTt66gLH5HEBPCfKwCPZib+ZllJ/A6tjjUnhNlZ/ycj6Syj/AJsBatx7ltr+3U+/+kX+3HvRcX0MxAiq4HJNgBItybXsATvtihk8JMrP8g3+1l/vYqOLfD3L4YoljiMYeYanDMxsqs3d9Vlui327YBoXxvHELXUEeYB3Fjv8vLHdsBoY3jQxvAbGMxq+MwHnNEG2IBHmCAQfwIxAZ7TopePVplbSV6itxYBvIC1j62B8sWWPGdQLMBbRc7KWNviAA3JI9PO3ftgMpo2VAGYs25J77new2HSOw+VsdxOCoN7i3ftjInJvcAC/TYncWG5BAsb323/jYcx1CszKD1JbVsdtQuN+x29MAC+NGQmpy9pE3enJlt+clrOP3er/AFcUPhLxS0Iio6pgUmGqjlBZlbuXhLn4lNhp7g7fm3bZsbj8CLev9eExxzkRpHeCKEyUFbcKoV29lqRcB41HYEkHSPesQOwBBzk4XPF3iQ9PUGkihjScAHm1MgjhsQDdW7vubb6exx48JcTyUbR0lfKJonuKatUkq5F7wSE7rKpDLYm+wGGJM6EEtYqt7k2sLC5JJ8sAncioOc8lTmUQrp3LLG0dTSvDEhUe7G0oC7kkbHax73J9+G6GWfLJhfWaSlzCkChgSXb3QQLjZAACCfe2xS8V5imaSvpjjip4w4hJUBpmAOucsLWVFAstzdmTvfprfDfNXg1UsuqLnsk1PuVvPEVKxMADaOXZDcdiPUYA2mzn2mKOWqd54GBIjCiipG0ju5lPOqEHewDLf4fSBxrxAktJUwyVOnlxxiOGn5awkuiyRDWzcyoXT+aFHfpNsTsg4TpK6J4edN9kuiPQ5RWp5SZIWKW6gCxU77tGcU3H+X0UFO8cBZ2WDlOGVwVaBrRSFyoUEXZAO7BlIvbAWvgdnrB5aFixjCLNBr94K9iQd7W6lIsLdz54bzfLHzFwPxPJl9ak0ouJwom1qQRE5DCRG7WN9W35tttsfSq3ZnBsYyALFRY3vq3vuLWFiB+N9gl4zHKi2w2HljeAxr7W333+mN41fGA4DeN45vjL4DrGY1fGr4DrGY4eQDckD67Y6vgOQDc3O3kLdvx88Lrx0zNoaBQh3kk0eu2h7/MbeYtbbDHOFp440ivTU/MaRVE5F4wpN2jcLfUwFtVhuexOAYOWSBoo2F7FFIv3sQO/zxKxR8EuDl9IR2NPF53+Aedhf9mLvAaGN40MbwGYzGY1gN485VJFg2n5i1/wJ2/hjvGzgNA+mN4i1DOCTa6dAAUNquWsSbfCBb+N8SsB5tGbgg2HmAB1bWFz6Dvt8vxrOKslFZSy099Jdeh/zHBujixG6sAe+Le+ONQ3N9he/wArYBS0+VPmFIZQgeZZDFXUhbQk0kB08xW7xVGnQwbzHSbjAxnucVUdCKVZSaFnEbySA8+nWxvS1Cqt13vZgOoDbY4ZubVIoMwWpY2paxRHJYE2qFFo3sPz0Gi/qFv6474p4fedfaKPlpUlQJEmW6VEZH3U6edvIncWI88AlxGIqnk8wctuQAdatpVbC7FCVSVmVZQt/Jb4sqjLllpTJGVEhRp03JeJYo3lUA+ZUGkjve5uO+IlQREstTQqzwLdaimZgTSSgSKrCxJaANLIVI2ve/riny8TlAKWSTS6lTcFuW3MBjhVwpIdxDDbsDcDzwDLraeroamOSTdhulVGjLFIpuXgqY0uYkJOoPZtLsx7Gy0fFma+3wScqnniVmtLUTO0kCMGDdEhBKqWUKCNKgHcb7euXcQVySJS1VXmKVZvqgSCCRmFiVMch7g23PlY+l8WtdSO/XValVQAZMzqk0i+4/I4CEkPyYje3fALvNqczGKBVEcaRGRZDYgiXsRp3WBn0kKd4y732XH0ZwfnCVdHDUICA6i4Pky9LL+BBwisl4ZpppswMk88cVNEZY2RBBqSQMXIhZTpiN7AC11IHni48I+NDRy/4PqzaNmtEdrRyMx1KSPhZj3PYg+uwPdBb/u+N3xxin4h4qpKJb1M6IbXCXu7fqxjqP1tgLonA1xlxtTZcgadizt7kSWLt87fCvzO2F1xd4qTP00qvSxabl3RTUOLneOImyJYfeNt38xYp+eSSYyOxaRgNcjuSzm5VBdibncqMA2ZvFieUB/aqWkVvdjEM1Q6/rtYLf6Y1lHGOZTyMYK9HijAaSSWlEaAMxUBALu7EqQF2JO3rilzLJVPIpYgqxyTTRh1Ch2jox9o7G1yzyFzvt0JtYYj0ipGUgpmkM5vEVtrEH5RKGqDY2EiK6qv5pLnucAQVXHOdMREvJL3XmchV1pqYKFMjloxISSOnVpsSextMrM8NNy555amGWwKt7aJ0lt3BgkRda7AkoANxZsUOYZZFRGiDdamCb7PV96wL3DC/d0doxYXu+3bE3KOFSHizHMFuHnjeYOtkhR0lA1A7BFkEKkH3QN8BxmHH9TXiLmxCKmppqeSqZA5L3lAQhDuq76tFybjudrsrO+P4ORehkjqaiQmOGNW31kE6nU7qqgFje3b54Caufk5dXSsu4rV542OoxezqVL2JHMIZwfh5nyvixzOiQzJVUodJkve51yhtOpoixvzCy6iqOWWRbaGTa4MHhHM/aaKnnuWLxKSTa5a1mvbYHUD2xVeJayeyqYAplWVCga27EMotdh13YEb7EA72tgQ8M+I2pAtHVMrLJNanZLnaUa1I9YmOoAi+lgytbBZ4o08klEqwhjIaiDSF7/eD0uQPU2O19sBP4Aa+W0diGtBGLi9thba+/lb8MX+KvhUL7JAFFgEC21F7FekjWwBaxBGrz74tsBrGYzGmYAXPbAdXxrGY3gNYxjbG8awG8aU3F//AIxsYzAZjyqJdIJ2vva5sNhfc2Nh88dyXsbWBtsTuL/MXF8CvG+fRUdJ+U6J3deWILAGpZtKsAu9h1bixsDgA7iLjM5irUkNBNJHMCYZjKkBcxsbSRa9iQy3A1XIHYYDs14rzJKd5JiCtVEaRgWfVFJB0OxUGySOLttsb/LedPOoZ4ET2aJSZWy+raVQiooPOjntqjmZzZVjuO5PcgUucZDKahYHadRUMZjFKuqYOqgGz7JO2hyQVPVaxAawIXvhnweZYxMr8iVQSJQCLqwJUEE6Xj8m1DcG2xjOK7O+GpYZmkiUU1QnXKkTMOgNc1VKFPVCRuYu6bC1sNPw+eGIy0+tBN0Hl2KsyBAA/V96PLmKSCAt7MGJAPF3PmXNEiWYRrGkTB9AdoJLs2oeYBXSGXcFT2O2A8ps5eqpIkziIGGSwgzJB927C41gDcdw2w7HY2uJHDdPolNOsWV00sKq3tUwMjSoV2qIg/Swa4PvC17YlZDWKuqCeJfYql+XNCNxRzvssigi4glNmU+R+Y3h1/CU1GVp6gq9IrL7JWSKrCnl6DpkU3C07uShU33scBHgkQZnLDBPLXJWQGN5XFxJKp1sFNgugKpA03Avb6FGecHwzNUwSLqeBJZI3920c4Zo3W1tbRtGY7G+2g3G4IfxBnErrDVaqp5aKZDUjlxRU9MwYK0KBd2bXZe5uvfB/wAScTtTzmWRAfZ3EcmgN101YpaNrX+8EkIX9tratgWNJnmaTwSwc+od4TyyFmVNHwAEql5iWBUASXY2sD3xCzqjjp0MU1Cy1kqatclT7Q6jzblRgaXNievsATva2COOslyip57wtI9RTATRoAqwzSazBCukdOlI1B3J7n0GBnPIKmnqEimibmtTcuJWkjewqNUZcsihSx1MN7m5BLHvgNVHDLxQsBvNLy47GwIJj9olA+SoYQT6sRibW5caKnhqo4tSc8ONd7MAZBGW7EreJGse5t64uuFoaiaWCrqlBSAFCAWv1sjPMwJsWaOaW9rW5NrDTbDVyTh8GI01SgmjVIwutRvygI2/eaISf+ocAsfDDL552V6gsRDcRqVIIDRzq4ItcajOrX89vlhh8IcPryp2JUvIzLqFj0mR5k6u+3NtY/mjBJkmTJTpZd2OnU3qVRE29ARGNsd5tmS00fMZJGUHq5UZkI2JLFV3tt3wFVFwVSe1CrZC8406C7ErHpHwJsBvdu3cm1sTuIKIVNJUwIRd45I9vhZl7EDz3BxR5rxTTuEeKoeGYLqjWSGfRIrW2ePQCVP5wsQT+BGMv8SIhVF1jZVY6a5BHIRE6DSKoOF3jsAp1BTYIbC2AlcIUwNNUxMCWlp6aqVWFyHMYiJtfustPffttf1xXxpVVDmIrTxrIjRhZKmMyW1h4GAiVlZ6c6itjcqdyDiVIsYl0zM2iKoMY0vImqmrftKd/smBaNZjyxva1/Ptmd8JTS1CqDokiCyxOZ6qZDKhDIAkjERk6SNV/iOzYCHkeVwUGaUNPLVCsbRKsQ2X2aUhTfSCfvBfub6rnzwaeKUoXL3ZiwUSwElAGbaZOylgG3ttcYCaTLo481yySIMYZ5J5YiWdlTVExeKxYqrLIT2APu73Bwc+Js4Sgdioa0sFgX5Y1c5NJL2NgDY7i22AsuDpFNHCUUotmspVlI6m2KsSQfW5ve+Lm+KfhKo5lJE5YMW1HUFZAett9DElT6i5sb74uMBvHhWR6o2Fr3FrXtf8ce4xvAaxlsbxmA1bGY3jLYDm2OsZjWAw4DPFCl10w1UyzxK2uY6kWRI0IZjFq+IgWuGBAvbBnil41nZKCrdAGZYJDY3sbKbjbftfAJWGKoZIo5455KWYyNEHj9uQXOqMQvE/OUiMPch9rHY74p6iCqmrTBDNNK9MrPShucrREsjBftVDg9h12B6Rfte74PzeiWkgSWopBIlyARVU8isSfeniupaxtqt2Pni/4QyiGKpkzOSspn+0KraY1NgVUaBI6K7S6SRcDUAALEM2AMpsrp82o4ZjdZCgMcyHTLA/xAON1IYEFfkcJk5a8kmYtXTXnQmDnSw6oSyAqpaQC8DkIpV9h63vYsSPMIaOWogknnp4qhxV0jRpIHYy3WSERNG24dQdBHxg2GA5Mz9lrqhZzOrVFpFnntTykXKhDENUUqkW6ZeWNjfRgKrhjOY3js6MXjQpOocBZ6XsV0MR1pq1LpvuoAAvgrpqs6mEeqpMcILU7FmXMaJgAkoUggTxrZTYXJU/h65ZwbFKstXQyqlZBNcqEaCAgIh5PKLHSjg31XI6j5YG24ujjZ2itDNAzTQAgsIJCx59HqW6yQSEuykEAX8tsBE4tooUkglZ5Ho6hCDLGWtJZSIpHFzedLoZFIuSl+7GxTmGdCTLaWpsFZ6SWMtb+XomSWLfvb7OYj9bAqtBBmdZSiKQRNVyM80MaycuLSGZiHk2aYgEWVdIPnY464qy5qWjrKB21LTVkEkLE2JSeOUGw/Bb28ydsAWJl1YyQZ3UzJMVtM1MEvGlOR1aBv8AaKrFv+JtiX4gUFOooqqIg0iQ+zuQ7gpHKgML6wdQB93Ub7Nid4lcSCgyyKmiQh54REhW+iNNIDWbzNjYDvvfEzhCnhrcppYAqSwlBDVhrh0MaMbDzDLKEt8jcYCRwtl6PJrVT1qGZlFk6WY2KturFpJrgj+VdRflkg7jQDsLf92wqeFK+TKJ1pKtw9BMfyWsNyATbTEzC4Ud7ehuexNmurDuNxgKzO6moUxrTxo5fmAs7WEZWNmRivdgXCqbdr3xQ+2pE4atrohI0TIYFYHdglykY3Ygq1uk+9grq4UYXdFfTcgFQ3l5X8/LFLQs5nICiJFVXCJZb3Mg6+kd7DbyKjvfAAcvEMk1ZFQUMctHzQ8Zqp0dZNCoZmEUTW0tY7MfUfI4Y+QZBDSQ8qJb33kdup5WPd5G7ux+f07YB6bJ3izbK4pJA0kNLNJI+/2j8tYSd9z2BufnhmnAKuuo+RnB9imWGOGlLVRm64oEZy6qiFhp3u1gdK32te2LCpzar0Co5aVkCsetI56aeG3ctA3U63ANhYkeTX3FON+KYaTOZn0Cqp5KZYqyMC4BBK2JIsSLL+23fFhNxQOY+WGiqKSNwWldleqkZWte6JqLKw6C+o2G3e1gmcSJVFBVRRyFKeRKnRyuQF02MuhZV5zM417WRdydyd7bxPcVeSu8HWJeQ8fYag0kZHe1tjiJxBxzKE5VPE08zqQnJiM8ZJsAJUco8V/9Yd+9seFZl0lDw+4nVHdSsrxW6F1TK5hAsRpAJHa34YAw4Do3hoKeOS2tVIJBDA9R3DAAMDsb+eL+2IWTRgQqASw3IJvvc3vvuPoe2J2AwYxu22MGNOwAuTYeZPlgOl7YzGoybC+xtuO9j6X88bwGYw40TgJ408SKah1Rg8+puAsKHe5tYOwBCd+25PpgDR5AASTYDuTtbFBmfG9BB97Vwg+gcMf3VucIPP8AiLMc2szECAWXlxuES5JtqUtd2PZb+9YhRe4PXD3BXMFnuJAxKkHTGyoSG3sbrcWZl6oz70ZAvgG9UeL2Vr2md9wLLE/n57gXA+WJEHiZlcw0+0xgMLESqyAg7EHWtjtfC3psthhqqQSRmFWdxKEj0sdCCWNtrhDzIlYIpdWsShILAc5hwzTTV8nJ6kqYUqIU6QSJmOrQSLI4kVVHoJDvtgG1lr5WbGn9iI8inI+ncYBK+siyjMpaqZYp4KprI0ZXm05AFwI720kCxI3OlbnyIjH4cpNvEXVt+llILL2DDWLhmK7CwFpob7XLRaLgmOJxPIefTRkNMgVo25BGoSXBBB0Oj6Rv0yD4NwZklJLW0zZlDKktStpaRLKyQCMktBsd3dTZyd76QLaVxNyLL4JsvasnCVUtTEJZWkVWAIT7lR8CIbqADe9ze+AGZKnIKmSSJtdEXDcotYMkgKo+56nWxU232QnZgcXuQ8S07UeZLTy6ks9WkdlDxrJ1Sxae3S6tuCRZ13wAvPwvAs1QUDCJWrvydGfQUpYlCn3izNzJFO5tsRbDW4dgjjymFUIutKhJW2q+jUSLKxvcn4SfkcCvIBqNF7a6qvpjvcaauATofqSq29cUx4SpzTZZPEoppi5jqJQ0q6Wijk16tLqV64mBIIPexwEirimqKykWkCifeTmyiqcxIo3NpURFFyAQq3JKg4G844VfnzJO4kqFmcSTSaryI4hkjYKTYdC1HbbYj0ttqiajjp8zR5JamGeemqObK0qEqCBuSCqkeR8wPlg3ynheLM3eaorXaRuW00EUfsxXSjooZXvIFKyOL3Aa57+QVmc5bLWZUIpS7SQ0kVTABEekxqY5I2m1ESO2ljpABGx3x5eHVZPHElXGWlBAFREoUtMFsuogNvMvcPa7+61m0lyLg2N4jUUEhmmloZuZCmsrzYJhZQ2o2kUa2JB2vbFTkzx5Pm8lLIjCCdjNTutysYYEaSljYLpILLuABquvugUVM9K9GZAi1GVctV5KIWeJxIdb2PUAoa5XuunbECmkqsrUNTaswywgMka2aanQjUCrfyqWOwPYae3ne5lw/IJPbMslSORwDJG3VBUD84hfdksANY8u+ItBmcPtSPU68vqkTlPE7KsM67kCNz0TBSbgr1C9iBc4C64Y4vpK9b00oLD3o26ZF+qH6dxti8CAdhbAJm/DkBiNRVUSzTK9zLRakldSAOaAhDFh5rqOw2J7Yiz8GRhyKbNa6nbQJOXz2caD8ehtyPK9zbAS+NrxZpldQiPIwNTHojA1vqhYgbkCwO+5sNzjzz/O53bkF7SsNqOkOqoIva81SemnjtsxVQRfZu2K5eHKb7GpkzDMq5S55bRPLKATdHsYFJjFiQbEbXGL2rEWVjnmdKejtfkLCvMmcjYtI5Mkkh3v2PqdiSFLmnDkehKAafa6vSZyg+5po21Mqk9kuNAJuWZix3JOCwcDUI1EU6hmUrr1OXUH8xyxMZ87raxx5cG5QwMtbUX9oqjqs3eGH+Tp++2kbm3xE4KMALZJw7VRzRy1Na04iRo41EYjLB7XMrajzGGlbbC1vmcdeJNQI8undgSAE21mPfWtiXUggA2J9QCPPBPbAh4oSumXVEm3Q0Lp0a7FZUN2U7EAgeWwHngLzhysSaBZIx0MWKk2Fxc9W21j3/HFpgb8Pc2NVQQTNbUwINiSLqSPMD07W2wS4DkHFTxdHqoapbXvDILfVSMW2K/iKVVppmc2RUZmNr2UC5NvPa+AmUikRoCQSFAJHa4G+PUnHlTadC6AApFwALbHft+OOK6rSKN5JGCoilmY+QAuTgAzxK4nliUUdCvMrZ1ayqeqKMA3l9AdiBcjf6WwquEuEyGEk1mZtirLfSS2m9nZdZ12DAEMHBW6OFLXtVmJkppa1o2MuazinVUBZlpY+lgq9yzKjXt5kYL485p0UWy7MZNgOuCRr2XQSdbe8ymzH4u5ud8BzS5IySExREk++Bsjq+xbV7rXtvezGwDoelwVxcPwghivVcE731FfdJv3ZbCzbsLWvbAzUeIE4BMeVVelfeaXlwqPxYn188Q6rizNgYUalo6Z530xc+ctqN9lCx76rEeeAv8AjxxBTJMtkWKem1WAty+cisnpbe/y8rYrs0zB0qaGapjWCES1UD6mXSFsHgkLHYAiG4G27DFfm2VVlRzIszruTTBA0hihjiibcG3PlJOod9htbHebwKtKyyRJLLU1QMAjdahVeVfs5CJwES6qT2K73scBcTceUd9NIklZINrU0ZcC4GxlNkHYbX9MV1VmNfNJpK0+Wh0LFpENS+hSQNbDTFH3aysx7m3bf0HDVZULGkoo6OKM6kWGPnOGHx3YLGrX39w28vlYLwBTudVXJUVrA3HtErMgPyhXSltuxU4AGjqqRaqQiN84kVVEbAPMVcX1XJAghTtYICcLHPc7f2ueRIjTSPzo5U1FvvNSuhuAAADpAA20jucOLxX4ljy5UjpVCVTxMqFdlhiYjU3LHTqYrYG1+k77WwgVBY2ALMTsO5JJ/iScAzcj4xkLz1clPII5UhLSqrNGtTShSGJAOhHFlPmAfPFnm3G0VNomi0zxTzLWRwh1DROUKTwyWB03Z9YNtzrFvM3fhdAXoqjK6qwKpcBBa8NSuoOH+I3J3+nfC74gyJIoA4RVmoZjT1agEcxWYmGosrA7g2JupJtv2wF9w7RiqpczpYm+9iiq4gVkWzqbsoMu7rdFUyWF7+XYXvghmhMQWQM9gyo1tRQFgSoJFwmy7AkC26gWJ54fKrmNK6MQswkglFtPdOeuoXsrMUIIKITqJ374C/DauNNWzKJOSwJH6JCOQVcm6BdwOrT32kT4gbPiBSmnmgzJL6YyIasA7NTObEkeZQtf/wDmKTjzLokgjmiiXRRor0uicqZ4XA5tmB1qYxpkDi/43Iwc8TUxqcuqEt1SQSACxHVpOk2+oB74AvDOohMNHBV6Z1ljdqORwDoOkpUUt/hsL29VNvLAEOWcZSRQxmagrGjZVKzRiGo1B97kQkEd++n6jEmbjnLJlKVB0DsUqYJF/aHS2BTIMzlj5VPT0dTUR0s0xikEqQa4wxUCxIEoVuYpQnsIyfesDBc7nMgkko64IU0mHRSuoa/v3V9d7bWva3lfAUJbJFOqmr1pD/8Ar1OhT9YjdP8A24jy5+wdfZ85gnIFhrpOdJue2qC3ew2sO2CWnzqTmOTRVToSNCezxR6Nt7u0vX/D+yDQVFZoKez11+brEh9ggOkWtDYMejbvbVud8AO55U546XpZgVsxYrTezWCqTYc/qZjawCjv5jF34d8KpLFT5jVyyVdTJGHRpTqWLVvZF8m/S/ZbHvl1S0+baailgjlihVw3PeV1161VVTZFYjWSQCbW33GCDghr0cYHZTKi/qpK6r/ADAXuMxmN4DDgI8Zj/wDaKne1zEDb0M0YP8MG+ATxkYtlVUoVrgwG9tjeZOx87W39MBM8LKlZMvRl82ckaQtiTfSLd7X7+eC/AJ4MSI2WI0cYjBkkuo1EX1WJBYkkH5k+nlg7wGsUPHyk5bWgdzTy2/cOL7A/4gsBllZft7PJ8u6kYC3y/wC6j8+hf90YDvGCpcZfyIgTJVyx06W/Tuxv+jZCD9cF+Wn7GP8AUTv+qMCXESNPm9DDqtHBHLVuv5xBESfsL/sJwC+45zVqHNKKKlRWFHAixRsTpDy6gznTYk6Su/441k+d5nJLCscNIrwlkRpOe5iM3kz62usgI0ubo21mvYYGqvMvas3nlI9+RgvvXsgCJYLuWKqNu+/T1acMzJlcvAduavuuGXVpcgHr036ife0tG5HUsTmwCUnC2Zssqu2WKJ31TAU8kgc99bK50s17dxiZFwtXSjrzaYC+krFDFFaxsQPNdux+h7YNZpNKFtzpBPrewv2GAvg53WoIjtyJA7dRbWdB0g9rXjYNCfVBA1zvgKbjfgikpsuqp35tROkRCy1ErSMpYhQV1Gym58hj2meDmUapGwm9poBK5UgNpgcoFJPVpGq9gLasXXippeiEDW/KainhAva95kYgDz2U4i5q8j5llsZaJkWWqkUJvpSKJY1DX7vd2v2t28sBd8RVCg0ivKVDVKnWNhZA7gMfJSQq37bj1x6cY8TRZfTNPLv8KJ2LuRso9OxJPkL4rqBudmk8txyaSFadd+nmSWlkPpsvLB/+MJLxV4wNfVFY2vTQkrDbsx2DSH1vbb5fU4AXzvNJKqeSeY3d2LH0UHso9FA2H0wY+G3DBlljmcEssgMa27vE3MGo9lB5Mib/AJwxXcDZAtQTJKCUjlgQixIZZi0bG3mUZom9BffuMPrgfh4U8Ka1IkUaCDe2pFWN3HrraMuD3s59cBT55k3sL0dch6aYCmqDe2qmc6VZgb7xsVYn5H5YjeImQpFI2ZqhliaPlV0S95YSABIpv76WU/RR2tuwcyoUmhkhk3SRGRh8mFjb54oeBqq8L0cp1TUbciS499QPspLejR6T9b4BXRwy0tPHzXB9nmp5aSZT0zQGRVDKSDtpc6kUqQDuCDfA/SZcf8L1DOzxItYY+Ym+h53k5esAgmNtDA2I8sGviNwK9HR1EtDUOlMLPJSMA6jrB1Rs33dr32327+WK2ukIrc3gEyIKhqdQghM00rNGzKsIDqFIuSXbYHSdsA2OGsqanBRlAFtijAJ3O/LCrpY9ybH9bbCZ4yknjgroI3gFOuYGyAHnKZhzAyMDsu4Wyi/vYJZMvqJSi5vXSFwqfkFEGLsO15Sm92NwSbL+kMCnGfDxjcU8OWiKSotJTnmmWULEo5iEC6E7FmBY9zudsAfeF2WCGyLfSLtpO66wCOYtmbS29ibD0vf7NWRSziRVcXAI7EMp/YwBH4jC/wDCqpMkaPc2aMm3UN1IUi2s3sQRY3K7DUB0IacQZmaamlnCcwxrqCX06j2C6rHTcnvbAWJGPMSgsV8xYnbbe9hf127fT1x3gM4dk/LWLvJIxEqBjZE1K93Kp3sbCJb36acm/Vdg6zPKYJ3KTxpK0NUhBcBmKTi4Go76QXYDfblj83Hv4ZpaiIH3fPqOUPIR85wlv0bDbAL4n8TCjrp1uwd6eFkt2DIKkAnf85k/7GKCq41nekhy3LFcLHCBLMqtqcqhaQKACUBN9/eJ7d8Az+I/FLL6RijSmWRTYpCNdjcgguSEBFjcar/LEjhvxHy+sOmObQ97BJRyy36pJs30BJxF8POBocviLuoNQ/vyNvYG1kF9lFxf13xS8ceGCVETyQRqlU0zNqTsyszEalNhfdbnuPmBgGiTgQ8WaGSbK6iOJGke8ZCqCWOmVGNgNybAm2F7kPiBW5Y6U+Zo8kR2WQ/eIFZkYgi/NAYEb2a2/mBgz8WqxZMkmlhcMj8hldT3BljsQcB6eDOWPBlwSRSjmWRip8jsLfLta3rfB3gB8EJCcqTVckSSi53v1X73N9iB5dvlg+wGYGfEr/wus/oW/jgmtgW8TWtldZ/RH+sYCj4d8QJJadCKKXUFUXEkYQ7WuGJuL2O1r4rc8zWSjpavMKpkFVUD2anSMNaNV1lVuyqzEEu7MR5C3kMVmXVNNTxK0pQRMuoDm05t32UpV3sT20RD6A7Djg/JFzWriq1iMNBSjTGjaOuQNrsqIoUJqNyR3I3JJNgXmQxGnq+TUoUNwr6rhl21AbHcEEbd+xBDBcPvhjLLmKYHmLvpfVqZO4KyarEtfpLgJIbASAkE4WPiXT8rP1YXHMWJ+9rnSY9jv30AWsfMaWvpLI4JhVZBZdJKbWZEIVdtDxAjtcgadaLY25fuALzi+u5UHw3dlQaiRa/mCPi/N9WKj4sccHUgSAsAy62LaW1XFum2/dRaysO6CM798VHEuZCSqWAN0gKLrd7SMxWzKFJC2OgsCbamY6eXcmccYVQo2AFh28vpgALxJ1iqy6UwSy00ErSytGhkKkACPpG/fe/lgdlzDRW1NfBBIkVNShKeN4Xi1z1Lk7IwBYsxa9u9/phvySBQSxAAFyTsAB3JOFBxFxrzHav29lpiyUKN/lVSRpaUC+8cY7Nb4jve4AVXHObtl9AmWo5NVMDNVyDb71izL6gk7fqj54WeVZaZtWnsilyAd2CDUyr+loV2H6pxZ5NAcxrSKqRtU2u8l+0jDTFe/ZNZRLehA9MNrgrKjrhaWFta6C7BQDqe55h8zy5hUQsBeyzC+24C34D4UiiVWW/SGWQECzllEUikeh5MMgPzP5xwwAMeVLSpGLIoUbdhbsAo+tlUD6AY9sBrTgN4niSjrYcy1BImHs9Xe4BVz9lK3l0vZST5N3sMGgxAzzKY6qCSnlB5cq6Wt3HoQfUGxwETjKi51BVR+bQSAfXSbfxwqky+f2upqadmUez0/tEiInNjR4A2qFpG0k/Z9ewIGnTcm4Y/DOYtNROkv39OHp5vUvENOu3kHFnHybFDwFGPa6xDvro8vNjvtynU/wBY2wAX4LcT2lMT21ubuxM7M97As3UU1X7sfLDG8QKtYmgkCE1EJaeE2PWIx9vCCPjaEsQvY6f0cKGbhFkoVlji/LKGrMNQoseYNQZH073tqVfmPphg8N55LmuWuIhy6unZTETaxkj3AtYDSR0H5Mb4D24crqejrZkjUmCpQVcDpbRoawl3uAxQgv5kKbeQBK80plqoZqR36aiNzFICDdW3uD26Cy/UaT64X9PeeAJQ3SaBvbqMNcXRiVqKXvvpk5ikdrNH9cE2X3mp4aimj59NIBIsAZUlppNw3Ic2Fw2tSpZbbgG3TgLHgziV6jXT1ScqtgAE0fkwPaWPc3Q/wOPDMoStdG4+0IYWu+nSG98XG3LRAGKm92Mfm+AririJqaso6pmR1gZklLXhqRFL0lZIDbWAeoMgtcdgNy0cwoY5QJNydGxT3mQ2bSpvsGIU/OwGA+fuLIHzfOJxTAuoIiVgV/ko2NluRuxjkI8vPthx5NklFk9KJZCkekdcrerKgZV9S3LXYC5PlvifnFfS5ZTl9CqLgRxIBqkfSEWONB8RAA27DftikybhJ6uZa/NQGk7wUp3jplNiNQ+OXYXvtf6CwdR5VLmxSWsUxUA64qXcNN5pLOQdl8xH9L4ua6A0MTy09zFHd5Ynd2ARRd2jZtRVgoJCe6Tt0nfBEMUnG7/kNSuqNS8ToGlcRoNalSSx7AAk/hgKjirJqfMbRNbmKHZQT7yiNkB/Rs1QDf1X5YTuc1z0VNmGVs2unMuqme4JvHOgddvOym4sLMreuGF4f8Oua1as81gkThqmUMhqnmIN0iJvHCgvYEC5N8Q/F7IVqKjWTdoqSSQ6e6gMAlxsCS7Oe/wWwBD4IVAfKowECaJJFNiTqINy25NidXbt6Wwf4XngUgGVIRbeWUne++q2/obAbfT1ww8BhwKeKX/hVZf/ADR/rGCrAh4sk/4Jq7G3QB/7hgK3IvCzK1RJDCZiyq2qR2YG4vewIUj8MHcUQVQqgKoFgALAD0AGKrJKhVoKeQsFUU0TkmwAURqT8gLfswvpoc0zeFJxKaSllB0wx+/pBFnd9iysL9u23SwwFF45TwGtp3jkSSZFCSxA30hWMiXPYX1Ntv5XFsMTw/ndo49WsDQeltN0O11YAbNv8J0/ox20ilynwigi3dg97E3FzcehN7b3a62NybllOkEUSUmWaTLVJGujSqymJTZTtp21WAsNK9PayqNsBObh1RVrUxto98yxgDS7MAOZ2ur7AEg7jvi5dwBcmwHc+nzwA1XiQZzoyuklrHuRr0mOEW2uXbv9NvrhXVWa5lmjulRMUhR9MyJ0JFa4+0VQWEexBkcMqm99hgDTjHjmmrJvZFqVSiVS9VICQ1QF3FPCR31EAEgi4OxPYrDPMxlzGqRIk0qPs6aDsEX4VFzbW1hdvMkfLE/OqQ8xMroyJTzLOy2+0c+6GtcXTfUQW3vvZQA38l8LqMU0SVMfNnWzNNqdH1emtGBKr2AN9gMAv+G8jWLTJGBJGbNv74FiSwXuHRDOtvN6Y7bizqyCG6LI6rzLMGK3AJZgZCo/NZlDg3Ox/as+MuAIqONZaarq45Hljjhj5pKl5XtbYavidzv6+uCfK6POaWOOJRQ1MaKEUfaQMFUWAFgV/h5YA7GN4CJOJ8zVrNlDsvqlTExx4TcaZiGAXJp/xlT+sC2APgcZfC+biTOnB5WVJGfhMtQn8VBF/wBuOedxFJa0dBD6gl3P8CRgLXiVxR1C1n8hMFgqzfZL3EM1v125ZPowPw4HfDytV8xaxHXl1Kw89k6T+wkY9sx4bzyojkimraTlyKVZBBcAHuBdL/jfC54TyTMKPN/ZYZI4qjlsA7rrR4r69hYmxIB2sQQR9QcOe0AgqvaAt4asLTVYG2km6xVFx5gsIyfQqdtOBfPstloi9fB0zQH8rjUxr7VGdhUglGETncsAp7MPK5uazJs0eF1q8xpoomFndILHSdiRIzAI2+zW2NsVWU5Ll71Qp5llq6hLaTPUvODECftStxHotbpIPW1h64Drh/M/aWlFFYOumsp9rK3MulRAbqNndCdVtmkv8IGPCu4qTLi1Ry5JKOtLNyRpU01Sv3sbXaylm1kjyZWxuuy2LKs6gqFKQUVQjxsLhI45SoJuNgisEjN/UH0xV+IGiVamSkp5KmknXVUSAaY1mSyxz07tbW99m0agw2vucAI+IdbUTxQSyUctLA5fl8yaWcswH+ktyxYnyF7E72wZ8LZVmggiWnrz7MSAtolkC37xlgxeNN/eBOn9Ai2JHC9dHnWVyUFSbVcIC3bd9S30SgHe+2lh37397EDwdzKVtMZ16o5OW5DN2uDZgbq1gCLkFgBYFADcL3gqF584rTXFZ56TlCFgGVI9atflxkm1xbcknzvhoYBOGIwueZrba8dKfTcocHeA3hTeO9DNamqUcCOAsSrbrzLqyXHnq0st99yB8ROGxivz7KY6unkp5R0SLY7AlT3DC4IupAI27jAUuScSwclpzMzQuhqA7nUVXtIoRVuiRmwsbm5PpgYzTMfaaDNq9EaNJIhDAzXVpIogftAD2VjI1sQMn8OpKRpI6ysAyxHEpQvoWYgHpkBPQB3YXIbp9NoPiHx2KuCely54xBFGOcSCrSICF0wqVtoFxc7G1rbdwM/BWqaTLQ7ab82QdKhRtYXsNrkgsT5knB7hf+BsobKYwPhklB799ZPn8iDtg/wGYCvGJrZTU/6n++uDM4C/GL/wmo7b6Bv+uuAG+K9UlNRZZHJpiWmilrJBtpgiRQBcHu5UgDe5t5YIsy4lXKqFJKoapZG6YUsLFt+WL9kjQBdX6I2u2B7w3yaacLNU6TzmSomBB3RBppY7X2AZWmIv+YLbnEvhmkXNa+etqR00czU9PDuVUxnUZSfiYnytYbd7CwTaeXOa6NXXkZdC4OxDy1AB7NYgKpI8jYjHvkvhfSxSc+pL1tQTcyTnUL/qdtvK97YOMZgOQoAsNh6DC/464AErPW0cppasKSzhiqSADcPb3dgNx+IOGCcKDxPrcxNR7K0qQUc4KxsikmW4AaF2a9pCC2lekHYX8wFB4JGmilaeoRlY2WCVk+zjup1Xk7RsQQLtYEGwO5w+ZapFQyMyhANRckaQPW/a2BLgzht6SJUZ7Kg0kWBDC5uLncxkkyLcgoWZTcbY3ntLRVh9nmrRyzYezRyxRqbWPVbraxse4Hbb1ChouMKOqrzUz1cMdPT3Smid1Vnciz1JU9hYlVvva5sL4MYeNsvY2FbTk/0qf8Tijl8OsphjMhpNaqLnqkc2Hdra+oAbkAX9Ae2PCPIsikmFP7PAJGUPH0sglUi4aKQECTb804A6pa6KUXikSQeqMrD+BxJvhNcbeEiJ9tlwdAPvIEY3YX96NmPvAX6SbHa1vMXoOGa0Q8+hrZGdLu0aySKxRT74QEksvuvEQSGBA1XW4fRoxmERQeImb0qnnxJVxIFJkFrlH9yQSRmxjO4DFLXFjvgpyrxoo2bRVRy0sg2bUOYoPpdRq/aowDOwO8V8PmdqeoisKilk5kd9tanZ4iR2DDz8j8r4l5dxPSTi8NTC42G0i3ufKxNwfli2DYDymj5kZFh1LsHW4BI21Ke9j5YAanw0hkqkeRFkAQNI7IuiVi1nQxqRoGixTTspHnc3Yl8ecsyqLsQoHmSB/XgAbM/CLLJVIWFoWPZ43YW/1WJU/swHZ1Qy0ZgoqiWodpKmBYJudK0UsXNF43hLFUdBpFgLEWI88MrNOOsvp/vauIEfCraz6+6lzhb8R+IdLmFbQQwodMVbDJz5CEFgwuAp3sfnbcDbAeldl9NJm+Yiac0lSJKdqWoBZdJ5ekjX7lmJUaSQW3t2OK/w2q5oM3qKeb7OV5CXQaQl2N2K3BPVdSAANrb7AEpzPP0y/MMwkmp5ZaeRKUyOiqwQ6ZFXUpIurWIv2uLemA2Di6KfPaepjhljiKrCATpY6Tq1kBraApGxNrC/lgD45nDS57UGWRI1lo4nu7KmpkYrYFiBfT/Vi/fj3LQL+20/4SKf6sL3xwyZZaygLHSsmuJmJC7ghlXUQQpJJFyLC4vtiqh8L4WU/e39BuylNmZVBIk7jXEbOO6MRbUB7mni9lkVwsrzsPKKNj+xm0qfrfAVmfi/W1JKUFMIhv1veRgBYFrWCrpuCT1WG5x60PhnCTqEbHSBfbWpHfXZj1gqe6kEgG2iRSpMKfhRonBCe+bk9O7AbayoGiZdwkyABhcOL2OAVrZDVVUgbMZZ5WUrdC33evV0sW6Yg9hy5VvGSNLEX2s82yKKDLqhU0uArW1xtGQ8ekEk78qqVfeT3ZVGodjhvxcMoAtzYrewUaVs3vLy720OPeT3SeoBTvim4+oYBllcI9JMcOlhqB06bMgI3swFtJIuBbARfAqVTlSBVsVllDHbqa99X7CBv6YYWAHwRg05WnRpJlkJ3J1b21bjYEAdrjz88H18Bq2B7j7LWqaCaBFLPKAi+QDEizMfJVO5PpfBHgf48klXL6h4ZGjkRC6sve672Gx79vxwFf4dUVXDC6VsUcb6lsyMHaWygF3YEjV0hfIAAAbAYU1Vk2Z5dVy6KrkNLIzRsTaCoLkmxZrxpL+i4H1wXeG3H5kjPttVIzrI3+TsylGVQmqSNLJZgx3te9vTBhXZxTSQuslRA8bKqfaRFlJF9WoXAYNtttax7+QLqn8Q86i1LNRxyFe4KMj9iSAFbqaw1WUe6Q1tJBx0PGir6B/g7qcEp1Sden3iq8u5t8ibeeLvhaqhaumoad1qKcQiWGQamMBDWameS99IYF1811bYL6jhhDqIAck3ZXJ0TbbGSwNpBYWlUathe+4wCyfxWzN1VoqGMJIdMb2d1Lb9GvUF5nlo969hbcDFDmWZ5xXxMk0n2TXEiGOJREbmwlAUvDtuHkCgbG4G+HpRcPpGzNfUWuCSBd1PwyeUtj2YjV8zc3h5rT8ueF2hVoQNPOXXzoSTcXIuWhJsDvYWFxYXAJwcD184C1VTM4CgmORpW5fnujE6472HMi1gHcjY2lw+FcR0gs937JqQk2+KCYWjm7bo4Vrfm4aWW5ikbTRTxqrQVEax6EsNFSypE6rc6RdyjEG11Y2HbFLNxMC8TSErGJMxeRbgq0dIdPUNgTfSwNtrHfAD2TcKT06qaCaSKojB0htfIqQu7RyQSXaCe3de3xL36RfiLJZxSU5qEaKpeTRQUibPGryNI7MDuALqij4em9t7NiLNpHWOPRHJUu0Sm+yqURZZZbrYlU1hB26gBtfaB4q8EPWLHU0m1XDa2+kuo3ADeTq26kkDdvW+AMeH5CaeISSpLKqhJHQggyJ0uNvMMCCPXAYlAkGemJWMYnjNUunTcSBrTL1A9Eqrdh6i4sQCASHjaqo2Q5hQl5I1dElZWp3XmG0gV0BSQn3tWxvf6nij4tetzPL5KWCRfZgEbXLzWaMtZ2aRrdlY7se/8QdFVw+jBgFQC5aMFQQrPfmKR2Mb/Evnqb5WFs34ChkNjBCzFegFtF1GnVA7DqYLb7OUDUoAB2FjbZ7n2hpk12aDk1KlSQGg1BZQbHrKhZCR+kmKsSIhKqBamnnaM3uGSqglmUgny1My2/RwAXJ4VRJZrPKrEhLto1Br2jYjaGoQ7DVdHIt0k7V1JwRWwswhq5lhB1BoXdS0QJEjCMMCJIm0h4u++24wcjNwrPIpBEcNPQ06Fulp5bNI2nswRShJ8gjjBVw/myGMyVE0Sl2LRqzxgrGOlSex1MoDm/YtbywCiPCOZE9eYzFlBZtMsrnleVRF13ni3F7WYb7HbVBquAJZCrzVBfoDMzycwMpI+3ikGrVTNf7wKTGSCy23w82zjLxovUUo5ZJS0sY0kgg2s21wSPxxH/8AqnK0I/KqUFSWH2kexe9yN9ibm/44BVZf4VIsgZmYxlgF1i6qSBeGZYzdLg3WZHK7rcdrlmW8B07NoamsUOgsY1Yp5hWZl0VcJAAWQASKLA2a5BYeOstG3ttPt/pF/tx4zeIeWKqsayKzE2sWb3e9woJH498AIZt4b6pBtOYAFV4VmZ0ABuksKyMbhDqvE/kxKk7XgcV0zQZll9LTxC8YWctp18hOYVskpBMcIKsbNdV1C1trGU3iplS2/Kgbi4tHMdj62TY7djvgGzHjylOYz10NQAy0xpoEaJrObh9ZYkctdb2uw7K97bXAx8WMtLx01RY8umnEkxG5WJhpdwtjq0izaSCCAbgi4xb8Ky0lTTg08scosNTR9LKR7t196NgLAA7gWHYDA7wh4kU0qmkrp4faEGhpbgwVAt76uQF3HdSB529McZtk/DxOrm00Dk3DwTiJgfkEaw/ZgGPDCFG34n1v3Pyud7DbHoMJHhfxNhy96qmqJ5ayFJL00yESMyke4S7Dttve19XyxdHxup2vy6OqfY6dk3ttvpY2F9r74Asq+JA7rGoZQzNEdwHWUX+wk3+xZ1syPfc23FxcXraHXVI61iLM5enNmCe1RpqBgk6WVamM7agOoG4sbWpq3xGlqGZqfKqglgqSbN1gElepEukiHdW8t9uxFVldZmrVSxy0bgFwZeZTu6O0VtEpbT96AoUyqTfpJBtuDj4PyUUkLRDZeYzKAWIANthq7C9zbtcm222L22KnhurkkjJmQowNipufIEdRUajYi5G174tsBvFfn+We0000BOkSoyE2BsGFibHzxYnGHtgF7w34XR01NPC07uagLrYKqadJuNHdh+LH1t3vB/xSyKfss0rEG9hqNgSR6ONu+30wzzjWAWEXhRNEzyQZpUpI4szkaiw7gFtV/e3/AO7423hzmdrf4cmt/Rt/Xzr4Z+NnAKWTwnrW97OZyT3ustv2e0Yjf4nKr/zaX9yX/r4cON4BNzeC07sWfNHYm1yY5CTp3W5M+9juPQ45m8EJGFjmLEDVpBhNgHN2Fud5nc2tfzvhyjGDAJWPwNlU9OYkd9xCwO/f+W8zvj1fwSm/8ye9+5jft9Od3v8APDkOMGATsngdqFmzCVt7kGO4/AGTHK+AsV+qskI+UaD+Nz88OQ4zAJ8eBEI92smDeuhPP6YlUvgrEiSRism0yadQ0R/AbqRcGxG4uPU+uGscZgFKfAml/nVR89o/7uPRfAih856n9sP/AE8NfGDAKv8AxEZf/nqv9+H/AKOPRfAzL9vtas/+pFv+yLDQx1gFjTeCGXr7z1Em+13VdvQ6UF/riYvg5lY7wyH6zSf8Dhg4zAB1P4YZUnajQ/rF3/3mOJkXAWWrYiip7g3F4wf674JTjWApIuDqBRZaOmA/ok/sxIXhukHalpxb/Qx/3cWq4zARFy6EEERR3AsDoXYenbtiQsQHYAfQY6GN4DWMxvGHAZbGsZjM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2" name="Picture 8" descr="http://www.treadwells-london.com/wp-content/uploads/2013/11/lett27030_1605070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609600"/>
            <a:ext cx="5562600" cy="457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7331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3000"/>
          </a:schemeClr>
        </a:solidFill>
        <a:effectLst/>
      </p:bgPr>
    </p:bg>
    <p:spTree>
      <p:nvGrpSpPr>
        <p:cNvPr id="1" name=""/>
        <p:cNvGrpSpPr/>
        <p:nvPr/>
      </p:nvGrpSpPr>
      <p:grpSpPr>
        <a:xfrm>
          <a:off x="0" y="0"/>
          <a:ext cx="0" cy="0"/>
          <a:chOff x="0" y="0"/>
          <a:chExt cx="0" cy="0"/>
        </a:xfrm>
      </p:grpSpPr>
      <p:pic>
        <p:nvPicPr>
          <p:cNvPr id="2050" name="Picture 2" descr="http://www.clas.ufl.edu/users/harlandj/maps/world/dutch_commer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610600" cy="59051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6057" y="217715"/>
            <a:ext cx="8001000" cy="523220"/>
          </a:xfrm>
          <a:prstGeom prst="rect">
            <a:avLst/>
          </a:prstGeom>
          <a:noFill/>
        </p:spPr>
        <p:txBody>
          <a:bodyPr wrap="square" rtlCol="0">
            <a:spAutoFit/>
          </a:bodyPr>
          <a:lstStyle/>
          <a:p>
            <a:pPr algn="ctr"/>
            <a:r>
              <a:rPr lang="en-US" sz="2800" b="1" u="sng" dirty="0"/>
              <a:t>17</a:t>
            </a:r>
            <a:r>
              <a:rPr lang="en-US" sz="2800" b="1" u="sng" baseline="30000" dirty="0"/>
              <a:t>th</a:t>
            </a:r>
            <a:r>
              <a:rPr lang="en-US" sz="2800" b="1" u="sng" dirty="0"/>
              <a:t> Century Dutch Commerce</a:t>
            </a:r>
          </a:p>
        </p:txBody>
      </p:sp>
    </p:spTree>
    <p:extLst>
      <p:ext uri="{BB962C8B-B14F-4D97-AF65-F5344CB8AC3E}">
        <p14:creationId xmlns:p14="http://schemas.microsoft.com/office/powerpoint/2010/main" val="31353022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a:t>English Limited Monarchy</a:t>
            </a:r>
          </a:p>
        </p:txBody>
      </p:sp>
      <p:sp>
        <p:nvSpPr>
          <p:cNvPr id="3" name="Content Placeholder 2"/>
          <p:cNvSpPr>
            <a:spLocks noGrp="1"/>
          </p:cNvSpPr>
          <p:nvPr>
            <p:ph idx="1"/>
          </p:nvPr>
        </p:nvSpPr>
        <p:spPr>
          <a:xfrm>
            <a:off x="76200" y="685800"/>
            <a:ext cx="8991600" cy="6172200"/>
          </a:xfrm>
        </p:spPr>
        <p:txBody>
          <a:bodyPr>
            <a:normAutofit fontScale="92500" lnSpcReduction="10000"/>
          </a:bodyPr>
          <a:lstStyle/>
          <a:p>
            <a:r>
              <a:rPr lang="en-US" sz="2400" dirty="0"/>
              <a:t>Throughout English history, cultural trends and actions established a long tradition of limited Monarchy</a:t>
            </a:r>
          </a:p>
          <a:p>
            <a:pPr lvl="1">
              <a:buFont typeface="Wingdings" pitchFamily="2" charset="2"/>
              <a:buChar char="§"/>
            </a:pPr>
            <a:r>
              <a:rPr lang="en-US" sz="2400" dirty="0"/>
              <a:t>1215 </a:t>
            </a:r>
            <a:r>
              <a:rPr lang="en-US" sz="2400" dirty="0" smtClean="0"/>
              <a:t>–______________is </a:t>
            </a:r>
            <a:r>
              <a:rPr lang="en-US" sz="2400" dirty="0"/>
              <a:t>signed by John II =&gt; placed limits on the power of the King (established advisory body)</a:t>
            </a:r>
          </a:p>
          <a:p>
            <a:pPr lvl="1">
              <a:buFont typeface="Wingdings" pitchFamily="2" charset="2"/>
              <a:buChar char="§"/>
            </a:pPr>
            <a:r>
              <a:rPr lang="en-US" sz="2400" dirty="0"/>
              <a:t>1300 – </a:t>
            </a:r>
            <a:r>
              <a:rPr lang="en-US" sz="2400" b="1" i="1" dirty="0"/>
              <a:t>Parliament</a:t>
            </a:r>
            <a:r>
              <a:rPr lang="en-US" sz="2400" dirty="0"/>
              <a:t> established =&gt; meeting place for nobles and wealthy to confer their consent for Royal action</a:t>
            </a:r>
          </a:p>
          <a:p>
            <a:pPr lvl="1">
              <a:buFont typeface="Wingdings" pitchFamily="2" charset="2"/>
              <a:buChar char="§"/>
            </a:pPr>
            <a:r>
              <a:rPr lang="en-US" sz="2400" dirty="0"/>
              <a:t>1628 – </a:t>
            </a:r>
            <a:r>
              <a:rPr lang="en-US" sz="2400" b="1" i="1" dirty="0"/>
              <a:t>Petition of Rights </a:t>
            </a:r>
            <a:r>
              <a:rPr lang="en-US" sz="2400" dirty="0"/>
              <a:t>under Charles I =&gt;  further defines rights and limits power of King (Taxation, imprisonment w/o trial)</a:t>
            </a:r>
          </a:p>
          <a:p>
            <a:pPr lvl="1">
              <a:buFont typeface="Wingdings" pitchFamily="2" charset="2"/>
              <a:buChar char="§"/>
            </a:pPr>
            <a:r>
              <a:rPr lang="en-US" sz="2400" dirty="0"/>
              <a:t>1642 – </a:t>
            </a:r>
            <a:r>
              <a:rPr lang="en-US" sz="2400" b="1" i="1" dirty="0"/>
              <a:t>English Civil War </a:t>
            </a:r>
            <a:r>
              <a:rPr lang="en-US" sz="2400" dirty="0"/>
              <a:t>=&gt; Puritan Protectorate of </a:t>
            </a:r>
            <a:r>
              <a:rPr lang="en-US" sz="2400" b="1" i="1" dirty="0"/>
              <a:t>Oliver Cromwell </a:t>
            </a:r>
            <a:r>
              <a:rPr lang="en-US" sz="2400" dirty="0"/>
              <a:t>beheads Charles I </a:t>
            </a:r>
          </a:p>
          <a:p>
            <a:pPr marL="457200" lvl="1" indent="0">
              <a:buNone/>
            </a:pPr>
            <a:r>
              <a:rPr lang="en-US" sz="2400" dirty="0"/>
              <a:t>	-- Charles I tried to impose Catholicism on England</a:t>
            </a:r>
          </a:p>
          <a:p>
            <a:pPr lvl="1">
              <a:buFont typeface="Wingdings" pitchFamily="2" charset="2"/>
              <a:buChar char="§"/>
            </a:pPr>
            <a:r>
              <a:rPr lang="en-US" sz="2400" dirty="0"/>
              <a:t>1689 – </a:t>
            </a:r>
            <a:r>
              <a:rPr lang="en-US" sz="2400" b="1" i="1" dirty="0"/>
              <a:t>Glorious Restoration</a:t>
            </a:r>
            <a:r>
              <a:rPr lang="en-US" sz="2400" dirty="0"/>
              <a:t> =&gt; Monarchy restored under William of Orange; accepts Bill of Rights</a:t>
            </a:r>
          </a:p>
          <a:p>
            <a:pPr marL="457200" lvl="1" indent="0">
              <a:buNone/>
            </a:pPr>
            <a:r>
              <a:rPr lang="en-US" sz="2400" dirty="0"/>
              <a:t>	-- </a:t>
            </a:r>
            <a:r>
              <a:rPr lang="en-US" sz="2400" dirty="0" smtClean="0"/>
              <a:t>________________</a:t>
            </a:r>
            <a:r>
              <a:rPr lang="en-US" sz="2400" b="1" i="1" dirty="0" smtClean="0"/>
              <a:t>=&gt; </a:t>
            </a:r>
            <a:r>
              <a:rPr lang="en-US" sz="2400" dirty="0"/>
              <a:t>limits power of crown and gives citizens right to bear arms, freedom of speech and right to petition government</a:t>
            </a:r>
            <a:endParaRPr lang="en-US" sz="2000" dirty="0"/>
          </a:p>
          <a:p>
            <a:r>
              <a:rPr lang="en-US" sz="2400" dirty="0"/>
              <a:t>By 1700 England had a firmly established </a:t>
            </a:r>
            <a:r>
              <a:rPr lang="en-US" sz="2400" b="1" i="1" dirty="0"/>
              <a:t>Constitutional Monarchy</a:t>
            </a:r>
          </a:p>
          <a:p>
            <a:pPr lvl="1" indent="-342900">
              <a:buFont typeface="Wingdings" panose="05000000000000000000" pitchFamily="2" charset="2"/>
              <a:buChar char="§"/>
            </a:pPr>
            <a:r>
              <a:rPr lang="en-US" sz="2300" dirty="0"/>
              <a:t>Neither state had actual Constitution, but had limits on power of monarch</a:t>
            </a:r>
            <a:endParaRPr lang="en-US" sz="2500" dirty="0"/>
          </a:p>
        </p:txBody>
      </p:sp>
    </p:spTree>
    <p:extLst>
      <p:ext uri="{BB962C8B-B14F-4D97-AF65-F5344CB8AC3E}">
        <p14:creationId xmlns:p14="http://schemas.microsoft.com/office/powerpoint/2010/main" val="250148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9227"/>
            <a:ext cx="9144000" cy="504173"/>
          </a:xfrm>
        </p:spPr>
        <p:txBody>
          <a:bodyPr>
            <a:normAutofit fontScale="90000"/>
          </a:bodyPr>
          <a:lstStyle/>
          <a:p>
            <a:r>
              <a:rPr lang="en-US" b="1" u="sng" dirty="0"/>
              <a:t>Social &amp; Cultural Developments in Europe</a:t>
            </a:r>
          </a:p>
        </p:txBody>
      </p:sp>
      <p:sp>
        <p:nvSpPr>
          <p:cNvPr id="3" name="Content Placeholder 2"/>
          <p:cNvSpPr>
            <a:spLocks noGrp="1"/>
          </p:cNvSpPr>
          <p:nvPr>
            <p:ph idx="1"/>
          </p:nvPr>
        </p:nvSpPr>
        <p:spPr>
          <a:xfrm>
            <a:off x="0" y="609600"/>
            <a:ext cx="9144000" cy="6553200"/>
          </a:xfrm>
        </p:spPr>
        <p:txBody>
          <a:bodyPr>
            <a:normAutofit/>
          </a:bodyPr>
          <a:lstStyle/>
          <a:p>
            <a:r>
              <a:rPr lang="en-US" sz="2300" dirty="0"/>
              <a:t>Due to the growth of centralized states &amp; great increase in tax revenues, as well as merchant profits funding for artistic expression increased</a:t>
            </a:r>
          </a:p>
          <a:p>
            <a:pPr lvl="1" indent="-342900">
              <a:buFont typeface="Wingdings" panose="05000000000000000000" pitchFamily="2" charset="2"/>
              <a:buChar char="§"/>
            </a:pPr>
            <a:r>
              <a:rPr lang="en-US" sz="2300" dirty="0"/>
              <a:t>Led to innovations in artistic expression =&gt; i.e. </a:t>
            </a:r>
            <a:r>
              <a:rPr lang="en-US" sz="2300" b="1" i="1" dirty="0"/>
              <a:t>wood block printing </a:t>
            </a:r>
            <a:r>
              <a:rPr lang="en-US" sz="2300" dirty="0"/>
              <a:t>in Japan, </a:t>
            </a:r>
            <a:r>
              <a:rPr lang="en-US" sz="2300" b="1" i="1" dirty="0"/>
              <a:t>codices</a:t>
            </a:r>
            <a:r>
              <a:rPr lang="en-US" sz="2300" dirty="0"/>
              <a:t> in Mexico and </a:t>
            </a:r>
            <a:r>
              <a:rPr lang="en-US" sz="2300" b="1" i="1" dirty="0"/>
              <a:t>Renaissance art </a:t>
            </a:r>
            <a:r>
              <a:rPr lang="en-US" sz="2300" dirty="0"/>
              <a:t>in Europe</a:t>
            </a:r>
          </a:p>
          <a:p>
            <a:pPr marL="0" indent="0">
              <a:buNone/>
            </a:pPr>
            <a:r>
              <a:rPr lang="en-US" sz="2300" b="1" u="sng" dirty="0"/>
              <a:t>Renaissance Artistic &amp; Intellectual developments</a:t>
            </a:r>
          </a:p>
          <a:p>
            <a:r>
              <a:rPr lang="en-US" sz="2300" dirty="0"/>
              <a:t>The Renaissance was an artistic &amp; philosophical movement that began in Italy and expanded to rest of Europe</a:t>
            </a:r>
          </a:p>
          <a:p>
            <a:pPr lvl="1" indent="-342900">
              <a:buFont typeface="Wingdings" panose="05000000000000000000" pitchFamily="2" charset="2"/>
              <a:buChar char="§"/>
            </a:pPr>
            <a:r>
              <a:rPr lang="en-US" sz="2300" dirty="0"/>
              <a:t>Italy in 1400’s was an urban, commercial environment =&gt; led to development of a more secular belief system</a:t>
            </a:r>
          </a:p>
          <a:p>
            <a:pPr marL="400050" lvl="1" indent="0">
              <a:buNone/>
            </a:pPr>
            <a:r>
              <a:rPr lang="en-US" sz="2300" dirty="0"/>
              <a:t>	-- Emphasized </a:t>
            </a:r>
            <a:r>
              <a:rPr lang="en-US" sz="2300" dirty="0" smtClean="0"/>
              <a:t>__________=&gt; </a:t>
            </a:r>
            <a:r>
              <a:rPr lang="en-US" sz="2300" dirty="0"/>
              <a:t>belief in the individual capabilities of 	man and focus on human beings (not GOD)</a:t>
            </a:r>
          </a:p>
          <a:p>
            <a:pPr marL="400050" lvl="1" indent="0">
              <a:buNone/>
            </a:pPr>
            <a:r>
              <a:rPr lang="en-US" sz="2300" dirty="0"/>
              <a:t>	-- Led to belief that humans should seek to “perfect” themselves by 	study and improvement =&gt; </a:t>
            </a:r>
            <a:r>
              <a:rPr lang="en-US" sz="2300" b="1" i="1" dirty="0"/>
              <a:t>Renaissance Man </a:t>
            </a:r>
            <a:r>
              <a:rPr lang="en-US" sz="2300" dirty="0"/>
              <a:t>(well rounded)</a:t>
            </a:r>
          </a:p>
          <a:p>
            <a:pPr lvl="1" indent="-342900">
              <a:buFont typeface="Wingdings" panose="05000000000000000000" pitchFamily="2" charset="2"/>
              <a:buChar char="§"/>
            </a:pPr>
            <a:r>
              <a:rPr lang="en-US" sz="2300" dirty="0"/>
              <a:t>Figures like </a:t>
            </a:r>
            <a:r>
              <a:rPr lang="en-US" sz="2300" b="1" i="1" dirty="0"/>
              <a:t>Petrarch</a:t>
            </a:r>
            <a:r>
              <a:rPr lang="en-US" sz="2300" dirty="0"/>
              <a:t> focused on the artistic &amp; literary achievements of ancient civilizations =&gt; Greek &amp; Roman</a:t>
            </a:r>
          </a:p>
          <a:p>
            <a:pPr marL="400050" lvl="1" indent="0">
              <a:buNone/>
            </a:pPr>
            <a:r>
              <a:rPr lang="en-US" sz="2300" dirty="0"/>
              <a:t>	-- Translated ME texts of Ibn </a:t>
            </a:r>
            <a:r>
              <a:rPr lang="en-US" sz="2300" dirty="0" err="1"/>
              <a:t>Sina</a:t>
            </a:r>
            <a:r>
              <a:rPr lang="en-US" sz="2300" dirty="0"/>
              <a:t> and others =&gt; “rebirth” of culture</a:t>
            </a:r>
          </a:p>
          <a:p>
            <a:pPr marL="0" indent="0">
              <a:buNone/>
            </a:pPr>
            <a:endParaRPr lang="en-US" sz="2300" dirty="0"/>
          </a:p>
          <a:p>
            <a:endParaRPr lang="en-US" sz="2300" dirty="0"/>
          </a:p>
          <a:p>
            <a:pPr marL="0" indent="0">
              <a:buNone/>
            </a:pPr>
            <a:endParaRPr lang="en-US" sz="2300" b="1" u="sng" dirty="0"/>
          </a:p>
        </p:txBody>
      </p:sp>
    </p:spTree>
    <p:extLst>
      <p:ext uri="{BB962C8B-B14F-4D97-AF65-F5344CB8AC3E}">
        <p14:creationId xmlns:p14="http://schemas.microsoft.com/office/powerpoint/2010/main" val="5861683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3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553200"/>
          </a:xfrm>
        </p:spPr>
        <p:txBody>
          <a:bodyPr>
            <a:normAutofit lnSpcReduction="10000"/>
          </a:bodyPr>
          <a:lstStyle/>
          <a:p>
            <a:r>
              <a:rPr lang="en-US" sz="2300" dirty="0"/>
              <a:t>Renaissance artists tried to captured the ideas of the Renaissance movement &amp; imitate greatness of Greek/Roman culture </a:t>
            </a:r>
          </a:p>
          <a:p>
            <a:pPr marL="400050" lvl="1" indent="0">
              <a:buNone/>
            </a:pPr>
            <a:r>
              <a:rPr lang="en-US" sz="2300" dirty="0"/>
              <a:t>#1: Use of </a:t>
            </a:r>
            <a:r>
              <a:rPr lang="en-US" sz="2300" b="1" i="1" dirty="0"/>
              <a:t>scientific techniques </a:t>
            </a:r>
            <a:r>
              <a:rPr lang="en-US" sz="2300" dirty="0"/>
              <a:t>to increase realism =&gt; i.e. perspective</a:t>
            </a:r>
          </a:p>
          <a:p>
            <a:pPr marL="400050" lvl="1" indent="0">
              <a:buNone/>
            </a:pPr>
            <a:r>
              <a:rPr lang="en-US" sz="2300" dirty="0"/>
              <a:t>#2: Investigation of movement and </a:t>
            </a:r>
            <a:r>
              <a:rPr lang="en-US" sz="2300" b="1" i="1" dirty="0"/>
              <a:t>anatomy</a:t>
            </a:r>
            <a:r>
              <a:rPr lang="en-US" sz="2300" dirty="0"/>
              <a:t> =&gt; i.e. human nude</a:t>
            </a:r>
          </a:p>
          <a:p>
            <a:pPr lvl="1" indent="-342900">
              <a:buFont typeface="Wingdings" panose="05000000000000000000" pitchFamily="2" charset="2"/>
              <a:buChar char="§"/>
            </a:pPr>
            <a:r>
              <a:rPr lang="en-US" sz="2300" dirty="0"/>
              <a:t>Leading artists like </a:t>
            </a:r>
            <a:r>
              <a:rPr lang="en-US" sz="2300" dirty="0" smtClean="0"/>
              <a:t>____________________________created </a:t>
            </a:r>
            <a:r>
              <a:rPr lang="en-US" sz="2300" dirty="0"/>
              <a:t>artistic masterpieces that captured these ideas </a:t>
            </a:r>
          </a:p>
          <a:p>
            <a:pPr marL="400050" lvl="1" indent="0">
              <a:buNone/>
            </a:pPr>
            <a:r>
              <a:rPr lang="en-US" sz="2300" dirty="0"/>
              <a:t>	-- Many works commissioned by church and reflect religious ideas</a:t>
            </a:r>
          </a:p>
          <a:p>
            <a:pPr marL="400050" lvl="1" indent="0">
              <a:buNone/>
            </a:pPr>
            <a:r>
              <a:rPr lang="en-US" sz="2300" dirty="0"/>
              <a:t>	-- Artists worked in many mediums (painting, frescos, sculpture)</a:t>
            </a:r>
          </a:p>
          <a:p>
            <a:pPr lvl="1" indent="-342900">
              <a:buFont typeface="Wingdings" panose="05000000000000000000" pitchFamily="2" charset="2"/>
              <a:buChar char="§"/>
            </a:pPr>
            <a:r>
              <a:rPr lang="en-US" sz="2300" dirty="0"/>
              <a:t>Later Renaissance art also flowered in Netherlands &amp; England</a:t>
            </a:r>
          </a:p>
          <a:p>
            <a:r>
              <a:rPr lang="en-US" sz="2300" dirty="0"/>
              <a:t>Humanistic focus of Renaissance, as well as European Universities (1300’s) sparked another social movement =&gt; </a:t>
            </a:r>
            <a:r>
              <a:rPr lang="en-US" sz="2300" dirty="0" smtClean="0"/>
              <a:t>________________</a:t>
            </a:r>
          </a:p>
          <a:p>
            <a:r>
              <a:rPr lang="en-US" sz="2300" dirty="0" smtClean="0"/>
              <a:t>During </a:t>
            </a:r>
            <a:r>
              <a:rPr lang="en-US" sz="2300" dirty="0"/>
              <a:t>the Middle Ages “science” was heavily influenced by the Bible and ancient philosophers like </a:t>
            </a:r>
            <a:r>
              <a:rPr lang="en-US" sz="2300" dirty="0" smtClean="0"/>
              <a:t>______________</a:t>
            </a:r>
          </a:p>
          <a:p>
            <a:pPr marL="0" indent="0">
              <a:buNone/>
            </a:pPr>
            <a:r>
              <a:rPr lang="en-US" sz="2300" dirty="0"/>
              <a:t>	-- Aristotle argued that the Universe was composed of 4 elements 	=&gt; </a:t>
            </a:r>
            <a:r>
              <a:rPr lang="en-US" sz="2300" dirty="0" smtClean="0"/>
              <a:t>__________________________________</a:t>
            </a:r>
          </a:p>
          <a:p>
            <a:pPr marL="0" indent="0">
              <a:buNone/>
            </a:pPr>
            <a:r>
              <a:rPr lang="en-US" sz="2300" dirty="0"/>
              <a:t>	-- Aristotle believed that the Earth was orbited by the sun, moon, 	stars and all the “light” elements contained in Crystal “spheres”</a:t>
            </a:r>
          </a:p>
          <a:p>
            <a:pPr lvl="1" indent="-342900">
              <a:buFont typeface="Wingdings" panose="05000000000000000000" pitchFamily="2" charset="2"/>
              <a:buChar char="§"/>
            </a:pPr>
            <a:endParaRPr lang="en-US" sz="2300" dirty="0"/>
          </a:p>
          <a:p>
            <a:pPr marL="0" indent="0">
              <a:buNone/>
            </a:pPr>
            <a:endParaRPr lang="en-US" sz="2300" dirty="0"/>
          </a:p>
        </p:txBody>
      </p:sp>
      <p:sp>
        <p:nvSpPr>
          <p:cNvPr id="4" name="Title 1"/>
          <p:cNvSpPr>
            <a:spLocks noGrp="1"/>
          </p:cNvSpPr>
          <p:nvPr>
            <p:ph type="title"/>
          </p:nvPr>
        </p:nvSpPr>
        <p:spPr>
          <a:xfrm>
            <a:off x="0" y="29227"/>
            <a:ext cx="9144000" cy="504173"/>
          </a:xfrm>
        </p:spPr>
        <p:txBody>
          <a:bodyPr>
            <a:normAutofit fontScale="90000"/>
          </a:bodyPr>
          <a:lstStyle/>
          <a:p>
            <a:r>
              <a:rPr lang="en-US" b="1" u="sng" dirty="0"/>
              <a:t>Social &amp; Cultural Developments in Europe</a:t>
            </a:r>
          </a:p>
        </p:txBody>
      </p:sp>
    </p:spTree>
    <p:extLst>
      <p:ext uri="{BB962C8B-B14F-4D97-AF65-F5344CB8AC3E}">
        <p14:creationId xmlns:p14="http://schemas.microsoft.com/office/powerpoint/2010/main" val="782285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3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763000" cy="609599"/>
          </a:xfrm>
        </p:spPr>
        <p:txBody>
          <a:bodyPr>
            <a:normAutofit fontScale="90000"/>
          </a:bodyPr>
          <a:lstStyle/>
          <a:p>
            <a:r>
              <a:rPr lang="en-US" b="1" u="sng" dirty="0"/>
              <a:t>The Scientific Revolution</a:t>
            </a:r>
          </a:p>
        </p:txBody>
      </p:sp>
      <p:pic>
        <p:nvPicPr>
          <p:cNvPr id="1026" name="Picture 2" descr="http://zebu.uoregon.edu/timages/cosm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599"/>
            <a:ext cx="5257800" cy="52928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62600" y="1905000"/>
            <a:ext cx="3581400" cy="1200329"/>
          </a:xfrm>
          <a:prstGeom prst="rect">
            <a:avLst/>
          </a:prstGeom>
          <a:noFill/>
        </p:spPr>
        <p:txBody>
          <a:bodyPr wrap="square" rtlCol="0">
            <a:spAutoFit/>
          </a:bodyPr>
          <a:lstStyle/>
          <a:p>
            <a:r>
              <a:rPr lang="en-US" sz="2400" dirty="0"/>
              <a:t>The </a:t>
            </a:r>
            <a:r>
              <a:rPr lang="en-US" sz="2400" b="1" i="1" dirty="0"/>
              <a:t>Aristotelian Universe </a:t>
            </a:r>
            <a:r>
              <a:rPr lang="en-US" sz="2400" dirty="0"/>
              <a:t>as imagined in the 16th century</a:t>
            </a:r>
          </a:p>
        </p:txBody>
      </p:sp>
    </p:spTree>
    <p:extLst>
      <p:ext uri="{BB962C8B-B14F-4D97-AF65-F5344CB8AC3E}">
        <p14:creationId xmlns:p14="http://schemas.microsoft.com/office/powerpoint/2010/main" val="9119553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3000"/>
          </a:schemeClr>
        </a:solidFill>
        <a:effectLst/>
      </p:bgPr>
    </p:bg>
    <p:spTree>
      <p:nvGrpSpPr>
        <p:cNvPr id="1" name=""/>
        <p:cNvGrpSpPr/>
        <p:nvPr/>
      </p:nvGrpSpPr>
      <p:grpSpPr>
        <a:xfrm>
          <a:off x="0" y="0"/>
          <a:ext cx="0" cy="0"/>
          <a:chOff x="0" y="0"/>
          <a:chExt cx="0" cy="0"/>
        </a:xfrm>
      </p:grpSpPr>
      <p:pic>
        <p:nvPicPr>
          <p:cNvPr id="2050" name="Picture 2" descr="http://www.counter-currents.com/wp-content/uploads/2012/06/aristot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86" y="193220"/>
            <a:ext cx="4421414" cy="60769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5943" y="6248400"/>
            <a:ext cx="4495800" cy="461665"/>
          </a:xfrm>
          <a:prstGeom prst="rect">
            <a:avLst/>
          </a:prstGeom>
          <a:noFill/>
        </p:spPr>
        <p:txBody>
          <a:bodyPr wrap="square" rtlCol="0">
            <a:spAutoFit/>
          </a:bodyPr>
          <a:lstStyle/>
          <a:p>
            <a:pPr algn="ctr"/>
            <a:r>
              <a:rPr lang="en-US" sz="2400" b="1" u="sng" dirty="0"/>
              <a:t>Aristotle</a:t>
            </a:r>
            <a:r>
              <a:rPr lang="en-US" dirty="0"/>
              <a:t> (384-322 BCE)</a:t>
            </a:r>
          </a:p>
        </p:txBody>
      </p:sp>
      <p:pic>
        <p:nvPicPr>
          <p:cNvPr id="2052" name="Picture 4" descr="http://sophiacommunity.files.wordpress.com/2012/04/botticelli_st_thomas_aquina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743" y="193221"/>
            <a:ext cx="4362450" cy="6076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00600" y="6400800"/>
            <a:ext cx="4038600" cy="369332"/>
          </a:xfrm>
          <a:prstGeom prst="rect">
            <a:avLst/>
          </a:prstGeom>
          <a:noFill/>
        </p:spPr>
        <p:txBody>
          <a:bodyPr wrap="square" rtlCol="0">
            <a:spAutoFit/>
          </a:bodyPr>
          <a:lstStyle/>
          <a:p>
            <a:pPr algn="ctr"/>
            <a:r>
              <a:rPr lang="en-US" b="1" i="1" dirty="0"/>
              <a:t>St Thomas Aquinas </a:t>
            </a:r>
            <a:r>
              <a:rPr lang="en-US" dirty="0"/>
              <a:t>(1225-1274)</a:t>
            </a:r>
          </a:p>
        </p:txBody>
      </p:sp>
    </p:spTree>
    <p:extLst>
      <p:ext uri="{BB962C8B-B14F-4D97-AF65-F5344CB8AC3E}">
        <p14:creationId xmlns:p14="http://schemas.microsoft.com/office/powerpoint/2010/main" val="34411558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3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00800"/>
          </a:xfrm>
        </p:spPr>
        <p:txBody>
          <a:bodyPr>
            <a:normAutofit/>
          </a:bodyPr>
          <a:lstStyle/>
          <a:p>
            <a:pPr lvl="1" indent="-342900">
              <a:buFont typeface="Wingdings" panose="05000000000000000000" pitchFamily="2" charset="2"/>
              <a:buChar char="§"/>
            </a:pPr>
            <a:r>
              <a:rPr lang="en-US" sz="2300" dirty="0"/>
              <a:t>Church scholars like </a:t>
            </a:r>
            <a:r>
              <a:rPr lang="en-US" sz="2300" b="1" i="1" dirty="0"/>
              <a:t>St Thomas Aquinas </a:t>
            </a:r>
            <a:r>
              <a:rPr lang="en-US" sz="2300" dirty="0"/>
              <a:t>connected biblical view of the universe with those of Aristotle (“man centered” universe)</a:t>
            </a:r>
          </a:p>
          <a:p>
            <a:r>
              <a:rPr lang="en-US" sz="2300" dirty="0"/>
              <a:t>Polish </a:t>
            </a:r>
            <a:r>
              <a:rPr lang="en-US" sz="2300" dirty="0" smtClean="0"/>
              <a:t>astronomer_______________, </a:t>
            </a:r>
            <a:r>
              <a:rPr lang="en-US" sz="2300" dirty="0"/>
              <a:t>through observations and study came to believe that the sun, not earth, was the center of solar system</a:t>
            </a:r>
          </a:p>
          <a:p>
            <a:pPr lvl="1" indent="-342900">
              <a:buFont typeface="Wingdings" panose="05000000000000000000" pitchFamily="2" charset="2"/>
              <a:buChar char="§"/>
            </a:pPr>
            <a:r>
              <a:rPr lang="en-US" sz="2300" dirty="0" smtClean="0"/>
              <a:t>_____________________was </a:t>
            </a:r>
            <a:r>
              <a:rPr lang="en-US" sz="2300" dirty="0"/>
              <a:t>later confirmed by </a:t>
            </a:r>
            <a:r>
              <a:rPr lang="en-US" sz="2300" b="1" i="1" dirty="0"/>
              <a:t>Galileo Galilei</a:t>
            </a:r>
            <a:r>
              <a:rPr lang="en-US" sz="2300" dirty="0"/>
              <a:t> =&gt; condemned by Catholic church as heresy</a:t>
            </a:r>
          </a:p>
          <a:p>
            <a:r>
              <a:rPr lang="en-US" sz="2300" dirty="0"/>
              <a:t>Work of Copernicus &amp; Galileo led to a movement that used observation, experimentation &amp; mathematics to better understand physical world</a:t>
            </a:r>
          </a:p>
          <a:p>
            <a:pPr lvl="1" indent="-342900">
              <a:buFont typeface="Wingdings" panose="05000000000000000000" pitchFamily="2" charset="2"/>
              <a:buChar char="§"/>
            </a:pPr>
            <a:r>
              <a:rPr lang="en-US" sz="2300" b="1" i="1" dirty="0"/>
              <a:t>Descartes </a:t>
            </a:r>
            <a:r>
              <a:rPr lang="en-US" sz="2300" dirty="0"/>
              <a:t>=&gt; developed geometric coordinate system and algebra</a:t>
            </a:r>
          </a:p>
          <a:p>
            <a:pPr lvl="1" indent="-342900">
              <a:buFont typeface="Wingdings" panose="05000000000000000000" pitchFamily="2" charset="2"/>
              <a:buChar char="§"/>
            </a:pPr>
            <a:r>
              <a:rPr lang="en-US" sz="2300" b="1" i="1" dirty="0"/>
              <a:t>Boyle</a:t>
            </a:r>
            <a:r>
              <a:rPr lang="en-US" sz="2300" dirty="0"/>
              <a:t> =&gt; developed 1</a:t>
            </a:r>
            <a:r>
              <a:rPr lang="en-US" sz="2300" baseline="30000" dirty="0"/>
              <a:t>st</a:t>
            </a:r>
            <a:r>
              <a:rPr lang="en-US" sz="2300" dirty="0"/>
              <a:t> laws of chemistry and advocate of scientific method; founded </a:t>
            </a:r>
            <a:r>
              <a:rPr lang="en-US" sz="2300" b="1" i="1" dirty="0"/>
              <a:t>Royal Society of London </a:t>
            </a:r>
            <a:r>
              <a:rPr lang="en-US" sz="2300" dirty="0"/>
              <a:t>to promote science</a:t>
            </a:r>
          </a:p>
          <a:p>
            <a:pPr lvl="1" indent="-342900">
              <a:buFont typeface="Wingdings" panose="05000000000000000000" pitchFamily="2" charset="2"/>
              <a:buChar char="§"/>
            </a:pPr>
            <a:r>
              <a:rPr lang="en-US" sz="2300" b="1" i="1" dirty="0"/>
              <a:t>Harvey</a:t>
            </a:r>
            <a:r>
              <a:rPr lang="en-US" sz="2300" dirty="0"/>
              <a:t> =&gt; discovered circulation of blood</a:t>
            </a:r>
          </a:p>
          <a:p>
            <a:pPr lvl="1" indent="-342900">
              <a:buFont typeface="Wingdings" panose="05000000000000000000" pitchFamily="2" charset="2"/>
              <a:buChar char="§"/>
            </a:pPr>
            <a:r>
              <a:rPr lang="en-US" sz="2300" b="1" i="1" dirty="0"/>
              <a:t>Isaac Newton </a:t>
            </a:r>
            <a:r>
              <a:rPr lang="en-US" sz="2300" dirty="0"/>
              <a:t>=&gt; developed laws of gravity &amp; calculus</a:t>
            </a:r>
          </a:p>
          <a:p>
            <a:r>
              <a:rPr lang="en-US" sz="2300" dirty="0"/>
              <a:t>Overall, Scientific Revolution led people to question role of church and created a more secular European society</a:t>
            </a:r>
          </a:p>
          <a:p>
            <a:pPr lvl="1" indent="-342900">
              <a:buFont typeface="Wingdings" panose="05000000000000000000" pitchFamily="2" charset="2"/>
              <a:buChar char="§"/>
            </a:pPr>
            <a:r>
              <a:rPr lang="en-US" sz="2300" dirty="0"/>
              <a:t>Also led some to question other “accepted” elements of society </a:t>
            </a:r>
          </a:p>
          <a:p>
            <a:pPr lvl="1" indent="-342900">
              <a:buFont typeface="Wingdings" panose="05000000000000000000" pitchFamily="2" charset="2"/>
              <a:buChar char="§"/>
            </a:pPr>
            <a:endParaRPr lang="en-US" sz="2300" dirty="0"/>
          </a:p>
        </p:txBody>
      </p:sp>
      <p:sp>
        <p:nvSpPr>
          <p:cNvPr id="4" name="Title 1"/>
          <p:cNvSpPr>
            <a:spLocks noGrp="1"/>
          </p:cNvSpPr>
          <p:nvPr>
            <p:ph type="title"/>
          </p:nvPr>
        </p:nvSpPr>
        <p:spPr>
          <a:xfrm>
            <a:off x="0" y="29227"/>
            <a:ext cx="9144000" cy="504173"/>
          </a:xfrm>
        </p:spPr>
        <p:txBody>
          <a:bodyPr>
            <a:normAutofit fontScale="90000"/>
          </a:bodyPr>
          <a:lstStyle/>
          <a:p>
            <a:r>
              <a:rPr lang="en-US" b="1" u="sng" dirty="0"/>
              <a:t>Social &amp; Cultural Developments in Europe</a:t>
            </a:r>
          </a:p>
        </p:txBody>
      </p:sp>
    </p:spTree>
    <p:extLst>
      <p:ext uri="{BB962C8B-B14F-4D97-AF65-F5344CB8AC3E}">
        <p14:creationId xmlns:p14="http://schemas.microsoft.com/office/powerpoint/2010/main" val="6745383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AF4C8E-0014-49D6-80F9-5D77CC994D85}"/>
              </a:ext>
            </a:extLst>
          </p:cNvPr>
          <p:cNvSpPr>
            <a:spLocks noGrp="1"/>
          </p:cNvSpPr>
          <p:nvPr>
            <p:ph type="title"/>
          </p:nvPr>
        </p:nvSpPr>
        <p:spPr>
          <a:xfrm>
            <a:off x="457200" y="130545"/>
            <a:ext cx="8229600" cy="563562"/>
          </a:xfrm>
        </p:spPr>
        <p:txBody>
          <a:bodyPr>
            <a:normAutofit fontScale="90000"/>
          </a:bodyPr>
          <a:lstStyle/>
          <a:p>
            <a:r>
              <a:rPr lang="en-US" b="1" u="sng" dirty="0"/>
              <a:t>Japanese Wood Block Printing</a:t>
            </a:r>
          </a:p>
        </p:txBody>
      </p:sp>
      <p:sp>
        <p:nvSpPr>
          <p:cNvPr id="3" name="Content Placeholder 2">
            <a:extLst>
              <a:ext uri="{FF2B5EF4-FFF2-40B4-BE49-F238E27FC236}">
                <a16:creationId xmlns:a16="http://schemas.microsoft.com/office/drawing/2014/main" xmlns="" id="{AB1EE0DA-44FE-4399-89EC-A787E3500E17}"/>
              </a:ext>
            </a:extLst>
          </p:cNvPr>
          <p:cNvSpPr>
            <a:spLocks noGrp="1"/>
          </p:cNvSpPr>
          <p:nvPr>
            <p:ph idx="1"/>
          </p:nvPr>
        </p:nvSpPr>
        <p:spPr>
          <a:xfrm>
            <a:off x="5181600" y="731837"/>
            <a:ext cx="3810000" cy="6049963"/>
          </a:xfrm>
        </p:spPr>
        <p:txBody>
          <a:bodyPr>
            <a:normAutofit lnSpcReduction="10000"/>
          </a:bodyPr>
          <a:lstStyle/>
          <a:p>
            <a:r>
              <a:rPr lang="en-US" sz="2400" dirty="0"/>
              <a:t>In wood block printing an artist carves an image into a wooden block and then uses the block to print on a piece of paper after being inked</a:t>
            </a:r>
          </a:p>
          <a:p>
            <a:r>
              <a:rPr lang="en-US" sz="2400" dirty="0"/>
              <a:t>The Japanese started by drawing an image onto thin rice paper and then placing it on a woodblock =&gt; then carving the image into the woodblock</a:t>
            </a:r>
          </a:p>
          <a:p>
            <a:r>
              <a:rPr lang="en-US" sz="2400" dirty="0"/>
              <a:t>The Japanese created colored prints by painting the ink onto the woodblock, allowing for many colors to be present</a:t>
            </a:r>
          </a:p>
        </p:txBody>
      </p:sp>
      <p:pic>
        <p:nvPicPr>
          <p:cNvPr id="3074" name="Picture 2" descr="https://i.pinimg.com/736x/90/f0/90/90f090036ec07a8ccc685ed1a16bc145--woodblock-print-wood-blocks.jpg">
            <a:extLst>
              <a:ext uri="{FF2B5EF4-FFF2-40B4-BE49-F238E27FC236}">
                <a16:creationId xmlns:a16="http://schemas.microsoft.com/office/drawing/2014/main" xmlns="" id="{706ED2B1-2F0D-44E3-9DCD-08A003DE3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31837"/>
            <a:ext cx="5029200" cy="3914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pinimg.com/736x/4a/bc/d7/4abcd766926e4154d7a842c318572710--lino-prints-wood-cut-prints.jpg">
            <a:extLst>
              <a:ext uri="{FF2B5EF4-FFF2-40B4-BE49-F238E27FC236}">
                <a16:creationId xmlns:a16="http://schemas.microsoft.com/office/drawing/2014/main" xmlns="" id="{3DC5F64B-D327-4C21-BE8D-6B431B2CC9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676204"/>
            <a:ext cx="1740958"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794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0919F-B593-4AAF-9D29-C8EB1990F3CE}"/>
              </a:ext>
            </a:extLst>
          </p:cNvPr>
          <p:cNvSpPr>
            <a:spLocks noGrp="1"/>
          </p:cNvSpPr>
          <p:nvPr>
            <p:ph type="title"/>
          </p:nvPr>
        </p:nvSpPr>
        <p:spPr>
          <a:xfrm>
            <a:off x="463858" y="139423"/>
            <a:ext cx="8229600" cy="563562"/>
          </a:xfrm>
        </p:spPr>
        <p:txBody>
          <a:bodyPr>
            <a:normAutofit fontScale="90000"/>
          </a:bodyPr>
          <a:lstStyle/>
          <a:p>
            <a:r>
              <a:rPr lang="en-US" b="1" u="sng" dirty="0"/>
              <a:t>Japanese Wood Block Printing</a:t>
            </a:r>
          </a:p>
        </p:txBody>
      </p:sp>
      <p:pic>
        <p:nvPicPr>
          <p:cNvPr id="4098" name="Picture 2" descr="https://upload.wikimedia.org/wikipedia/commons/thumb/a/a5/Tsunami_by_hokusai_19th_century.jpg/1200px-Tsunami_by_hokusai_19th_century.jpg">
            <a:extLst>
              <a:ext uri="{FF2B5EF4-FFF2-40B4-BE49-F238E27FC236}">
                <a16:creationId xmlns:a16="http://schemas.microsoft.com/office/drawing/2014/main" xmlns="" id="{C2C74F7C-1629-4ADE-A3BB-C6F218A86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310797" cy="5589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2DB66D3-3C29-44E8-A787-885E7982A5FF}"/>
              </a:ext>
            </a:extLst>
          </p:cNvPr>
          <p:cNvSpPr txBox="1"/>
          <p:nvPr/>
        </p:nvSpPr>
        <p:spPr>
          <a:xfrm>
            <a:off x="152400" y="6410603"/>
            <a:ext cx="8839200" cy="461665"/>
          </a:xfrm>
          <a:prstGeom prst="rect">
            <a:avLst/>
          </a:prstGeom>
          <a:noFill/>
        </p:spPr>
        <p:txBody>
          <a:bodyPr wrap="square" rtlCol="0">
            <a:spAutoFit/>
          </a:bodyPr>
          <a:lstStyle/>
          <a:p>
            <a:pPr algn="ctr"/>
            <a:r>
              <a:rPr lang="en-US" sz="2400" b="1" i="1" dirty="0"/>
              <a:t>The Great Wave of </a:t>
            </a:r>
            <a:r>
              <a:rPr lang="en-US" sz="2400" b="1" i="1" dirty="0" err="1"/>
              <a:t>Kanagwa</a:t>
            </a:r>
            <a:r>
              <a:rPr lang="en-US" sz="2400" b="1" i="1" dirty="0"/>
              <a:t> by Hokusai</a:t>
            </a:r>
          </a:p>
        </p:txBody>
      </p:sp>
    </p:spTree>
    <p:extLst>
      <p:ext uri="{BB962C8B-B14F-4D97-AF65-F5344CB8AC3E}">
        <p14:creationId xmlns:p14="http://schemas.microsoft.com/office/powerpoint/2010/main" val="639673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20760</TotalTime>
  <Words>6645</Words>
  <Application>Microsoft Office PowerPoint</Application>
  <PresentationFormat>On-screen Show (4:3)</PresentationFormat>
  <Paragraphs>880</Paragraphs>
  <Slides>134</Slides>
  <Notes>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134</vt:i4>
      </vt:variant>
    </vt:vector>
  </HeadingPairs>
  <TitlesOfParts>
    <vt:vector size="141" baseType="lpstr">
      <vt:lpstr>Arial</vt:lpstr>
      <vt:lpstr>Calibri</vt:lpstr>
      <vt:lpstr>Courier New</vt:lpstr>
      <vt:lpstr>Wingdings</vt:lpstr>
      <vt:lpstr>Office Theme</vt:lpstr>
      <vt:lpstr>1_Office Theme</vt:lpstr>
      <vt:lpstr>Document</vt:lpstr>
      <vt:lpstr>AP World History Unit IV: The Global Convergence</vt:lpstr>
      <vt:lpstr>Major Political Units of World ca 1450</vt:lpstr>
      <vt:lpstr>Major Political Units of the World ca 1750</vt:lpstr>
      <vt:lpstr>Unit Questions and Periodization</vt:lpstr>
      <vt:lpstr>The Global Convergence – What was it? </vt:lpstr>
      <vt:lpstr>World Demography (by region) 1400 to 1700</vt:lpstr>
      <vt:lpstr>The Voyages of Zheng He vs Europeans</vt:lpstr>
      <vt:lpstr>Motivations for European Voyages of Exploration</vt:lpstr>
      <vt:lpstr>Trade Routes in 1450 CE</vt:lpstr>
      <vt:lpstr>European Exploration – How?  </vt:lpstr>
      <vt:lpstr>European seafaring technologies</vt:lpstr>
      <vt:lpstr>Atlantic Ocean Gyres</vt:lpstr>
      <vt:lpstr>European Exploration – How?</vt:lpstr>
      <vt:lpstr>Dutch East India Company Trade Routes</vt:lpstr>
      <vt:lpstr>New Economic Theory -- Mercantilism</vt:lpstr>
      <vt:lpstr>European Voyages of Exploration</vt:lpstr>
      <vt:lpstr>Map of Portuguese African Voyages</vt:lpstr>
      <vt:lpstr>European Voyages of Exploration</vt:lpstr>
      <vt:lpstr>European Voyages of Exploration</vt:lpstr>
      <vt:lpstr>Voyages by Various European Powers</vt:lpstr>
      <vt:lpstr>New Gunpowder Weapons</vt:lpstr>
      <vt:lpstr>Early Cannon Technology – bombards &amp; ships</vt:lpstr>
      <vt:lpstr>European Competition for Empire</vt:lpstr>
      <vt:lpstr>European Settlements by 1700</vt:lpstr>
      <vt:lpstr>European Competition for Empire</vt:lpstr>
      <vt:lpstr>Dutch East India Company Trade Routes</vt:lpstr>
      <vt:lpstr>European Competition for Empire</vt:lpstr>
      <vt:lpstr>Pirates vs Privateers</vt:lpstr>
      <vt:lpstr>Portuguese Cartaz system</vt:lpstr>
      <vt:lpstr>Impact of European Exploration on Existing Trade Routes</vt:lpstr>
      <vt:lpstr>The Columbian Exchange &amp; Atlantic System</vt:lpstr>
      <vt:lpstr>The Atlantic System (Triangular Trade in practice)</vt:lpstr>
      <vt:lpstr>World Demography (by region) 1400 to 1700</vt:lpstr>
      <vt:lpstr>The Columbian Exchange</vt:lpstr>
      <vt:lpstr>The Columbian Exchange</vt:lpstr>
      <vt:lpstr>Atlantic System Effects – Political </vt:lpstr>
      <vt:lpstr>16th &amp; 17th Century Spanish Empire</vt:lpstr>
      <vt:lpstr>Spanish &amp; Portuguese NW Colonial Empires</vt:lpstr>
      <vt:lpstr>Spanish and Portuguese NW political structures</vt:lpstr>
      <vt:lpstr>Spanish Castas system</vt:lpstr>
      <vt:lpstr>Spanish Castas System</vt:lpstr>
      <vt:lpstr>Spanish vs English Colonial Systems</vt:lpstr>
      <vt:lpstr>Atlantic System Impact -- Political </vt:lpstr>
      <vt:lpstr>Ashanti Empire 1670 to mid 1800’s</vt:lpstr>
      <vt:lpstr>Approximate number of settlers in North American colonies (1700)</vt:lpstr>
      <vt:lpstr>Atlantic System Effect -- Economic</vt:lpstr>
      <vt:lpstr>Spanish sugar plantation in Puerto Rico, Theodor de Bry</vt:lpstr>
      <vt:lpstr>Spanish Silver Mine at Potosi</vt:lpstr>
      <vt:lpstr>Atlantic System Effect -- New Global Trading Patterns</vt:lpstr>
      <vt:lpstr>The Great Circuit</vt:lpstr>
      <vt:lpstr>The Great Circuit – greater detail</vt:lpstr>
      <vt:lpstr>Economic Impact of Atlantic System </vt:lpstr>
      <vt:lpstr>Environmental Effects of Atlantic System</vt:lpstr>
      <vt:lpstr>Barbados Sugar Plantations</vt:lpstr>
      <vt:lpstr>Social Impact of Atlantic System</vt:lpstr>
      <vt:lpstr>Spanish Mission in California, ca 1600</vt:lpstr>
      <vt:lpstr>Spanish Missions in N. America</vt:lpstr>
      <vt:lpstr>Impact of Atlantic System -- Social</vt:lpstr>
      <vt:lpstr>Ashanti Empire 1670 to mid 1800’s</vt:lpstr>
      <vt:lpstr>Middle Passage – before 1700 when conditions improved ~ 33% of slaves died on the voyage ** WHY??**</vt:lpstr>
      <vt:lpstr>Slave Carriers (by Nation)</vt:lpstr>
      <vt:lpstr>Slave Exports from Africa</vt:lpstr>
      <vt:lpstr>Social Impact of Atlantic System</vt:lpstr>
      <vt:lpstr>Centralization of Government in Europe, ME and Asia</vt:lpstr>
      <vt:lpstr>Major Political Units of World ca 1450</vt:lpstr>
      <vt:lpstr>Major Political Units of the World ca 1750</vt:lpstr>
      <vt:lpstr>Europe in the 1740’s</vt:lpstr>
      <vt:lpstr>Reform and Change in Europe</vt:lpstr>
      <vt:lpstr>PowerPoint Presentation</vt:lpstr>
      <vt:lpstr>The German Reformation</vt:lpstr>
      <vt:lpstr>PowerPoint Presentation</vt:lpstr>
      <vt:lpstr>Spread of Reformation</vt:lpstr>
      <vt:lpstr>Impact of Reformation</vt:lpstr>
      <vt:lpstr>Inquisition Methods of Torture</vt:lpstr>
      <vt:lpstr>Impact of Reformation</vt:lpstr>
      <vt:lpstr>Thirty Years War </vt:lpstr>
      <vt:lpstr>Absolutist European Monarchs</vt:lpstr>
      <vt:lpstr>Rise of European Absolutism</vt:lpstr>
      <vt:lpstr>The Royal Palace at Versailles -- 1682</vt:lpstr>
      <vt:lpstr>Rise of European Absolutism</vt:lpstr>
      <vt:lpstr>Austria-Hungarian Empire by 1700</vt:lpstr>
      <vt:lpstr>The Expansion of Prussia</vt:lpstr>
      <vt:lpstr>The Russian Empire</vt:lpstr>
      <vt:lpstr>PowerPoint Presentation</vt:lpstr>
      <vt:lpstr>The Russian Empire</vt:lpstr>
      <vt:lpstr>PowerPoint Presentation</vt:lpstr>
      <vt:lpstr>The Russian Empire</vt:lpstr>
      <vt:lpstr>Russian Imperial Expansion</vt:lpstr>
      <vt:lpstr>English and Dutch Constitutionalism</vt:lpstr>
      <vt:lpstr>The Legend of Robin Hood</vt:lpstr>
      <vt:lpstr>PowerPoint Presentation</vt:lpstr>
      <vt:lpstr>English Limited Monarchy</vt:lpstr>
      <vt:lpstr>Social &amp; Cultural Developments in Europe</vt:lpstr>
      <vt:lpstr>Social &amp; Cultural Developments in Europe</vt:lpstr>
      <vt:lpstr>The Scientific Revolution</vt:lpstr>
      <vt:lpstr>PowerPoint Presentation</vt:lpstr>
      <vt:lpstr>Social &amp; Cultural Developments in Europe</vt:lpstr>
      <vt:lpstr>Japanese Wood Block Printing</vt:lpstr>
      <vt:lpstr>Japanese Wood Block Printing</vt:lpstr>
      <vt:lpstr>PowerPoint Presentation</vt:lpstr>
      <vt:lpstr>Shakespeare and the Globe</vt:lpstr>
      <vt:lpstr>Kabuki Theater in Tokugawa Japan</vt:lpstr>
      <vt:lpstr>3 Turkish Islamic Empires of Asia</vt:lpstr>
      <vt:lpstr>PowerPoint Presentation</vt:lpstr>
      <vt:lpstr>Islamic Gunpowder Empires</vt:lpstr>
      <vt:lpstr>Ottoman Empire – 1453 to 1919</vt:lpstr>
      <vt:lpstr>Ottoman Empire</vt:lpstr>
      <vt:lpstr>Safavid Empire</vt:lpstr>
      <vt:lpstr>Mughal Empire</vt:lpstr>
      <vt:lpstr>PowerPoint Presentation</vt:lpstr>
      <vt:lpstr>PowerPoint Presentation</vt:lpstr>
      <vt:lpstr>Mughal Empire</vt:lpstr>
      <vt:lpstr>Taj Mahal</vt:lpstr>
      <vt:lpstr>Decline of Islamic Empires</vt:lpstr>
      <vt:lpstr>PowerPoint Presentation</vt:lpstr>
      <vt:lpstr>Decline of Islamic Empires</vt:lpstr>
      <vt:lpstr>Imperial China under the Ming Dynasty</vt:lpstr>
      <vt:lpstr>The Ming Empire – 1368 to 1644</vt:lpstr>
      <vt:lpstr>The Forbidden City – Imperial Palace</vt:lpstr>
      <vt:lpstr>Ming Society &amp; Economy</vt:lpstr>
      <vt:lpstr>Traditional Ming Porcelain</vt:lpstr>
      <vt:lpstr>Rise of the Qing Dynasty</vt:lpstr>
      <vt:lpstr>Manchu Queue style of dress</vt:lpstr>
      <vt:lpstr>Manchu/Qing Empire</vt:lpstr>
      <vt:lpstr>Expansion of the Qing Dynasty</vt:lpstr>
      <vt:lpstr>Chinese society under Ming &amp; Qing</vt:lpstr>
      <vt:lpstr>Journey to the West</vt:lpstr>
      <vt:lpstr>Samurai Culture reading</vt:lpstr>
      <vt:lpstr>Japanese Unification</vt:lpstr>
      <vt:lpstr>Japan prior to Unification</vt:lpstr>
      <vt:lpstr>3 Unifiers of Japan</vt:lpstr>
      <vt:lpstr>The Tokugawa Shogunate</vt:lpstr>
      <vt:lpstr>Japanese Isolationism </vt:lpstr>
      <vt:lpstr>Tokugawa Execution of Japanese Christians -- all Japanese were forced to be Buddhist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dc:creator>
  <cp:lastModifiedBy>Kristoffer Rhinehart</cp:lastModifiedBy>
  <cp:revision>249</cp:revision>
  <cp:lastPrinted>2017-12-04T19:05:23Z</cp:lastPrinted>
  <dcterms:created xsi:type="dcterms:W3CDTF">2014-11-11T12:27:34Z</dcterms:created>
  <dcterms:modified xsi:type="dcterms:W3CDTF">2017-12-04T19:32:13Z</dcterms:modified>
</cp:coreProperties>
</file>