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9"/>
  </p:handoutMasterIdLst>
  <p:sldIdLst>
    <p:sldId id="370" r:id="rId2"/>
    <p:sldId id="381" r:id="rId3"/>
    <p:sldId id="379" r:id="rId4"/>
    <p:sldId id="371" r:id="rId5"/>
    <p:sldId id="373" r:id="rId6"/>
    <p:sldId id="380" r:id="rId7"/>
    <p:sldId id="387" r:id="rId8"/>
    <p:sldId id="388" r:id="rId9"/>
    <p:sldId id="389" r:id="rId10"/>
    <p:sldId id="390" r:id="rId11"/>
    <p:sldId id="391" r:id="rId12"/>
    <p:sldId id="392" r:id="rId13"/>
    <p:sldId id="394" r:id="rId14"/>
    <p:sldId id="393" r:id="rId15"/>
    <p:sldId id="395" r:id="rId16"/>
    <p:sldId id="396" r:id="rId17"/>
    <p:sldId id="386" r:id="rId18"/>
    <p:sldId id="397" r:id="rId19"/>
    <p:sldId id="426" r:id="rId20"/>
    <p:sldId id="427" r:id="rId21"/>
    <p:sldId id="398" r:id="rId22"/>
    <p:sldId id="399" r:id="rId23"/>
    <p:sldId id="400" r:id="rId24"/>
    <p:sldId id="401" r:id="rId25"/>
    <p:sldId id="402" r:id="rId26"/>
    <p:sldId id="403" r:id="rId27"/>
    <p:sldId id="413" r:id="rId28"/>
    <p:sldId id="414" r:id="rId29"/>
    <p:sldId id="415" r:id="rId30"/>
    <p:sldId id="404" r:id="rId31"/>
    <p:sldId id="416" r:id="rId32"/>
    <p:sldId id="501" r:id="rId33"/>
    <p:sldId id="502" r:id="rId34"/>
    <p:sldId id="417" r:id="rId35"/>
    <p:sldId id="418" r:id="rId36"/>
    <p:sldId id="419" r:id="rId37"/>
    <p:sldId id="405" r:id="rId38"/>
    <p:sldId id="406" r:id="rId39"/>
    <p:sldId id="408" r:id="rId40"/>
    <p:sldId id="407" r:id="rId41"/>
    <p:sldId id="410" r:id="rId42"/>
    <p:sldId id="421" r:id="rId43"/>
    <p:sldId id="429" r:id="rId44"/>
    <p:sldId id="428" r:id="rId45"/>
    <p:sldId id="422" r:id="rId46"/>
    <p:sldId id="423" r:id="rId47"/>
    <p:sldId id="424" r:id="rId48"/>
    <p:sldId id="430" r:id="rId49"/>
    <p:sldId id="431" r:id="rId50"/>
    <p:sldId id="432" r:id="rId51"/>
    <p:sldId id="437" r:id="rId52"/>
    <p:sldId id="445" r:id="rId53"/>
    <p:sldId id="442" r:id="rId54"/>
    <p:sldId id="443" r:id="rId55"/>
    <p:sldId id="444" r:id="rId56"/>
    <p:sldId id="446" r:id="rId57"/>
    <p:sldId id="447" r:id="rId58"/>
    <p:sldId id="448" r:id="rId59"/>
    <p:sldId id="449" r:id="rId60"/>
    <p:sldId id="451" r:id="rId61"/>
    <p:sldId id="452" r:id="rId62"/>
    <p:sldId id="450" r:id="rId63"/>
    <p:sldId id="455" r:id="rId64"/>
    <p:sldId id="457" r:id="rId65"/>
    <p:sldId id="458" r:id="rId66"/>
    <p:sldId id="459" r:id="rId67"/>
    <p:sldId id="460" r:id="rId68"/>
    <p:sldId id="503" r:id="rId69"/>
    <p:sldId id="463" r:id="rId70"/>
    <p:sldId id="462" r:id="rId71"/>
    <p:sldId id="464" r:id="rId72"/>
    <p:sldId id="465" r:id="rId73"/>
    <p:sldId id="472" r:id="rId74"/>
    <p:sldId id="504" r:id="rId75"/>
    <p:sldId id="467" r:id="rId76"/>
    <p:sldId id="468" r:id="rId77"/>
    <p:sldId id="469" r:id="rId78"/>
    <p:sldId id="470" r:id="rId79"/>
    <p:sldId id="471" r:id="rId80"/>
    <p:sldId id="473" r:id="rId81"/>
    <p:sldId id="479" r:id="rId82"/>
    <p:sldId id="474" r:id="rId83"/>
    <p:sldId id="484" r:id="rId84"/>
    <p:sldId id="475" r:id="rId85"/>
    <p:sldId id="477" r:id="rId86"/>
    <p:sldId id="483" r:id="rId87"/>
    <p:sldId id="478" r:id="rId88"/>
    <p:sldId id="480" r:id="rId89"/>
    <p:sldId id="481" r:id="rId90"/>
    <p:sldId id="486" r:id="rId91"/>
    <p:sldId id="485" r:id="rId92"/>
    <p:sldId id="489" r:id="rId93"/>
    <p:sldId id="494" r:id="rId94"/>
    <p:sldId id="496" r:id="rId95"/>
    <p:sldId id="490" r:id="rId96"/>
    <p:sldId id="497" r:id="rId97"/>
    <p:sldId id="492" r:id="rId98"/>
    <p:sldId id="498" r:id="rId99"/>
    <p:sldId id="499" r:id="rId100"/>
    <p:sldId id="500" r:id="rId101"/>
    <p:sldId id="374" r:id="rId102"/>
    <p:sldId id="288" r:id="rId103"/>
    <p:sldId id="376" r:id="rId104"/>
    <p:sldId id="377" r:id="rId105"/>
    <p:sldId id="378" r:id="rId106"/>
    <p:sldId id="259" r:id="rId107"/>
    <p:sldId id="385" r:id="rId108"/>
  </p:sldIdLst>
  <p:sldSz cx="9144000" cy="6858000" type="screen4x3"/>
  <p:notesSz cx="6858000"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339933"/>
    <a:srgbClr val="FFFFCC"/>
    <a:srgbClr val="666699"/>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Est. World Population</c:v>
                </c:pt>
              </c:strCache>
            </c:strRef>
          </c:tx>
          <c:spPr>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Sheet1!$A$2:$A$16</c:f>
              <c:strCache>
                <c:ptCount val="15"/>
                <c:pt idx="0">
                  <c:v>100,000 BCE</c:v>
                </c:pt>
                <c:pt idx="1">
                  <c:v>30,000 BCE</c:v>
                </c:pt>
                <c:pt idx="2">
                  <c:v>8000 BCE</c:v>
                </c:pt>
                <c:pt idx="3">
                  <c:v>3000 BCE</c:v>
                </c:pt>
                <c:pt idx="4">
                  <c:v>1000 BCE</c:v>
                </c:pt>
                <c:pt idx="5">
                  <c:v>0 CE</c:v>
                </c:pt>
                <c:pt idx="6">
                  <c:v>1000 CE</c:v>
                </c:pt>
                <c:pt idx="7">
                  <c:v>1200 CE</c:v>
                </c:pt>
                <c:pt idx="8">
                  <c:v>1400 CE</c:v>
                </c:pt>
                <c:pt idx="9">
                  <c:v>1600 CE</c:v>
                </c:pt>
                <c:pt idx="10">
                  <c:v>1700 CE</c:v>
                </c:pt>
                <c:pt idx="11">
                  <c:v>1800 CE</c:v>
                </c:pt>
                <c:pt idx="12">
                  <c:v>1900 CE</c:v>
                </c:pt>
                <c:pt idx="13">
                  <c:v>1950 CE</c:v>
                </c:pt>
                <c:pt idx="14">
                  <c:v>2000 CE</c:v>
                </c:pt>
              </c:strCache>
            </c:strRef>
          </c:cat>
          <c:val>
            <c:numRef>
              <c:f>Sheet1!$B$2:$B$16</c:f>
              <c:numCache>
                <c:formatCode>General</c:formatCode>
                <c:ptCount val="15"/>
                <c:pt idx="0" formatCode="#,##0">
                  <c:v>10000</c:v>
                </c:pt>
                <c:pt idx="1">
                  <c:v>500000</c:v>
                </c:pt>
                <c:pt idx="2">
                  <c:v>6000000</c:v>
                </c:pt>
                <c:pt idx="3">
                  <c:v>50000000</c:v>
                </c:pt>
                <c:pt idx="4">
                  <c:v>120000000</c:v>
                </c:pt>
                <c:pt idx="5">
                  <c:v>250000000</c:v>
                </c:pt>
                <c:pt idx="6">
                  <c:v>250000000</c:v>
                </c:pt>
                <c:pt idx="7">
                  <c:v>400000000</c:v>
                </c:pt>
                <c:pt idx="8">
                  <c:v>375000000</c:v>
                </c:pt>
                <c:pt idx="9">
                  <c:v>578000000</c:v>
                </c:pt>
                <c:pt idx="10">
                  <c:v>680000000</c:v>
                </c:pt>
                <c:pt idx="11">
                  <c:v>954000000</c:v>
                </c:pt>
                <c:pt idx="12">
                  <c:v>1634000000</c:v>
                </c:pt>
                <c:pt idx="13">
                  <c:v>2530000000</c:v>
                </c:pt>
                <c:pt idx="14">
                  <c:v>6000000000</c:v>
                </c:pt>
              </c:numCache>
            </c:numRef>
          </c:val>
          <c:extLst>
            <c:ext xmlns:c16="http://schemas.microsoft.com/office/drawing/2014/chart" uri="{C3380CC4-5D6E-409C-BE32-E72D297353CC}">
              <c16:uniqueId val="{00000000-F683-4B51-836E-6C86D9A57C2A}"/>
            </c:ext>
          </c:extLst>
        </c:ser>
        <c:ser>
          <c:idx val="1"/>
          <c:order val="1"/>
          <c:tx>
            <c:strRef>
              <c:f>Sheet1!$C$1</c:f>
              <c:strCache>
                <c:ptCount val="1"/>
                <c:pt idx="0">
                  <c:v>Column1</c:v>
                </c:pt>
              </c:strCache>
            </c:strRef>
          </c:tx>
          <c:invertIfNegative val="0"/>
          <c:cat>
            <c:strRef>
              <c:f>Sheet1!$A$2:$A$16</c:f>
              <c:strCache>
                <c:ptCount val="15"/>
                <c:pt idx="0">
                  <c:v>100,000 BCE</c:v>
                </c:pt>
                <c:pt idx="1">
                  <c:v>30,000 BCE</c:v>
                </c:pt>
                <c:pt idx="2">
                  <c:v>8000 BCE</c:v>
                </c:pt>
                <c:pt idx="3">
                  <c:v>3000 BCE</c:v>
                </c:pt>
                <c:pt idx="4">
                  <c:v>1000 BCE</c:v>
                </c:pt>
                <c:pt idx="5">
                  <c:v>0 CE</c:v>
                </c:pt>
                <c:pt idx="6">
                  <c:v>1000 CE</c:v>
                </c:pt>
                <c:pt idx="7">
                  <c:v>1200 CE</c:v>
                </c:pt>
                <c:pt idx="8">
                  <c:v>1400 CE</c:v>
                </c:pt>
                <c:pt idx="9">
                  <c:v>1600 CE</c:v>
                </c:pt>
                <c:pt idx="10">
                  <c:v>1700 CE</c:v>
                </c:pt>
                <c:pt idx="11">
                  <c:v>1800 CE</c:v>
                </c:pt>
                <c:pt idx="12">
                  <c:v>1900 CE</c:v>
                </c:pt>
                <c:pt idx="13">
                  <c:v>1950 CE</c:v>
                </c:pt>
                <c:pt idx="14">
                  <c:v>2000 CE</c:v>
                </c:pt>
              </c:strCache>
            </c:strRef>
          </c:cat>
          <c:val>
            <c:numRef>
              <c:f>Sheet1!$C$2:$C$16</c:f>
              <c:numCache>
                <c:formatCode>General</c:formatCode>
                <c:ptCount val="15"/>
              </c:numCache>
            </c:numRef>
          </c:val>
          <c:extLst>
            <c:ext xmlns:c16="http://schemas.microsoft.com/office/drawing/2014/chart" uri="{C3380CC4-5D6E-409C-BE32-E72D297353CC}">
              <c16:uniqueId val="{00000001-F683-4B51-836E-6C86D9A57C2A}"/>
            </c:ext>
          </c:extLst>
        </c:ser>
        <c:ser>
          <c:idx val="2"/>
          <c:order val="2"/>
          <c:tx>
            <c:strRef>
              <c:f>Sheet1!$D$1</c:f>
              <c:strCache>
                <c:ptCount val="1"/>
                <c:pt idx="0">
                  <c:v>Column2</c:v>
                </c:pt>
              </c:strCache>
            </c:strRef>
          </c:tx>
          <c:invertIfNegative val="0"/>
          <c:cat>
            <c:strRef>
              <c:f>Sheet1!$A$2:$A$16</c:f>
              <c:strCache>
                <c:ptCount val="15"/>
                <c:pt idx="0">
                  <c:v>100,000 BCE</c:v>
                </c:pt>
                <c:pt idx="1">
                  <c:v>30,000 BCE</c:v>
                </c:pt>
                <c:pt idx="2">
                  <c:v>8000 BCE</c:v>
                </c:pt>
                <c:pt idx="3">
                  <c:v>3000 BCE</c:v>
                </c:pt>
                <c:pt idx="4">
                  <c:v>1000 BCE</c:v>
                </c:pt>
                <c:pt idx="5">
                  <c:v>0 CE</c:v>
                </c:pt>
                <c:pt idx="6">
                  <c:v>1000 CE</c:v>
                </c:pt>
                <c:pt idx="7">
                  <c:v>1200 CE</c:v>
                </c:pt>
                <c:pt idx="8">
                  <c:v>1400 CE</c:v>
                </c:pt>
                <c:pt idx="9">
                  <c:v>1600 CE</c:v>
                </c:pt>
                <c:pt idx="10">
                  <c:v>1700 CE</c:v>
                </c:pt>
                <c:pt idx="11">
                  <c:v>1800 CE</c:v>
                </c:pt>
                <c:pt idx="12">
                  <c:v>1900 CE</c:v>
                </c:pt>
                <c:pt idx="13">
                  <c:v>1950 CE</c:v>
                </c:pt>
                <c:pt idx="14">
                  <c:v>2000 CE</c:v>
                </c:pt>
              </c:strCache>
            </c:strRef>
          </c:cat>
          <c:val>
            <c:numRef>
              <c:f>Sheet1!$D$2:$D$16</c:f>
              <c:numCache>
                <c:formatCode>General</c:formatCode>
                <c:ptCount val="15"/>
              </c:numCache>
            </c:numRef>
          </c:val>
          <c:extLst>
            <c:ext xmlns:c16="http://schemas.microsoft.com/office/drawing/2014/chart" uri="{C3380CC4-5D6E-409C-BE32-E72D297353CC}">
              <c16:uniqueId val="{00000002-F683-4B51-836E-6C86D9A57C2A}"/>
            </c:ext>
          </c:extLst>
        </c:ser>
        <c:dLbls>
          <c:showLegendKey val="0"/>
          <c:showVal val="0"/>
          <c:showCatName val="0"/>
          <c:showSerName val="0"/>
          <c:showPercent val="0"/>
          <c:showBubbleSize val="0"/>
        </c:dLbls>
        <c:gapWidth val="100"/>
        <c:axId val="208839808"/>
        <c:axId val="208841344"/>
      </c:barChart>
      <c:catAx>
        <c:axId val="208839808"/>
        <c:scaling>
          <c:orientation val="minMax"/>
        </c:scaling>
        <c:delete val="0"/>
        <c:axPos val="b"/>
        <c:numFmt formatCode="General" sourceLinked="0"/>
        <c:majorTickMark val="out"/>
        <c:minorTickMark val="none"/>
        <c:tickLblPos val="nextTo"/>
        <c:crossAx val="208841344"/>
        <c:crosses val="autoZero"/>
        <c:auto val="1"/>
        <c:lblAlgn val="ctr"/>
        <c:lblOffset val="100"/>
        <c:noMultiLvlLbl val="0"/>
      </c:catAx>
      <c:valAx>
        <c:axId val="208841344"/>
        <c:scaling>
          <c:orientation val="minMax"/>
        </c:scaling>
        <c:delete val="0"/>
        <c:axPos val="l"/>
        <c:majorGridlines/>
        <c:numFmt formatCode="#,##0" sourceLinked="1"/>
        <c:majorTickMark val="out"/>
        <c:minorTickMark val="none"/>
        <c:tickLblPos val="nextTo"/>
        <c:crossAx val="2088398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059"/>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059"/>
          </a:xfrm>
          <a:prstGeom prst="rect">
            <a:avLst/>
          </a:prstGeom>
        </p:spPr>
        <p:txBody>
          <a:bodyPr vert="horz" lIns="93177" tIns="46589" rIns="93177" bIns="46589" rtlCol="0"/>
          <a:lstStyle>
            <a:lvl1pPr algn="r">
              <a:defRPr sz="1200"/>
            </a:lvl1pPr>
          </a:lstStyle>
          <a:p>
            <a:fld id="{5987CD24-EF05-40F9-A1E2-3D73052365FF}" type="datetimeFigureOut">
              <a:rPr lang="en-US" smtClean="0"/>
              <a:t>6/6/2017</a:t>
            </a:fld>
            <a:endParaRPr lang="en-US" dirty="0"/>
          </a:p>
        </p:txBody>
      </p:sp>
      <p:sp>
        <p:nvSpPr>
          <p:cNvPr id="4" name="Footer Placeholder 3"/>
          <p:cNvSpPr>
            <a:spLocks noGrp="1"/>
          </p:cNvSpPr>
          <p:nvPr>
            <p:ph type="ftr" sz="quarter" idx="2"/>
          </p:nvPr>
        </p:nvSpPr>
        <p:spPr>
          <a:xfrm>
            <a:off x="0" y="8845632"/>
            <a:ext cx="2971800" cy="465058"/>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5632"/>
            <a:ext cx="2971800" cy="465058"/>
          </a:xfrm>
          <a:prstGeom prst="rect">
            <a:avLst/>
          </a:prstGeom>
        </p:spPr>
        <p:txBody>
          <a:bodyPr vert="horz" lIns="93177" tIns="46589" rIns="93177" bIns="46589" rtlCol="0" anchor="b"/>
          <a:lstStyle>
            <a:lvl1pPr algn="r">
              <a:defRPr sz="1200"/>
            </a:lvl1pPr>
          </a:lstStyle>
          <a:p>
            <a:fld id="{737B2950-8329-4AA0-AFA0-2B4BDAA72740}" type="slidenum">
              <a:rPr lang="en-US" smtClean="0"/>
              <a:t>‹#›</a:t>
            </a:fld>
            <a:endParaRPr lang="en-US" dirty="0"/>
          </a:p>
        </p:txBody>
      </p:sp>
    </p:spTree>
    <p:extLst>
      <p:ext uri="{BB962C8B-B14F-4D97-AF65-F5344CB8AC3E}">
        <p14:creationId xmlns:p14="http://schemas.microsoft.com/office/powerpoint/2010/main" val="378906010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1390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2538975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24094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290690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318828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266000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189730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3799351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295965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42607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BD906D-341F-45E6-9F80-BCB25498E621}" type="datetimeFigureOut">
              <a:rPr lang="en-US" smtClean="0"/>
              <a:t>6/6/2017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960C4A-8AD3-4FE8-BBC1-1F665065D40B}" type="slidenum">
              <a:rPr lang="en-US" smtClean="0"/>
              <a:t>‹#›</a:t>
            </a:fld>
            <a:endParaRPr lang="en-US" dirty="0"/>
          </a:p>
        </p:txBody>
      </p:sp>
    </p:spTree>
    <p:extLst>
      <p:ext uri="{BB962C8B-B14F-4D97-AF65-F5344CB8AC3E}">
        <p14:creationId xmlns:p14="http://schemas.microsoft.com/office/powerpoint/2010/main" val="54870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D906D-341F-45E6-9F80-BCB25498E621}" type="datetimeFigureOut">
              <a:rPr lang="en-US" smtClean="0"/>
              <a:t>6/6/2017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60C4A-8AD3-4FE8-BBC1-1F665065D40B}" type="slidenum">
              <a:rPr lang="en-US" smtClean="0"/>
              <a:t>‹#›</a:t>
            </a:fld>
            <a:endParaRPr lang="en-US" dirty="0"/>
          </a:p>
        </p:txBody>
      </p:sp>
    </p:spTree>
    <p:extLst>
      <p:ext uri="{BB962C8B-B14F-4D97-AF65-F5344CB8AC3E}">
        <p14:creationId xmlns:p14="http://schemas.microsoft.com/office/powerpoint/2010/main" val="2427190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563562"/>
          </a:xfrm>
        </p:spPr>
        <p:txBody>
          <a:bodyPr>
            <a:noAutofit/>
          </a:bodyPr>
          <a:lstStyle/>
          <a:p>
            <a:r>
              <a:rPr lang="en-US" sz="3200" b="1" u="sng" dirty="0"/>
              <a:t>Interregional Trade during the Postclassical Era</a:t>
            </a:r>
          </a:p>
        </p:txBody>
      </p:sp>
      <p:sp>
        <p:nvSpPr>
          <p:cNvPr id="3" name="Content Placeholder 2"/>
          <p:cNvSpPr>
            <a:spLocks noGrp="1"/>
          </p:cNvSpPr>
          <p:nvPr>
            <p:ph idx="1"/>
          </p:nvPr>
        </p:nvSpPr>
        <p:spPr>
          <a:xfrm>
            <a:off x="0" y="685800"/>
            <a:ext cx="9144000" cy="6172200"/>
          </a:xfrm>
        </p:spPr>
        <p:txBody>
          <a:bodyPr>
            <a:normAutofit/>
          </a:bodyPr>
          <a:lstStyle/>
          <a:p>
            <a:pPr marL="0" indent="0">
              <a:buNone/>
            </a:pPr>
            <a:r>
              <a:rPr lang="en-US" sz="2300" b="1" i="1" dirty="0"/>
              <a:t>EQ: How did interregional trade change during the time period 600 CE to 1450 CE? What continuities existed? Why did these changes and continuities occur? </a:t>
            </a:r>
          </a:p>
          <a:p>
            <a:r>
              <a:rPr lang="en-US" sz="2300" dirty="0"/>
              <a:t>Trade during the Middle Ages involved the expansion &amp; intensification of existing trade routes and the development of new ones</a:t>
            </a:r>
          </a:p>
          <a:p>
            <a:pPr lvl="1" indent="-342900">
              <a:buFont typeface="Wingdings" panose="05000000000000000000" pitchFamily="2" charset="2"/>
              <a:buChar char="§"/>
            </a:pPr>
            <a:r>
              <a:rPr lang="en-US" sz="2300" dirty="0"/>
              <a:t>Intensification of old routes =&gt; </a:t>
            </a:r>
            <a:r>
              <a:rPr lang="en-US" sz="2300" b="1" i="1" dirty="0"/>
              <a:t>Silk Road</a:t>
            </a:r>
            <a:r>
              <a:rPr lang="en-US" sz="2300" dirty="0"/>
              <a:t>, </a:t>
            </a:r>
            <a:r>
              <a:rPr lang="en-US" sz="2300" b="1" i="1" dirty="0"/>
              <a:t>Indian Ocean </a:t>
            </a:r>
            <a:r>
              <a:rPr lang="en-US" sz="2300" dirty="0"/>
              <a:t>network, </a:t>
            </a:r>
            <a:r>
              <a:rPr lang="en-US" sz="2300" b="1" i="1" dirty="0"/>
              <a:t>Trans-Saharan</a:t>
            </a:r>
            <a:r>
              <a:rPr lang="en-US" sz="2300" dirty="0"/>
              <a:t> routes and the </a:t>
            </a:r>
            <a:r>
              <a:rPr lang="en-US" sz="2300" b="1" i="1" dirty="0"/>
              <a:t>Mediterranean sea lanes</a:t>
            </a:r>
          </a:p>
          <a:p>
            <a:pPr lvl="1" indent="-342900">
              <a:buFont typeface="Wingdings" panose="05000000000000000000" pitchFamily="2" charset="2"/>
              <a:buChar char="§"/>
            </a:pPr>
            <a:r>
              <a:rPr lang="en-US" sz="2300" dirty="0"/>
              <a:t>New Routes =&gt; </a:t>
            </a:r>
            <a:r>
              <a:rPr lang="en-US" sz="2300" b="1" i="1" dirty="0"/>
              <a:t>Hanseatic League</a:t>
            </a:r>
            <a:r>
              <a:rPr lang="en-US" sz="2300" dirty="0"/>
              <a:t> &amp; Mesoamerican networks</a:t>
            </a:r>
          </a:p>
          <a:p>
            <a:r>
              <a:rPr lang="en-US" sz="2300" dirty="0"/>
              <a:t>Q: Why Trade? =&gt; regional variations in resources and skills due to climate zones and technological development</a:t>
            </a:r>
          </a:p>
          <a:p>
            <a:pPr lvl="1" indent="-342900">
              <a:buFont typeface="Wingdings" panose="05000000000000000000" pitchFamily="2" charset="2"/>
              <a:buChar char="§"/>
            </a:pPr>
            <a:r>
              <a:rPr lang="en-US" sz="2300" dirty="0"/>
              <a:t>i.e. varying distribution of gold in Africa, silk industry in China</a:t>
            </a:r>
          </a:p>
          <a:p>
            <a:r>
              <a:rPr lang="en-US" sz="2300" dirty="0"/>
              <a:t>Q: Why expansion and Intensification? . . . Many factors </a:t>
            </a:r>
          </a:p>
          <a:p>
            <a:pPr marL="400050" lvl="1" indent="0">
              <a:buNone/>
            </a:pPr>
            <a:r>
              <a:rPr lang="en-US" sz="2300" b="1" i="1" dirty="0"/>
              <a:t>#1: States and Empires </a:t>
            </a:r>
          </a:p>
          <a:p>
            <a:pPr marL="400050" lvl="1" indent="0">
              <a:buNone/>
            </a:pPr>
            <a:r>
              <a:rPr lang="en-US" sz="2300" b="1" i="1" dirty="0"/>
              <a:t>#2: Rise of Islam </a:t>
            </a:r>
          </a:p>
          <a:p>
            <a:pPr marL="400050" lvl="1" indent="0">
              <a:buNone/>
            </a:pPr>
            <a:r>
              <a:rPr lang="en-US" sz="2300" b="1" i="1" dirty="0"/>
              <a:t>#3: Desire for luxury goods</a:t>
            </a:r>
          </a:p>
          <a:p>
            <a:pPr marL="400050" lvl="1" indent="0">
              <a:buNone/>
            </a:pPr>
            <a:endParaRPr lang="en-US" sz="2300" dirty="0"/>
          </a:p>
        </p:txBody>
      </p:sp>
    </p:spTree>
    <p:extLst>
      <p:ext uri="{BB962C8B-B14F-4D97-AF65-F5344CB8AC3E}">
        <p14:creationId xmlns:p14="http://schemas.microsoft.com/office/powerpoint/2010/main" val="573261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“Spice Islands” of Malaysia</a:t>
            </a:r>
          </a:p>
        </p:txBody>
      </p:sp>
      <p:sp>
        <p:nvSpPr>
          <p:cNvPr id="3" name="Content Placeholder 2"/>
          <p:cNvSpPr>
            <a:spLocks noGrp="1"/>
          </p:cNvSpPr>
          <p:nvPr>
            <p:ph idx="1"/>
          </p:nvPr>
        </p:nvSpPr>
        <p:spPr>
          <a:xfrm>
            <a:off x="457200" y="5867400"/>
            <a:ext cx="8229600" cy="868363"/>
          </a:xfrm>
        </p:spPr>
        <p:txBody>
          <a:bodyPr>
            <a:normAutofit fontScale="92500"/>
          </a:bodyPr>
          <a:lstStyle/>
          <a:p>
            <a:pPr marL="0" indent="0">
              <a:buNone/>
            </a:pPr>
            <a:r>
              <a:rPr lang="en-US" sz="2300" dirty="0"/>
              <a:t>Spices such as cinnamon, nutmeg, cloves, etc.. From the Spice Islands were literally worth their weight in gold during the Middle Ages</a:t>
            </a:r>
          </a:p>
        </p:txBody>
      </p:sp>
      <p:pic>
        <p:nvPicPr>
          <p:cNvPr id="76802" name="Picture 2" descr="https://www.awesomestories.com/images/user/5fefa22f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391400" cy="500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446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22229" cy="6248400"/>
          </a:xfrm>
        </p:spPr>
        <p:txBody>
          <a:bodyPr>
            <a:normAutofit lnSpcReduction="10000"/>
          </a:bodyPr>
          <a:lstStyle/>
          <a:p>
            <a:pPr lvl="1" indent="-342900">
              <a:buFont typeface="Wingdings" panose="05000000000000000000" pitchFamily="2" charset="2"/>
              <a:buChar char="§"/>
            </a:pPr>
            <a:r>
              <a:rPr lang="en-US" sz="2300" dirty="0"/>
              <a:t>African society organized into nuclear families tied to </a:t>
            </a:r>
            <a:r>
              <a:rPr lang="en-US" sz="2300" b="1" i="1" dirty="0"/>
              <a:t>lineage groups </a:t>
            </a:r>
            <a:r>
              <a:rPr lang="en-US" sz="2300" dirty="0"/>
              <a:t>(similar to clan or jati) =&gt; villages organized into lineage groups</a:t>
            </a:r>
          </a:p>
          <a:p>
            <a:pPr marL="400050" lvl="1" indent="0">
              <a:buNone/>
            </a:pPr>
            <a:r>
              <a:rPr lang="en-US" sz="2300" dirty="0"/>
              <a:t>	-- Islamic African kingdoms like Mali </a:t>
            </a:r>
            <a:r>
              <a:rPr lang="en-US" sz="2300" b="1" i="1" dirty="0"/>
              <a:t>did not develop harem 	cultures </a:t>
            </a:r>
            <a:r>
              <a:rPr lang="en-US" sz="2300" dirty="0"/>
              <a:t>and seclude women like Indian cultures did</a:t>
            </a:r>
          </a:p>
          <a:p>
            <a:pPr lvl="1" indent="-342900">
              <a:buFont typeface="Wingdings" panose="05000000000000000000" pitchFamily="2" charset="2"/>
              <a:buChar char="§"/>
            </a:pPr>
            <a:r>
              <a:rPr lang="en-US" sz="2300" dirty="0"/>
              <a:t>SE Asian society was organized into </a:t>
            </a:r>
            <a:r>
              <a:rPr lang="en-US" sz="2300" b="1" i="1" dirty="0"/>
              <a:t>nuclear family units </a:t>
            </a:r>
            <a:r>
              <a:rPr lang="en-US" sz="2300" dirty="0"/>
              <a:t>=&gt; more available land and higher status for women in many cultures </a:t>
            </a:r>
          </a:p>
          <a:p>
            <a:pPr marL="400050" lvl="1" indent="0">
              <a:buNone/>
            </a:pPr>
            <a:r>
              <a:rPr lang="en-US" sz="2300" dirty="0"/>
              <a:t>	-- SE Asian culture did import the idea of </a:t>
            </a:r>
            <a:r>
              <a:rPr lang="en-US" sz="2300" b="1" i="1" dirty="0"/>
              <a:t>filial piety </a:t>
            </a:r>
            <a:r>
              <a:rPr lang="en-US" sz="2300" dirty="0"/>
              <a:t>from China =&gt; 	respect for elders was valued and held as an ideal</a:t>
            </a:r>
          </a:p>
          <a:p>
            <a:r>
              <a:rPr lang="en-US" sz="2300" b="1" dirty="0"/>
              <a:t>Overall, some cultures and areas did develop significantly more social opportunity and power for women during this time</a:t>
            </a:r>
          </a:p>
          <a:p>
            <a:pPr lvl="1">
              <a:buFont typeface="Wingdings" panose="05000000000000000000" pitchFamily="2" charset="2"/>
              <a:buChar char="§"/>
            </a:pPr>
            <a:r>
              <a:rPr lang="en-US" sz="2300" b="1" i="1" dirty="0"/>
              <a:t>SE Asia</a:t>
            </a:r>
          </a:p>
          <a:p>
            <a:pPr lvl="1">
              <a:buFont typeface="Wingdings" panose="05000000000000000000" pitchFamily="2" charset="2"/>
              <a:buChar char="§"/>
            </a:pPr>
            <a:r>
              <a:rPr lang="en-US" sz="2300" b="1" i="1" dirty="0"/>
              <a:t>Mongol China</a:t>
            </a:r>
          </a:p>
          <a:p>
            <a:pPr lvl="1">
              <a:buFont typeface="Wingdings" panose="05000000000000000000" pitchFamily="2" charset="2"/>
              <a:buChar char="§"/>
            </a:pPr>
            <a:r>
              <a:rPr lang="en-US" sz="2300" b="1" i="1" dirty="0"/>
              <a:t>West Africa</a:t>
            </a:r>
          </a:p>
          <a:p>
            <a:pPr lvl="1">
              <a:buFont typeface="Wingdings" panose="05000000000000000000" pitchFamily="2" charset="2"/>
              <a:buChar char="§"/>
            </a:pPr>
            <a:r>
              <a:rPr lang="en-US" sz="2300" b="1" i="1" dirty="0"/>
              <a:t>Japan</a:t>
            </a:r>
            <a:r>
              <a:rPr lang="en-US" sz="2300" dirty="0"/>
              <a:t> =&gt; Introduction of Buddhism initially limited women’s participation (i.e. monasticism only) by forbidding them from visiting shrines and denying them enlightenment, but eventually women became full participants</a:t>
            </a:r>
          </a:p>
          <a:p>
            <a:endParaRPr lang="en-US" dirty="0"/>
          </a:p>
        </p:txBody>
      </p:sp>
      <p:sp>
        <p:nvSpPr>
          <p:cNvPr id="4" name="Title 1"/>
          <p:cNvSpPr>
            <a:spLocks noGrp="1"/>
          </p:cNvSpPr>
          <p:nvPr>
            <p:ph type="title"/>
          </p:nvPr>
        </p:nvSpPr>
        <p:spPr>
          <a:xfrm>
            <a:off x="457200" y="76200"/>
            <a:ext cx="8229600" cy="609600"/>
          </a:xfrm>
        </p:spPr>
        <p:txBody>
          <a:bodyPr>
            <a:normAutofit fontScale="90000"/>
          </a:bodyPr>
          <a:lstStyle/>
          <a:p>
            <a:r>
              <a:rPr lang="en-US" b="1" u="sng" dirty="0"/>
              <a:t>Family during the Postclassical Era</a:t>
            </a:r>
          </a:p>
        </p:txBody>
      </p:sp>
    </p:spTree>
    <p:extLst>
      <p:ext uri="{BB962C8B-B14F-4D97-AF65-F5344CB8AC3E}">
        <p14:creationId xmlns:p14="http://schemas.microsoft.com/office/powerpoint/2010/main" val="20869366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3490" name="Picture 2" descr="http://www.edusolution.com/regentsexams/global/january2010/ques1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914400"/>
            <a:ext cx="7648575" cy="557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7058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7650" name="Picture 2" descr="http://cw.routledge.com/textbooks/0415236614/resources/maps/map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48288"/>
            <a:ext cx="16944975" cy="1114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9956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6562" name="Picture 2" descr="http://images.classwell.com/mcd_xhtml_ebooks/2005_world_history/images/mcd_awh2005_0618376798_p222_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790575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1142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7586" name="Picture 2" descr="http://images.classwell.com/mcd_xhtml_ebooks/2005_world_history/images/mcd_awh2005_0618376798_p210_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562351"/>
            <a:ext cx="10401300" cy="1042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1805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68610" name="Picture 2" descr="http://kisworldhistory.wikispaces.com/file/view/voyages-of-zheng-he-map-0604.jpg/257937774/voyages-of-zheng-he-map-0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584325"/>
            <a:ext cx="6315075" cy="330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1931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http://images.classwell.com/mcd_xhtml_ebooks/2005_world_history/images/mcd_awh2005_0618376798_p400_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7267575"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ages.classwell.com/mcd_xhtml_ebooks/2005_world_history/images/mcd_awh2005_0618376798_p299_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038600"/>
            <a:ext cx="11201400" cy="1047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563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4754" name="Picture 2" descr="http://exhibitions.nypl.org/africansindianocean/img/maps/Indian-Ocean-SlaveTr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162800" cy="560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25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African Salt &amp; Gold Trade</a:t>
            </a:r>
          </a:p>
        </p:txBody>
      </p:sp>
      <p:pic>
        <p:nvPicPr>
          <p:cNvPr id="77826" name="Picture 2" descr="http://www.learnnc.org/lp/media/uploads/2008/07/timbukt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772400" cy="5912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35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9999">
            <a:alpha val="2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57200"/>
            <a:ext cx="9296400" cy="6400800"/>
          </a:xfrm>
        </p:spPr>
        <p:txBody>
          <a:bodyPr>
            <a:normAutofit/>
          </a:bodyPr>
          <a:lstStyle/>
          <a:p>
            <a:pPr marL="0" indent="0">
              <a:buNone/>
            </a:pPr>
            <a:r>
              <a:rPr lang="en-US" sz="2300" b="1" u="sng" dirty="0"/>
              <a:t>#4: New forms of _______________</a:t>
            </a:r>
            <a:r>
              <a:rPr lang="en-US" sz="2300" dirty="0"/>
              <a:t>=&gt; due to the volume of trade and long distances, new methods of payment were devised</a:t>
            </a:r>
          </a:p>
          <a:p>
            <a:pPr lvl="1" indent="-342900">
              <a:buFont typeface="Wingdings" panose="05000000000000000000" pitchFamily="2" charset="2"/>
              <a:buChar char="§"/>
            </a:pPr>
            <a:r>
              <a:rPr lang="en-US" sz="2300" dirty="0"/>
              <a:t>Venetians and other minted new coin $$ =&gt; </a:t>
            </a:r>
            <a:r>
              <a:rPr lang="en-US" sz="2300" b="1" i="1" dirty="0"/>
              <a:t>gold florins</a:t>
            </a:r>
          </a:p>
          <a:p>
            <a:pPr lvl="1" indent="-342900">
              <a:buFont typeface="Wingdings" panose="05000000000000000000" pitchFamily="2" charset="2"/>
              <a:buChar char="§"/>
            </a:pPr>
            <a:r>
              <a:rPr lang="en-US" sz="2300" dirty="0"/>
              <a:t>Some states also printed </a:t>
            </a:r>
            <a:r>
              <a:rPr lang="en-US" sz="2300" b="1" i="1" dirty="0"/>
              <a:t>paper $$ </a:t>
            </a:r>
            <a:r>
              <a:rPr lang="en-US" sz="2300" dirty="0"/>
              <a:t>=&gt; Tang China printed notes in 9</a:t>
            </a:r>
            <a:r>
              <a:rPr lang="en-US" sz="2300" baseline="30000" dirty="0"/>
              <a:t>th</a:t>
            </a:r>
            <a:r>
              <a:rPr lang="en-US" sz="2300" dirty="0"/>
              <a:t> century, but they inflated to 1% of value(not backed by gold)</a:t>
            </a:r>
          </a:p>
          <a:p>
            <a:pPr lvl="1" indent="-342900">
              <a:buFont typeface="Wingdings" panose="05000000000000000000" pitchFamily="2" charset="2"/>
              <a:buChar char="§"/>
            </a:pPr>
            <a:r>
              <a:rPr lang="en-US" sz="2300" b="1" i="1" dirty="0"/>
              <a:t>Credit </a:t>
            </a:r>
            <a:r>
              <a:rPr lang="en-US" sz="2300" dirty="0"/>
              <a:t>was also used for the first time, called </a:t>
            </a:r>
            <a:r>
              <a:rPr lang="en-US" sz="2300" b="1" i="1" dirty="0"/>
              <a:t>“_____________” </a:t>
            </a:r>
            <a:r>
              <a:rPr lang="en-US" sz="2300" dirty="0"/>
              <a:t>in China =&gt; paper certificate that was used by govt (promised to be redeemed for coinage at capital)</a:t>
            </a:r>
          </a:p>
          <a:p>
            <a:pPr marL="400050" lvl="1" indent="0">
              <a:buNone/>
            </a:pPr>
            <a:r>
              <a:rPr lang="en-US" sz="2300" dirty="0"/>
              <a:t>	-- Used as currency by merchants (vs using large # of copper coins)</a:t>
            </a:r>
          </a:p>
          <a:p>
            <a:pPr lvl="1" indent="-342900">
              <a:buFont typeface="Wingdings" panose="05000000000000000000" pitchFamily="2" charset="2"/>
              <a:buChar char="§"/>
            </a:pPr>
            <a:r>
              <a:rPr lang="en-US" sz="2300" b="1" i="1" dirty="0"/>
              <a:t>______________________ </a:t>
            </a:r>
            <a:r>
              <a:rPr lang="en-US" sz="2300" dirty="0"/>
              <a:t>were also used by Italian bankers (i.e. Medici family) and at European fairs =&gt; promised holder that they could be redeemed at bank or another fair for amount of coinage</a:t>
            </a:r>
          </a:p>
          <a:p>
            <a:pPr marL="400050" lvl="1" indent="0">
              <a:buNone/>
            </a:pPr>
            <a:r>
              <a:rPr lang="en-US" sz="2300" dirty="0"/>
              <a:t>	-- These bills were often discounted (i.e. =&gt; gave $10 to get a $9 bill) 	=&gt; way around Christian ban on usury (interest)</a:t>
            </a:r>
          </a:p>
          <a:p>
            <a:pPr marL="400050" lvl="1" indent="0">
              <a:buNone/>
            </a:pPr>
            <a:r>
              <a:rPr lang="en-US" sz="2300" dirty="0"/>
              <a:t>	-- Italians and Jews dominated banking in Europe =&gt; Jews were not 	bound by usury laws and Italians invented ways around them</a:t>
            </a:r>
          </a:p>
        </p:txBody>
      </p:sp>
      <p:sp>
        <p:nvSpPr>
          <p:cNvPr id="4" name="Title 1"/>
          <p:cNvSpPr>
            <a:spLocks noGrp="1"/>
          </p:cNvSpPr>
          <p:nvPr>
            <p:ph type="title"/>
          </p:nvPr>
        </p:nvSpPr>
        <p:spPr>
          <a:xfrm>
            <a:off x="76200" y="76200"/>
            <a:ext cx="8991600" cy="304800"/>
          </a:xfrm>
        </p:spPr>
        <p:txBody>
          <a:bodyPr>
            <a:noAutofit/>
          </a:bodyPr>
          <a:lstStyle/>
          <a:p>
            <a:r>
              <a:rPr lang="en-US" sz="2800" b="1" u="sng" dirty="0"/>
              <a:t>Reasons for Intensification of Trade during Postclassical Era</a:t>
            </a:r>
          </a:p>
        </p:txBody>
      </p:sp>
    </p:spTree>
    <p:extLst>
      <p:ext uri="{BB962C8B-B14F-4D97-AF65-F5344CB8AC3E}">
        <p14:creationId xmlns:p14="http://schemas.microsoft.com/office/powerpoint/2010/main" val="2964625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9999">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511629"/>
          </a:xfrm>
        </p:spPr>
        <p:txBody>
          <a:bodyPr>
            <a:normAutofit fontScale="90000"/>
          </a:bodyPr>
          <a:lstStyle/>
          <a:p>
            <a:r>
              <a:rPr lang="en-US" b="1" u="sng" dirty="0"/>
              <a:t>Venetian Banking House</a:t>
            </a:r>
          </a:p>
        </p:txBody>
      </p:sp>
      <p:sp>
        <p:nvSpPr>
          <p:cNvPr id="3" name="Content Placeholder 2"/>
          <p:cNvSpPr>
            <a:spLocks noGrp="1"/>
          </p:cNvSpPr>
          <p:nvPr>
            <p:ph idx="1"/>
          </p:nvPr>
        </p:nvSpPr>
        <p:spPr>
          <a:xfrm>
            <a:off x="458786" y="5715000"/>
            <a:ext cx="8229600" cy="963091"/>
          </a:xfrm>
        </p:spPr>
        <p:txBody>
          <a:bodyPr>
            <a:normAutofit fontScale="92500" lnSpcReduction="10000"/>
          </a:bodyPr>
          <a:lstStyle/>
          <a:p>
            <a:pPr marL="0" indent="0">
              <a:buNone/>
            </a:pPr>
            <a:r>
              <a:rPr lang="en-US" sz="2300" b="1" i="1" dirty="0"/>
              <a:t>Italian Banking houses </a:t>
            </a:r>
            <a:r>
              <a:rPr lang="en-US" sz="2300" dirty="0"/>
              <a:t>were the forerunner of modern day banks and helped to create commercial capitalism of 16</a:t>
            </a:r>
            <a:r>
              <a:rPr lang="en-US" sz="2300" baseline="30000" dirty="0"/>
              <a:t>th</a:t>
            </a:r>
            <a:r>
              <a:rPr lang="en-US" sz="2300" dirty="0"/>
              <a:t> and 17</a:t>
            </a:r>
            <a:r>
              <a:rPr lang="en-US" sz="2300" baseline="30000" dirty="0"/>
              <a:t>th</a:t>
            </a:r>
            <a:r>
              <a:rPr lang="en-US" sz="2300" dirty="0"/>
              <a:t> centuries =&gt; they would have branches in ME Crusader states and other areas</a:t>
            </a:r>
          </a:p>
        </p:txBody>
      </p:sp>
      <p:pic>
        <p:nvPicPr>
          <p:cNvPr id="78850" name="Picture 2" descr="http://upload.wikimedia.org/wikipedia/commons/2/28/Saenredam_-_Het_oude_stadhuis_te_Amsterda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09600"/>
            <a:ext cx="6096000" cy="4103132"/>
          </a:xfrm>
          <a:prstGeom prst="rect">
            <a:avLst/>
          </a:prstGeom>
          <a:noFill/>
          <a:extLst>
            <a:ext uri="{909E8E84-426E-40DD-AFC4-6F175D3DCCD1}">
              <a14:hiddenFill xmlns:a14="http://schemas.microsoft.com/office/drawing/2010/main">
                <a:solidFill>
                  <a:srgbClr val="FFFFFF"/>
                </a:solidFill>
              </a14:hiddenFill>
            </a:ext>
          </a:extLst>
        </p:spPr>
      </p:pic>
      <p:pic>
        <p:nvPicPr>
          <p:cNvPr id="78854" name="Picture 6" descr="http://media.liveauctiongroup.net/i/5779/8661304_1.jpg?v=8CC1174415475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567543"/>
            <a:ext cx="2667000" cy="2620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9800" y="4343400"/>
            <a:ext cx="2667000" cy="369332"/>
          </a:xfrm>
          <a:prstGeom prst="rect">
            <a:avLst/>
          </a:prstGeom>
          <a:noFill/>
        </p:spPr>
        <p:txBody>
          <a:bodyPr wrap="square" rtlCol="0">
            <a:spAutoFit/>
          </a:bodyPr>
          <a:lstStyle/>
          <a:p>
            <a:pPr algn="ctr"/>
            <a:r>
              <a:rPr lang="en-US" b="1" i="1" dirty="0"/>
              <a:t>Florin dated 1253</a:t>
            </a:r>
          </a:p>
        </p:txBody>
      </p:sp>
    </p:spTree>
    <p:extLst>
      <p:ext uri="{BB962C8B-B14F-4D97-AF65-F5344CB8AC3E}">
        <p14:creationId xmlns:p14="http://schemas.microsoft.com/office/powerpoint/2010/main" val="662023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9999">
            <a:alpha val="2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067800" cy="6553200"/>
          </a:xfrm>
        </p:spPr>
        <p:txBody>
          <a:bodyPr>
            <a:normAutofit lnSpcReduction="10000"/>
          </a:bodyPr>
          <a:lstStyle/>
          <a:p>
            <a:pPr marL="0" indent="0">
              <a:buNone/>
            </a:pPr>
            <a:r>
              <a:rPr lang="en-US" sz="2300" b="1" u="sng" dirty="0"/>
              <a:t>#5: State Practices and Trading Organizations</a:t>
            </a:r>
          </a:p>
          <a:p>
            <a:r>
              <a:rPr lang="en-US" sz="2300" dirty="0"/>
              <a:t>Many states and empires contributed to the encouragement of trade</a:t>
            </a:r>
          </a:p>
          <a:p>
            <a:pPr lvl="1" indent="-342900">
              <a:buFont typeface="Wingdings" panose="05000000000000000000" pitchFamily="2" charset="2"/>
              <a:buChar char="§"/>
            </a:pPr>
            <a:r>
              <a:rPr lang="en-US" sz="2300" b="1" i="1" dirty="0"/>
              <a:t>_____________________ </a:t>
            </a:r>
            <a:r>
              <a:rPr lang="en-US" sz="2300" dirty="0"/>
              <a:t>=&gt; built by the Sui and Tang dynasties to link Northern and Southern </a:t>
            </a:r>
            <a:r>
              <a:rPr lang="en-US" sz="2300" dirty="0" err="1"/>
              <a:t>chinese</a:t>
            </a:r>
            <a:r>
              <a:rPr lang="en-US" sz="2300" dirty="0"/>
              <a:t> rivers</a:t>
            </a:r>
          </a:p>
          <a:p>
            <a:pPr lvl="1" indent="-342900">
              <a:buFont typeface="Wingdings" panose="05000000000000000000" pitchFamily="2" charset="2"/>
              <a:buChar char="§"/>
            </a:pPr>
            <a:r>
              <a:rPr lang="en-US" sz="2300" b="1" i="1" dirty="0"/>
              <a:t>_____________________ </a:t>
            </a:r>
            <a:r>
              <a:rPr lang="en-US" sz="2300" dirty="0"/>
              <a:t>was also an organization created by Northern European cities to foster regional trade</a:t>
            </a:r>
          </a:p>
          <a:p>
            <a:pPr marL="0" indent="0">
              <a:buNone/>
            </a:pPr>
            <a:r>
              <a:rPr lang="en-US" sz="2300" b="1" u="sng" dirty="0"/>
              <a:t>#6: Growth of Technology</a:t>
            </a:r>
          </a:p>
          <a:p>
            <a:r>
              <a:rPr lang="en-US" sz="2300" dirty="0"/>
              <a:t>Camel saddles and increasing levels of organization of caravans routes led to increased caravan trade across the ME and Africa</a:t>
            </a:r>
          </a:p>
          <a:p>
            <a:pPr lvl="1" indent="-342900">
              <a:buFont typeface="Wingdings" panose="05000000000000000000" pitchFamily="2" charset="2"/>
              <a:buChar char="§"/>
            </a:pPr>
            <a:r>
              <a:rPr lang="en-US" sz="2300" b="1" i="1" dirty="0"/>
              <a:t>__________________</a:t>
            </a:r>
            <a:r>
              <a:rPr lang="en-US" sz="2300" dirty="0"/>
              <a:t> grew up in ME along Great Persian road =&gt; roadside inns where travelers could sleep and gain supplies</a:t>
            </a:r>
          </a:p>
          <a:p>
            <a:r>
              <a:rPr lang="en-US" sz="2300" dirty="0"/>
              <a:t>Indian _____________and _______________also improved water travel =&gt; dhows incorporated lateen sails to better sail with wind</a:t>
            </a:r>
          </a:p>
          <a:p>
            <a:pPr lvl="1" indent="-342900">
              <a:buFont typeface="Wingdings" panose="05000000000000000000" pitchFamily="2" charset="2"/>
              <a:buChar char="§"/>
            </a:pPr>
            <a:r>
              <a:rPr lang="en-US" sz="2300" dirty="0"/>
              <a:t>Boats also incorporated stern mounted rudders (better steering)</a:t>
            </a:r>
          </a:p>
          <a:p>
            <a:pPr lvl="1" indent="-342900">
              <a:buFont typeface="Wingdings" panose="05000000000000000000" pitchFamily="2" charset="2"/>
              <a:buChar char="§"/>
            </a:pPr>
            <a:r>
              <a:rPr lang="en-US" sz="2300" dirty="0"/>
              <a:t>Size of dhows in Indian Ocean increased from 100 tons in 1200 to 400 ton by 1500</a:t>
            </a:r>
          </a:p>
          <a:p>
            <a:r>
              <a:rPr lang="en-US" sz="2300" dirty="0"/>
              <a:t>Improved </a:t>
            </a:r>
            <a:r>
              <a:rPr lang="en-US" sz="2300" b="1" i="1" dirty="0"/>
              <a:t>astrolabe</a:t>
            </a:r>
            <a:r>
              <a:rPr lang="en-US" sz="2300" dirty="0"/>
              <a:t> (ME) and </a:t>
            </a:r>
            <a:r>
              <a:rPr lang="en-US" sz="2300" b="1" i="1" dirty="0"/>
              <a:t>magnetic compass </a:t>
            </a:r>
            <a:r>
              <a:rPr lang="en-US" sz="2300" dirty="0"/>
              <a:t>(China) also led to greater accuracy in sailing</a:t>
            </a:r>
          </a:p>
          <a:p>
            <a:pPr lvl="1" indent="-342900">
              <a:buFont typeface="Wingdings" panose="05000000000000000000" pitchFamily="2" charset="2"/>
              <a:buChar char="§"/>
            </a:pPr>
            <a:endParaRPr lang="en-US" sz="2300" dirty="0"/>
          </a:p>
        </p:txBody>
      </p:sp>
      <p:sp>
        <p:nvSpPr>
          <p:cNvPr id="4" name="Title 1"/>
          <p:cNvSpPr>
            <a:spLocks noGrp="1"/>
          </p:cNvSpPr>
          <p:nvPr>
            <p:ph type="title"/>
          </p:nvPr>
        </p:nvSpPr>
        <p:spPr>
          <a:xfrm>
            <a:off x="76200" y="76200"/>
            <a:ext cx="8991600" cy="304800"/>
          </a:xfrm>
        </p:spPr>
        <p:txBody>
          <a:bodyPr>
            <a:noAutofit/>
          </a:bodyPr>
          <a:lstStyle/>
          <a:p>
            <a:r>
              <a:rPr lang="en-US" sz="2800" b="1" u="sng" dirty="0"/>
              <a:t>Reasons for Intensification of Trade during Postclassical Era</a:t>
            </a:r>
          </a:p>
        </p:txBody>
      </p:sp>
    </p:spTree>
    <p:extLst>
      <p:ext uri="{BB962C8B-B14F-4D97-AF65-F5344CB8AC3E}">
        <p14:creationId xmlns:p14="http://schemas.microsoft.com/office/powerpoint/2010/main" val="1249856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9999">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Sui and Tang Grand Canal</a:t>
            </a:r>
          </a:p>
        </p:txBody>
      </p:sp>
      <p:sp>
        <p:nvSpPr>
          <p:cNvPr id="3" name="Content Placeholder 2"/>
          <p:cNvSpPr>
            <a:spLocks noGrp="1"/>
          </p:cNvSpPr>
          <p:nvPr>
            <p:ph idx="1"/>
          </p:nvPr>
        </p:nvSpPr>
        <p:spPr>
          <a:xfrm>
            <a:off x="304800" y="5870864"/>
            <a:ext cx="8686800" cy="864899"/>
          </a:xfrm>
        </p:spPr>
        <p:txBody>
          <a:bodyPr>
            <a:normAutofit fontScale="92500"/>
          </a:bodyPr>
          <a:lstStyle/>
          <a:p>
            <a:pPr marL="0" indent="0">
              <a:buNone/>
            </a:pPr>
            <a:r>
              <a:rPr lang="en-US" sz="2300" dirty="0"/>
              <a:t>Grand Canal was used for regional trade (i.e. shipping rice to Northern China) as well as </a:t>
            </a:r>
            <a:r>
              <a:rPr lang="en-US" sz="2300" dirty="0" err="1"/>
              <a:t>intl</a:t>
            </a:r>
            <a:r>
              <a:rPr lang="en-US" sz="2300" dirty="0"/>
              <a:t> trade =&gt; silk and other goods shipped from Hangzhou</a:t>
            </a:r>
          </a:p>
        </p:txBody>
      </p:sp>
      <p:pic>
        <p:nvPicPr>
          <p:cNvPr id="79874" name="Picture 2" descr="https://freeman-pedia.wikispaces.com/file/view/China_-_Sui_Dynasty.jpg/443068806/China_-_Sui_Dynas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53143"/>
            <a:ext cx="7239001" cy="521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13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9999">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Caravanserais</a:t>
            </a:r>
          </a:p>
        </p:txBody>
      </p:sp>
      <p:sp>
        <p:nvSpPr>
          <p:cNvPr id="3" name="Content Placeholder 2"/>
          <p:cNvSpPr>
            <a:spLocks noGrp="1"/>
          </p:cNvSpPr>
          <p:nvPr>
            <p:ph idx="1"/>
          </p:nvPr>
        </p:nvSpPr>
        <p:spPr>
          <a:xfrm>
            <a:off x="457200" y="5756276"/>
            <a:ext cx="8229600" cy="1055688"/>
          </a:xfrm>
        </p:spPr>
        <p:txBody>
          <a:bodyPr>
            <a:normAutofit lnSpcReduction="10000"/>
          </a:bodyPr>
          <a:lstStyle/>
          <a:p>
            <a:pPr marL="0" indent="0">
              <a:buNone/>
            </a:pPr>
            <a:r>
              <a:rPr lang="en-US" sz="2300" dirty="0"/>
              <a:t>Caravanserais were usually located along travel routes and organized in a square =&gt; they had water and food for animals, a bazaar for merchants and sleeping quarters</a:t>
            </a:r>
          </a:p>
        </p:txBody>
      </p:sp>
      <p:pic>
        <p:nvPicPr>
          <p:cNvPr id="80898" name="Picture 2" descr="http://www.medievalislamicgeography.com/caravanserais_pics/cs_in_use/cs_cuta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685800"/>
            <a:ext cx="6213475" cy="507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5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9999">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0" y="274638"/>
            <a:ext cx="2514600" cy="1630362"/>
          </a:xfrm>
        </p:spPr>
        <p:txBody>
          <a:bodyPr>
            <a:normAutofit/>
          </a:bodyPr>
          <a:lstStyle/>
          <a:p>
            <a:r>
              <a:rPr lang="en-US" sz="3200" b="1" i="1" dirty="0"/>
              <a:t>Indian Ocean Dhow</a:t>
            </a:r>
          </a:p>
        </p:txBody>
      </p:sp>
      <p:sp>
        <p:nvSpPr>
          <p:cNvPr id="3" name="Content Placeholder 2"/>
          <p:cNvSpPr>
            <a:spLocks noGrp="1"/>
          </p:cNvSpPr>
          <p:nvPr>
            <p:ph idx="1"/>
          </p:nvPr>
        </p:nvSpPr>
        <p:spPr>
          <a:xfrm>
            <a:off x="228600" y="5867400"/>
            <a:ext cx="8534400" cy="868363"/>
          </a:xfrm>
        </p:spPr>
        <p:txBody>
          <a:bodyPr>
            <a:normAutofit fontScale="85000" lnSpcReduction="20000"/>
          </a:bodyPr>
          <a:lstStyle/>
          <a:p>
            <a:pPr marL="0" indent="0">
              <a:buNone/>
            </a:pPr>
            <a:r>
              <a:rPr lang="en-US" sz="2300" dirty="0"/>
              <a:t>Dhows were very popular ships in the Indian Ocean trade networks due to their low cost, maneuverability.  Often made of teak wood and sewn together (less likely to be damaged on reefs), they were sturdy and reliable</a:t>
            </a:r>
          </a:p>
        </p:txBody>
      </p:sp>
      <p:pic>
        <p:nvPicPr>
          <p:cNvPr id="75778" name="Picture 2" descr="http://oarnorthwest.com/wp-content/uploads/2013/02/dh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3543"/>
            <a:ext cx="6400800" cy="576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219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9999">
            <a:alpha val="2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Astrolabe and Magnetic Compass</a:t>
            </a:r>
          </a:p>
        </p:txBody>
      </p:sp>
      <p:sp>
        <p:nvSpPr>
          <p:cNvPr id="3" name="Content Placeholder 2"/>
          <p:cNvSpPr>
            <a:spLocks noGrp="1"/>
          </p:cNvSpPr>
          <p:nvPr>
            <p:ph idx="1"/>
          </p:nvPr>
        </p:nvSpPr>
        <p:spPr>
          <a:xfrm>
            <a:off x="457200" y="5715000"/>
            <a:ext cx="8229600" cy="1020763"/>
          </a:xfrm>
        </p:spPr>
        <p:txBody>
          <a:bodyPr>
            <a:normAutofit/>
          </a:bodyPr>
          <a:lstStyle/>
          <a:p>
            <a:pPr marL="0" indent="0">
              <a:buNone/>
            </a:pPr>
            <a:r>
              <a:rPr lang="en-US" sz="2400" dirty="0"/>
              <a:t>A mariner’s astrolabe is used to measure the latitude of a ship using the sun’s position at noon or a star of known declination</a:t>
            </a:r>
          </a:p>
        </p:txBody>
      </p:sp>
      <p:pic>
        <p:nvPicPr>
          <p:cNvPr id="81924" name="Picture 4" descr="http://kaleidoscope.cultural-china.com/chinaWH/images/arbigimages/69c6cbf3247d80409ce43b3af7a9958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371600"/>
            <a:ext cx="4476750" cy="3352801"/>
          </a:xfrm>
          <a:prstGeom prst="rect">
            <a:avLst/>
          </a:prstGeom>
          <a:noFill/>
          <a:extLst>
            <a:ext uri="{909E8E84-426E-40DD-AFC4-6F175D3DCCD1}">
              <a14:hiddenFill xmlns:a14="http://schemas.microsoft.com/office/drawing/2010/main">
                <a:solidFill>
                  <a:srgbClr val="FFFFFF"/>
                </a:solidFill>
              </a14:hiddenFill>
            </a:ext>
          </a:extLst>
        </p:spPr>
      </p:pic>
      <p:pic>
        <p:nvPicPr>
          <p:cNvPr id="81926" name="Picture 6" descr="http://www.astrolabes.org/images/marlab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685800"/>
            <a:ext cx="3600450" cy="427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1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1"/>
            <a:ext cx="9144000" cy="2438400"/>
          </a:xfrm>
        </p:spPr>
        <p:txBody>
          <a:bodyPr>
            <a:normAutofit/>
          </a:bodyPr>
          <a:lstStyle/>
          <a:p>
            <a:r>
              <a:rPr lang="en-US" sz="2300" dirty="0"/>
              <a:t>________________also represent a technological development, based on environmental knowledge (i.e. like Indian dhows)</a:t>
            </a:r>
          </a:p>
          <a:p>
            <a:pPr lvl="1" indent="-342900">
              <a:buFont typeface="Wingdings" panose="05000000000000000000" pitchFamily="2" charset="2"/>
              <a:buChar char="§"/>
            </a:pPr>
            <a:r>
              <a:rPr lang="en-US" sz="2300" dirty="0" err="1"/>
              <a:t>Longships</a:t>
            </a:r>
            <a:r>
              <a:rPr lang="en-US" sz="2300" dirty="0"/>
              <a:t> were adapted to sail both on open water and in small rivers and estuaries (raiding and trading in Europe)</a:t>
            </a:r>
          </a:p>
          <a:p>
            <a:pPr lvl="1" indent="-342900">
              <a:buFont typeface="Wingdings" panose="05000000000000000000" pitchFamily="2" charset="2"/>
              <a:buChar char="§"/>
            </a:pPr>
            <a:r>
              <a:rPr lang="en-US" sz="2300" dirty="0"/>
              <a:t>Leads Vikings to establish trade and settlements on coasts of northern Europe as well as inland Russia</a:t>
            </a:r>
          </a:p>
        </p:txBody>
      </p:sp>
      <p:sp>
        <p:nvSpPr>
          <p:cNvPr id="4" name="Title 1"/>
          <p:cNvSpPr>
            <a:spLocks noGrp="1"/>
          </p:cNvSpPr>
          <p:nvPr>
            <p:ph type="title"/>
          </p:nvPr>
        </p:nvSpPr>
        <p:spPr>
          <a:xfrm>
            <a:off x="27709" y="76200"/>
            <a:ext cx="8991600" cy="304800"/>
          </a:xfrm>
        </p:spPr>
        <p:txBody>
          <a:bodyPr>
            <a:noAutofit/>
          </a:bodyPr>
          <a:lstStyle/>
          <a:p>
            <a:r>
              <a:rPr lang="en-US" sz="2800" b="1" u="sng" dirty="0"/>
              <a:t>Reasons for Intensification of Trade during Postclassical Era</a:t>
            </a:r>
          </a:p>
        </p:txBody>
      </p:sp>
      <p:pic>
        <p:nvPicPr>
          <p:cNvPr id="5" name="Picture 2" descr="http://beckermayer.com/wp-content/uploads/6155-Build-a-Viking-Ship-13830939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819399"/>
            <a:ext cx="6948055" cy="3810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100455" y="2843748"/>
            <a:ext cx="1905000" cy="3785652"/>
          </a:xfrm>
          <a:prstGeom prst="rect">
            <a:avLst/>
          </a:prstGeom>
          <a:noFill/>
        </p:spPr>
        <p:txBody>
          <a:bodyPr wrap="square" rtlCol="0">
            <a:spAutoFit/>
          </a:bodyPr>
          <a:lstStyle/>
          <a:p>
            <a:r>
              <a:rPr lang="en-US" sz="2400" dirty="0"/>
              <a:t>Q: What technological innovations do Viking </a:t>
            </a:r>
            <a:r>
              <a:rPr lang="en-US" sz="2400" dirty="0" err="1"/>
              <a:t>longships</a:t>
            </a:r>
            <a:r>
              <a:rPr lang="en-US" sz="2400" dirty="0"/>
              <a:t> have that can lend them to open water and river travel? </a:t>
            </a:r>
          </a:p>
        </p:txBody>
      </p:sp>
    </p:spTree>
    <p:extLst>
      <p:ext uri="{BB962C8B-B14F-4D97-AF65-F5344CB8AC3E}">
        <p14:creationId xmlns:p14="http://schemas.microsoft.com/office/powerpoint/2010/main" val="206022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5105400"/>
          </a:xfrm>
        </p:spPr>
        <p:txBody>
          <a:bodyPr>
            <a:normAutofit/>
          </a:bodyPr>
          <a:lstStyle/>
          <a:p>
            <a:pPr marL="400050" lvl="1" indent="0">
              <a:buNone/>
            </a:pPr>
            <a:r>
              <a:rPr lang="en-US" sz="2300" b="1" i="1" dirty="0"/>
              <a:t>#4: New forms of credit &amp; money </a:t>
            </a:r>
          </a:p>
          <a:p>
            <a:pPr marL="400050" lvl="1" indent="0">
              <a:buNone/>
            </a:pPr>
            <a:r>
              <a:rPr lang="en-US" sz="2300" b="1" i="1" dirty="0"/>
              <a:t>#5: State sponsored </a:t>
            </a:r>
            <a:r>
              <a:rPr lang="en-US" sz="2300" b="1" i="1" dirty="0" err="1"/>
              <a:t>infastructure</a:t>
            </a:r>
            <a:r>
              <a:rPr lang="en-US" sz="2300" b="1" i="1" dirty="0"/>
              <a:t> and trading organizations </a:t>
            </a:r>
          </a:p>
          <a:p>
            <a:pPr marL="400050" lvl="1" indent="0">
              <a:buNone/>
            </a:pPr>
            <a:r>
              <a:rPr lang="en-US" sz="2300" b="1" i="1" dirty="0"/>
              <a:t>#6: Increase in technology</a:t>
            </a:r>
          </a:p>
          <a:p>
            <a:r>
              <a:rPr lang="en-US" sz="2300" dirty="0"/>
              <a:t>Trade networks of time period also led to cultural and technological diffusion, migrations, as well as the spread of disease (i.e. Black Plague)</a:t>
            </a:r>
          </a:p>
          <a:p>
            <a:pPr lvl="1" indent="-342900">
              <a:buFont typeface="Wingdings" panose="05000000000000000000" pitchFamily="2" charset="2"/>
              <a:buChar char="§"/>
            </a:pPr>
            <a:r>
              <a:rPr lang="en-US" sz="2300" dirty="0"/>
              <a:t>New and expanded networks also led to the rise of new cities (i.e. Venice, Timbuktu) and the decline of others (i.e. Rome, Alexandria)</a:t>
            </a:r>
          </a:p>
          <a:p>
            <a:r>
              <a:rPr lang="en-US" sz="2300" dirty="0"/>
              <a:t>Also for the first time, individuals were able to travel from one end of the networks to the other =&gt; i.e. ____________________________</a:t>
            </a:r>
          </a:p>
          <a:p>
            <a:pPr marL="0" indent="0">
              <a:buNone/>
            </a:pPr>
            <a:endParaRPr lang="en-US" sz="2300" dirty="0"/>
          </a:p>
        </p:txBody>
      </p:sp>
      <p:sp>
        <p:nvSpPr>
          <p:cNvPr id="4" name="Title 1"/>
          <p:cNvSpPr>
            <a:spLocks noGrp="1"/>
          </p:cNvSpPr>
          <p:nvPr>
            <p:ph type="title"/>
          </p:nvPr>
        </p:nvSpPr>
        <p:spPr>
          <a:xfrm>
            <a:off x="152400" y="76200"/>
            <a:ext cx="8763000" cy="563562"/>
          </a:xfrm>
        </p:spPr>
        <p:txBody>
          <a:bodyPr>
            <a:noAutofit/>
          </a:bodyPr>
          <a:lstStyle/>
          <a:p>
            <a:r>
              <a:rPr lang="en-US" sz="3200" b="1" u="sng" dirty="0"/>
              <a:t>Interregional Trade during the Postclassical Era</a:t>
            </a:r>
          </a:p>
        </p:txBody>
      </p:sp>
    </p:spTree>
    <p:extLst>
      <p:ext uri="{BB962C8B-B14F-4D97-AF65-F5344CB8AC3E}">
        <p14:creationId xmlns:p14="http://schemas.microsoft.com/office/powerpoint/2010/main" val="3104245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653143"/>
          </a:xfrm>
        </p:spPr>
        <p:txBody>
          <a:bodyPr>
            <a:normAutofit fontScale="90000"/>
          </a:bodyPr>
          <a:lstStyle/>
          <a:p>
            <a:r>
              <a:rPr lang="en-US" b="1" u="sng" dirty="0"/>
              <a:t>Viking Raids &amp; settlements</a:t>
            </a:r>
          </a:p>
        </p:txBody>
      </p:sp>
      <p:sp>
        <p:nvSpPr>
          <p:cNvPr id="3" name="Content Placeholder 2"/>
          <p:cNvSpPr>
            <a:spLocks noGrp="1"/>
          </p:cNvSpPr>
          <p:nvPr>
            <p:ph idx="1"/>
          </p:nvPr>
        </p:nvSpPr>
        <p:spPr>
          <a:xfrm>
            <a:off x="152400" y="5842320"/>
            <a:ext cx="8763000" cy="1015680"/>
          </a:xfrm>
        </p:spPr>
        <p:txBody>
          <a:bodyPr>
            <a:normAutofit fontScale="92500" lnSpcReduction="10000"/>
          </a:bodyPr>
          <a:lstStyle/>
          <a:p>
            <a:pPr marL="0" indent="0">
              <a:buNone/>
            </a:pPr>
            <a:r>
              <a:rPr lang="en-US" sz="2300" dirty="0"/>
              <a:t>A combination of motives, capturing of slaves and booty mixed with a desire to secure permanent settlements, motivated Viking expeditions across the ocean and up various rivers in Eastern Europe</a:t>
            </a:r>
          </a:p>
        </p:txBody>
      </p:sp>
      <p:pic>
        <p:nvPicPr>
          <p:cNvPr id="19458" name="Picture 2" descr="http://upload.wikimedia.org/wikipedia/commons/thumb/5/50/Viking_Expansion.svg/793px-Viking_Expans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799"/>
            <a:ext cx="8153400" cy="515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2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New Cities as commercial centers</a:t>
            </a:r>
          </a:p>
        </p:txBody>
      </p:sp>
      <p:sp>
        <p:nvSpPr>
          <p:cNvPr id="3" name="Content Placeholder 2"/>
          <p:cNvSpPr>
            <a:spLocks noGrp="1"/>
          </p:cNvSpPr>
          <p:nvPr>
            <p:ph idx="1"/>
          </p:nvPr>
        </p:nvSpPr>
        <p:spPr>
          <a:xfrm>
            <a:off x="21770" y="685800"/>
            <a:ext cx="9046029" cy="2743200"/>
          </a:xfrm>
        </p:spPr>
        <p:txBody>
          <a:bodyPr>
            <a:normAutofit fontScale="92500" lnSpcReduction="10000"/>
          </a:bodyPr>
          <a:lstStyle/>
          <a:p>
            <a:r>
              <a:rPr lang="en-US" sz="2300" dirty="0"/>
              <a:t>Many cities during the Postclassical Era became hubs of trade and civilization =&gt; facilitated the exchange of goods, ideas and technology</a:t>
            </a:r>
          </a:p>
          <a:p>
            <a:pPr lvl="1" indent="-342900">
              <a:buFont typeface="Wingdings" panose="05000000000000000000" pitchFamily="2" charset="2"/>
              <a:buChar char="§"/>
            </a:pPr>
            <a:r>
              <a:rPr lang="en-US" sz="2300" dirty="0"/>
              <a:t>European =&gt; </a:t>
            </a:r>
            <a:r>
              <a:rPr lang="en-US" sz="2300" b="1" i="1" dirty="0"/>
              <a:t>Venice</a:t>
            </a:r>
            <a:r>
              <a:rPr lang="en-US" sz="2300" dirty="0"/>
              <a:t>, </a:t>
            </a:r>
            <a:r>
              <a:rPr lang="en-US" sz="2300" b="1" i="1" dirty="0"/>
              <a:t>Cordoba</a:t>
            </a:r>
            <a:r>
              <a:rPr lang="en-US" sz="2300" dirty="0"/>
              <a:t>, </a:t>
            </a:r>
            <a:r>
              <a:rPr lang="en-US" sz="2300" b="1" i="1" dirty="0"/>
              <a:t>Novgorod</a:t>
            </a:r>
            <a:r>
              <a:rPr lang="en-US" sz="2300" dirty="0"/>
              <a:t>, </a:t>
            </a:r>
            <a:r>
              <a:rPr lang="en-US" sz="2300" b="1" i="1" dirty="0"/>
              <a:t>Kiev, Flanders</a:t>
            </a:r>
          </a:p>
          <a:p>
            <a:pPr lvl="1" indent="-342900">
              <a:buFont typeface="Wingdings" panose="05000000000000000000" pitchFamily="2" charset="2"/>
              <a:buChar char="§"/>
            </a:pPr>
            <a:r>
              <a:rPr lang="en-US" sz="2300" dirty="0"/>
              <a:t>African =&gt;</a:t>
            </a:r>
            <a:r>
              <a:rPr lang="en-US" sz="2300" b="1" i="1" dirty="0"/>
              <a:t> Timbuktu, Kilwa</a:t>
            </a:r>
          </a:p>
          <a:p>
            <a:pPr lvl="1" indent="-342900">
              <a:buFont typeface="Wingdings" panose="05000000000000000000" pitchFamily="2" charset="2"/>
              <a:buChar char="§"/>
            </a:pPr>
            <a:r>
              <a:rPr lang="en-US" sz="2300" dirty="0"/>
              <a:t>ME =&gt; </a:t>
            </a:r>
            <a:r>
              <a:rPr lang="en-US" sz="2300" b="1" i="1" dirty="0"/>
              <a:t>Baghdad, Damascus, Aden</a:t>
            </a:r>
          </a:p>
          <a:p>
            <a:pPr lvl="1" indent="-342900">
              <a:buFont typeface="Wingdings" panose="05000000000000000000" pitchFamily="2" charset="2"/>
              <a:buChar char="§"/>
            </a:pPr>
            <a:r>
              <a:rPr lang="en-US" sz="2300" dirty="0"/>
              <a:t>Mesoamerican =&gt; </a:t>
            </a:r>
            <a:r>
              <a:rPr lang="en-US" sz="2300" b="1" i="1" dirty="0"/>
              <a:t>Tenochtitlan, Cahokia (</a:t>
            </a:r>
            <a:r>
              <a:rPr lang="en-US" sz="2300" dirty="0"/>
              <a:t>N. American along the Mississippi river)</a:t>
            </a:r>
          </a:p>
          <a:p>
            <a:pPr lvl="1" indent="-342900">
              <a:buFont typeface="Wingdings" panose="05000000000000000000" pitchFamily="2" charset="2"/>
              <a:buChar char="§"/>
            </a:pPr>
            <a:r>
              <a:rPr lang="en-US" sz="2300" dirty="0"/>
              <a:t>Asian =&gt; </a:t>
            </a:r>
            <a:r>
              <a:rPr lang="en-US" sz="2300" b="1" i="1" dirty="0"/>
              <a:t>Hangzhou, Calicut, Melaka (Malacca)</a:t>
            </a:r>
          </a:p>
        </p:txBody>
      </p:sp>
      <p:pic>
        <p:nvPicPr>
          <p:cNvPr id="2050" name="Picture 2" descr="http://worldhistoryforusall.sdsu.edu/images/bigeras/era5/Major_Trade_Routes_of_Afroeurasia_c1300_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371850"/>
            <a:ext cx="672465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02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87362"/>
          </a:xfrm>
        </p:spPr>
        <p:txBody>
          <a:bodyPr>
            <a:normAutofit fontScale="90000"/>
          </a:bodyPr>
          <a:lstStyle/>
          <a:p>
            <a:r>
              <a:rPr lang="en-US" b="1" u="sng" dirty="0"/>
              <a:t>Cordoba in 1000 CE</a:t>
            </a:r>
          </a:p>
        </p:txBody>
      </p:sp>
      <p:sp>
        <p:nvSpPr>
          <p:cNvPr id="3" name="Content Placeholder 2"/>
          <p:cNvSpPr>
            <a:spLocks noGrp="1"/>
          </p:cNvSpPr>
          <p:nvPr>
            <p:ph idx="1"/>
          </p:nvPr>
        </p:nvSpPr>
        <p:spPr>
          <a:xfrm>
            <a:off x="4495800" y="609600"/>
            <a:ext cx="4648200" cy="6248400"/>
          </a:xfrm>
        </p:spPr>
        <p:txBody>
          <a:bodyPr>
            <a:normAutofit fontScale="92500" lnSpcReduction="10000"/>
          </a:bodyPr>
          <a:lstStyle/>
          <a:p>
            <a:pPr marL="0" indent="0">
              <a:buNone/>
            </a:pPr>
            <a:r>
              <a:rPr lang="en-US" sz="2300" dirty="0"/>
              <a:t>“At the close of the 1</a:t>
            </a:r>
            <a:r>
              <a:rPr lang="en-US" sz="2300" baseline="30000" dirty="0"/>
              <a:t>st</a:t>
            </a:r>
            <a:r>
              <a:rPr lang="en-US" sz="2300" dirty="0"/>
              <a:t> millennium CE the greatest and most cultured city in Western Europe was not Rome, Paris or London. It was Cordoba, the capital of Arab Andalusia . . . There were parks, palaces, paved roads, oil lamps lighting the streets, seven hundred mosques, three hundred public baths and extensive drainage and sewer systems. Perhaps most impressive of all was the public library, completed around 970 CE and containing nearly 500,000 books – more books than any European country contained. And it was merely the largest of seventy libraries in the city . . . No wonder that </a:t>
            </a:r>
            <a:r>
              <a:rPr lang="en-US" sz="2300" dirty="0" err="1"/>
              <a:t>Hroswitha</a:t>
            </a:r>
            <a:r>
              <a:rPr lang="en-US" sz="2300" dirty="0"/>
              <a:t>, a German chronicler called it “the jewel of the world.” </a:t>
            </a:r>
          </a:p>
          <a:p>
            <a:pPr marL="0" indent="0">
              <a:buNone/>
            </a:pPr>
            <a:r>
              <a:rPr lang="en-US" sz="2300" dirty="0"/>
              <a:t>	-- </a:t>
            </a:r>
            <a:r>
              <a:rPr lang="en-US" sz="2300" i="1" dirty="0"/>
              <a:t>A History of the World in 6 	Glasses </a:t>
            </a:r>
            <a:r>
              <a:rPr lang="en-US" sz="2300" dirty="0"/>
              <a:t>(</a:t>
            </a:r>
            <a:r>
              <a:rPr lang="en-US" sz="2300" dirty="0" err="1"/>
              <a:t>pg</a:t>
            </a:r>
            <a:r>
              <a:rPr lang="en-US" sz="2300" dirty="0"/>
              <a:t> 93)</a:t>
            </a:r>
          </a:p>
        </p:txBody>
      </p:sp>
      <p:pic>
        <p:nvPicPr>
          <p:cNvPr id="1026" name="Picture 2" descr="http://www.8thingstodo.com/wp-content/uploads/2013/01/Mezquita-de-Cordo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5656"/>
            <a:ext cx="4495800" cy="4005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5410200"/>
            <a:ext cx="4343400" cy="461665"/>
          </a:xfrm>
          <a:prstGeom prst="rect">
            <a:avLst/>
          </a:prstGeom>
          <a:noFill/>
        </p:spPr>
        <p:txBody>
          <a:bodyPr wrap="square" rtlCol="0">
            <a:spAutoFit/>
          </a:bodyPr>
          <a:lstStyle/>
          <a:p>
            <a:pPr algn="ctr"/>
            <a:r>
              <a:rPr lang="en-US" sz="2400" b="1" i="1" dirty="0"/>
              <a:t>The </a:t>
            </a:r>
            <a:r>
              <a:rPr lang="en-US" sz="2400" b="1" i="1" dirty="0" err="1"/>
              <a:t>Mezquita</a:t>
            </a:r>
            <a:r>
              <a:rPr lang="en-US" sz="2400" b="1" i="1" dirty="0"/>
              <a:t> </a:t>
            </a:r>
            <a:r>
              <a:rPr lang="en-US" sz="2400" dirty="0"/>
              <a:t>at Cordoba</a:t>
            </a:r>
          </a:p>
        </p:txBody>
      </p:sp>
    </p:spTree>
    <p:extLst>
      <p:ext uri="{BB962C8B-B14F-4D97-AF65-F5344CB8AC3E}">
        <p14:creationId xmlns:p14="http://schemas.microsoft.com/office/powerpoint/2010/main" val="2894970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New Trading Routes</a:t>
            </a:r>
          </a:p>
        </p:txBody>
      </p:sp>
      <p:sp>
        <p:nvSpPr>
          <p:cNvPr id="3" name="Content Placeholder 2"/>
          <p:cNvSpPr>
            <a:spLocks noGrp="1"/>
          </p:cNvSpPr>
          <p:nvPr>
            <p:ph idx="1"/>
          </p:nvPr>
        </p:nvSpPr>
        <p:spPr>
          <a:xfrm>
            <a:off x="0" y="609600"/>
            <a:ext cx="9220200" cy="6248400"/>
          </a:xfrm>
        </p:spPr>
        <p:txBody>
          <a:bodyPr>
            <a:normAutofit lnSpcReduction="10000"/>
          </a:bodyPr>
          <a:lstStyle/>
          <a:p>
            <a:r>
              <a:rPr lang="en-US" sz="2300" dirty="0"/>
              <a:t>During the Middle Ages, commercial growth led to the creation of new trade routes also . . .</a:t>
            </a:r>
          </a:p>
          <a:p>
            <a:pPr marL="0" indent="0">
              <a:buNone/>
            </a:pPr>
            <a:r>
              <a:rPr lang="en-US" sz="2300" b="1" i="1" dirty="0"/>
              <a:t>#1: _______________(1241) </a:t>
            </a:r>
            <a:r>
              <a:rPr lang="en-US" sz="2300" dirty="0"/>
              <a:t>=&gt; N. European trade partnership (Baltic Sea)</a:t>
            </a:r>
          </a:p>
          <a:p>
            <a:r>
              <a:rPr lang="en-US" sz="2300" dirty="0"/>
              <a:t>Main cities = </a:t>
            </a:r>
            <a:r>
              <a:rPr lang="en-US" sz="2300" b="1" i="1" dirty="0"/>
              <a:t>Novgorod, Ypres, Flanders, Antwerp, Hamburg</a:t>
            </a:r>
          </a:p>
          <a:p>
            <a:r>
              <a:rPr lang="en-US" sz="2300" b="1" i="1" dirty="0"/>
              <a:t>Hanseatic League </a:t>
            </a:r>
            <a:r>
              <a:rPr lang="en-US" sz="2300" dirty="0"/>
              <a:t>= confederation of cities that had formed ________ __________________(i.e. trading orgs that specialized in 1 commodity)</a:t>
            </a:r>
          </a:p>
          <a:p>
            <a:pPr lvl="1" indent="-342900">
              <a:buFont typeface="Wingdings" panose="05000000000000000000" pitchFamily="2" charset="2"/>
              <a:buChar char="§"/>
            </a:pPr>
            <a:r>
              <a:rPr lang="en-US" sz="2300" dirty="0"/>
              <a:t>Each city wanted to foster trade with others and thus taxes were raised by taxing each guild and providing for a common army</a:t>
            </a:r>
          </a:p>
          <a:p>
            <a:pPr marL="400050" lvl="1" indent="0">
              <a:buNone/>
            </a:pPr>
            <a:r>
              <a:rPr lang="en-US" sz="2300" dirty="0"/>
              <a:t>	-- Armies protected trade routes after Mongol fall</a:t>
            </a:r>
          </a:p>
          <a:p>
            <a:pPr lvl="1" indent="-342900">
              <a:buFont typeface="Wingdings" panose="05000000000000000000" pitchFamily="2" charset="2"/>
              <a:buChar char="§"/>
            </a:pPr>
            <a:r>
              <a:rPr lang="en-US" sz="2300" dirty="0"/>
              <a:t>Hanseatic League traded furs, wool, amber, timber to other European cities and Hanseatic League linked its routes to Mediterranean</a:t>
            </a:r>
          </a:p>
          <a:p>
            <a:r>
              <a:rPr lang="en-US" sz="2300" dirty="0"/>
              <a:t>Hanseatic League’s growth was aided by </a:t>
            </a:r>
            <a:r>
              <a:rPr lang="en-US" sz="2300" b="1" i="1" dirty="0"/>
              <a:t>_______________________</a:t>
            </a:r>
          </a:p>
          <a:p>
            <a:pPr lvl="1">
              <a:buFont typeface="Wingdings" panose="05000000000000000000" pitchFamily="2" charset="2"/>
              <a:buChar char="§"/>
            </a:pPr>
            <a:r>
              <a:rPr lang="en-US" sz="2300" dirty="0"/>
              <a:t>Centered in </a:t>
            </a:r>
            <a:r>
              <a:rPr lang="en-US" sz="2300" b="1" i="1" dirty="0"/>
              <a:t>Champagne</a:t>
            </a:r>
            <a:r>
              <a:rPr lang="en-US" sz="2300" dirty="0"/>
              <a:t> area of France =&gt; series of 6 fairs were held annually in 6 large towns in France (i.e. Flanders, Bruges, Hamburg)</a:t>
            </a:r>
          </a:p>
          <a:p>
            <a:pPr marL="457200" lvl="1" indent="0">
              <a:buNone/>
            </a:pPr>
            <a:r>
              <a:rPr lang="en-US" sz="2300" dirty="0"/>
              <a:t>	-- Fairs were centers of exchange between Northern and Southern Europe =&gt; N goods (i.e. furs, wool, cloth, tin) were traded for Venetian goods (i.e. silks, sugar, spices, gold)</a:t>
            </a:r>
          </a:p>
          <a:p>
            <a:endParaRPr lang="en-US" sz="2300" b="1" i="1" dirty="0"/>
          </a:p>
          <a:p>
            <a:endParaRPr lang="en-US" sz="2300" dirty="0"/>
          </a:p>
        </p:txBody>
      </p:sp>
    </p:spTree>
    <p:extLst>
      <p:ext uri="{BB962C8B-B14F-4D97-AF65-F5344CB8AC3E}">
        <p14:creationId xmlns:p14="http://schemas.microsoft.com/office/powerpoint/2010/main" val="288654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Hanseatic League</a:t>
            </a:r>
          </a:p>
        </p:txBody>
      </p:sp>
      <p:pic>
        <p:nvPicPr>
          <p:cNvPr id="3074" name="Picture 2" descr="http://faculty.cua.edu/pennington/churchhistory220/lecture%20seven/Trade1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799"/>
            <a:ext cx="8382000" cy="607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65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172200"/>
          </a:xfrm>
        </p:spPr>
        <p:txBody>
          <a:bodyPr>
            <a:normAutofit/>
          </a:bodyPr>
          <a:lstStyle/>
          <a:p>
            <a:pPr marL="0" indent="0">
              <a:buNone/>
            </a:pPr>
            <a:r>
              <a:rPr lang="en-US" sz="2300" b="1" i="1" dirty="0"/>
              <a:t>#2: Mesoamerican Routes </a:t>
            </a:r>
            <a:r>
              <a:rPr lang="en-US" sz="2300" dirty="0"/>
              <a:t>=&gt; after 500 CE trade routes began linking the Andes region, as well as Mesoamerica</a:t>
            </a:r>
          </a:p>
          <a:p>
            <a:r>
              <a:rPr lang="en-US" sz="2300" dirty="0"/>
              <a:t>Overland Trade =&gt; carried via Alpacas over Incan roads</a:t>
            </a:r>
          </a:p>
          <a:p>
            <a:pPr lvl="1" indent="-342900">
              <a:buFont typeface="Wingdings" panose="05000000000000000000" pitchFamily="2" charset="2"/>
              <a:buChar char="§"/>
            </a:pPr>
            <a:r>
              <a:rPr lang="en-US" sz="2300" dirty="0"/>
              <a:t>Trade centered on luxury goods and metals (i.e. pottery, copper, gold/silver jewelry, textiles)</a:t>
            </a:r>
          </a:p>
          <a:p>
            <a:pPr lvl="1" indent="-342900">
              <a:buFont typeface="Wingdings" panose="05000000000000000000" pitchFamily="2" charset="2"/>
              <a:buChar char="§"/>
            </a:pPr>
            <a:r>
              <a:rPr lang="en-US" sz="2300" dirty="0"/>
              <a:t>Linked Andean cities and civilizations like Moche, </a:t>
            </a:r>
            <a:r>
              <a:rPr lang="en-US" sz="2300" dirty="0" err="1"/>
              <a:t>Wari</a:t>
            </a:r>
            <a:r>
              <a:rPr lang="en-US" sz="2300" dirty="0"/>
              <a:t>, Inca</a:t>
            </a:r>
          </a:p>
          <a:p>
            <a:r>
              <a:rPr lang="en-US" sz="2300" dirty="0"/>
              <a:t>Pacific Ocean =&gt; trade carried on large balsa wood rafts between Mesoamerica and Andean S. America</a:t>
            </a:r>
          </a:p>
          <a:p>
            <a:pPr lvl="1" indent="-342900">
              <a:buFont typeface="Wingdings" panose="05000000000000000000" pitchFamily="2" charset="2"/>
              <a:buChar char="§"/>
            </a:pPr>
            <a:r>
              <a:rPr lang="en-US" sz="2300" dirty="0"/>
              <a:t>Trade contacts led to spread of </a:t>
            </a:r>
            <a:r>
              <a:rPr lang="en-US" sz="2300" b="1" i="1" dirty="0"/>
              <a:t>metallurgy</a:t>
            </a:r>
            <a:r>
              <a:rPr lang="en-US" sz="2300" dirty="0"/>
              <a:t> to Mesoamerica (via S. America) and spread of </a:t>
            </a:r>
            <a:r>
              <a:rPr lang="en-US" sz="2300" b="1" i="1" dirty="0"/>
              <a:t>Maize</a:t>
            </a:r>
            <a:r>
              <a:rPr lang="en-US" sz="2300" dirty="0"/>
              <a:t> to S. America (via Mesoamerica)</a:t>
            </a:r>
          </a:p>
          <a:p>
            <a:pPr lvl="1" indent="-342900">
              <a:buFont typeface="Wingdings" panose="05000000000000000000" pitchFamily="2" charset="2"/>
              <a:buChar char="§"/>
            </a:pPr>
            <a:r>
              <a:rPr lang="en-US" sz="2300" dirty="0"/>
              <a:t>Maritime exploration also led to the settlement of </a:t>
            </a:r>
            <a:r>
              <a:rPr lang="en-US" sz="2300" dirty="0" err="1"/>
              <a:t>Carribbean</a:t>
            </a:r>
            <a:r>
              <a:rPr lang="en-US" sz="2300" dirty="0"/>
              <a:t> islands by </a:t>
            </a:r>
            <a:r>
              <a:rPr lang="en-US" sz="2300" dirty="0" err="1"/>
              <a:t>Arawaks</a:t>
            </a:r>
            <a:r>
              <a:rPr lang="en-US" sz="2300" dirty="0"/>
              <a:t> (S. American tribe)</a:t>
            </a:r>
          </a:p>
          <a:p>
            <a:pPr marL="400050" lvl="1" indent="0">
              <a:buNone/>
            </a:pPr>
            <a:endParaRPr lang="en-US" sz="2300" dirty="0"/>
          </a:p>
        </p:txBody>
      </p:sp>
      <p:sp>
        <p:nvSpPr>
          <p:cNvPr id="4" name="Title 1"/>
          <p:cNvSpPr>
            <a:spLocks noGrp="1"/>
          </p:cNvSpPr>
          <p:nvPr>
            <p:ph type="title"/>
          </p:nvPr>
        </p:nvSpPr>
        <p:spPr>
          <a:xfrm>
            <a:off x="457200" y="76200"/>
            <a:ext cx="8229600" cy="457200"/>
          </a:xfrm>
        </p:spPr>
        <p:txBody>
          <a:bodyPr>
            <a:normAutofit fontScale="90000"/>
          </a:bodyPr>
          <a:lstStyle/>
          <a:p>
            <a:r>
              <a:rPr lang="en-US" b="1" u="sng" dirty="0"/>
              <a:t>New Trading Routes</a:t>
            </a:r>
          </a:p>
        </p:txBody>
      </p:sp>
    </p:spTree>
    <p:extLst>
      <p:ext uri="{BB962C8B-B14F-4D97-AF65-F5344CB8AC3E}">
        <p14:creationId xmlns:p14="http://schemas.microsoft.com/office/powerpoint/2010/main" val="944283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a:t>Mesoamerican </a:t>
            </a:r>
            <a:r>
              <a:rPr lang="en-US" b="1" u="sng" dirty="0" err="1"/>
              <a:t>TradeRoutes</a:t>
            </a:r>
            <a:endParaRPr lang="en-US" b="1" u="sng" dirty="0"/>
          </a:p>
        </p:txBody>
      </p:sp>
      <p:sp>
        <p:nvSpPr>
          <p:cNvPr id="3" name="Content Placeholder 2"/>
          <p:cNvSpPr>
            <a:spLocks noGrp="1"/>
          </p:cNvSpPr>
          <p:nvPr>
            <p:ph idx="1"/>
          </p:nvPr>
        </p:nvSpPr>
        <p:spPr>
          <a:xfrm>
            <a:off x="304800" y="5638800"/>
            <a:ext cx="8534400" cy="1096963"/>
          </a:xfrm>
        </p:spPr>
        <p:txBody>
          <a:bodyPr>
            <a:normAutofit lnSpcReduction="10000"/>
          </a:bodyPr>
          <a:lstStyle/>
          <a:p>
            <a:pPr marL="0" indent="0">
              <a:buNone/>
            </a:pPr>
            <a:r>
              <a:rPr lang="en-US" sz="2300" dirty="0"/>
              <a:t>Balsa wood rafts that measured up to 36 feet in length were used to carry trade between S. America and Mesoamerica after 100 CE =&gt; each raft could carry up to 20 tons of cargo</a:t>
            </a:r>
          </a:p>
        </p:txBody>
      </p:sp>
      <p:pic>
        <p:nvPicPr>
          <p:cNvPr id="4098" name="Picture 2" descr="http://lesliedewan.com/projects_files/spilbergen_raft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143000"/>
            <a:ext cx="5486398"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2.bp.blogspot.com/-4oghE83usJo/Tl5JhB6J0tI/AAAAAAAABus/LkBSzSbd00g/s320/199A-Image%2BMellurgy%2BDevelop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43000"/>
            <a:ext cx="299574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009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55" y="318655"/>
            <a:ext cx="9144000" cy="6553200"/>
          </a:xfrm>
        </p:spPr>
        <p:txBody>
          <a:bodyPr>
            <a:normAutofit fontScale="92500" lnSpcReduction="20000"/>
          </a:bodyPr>
          <a:lstStyle/>
          <a:p>
            <a:pPr marL="0" indent="0">
              <a:buNone/>
            </a:pPr>
            <a:r>
              <a:rPr lang="en-US" sz="2500" b="1" i="1" dirty="0"/>
              <a:t>#3: Indian Ocean </a:t>
            </a:r>
            <a:r>
              <a:rPr lang="en-US" sz="2500" dirty="0"/>
              <a:t>=&gt; all sea route from China to India/ME opened in 400CE due to efforts of Malay sailors and SE Asian traders (piracy always problem)</a:t>
            </a:r>
          </a:p>
          <a:p>
            <a:r>
              <a:rPr lang="en-US" sz="2500" dirty="0"/>
              <a:t>With collapse of Mongol Empire in 14</a:t>
            </a:r>
            <a:r>
              <a:rPr lang="en-US" sz="2500" baseline="30000" dirty="0"/>
              <a:t>th</a:t>
            </a:r>
            <a:r>
              <a:rPr lang="en-US" sz="2500" dirty="0"/>
              <a:t> century, overland trade was severely disrupted =&gt; volume of trade in Indian Ocean increased</a:t>
            </a:r>
          </a:p>
          <a:p>
            <a:r>
              <a:rPr lang="en-US" sz="2500" dirty="0"/>
              <a:t>Indian Ocean route was also dependent on cooperation of ___________ _________________ rather than large commercial states (i.e. Silk Road)</a:t>
            </a:r>
          </a:p>
          <a:p>
            <a:pPr marL="400050" lvl="1" indent="0">
              <a:buNone/>
            </a:pPr>
            <a:r>
              <a:rPr lang="en-US" sz="2100" dirty="0"/>
              <a:t>-- </a:t>
            </a:r>
            <a:r>
              <a:rPr lang="en-US" sz="2400" b="1" i="1" dirty="0" err="1"/>
              <a:t>Diasporic</a:t>
            </a:r>
            <a:r>
              <a:rPr lang="en-US" sz="2400" b="1" i="1" dirty="0"/>
              <a:t> cities </a:t>
            </a:r>
            <a:r>
              <a:rPr lang="en-US" sz="2400" dirty="0"/>
              <a:t>=&gt; Muslim, Jewish, Chinese merchants</a:t>
            </a:r>
            <a:endParaRPr lang="en-US" sz="2100" dirty="0"/>
          </a:p>
          <a:p>
            <a:r>
              <a:rPr lang="en-US" sz="2500" dirty="0"/>
              <a:t>Major States </a:t>
            </a:r>
          </a:p>
          <a:p>
            <a:pPr lvl="1" indent="-342900">
              <a:buFont typeface="Wingdings" panose="05000000000000000000" pitchFamily="2" charset="2"/>
              <a:buChar char="§"/>
            </a:pPr>
            <a:r>
              <a:rPr lang="en-US" sz="2500" dirty="0"/>
              <a:t>Swahili city states (______________________) &amp; Great Zimbabwe =&gt; traded gold, ivory, slaves and animal skins</a:t>
            </a:r>
          </a:p>
          <a:p>
            <a:pPr lvl="1" indent="-342900">
              <a:buFont typeface="Wingdings" panose="05000000000000000000" pitchFamily="2" charset="2"/>
              <a:buChar char="§"/>
            </a:pPr>
            <a:r>
              <a:rPr lang="en-US" sz="2500" dirty="0"/>
              <a:t>_______ (ME city of Red Sea) =&gt; traded grain, opium, coffee &amp; dyes</a:t>
            </a:r>
          </a:p>
          <a:p>
            <a:pPr lvl="1" indent="-342900">
              <a:buFont typeface="Wingdings" panose="05000000000000000000" pitchFamily="2" charset="2"/>
              <a:buChar char="§"/>
            </a:pPr>
            <a:r>
              <a:rPr lang="en-US" sz="2500" dirty="0"/>
              <a:t>Indian Gujarat cities under Delhi Sultanate (i.e._______________) =&gt; traded cotton, indigo, cowrie shells, leather goods, gems &amp; pepper</a:t>
            </a:r>
          </a:p>
          <a:p>
            <a:pPr lvl="1" indent="-342900">
              <a:buFont typeface="Wingdings" panose="05000000000000000000" pitchFamily="2" charset="2"/>
              <a:buChar char="§"/>
            </a:pPr>
            <a:r>
              <a:rPr lang="en-US" sz="2500" dirty="0"/>
              <a:t>SE Asian empires like </a:t>
            </a:r>
            <a:r>
              <a:rPr lang="en-US" sz="2500" b="1" i="1" dirty="0" err="1"/>
              <a:t>Sirijava</a:t>
            </a:r>
            <a:r>
              <a:rPr lang="en-US" sz="2500" dirty="0"/>
              <a:t> &amp; </a:t>
            </a:r>
            <a:r>
              <a:rPr lang="en-US" sz="2500" b="1" i="1" dirty="0" err="1"/>
              <a:t>Majapahit</a:t>
            </a:r>
            <a:r>
              <a:rPr lang="en-US" sz="2500" dirty="0"/>
              <a:t> vied for control of Strait of Malacca =&gt; by 1350 city of _____________controlled trade 	</a:t>
            </a:r>
          </a:p>
          <a:p>
            <a:pPr marL="400050" lvl="1" indent="0">
              <a:buNone/>
            </a:pPr>
            <a:r>
              <a:rPr lang="en-US" sz="2500" dirty="0"/>
              <a:t>	-- Aided by ruler’s conversion to Islam</a:t>
            </a:r>
          </a:p>
          <a:p>
            <a:pPr marL="400050" lvl="1" indent="0">
              <a:buNone/>
            </a:pPr>
            <a:r>
              <a:rPr lang="en-US" sz="2500" dirty="0"/>
              <a:t>	-- Traded rubies &amp; gems, spices (cloves, nutmeg), gold, tin</a:t>
            </a:r>
          </a:p>
          <a:p>
            <a:r>
              <a:rPr lang="en-US" sz="2500" dirty="0"/>
              <a:t>Trade in Indian Ocean controlled mainly by _____________=&gt; key to spread of Islam in region (i.e. Malacca, India, Swahili city states)</a:t>
            </a:r>
          </a:p>
          <a:p>
            <a:pPr lvl="1">
              <a:buFont typeface="Wingdings" panose="05000000000000000000" pitchFamily="2" charset="2"/>
              <a:buChar char="§"/>
            </a:pPr>
            <a:r>
              <a:rPr lang="en-US" sz="2500" dirty="0"/>
              <a:t>Piracy in Indian Ocean a constant problem =&gt; states try to control</a:t>
            </a:r>
          </a:p>
          <a:p>
            <a:pPr lvl="1">
              <a:buFont typeface="Wingdings" panose="05000000000000000000" pitchFamily="2" charset="2"/>
              <a:buChar char="§"/>
            </a:pPr>
            <a:endParaRPr lang="en-US" sz="2500" dirty="0"/>
          </a:p>
          <a:p>
            <a:pPr marL="0" indent="0">
              <a:buNone/>
            </a:pPr>
            <a:endParaRPr lang="en-US" sz="2300" b="1" i="1" dirty="0"/>
          </a:p>
        </p:txBody>
      </p:sp>
      <p:sp>
        <p:nvSpPr>
          <p:cNvPr id="4" name="Title 1"/>
          <p:cNvSpPr>
            <a:spLocks noGrp="1"/>
          </p:cNvSpPr>
          <p:nvPr>
            <p:ph type="title"/>
          </p:nvPr>
        </p:nvSpPr>
        <p:spPr>
          <a:xfrm>
            <a:off x="457200" y="0"/>
            <a:ext cx="8229600" cy="304800"/>
          </a:xfrm>
        </p:spPr>
        <p:txBody>
          <a:bodyPr>
            <a:normAutofit fontScale="90000"/>
          </a:bodyPr>
          <a:lstStyle/>
          <a:p>
            <a:r>
              <a:rPr lang="en-US" b="1" u="sng" dirty="0"/>
              <a:t>New Trading Routes</a:t>
            </a:r>
          </a:p>
        </p:txBody>
      </p:sp>
    </p:spTree>
    <p:extLst>
      <p:ext uri="{BB962C8B-B14F-4D97-AF65-F5344CB8AC3E}">
        <p14:creationId xmlns:p14="http://schemas.microsoft.com/office/powerpoint/2010/main" val="2959081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576943"/>
          </a:xfrm>
        </p:spPr>
        <p:txBody>
          <a:bodyPr>
            <a:normAutofit fontScale="90000"/>
          </a:bodyPr>
          <a:lstStyle/>
          <a:p>
            <a:r>
              <a:rPr lang="en-US" b="1" u="sng" dirty="0"/>
              <a:t>The Temple at </a:t>
            </a:r>
            <a:r>
              <a:rPr lang="en-US" b="1" u="sng" dirty="0" err="1"/>
              <a:t>Borodobur</a:t>
            </a:r>
            <a:endParaRPr lang="en-US" b="1" u="sng" dirty="0"/>
          </a:p>
        </p:txBody>
      </p:sp>
      <p:sp>
        <p:nvSpPr>
          <p:cNvPr id="3" name="Content Placeholder 2"/>
          <p:cNvSpPr>
            <a:spLocks noGrp="1"/>
          </p:cNvSpPr>
          <p:nvPr>
            <p:ph idx="1"/>
          </p:nvPr>
        </p:nvSpPr>
        <p:spPr>
          <a:xfrm>
            <a:off x="152400" y="5943600"/>
            <a:ext cx="8763000" cy="792163"/>
          </a:xfrm>
        </p:spPr>
        <p:txBody>
          <a:bodyPr>
            <a:normAutofit lnSpcReduction="10000"/>
          </a:bodyPr>
          <a:lstStyle/>
          <a:p>
            <a:pPr marL="0" indent="0">
              <a:buNone/>
            </a:pPr>
            <a:r>
              <a:rPr lang="en-US" sz="2300" dirty="0"/>
              <a:t>Mountain shaped people of Malaysia initially worshipped mountains) structure w/ 10 levels =&gt; full of elaborate carvings and illustrations</a:t>
            </a:r>
          </a:p>
        </p:txBody>
      </p:sp>
      <p:pic>
        <p:nvPicPr>
          <p:cNvPr id="4" name="Picture 3" descr="http://upload.wikimedia.org/wikipedia/commons/8/8c/Borobudur-Nothwest-view.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09600"/>
            <a:ext cx="8610600" cy="5257800"/>
          </a:xfrm>
          <a:prstGeom prst="rect">
            <a:avLst/>
          </a:prstGeom>
          <a:noFill/>
          <a:ln>
            <a:noFill/>
          </a:ln>
        </p:spPr>
      </p:pic>
    </p:spTree>
    <p:extLst>
      <p:ext uri="{BB962C8B-B14F-4D97-AF65-F5344CB8AC3E}">
        <p14:creationId xmlns:p14="http://schemas.microsoft.com/office/powerpoint/2010/main" val="3601089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9999">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7" y="76200"/>
            <a:ext cx="8229600" cy="411162"/>
          </a:xfrm>
        </p:spPr>
        <p:txBody>
          <a:bodyPr>
            <a:normAutofit fontScale="90000"/>
          </a:bodyPr>
          <a:lstStyle/>
          <a:p>
            <a:r>
              <a:rPr lang="en-US" b="1" u="sng" dirty="0"/>
              <a:t>Eurasian Trade networks ca 1450 CE</a:t>
            </a:r>
          </a:p>
        </p:txBody>
      </p:sp>
      <p:pic>
        <p:nvPicPr>
          <p:cNvPr id="69634" name="Picture 2" descr="http://www.lasalle.edu/~mcinneshin/251/wk03/images/WorldSystem1500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62000"/>
            <a:ext cx="903559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2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7" y="76200"/>
            <a:ext cx="8229600" cy="411162"/>
          </a:xfrm>
        </p:spPr>
        <p:txBody>
          <a:bodyPr>
            <a:normAutofit fontScale="90000"/>
          </a:bodyPr>
          <a:lstStyle/>
          <a:p>
            <a:r>
              <a:rPr lang="en-US" b="1" u="sng" dirty="0"/>
              <a:t>Eurasian Trade networks ca 1450 CE</a:t>
            </a:r>
          </a:p>
        </p:txBody>
      </p:sp>
      <p:pic>
        <p:nvPicPr>
          <p:cNvPr id="69634" name="Picture 2" descr="http://www.lasalle.edu/~mcinneshin/251/wk03/images/WorldSystem1500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62000"/>
            <a:ext cx="903559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867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Results of Interregional Trade</a:t>
            </a:r>
          </a:p>
        </p:txBody>
      </p:sp>
      <p:sp>
        <p:nvSpPr>
          <p:cNvPr id="3" name="Content Placeholder 2"/>
          <p:cNvSpPr>
            <a:spLocks noGrp="1"/>
          </p:cNvSpPr>
          <p:nvPr>
            <p:ph idx="1"/>
          </p:nvPr>
        </p:nvSpPr>
        <p:spPr>
          <a:xfrm>
            <a:off x="0" y="685800"/>
            <a:ext cx="9144000" cy="6096000"/>
          </a:xfrm>
        </p:spPr>
        <p:txBody>
          <a:bodyPr>
            <a:normAutofit lnSpcReduction="10000"/>
          </a:bodyPr>
          <a:lstStyle/>
          <a:p>
            <a:r>
              <a:rPr lang="en-US" sz="2300" dirty="0"/>
              <a:t>Due to increased volume of trade &amp; new trade routes, there were many important impacts of interregional trade during the Postclassical Era</a:t>
            </a:r>
          </a:p>
          <a:p>
            <a:pPr marL="0" indent="0">
              <a:buNone/>
            </a:pPr>
            <a:r>
              <a:rPr lang="en-US" sz="2300" b="1" i="1" dirty="0"/>
              <a:t>#1: Concentration of wealth </a:t>
            </a:r>
            <a:r>
              <a:rPr lang="en-US" sz="2300" dirty="0"/>
              <a:t>=&gt; merchants during the time period became a new economic elites as trade enriched many areas</a:t>
            </a:r>
          </a:p>
          <a:p>
            <a:r>
              <a:rPr lang="en-US" sz="2300" dirty="0"/>
              <a:t>____________were well respected in ME and occupied a favored status =&gt; established many diasporic communities and spread Islam</a:t>
            </a:r>
          </a:p>
          <a:p>
            <a:pPr lvl="1" indent="-342900">
              <a:buFont typeface="Wingdings" panose="05000000000000000000" pitchFamily="2" charset="2"/>
              <a:buChar char="§"/>
            </a:pPr>
            <a:r>
              <a:rPr lang="en-US" sz="2300" dirty="0"/>
              <a:t>Malacca in SE Asia, Mali in Africa, Andalusia in Spain, Samarkand in C. Asia (Silk Road), Egypt</a:t>
            </a:r>
          </a:p>
          <a:p>
            <a:r>
              <a:rPr lang="en-US" sz="2300" dirty="0"/>
              <a:t>Jewish merchants and the merchant communities in Italian city states (i.e. Genoa, Pisa, Venice) also concentrated wealth due to trade</a:t>
            </a:r>
          </a:p>
          <a:p>
            <a:pPr lvl="1" indent="-342900">
              <a:buFont typeface="Wingdings" panose="05000000000000000000" pitchFamily="2" charset="2"/>
              <a:buChar char="§"/>
            </a:pPr>
            <a:r>
              <a:rPr lang="en-US" sz="2300" dirty="0"/>
              <a:t>_________________________and letter of credit were precursors to the </a:t>
            </a:r>
            <a:r>
              <a:rPr lang="en-US" sz="2300" b="1" i="1" dirty="0"/>
              <a:t>commercial capitalism </a:t>
            </a:r>
            <a:r>
              <a:rPr lang="en-US" sz="2300" dirty="0"/>
              <a:t>that emerged in later centuries</a:t>
            </a:r>
          </a:p>
          <a:p>
            <a:pPr lvl="1" indent="-342900">
              <a:buFont typeface="Wingdings" panose="05000000000000000000" pitchFamily="2" charset="2"/>
              <a:buChar char="§"/>
            </a:pPr>
            <a:r>
              <a:rPr lang="en-US" sz="2300" dirty="0"/>
              <a:t>Wealth concentration in Italy also led to the climate necessary for the Renaissance in the 15</a:t>
            </a:r>
            <a:r>
              <a:rPr lang="en-US" sz="2300" baseline="30000" dirty="0"/>
              <a:t>th</a:t>
            </a:r>
            <a:r>
              <a:rPr lang="en-US" sz="2300" dirty="0"/>
              <a:t>/16</a:t>
            </a:r>
            <a:r>
              <a:rPr lang="en-US" sz="2300" baseline="30000" dirty="0"/>
              <a:t>th</a:t>
            </a:r>
            <a:r>
              <a:rPr lang="en-US" sz="2300" dirty="0"/>
              <a:t> centuries</a:t>
            </a:r>
          </a:p>
          <a:p>
            <a:r>
              <a:rPr lang="en-US" sz="2300" dirty="0"/>
              <a:t>Kings in places like </a:t>
            </a:r>
            <a:r>
              <a:rPr lang="en-US" sz="2300" b="1" i="1" dirty="0"/>
              <a:t>Malacca</a:t>
            </a:r>
            <a:r>
              <a:rPr lang="en-US" sz="2300" dirty="0"/>
              <a:t> and </a:t>
            </a:r>
            <a:r>
              <a:rPr lang="en-US" sz="2300" b="1" i="1" dirty="0"/>
              <a:t>Mali</a:t>
            </a:r>
            <a:r>
              <a:rPr lang="en-US" sz="2300" dirty="0"/>
              <a:t> also showed vast levels of personal wealth based on trade (controlled key items)</a:t>
            </a:r>
          </a:p>
          <a:p>
            <a:pPr marL="0" indent="0">
              <a:buNone/>
            </a:pPr>
            <a:r>
              <a:rPr lang="en-US" sz="2300" dirty="0"/>
              <a:t>		** </a:t>
            </a:r>
            <a:r>
              <a:rPr lang="en-US" sz="2300" b="1" i="1" dirty="0"/>
              <a:t>Hajj of Mansa Musa reading</a:t>
            </a:r>
            <a:r>
              <a:rPr lang="en-US" sz="2300" dirty="0"/>
              <a:t>**</a:t>
            </a:r>
          </a:p>
        </p:txBody>
      </p:sp>
    </p:spTree>
    <p:extLst>
      <p:ext uri="{BB962C8B-B14F-4D97-AF65-F5344CB8AC3E}">
        <p14:creationId xmlns:p14="http://schemas.microsoft.com/office/powerpoint/2010/main" val="1479794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57200"/>
            <a:ext cx="9296400" cy="6705600"/>
          </a:xfrm>
        </p:spPr>
        <p:txBody>
          <a:bodyPr>
            <a:normAutofit fontScale="92500" lnSpcReduction="10000"/>
          </a:bodyPr>
          <a:lstStyle/>
          <a:p>
            <a:pPr marL="0" indent="0">
              <a:buNone/>
            </a:pPr>
            <a:r>
              <a:rPr lang="en-US" sz="2200" b="1" i="1" dirty="0"/>
              <a:t>#2</a:t>
            </a:r>
            <a:r>
              <a:rPr lang="en-US" sz="2500" b="1" i="1" dirty="0"/>
              <a:t>: Cultural Exchange</a:t>
            </a:r>
          </a:p>
          <a:p>
            <a:r>
              <a:rPr lang="en-US" sz="2500" dirty="0"/>
              <a:t>Religious exchange occurred most often on trade routes	</a:t>
            </a:r>
          </a:p>
          <a:p>
            <a:pPr lvl="1" indent="-342900">
              <a:buFont typeface="Wingdings" panose="05000000000000000000" pitchFamily="2" charset="2"/>
              <a:buChar char="§"/>
            </a:pPr>
            <a:r>
              <a:rPr lang="en-US" sz="2500" b="1" i="1" dirty="0"/>
              <a:t>Islam</a:t>
            </a:r>
            <a:r>
              <a:rPr lang="en-US" sz="2500" dirty="0"/>
              <a:t> spread to _________(Mali Empire &amp; Swahili city states), ________(Malacca), ___________(Delhi Sultanate) &amp; Central Asia (Silk Road trading cities like Samarkand)</a:t>
            </a:r>
          </a:p>
          <a:p>
            <a:pPr lvl="1" indent="-342900">
              <a:buFont typeface="Wingdings" panose="05000000000000000000" pitchFamily="2" charset="2"/>
              <a:buChar char="§"/>
            </a:pPr>
            <a:r>
              <a:rPr lang="en-US" sz="2500" dirty="0"/>
              <a:t>Mahayana</a:t>
            </a:r>
            <a:r>
              <a:rPr lang="en-US" sz="2500" b="1" i="1" dirty="0"/>
              <a:t> Buddhism </a:t>
            </a:r>
            <a:r>
              <a:rPr lang="en-US" sz="2500" dirty="0"/>
              <a:t>was spread to _________________like </a:t>
            </a:r>
            <a:r>
              <a:rPr lang="en-US" sz="2500" b="1" i="1" dirty="0" err="1"/>
              <a:t>Srivijava</a:t>
            </a:r>
            <a:r>
              <a:rPr lang="en-US" sz="2500" dirty="0"/>
              <a:t> (India) and </a:t>
            </a:r>
            <a:r>
              <a:rPr lang="en-US" sz="2500" b="1" i="1" dirty="0"/>
              <a:t>Vietnam</a:t>
            </a:r>
            <a:r>
              <a:rPr lang="en-US" sz="2500" dirty="0"/>
              <a:t> (China), as well as __________(Zen Buddhism)</a:t>
            </a:r>
          </a:p>
          <a:p>
            <a:pPr lvl="1" indent="-342900">
              <a:buFont typeface="Wingdings" panose="05000000000000000000" pitchFamily="2" charset="2"/>
              <a:buChar char="§"/>
            </a:pPr>
            <a:r>
              <a:rPr lang="en-US" sz="2500" b="1" i="1" dirty="0"/>
              <a:t>Hinduism</a:t>
            </a:r>
            <a:r>
              <a:rPr lang="en-US" sz="2500" dirty="0"/>
              <a:t> was spread by Indian traders to interior SE Asian kingdoms like ____________=&gt; developed castes system based on occupation</a:t>
            </a:r>
          </a:p>
          <a:p>
            <a:r>
              <a:rPr lang="en-US" sz="2500" dirty="0"/>
              <a:t>Crops and agricultural techniques</a:t>
            </a:r>
          </a:p>
          <a:p>
            <a:pPr lvl="1" indent="-342900">
              <a:buFont typeface="Wingdings" panose="05000000000000000000" pitchFamily="2" charset="2"/>
              <a:buChar char="§"/>
            </a:pPr>
            <a:r>
              <a:rPr lang="en-US" sz="2500" dirty="0"/>
              <a:t>_____________was spread from SE Asia to China (matures faster and increased yields) =&gt; leads to pop growth</a:t>
            </a:r>
          </a:p>
          <a:p>
            <a:pPr lvl="1" indent="-342900">
              <a:buFont typeface="Wingdings" panose="05000000000000000000" pitchFamily="2" charset="2"/>
              <a:buChar char="§"/>
            </a:pPr>
            <a:r>
              <a:rPr lang="en-US" sz="2500" dirty="0"/>
              <a:t>___________________________were spread from India to ME and throughout Mediterranean</a:t>
            </a:r>
          </a:p>
          <a:p>
            <a:pPr marL="400050" lvl="1" indent="0">
              <a:buNone/>
            </a:pPr>
            <a:r>
              <a:rPr lang="en-US" sz="2500" dirty="0"/>
              <a:t>	-- Led to textile industry in Europe and ME</a:t>
            </a:r>
          </a:p>
          <a:p>
            <a:pPr marL="400050" lvl="1" indent="0">
              <a:buNone/>
            </a:pPr>
            <a:r>
              <a:rPr lang="en-US" sz="2500" dirty="0"/>
              <a:t>	-- Europeans also desire to acquire land to cultivate sugar</a:t>
            </a:r>
          </a:p>
          <a:p>
            <a:pPr marL="400050" lvl="1" indent="0">
              <a:buNone/>
            </a:pPr>
            <a:r>
              <a:rPr lang="en-US" sz="2500" dirty="0"/>
              <a:t>	-- Citrus improves diet and reduces diseases like scurvy</a:t>
            </a:r>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Results of Interregional Trade</a:t>
            </a:r>
          </a:p>
        </p:txBody>
      </p:sp>
    </p:spTree>
    <p:extLst>
      <p:ext uri="{BB962C8B-B14F-4D97-AF65-F5344CB8AC3E}">
        <p14:creationId xmlns:p14="http://schemas.microsoft.com/office/powerpoint/2010/main" val="1025459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4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4636"/>
            <a:ext cx="9067800" cy="639762"/>
          </a:xfrm>
        </p:spPr>
        <p:txBody>
          <a:bodyPr>
            <a:normAutofit fontScale="90000"/>
          </a:bodyPr>
          <a:lstStyle/>
          <a:p>
            <a:r>
              <a:rPr lang="en-US" b="1" u="sng" dirty="0"/>
              <a:t>Diffusion of Crops during postclassical era</a:t>
            </a:r>
          </a:p>
        </p:txBody>
      </p:sp>
      <p:sp>
        <p:nvSpPr>
          <p:cNvPr id="3" name="Content Placeholder 2"/>
          <p:cNvSpPr>
            <a:spLocks noGrp="1"/>
          </p:cNvSpPr>
          <p:nvPr>
            <p:ph idx="1"/>
          </p:nvPr>
        </p:nvSpPr>
        <p:spPr>
          <a:xfrm>
            <a:off x="0" y="5943600"/>
            <a:ext cx="9144000" cy="792163"/>
          </a:xfrm>
        </p:spPr>
        <p:txBody>
          <a:bodyPr>
            <a:normAutofit fontScale="77500" lnSpcReduction="20000"/>
          </a:bodyPr>
          <a:lstStyle/>
          <a:p>
            <a:r>
              <a:rPr lang="en-US" dirty="0"/>
              <a:t>Citrus, Cotton &amp; sugar do not grow well above the 40</a:t>
            </a:r>
            <a:r>
              <a:rPr lang="en-US" baseline="30000" dirty="0"/>
              <a:t>th</a:t>
            </a:r>
            <a:r>
              <a:rPr lang="en-US" dirty="0"/>
              <a:t> </a:t>
            </a:r>
            <a:r>
              <a:rPr lang="en-US" dirty="0" err="1"/>
              <a:t>parralel</a:t>
            </a:r>
            <a:endParaRPr lang="en-US" dirty="0"/>
          </a:p>
          <a:p>
            <a:pPr marL="0" indent="0">
              <a:buNone/>
            </a:pPr>
            <a:r>
              <a:rPr lang="en-US" b="1" i="1" dirty="0"/>
              <a:t>Q: What areas are open to their cultivation outside of India? </a:t>
            </a:r>
          </a:p>
        </p:txBody>
      </p:sp>
      <p:pic>
        <p:nvPicPr>
          <p:cNvPr id="1028" name="Picture 4" descr="http://4.bp.blogspot.com/-ZgqCIKSbYJQ/Tnz7Dyr2QjI/AAAAAAAABQo/Tu_pRvN5qnY/s1600/Map-of-Asia-Reg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85800"/>
            <a:ext cx="8153400" cy="522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293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Eurasian Terrain</a:t>
            </a:r>
          </a:p>
        </p:txBody>
      </p:sp>
      <p:pic>
        <p:nvPicPr>
          <p:cNvPr id="2050" name="Picture 2" descr="http://www.fernandogomezherrero.com/blog/wp-content/uploads/2012/12/Eura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8848677"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933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771"/>
            <a:ext cx="8229600" cy="639762"/>
          </a:xfrm>
        </p:spPr>
        <p:txBody>
          <a:bodyPr>
            <a:normAutofit fontScale="90000"/>
          </a:bodyPr>
          <a:lstStyle/>
          <a:p>
            <a:r>
              <a:rPr lang="en-US" b="1" u="sng" dirty="0"/>
              <a:t>SE Asia in 1200 CE</a:t>
            </a:r>
          </a:p>
        </p:txBody>
      </p:sp>
      <p:sp>
        <p:nvSpPr>
          <p:cNvPr id="3" name="Content Placeholder 2"/>
          <p:cNvSpPr>
            <a:spLocks noGrp="1"/>
          </p:cNvSpPr>
          <p:nvPr>
            <p:ph idx="1"/>
          </p:nvPr>
        </p:nvSpPr>
        <p:spPr>
          <a:xfrm>
            <a:off x="3976460" y="914400"/>
            <a:ext cx="5167539" cy="3200400"/>
          </a:xfrm>
        </p:spPr>
        <p:txBody>
          <a:bodyPr>
            <a:noAutofit/>
          </a:bodyPr>
          <a:lstStyle/>
          <a:p>
            <a:r>
              <a:rPr lang="en-US" sz="2400" dirty="0"/>
              <a:t>The </a:t>
            </a:r>
            <a:r>
              <a:rPr lang="en-US" sz="2400" b="1" i="1" dirty="0"/>
              <a:t>Kingdom of Angkor </a:t>
            </a:r>
            <a:r>
              <a:rPr lang="en-US" sz="2400" dirty="0"/>
              <a:t>was based on the cultivation of </a:t>
            </a:r>
            <a:r>
              <a:rPr lang="en-US" sz="2400" dirty="0" err="1"/>
              <a:t>champas</a:t>
            </a:r>
            <a:r>
              <a:rPr lang="en-US" sz="2400" dirty="0"/>
              <a:t> rice =&gt; traded other items such as salt, honey and textiles</a:t>
            </a:r>
          </a:p>
          <a:p>
            <a:r>
              <a:rPr lang="en-US" sz="2400" dirty="0"/>
              <a:t>The empire declined by 1430 due to incessant wars with neighbors and silting of its irrigation canals</a:t>
            </a:r>
          </a:p>
        </p:txBody>
      </p:sp>
      <p:pic>
        <p:nvPicPr>
          <p:cNvPr id="3074" name="Picture 2" descr="http://myangkorguide.com/wp-content/uploads/Khmer_Empire_1200AD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461" y="685800"/>
            <a:ext cx="3810000" cy="5876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551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2657"/>
            <a:ext cx="8915400" cy="715962"/>
          </a:xfrm>
        </p:spPr>
        <p:txBody>
          <a:bodyPr>
            <a:normAutofit/>
          </a:bodyPr>
          <a:lstStyle/>
          <a:p>
            <a:r>
              <a:rPr lang="en-US" sz="3600" b="1" u="sng" dirty="0"/>
              <a:t>New Agricultural Techniques of Middle Ages</a:t>
            </a:r>
          </a:p>
        </p:txBody>
      </p:sp>
      <p:pic>
        <p:nvPicPr>
          <p:cNvPr id="4098" name="Picture 2" descr="http://freeman-pedia.wikispaces.com/file/view/Agricultural%20Technological%20Innovations%202013FINAL%20FREEMANPEDIA.jpg/462150376/Agricultural%20Technological%20Innovations%202013FINAL%20FREEMANP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8" y="1066800"/>
            <a:ext cx="8923396"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959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4525963"/>
          </a:xfrm>
        </p:spPr>
        <p:txBody>
          <a:bodyPr/>
          <a:lstStyle/>
          <a:p>
            <a:pPr lvl="1" indent="-342900">
              <a:buFont typeface="Wingdings" panose="05000000000000000000" pitchFamily="2" charset="2"/>
              <a:buChar char="§"/>
            </a:pPr>
            <a:r>
              <a:rPr lang="en-US" sz="2300" b="1" i="1" dirty="0"/>
              <a:t>Bananas</a:t>
            </a:r>
            <a:r>
              <a:rPr lang="en-US" sz="2300" dirty="0"/>
              <a:t> were introduced by Malay traders and become important in Africa =&gt; high yields and ability to grow in jungled areas</a:t>
            </a:r>
          </a:p>
          <a:p>
            <a:pPr marL="400050" lvl="1" indent="0">
              <a:buNone/>
            </a:pPr>
            <a:r>
              <a:rPr lang="en-US" sz="2300" dirty="0"/>
              <a:t>	-- Preferred crop of Bantus (spread via migration)</a:t>
            </a:r>
          </a:p>
          <a:p>
            <a:pPr lvl="1" indent="-342900">
              <a:buFont typeface="Wingdings" panose="05000000000000000000" pitchFamily="2" charset="2"/>
              <a:buChar char="§"/>
            </a:pPr>
            <a:r>
              <a:rPr lang="en-US" sz="2300" dirty="0"/>
              <a:t>Farming techniques like </a:t>
            </a:r>
            <a:r>
              <a:rPr lang="en-US" sz="2300" b="1" i="1" dirty="0"/>
              <a:t>3 field system,</a:t>
            </a:r>
            <a:r>
              <a:rPr lang="en-US" sz="2300" dirty="0"/>
              <a:t> use of improved </a:t>
            </a:r>
            <a:r>
              <a:rPr lang="en-US" sz="2300" b="1" i="1" dirty="0"/>
              <a:t>iron plows </a:t>
            </a:r>
            <a:r>
              <a:rPr lang="en-US" sz="2300" dirty="0"/>
              <a:t>&amp; </a:t>
            </a:r>
            <a:r>
              <a:rPr lang="en-US" sz="2300" b="1" i="1" dirty="0"/>
              <a:t>horse collars </a:t>
            </a:r>
            <a:r>
              <a:rPr lang="en-US" sz="2300" dirty="0"/>
              <a:t>were imported to Europe via Central Asian trade</a:t>
            </a:r>
          </a:p>
          <a:p>
            <a:pPr marL="0" indent="0">
              <a:buNone/>
            </a:pPr>
            <a:r>
              <a:rPr lang="en-US" sz="2300" b="1" i="1" dirty="0"/>
              <a:t>#3: Spread of ____________________</a:t>
            </a:r>
            <a:r>
              <a:rPr lang="en-US" sz="2300" dirty="0"/>
              <a:t>=&gt; diseases like Bubonic Plague, </a:t>
            </a:r>
            <a:r>
              <a:rPr lang="en-US" sz="2300" dirty="0" err="1"/>
              <a:t>pnuemonic</a:t>
            </a:r>
            <a:r>
              <a:rPr lang="en-US" sz="2300" dirty="0"/>
              <a:t> plague and measles/mumps spread during time period</a:t>
            </a:r>
          </a:p>
          <a:p>
            <a:r>
              <a:rPr lang="en-US" sz="2300" dirty="0"/>
              <a:t>Spread easily along trade routes and by large empires like Mongols due to ease of travel and contact</a:t>
            </a:r>
          </a:p>
          <a:p>
            <a:endParaRPr lang="en-US" dirty="0"/>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Results of Interregional Trade</a:t>
            </a:r>
          </a:p>
        </p:txBody>
      </p:sp>
    </p:spTree>
    <p:extLst>
      <p:ext uri="{BB962C8B-B14F-4D97-AF65-F5344CB8AC3E}">
        <p14:creationId xmlns:p14="http://schemas.microsoft.com/office/powerpoint/2010/main" val="432816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576943"/>
          </a:xfrm>
        </p:spPr>
        <p:txBody>
          <a:bodyPr>
            <a:normAutofit fontScale="90000"/>
          </a:bodyPr>
          <a:lstStyle/>
          <a:p>
            <a:r>
              <a:rPr lang="en-US" b="1" u="sng" dirty="0"/>
              <a:t>The Black Plague (14</a:t>
            </a:r>
            <a:r>
              <a:rPr lang="en-US" b="1" u="sng" baseline="30000" dirty="0"/>
              <a:t>th</a:t>
            </a:r>
            <a:r>
              <a:rPr lang="en-US" b="1" u="sng" dirty="0"/>
              <a:t> Century)</a:t>
            </a:r>
          </a:p>
        </p:txBody>
      </p:sp>
      <p:sp>
        <p:nvSpPr>
          <p:cNvPr id="3" name="Content Placeholder 2"/>
          <p:cNvSpPr>
            <a:spLocks noGrp="1"/>
          </p:cNvSpPr>
          <p:nvPr>
            <p:ph idx="1"/>
          </p:nvPr>
        </p:nvSpPr>
        <p:spPr>
          <a:xfrm>
            <a:off x="0" y="609600"/>
            <a:ext cx="9144000" cy="6248400"/>
          </a:xfrm>
        </p:spPr>
        <p:txBody>
          <a:bodyPr>
            <a:normAutofit/>
          </a:bodyPr>
          <a:lstStyle/>
          <a:p>
            <a:r>
              <a:rPr lang="en-US" sz="2300" dirty="0"/>
              <a:t>One of the most detrimental effects of Interregional trade during the Middle Ages was the outbreak and spread of infectious disease</a:t>
            </a:r>
          </a:p>
          <a:p>
            <a:pPr lvl="1" indent="-342900">
              <a:buFont typeface="Wingdings" panose="05000000000000000000" pitchFamily="2" charset="2"/>
              <a:buChar char="§"/>
            </a:pPr>
            <a:r>
              <a:rPr lang="en-US" sz="2300" dirty="0"/>
              <a:t>During the Classical Era outbreaks of disease occurred =&gt; Measles and mumps outbreaks in Roman and Han empires; Black Plague outbreak in Mediterranean during the 6</a:t>
            </a:r>
            <a:r>
              <a:rPr lang="en-US" sz="2300" baseline="30000" dirty="0"/>
              <a:t>th</a:t>
            </a:r>
            <a:r>
              <a:rPr lang="en-US" sz="2300" dirty="0"/>
              <a:t> and 7</a:t>
            </a:r>
            <a:r>
              <a:rPr lang="en-US" sz="2300" baseline="30000" dirty="0"/>
              <a:t>th</a:t>
            </a:r>
            <a:r>
              <a:rPr lang="en-US" sz="2300" dirty="0"/>
              <a:t> centuries</a:t>
            </a:r>
          </a:p>
          <a:p>
            <a:r>
              <a:rPr lang="en-US" sz="2300" dirty="0"/>
              <a:t>Plague started in SE Asia or Central Asia and was spread by _________ along ___________________________=&gt; linked most of Eurasian world</a:t>
            </a:r>
          </a:p>
          <a:p>
            <a:pPr lvl="1" indent="-342900">
              <a:buFont typeface="Wingdings" panose="05000000000000000000" pitchFamily="2" charset="2"/>
              <a:buChar char="§"/>
            </a:pPr>
            <a:r>
              <a:rPr lang="en-US" sz="2300" dirty="0"/>
              <a:t>Plague particularly effected more urban settlements and areas =&gt; spread easily in dirty environments (i.e. Europe)</a:t>
            </a:r>
          </a:p>
          <a:p>
            <a:pPr marL="400050" lvl="1" indent="0">
              <a:buNone/>
            </a:pPr>
            <a:r>
              <a:rPr lang="en-US" sz="2300" dirty="0"/>
              <a:t>	-- Particularly hard hit were Egypt, Italy and China</a:t>
            </a:r>
          </a:p>
          <a:p>
            <a:pPr lvl="1" indent="-342900">
              <a:buFont typeface="Wingdings" panose="05000000000000000000" pitchFamily="2" charset="2"/>
              <a:buChar char="§"/>
            </a:pPr>
            <a:r>
              <a:rPr lang="en-US" sz="2300" dirty="0"/>
              <a:t>Mortality is estimated to have been from_________________</a:t>
            </a:r>
          </a:p>
          <a:p>
            <a:pPr marL="400050" lvl="1" indent="0">
              <a:buNone/>
            </a:pPr>
            <a:r>
              <a:rPr lang="en-US" sz="2300" dirty="0"/>
              <a:t>	-- China: pop decline from 120M (1340) to 80M (1400)</a:t>
            </a:r>
          </a:p>
          <a:p>
            <a:pPr marL="400050" lvl="1" indent="0">
              <a:buNone/>
            </a:pPr>
            <a:r>
              <a:rPr lang="en-US" sz="2300" dirty="0"/>
              <a:t>	-- Europe: pop decline from 75M (1348) to 37M (1351)</a:t>
            </a:r>
          </a:p>
          <a:p>
            <a:pPr marL="400050" lvl="1" indent="0">
              <a:buNone/>
            </a:pPr>
            <a:r>
              <a:rPr lang="en-US" sz="2300" dirty="0"/>
              <a:t>	-- Egypt: pop did not reach pre-plague levels until 1800’s</a:t>
            </a:r>
          </a:p>
        </p:txBody>
      </p:sp>
    </p:spTree>
    <p:extLst>
      <p:ext uri="{BB962C8B-B14F-4D97-AF65-F5344CB8AC3E}">
        <p14:creationId xmlns:p14="http://schemas.microsoft.com/office/powerpoint/2010/main" val="3651307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Spread of Black Death (14</a:t>
            </a:r>
            <a:r>
              <a:rPr lang="en-US" b="1" u="sng" baseline="30000" dirty="0"/>
              <a:t>th</a:t>
            </a:r>
            <a:r>
              <a:rPr lang="en-US" b="1" u="sng" dirty="0"/>
              <a:t> century)</a:t>
            </a:r>
          </a:p>
        </p:txBody>
      </p:sp>
      <p:sp>
        <p:nvSpPr>
          <p:cNvPr id="3" name="Content Placeholder 2"/>
          <p:cNvSpPr>
            <a:spLocks noGrp="1"/>
          </p:cNvSpPr>
          <p:nvPr>
            <p:ph idx="1"/>
          </p:nvPr>
        </p:nvSpPr>
        <p:spPr>
          <a:xfrm>
            <a:off x="457200" y="5943600"/>
            <a:ext cx="8229600" cy="792163"/>
          </a:xfrm>
        </p:spPr>
        <p:txBody>
          <a:bodyPr>
            <a:normAutofit fontScale="85000" lnSpcReduction="20000"/>
          </a:bodyPr>
          <a:lstStyle/>
          <a:p>
            <a:pPr marL="0" indent="0">
              <a:buNone/>
            </a:pPr>
            <a:r>
              <a:rPr lang="en-US" dirty="0"/>
              <a:t>Q: What was the pattern of spread of the Black Death? Why did this pattern emerge? </a:t>
            </a:r>
          </a:p>
        </p:txBody>
      </p:sp>
      <p:pic>
        <p:nvPicPr>
          <p:cNvPr id="4" name="Picture 3" descr="http://chssp.ucdavis.edu/++theme++chssp.stc/images/the-spread-of-the-black-death.png"/>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10600" cy="5029200"/>
          </a:xfrm>
          <a:prstGeom prst="rect">
            <a:avLst/>
          </a:prstGeom>
          <a:noFill/>
          <a:ln>
            <a:noFill/>
          </a:ln>
        </p:spPr>
      </p:pic>
    </p:spTree>
    <p:extLst>
      <p:ext uri="{BB962C8B-B14F-4D97-AF65-F5344CB8AC3E}">
        <p14:creationId xmlns:p14="http://schemas.microsoft.com/office/powerpoint/2010/main" val="838184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961" y="32657"/>
            <a:ext cx="8763000" cy="563562"/>
          </a:xfrm>
        </p:spPr>
        <p:txBody>
          <a:bodyPr>
            <a:normAutofit fontScale="90000"/>
          </a:bodyPr>
          <a:lstStyle/>
          <a:p>
            <a:r>
              <a:rPr lang="en-US" b="1" u="sng" dirty="0"/>
              <a:t>Medieval depictions of the Black Death</a:t>
            </a:r>
          </a:p>
        </p:txBody>
      </p:sp>
      <p:pic>
        <p:nvPicPr>
          <p:cNvPr id="17410" name="Picture 2" descr="http://s1.ibtimes.com/sites/www.ibtimes.com/files/styles/article_large/public/2012/06/16/282140-black-death-discovered-in-oregon-man-contracts-bubonic-plague-from-c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28622"/>
            <a:ext cx="51435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431971" y="609600"/>
            <a:ext cx="3571875" cy="5152845"/>
          </a:xfrm>
          <a:prstGeom prst="rect">
            <a:avLst/>
          </a:prstGeom>
        </p:spPr>
      </p:pic>
      <p:sp>
        <p:nvSpPr>
          <p:cNvPr id="3" name="TextBox 2"/>
          <p:cNvSpPr txBox="1"/>
          <p:nvPr/>
        </p:nvSpPr>
        <p:spPr>
          <a:xfrm>
            <a:off x="152400" y="5650687"/>
            <a:ext cx="8802461" cy="1200329"/>
          </a:xfrm>
          <a:prstGeom prst="rect">
            <a:avLst/>
          </a:prstGeom>
          <a:noFill/>
        </p:spPr>
        <p:txBody>
          <a:bodyPr wrap="square" rtlCol="0">
            <a:spAutoFit/>
          </a:bodyPr>
          <a:lstStyle/>
          <a:p>
            <a:r>
              <a:rPr lang="en-US" sz="2400" b="1" i="1" dirty="0"/>
              <a:t>Plague doctors </a:t>
            </a:r>
            <a:r>
              <a:rPr lang="en-US" sz="2400" dirty="0"/>
              <a:t>– wore mask to cover up the stench (herbs placed in beak) . . . Used medical techniques like bloodletting, use of urine as a disinfectant</a:t>
            </a:r>
          </a:p>
        </p:txBody>
      </p:sp>
    </p:spTree>
    <p:extLst>
      <p:ext uri="{BB962C8B-B14F-4D97-AF65-F5344CB8AC3E}">
        <p14:creationId xmlns:p14="http://schemas.microsoft.com/office/powerpoint/2010/main" val="372849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dirty="0"/>
              <a:t>European Trade and Hanseatic League</a:t>
            </a:r>
          </a:p>
        </p:txBody>
      </p:sp>
      <p:sp>
        <p:nvSpPr>
          <p:cNvPr id="3" name="Content Placeholder 2"/>
          <p:cNvSpPr>
            <a:spLocks noGrp="1"/>
          </p:cNvSpPr>
          <p:nvPr>
            <p:ph idx="1"/>
          </p:nvPr>
        </p:nvSpPr>
        <p:spPr>
          <a:xfrm>
            <a:off x="6096000" y="762000"/>
            <a:ext cx="2895600" cy="5791200"/>
          </a:xfrm>
        </p:spPr>
        <p:txBody>
          <a:bodyPr>
            <a:normAutofit/>
          </a:bodyPr>
          <a:lstStyle/>
          <a:p>
            <a:pPr marL="0" indent="0">
              <a:buNone/>
            </a:pPr>
            <a:r>
              <a:rPr lang="en-US" sz="2300" dirty="0"/>
              <a:t>European Trade during the Middle Ages was dominated by the Northern European </a:t>
            </a:r>
            <a:r>
              <a:rPr lang="en-US" sz="2300" b="1" i="1" dirty="0"/>
              <a:t>Hanseatic League </a:t>
            </a:r>
            <a:r>
              <a:rPr lang="en-US" sz="2300" dirty="0"/>
              <a:t>and the Southern European </a:t>
            </a:r>
            <a:r>
              <a:rPr lang="en-US" sz="2300" b="1" i="1" dirty="0"/>
              <a:t>Venetian/Genoese</a:t>
            </a:r>
            <a:r>
              <a:rPr lang="en-US" sz="2300" dirty="0"/>
              <a:t> trading cities</a:t>
            </a:r>
          </a:p>
        </p:txBody>
      </p:sp>
      <p:pic>
        <p:nvPicPr>
          <p:cNvPr id="61444" name="Picture 4" descr="http://www.iq.poquoson.org/tlm/worldgeography/d1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5657850" cy="6010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816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7"/>
            <a:ext cx="9144000" cy="563562"/>
          </a:xfrm>
        </p:spPr>
        <p:txBody>
          <a:bodyPr>
            <a:normAutofit fontScale="90000"/>
          </a:bodyPr>
          <a:lstStyle/>
          <a:p>
            <a:r>
              <a:rPr lang="en-US" b="1" u="sng" dirty="0"/>
              <a:t>Impact of the Black Plague in 14</a:t>
            </a:r>
            <a:r>
              <a:rPr lang="en-US" b="1" u="sng" baseline="30000" dirty="0"/>
              <a:t>th</a:t>
            </a:r>
            <a:r>
              <a:rPr lang="en-US" b="1" u="sng" dirty="0"/>
              <a:t> century</a:t>
            </a:r>
          </a:p>
        </p:txBody>
      </p:sp>
      <p:sp>
        <p:nvSpPr>
          <p:cNvPr id="3" name="Content Placeholder 2"/>
          <p:cNvSpPr>
            <a:spLocks noGrp="1"/>
          </p:cNvSpPr>
          <p:nvPr>
            <p:ph idx="1"/>
          </p:nvPr>
        </p:nvSpPr>
        <p:spPr>
          <a:xfrm>
            <a:off x="76200" y="609600"/>
            <a:ext cx="8991600" cy="6248400"/>
          </a:xfrm>
        </p:spPr>
        <p:txBody>
          <a:bodyPr>
            <a:normAutofit fontScale="92500" lnSpcReduction="10000"/>
          </a:bodyPr>
          <a:lstStyle/>
          <a:p>
            <a:pPr marL="0" indent="0">
              <a:buNone/>
            </a:pPr>
            <a:r>
              <a:rPr lang="en-US" sz="2300" b="1" i="1" dirty="0"/>
              <a:t>#1: Religious effect </a:t>
            </a:r>
            <a:r>
              <a:rPr lang="en-US" sz="2300" dirty="0"/>
              <a:t>=&gt; plague weakened the Catholic church due to inability to “stop” plague</a:t>
            </a:r>
          </a:p>
          <a:p>
            <a:r>
              <a:rPr lang="en-US" sz="2300" dirty="0"/>
              <a:t>Many looked for a scapegoat and in Europe that was the Jews =&gt; worst pogroms (massacres) were in Germany</a:t>
            </a:r>
          </a:p>
          <a:p>
            <a:pPr lvl="1" indent="-342900">
              <a:buFont typeface="Wingdings" panose="05000000000000000000" pitchFamily="2" charset="2"/>
              <a:buChar char="§"/>
            </a:pPr>
            <a:r>
              <a:rPr lang="en-US" sz="2300" dirty="0"/>
              <a:t>Led to Jewish migration to Russia &amp; Poland =&gt; offered protection</a:t>
            </a:r>
          </a:p>
          <a:p>
            <a:r>
              <a:rPr lang="en-US" sz="2300" dirty="0"/>
              <a:t>Other looked to “earn” god’s forgiveness by whipping themselves =&gt; _______________________(popular in 1350’s until they targeted Jews)</a:t>
            </a:r>
          </a:p>
          <a:p>
            <a:pPr marL="0" indent="0">
              <a:buNone/>
            </a:pPr>
            <a:r>
              <a:rPr lang="en-US" sz="2300" b="1" i="1" dirty="0"/>
              <a:t>#2: Political Effect </a:t>
            </a:r>
          </a:p>
          <a:p>
            <a:r>
              <a:rPr lang="en-US" sz="2300" dirty="0"/>
              <a:t>Due to deaths ______________________=&gt; within 80 years their empire collapsed in China, Russia and Persia</a:t>
            </a:r>
          </a:p>
          <a:p>
            <a:r>
              <a:rPr lang="en-US" sz="2300" dirty="0"/>
              <a:t>Plague also weakened ______________due to manpower shortages =&gt; led to growth in wages and more serf autonomy</a:t>
            </a:r>
          </a:p>
          <a:p>
            <a:r>
              <a:rPr lang="en-US" sz="2300" dirty="0"/>
              <a:t>Cities also declined in population as well as importance for over a century as food shortages followed</a:t>
            </a:r>
          </a:p>
          <a:p>
            <a:pPr marL="0" indent="0">
              <a:buNone/>
            </a:pPr>
            <a:r>
              <a:rPr lang="en-US" sz="2300" b="1" i="1" dirty="0"/>
              <a:t>#3: Economic Effect</a:t>
            </a:r>
          </a:p>
          <a:p>
            <a:r>
              <a:rPr lang="en-US" sz="2300" dirty="0"/>
              <a:t>Volume of _________________dramatically </a:t>
            </a:r>
          </a:p>
          <a:p>
            <a:pPr lvl="1">
              <a:buFont typeface="Wingdings" panose="05000000000000000000" pitchFamily="2" charset="2"/>
              <a:buChar char="§"/>
            </a:pPr>
            <a:r>
              <a:rPr lang="en-US" sz="2300" dirty="0"/>
              <a:t>Fall of Mongol empire contributed, as well as deaths of many merchants and decline of cities and wealth (less desire for luxury goods)</a:t>
            </a:r>
          </a:p>
          <a:p>
            <a:endParaRPr lang="en-US" sz="2300" b="1" i="1" dirty="0"/>
          </a:p>
        </p:txBody>
      </p:sp>
    </p:spTree>
    <p:extLst>
      <p:ext uri="{BB962C8B-B14F-4D97-AF65-F5344CB8AC3E}">
        <p14:creationId xmlns:p14="http://schemas.microsoft.com/office/powerpoint/2010/main" val="629852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4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563562"/>
          </a:xfrm>
        </p:spPr>
        <p:txBody>
          <a:bodyPr>
            <a:normAutofit fontScale="90000"/>
          </a:bodyPr>
          <a:lstStyle/>
          <a:p>
            <a:r>
              <a:rPr lang="en-US" b="1" i="1" dirty="0"/>
              <a:t>A Procession of Flagellants</a:t>
            </a:r>
          </a:p>
        </p:txBody>
      </p:sp>
      <p:sp>
        <p:nvSpPr>
          <p:cNvPr id="3" name="Content Placeholder 2"/>
          <p:cNvSpPr>
            <a:spLocks noGrp="1"/>
          </p:cNvSpPr>
          <p:nvPr>
            <p:ph idx="1"/>
          </p:nvPr>
        </p:nvSpPr>
        <p:spPr>
          <a:xfrm>
            <a:off x="66901" y="6019800"/>
            <a:ext cx="8924699" cy="715963"/>
          </a:xfrm>
        </p:spPr>
        <p:txBody>
          <a:bodyPr>
            <a:normAutofit fontScale="85000" lnSpcReduction="10000"/>
          </a:bodyPr>
          <a:lstStyle/>
          <a:p>
            <a:pPr marL="0" indent="0">
              <a:buNone/>
            </a:pPr>
            <a:r>
              <a:rPr lang="en-US" sz="2300" dirty="0"/>
              <a:t>A procession of Flagellants =&gt; during the Plague outbreak, flagellants would march through the countryside recruiting and offering penance to God through beatings</a:t>
            </a:r>
          </a:p>
        </p:txBody>
      </p:sp>
      <p:pic>
        <p:nvPicPr>
          <p:cNvPr id="2050" name="Picture 2" descr="http://upload.wikimedia.org/wikipedia/commons/1/17/Francisco_de_Goya_y_Lucientes_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01" y="685799"/>
            <a:ext cx="8772299" cy="523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651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9999">
            <a:alpha val="3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381000"/>
          </a:xfrm>
        </p:spPr>
        <p:txBody>
          <a:bodyPr>
            <a:noAutofit/>
          </a:bodyPr>
          <a:lstStyle/>
          <a:p>
            <a:r>
              <a:rPr lang="en-US" sz="2800" b="1" u="sng" dirty="0"/>
              <a:t>Migrations &amp; their impact during the Postclassical Era</a:t>
            </a:r>
          </a:p>
        </p:txBody>
      </p:sp>
      <p:sp>
        <p:nvSpPr>
          <p:cNvPr id="3" name="Content Placeholder 2"/>
          <p:cNvSpPr>
            <a:spLocks noGrp="1"/>
          </p:cNvSpPr>
          <p:nvPr>
            <p:ph idx="1"/>
          </p:nvPr>
        </p:nvSpPr>
        <p:spPr>
          <a:xfrm>
            <a:off x="0" y="381000"/>
            <a:ext cx="9144000" cy="6705600"/>
          </a:xfrm>
        </p:spPr>
        <p:txBody>
          <a:bodyPr>
            <a:normAutofit fontScale="92500"/>
          </a:bodyPr>
          <a:lstStyle/>
          <a:p>
            <a:r>
              <a:rPr lang="en-US" sz="2300" dirty="0"/>
              <a:t>Throughout World history groups have migrated for various reasons =&gt; climate change, trade, conquest, living conditions</a:t>
            </a:r>
          </a:p>
          <a:p>
            <a:pPr lvl="1" indent="-342900">
              <a:buFont typeface="Wingdings" panose="05000000000000000000" pitchFamily="2" charset="2"/>
              <a:buChar char="§"/>
            </a:pPr>
            <a:r>
              <a:rPr lang="en-US" sz="2300" dirty="0"/>
              <a:t>During the Middle Ages two significant migrations occurred that had significant effects on settlements, peoples and the environment . . .</a:t>
            </a:r>
          </a:p>
          <a:p>
            <a:pPr marL="0" indent="0">
              <a:buNone/>
            </a:pPr>
            <a:r>
              <a:rPr lang="en-US" sz="2300" b="1" i="1" dirty="0"/>
              <a:t>#1: __________________Migration</a:t>
            </a:r>
          </a:p>
          <a:p>
            <a:r>
              <a:rPr lang="en-US" sz="2300" dirty="0"/>
              <a:t>Bantu language family originated in the Nigerian area =&gt; linguistic evidence shows that 300+ African languages are related to Bantu</a:t>
            </a:r>
          </a:p>
          <a:p>
            <a:pPr lvl="1" indent="-342900">
              <a:buFont typeface="Wingdings" panose="05000000000000000000" pitchFamily="2" charset="2"/>
              <a:buChar char="§"/>
            </a:pPr>
            <a:r>
              <a:rPr lang="en-US" sz="2300" dirty="0"/>
              <a:t>Around 1</a:t>
            </a:r>
            <a:r>
              <a:rPr lang="en-US" sz="2300" baseline="30000" dirty="0"/>
              <a:t>st</a:t>
            </a:r>
            <a:r>
              <a:rPr lang="en-US" sz="2300" dirty="0"/>
              <a:t> century BCE Bantu people started migrating south and west </a:t>
            </a:r>
          </a:p>
          <a:p>
            <a:pPr lvl="1" indent="-342900">
              <a:buFont typeface="Wingdings" panose="05000000000000000000" pitchFamily="2" charset="2"/>
              <a:buChar char="§"/>
            </a:pPr>
            <a:r>
              <a:rPr lang="en-US" sz="2300" dirty="0"/>
              <a:t>As they spread they brought __________________ and </a:t>
            </a:r>
            <a:r>
              <a:rPr lang="en-US" sz="2300" b="1" i="1" dirty="0"/>
              <a:t>agricultural crops</a:t>
            </a:r>
            <a:r>
              <a:rPr lang="en-US" sz="2300" dirty="0"/>
              <a:t> (i.e. yams, millet) to other areas of Africa</a:t>
            </a:r>
          </a:p>
          <a:p>
            <a:pPr marL="400050" lvl="1" indent="0">
              <a:buNone/>
            </a:pPr>
            <a:r>
              <a:rPr lang="en-US" sz="2300" dirty="0"/>
              <a:t>	-- Led to rise of </a:t>
            </a:r>
            <a:r>
              <a:rPr lang="en-US" sz="2300" b="1" i="1" dirty="0"/>
              <a:t>Great Zimbabwe</a:t>
            </a:r>
            <a:r>
              <a:rPr lang="en-US" sz="2300" dirty="0"/>
              <a:t> &amp; population growth </a:t>
            </a:r>
          </a:p>
          <a:p>
            <a:pPr lvl="1" indent="-342900">
              <a:buFont typeface="Wingdings" panose="05000000000000000000" pitchFamily="2" charset="2"/>
              <a:buChar char="§"/>
            </a:pPr>
            <a:r>
              <a:rPr lang="en-US" sz="2300" dirty="0"/>
              <a:t>Migration also led to a degree of African cultural unity =&gt; similar traditions (i.e. music, kinship, social categories)</a:t>
            </a:r>
          </a:p>
          <a:p>
            <a:r>
              <a:rPr lang="en-US" sz="2300" dirty="0"/>
              <a:t>Bantu languages </a:t>
            </a:r>
            <a:r>
              <a:rPr lang="en-US" sz="2300" dirty="0" err="1"/>
              <a:t>intemixed</a:t>
            </a:r>
            <a:r>
              <a:rPr lang="en-US" sz="2300" dirty="0"/>
              <a:t> with other languages in areas of Africa to create unique new languages =&gt; i.e. </a:t>
            </a:r>
            <a:r>
              <a:rPr lang="en-US" sz="2300" b="1" i="1" dirty="0"/>
              <a:t>Swahili</a:t>
            </a:r>
          </a:p>
          <a:p>
            <a:pPr lvl="1" indent="-342900">
              <a:buFont typeface="Wingdings" panose="05000000000000000000" pitchFamily="2" charset="2"/>
              <a:buChar char="§"/>
            </a:pPr>
            <a:r>
              <a:rPr lang="en-US" sz="2300" dirty="0"/>
              <a:t>_________________is a mixture of Bantu, Arabic &amp; colonial languages</a:t>
            </a:r>
          </a:p>
          <a:p>
            <a:pPr lvl="1" indent="-342900">
              <a:buFont typeface="Wingdings" panose="05000000000000000000" pitchFamily="2" charset="2"/>
              <a:buChar char="§"/>
            </a:pPr>
            <a:r>
              <a:rPr lang="en-US" sz="2300" dirty="0"/>
              <a:t>Swahili became a language popular in eastern Africa =&gt; Spoken by 140 M</a:t>
            </a:r>
          </a:p>
        </p:txBody>
      </p:sp>
    </p:spTree>
    <p:extLst>
      <p:ext uri="{BB962C8B-B14F-4D97-AF65-F5344CB8AC3E}">
        <p14:creationId xmlns:p14="http://schemas.microsoft.com/office/powerpoint/2010/main" val="135150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9999">
            <a:alpha val="3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533400"/>
          </a:xfrm>
        </p:spPr>
        <p:txBody>
          <a:bodyPr>
            <a:normAutofit fontScale="90000"/>
          </a:bodyPr>
          <a:lstStyle/>
          <a:p>
            <a:r>
              <a:rPr lang="en-US" b="1" u="sng" dirty="0"/>
              <a:t>Bantu Migrations (ca 300 BCE to 1000 CE)</a:t>
            </a:r>
          </a:p>
        </p:txBody>
      </p:sp>
      <p:sp>
        <p:nvSpPr>
          <p:cNvPr id="3" name="Content Placeholder 2"/>
          <p:cNvSpPr>
            <a:spLocks noGrp="1"/>
          </p:cNvSpPr>
          <p:nvPr>
            <p:ph idx="1"/>
          </p:nvPr>
        </p:nvSpPr>
        <p:spPr>
          <a:xfrm>
            <a:off x="6248400" y="762000"/>
            <a:ext cx="2895600" cy="5364163"/>
          </a:xfrm>
        </p:spPr>
        <p:txBody>
          <a:bodyPr>
            <a:normAutofit/>
          </a:bodyPr>
          <a:lstStyle/>
          <a:p>
            <a:pPr marL="0" indent="0">
              <a:buNone/>
            </a:pPr>
            <a:r>
              <a:rPr lang="en-US" sz="2400" dirty="0"/>
              <a:t>As the Bantu people migrated they brought knowledge of ironworking and agriculture (i.e. yams &amp; sorghum) </a:t>
            </a:r>
          </a:p>
          <a:p>
            <a:pPr>
              <a:buFont typeface="Wingdings" panose="05000000000000000000" pitchFamily="2" charset="2"/>
              <a:buChar char="§"/>
            </a:pPr>
            <a:r>
              <a:rPr lang="en-US" sz="2400" dirty="0"/>
              <a:t>Intermixing on the East coast of Africa between Bantu and Arabic language led to the development of </a:t>
            </a:r>
            <a:r>
              <a:rPr lang="en-US" sz="2400" b="1" i="1" dirty="0"/>
              <a:t>Swahili</a:t>
            </a:r>
          </a:p>
        </p:txBody>
      </p:sp>
      <p:pic>
        <p:nvPicPr>
          <p:cNvPr id="4" name="Picture 3" descr="http://www.south-africa-tours-and-travel.com/images/southward-migration-of-the-bantu-bantu.jpg"/>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6324600" cy="6096000"/>
          </a:xfrm>
          <a:prstGeom prst="rect">
            <a:avLst/>
          </a:prstGeom>
          <a:noFill/>
          <a:ln>
            <a:noFill/>
          </a:ln>
        </p:spPr>
      </p:pic>
    </p:spTree>
    <p:extLst>
      <p:ext uri="{BB962C8B-B14F-4D97-AF65-F5344CB8AC3E}">
        <p14:creationId xmlns:p14="http://schemas.microsoft.com/office/powerpoint/2010/main" val="2658475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9999">
            <a:alpha val="35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629400"/>
          </a:xfrm>
        </p:spPr>
        <p:txBody>
          <a:bodyPr>
            <a:normAutofit lnSpcReduction="10000"/>
          </a:bodyPr>
          <a:lstStyle/>
          <a:p>
            <a:pPr marL="0" indent="0">
              <a:buNone/>
            </a:pPr>
            <a:r>
              <a:rPr lang="en-US" sz="2400" b="1" i="1" dirty="0"/>
              <a:t>#2: _______________________Migration</a:t>
            </a:r>
          </a:p>
          <a:p>
            <a:r>
              <a:rPr lang="en-US" sz="2300" dirty="0"/>
              <a:t>Polynesian peoples originated in East Asia (i.e. Taiwan) around 8000 BCE and had sailed to New Guinea by 3000 BCE</a:t>
            </a:r>
          </a:p>
          <a:p>
            <a:pPr lvl="1" indent="-342900">
              <a:buFont typeface="Wingdings" panose="05000000000000000000" pitchFamily="2" charset="2"/>
              <a:buChar char="§"/>
            </a:pPr>
            <a:r>
              <a:rPr lang="en-US" sz="2300" dirty="0"/>
              <a:t>Introduction of yam agriculture and animal domestication led to a population explosion =&gt; settlement of nearby islands</a:t>
            </a:r>
          </a:p>
          <a:p>
            <a:pPr lvl="1" indent="-342900">
              <a:buFont typeface="Wingdings" panose="05000000000000000000" pitchFamily="2" charset="2"/>
              <a:buChar char="§"/>
            </a:pPr>
            <a:r>
              <a:rPr lang="en-US" sz="2300" dirty="0"/>
              <a:t>Established their own Polynesian culture based on farming, fishing on islands of the Pacific (i.e. Tonga, Fiji, Samoa) by 1000 BCE</a:t>
            </a:r>
          </a:p>
          <a:p>
            <a:r>
              <a:rPr lang="en-US" sz="2300" dirty="0"/>
              <a:t>Between 1000 BCE and 1000 CE Polynesians mastery of open ocean travel over long distances (using stars and currents) led to the colonization of far away Pacific islands (i.e. Hawaii, Easter Island)</a:t>
            </a:r>
          </a:p>
          <a:p>
            <a:pPr lvl="1" indent="-342900">
              <a:buFont typeface="Wingdings" panose="05000000000000000000" pitchFamily="2" charset="2"/>
              <a:buChar char="§"/>
            </a:pPr>
            <a:r>
              <a:rPr lang="en-US" sz="2300" dirty="0"/>
              <a:t>Utilized fleets of large double hulled canoes =&gt; made carrying of animals (pigs, dogs) and plants (bananas, yams) to islands possible</a:t>
            </a:r>
          </a:p>
          <a:p>
            <a:pPr lvl="1" indent="-342900">
              <a:buFont typeface="Wingdings" panose="05000000000000000000" pitchFamily="2" charset="2"/>
              <a:buChar char="§"/>
            </a:pPr>
            <a:r>
              <a:rPr lang="en-US" sz="2300" dirty="0"/>
              <a:t>Polynesians also made contact with the coast of South America =&gt; introduced </a:t>
            </a:r>
            <a:r>
              <a:rPr lang="en-US" sz="2300" b="1" i="1" dirty="0"/>
              <a:t>chicken</a:t>
            </a:r>
            <a:r>
              <a:rPr lang="en-US" sz="2300" dirty="0"/>
              <a:t> to S America and </a:t>
            </a:r>
            <a:r>
              <a:rPr lang="en-US" sz="2300" b="1" i="1" dirty="0"/>
              <a:t>sweet potato </a:t>
            </a:r>
            <a:r>
              <a:rPr lang="en-US" sz="2300" dirty="0"/>
              <a:t>to islands</a:t>
            </a:r>
          </a:p>
          <a:p>
            <a:r>
              <a:rPr lang="en-US" sz="2300" dirty="0"/>
              <a:t>Some settlements had </a:t>
            </a:r>
            <a:r>
              <a:rPr lang="en-US" sz="2300" dirty="0" err="1"/>
              <a:t>disasterous</a:t>
            </a:r>
            <a:r>
              <a:rPr lang="en-US" sz="2300" dirty="0"/>
              <a:t> ecological consequences</a:t>
            </a:r>
          </a:p>
          <a:p>
            <a:pPr lvl="1" indent="-342900">
              <a:buFont typeface="Wingdings" panose="05000000000000000000" pitchFamily="2" charset="2"/>
              <a:buChar char="§"/>
            </a:pPr>
            <a:r>
              <a:rPr lang="en-US" sz="2300" dirty="0"/>
              <a:t>Easter Island settlements depleted natural resources (i.e. timber) due to population growth &amp; religious practices (Maori heads)</a:t>
            </a:r>
          </a:p>
          <a:p>
            <a:pPr lvl="1" indent="-342900">
              <a:buFont typeface="Wingdings" panose="05000000000000000000" pitchFamily="2" charset="2"/>
              <a:buChar char="§"/>
            </a:pPr>
            <a:r>
              <a:rPr lang="en-US" sz="2300" dirty="0"/>
              <a:t>Led to ____________________________=&gt; decline of civilization</a:t>
            </a:r>
          </a:p>
          <a:p>
            <a:pPr lvl="1" indent="-342900">
              <a:buFont typeface="Wingdings" panose="05000000000000000000" pitchFamily="2" charset="2"/>
              <a:buChar char="§"/>
            </a:pPr>
            <a:endParaRPr lang="en-US" sz="2300" dirty="0"/>
          </a:p>
        </p:txBody>
      </p:sp>
      <p:sp>
        <p:nvSpPr>
          <p:cNvPr id="4" name="Title 1"/>
          <p:cNvSpPr>
            <a:spLocks noGrp="1"/>
          </p:cNvSpPr>
          <p:nvPr>
            <p:ph type="title"/>
          </p:nvPr>
        </p:nvSpPr>
        <p:spPr>
          <a:xfrm>
            <a:off x="0" y="76200"/>
            <a:ext cx="8991600" cy="381000"/>
          </a:xfrm>
        </p:spPr>
        <p:txBody>
          <a:bodyPr>
            <a:noAutofit/>
          </a:bodyPr>
          <a:lstStyle/>
          <a:p>
            <a:r>
              <a:rPr lang="en-US" sz="2800" b="1" u="sng" dirty="0"/>
              <a:t>Migrations &amp; their impact during the Postclassical Era</a:t>
            </a:r>
          </a:p>
        </p:txBody>
      </p:sp>
    </p:spTree>
    <p:extLst>
      <p:ext uri="{BB962C8B-B14F-4D97-AF65-F5344CB8AC3E}">
        <p14:creationId xmlns:p14="http://schemas.microsoft.com/office/powerpoint/2010/main" val="2206828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9999">
            <a:alpha val="3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b="1" u="sng" dirty="0"/>
              <a:t>Polynesian Migrations</a:t>
            </a:r>
          </a:p>
        </p:txBody>
      </p:sp>
      <p:sp>
        <p:nvSpPr>
          <p:cNvPr id="3" name="Content Placeholder 2"/>
          <p:cNvSpPr>
            <a:spLocks noGrp="1"/>
          </p:cNvSpPr>
          <p:nvPr>
            <p:ph idx="1"/>
          </p:nvPr>
        </p:nvSpPr>
        <p:spPr>
          <a:xfrm>
            <a:off x="144688" y="5486400"/>
            <a:ext cx="8846910" cy="1371600"/>
          </a:xfrm>
        </p:spPr>
        <p:txBody>
          <a:bodyPr>
            <a:normAutofit fontScale="85000" lnSpcReduction="20000"/>
          </a:bodyPr>
          <a:lstStyle/>
          <a:p>
            <a:pPr marL="0" indent="0">
              <a:buNone/>
            </a:pPr>
            <a:r>
              <a:rPr lang="en-US" sz="2300" dirty="0"/>
              <a:t> Polynesian people navigated the Pacific Ocean using no advanced scientific instruments – instead they used techniques passed down by oral tradition that included identifying star patterns, cloud shapes and patterns and the colors of the ocean and sky at various locations. Easter island and Hawaii are over 2300 miles from Samoa and Tonga.</a:t>
            </a:r>
          </a:p>
        </p:txBody>
      </p:sp>
      <p:pic>
        <p:nvPicPr>
          <p:cNvPr id="6146" name="Picture 2" descr="http://frontimages.learnerator.com/images/fck_images/image/World_History/Period_3/WHP3EC25,_hawaii_ed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87" y="609600"/>
            <a:ext cx="8846911" cy="472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85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9999">
            <a:alpha val="3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563562"/>
          </a:xfrm>
        </p:spPr>
        <p:txBody>
          <a:bodyPr>
            <a:normAutofit fontScale="90000"/>
          </a:bodyPr>
          <a:lstStyle/>
          <a:p>
            <a:r>
              <a:rPr lang="en-US" b="1" u="sng" dirty="0"/>
              <a:t>Polynesian longboats</a:t>
            </a:r>
          </a:p>
        </p:txBody>
      </p:sp>
      <p:sp>
        <p:nvSpPr>
          <p:cNvPr id="3" name="Content Placeholder 2"/>
          <p:cNvSpPr>
            <a:spLocks noGrp="1"/>
          </p:cNvSpPr>
          <p:nvPr>
            <p:ph idx="1"/>
          </p:nvPr>
        </p:nvSpPr>
        <p:spPr>
          <a:xfrm>
            <a:off x="533400" y="6057899"/>
            <a:ext cx="8229600" cy="677864"/>
          </a:xfrm>
        </p:spPr>
        <p:txBody>
          <a:bodyPr>
            <a:normAutofit fontScale="92500" lnSpcReduction="10000"/>
          </a:bodyPr>
          <a:lstStyle/>
          <a:p>
            <a:pPr marL="0" indent="0">
              <a:buNone/>
            </a:pPr>
            <a:r>
              <a:rPr lang="en-US" sz="2300" dirty="0"/>
              <a:t>Polynesian longboats could carry up to 100 people and various items for settlement or trade (i.e. chickens, grains, etc…)</a:t>
            </a:r>
          </a:p>
        </p:txBody>
      </p:sp>
      <p:pic>
        <p:nvPicPr>
          <p:cNvPr id="2050" name="Picture 2" descr="http://www.polynesia.tk/Hokule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387" y="685800"/>
            <a:ext cx="8783214"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248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9999">
            <a:alpha val="3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Maori heads on Easter Island</a:t>
            </a:r>
          </a:p>
        </p:txBody>
      </p:sp>
      <p:sp>
        <p:nvSpPr>
          <p:cNvPr id="3" name="Content Placeholder 2"/>
          <p:cNvSpPr>
            <a:spLocks noGrp="1"/>
          </p:cNvSpPr>
          <p:nvPr>
            <p:ph idx="1"/>
          </p:nvPr>
        </p:nvSpPr>
        <p:spPr>
          <a:xfrm>
            <a:off x="152400" y="5200652"/>
            <a:ext cx="8534400" cy="1535112"/>
          </a:xfrm>
        </p:spPr>
        <p:txBody>
          <a:bodyPr>
            <a:normAutofit/>
          </a:bodyPr>
          <a:lstStyle/>
          <a:p>
            <a:pPr marL="0" indent="0">
              <a:buNone/>
            </a:pPr>
            <a:r>
              <a:rPr lang="en-US" sz="2300" dirty="0"/>
              <a:t>Large statues were part of the Maori religion (means to contact ancestors) but their creation consumed a large amount of resources (i.e. trees) which contributed to the ecological collapse of the island by 1700 due to deforestation and rat predation</a:t>
            </a:r>
          </a:p>
        </p:txBody>
      </p:sp>
      <p:pic>
        <p:nvPicPr>
          <p:cNvPr id="8194" name="Picture 2" descr="http://www.southamerica.cl/Chile/Photos/Easter-Island/easter-island-statu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162800"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21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709"/>
            <a:ext cx="9144000" cy="581891"/>
          </a:xfrm>
        </p:spPr>
        <p:txBody>
          <a:bodyPr>
            <a:noAutofit/>
          </a:bodyPr>
          <a:lstStyle/>
          <a:p>
            <a:r>
              <a:rPr lang="en-US" sz="3200" b="1" u="sng" dirty="0"/>
              <a:t>Diffusion of Cultural, Literary &amp; Artistic Traditions</a:t>
            </a:r>
          </a:p>
        </p:txBody>
      </p:sp>
      <p:sp>
        <p:nvSpPr>
          <p:cNvPr id="3" name="Content Placeholder 2"/>
          <p:cNvSpPr>
            <a:spLocks noGrp="1"/>
          </p:cNvSpPr>
          <p:nvPr>
            <p:ph idx="1"/>
          </p:nvPr>
        </p:nvSpPr>
        <p:spPr>
          <a:xfrm>
            <a:off x="0" y="533400"/>
            <a:ext cx="9144000" cy="6324600"/>
          </a:xfrm>
        </p:spPr>
        <p:txBody>
          <a:bodyPr>
            <a:normAutofit/>
          </a:bodyPr>
          <a:lstStyle/>
          <a:p>
            <a:r>
              <a:rPr lang="en-US" sz="2300" dirty="0"/>
              <a:t>Increasing contact and trade between regions and civilizations led to increasing amounts of cultural diffusion (</a:t>
            </a:r>
            <a:r>
              <a:rPr lang="en-US" sz="2300" b="1" i="1" dirty="0"/>
              <a:t>Q: What is cultural diffusion?)</a:t>
            </a:r>
          </a:p>
          <a:p>
            <a:pPr marL="0" indent="0">
              <a:buNone/>
            </a:pPr>
            <a:r>
              <a:rPr lang="en-US" sz="2300" b="1" i="1" dirty="0"/>
              <a:t>China &amp; East Asia</a:t>
            </a:r>
          </a:p>
          <a:p>
            <a:r>
              <a:rPr lang="en-US" sz="2300" dirty="0"/>
              <a:t>The Tang and Song periods are seen as the height of Chinese artistic expression =&gt; great deal to do with influence of___________________</a:t>
            </a:r>
            <a:endParaRPr lang="en-US" sz="2300" b="1" i="1" dirty="0"/>
          </a:p>
          <a:p>
            <a:pPr lvl="1">
              <a:buFont typeface="Wingdings" panose="05000000000000000000" pitchFamily="2" charset="2"/>
              <a:buChar char="§"/>
            </a:pPr>
            <a:r>
              <a:rPr lang="en-US" sz="2300" dirty="0"/>
              <a:t>Buddhism &amp; Daoism influenced the development of Chinese artistic styles in poetry/painting =&gt; focus on tranquility of nature</a:t>
            </a:r>
          </a:p>
          <a:p>
            <a:pPr marL="400050" lvl="1" indent="0">
              <a:buNone/>
            </a:pPr>
            <a:r>
              <a:rPr lang="en-US" sz="2300" dirty="0"/>
              <a:t>	-- Buddhist &amp; Daoist painters believed that depicting nature could 	lead to realization of </a:t>
            </a:r>
            <a:r>
              <a:rPr lang="en-US" sz="2300" b="1" i="1" dirty="0"/>
              <a:t>Dao/enlightenment </a:t>
            </a:r>
          </a:p>
          <a:p>
            <a:pPr marL="400050" lvl="1" indent="0">
              <a:buNone/>
            </a:pPr>
            <a:r>
              <a:rPr lang="en-US" sz="2300" dirty="0"/>
              <a:t>	-- Buddhist &amp; Daoist painters also focused on portraying “idea” of 	mountain and depicted humans as small</a:t>
            </a:r>
          </a:p>
          <a:p>
            <a:pPr lvl="1" indent="-342900">
              <a:buFont typeface="Wingdings" panose="05000000000000000000" pitchFamily="2" charset="2"/>
              <a:buChar char="§"/>
            </a:pPr>
            <a:r>
              <a:rPr lang="en-US" sz="2300" dirty="0"/>
              <a:t>Buddhism &amp; Daoism also influenced Chinese poetry which often had nature, isolation and the shortness of life as themes</a:t>
            </a:r>
          </a:p>
          <a:p>
            <a:r>
              <a:rPr lang="en-US" sz="2300" dirty="0"/>
              <a:t>These ideas and themes were _______________</a:t>
            </a:r>
            <a:r>
              <a:rPr lang="en-US" sz="2300" b="1" i="1" dirty="0"/>
              <a:t>through trade contacts</a:t>
            </a:r>
          </a:p>
          <a:p>
            <a:pPr lvl="1" indent="-342900">
              <a:buFont typeface="Wingdings" panose="05000000000000000000" pitchFamily="2" charset="2"/>
              <a:buChar char="§"/>
            </a:pPr>
            <a:r>
              <a:rPr lang="en-US" sz="2300" dirty="0"/>
              <a:t>Buddhism spread to Japan from 6</a:t>
            </a:r>
            <a:r>
              <a:rPr lang="en-US" sz="2300" baseline="30000" dirty="0"/>
              <a:t>th</a:t>
            </a:r>
            <a:r>
              <a:rPr lang="en-US" sz="2300" dirty="0"/>
              <a:t> to 8</a:t>
            </a:r>
            <a:r>
              <a:rPr lang="en-US" sz="2300" baseline="30000" dirty="0"/>
              <a:t>th</a:t>
            </a:r>
            <a:r>
              <a:rPr lang="en-US" sz="2300" dirty="0"/>
              <a:t> centuries &amp; melded w/ Shinto beliefs =&gt; focus on nature &amp; meditation (</a:t>
            </a:r>
            <a:r>
              <a:rPr lang="en-US" sz="2300" b="1" i="1" dirty="0"/>
              <a:t>Zen Buddhism</a:t>
            </a:r>
            <a:r>
              <a:rPr lang="en-US" sz="2300" dirty="0"/>
              <a:t>)</a:t>
            </a:r>
          </a:p>
          <a:p>
            <a:endParaRPr lang="en-US" sz="2300" dirty="0"/>
          </a:p>
          <a:p>
            <a:pPr marL="0" indent="0">
              <a:buNone/>
            </a:pPr>
            <a:endParaRPr lang="en-US" sz="2300" b="1" i="1" dirty="0"/>
          </a:p>
          <a:p>
            <a:pPr marL="400050" lvl="1" indent="0">
              <a:buNone/>
            </a:pPr>
            <a:endParaRPr lang="en-US" sz="2300" dirty="0"/>
          </a:p>
        </p:txBody>
      </p:sp>
    </p:spTree>
    <p:extLst>
      <p:ext uri="{BB962C8B-B14F-4D97-AF65-F5344CB8AC3E}">
        <p14:creationId xmlns:p14="http://schemas.microsoft.com/office/powerpoint/2010/main" val="1344052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639762"/>
          </a:xfrm>
        </p:spPr>
        <p:txBody>
          <a:bodyPr>
            <a:noAutofit/>
          </a:bodyPr>
          <a:lstStyle/>
          <a:p>
            <a:r>
              <a:rPr lang="en-US" sz="3200" b="1" u="sng" dirty="0"/>
              <a:t>Tang China landscape painting (</a:t>
            </a:r>
            <a:r>
              <a:rPr lang="en-US" sz="3200" b="1" u="sng" dirty="0" err="1"/>
              <a:t>Daoist</a:t>
            </a:r>
            <a:r>
              <a:rPr lang="en-US" sz="3200" b="1" u="sng" dirty="0"/>
              <a:t> influenced)</a:t>
            </a:r>
          </a:p>
        </p:txBody>
      </p:sp>
      <p:pic>
        <p:nvPicPr>
          <p:cNvPr id="1026" name="Picture 2" descr="http://www.arthistoryarchive.com/arthistory/asian/images/WanHui-The-Kangxi-Emperors-Southern-Tour-Scroll-Three-Jinan-to-Mount-Tai-1-1691-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0"/>
            <a:ext cx="8657103"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841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563562"/>
          </a:xfrm>
        </p:spPr>
        <p:txBody>
          <a:bodyPr>
            <a:normAutofit fontScale="90000"/>
          </a:bodyPr>
          <a:lstStyle/>
          <a:p>
            <a:r>
              <a:rPr lang="en-US" b="1" u="sng" dirty="0"/>
              <a:t>Trans Saharan Trade Routes (ca 1200 CE)</a:t>
            </a:r>
          </a:p>
        </p:txBody>
      </p:sp>
      <p:sp>
        <p:nvSpPr>
          <p:cNvPr id="3" name="Content Placeholder 2"/>
          <p:cNvSpPr>
            <a:spLocks noGrp="1"/>
          </p:cNvSpPr>
          <p:nvPr>
            <p:ph idx="1"/>
          </p:nvPr>
        </p:nvSpPr>
        <p:spPr>
          <a:xfrm>
            <a:off x="5943600" y="914400"/>
            <a:ext cx="3048000" cy="5715000"/>
          </a:xfrm>
        </p:spPr>
        <p:txBody>
          <a:bodyPr/>
          <a:lstStyle/>
          <a:p>
            <a:pPr marL="0" indent="0">
              <a:buNone/>
            </a:pPr>
            <a:r>
              <a:rPr lang="en-US" dirty="0"/>
              <a:t>Islamic Traders and the emergence of larger African states changed the style and function of Trans Saharan trade in the post-classical period</a:t>
            </a:r>
          </a:p>
        </p:txBody>
      </p:sp>
      <p:pic>
        <p:nvPicPr>
          <p:cNvPr id="64514" name="Picture 2" descr="https://ucworldstudies-2012.wikispaces.com/file/view/Screen_shot_2010-05-15_at_6.52.50_PM.png/142240559/481x560/Screen_shot_2010-05-15_at_6.52.50_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799"/>
            <a:ext cx="5257800" cy="611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024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rmAutofit/>
          </a:bodyPr>
          <a:lstStyle/>
          <a:p>
            <a:pPr lvl="1" indent="-342900">
              <a:buFont typeface="Wingdings" panose="05000000000000000000" pitchFamily="2" charset="2"/>
              <a:buChar char="§"/>
            </a:pPr>
            <a:r>
              <a:rPr lang="en-US" sz="2300" dirty="0"/>
              <a:t>Buddhism and Chinese Confucianism influenced Japanese poetry, painting &amp; architecture =&gt; focus on natural themes and mood</a:t>
            </a:r>
          </a:p>
          <a:p>
            <a:pPr marL="400050" lvl="1" indent="0">
              <a:buNone/>
            </a:pPr>
            <a:r>
              <a:rPr lang="en-US" sz="2300" dirty="0"/>
              <a:t>	--  </a:t>
            </a:r>
            <a:r>
              <a:rPr lang="en-US" sz="2300" b="1" i="1" dirty="0"/>
              <a:t>Poetry</a:t>
            </a:r>
            <a:r>
              <a:rPr lang="en-US" sz="2300" dirty="0"/>
              <a:t> =&gt; simplicity and often focused on nature (Buddhism) but 	also very structured (_______form; linked verses of 17 syllables)</a:t>
            </a:r>
          </a:p>
          <a:p>
            <a:pPr marL="400050" lvl="1" indent="0">
              <a:buNone/>
            </a:pPr>
            <a:r>
              <a:rPr lang="en-US" sz="2300" dirty="0"/>
              <a:t>	-- </a:t>
            </a:r>
            <a:r>
              <a:rPr lang="en-US" sz="2300" b="1" i="1" dirty="0"/>
              <a:t>Painting </a:t>
            </a:r>
            <a:r>
              <a:rPr lang="en-US" sz="2300" dirty="0"/>
              <a:t>=&gt; landscapes (i.e. rolling hills w/ rice field)</a:t>
            </a:r>
          </a:p>
          <a:p>
            <a:pPr marL="400050" lvl="1" indent="0">
              <a:buNone/>
            </a:pPr>
            <a:r>
              <a:rPr lang="en-US" sz="2300" dirty="0"/>
              <a:t>	-- </a:t>
            </a:r>
            <a:r>
              <a:rPr lang="en-US" sz="2300" b="1" i="1" dirty="0"/>
              <a:t>Architecture</a:t>
            </a:r>
            <a:r>
              <a:rPr lang="en-US" sz="2300" dirty="0"/>
              <a:t> =&gt; buildings designed to imitate Tang court; 	Japanese wood structures outlast Chinese</a:t>
            </a:r>
          </a:p>
          <a:p>
            <a:r>
              <a:rPr lang="en-US" sz="2300" b="1" i="1" dirty="0"/>
              <a:t>_______________________</a:t>
            </a:r>
            <a:r>
              <a:rPr lang="en-US" sz="2300" dirty="0"/>
              <a:t> also played a key role in Japanese society</a:t>
            </a:r>
          </a:p>
          <a:p>
            <a:pPr lvl="1" indent="-342900">
              <a:buFont typeface="Wingdings" panose="05000000000000000000" pitchFamily="2" charset="2"/>
              <a:buChar char="§"/>
            </a:pPr>
            <a:r>
              <a:rPr lang="en-US" sz="2300" dirty="0"/>
              <a:t>Neo Confucianism was brought to Japan via trade contacts in the Kamakura period (i.e. 14</a:t>
            </a:r>
            <a:r>
              <a:rPr lang="en-US" sz="2300" baseline="30000" dirty="0"/>
              <a:t>th</a:t>
            </a:r>
            <a:r>
              <a:rPr lang="en-US" sz="2300" dirty="0"/>
              <a:t> century) and was used for monk education</a:t>
            </a:r>
          </a:p>
          <a:p>
            <a:pPr lvl="1" indent="-342900">
              <a:buFont typeface="Wingdings" panose="05000000000000000000" pitchFamily="2" charset="2"/>
              <a:buChar char="§"/>
            </a:pPr>
            <a:r>
              <a:rPr lang="en-US" sz="2300" b="1" i="1" dirty="0"/>
              <a:t>Tokugawa </a:t>
            </a:r>
            <a:r>
              <a:rPr lang="en-US" sz="2300" b="1" i="1" dirty="0" err="1"/>
              <a:t>shogunate</a:t>
            </a:r>
            <a:r>
              <a:rPr lang="en-US" sz="2300" b="1" i="1" dirty="0"/>
              <a:t> (16</a:t>
            </a:r>
            <a:r>
              <a:rPr lang="en-US" sz="2300" b="1" i="1" baseline="30000" dirty="0"/>
              <a:t>th</a:t>
            </a:r>
            <a:r>
              <a:rPr lang="en-US" sz="2300" b="1" i="1" dirty="0"/>
              <a:t> century) </a:t>
            </a:r>
            <a:r>
              <a:rPr lang="en-US" sz="2300" dirty="0"/>
              <a:t>adopted it as the official state religion as a means of control =&gt; Focus on_____________________</a:t>
            </a:r>
            <a:endParaRPr lang="en-US" sz="2300" b="1" i="1" dirty="0"/>
          </a:p>
          <a:p>
            <a:pPr marL="400050" lvl="1" indent="0">
              <a:buNone/>
            </a:pPr>
            <a:r>
              <a:rPr lang="en-US" sz="2300" b="1" i="1" dirty="0"/>
              <a:t>	-- </a:t>
            </a:r>
            <a:r>
              <a:rPr lang="en-US" sz="2300" dirty="0"/>
              <a:t>Created a more rigid social hierarchy =&gt; samurai, farmers, 	artisans and merchants</a:t>
            </a:r>
          </a:p>
          <a:p>
            <a:pPr marL="400050" lvl="1" indent="0">
              <a:buNone/>
            </a:pPr>
            <a:r>
              <a:rPr lang="en-US" sz="2300" dirty="0"/>
              <a:t>	-- Also introduced more </a:t>
            </a:r>
            <a:r>
              <a:rPr lang="en-US" sz="2300" b="1" i="1" dirty="0"/>
              <a:t>ethnocentrism</a:t>
            </a:r>
            <a:r>
              <a:rPr lang="en-US" sz="2300" dirty="0"/>
              <a:t> into Japan =&gt; Japanese 	came to believe their rational culture was center of world</a:t>
            </a:r>
          </a:p>
        </p:txBody>
      </p:sp>
      <p:sp>
        <p:nvSpPr>
          <p:cNvPr id="4" name="Title 1"/>
          <p:cNvSpPr>
            <a:spLocks noGrp="1"/>
          </p:cNvSpPr>
          <p:nvPr>
            <p:ph type="title"/>
          </p:nvPr>
        </p:nvSpPr>
        <p:spPr>
          <a:xfrm>
            <a:off x="0" y="27709"/>
            <a:ext cx="9144000" cy="581891"/>
          </a:xfrm>
        </p:spPr>
        <p:txBody>
          <a:bodyPr>
            <a:noAutofit/>
          </a:bodyPr>
          <a:lstStyle/>
          <a:p>
            <a:r>
              <a:rPr lang="en-US" sz="2800" b="1" u="sng" dirty="0"/>
              <a:t>Diffusion of Cultural, Literary &amp; Artistic Traditions -- Japan</a:t>
            </a:r>
          </a:p>
        </p:txBody>
      </p:sp>
    </p:spTree>
    <p:extLst>
      <p:ext uri="{BB962C8B-B14F-4D97-AF65-F5344CB8AC3E}">
        <p14:creationId xmlns:p14="http://schemas.microsoft.com/office/powerpoint/2010/main" val="4173993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rmAutofit/>
          </a:bodyPr>
          <a:lstStyle/>
          <a:p>
            <a:r>
              <a:rPr lang="en-US" sz="2300" dirty="0"/>
              <a:t>Neo-Confucianism and Buddhism also played important roles in ______</a:t>
            </a:r>
            <a:endParaRPr lang="en-US" sz="2300" b="1" i="1" dirty="0"/>
          </a:p>
          <a:p>
            <a:pPr lvl="1" indent="-342900">
              <a:buFont typeface="Wingdings" panose="05000000000000000000" pitchFamily="2" charset="2"/>
              <a:buChar char="§"/>
            </a:pPr>
            <a:r>
              <a:rPr lang="en-US" sz="2300" dirty="0"/>
              <a:t>Korea was controlled by the Han dynasty for centuries and thus Koreans were exposed to Chinese civilization</a:t>
            </a:r>
          </a:p>
          <a:p>
            <a:pPr marL="857250" lvl="1" indent="-457200">
              <a:buFont typeface="Wingdings" panose="05000000000000000000" pitchFamily="2" charset="2"/>
              <a:buChar char="§"/>
            </a:pPr>
            <a:r>
              <a:rPr lang="en-US" sz="2300" dirty="0"/>
              <a:t>Used Chinese institutions and ideology to create a Korean state by time of Tang dynasty</a:t>
            </a:r>
          </a:p>
          <a:p>
            <a:pPr marL="400050" lvl="1" indent="0">
              <a:buNone/>
            </a:pPr>
            <a:r>
              <a:rPr lang="en-US" sz="2300" dirty="0"/>
              <a:t>	-- __________________ became state religion; Chinese art forms 	and architecture dominated capital city (</a:t>
            </a:r>
            <a:r>
              <a:rPr lang="en-US" sz="2300" dirty="0" err="1"/>
              <a:t>Kyongju</a:t>
            </a:r>
            <a:r>
              <a:rPr lang="en-US" sz="2300" dirty="0"/>
              <a:t>)</a:t>
            </a:r>
          </a:p>
          <a:p>
            <a:pPr marL="400050" lvl="1" indent="0">
              <a:buNone/>
            </a:pPr>
            <a:r>
              <a:rPr lang="en-US" sz="2300" dirty="0"/>
              <a:t>	-- </a:t>
            </a:r>
            <a:r>
              <a:rPr lang="en-US" sz="2300" b="1" i="1" dirty="0" err="1"/>
              <a:t>Koryo</a:t>
            </a:r>
            <a:r>
              <a:rPr lang="en-US" sz="2300" b="1" i="1" dirty="0"/>
              <a:t> dynasty </a:t>
            </a:r>
            <a:r>
              <a:rPr lang="en-US" sz="2300" dirty="0"/>
              <a:t>(935-1392)</a:t>
            </a:r>
            <a:r>
              <a:rPr lang="en-US" sz="2300" b="1" i="1" dirty="0"/>
              <a:t> </a:t>
            </a:r>
            <a:r>
              <a:rPr lang="en-US" sz="2300" dirty="0"/>
              <a:t>adopted a version of _____________ 	___________examination =&gt; limit power of Korean nobles</a:t>
            </a:r>
          </a:p>
          <a:p>
            <a:pPr marL="400050" lvl="1" indent="0">
              <a:buNone/>
            </a:pPr>
            <a:r>
              <a:rPr lang="en-US" sz="2300" dirty="0"/>
              <a:t>	-- Art focused on _________________adopted from China and 	landscape painting</a:t>
            </a:r>
          </a:p>
          <a:p>
            <a:pPr lvl="1" indent="-342900">
              <a:buFont typeface="Wingdings" panose="05000000000000000000" pitchFamily="2" charset="2"/>
              <a:buChar char="§"/>
            </a:pPr>
            <a:r>
              <a:rPr lang="en-US" sz="2300" dirty="0" err="1"/>
              <a:t>Koryo</a:t>
            </a:r>
            <a:r>
              <a:rPr lang="en-US" sz="2300" dirty="0"/>
              <a:t> dynasty maintained a </a:t>
            </a:r>
            <a:r>
              <a:rPr lang="en-US" sz="2300" b="1" i="1" dirty="0"/>
              <a:t>tributary relationship </a:t>
            </a:r>
            <a:r>
              <a:rPr lang="en-US" sz="2300" dirty="0"/>
              <a:t>w/ China</a:t>
            </a:r>
          </a:p>
        </p:txBody>
      </p:sp>
      <p:sp>
        <p:nvSpPr>
          <p:cNvPr id="4" name="Title 1"/>
          <p:cNvSpPr>
            <a:spLocks noGrp="1"/>
          </p:cNvSpPr>
          <p:nvPr>
            <p:ph type="title"/>
          </p:nvPr>
        </p:nvSpPr>
        <p:spPr>
          <a:xfrm>
            <a:off x="0" y="27709"/>
            <a:ext cx="9144000" cy="581891"/>
          </a:xfrm>
        </p:spPr>
        <p:txBody>
          <a:bodyPr>
            <a:noAutofit/>
          </a:bodyPr>
          <a:lstStyle/>
          <a:p>
            <a:r>
              <a:rPr lang="en-US" sz="2800" b="1" u="sng" dirty="0"/>
              <a:t>Diffusion of Cultural, Literary &amp; Artistic Traditions -- Korea</a:t>
            </a:r>
          </a:p>
        </p:txBody>
      </p:sp>
    </p:spTree>
    <p:extLst>
      <p:ext uri="{BB962C8B-B14F-4D97-AF65-F5344CB8AC3E}">
        <p14:creationId xmlns:p14="http://schemas.microsoft.com/office/powerpoint/2010/main" val="3129632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b="1" u="sng" dirty="0" err="1"/>
              <a:t>Koryo</a:t>
            </a:r>
            <a:r>
              <a:rPr lang="en-US" b="1" u="sng" dirty="0"/>
              <a:t> Dynasty</a:t>
            </a:r>
          </a:p>
        </p:txBody>
      </p:sp>
      <p:sp>
        <p:nvSpPr>
          <p:cNvPr id="3" name="Content Placeholder 2"/>
          <p:cNvSpPr>
            <a:spLocks noGrp="1"/>
          </p:cNvSpPr>
          <p:nvPr>
            <p:ph idx="1"/>
          </p:nvPr>
        </p:nvSpPr>
        <p:spPr>
          <a:xfrm>
            <a:off x="13855" y="5638800"/>
            <a:ext cx="9144000" cy="1096963"/>
          </a:xfrm>
        </p:spPr>
        <p:txBody>
          <a:bodyPr>
            <a:normAutofit fontScale="85000" lnSpcReduction="10000"/>
          </a:bodyPr>
          <a:lstStyle/>
          <a:p>
            <a:pPr marL="0" indent="0">
              <a:buNone/>
            </a:pPr>
            <a:r>
              <a:rPr lang="en-US" dirty="0"/>
              <a:t>The Korean </a:t>
            </a:r>
            <a:r>
              <a:rPr lang="en-US" dirty="0" err="1"/>
              <a:t>Koryo</a:t>
            </a:r>
            <a:r>
              <a:rPr lang="en-US" dirty="0"/>
              <a:t> Dynasty was established by General Wang </a:t>
            </a:r>
            <a:r>
              <a:rPr lang="en-US" dirty="0" err="1"/>
              <a:t>Kon</a:t>
            </a:r>
            <a:r>
              <a:rPr lang="en-US" dirty="0"/>
              <a:t> in 935 =&gt; deeply influenced by the Chinese model</a:t>
            </a:r>
          </a:p>
        </p:txBody>
      </p:sp>
      <p:pic>
        <p:nvPicPr>
          <p:cNvPr id="2050" name="Picture 2" descr="http://www.ttfuk.co.uk/histor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428208"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thumb/b/b7/Goryo_Taejo_Wangkun_2.jpg/220px-Goryo_Taejo_Wangku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000125"/>
            <a:ext cx="358140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724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lnSpcReduction="10000"/>
          </a:bodyPr>
          <a:lstStyle/>
          <a:p>
            <a:r>
              <a:rPr lang="en-US" sz="2300" dirty="0"/>
              <a:t>Vietnam was ruled as part of China during the Qin, Han &amp; Tang empires</a:t>
            </a:r>
          </a:p>
          <a:p>
            <a:pPr lvl="1" indent="-342900">
              <a:buFont typeface="Wingdings" panose="05000000000000000000" pitchFamily="2" charset="2"/>
              <a:buChar char="§"/>
            </a:pPr>
            <a:r>
              <a:rPr lang="en-US" sz="2300" dirty="0"/>
              <a:t>After 1000 years of foreign rule, though, Great Viet gained their independence in 939 CE from the Tang Dynasty</a:t>
            </a:r>
          </a:p>
          <a:p>
            <a:pPr lvl="1" indent="-342900">
              <a:buFont typeface="Wingdings" panose="05000000000000000000" pitchFamily="2" charset="2"/>
              <a:buChar char="§"/>
            </a:pPr>
            <a:r>
              <a:rPr lang="en-US" sz="2300" dirty="0"/>
              <a:t>Chinese rule left behind a powerful cultural and political legacy </a:t>
            </a:r>
          </a:p>
          <a:p>
            <a:pPr marL="0" indent="0">
              <a:buNone/>
            </a:pPr>
            <a:r>
              <a:rPr lang="en-US" sz="2300" dirty="0"/>
              <a:t>1. </a:t>
            </a:r>
            <a:r>
              <a:rPr lang="en-US" sz="2300" b="1" i="1" dirty="0"/>
              <a:t>Viet rulers used same political traditions to rule </a:t>
            </a:r>
            <a:r>
              <a:rPr lang="en-US" sz="2300" dirty="0"/>
              <a:t>=&gt; styled as emperors, used civil service exams, 6 ministries and local/provincial governments</a:t>
            </a:r>
          </a:p>
          <a:p>
            <a:pPr marL="0" indent="0">
              <a:buNone/>
            </a:pPr>
            <a:r>
              <a:rPr lang="en-US" sz="2300" dirty="0"/>
              <a:t>2. Vietnamese adopted __________________________beliefs </a:t>
            </a:r>
          </a:p>
          <a:p>
            <a:pPr lvl="1" indent="-342900">
              <a:buFont typeface="Wingdings" panose="05000000000000000000" pitchFamily="2" charset="2"/>
              <a:buChar char="§"/>
            </a:pPr>
            <a:r>
              <a:rPr lang="en-US" sz="2300" dirty="0"/>
              <a:t>Elite adopted Confucian practices while commoners practiced Buddhism &amp; Daoism in concert w/ animistic practices</a:t>
            </a:r>
          </a:p>
          <a:p>
            <a:pPr lvl="1" indent="-342900">
              <a:buFont typeface="Wingdings" panose="05000000000000000000" pitchFamily="2" charset="2"/>
              <a:buChar char="§"/>
            </a:pPr>
            <a:r>
              <a:rPr lang="en-US" sz="2300" dirty="0"/>
              <a:t>Confucian concepts like filial piety and role of family were also adopted =&gt; women maintained more rights than Chinese though</a:t>
            </a:r>
          </a:p>
          <a:p>
            <a:pPr marL="400050" lvl="1" indent="0">
              <a:buNone/>
            </a:pPr>
            <a:r>
              <a:rPr lang="en-US" sz="2300" dirty="0"/>
              <a:t>	-- Vietnamese women allowed to own property &amp; initiate divorce 	=&gt; these were codified into Vietnamese legal code in 1460</a:t>
            </a:r>
          </a:p>
          <a:p>
            <a:pPr marL="0" indent="0">
              <a:buNone/>
            </a:pPr>
            <a:r>
              <a:rPr lang="en-US" sz="2300" dirty="0"/>
              <a:t>3. Vietnamese also adopted </a:t>
            </a:r>
            <a:r>
              <a:rPr lang="en-US" sz="2300" b="1" i="1" dirty="0"/>
              <a:t>Chinese artistic &amp; literary styles </a:t>
            </a:r>
            <a:r>
              <a:rPr lang="en-US" sz="2300" dirty="0"/>
              <a:t>=&gt; dynastic histories, poetry, porcelain and architecture</a:t>
            </a:r>
          </a:p>
          <a:p>
            <a:pPr marL="0" indent="0">
              <a:buNone/>
            </a:pPr>
            <a:r>
              <a:rPr lang="en-US" sz="2300" dirty="0"/>
              <a:t>4. Chinese characters also from the basis for Vietnamese </a:t>
            </a:r>
            <a:r>
              <a:rPr lang="en-US" sz="2300" b="1" i="1" dirty="0" err="1"/>
              <a:t>chu</a:t>
            </a:r>
            <a:r>
              <a:rPr lang="en-US" sz="2300" b="1" i="1" dirty="0"/>
              <a:t> nom </a:t>
            </a:r>
            <a:r>
              <a:rPr lang="en-US" sz="2300" dirty="0"/>
              <a:t>characters (Vietnamese written language)</a:t>
            </a:r>
          </a:p>
          <a:p>
            <a:pPr marL="400050" lvl="1" indent="0">
              <a:buNone/>
            </a:pPr>
            <a:endParaRPr lang="en-US" sz="2300" dirty="0"/>
          </a:p>
        </p:txBody>
      </p:sp>
      <p:sp>
        <p:nvSpPr>
          <p:cNvPr id="4" name="Title 1"/>
          <p:cNvSpPr>
            <a:spLocks noGrp="1"/>
          </p:cNvSpPr>
          <p:nvPr>
            <p:ph type="title"/>
          </p:nvPr>
        </p:nvSpPr>
        <p:spPr>
          <a:xfrm>
            <a:off x="0" y="27709"/>
            <a:ext cx="9144000" cy="581891"/>
          </a:xfrm>
        </p:spPr>
        <p:txBody>
          <a:bodyPr>
            <a:noAutofit/>
          </a:bodyPr>
          <a:lstStyle/>
          <a:p>
            <a:r>
              <a:rPr lang="en-US" sz="2800" b="1" u="sng" dirty="0"/>
              <a:t>Diffusion of Cultural, Literary &amp; Artistic Traditions -- Vietnam</a:t>
            </a:r>
          </a:p>
        </p:txBody>
      </p:sp>
    </p:spTree>
    <p:extLst>
      <p:ext uri="{BB962C8B-B14F-4D97-AF65-F5344CB8AC3E}">
        <p14:creationId xmlns:p14="http://schemas.microsoft.com/office/powerpoint/2010/main" val="12794563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500743"/>
          </a:xfrm>
        </p:spPr>
        <p:txBody>
          <a:bodyPr>
            <a:normAutofit fontScale="90000"/>
          </a:bodyPr>
          <a:lstStyle/>
          <a:p>
            <a:r>
              <a:rPr lang="en-US" b="1" u="sng" dirty="0"/>
              <a:t>Dai Viet during the Tang Dynasty</a:t>
            </a:r>
          </a:p>
        </p:txBody>
      </p:sp>
      <p:sp>
        <p:nvSpPr>
          <p:cNvPr id="3" name="Content Placeholder 2"/>
          <p:cNvSpPr>
            <a:spLocks noGrp="1"/>
          </p:cNvSpPr>
          <p:nvPr>
            <p:ph idx="1"/>
          </p:nvPr>
        </p:nvSpPr>
        <p:spPr>
          <a:xfrm>
            <a:off x="5105400" y="914401"/>
            <a:ext cx="3657600" cy="2971800"/>
          </a:xfrm>
        </p:spPr>
        <p:txBody>
          <a:bodyPr>
            <a:normAutofit/>
          </a:bodyPr>
          <a:lstStyle/>
          <a:p>
            <a:pPr marL="0" indent="0">
              <a:buNone/>
            </a:pPr>
            <a:r>
              <a:rPr lang="en-US" sz="2400" dirty="0"/>
              <a:t>After hundreds of year of foreign rule, Great Viet arose as an independent state =&gt; Vietnamese people have been fighting for 1000’s of years to be independent</a:t>
            </a:r>
          </a:p>
        </p:txBody>
      </p:sp>
      <p:pic>
        <p:nvPicPr>
          <p:cNvPr id="1026" name="Picture 2" descr="http://www.globalsecurity.org/military/world/vietnam/images/dai-viet-map-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599"/>
            <a:ext cx="4686300" cy="624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5099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One Pillar Pagoda in Hanoi</a:t>
            </a:r>
          </a:p>
        </p:txBody>
      </p:sp>
      <p:sp>
        <p:nvSpPr>
          <p:cNvPr id="3" name="Content Placeholder 2"/>
          <p:cNvSpPr>
            <a:spLocks noGrp="1"/>
          </p:cNvSpPr>
          <p:nvPr>
            <p:ph idx="1"/>
          </p:nvPr>
        </p:nvSpPr>
        <p:spPr>
          <a:xfrm>
            <a:off x="457200" y="6033180"/>
            <a:ext cx="8229600" cy="792163"/>
          </a:xfrm>
        </p:spPr>
        <p:txBody>
          <a:bodyPr>
            <a:normAutofit fontScale="92500"/>
          </a:bodyPr>
          <a:lstStyle/>
          <a:p>
            <a:pPr marL="0" indent="0">
              <a:buNone/>
            </a:pPr>
            <a:r>
              <a:rPr lang="en-US" sz="2300" dirty="0"/>
              <a:t>The One Pillar Pagoda in Hanoi is done in the classic Chinese architectural style =&gt; it is a Buddhist temple and shaped like a lotus flower</a:t>
            </a:r>
          </a:p>
        </p:txBody>
      </p:sp>
      <p:pic>
        <p:nvPicPr>
          <p:cNvPr id="2050" name="Picture 2" descr="http://hanoipackagetours.net/wp-content/uploads/2014/02/Vietnam-Hanoi-One-Pillar-Pagod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531248"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777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Other Examples of Cultural Diffusion</a:t>
            </a:r>
          </a:p>
        </p:txBody>
      </p:sp>
      <p:sp>
        <p:nvSpPr>
          <p:cNvPr id="3" name="Content Placeholder 2"/>
          <p:cNvSpPr>
            <a:spLocks noGrp="1"/>
          </p:cNvSpPr>
          <p:nvPr>
            <p:ph idx="1"/>
          </p:nvPr>
        </p:nvSpPr>
        <p:spPr>
          <a:xfrm>
            <a:off x="0" y="609600"/>
            <a:ext cx="9144000" cy="6172200"/>
          </a:xfrm>
        </p:spPr>
        <p:txBody>
          <a:bodyPr>
            <a:normAutofit/>
          </a:bodyPr>
          <a:lstStyle/>
          <a:p>
            <a:r>
              <a:rPr lang="en-US" sz="2300" dirty="0"/>
              <a:t>In addition to Chinese influence in East Asia, there are many others examples of cultural diffusion and influence during the Postclassical Era</a:t>
            </a:r>
          </a:p>
          <a:p>
            <a:pPr marL="457200" indent="-457200">
              <a:buFont typeface="+mj-lt"/>
              <a:buAutoNum type="arabicPeriod"/>
            </a:pPr>
            <a:r>
              <a:rPr lang="en-US" sz="2300" b="1" i="1" dirty="0"/>
              <a:t>Indian Hinduism and Buddhism in SE Asia </a:t>
            </a:r>
            <a:r>
              <a:rPr lang="en-US" sz="2300" dirty="0"/>
              <a:t>=&gt; Thai, Pagan &amp; Angkor kingdoms adopt Buddhist religion (Theravada) &amp; caste based societies</a:t>
            </a:r>
          </a:p>
          <a:p>
            <a:pPr lvl="1" indent="-342900">
              <a:buFont typeface="Wingdings" panose="05000000000000000000" pitchFamily="2" charset="2"/>
              <a:buChar char="§"/>
            </a:pPr>
            <a:r>
              <a:rPr lang="en-US" sz="2300" b="1" i="1" dirty="0"/>
              <a:t>Kingdom of Angkor </a:t>
            </a:r>
            <a:r>
              <a:rPr lang="en-US" sz="2300" dirty="0"/>
              <a:t>had a state Hindu cult w/ 1000’s of local deities, 100’s of temples and over 300,000 priests</a:t>
            </a:r>
          </a:p>
          <a:p>
            <a:pPr lvl="1" indent="-342900">
              <a:buFont typeface="Wingdings" panose="05000000000000000000" pitchFamily="2" charset="2"/>
              <a:buChar char="§"/>
            </a:pPr>
            <a:r>
              <a:rPr lang="en-US" sz="2300" dirty="0"/>
              <a:t>SE Asians also adopted Indian writing script and used it to create their own epics (i.e. Ramayana)</a:t>
            </a:r>
          </a:p>
          <a:p>
            <a:pPr lvl="1" indent="-342900">
              <a:buFont typeface="Wingdings" panose="05000000000000000000" pitchFamily="2" charset="2"/>
              <a:buChar char="§"/>
            </a:pPr>
            <a:r>
              <a:rPr lang="en-US" sz="2300" dirty="0"/>
              <a:t>Buddhist architecture also dominated (i.e. stupa) in temples like </a:t>
            </a:r>
            <a:r>
              <a:rPr lang="en-US" sz="2300" b="1" i="1" dirty="0"/>
              <a:t>Borobudur </a:t>
            </a:r>
            <a:r>
              <a:rPr lang="en-US" sz="2300" dirty="0"/>
              <a:t>in Java </a:t>
            </a:r>
            <a:r>
              <a:rPr lang="en-US" sz="2300" b="1" i="1" dirty="0"/>
              <a:t>&amp; </a:t>
            </a:r>
            <a:r>
              <a:rPr lang="en-US" sz="2300" b="1" i="1" dirty="0" err="1"/>
              <a:t>Shwedagon</a:t>
            </a:r>
            <a:r>
              <a:rPr lang="en-US" sz="2300" b="1" i="1" dirty="0"/>
              <a:t> pagoda </a:t>
            </a:r>
            <a:r>
              <a:rPr lang="en-US" sz="2300" dirty="0"/>
              <a:t>in Yangon (Myanmar)</a:t>
            </a:r>
          </a:p>
          <a:p>
            <a:pPr marL="0" indent="0">
              <a:buNone/>
            </a:pPr>
            <a:r>
              <a:rPr lang="en-US" sz="2300" dirty="0"/>
              <a:t>2. </a:t>
            </a:r>
            <a:r>
              <a:rPr lang="en-US" sz="2300" b="1" i="1" dirty="0"/>
              <a:t>Islam’s influence in Sub Saharan Africa &amp; Malacca</a:t>
            </a:r>
          </a:p>
          <a:p>
            <a:pPr marL="0" indent="0">
              <a:buNone/>
            </a:pPr>
            <a:r>
              <a:rPr lang="en-US" sz="2300" dirty="0"/>
              <a:t>3. Toltec/Mexica &amp; Inca traditions in </a:t>
            </a:r>
            <a:r>
              <a:rPr lang="en-US" sz="2300" dirty="0" err="1"/>
              <a:t>MesoAmerica</a:t>
            </a:r>
            <a:endParaRPr lang="en-US" sz="2300" dirty="0"/>
          </a:p>
        </p:txBody>
      </p:sp>
    </p:spTree>
    <p:extLst>
      <p:ext uri="{BB962C8B-B14F-4D97-AF65-F5344CB8AC3E}">
        <p14:creationId xmlns:p14="http://schemas.microsoft.com/office/powerpoint/2010/main" val="741323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04800"/>
          </a:xfrm>
        </p:spPr>
        <p:txBody>
          <a:bodyPr>
            <a:normAutofit fontScale="90000"/>
          </a:bodyPr>
          <a:lstStyle/>
          <a:p>
            <a:r>
              <a:rPr lang="en-US" b="1" u="sng" dirty="0" err="1"/>
              <a:t>Borobodur</a:t>
            </a:r>
            <a:r>
              <a:rPr lang="en-US" b="1" u="sng" dirty="0"/>
              <a:t> in Java</a:t>
            </a:r>
          </a:p>
        </p:txBody>
      </p:sp>
      <p:sp>
        <p:nvSpPr>
          <p:cNvPr id="3" name="Content Placeholder 2"/>
          <p:cNvSpPr>
            <a:spLocks noGrp="1"/>
          </p:cNvSpPr>
          <p:nvPr>
            <p:ph idx="1"/>
          </p:nvPr>
        </p:nvSpPr>
        <p:spPr>
          <a:xfrm>
            <a:off x="0" y="5410200"/>
            <a:ext cx="9144000" cy="1325563"/>
          </a:xfrm>
        </p:spPr>
        <p:txBody>
          <a:bodyPr>
            <a:normAutofit fontScale="77500" lnSpcReduction="20000"/>
          </a:bodyPr>
          <a:lstStyle/>
          <a:p>
            <a:pPr marL="0" indent="0">
              <a:buNone/>
            </a:pPr>
            <a:r>
              <a:rPr lang="en-US" sz="3100" dirty="0" err="1"/>
              <a:t>Borodobur</a:t>
            </a:r>
            <a:r>
              <a:rPr lang="en-US" sz="3100" dirty="0"/>
              <a:t> is one of the greatest Buddhist shrines. It was organized into three levels of the stupa which represent the sphere of desire, the sphere of rom and the sphere of formlessness. It borrows significantly from Indian stupas in its shape, as well as the spire on the top. </a:t>
            </a:r>
          </a:p>
          <a:p>
            <a:pPr marL="0" indent="0">
              <a:buNone/>
            </a:pPr>
            <a:endParaRPr lang="en-US" sz="2300" dirty="0"/>
          </a:p>
        </p:txBody>
      </p:sp>
      <p:pic>
        <p:nvPicPr>
          <p:cNvPr id="4" name="Picture 3" descr="http://upload.wikimedia.org/wikipedia/commons/8/8c/Borobudur-Nothwest-view.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33400"/>
            <a:ext cx="8534400" cy="4800600"/>
          </a:xfrm>
          <a:prstGeom prst="rect">
            <a:avLst/>
          </a:prstGeom>
          <a:noFill/>
          <a:ln>
            <a:noFill/>
          </a:ln>
        </p:spPr>
      </p:pic>
    </p:spTree>
    <p:extLst>
      <p:ext uri="{BB962C8B-B14F-4D97-AF65-F5344CB8AC3E}">
        <p14:creationId xmlns:p14="http://schemas.microsoft.com/office/powerpoint/2010/main" val="1165872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Temple of Angkor </a:t>
            </a:r>
            <a:r>
              <a:rPr lang="en-US" b="1" u="sng" dirty="0" err="1"/>
              <a:t>Wat</a:t>
            </a:r>
            <a:endParaRPr lang="en-US" b="1" u="sng" dirty="0"/>
          </a:p>
        </p:txBody>
      </p:sp>
      <p:sp>
        <p:nvSpPr>
          <p:cNvPr id="3" name="Content Placeholder 2"/>
          <p:cNvSpPr>
            <a:spLocks noGrp="1"/>
          </p:cNvSpPr>
          <p:nvPr>
            <p:ph idx="1"/>
          </p:nvPr>
        </p:nvSpPr>
        <p:spPr>
          <a:xfrm>
            <a:off x="304800" y="5791200"/>
            <a:ext cx="8610600" cy="944563"/>
          </a:xfrm>
        </p:spPr>
        <p:txBody>
          <a:bodyPr>
            <a:normAutofit fontScale="92500"/>
          </a:bodyPr>
          <a:lstStyle/>
          <a:p>
            <a:pPr marL="0" indent="0">
              <a:buNone/>
            </a:pPr>
            <a:r>
              <a:rPr lang="en-US" sz="2400" dirty="0"/>
              <a:t>The temple of Angkor </a:t>
            </a:r>
            <a:r>
              <a:rPr lang="en-US" sz="2400" dirty="0" err="1"/>
              <a:t>Wat</a:t>
            </a:r>
            <a:r>
              <a:rPr lang="en-US" sz="2400" dirty="0"/>
              <a:t> uses Indian architectural techniques (domes, mound shaped) w/ Buddhist influences (delicate, ephemeral)</a:t>
            </a:r>
          </a:p>
        </p:txBody>
      </p:sp>
      <p:pic>
        <p:nvPicPr>
          <p:cNvPr id="3074" name="Picture 2" descr="http://www.molon.de/galleries/Cambodia/Angkor/Aerial/images01/03%20Aerial%20view%20of%20Angkor%20Wat%20tem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8" y="685800"/>
            <a:ext cx="8868682" cy="486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8358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9975" y="274638"/>
            <a:ext cx="4264025" cy="1143000"/>
          </a:xfrm>
        </p:spPr>
        <p:txBody>
          <a:bodyPr>
            <a:normAutofit fontScale="90000"/>
          </a:bodyPr>
          <a:lstStyle/>
          <a:p>
            <a:r>
              <a:rPr lang="en-US" b="1" u="sng" dirty="0"/>
              <a:t>Kingdom of Angkor </a:t>
            </a:r>
            <a:r>
              <a:rPr lang="en-US" dirty="0"/>
              <a:t>(or Khmer Empire)</a:t>
            </a:r>
          </a:p>
        </p:txBody>
      </p:sp>
      <p:sp>
        <p:nvSpPr>
          <p:cNvPr id="3" name="Content Placeholder 2"/>
          <p:cNvSpPr>
            <a:spLocks noGrp="1"/>
          </p:cNvSpPr>
          <p:nvPr>
            <p:ph idx="1"/>
          </p:nvPr>
        </p:nvSpPr>
        <p:spPr>
          <a:xfrm>
            <a:off x="5029200" y="2590800"/>
            <a:ext cx="3962400" cy="2438400"/>
          </a:xfrm>
        </p:spPr>
        <p:txBody>
          <a:bodyPr>
            <a:normAutofit/>
          </a:bodyPr>
          <a:lstStyle/>
          <a:p>
            <a:pPr marL="0" indent="0">
              <a:buNone/>
            </a:pPr>
            <a:r>
              <a:rPr lang="en-US" sz="2300" dirty="0"/>
              <a:t>Angkor existed as a regional power from 802-1432 =&gt; SE  had little connection to trade routes and did not specialize in any export commodity</a:t>
            </a:r>
          </a:p>
        </p:txBody>
      </p:sp>
      <p:pic>
        <p:nvPicPr>
          <p:cNvPr id="4098" name="Picture 2" descr="http://upload.wikimedia.org/wikipedia/commons/thumb/0/09/Map-of-southeast-asia_900_CE.png/640px-Map-of-southeast-asia_900_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2657"/>
            <a:ext cx="4727575" cy="6655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57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639762"/>
          </a:xfrm>
        </p:spPr>
        <p:txBody>
          <a:bodyPr>
            <a:noAutofit/>
          </a:bodyPr>
          <a:lstStyle/>
          <a:p>
            <a:r>
              <a:rPr lang="en-US" sz="3600" b="1" u="sng" dirty="0"/>
              <a:t>Indian Ocean Trade Network (ca 1000 CE)</a:t>
            </a:r>
          </a:p>
        </p:txBody>
      </p:sp>
      <p:pic>
        <p:nvPicPr>
          <p:cNvPr id="65538" name="Picture 2" descr="http://www.hist.umn.edu/hist1011/calendar/30-Indian%20Ocean/pictures/indianoce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62000"/>
            <a:ext cx="8001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7689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15400" cy="533400"/>
          </a:xfrm>
        </p:spPr>
        <p:txBody>
          <a:bodyPr>
            <a:normAutofit fontScale="90000"/>
          </a:bodyPr>
          <a:lstStyle/>
          <a:p>
            <a:r>
              <a:rPr lang="en-US" b="1" u="sng" dirty="0"/>
              <a:t>World Population through History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5977049"/>
              </p:ext>
            </p:extLst>
          </p:nvPr>
        </p:nvGraphicFramePr>
        <p:xfrm>
          <a:off x="457200" y="762000"/>
          <a:ext cx="8229600" cy="5867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579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77600147"/>
              </p:ext>
            </p:extLst>
          </p:nvPr>
        </p:nvGraphicFramePr>
        <p:xfrm>
          <a:off x="152399" y="228607"/>
          <a:ext cx="8763001" cy="6569385"/>
        </p:xfrm>
        <a:graphic>
          <a:graphicData uri="http://schemas.openxmlformats.org/drawingml/2006/table">
            <a:tbl>
              <a:tblPr/>
              <a:tblGrid>
                <a:gridCol w="1971375">
                  <a:extLst>
                    <a:ext uri="{9D8B030D-6E8A-4147-A177-3AD203B41FA5}">
                      <a16:colId xmlns:a16="http://schemas.microsoft.com/office/drawing/2014/main" val="20000"/>
                    </a:ext>
                  </a:extLst>
                </a:gridCol>
                <a:gridCol w="3891418">
                  <a:extLst>
                    <a:ext uri="{9D8B030D-6E8A-4147-A177-3AD203B41FA5}">
                      <a16:colId xmlns:a16="http://schemas.microsoft.com/office/drawing/2014/main" val="20001"/>
                    </a:ext>
                  </a:extLst>
                </a:gridCol>
                <a:gridCol w="2900208">
                  <a:extLst>
                    <a:ext uri="{9D8B030D-6E8A-4147-A177-3AD203B41FA5}">
                      <a16:colId xmlns:a16="http://schemas.microsoft.com/office/drawing/2014/main" val="20002"/>
                    </a:ext>
                  </a:extLst>
                </a:gridCol>
              </a:tblGrid>
              <a:tr h="404812">
                <a:tc>
                  <a:txBody>
                    <a:bodyPr/>
                    <a:lstStyle/>
                    <a:p>
                      <a:pPr algn="ctr" fontAlgn="b"/>
                      <a:r>
                        <a:rPr lang="en-US" sz="3200" b="1" i="0" u="sng" strike="noStrike" dirty="0">
                          <a:solidFill>
                            <a:srgbClr val="000000"/>
                          </a:solidFill>
                          <a:effectLst/>
                          <a:latin typeface="Calibri"/>
                        </a:rPr>
                        <a:t> Year</a:t>
                      </a:r>
                    </a:p>
                  </a:txBody>
                  <a:tcPr marL="9525" marR="9525" marT="9525" marB="0" anchor="b">
                    <a:lnL w="6350" cap="flat" cmpd="sng" algn="ctr">
                      <a:solidFill>
                        <a:srgbClr val="0000FF"/>
                      </a:solidFill>
                      <a:prstDash val="solid"/>
                      <a:round/>
                      <a:headEnd type="none" w="med" len="med"/>
                      <a:tailEnd type="none" w="med" len="med"/>
                    </a:lnL>
                    <a:lnR>
                      <a:noFill/>
                    </a:lnR>
                    <a:lnT w="6350" cap="flat" cmpd="sng" algn="ctr">
                      <a:solidFill>
                        <a:srgbClr val="0000FF"/>
                      </a:solidFill>
                      <a:prstDash val="solid"/>
                      <a:round/>
                      <a:headEnd type="none" w="med" len="med"/>
                      <a:tailEnd type="none" w="med" len="med"/>
                    </a:lnT>
                    <a:lnB>
                      <a:noFill/>
                    </a:lnB>
                  </a:tcPr>
                </a:tc>
                <a:tc>
                  <a:txBody>
                    <a:bodyPr/>
                    <a:lstStyle/>
                    <a:p>
                      <a:pPr algn="ctr" fontAlgn="b"/>
                      <a:r>
                        <a:rPr lang="en-US" sz="3200" b="1" i="0" u="sng" strike="noStrike" dirty="0">
                          <a:solidFill>
                            <a:srgbClr val="000000"/>
                          </a:solidFill>
                          <a:effectLst/>
                          <a:latin typeface="Calibri"/>
                        </a:rPr>
                        <a:t>Est. World Population</a:t>
                      </a:r>
                    </a:p>
                  </a:txBody>
                  <a:tcPr marL="9525" marR="9525" marT="9525" marB="0" anchor="b">
                    <a:lnL>
                      <a:noFill/>
                    </a:lnL>
                    <a:lnR>
                      <a:noFill/>
                    </a:lnR>
                    <a:lnT w="6350" cap="flat" cmpd="sng" algn="ctr">
                      <a:solidFill>
                        <a:srgbClr val="0000FF"/>
                      </a:solidFill>
                      <a:prstDash val="solid"/>
                      <a:round/>
                      <a:headEnd type="none" w="med" len="med"/>
                      <a:tailEnd type="none" w="med" len="med"/>
                    </a:lnT>
                    <a:lnB>
                      <a:noFill/>
                    </a:lnB>
                  </a:tcPr>
                </a:tc>
                <a:tc>
                  <a:txBody>
                    <a:bodyPr/>
                    <a:lstStyle/>
                    <a:p>
                      <a:pPr algn="ctr" fontAlgn="b"/>
                      <a:r>
                        <a:rPr lang="en-US" sz="3200" b="1" i="0" u="sng" strike="noStrike" dirty="0">
                          <a:solidFill>
                            <a:srgbClr val="000000"/>
                          </a:solidFill>
                          <a:effectLst/>
                          <a:latin typeface="Calibri"/>
                        </a:rPr>
                        <a:t>Growth Rate</a:t>
                      </a:r>
                    </a:p>
                  </a:txBody>
                  <a:tcPr marL="9525" marR="9525" marT="9525" marB="0" anchor="b">
                    <a:lnL>
                      <a:noFill/>
                    </a:lnL>
                    <a:lnR>
                      <a:noFill/>
                    </a:lnR>
                    <a:lnT w="6350" cap="flat" cmpd="sng" algn="ctr">
                      <a:solidFill>
                        <a:srgbClr val="0000FF"/>
                      </a:solidFill>
                      <a:prstDash val="solid"/>
                      <a:round/>
                      <a:headEnd type="none" w="med" len="med"/>
                      <a:tailEnd type="none" w="med" len="med"/>
                    </a:lnT>
                    <a:lnB>
                      <a:noFill/>
                    </a:lnB>
                  </a:tcPr>
                </a:tc>
                <a:extLst>
                  <a:ext uri="{0D108BD9-81ED-4DB2-BD59-A6C34878D82A}">
                    <a16:rowId xmlns:a16="http://schemas.microsoft.com/office/drawing/2014/main" val="10000"/>
                  </a:ext>
                </a:extLst>
              </a:tr>
              <a:tr h="404812">
                <a:tc>
                  <a:txBody>
                    <a:bodyPr/>
                    <a:lstStyle/>
                    <a:p>
                      <a:pPr algn="ctr" fontAlgn="b"/>
                      <a:r>
                        <a:rPr lang="en-US" sz="2400" b="0" i="0" u="none" strike="noStrike" dirty="0">
                          <a:solidFill>
                            <a:srgbClr val="000000"/>
                          </a:solidFill>
                          <a:effectLst/>
                          <a:latin typeface="Calibri"/>
                        </a:rPr>
                        <a:t>100,000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10,000</a:t>
                      </a:r>
                    </a:p>
                  </a:txBody>
                  <a:tcPr marL="9525" marR="9525" marT="9525" marB="0" anchor="b">
                    <a:lnL>
                      <a:noFill/>
                    </a:lnL>
                    <a:lnR>
                      <a:noFill/>
                    </a:lnR>
                    <a:lnT>
                      <a:noFill/>
                    </a:lnT>
                    <a:lnB>
                      <a:noFill/>
                    </a:lnB>
                  </a:tcPr>
                </a:tc>
                <a:tc>
                  <a:txBody>
                    <a:bodyPr/>
                    <a:lstStyle/>
                    <a:p>
                      <a:pPr algn="ctr" fontAlgn="b"/>
                      <a:endParaRPr lang="en-US" sz="2400" b="0" i="0" u="none" strike="noStrike">
                        <a:solidFill>
                          <a:srgbClr val="000000"/>
                        </a:solidFill>
                        <a:effectLst/>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404812">
                <a:tc>
                  <a:txBody>
                    <a:bodyPr/>
                    <a:lstStyle/>
                    <a:p>
                      <a:pPr algn="ctr" fontAlgn="b"/>
                      <a:r>
                        <a:rPr lang="en-US" sz="2400" b="0" i="0" u="none" strike="noStrike" dirty="0">
                          <a:solidFill>
                            <a:srgbClr val="000000"/>
                          </a:solidFill>
                          <a:effectLst/>
                          <a:latin typeface="Calibri"/>
                        </a:rPr>
                        <a:t>30,000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500,000</a:t>
                      </a: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0.56%</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404812">
                <a:tc>
                  <a:txBody>
                    <a:bodyPr/>
                    <a:lstStyle/>
                    <a:p>
                      <a:pPr algn="ctr" fontAlgn="b"/>
                      <a:r>
                        <a:rPr lang="en-US" sz="2400" b="0" i="0" u="none" strike="noStrike">
                          <a:solidFill>
                            <a:srgbClr val="000000"/>
                          </a:solidFill>
                          <a:effectLst/>
                          <a:latin typeface="Calibri"/>
                        </a:rPr>
                        <a:t>8000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6</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1.25%</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404812">
                <a:tc>
                  <a:txBody>
                    <a:bodyPr/>
                    <a:lstStyle/>
                    <a:p>
                      <a:pPr algn="ctr" fontAlgn="b"/>
                      <a:r>
                        <a:rPr lang="en-US" sz="2400" b="0" i="0" u="none" strike="noStrike">
                          <a:solidFill>
                            <a:srgbClr val="000000"/>
                          </a:solidFill>
                          <a:effectLst/>
                          <a:latin typeface="Calibri"/>
                        </a:rPr>
                        <a:t>3000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50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4.33%</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404812">
                <a:tc>
                  <a:txBody>
                    <a:bodyPr/>
                    <a:lstStyle/>
                    <a:p>
                      <a:pPr algn="ctr" fontAlgn="b"/>
                      <a:r>
                        <a:rPr lang="en-US" sz="2400" b="0" i="0" u="none" strike="noStrike">
                          <a:solidFill>
                            <a:srgbClr val="000000"/>
                          </a:solidFill>
                          <a:effectLst/>
                          <a:latin typeface="Calibri"/>
                        </a:rPr>
                        <a:t>1000 BCE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120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4.47%</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404812">
                <a:tc>
                  <a:txBody>
                    <a:bodyPr/>
                    <a:lstStyle/>
                    <a:p>
                      <a:pPr algn="ctr" fontAlgn="b"/>
                      <a:r>
                        <a:rPr lang="en-US" sz="2400" b="0" i="0" u="none" strike="noStrike">
                          <a:solidFill>
                            <a:srgbClr val="000000"/>
                          </a:solidFill>
                          <a:effectLst/>
                          <a:latin typeface="Calibri"/>
                        </a:rPr>
                        <a:t>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250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7.62%</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404812">
                <a:tc>
                  <a:txBody>
                    <a:bodyPr/>
                    <a:lstStyle/>
                    <a:p>
                      <a:pPr algn="ctr" fontAlgn="b"/>
                      <a:r>
                        <a:rPr lang="en-US" sz="2400" b="0" i="0" u="none" strike="noStrike">
                          <a:solidFill>
                            <a:srgbClr val="000000"/>
                          </a:solidFill>
                          <a:effectLst/>
                          <a:latin typeface="Calibri"/>
                        </a:rPr>
                        <a:t>1000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250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0%</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404812">
                <a:tc>
                  <a:txBody>
                    <a:bodyPr/>
                    <a:lstStyle/>
                    <a:p>
                      <a:pPr algn="ctr" fontAlgn="b"/>
                      <a:r>
                        <a:rPr lang="en-US" sz="2400" b="0" i="0" u="none" strike="noStrike">
                          <a:solidFill>
                            <a:srgbClr val="000000"/>
                          </a:solidFill>
                          <a:effectLst/>
                          <a:latin typeface="Calibri"/>
                        </a:rPr>
                        <a:t>1200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400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26.49%</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404812">
                <a:tc>
                  <a:txBody>
                    <a:bodyPr/>
                    <a:lstStyle/>
                    <a:p>
                      <a:pPr algn="ctr" fontAlgn="b"/>
                      <a:r>
                        <a:rPr lang="en-US" sz="2400" b="0" i="0" u="none" strike="noStrike">
                          <a:solidFill>
                            <a:srgbClr val="000000"/>
                          </a:solidFill>
                          <a:effectLst/>
                          <a:latin typeface="Calibri"/>
                        </a:rPr>
                        <a:t>1400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375</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-3.18%</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404812">
                <a:tc>
                  <a:txBody>
                    <a:bodyPr/>
                    <a:lstStyle/>
                    <a:p>
                      <a:pPr algn="ctr" fontAlgn="b"/>
                      <a:r>
                        <a:rPr lang="en-US" sz="2400" b="0" i="0" u="none" strike="noStrike">
                          <a:solidFill>
                            <a:srgbClr val="000000"/>
                          </a:solidFill>
                          <a:effectLst/>
                          <a:latin typeface="Calibri"/>
                        </a:rPr>
                        <a:t>1600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578</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a:solidFill>
                            <a:srgbClr val="000000"/>
                          </a:solidFill>
                          <a:effectLst/>
                          <a:latin typeface="Calibri"/>
                        </a:rPr>
                        <a:t>24.15%</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r h="404812">
                <a:tc>
                  <a:txBody>
                    <a:bodyPr/>
                    <a:lstStyle/>
                    <a:p>
                      <a:pPr algn="ctr" fontAlgn="b"/>
                      <a:r>
                        <a:rPr lang="en-US" sz="2400" b="0" i="0" u="none" strike="noStrike">
                          <a:solidFill>
                            <a:srgbClr val="000000"/>
                          </a:solidFill>
                          <a:effectLst/>
                          <a:latin typeface="Calibri"/>
                        </a:rPr>
                        <a:t>1700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680</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17.65%</a:t>
                      </a:r>
                    </a:p>
                  </a:txBody>
                  <a:tcPr marL="9525" marR="9525" marT="9525" marB="0" anchor="b">
                    <a:lnL>
                      <a:noFill/>
                    </a:lnL>
                    <a:lnR>
                      <a:noFill/>
                    </a:lnR>
                    <a:lnT>
                      <a:noFill/>
                    </a:lnT>
                    <a:lnB>
                      <a:noFill/>
                    </a:lnB>
                  </a:tcPr>
                </a:tc>
                <a:extLst>
                  <a:ext uri="{0D108BD9-81ED-4DB2-BD59-A6C34878D82A}">
                    <a16:rowId xmlns:a16="http://schemas.microsoft.com/office/drawing/2014/main" val="10011"/>
                  </a:ext>
                </a:extLst>
              </a:tr>
              <a:tr h="404812">
                <a:tc>
                  <a:txBody>
                    <a:bodyPr/>
                    <a:lstStyle/>
                    <a:p>
                      <a:pPr algn="ctr" fontAlgn="b"/>
                      <a:r>
                        <a:rPr lang="en-US" sz="2400" b="0" i="0" u="none" strike="noStrike">
                          <a:solidFill>
                            <a:srgbClr val="000000"/>
                          </a:solidFill>
                          <a:effectLst/>
                          <a:latin typeface="Calibri"/>
                        </a:rPr>
                        <a:t>1800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954</a:t>
                      </a:r>
                      <a:r>
                        <a:rPr lang="en-US" sz="2400" b="0" i="0" u="none" strike="noStrike" baseline="0" dirty="0">
                          <a:solidFill>
                            <a:srgbClr val="000000"/>
                          </a:solidFill>
                          <a:effectLst/>
                          <a:latin typeface="Calibri"/>
                        </a:rPr>
                        <a:t> Million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40.29%</a:t>
                      </a:r>
                    </a:p>
                  </a:txBody>
                  <a:tcPr marL="9525" marR="9525" marT="9525" marB="0" anchor="b">
                    <a:lnL>
                      <a:noFill/>
                    </a:lnL>
                    <a:lnR>
                      <a:noFill/>
                    </a:lnR>
                    <a:lnT>
                      <a:noFill/>
                    </a:lnT>
                    <a:lnB>
                      <a:noFill/>
                    </a:lnB>
                  </a:tcPr>
                </a:tc>
                <a:extLst>
                  <a:ext uri="{0D108BD9-81ED-4DB2-BD59-A6C34878D82A}">
                    <a16:rowId xmlns:a16="http://schemas.microsoft.com/office/drawing/2014/main" val="10012"/>
                  </a:ext>
                </a:extLst>
              </a:tr>
              <a:tr h="404812">
                <a:tc>
                  <a:txBody>
                    <a:bodyPr/>
                    <a:lstStyle/>
                    <a:p>
                      <a:pPr algn="ctr" fontAlgn="b"/>
                      <a:r>
                        <a:rPr lang="en-US" sz="2400" b="0" i="0" u="none" strike="noStrike">
                          <a:solidFill>
                            <a:srgbClr val="000000"/>
                          </a:solidFill>
                          <a:effectLst/>
                          <a:latin typeface="Calibri"/>
                        </a:rPr>
                        <a:t>1900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1.6</a:t>
                      </a:r>
                      <a:r>
                        <a:rPr lang="en-US" sz="2400" b="0" i="0" u="none" strike="noStrike" baseline="0" dirty="0">
                          <a:solidFill>
                            <a:srgbClr val="000000"/>
                          </a:solidFill>
                          <a:effectLst/>
                          <a:latin typeface="Calibri"/>
                        </a:rPr>
                        <a:t> Billion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71.28%</a:t>
                      </a:r>
                    </a:p>
                  </a:txBody>
                  <a:tcPr marL="9525" marR="9525" marT="9525" marB="0" anchor="b">
                    <a:lnL>
                      <a:noFill/>
                    </a:lnL>
                    <a:lnR>
                      <a:noFill/>
                    </a:lnR>
                    <a:lnT>
                      <a:noFill/>
                    </a:lnT>
                    <a:lnB>
                      <a:noFill/>
                    </a:lnB>
                  </a:tcPr>
                </a:tc>
                <a:extLst>
                  <a:ext uri="{0D108BD9-81ED-4DB2-BD59-A6C34878D82A}">
                    <a16:rowId xmlns:a16="http://schemas.microsoft.com/office/drawing/2014/main" val="10013"/>
                  </a:ext>
                </a:extLst>
              </a:tr>
              <a:tr h="404812">
                <a:tc>
                  <a:txBody>
                    <a:bodyPr/>
                    <a:lstStyle/>
                    <a:p>
                      <a:pPr algn="ctr" fontAlgn="b"/>
                      <a:r>
                        <a:rPr lang="en-US" sz="2400" b="0" i="0" u="none" strike="noStrike">
                          <a:solidFill>
                            <a:srgbClr val="000000"/>
                          </a:solidFill>
                          <a:effectLst/>
                          <a:latin typeface="Calibri"/>
                        </a:rPr>
                        <a:t>1950 CE</a:t>
                      </a:r>
                    </a:p>
                  </a:txBody>
                  <a:tcPr marL="9525" marR="9525" marT="9525" marB="0" anchor="b">
                    <a:lnL w="6350" cap="flat" cmpd="sng" algn="ctr">
                      <a:solidFill>
                        <a:srgbClr val="0000FF"/>
                      </a:solidFill>
                      <a:prstDash val="solid"/>
                      <a:round/>
                      <a:headEnd type="none" w="med" len="med"/>
                      <a:tailEnd type="none" w="med" len="med"/>
                    </a:lnL>
                    <a:lnR>
                      <a:noFill/>
                    </a:lnR>
                    <a:lnT>
                      <a:noFill/>
                    </a:lnT>
                    <a:lnB>
                      <a:noFill/>
                    </a:lnB>
                  </a:tcPr>
                </a:tc>
                <a:tc>
                  <a:txBody>
                    <a:bodyPr/>
                    <a:lstStyle/>
                    <a:p>
                      <a:pPr algn="ctr" fontAlgn="b"/>
                      <a:r>
                        <a:rPr lang="en-US" sz="2400" b="0" i="0" u="none" strike="noStrike" dirty="0">
                          <a:solidFill>
                            <a:srgbClr val="000000"/>
                          </a:solidFill>
                          <a:effectLst/>
                          <a:latin typeface="Calibri"/>
                        </a:rPr>
                        <a:t>2.5</a:t>
                      </a:r>
                      <a:r>
                        <a:rPr lang="en-US" sz="2400" b="0" i="0" u="none" strike="noStrike" baseline="0" dirty="0">
                          <a:solidFill>
                            <a:srgbClr val="000000"/>
                          </a:solidFill>
                          <a:effectLst/>
                          <a:latin typeface="Calibri"/>
                        </a:rPr>
                        <a:t> Billion</a:t>
                      </a:r>
                      <a:endParaRPr lang="en-US" sz="24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en-US" sz="2400" b="0" i="0" u="none" strike="noStrike" dirty="0">
                          <a:solidFill>
                            <a:srgbClr val="000000"/>
                          </a:solidFill>
                          <a:effectLst/>
                          <a:latin typeface="Calibri"/>
                        </a:rPr>
                        <a:t>139.74%</a:t>
                      </a:r>
                    </a:p>
                  </a:txBody>
                  <a:tcPr marL="9525" marR="9525" marT="9525" marB="0" anchor="b">
                    <a:lnL>
                      <a:noFill/>
                    </a:lnL>
                    <a:lnR>
                      <a:noFill/>
                    </a:lnR>
                    <a:lnT>
                      <a:noFill/>
                    </a:lnT>
                    <a:lnB>
                      <a:noFill/>
                    </a:lnB>
                  </a:tcPr>
                </a:tc>
                <a:extLst>
                  <a:ext uri="{0D108BD9-81ED-4DB2-BD59-A6C34878D82A}">
                    <a16:rowId xmlns:a16="http://schemas.microsoft.com/office/drawing/2014/main" val="10014"/>
                  </a:ext>
                </a:extLst>
              </a:tr>
              <a:tr h="404812">
                <a:tc>
                  <a:txBody>
                    <a:bodyPr/>
                    <a:lstStyle/>
                    <a:p>
                      <a:pPr algn="ctr" fontAlgn="b"/>
                      <a:r>
                        <a:rPr lang="en-US" sz="2400" b="0" i="0" u="none" strike="noStrike">
                          <a:solidFill>
                            <a:srgbClr val="000000"/>
                          </a:solidFill>
                          <a:effectLst/>
                          <a:latin typeface="Calibri"/>
                        </a:rPr>
                        <a:t>2000 CE</a:t>
                      </a:r>
                    </a:p>
                  </a:txBody>
                  <a:tcPr marL="9525" marR="9525" marT="9525" marB="0" anchor="b">
                    <a:lnL w="6350" cap="flat" cmpd="sng" algn="ctr">
                      <a:solidFill>
                        <a:srgbClr val="0000FF"/>
                      </a:solidFill>
                      <a:prstDash val="solid"/>
                      <a:round/>
                      <a:headEnd type="none" w="med" len="med"/>
                      <a:tailEnd type="none" w="med" len="med"/>
                    </a:lnL>
                    <a:lnR>
                      <a:noFill/>
                    </a:lnR>
                    <a:lnT>
                      <a:noFill/>
                    </a:lnT>
                    <a:lnB w="6350" cap="flat" cmpd="sng" algn="ctr">
                      <a:solidFill>
                        <a:srgbClr val="0000FF"/>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a:rPr>
                        <a:t>6</a:t>
                      </a:r>
                      <a:r>
                        <a:rPr lang="en-US" sz="2400" b="0" i="0" u="none" strike="noStrike" baseline="0" dirty="0">
                          <a:solidFill>
                            <a:srgbClr val="000000"/>
                          </a:solidFill>
                          <a:effectLst/>
                          <a:latin typeface="Calibri"/>
                        </a:rPr>
                        <a:t> Billion</a:t>
                      </a:r>
                      <a:endParaRPr lang="en-US" sz="24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tc>
                  <a:txBody>
                    <a:bodyPr/>
                    <a:lstStyle/>
                    <a:p>
                      <a:pPr algn="ctr" fontAlgn="b"/>
                      <a:r>
                        <a:rPr lang="en-US" sz="2400" b="0" i="0" u="none" strike="noStrike" dirty="0">
                          <a:solidFill>
                            <a:srgbClr val="000000"/>
                          </a:solidFill>
                          <a:effectLst/>
                          <a:latin typeface="Calibri"/>
                        </a:rPr>
                        <a:t>462.42%</a:t>
                      </a:r>
                    </a:p>
                  </a:txBody>
                  <a:tcPr marL="9525" marR="9525" marT="9525" marB="0" anchor="b">
                    <a:lnL>
                      <a:noFill/>
                    </a:lnL>
                    <a:lnR>
                      <a:noFill/>
                    </a:lnR>
                    <a:lnT>
                      <a:noFill/>
                    </a:lnT>
                    <a:lnB w="6350" cap="flat" cmpd="sng" algn="ctr">
                      <a:solidFill>
                        <a:srgbClr val="0000FF"/>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802168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563562"/>
          </a:xfrm>
        </p:spPr>
        <p:txBody>
          <a:bodyPr>
            <a:noAutofit/>
          </a:bodyPr>
          <a:lstStyle/>
          <a:p>
            <a:r>
              <a:rPr lang="en-US" sz="3200" b="1" u="sng" dirty="0"/>
              <a:t>Agricultural Production in the Postclassical Era</a:t>
            </a:r>
          </a:p>
        </p:txBody>
      </p:sp>
      <p:sp>
        <p:nvSpPr>
          <p:cNvPr id="3" name="Content Placeholder 2"/>
          <p:cNvSpPr>
            <a:spLocks noGrp="1"/>
          </p:cNvSpPr>
          <p:nvPr>
            <p:ph idx="1"/>
          </p:nvPr>
        </p:nvSpPr>
        <p:spPr>
          <a:xfrm>
            <a:off x="76200" y="685800"/>
            <a:ext cx="8991600" cy="6096000"/>
          </a:xfrm>
        </p:spPr>
        <p:txBody>
          <a:bodyPr>
            <a:normAutofit/>
          </a:bodyPr>
          <a:lstStyle/>
          <a:p>
            <a:r>
              <a:rPr lang="en-US" sz="2400" dirty="0"/>
              <a:t>Agricultural Production increased dramatically during the Middle Ages due to many new inventions and technological innovations</a:t>
            </a:r>
          </a:p>
          <a:p>
            <a:pPr marL="0" indent="0">
              <a:buNone/>
            </a:pPr>
            <a:r>
              <a:rPr lang="en-US" sz="2400" dirty="0"/>
              <a:t>#1: </a:t>
            </a:r>
            <a:r>
              <a:rPr lang="en-US" sz="2400" b="1" i="1" dirty="0"/>
              <a:t>The ________________</a:t>
            </a:r>
            <a:r>
              <a:rPr lang="en-US" sz="2400" dirty="0"/>
              <a:t>=&gt; adopted from central Asian nomads, the horse collar was used extensively in Europe and led to </a:t>
            </a:r>
            <a:r>
              <a:rPr lang="en-US" sz="2400" dirty="0" err="1"/>
              <a:t>incr</a:t>
            </a:r>
            <a:r>
              <a:rPr lang="en-US" sz="2400" dirty="0"/>
              <a:t> in yields</a:t>
            </a:r>
          </a:p>
          <a:p>
            <a:pPr lvl="1" indent="-342900">
              <a:buFont typeface="Wingdings" panose="05000000000000000000" pitchFamily="2" charset="2"/>
              <a:buChar char="§"/>
            </a:pPr>
            <a:r>
              <a:rPr lang="en-US" sz="2400" dirty="0"/>
              <a:t>Horses plow faster and more efficiently than oxen</a:t>
            </a:r>
          </a:p>
          <a:p>
            <a:pPr marL="0" indent="0">
              <a:buNone/>
            </a:pPr>
            <a:r>
              <a:rPr lang="en-US" sz="2400" dirty="0"/>
              <a:t>#2: _________________</a:t>
            </a:r>
            <a:r>
              <a:rPr lang="en-US" sz="2400" b="1" i="1" dirty="0"/>
              <a:t>field system </a:t>
            </a:r>
            <a:r>
              <a:rPr lang="en-US" sz="2400" dirty="0"/>
              <a:t>=&gt; used in Mesoamerica by the Aztecs, this system increased yields &amp; allowed year round farming</a:t>
            </a:r>
          </a:p>
          <a:p>
            <a:pPr marL="0" indent="0">
              <a:buNone/>
            </a:pPr>
            <a:r>
              <a:rPr lang="en-US" sz="2400" dirty="0"/>
              <a:t>#3: </a:t>
            </a:r>
            <a:r>
              <a:rPr lang="en-US" sz="2400" b="1" i="1" dirty="0"/>
              <a:t>______________ field system </a:t>
            </a:r>
            <a:r>
              <a:rPr lang="en-US" sz="2400" dirty="0"/>
              <a:t>=&gt; used in Andes by the Incas, system greatly increased yields and allowed farming in colder climates</a:t>
            </a:r>
          </a:p>
          <a:p>
            <a:pPr marL="0" indent="0">
              <a:buNone/>
            </a:pPr>
            <a:r>
              <a:rPr lang="en-US" sz="2400" dirty="0"/>
              <a:t>#4: </a:t>
            </a:r>
            <a:r>
              <a:rPr lang="en-US" sz="2400" b="1" i="1" dirty="0"/>
              <a:t>__________________</a:t>
            </a:r>
            <a:r>
              <a:rPr lang="en-US" sz="2400" dirty="0"/>
              <a:t>=&gt; used in China, Andes and SE Asia, terracing allows more land to be cultivated in mountainous regions</a:t>
            </a:r>
          </a:p>
          <a:p>
            <a:pPr marL="0" indent="0">
              <a:buNone/>
            </a:pPr>
            <a:r>
              <a:rPr lang="en-US" sz="2400" dirty="0"/>
              <a:t>#5: </a:t>
            </a:r>
            <a:r>
              <a:rPr lang="en-US" sz="2400" b="1" i="1" dirty="0"/>
              <a:t>__________________ rice </a:t>
            </a:r>
            <a:r>
              <a:rPr lang="en-US" sz="2400" dirty="0"/>
              <a:t>=&gt; adopted from SE Asia, the Chinese used this fast maturing rice to double their rice yields</a:t>
            </a:r>
          </a:p>
          <a:p>
            <a:pPr marL="0" indent="0">
              <a:buNone/>
            </a:pPr>
            <a:r>
              <a:rPr lang="en-US" sz="2400" dirty="0"/>
              <a:t>#6: </a:t>
            </a:r>
            <a:r>
              <a:rPr lang="en-US" sz="2400" b="1" i="1" dirty="0"/>
              <a:t>_________________ system </a:t>
            </a:r>
            <a:r>
              <a:rPr lang="en-US" sz="2400" dirty="0"/>
              <a:t>=&gt; used in Europe, farmers rotated crops and left 1/3 of land fallow to return nutrients to field</a:t>
            </a:r>
          </a:p>
          <a:p>
            <a:pPr marL="0" indent="0">
              <a:buNone/>
            </a:pPr>
            <a:endParaRPr lang="en-US" sz="2400" dirty="0"/>
          </a:p>
        </p:txBody>
      </p:sp>
    </p:spTree>
    <p:extLst>
      <p:ext uri="{BB962C8B-B14F-4D97-AF65-F5344CB8AC3E}">
        <p14:creationId xmlns:p14="http://schemas.microsoft.com/office/powerpoint/2010/main" val="2491593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32657"/>
            <a:ext cx="8915400" cy="715962"/>
          </a:xfrm>
        </p:spPr>
        <p:txBody>
          <a:bodyPr>
            <a:normAutofit/>
          </a:bodyPr>
          <a:lstStyle/>
          <a:p>
            <a:r>
              <a:rPr lang="en-US" sz="3600" b="1" u="sng" dirty="0"/>
              <a:t>New Agricultural Techniques of Middle Ages</a:t>
            </a:r>
          </a:p>
        </p:txBody>
      </p:sp>
      <p:pic>
        <p:nvPicPr>
          <p:cNvPr id="4098" name="Picture 2" descr="http://freeman-pedia.wikispaces.com/file/view/Agricultural%20Technological%20Innovations%202013FINAL%20FREEMANPEDIA.jpg/462150376/Agricultural%20Technological%20Innovations%202013FINAL%20FREEMANP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8" y="1066800"/>
            <a:ext cx="8923396"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330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305800" cy="457200"/>
          </a:xfrm>
        </p:spPr>
        <p:txBody>
          <a:bodyPr>
            <a:normAutofit fontScale="90000"/>
          </a:bodyPr>
          <a:lstStyle/>
          <a:p>
            <a:r>
              <a:rPr lang="en-US" sz="3200" b="1" u="sng" dirty="0"/>
              <a:t>Luxury Goods &amp; Industry during the Postclassical Era</a:t>
            </a:r>
          </a:p>
        </p:txBody>
      </p:sp>
      <p:sp>
        <p:nvSpPr>
          <p:cNvPr id="3" name="Content Placeholder 2"/>
          <p:cNvSpPr>
            <a:spLocks noGrp="1"/>
          </p:cNvSpPr>
          <p:nvPr>
            <p:ph idx="1"/>
          </p:nvPr>
        </p:nvSpPr>
        <p:spPr>
          <a:xfrm>
            <a:off x="0" y="391886"/>
            <a:ext cx="9144000" cy="3951514"/>
          </a:xfrm>
        </p:spPr>
        <p:txBody>
          <a:bodyPr>
            <a:normAutofit fontScale="92500" lnSpcReduction="10000"/>
          </a:bodyPr>
          <a:lstStyle/>
          <a:p>
            <a:r>
              <a:rPr lang="en-US" sz="2300" dirty="0"/>
              <a:t>Due to increasing demand for luxury goods in Europe and the Middle East, some crops were transported and cultivated in equivalent climates</a:t>
            </a:r>
          </a:p>
          <a:p>
            <a:pPr lvl="1" indent="-342900">
              <a:buFont typeface="Wingdings" panose="05000000000000000000" pitchFamily="2" charset="2"/>
              <a:buChar char="§"/>
            </a:pPr>
            <a:r>
              <a:rPr lang="en-US" sz="2300" dirty="0"/>
              <a:t>________________=&gt; originated in India (still #1 producer) but also transferred to Egypt, Spain &amp; Iran and grown for European &amp; ME markets</a:t>
            </a:r>
          </a:p>
          <a:p>
            <a:pPr lvl="1" indent="-342900">
              <a:buFont typeface="Wingdings" panose="05000000000000000000" pitchFamily="2" charset="2"/>
              <a:buChar char="§"/>
            </a:pPr>
            <a:r>
              <a:rPr lang="en-US" sz="2300" b="1" i="1" dirty="0"/>
              <a:t>_____________</a:t>
            </a:r>
            <a:r>
              <a:rPr lang="en-US" sz="2300" dirty="0"/>
              <a:t> =&gt; originated in SE Asia, but imported to Middle East, Spain and Southern China</a:t>
            </a:r>
          </a:p>
          <a:p>
            <a:pPr lvl="1" indent="-342900">
              <a:buFont typeface="Wingdings" panose="05000000000000000000" pitchFamily="2" charset="2"/>
              <a:buChar char="§"/>
            </a:pPr>
            <a:r>
              <a:rPr lang="en-US" sz="2300" dirty="0"/>
              <a:t>_______________=&gt; originated in SE Asia but imported to India, Spain and ME where cultivation expanded onto irrigated plantations</a:t>
            </a:r>
          </a:p>
          <a:p>
            <a:pPr marL="400050" lvl="1" indent="0">
              <a:buNone/>
            </a:pPr>
            <a:r>
              <a:rPr lang="en-US" sz="2300" dirty="0"/>
              <a:t>	</a:t>
            </a:r>
            <a:r>
              <a:rPr lang="en-US" sz="2300" b="1" i="1" dirty="0"/>
              <a:t>** Cultivation of water intensive crops and irrigation systems necessary to support citrus, sugar &amp; cotton contributed to desiccation in ME</a:t>
            </a:r>
            <a:r>
              <a:rPr lang="en-US" sz="2300" dirty="0"/>
              <a:t>**</a:t>
            </a:r>
          </a:p>
          <a:p>
            <a:pPr lvl="1" indent="-342900">
              <a:buFont typeface="Wingdings" panose="05000000000000000000" pitchFamily="2" charset="2"/>
              <a:buChar char="§"/>
            </a:pPr>
            <a:r>
              <a:rPr lang="en-US" sz="2300" b="1" i="1" dirty="0"/>
              <a:t>_____________</a:t>
            </a:r>
            <a:r>
              <a:rPr lang="en-US" sz="2300" dirty="0"/>
              <a:t> =&gt; originated in China but worms smuggled into Byzantine Empire where it became a major industry</a:t>
            </a:r>
          </a:p>
        </p:txBody>
      </p:sp>
      <p:pic>
        <p:nvPicPr>
          <p:cNvPr id="1026" name="Picture 2" descr="https://explorable.com/images/spread-sugarc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267200"/>
            <a:ext cx="5029200" cy="257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70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457200"/>
          </a:xfrm>
        </p:spPr>
        <p:txBody>
          <a:bodyPr>
            <a:normAutofit fontScale="90000"/>
          </a:bodyPr>
          <a:lstStyle/>
          <a:p>
            <a:r>
              <a:rPr lang="en-US" b="1" u="sng" dirty="0"/>
              <a:t>Manufacturing during the Middle Ages</a:t>
            </a:r>
          </a:p>
        </p:txBody>
      </p:sp>
      <p:sp>
        <p:nvSpPr>
          <p:cNvPr id="3" name="Content Placeholder 2"/>
          <p:cNvSpPr>
            <a:spLocks noGrp="1"/>
          </p:cNvSpPr>
          <p:nvPr>
            <p:ph idx="1"/>
          </p:nvPr>
        </p:nvSpPr>
        <p:spPr>
          <a:xfrm>
            <a:off x="0" y="609600"/>
            <a:ext cx="9144000" cy="6248400"/>
          </a:xfrm>
        </p:spPr>
        <p:txBody>
          <a:bodyPr>
            <a:normAutofit fontScale="92500" lnSpcReduction="10000"/>
          </a:bodyPr>
          <a:lstStyle/>
          <a:p>
            <a:r>
              <a:rPr lang="en-US" sz="2300" dirty="0"/>
              <a:t>Manufacturing endeavors intensified in many regions of the world during the Middle Ages as well . . .</a:t>
            </a:r>
          </a:p>
          <a:p>
            <a:pPr marL="0" indent="0">
              <a:buNone/>
            </a:pPr>
            <a:r>
              <a:rPr lang="en-US" sz="2300" b="1" i="1" dirty="0"/>
              <a:t>#1: India </a:t>
            </a:r>
            <a:r>
              <a:rPr lang="en-US" sz="2300" dirty="0"/>
              <a:t>=&gt; most trade was controlled by state monopolies and artisans/merchants occupied low position in society</a:t>
            </a:r>
          </a:p>
          <a:p>
            <a:pPr lvl="1" indent="-342900">
              <a:buFont typeface="Wingdings" panose="05000000000000000000" pitchFamily="2" charset="2"/>
              <a:buChar char="§"/>
            </a:pPr>
            <a:r>
              <a:rPr lang="en-US" sz="2300" dirty="0"/>
              <a:t>Still India was _______________________during Middle Ages =&gt; production increased due to local government sponsorship</a:t>
            </a:r>
          </a:p>
          <a:p>
            <a:pPr marL="0" indent="0">
              <a:buNone/>
            </a:pPr>
            <a:r>
              <a:rPr lang="en-US" sz="2300" b="1" i="1" dirty="0"/>
              <a:t>#2: Middle East </a:t>
            </a:r>
            <a:r>
              <a:rPr lang="en-US" sz="2300" dirty="0"/>
              <a:t>=&gt; textile production increased due to cultivation of elaborate state sponsored irrigation canals</a:t>
            </a:r>
          </a:p>
          <a:p>
            <a:pPr lvl="1" indent="-342900">
              <a:buFont typeface="Wingdings" panose="05000000000000000000" pitchFamily="2" charset="2"/>
              <a:buChar char="§"/>
            </a:pPr>
            <a:r>
              <a:rPr lang="en-US" sz="2300" dirty="0"/>
              <a:t>Iran had a burgeoning cotton textile industry</a:t>
            </a:r>
            <a:endParaRPr lang="en-US" sz="2500" dirty="0"/>
          </a:p>
          <a:p>
            <a:pPr marL="0" indent="0">
              <a:buNone/>
            </a:pPr>
            <a:r>
              <a:rPr lang="en-US" sz="2300" b="1" i="1" dirty="0"/>
              <a:t>#3: China</a:t>
            </a:r>
            <a:r>
              <a:rPr lang="en-US" sz="2300" dirty="0"/>
              <a:t> =&gt; China expanded production of many items due to technological innovations and advances (i.e. gunpowder, compass, movable type printing)</a:t>
            </a:r>
          </a:p>
          <a:p>
            <a:pPr lvl="1" indent="-342900">
              <a:buFont typeface="Wingdings" panose="05000000000000000000" pitchFamily="2" charset="2"/>
              <a:buChar char="§"/>
            </a:pPr>
            <a:r>
              <a:rPr lang="en-US" sz="2300" b="1" i="1" dirty="0"/>
              <a:t>______________=&gt; </a:t>
            </a:r>
            <a:r>
              <a:rPr lang="en-US" sz="2300" dirty="0"/>
              <a:t>Chinese perfected techniques for creating steel and produced 35,00 tons in 11</a:t>
            </a:r>
            <a:r>
              <a:rPr lang="en-US" sz="2300" baseline="30000" dirty="0"/>
              <a:t>th</a:t>
            </a:r>
            <a:r>
              <a:rPr lang="en-US" sz="2300" dirty="0"/>
              <a:t> century (same as 18</a:t>
            </a:r>
            <a:r>
              <a:rPr lang="en-US" sz="2300" baseline="30000" dirty="0"/>
              <a:t>th</a:t>
            </a:r>
            <a:r>
              <a:rPr lang="en-US" sz="2300" dirty="0"/>
              <a:t> century British #’s) </a:t>
            </a:r>
          </a:p>
          <a:p>
            <a:pPr marL="400050" lvl="1" indent="0">
              <a:buNone/>
            </a:pPr>
            <a:r>
              <a:rPr lang="en-US" sz="2300" dirty="0"/>
              <a:t>	-- Produced arms, armor and agricultural implements</a:t>
            </a:r>
          </a:p>
          <a:p>
            <a:pPr lvl="1" indent="-342900">
              <a:buFont typeface="Wingdings" panose="05000000000000000000" pitchFamily="2" charset="2"/>
              <a:buChar char="§"/>
            </a:pPr>
            <a:r>
              <a:rPr lang="en-US" sz="2300" dirty="0"/>
              <a:t>__________________=&gt; cotton was grown to produce textiles</a:t>
            </a:r>
          </a:p>
          <a:p>
            <a:pPr lvl="1" indent="-342900">
              <a:buFont typeface="Wingdings" panose="05000000000000000000" pitchFamily="2" charset="2"/>
              <a:buChar char="§"/>
            </a:pPr>
            <a:r>
              <a:rPr lang="en-US" sz="2300" dirty="0"/>
              <a:t>______________________=&gt; manufactured in larger quantities under the Song &amp; Ming dynasties in distinctive blue/white and yellow combinations</a:t>
            </a:r>
          </a:p>
          <a:p>
            <a:pPr marL="400050" lvl="1" indent="0">
              <a:buNone/>
            </a:pPr>
            <a:r>
              <a:rPr lang="en-US" sz="2300" dirty="0"/>
              <a:t>	-- Extremely popular in Europe (Netherlands)</a:t>
            </a:r>
          </a:p>
        </p:txBody>
      </p:sp>
    </p:spTree>
    <p:extLst>
      <p:ext uri="{BB962C8B-B14F-4D97-AF65-F5344CB8AC3E}">
        <p14:creationId xmlns:p14="http://schemas.microsoft.com/office/powerpoint/2010/main" val="591953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7"/>
            <a:ext cx="8229600" cy="639762"/>
          </a:xfrm>
        </p:spPr>
        <p:txBody>
          <a:bodyPr>
            <a:normAutofit fontScale="90000"/>
          </a:bodyPr>
          <a:lstStyle/>
          <a:p>
            <a:r>
              <a:rPr lang="en-US" b="1" u="sng" dirty="0"/>
              <a:t>Ming Porcelain Vases</a:t>
            </a:r>
          </a:p>
        </p:txBody>
      </p:sp>
      <p:pic>
        <p:nvPicPr>
          <p:cNvPr id="4" name="Picture 2" descr="http://i.dailymail.co.uk/i/pix/2010/11/13/article-1329308-0C077E3B000005DC-490_634x8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3987800" cy="545140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152400" y="6400800"/>
            <a:ext cx="8991600" cy="381000"/>
          </a:xfrm>
        </p:spPr>
        <p:txBody>
          <a:bodyPr>
            <a:normAutofit fontScale="92500" lnSpcReduction="20000"/>
          </a:bodyPr>
          <a:lstStyle/>
          <a:p>
            <a:pPr marL="0" indent="0">
              <a:buNone/>
            </a:pPr>
            <a:r>
              <a:rPr lang="en-US" sz="2400" b="1" i="1" dirty="0"/>
              <a:t>This Ming Vase sold at auction in 2010 for a record $53 million</a:t>
            </a:r>
          </a:p>
        </p:txBody>
      </p:sp>
      <p:pic>
        <p:nvPicPr>
          <p:cNvPr id="2050" name="Picture 2" descr="http://www.worthpoint.com/wp-content/uploads/2008/08/Ming-Dynasty-Yongle-v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629" y="838200"/>
            <a:ext cx="4529219"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4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Chinese Blast Furnaces</a:t>
            </a:r>
          </a:p>
        </p:txBody>
      </p:sp>
      <p:sp>
        <p:nvSpPr>
          <p:cNvPr id="3" name="Content Placeholder 2"/>
          <p:cNvSpPr>
            <a:spLocks noGrp="1"/>
          </p:cNvSpPr>
          <p:nvPr>
            <p:ph idx="1"/>
          </p:nvPr>
        </p:nvSpPr>
        <p:spPr>
          <a:xfrm>
            <a:off x="457200" y="5867400"/>
            <a:ext cx="8229600" cy="868363"/>
          </a:xfrm>
        </p:spPr>
        <p:txBody>
          <a:bodyPr>
            <a:normAutofit fontScale="92500"/>
          </a:bodyPr>
          <a:lstStyle/>
          <a:p>
            <a:pPr marL="0" indent="0">
              <a:buNone/>
            </a:pPr>
            <a:r>
              <a:rPr lang="en-US" sz="2300" dirty="0"/>
              <a:t>The Chinese were the 1</a:t>
            </a:r>
            <a:r>
              <a:rPr lang="en-US" sz="2300" baseline="30000" dirty="0"/>
              <a:t>st</a:t>
            </a:r>
            <a:r>
              <a:rPr lang="en-US" sz="2300" dirty="0"/>
              <a:t> to make steel in reliable quantities using refined processes =&gt; the Song were producing 35,000 tons/</a:t>
            </a:r>
            <a:r>
              <a:rPr lang="en-US" sz="2300" dirty="0" err="1"/>
              <a:t>yr</a:t>
            </a:r>
            <a:r>
              <a:rPr lang="en-US" sz="2300" dirty="0"/>
              <a:t> in the 11</a:t>
            </a:r>
            <a:r>
              <a:rPr lang="en-US" sz="2300" baseline="30000" dirty="0"/>
              <a:t>th</a:t>
            </a:r>
            <a:r>
              <a:rPr lang="en-US" sz="2300" dirty="0"/>
              <a:t> century</a:t>
            </a:r>
          </a:p>
        </p:txBody>
      </p:sp>
      <p:pic>
        <p:nvPicPr>
          <p:cNvPr id="3074" name="Picture 2" descr="http://upload.wikimedia.org/wikipedia/commons/7/7f/Chinese_Puddle_and_Blast_Furn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6267450" cy="4933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7325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CC">
            <a:alpha val="3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
          </a:xfrm>
        </p:spPr>
        <p:txBody>
          <a:bodyPr>
            <a:noAutofit/>
          </a:bodyPr>
          <a:lstStyle/>
          <a:p>
            <a:r>
              <a:rPr lang="en-US" sz="2900" b="1" u="sng" dirty="0"/>
              <a:t>Cycles of Decline &amp; Recovery during  the Postclassical Era</a:t>
            </a:r>
          </a:p>
        </p:txBody>
      </p:sp>
      <p:sp>
        <p:nvSpPr>
          <p:cNvPr id="3" name="Content Placeholder 2"/>
          <p:cNvSpPr>
            <a:spLocks noGrp="1"/>
          </p:cNvSpPr>
          <p:nvPr>
            <p:ph idx="1"/>
          </p:nvPr>
        </p:nvSpPr>
        <p:spPr>
          <a:xfrm>
            <a:off x="0" y="381000"/>
            <a:ext cx="9144000" cy="6477000"/>
          </a:xfrm>
        </p:spPr>
        <p:txBody>
          <a:bodyPr>
            <a:normAutofit fontScale="92500" lnSpcReduction="10000"/>
          </a:bodyPr>
          <a:lstStyle/>
          <a:p>
            <a:r>
              <a:rPr lang="en-US" sz="2300" dirty="0"/>
              <a:t>During the Postclassical Era factors contributed to a series of urban &amp; demographic declines &amp; revivals (world population growth charts)</a:t>
            </a:r>
          </a:p>
          <a:p>
            <a:pPr marL="0" indent="0">
              <a:buNone/>
            </a:pPr>
            <a:r>
              <a:rPr lang="en-US" sz="2300" b="1" u="sng" dirty="0"/>
              <a:t>Factors contributing to Urban &amp; </a:t>
            </a:r>
            <a:r>
              <a:rPr lang="en-US" sz="2300" b="1" u="sng" dirty="0" err="1"/>
              <a:t>populational</a:t>
            </a:r>
            <a:r>
              <a:rPr lang="en-US" sz="2300" b="1" u="sng" dirty="0"/>
              <a:t> Decline =&gt; </a:t>
            </a:r>
            <a:r>
              <a:rPr lang="en-US" sz="2300" b="1" u="sng" dirty="0" err="1"/>
              <a:t>exs</a:t>
            </a:r>
            <a:r>
              <a:rPr lang="en-US" sz="2300" b="1" u="sng" dirty="0"/>
              <a:t>: Athens, Rome, </a:t>
            </a:r>
            <a:r>
              <a:rPr lang="en-US" sz="2300" b="1" u="sng" dirty="0" err="1"/>
              <a:t>Pataliputra</a:t>
            </a:r>
            <a:r>
              <a:rPr lang="en-US" sz="2300" b="1" u="sng" dirty="0"/>
              <a:t>, </a:t>
            </a:r>
            <a:r>
              <a:rPr lang="en-US" sz="2300" b="1" u="sng" dirty="0" err="1"/>
              <a:t>Chang’an</a:t>
            </a:r>
            <a:r>
              <a:rPr lang="en-US" sz="2300" b="1" u="sng" dirty="0"/>
              <a:t>, Alexandria</a:t>
            </a:r>
          </a:p>
          <a:p>
            <a:pPr marL="0" indent="0">
              <a:buNone/>
            </a:pPr>
            <a:r>
              <a:rPr lang="en-US" sz="2400" dirty="0"/>
              <a:t>#1: _______________=&gt; invasions in various areas of the world contributed to urban decline as people fled cities (target of invasions)</a:t>
            </a:r>
          </a:p>
          <a:p>
            <a:r>
              <a:rPr lang="en-US" sz="2400" dirty="0"/>
              <a:t>Europe =&gt; Vikings decimated Northern European cities (100’s of raids) and Mongols destroyed Russian cities like Kiev</a:t>
            </a:r>
          </a:p>
          <a:p>
            <a:pPr lvl="1" indent="-342900">
              <a:buFont typeface="Wingdings" panose="05000000000000000000" pitchFamily="2" charset="2"/>
              <a:buChar char="§"/>
            </a:pPr>
            <a:r>
              <a:rPr lang="en-US" sz="2400" dirty="0"/>
              <a:t>Fall of Roman Empire led to decline of_________________________</a:t>
            </a:r>
            <a:endParaRPr lang="en-US" sz="2400" b="1" i="1" dirty="0"/>
          </a:p>
          <a:p>
            <a:r>
              <a:rPr lang="en-US" sz="2400" dirty="0"/>
              <a:t>China =&gt; ____________________________contributed to urban decline </a:t>
            </a:r>
          </a:p>
          <a:p>
            <a:pPr lvl="1" indent="-342900">
              <a:buFont typeface="Wingdings" panose="05000000000000000000" pitchFamily="2" charset="2"/>
              <a:buChar char="§"/>
            </a:pPr>
            <a:r>
              <a:rPr lang="en-US" sz="2400" dirty="0"/>
              <a:t>Mongols razed many cities =&gt; ___________&amp; 92 other cities destroyed</a:t>
            </a:r>
          </a:p>
          <a:p>
            <a:pPr lvl="1" indent="-342900">
              <a:buFont typeface="Wingdings" panose="05000000000000000000" pitchFamily="2" charset="2"/>
              <a:buChar char="§"/>
            </a:pPr>
            <a:r>
              <a:rPr lang="en-US" sz="2400" dirty="0"/>
              <a:t>Chinese </a:t>
            </a:r>
            <a:r>
              <a:rPr lang="en-US" sz="2400" dirty="0" err="1"/>
              <a:t>populational</a:t>
            </a:r>
            <a:r>
              <a:rPr lang="en-US" sz="2400" dirty="0"/>
              <a:t> census reported 120 M in 1200; 60 M in 1300</a:t>
            </a:r>
          </a:p>
          <a:p>
            <a:r>
              <a:rPr lang="en-US" sz="2400" dirty="0"/>
              <a:t>India =&gt; conquests of ___________were responsible for the destruction of many cities (</a:t>
            </a:r>
            <a:r>
              <a:rPr lang="en-US" sz="2400" dirty="0" err="1"/>
              <a:t>Timur’s</a:t>
            </a:r>
            <a:r>
              <a:rPr lang="en-US" sz="2400" dirty="0"/>
              <a:t> invasions killed up to 5% of world population)</a:t>
            </a:r>
          </a:p>
          <a:p>
            <a:pPr lvl="1" indent="-342900">
              <a:buFont typeface="Wingdings" panose="05000000000000000000" pitchFamily="2" charset="2"/>
              <a:buChar char="§"/>
            </a:pPr>
            <a:r>
              <a:rPr lang="en-US" sz="2400" dirty="0" err="1"/>
              <a:t>Timur</a:t>
            </a:r>
            <a:r>
              <a:rPr lang="en-US" sz="2400" dirty="0"/>
              <a:t> razed _____________________&amp; destroyed the Delhi sultanate</a:t>
            </a:r>
          </a:p>
          <a:p>
            <a:r>
              <a:rPr lang="en-US" sz="2400" dirty="0"/>
              <a:t>Middle East =&gt; the Mongol &amp; Tamerlane invasions, combined with the Crusades dealt Middle East a triple blow </a:t>
            </a:r>
          </a:p>
          <a:p>
            <a:pPr lvl="1" indent="-342900">
              <a:buFont typeface="Wingdings" panose="05000000000000000000" pitchFamily="2" charset="2"/>
              <a:buChar char="§"/>
            </a:pPr>
            <a:r>
              <a:rPr lang="en-US" sz="2400" dirty="0"/>
              <a:t>Mongols razed Baghdad and killed the Caliph in 1258 CE</a:t>
            </a:r>
          </a:p>
          <a:p>
            <a:pPr lvl="1" indent="-342900">
              <a:buFont typeface="Wingdings" panose="05000000000000000000" pitchFamily="2" charset="2"/>
              <a:buChar char="§"/>
            </a:pPr>
            <a:endParaRPr lang="en-US" sz="2300" dirty="0"/>
          </a:p>
        </p:txBody>
      </p:sp>
    </p:spTree>
    <p:extLst>
      <p:ext uri="{BB962C8B-B14F-4D97-AF65-F5344CB8AC3E}">
        <p14:creationId xmlns:p14="http://schemas.microsoft.com/office/powerpoint/2010/main" val="28686174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FCC">
            <a:alpha val="3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62000"/>
          </a:xfrm>
        </p:spPr>
        <p:txBody>
          <a:bodyPr>
            <a:normAutofit/>
          </a:bodyPr>
          <a:lstStyle/>
          <a:p>
            <a:r>
              <a:rPr lang="en-US" sz="3600" b="1" i="1" dirty="0"/>
              <a:t>Death Tolls of Top 10 Wars in World History</a:t>
            </a:r>
          </a:p>
        </p:txBody>
      </p:sp>
      <p:sp>
        <p:nvSpPr>
          <p:cNvPr id="5" name="Content Placeholder 4"/>
          <p:cNvSpPr>
            <a:spLocks noGrp="1"/>
          </p:cNvSpPr>
          <p:nvPr>
            <p:ph idx="1"/>
          </p:nvPr>
        </p:nvSpPr>
        <p:spPr>
          <a:xfrm>
            <a:off x="152400" y="1600200"/>
            <a:ext cx="8915400" cy="4525963"/>
          </a:xfrm>
        </p:spPr>
        <p:txBody>
          <a:bodyPr>
            <a:noAutofit/>
          </a:bodyPr>
          <a:lstStyle/>
          <a:p>
            <a:pPr marL="0" indent="0">
              <a:buNone/>
            </a:pPr>
            <a:r>
              <a:rPr lang="en-US" sz="2400" dirty="0"/>
              <a:t>1.	78,000,000 – World War II (1939–1945)</a:t>
            </a:r>
          </a:p>
          <a:p>
            <a:pPr marL="0" indent="0">
              <a:buNone/>
            </a:pPr>
            <a:r>
              <a:rPr lang="en-US" sz="2400" dirty="0"/>
              <a:t>2.	40,000,000 – Mongol conquests (1206-1324) </a:t>
            </a:r>
          </a:p>
          <a:p>
            <a:pPr marL="0" indent="0">
              <a:buNone/>
            </a:pPr>
            <a:r>
              <a:rPr lang="en-US" sz="2400" dirty="0"/>
              <a:t>3.	25,000,000 – Qing conquest of Ming dynasty (1616–1662) </a:t>
            </a:r>
          </a:p>
          <a:p>
            <a:pPr marL="0" indent="0">
              <a:buNone/>
            </a:pPr>
            <a:r>
              <a:rPr lang="en-US" sz="2400" dirty="0"/>
              <a:t>4.	22,000,000 – Taiping Rebellion (China, 1850–1864) </a:t>
            </a:r>
          </a:p>
          <a:p>
            <a:pPr marL="0" indent="0">
              <a:buNone/>
            </a:pPr>
            <a:r>
              <a:rPr lang="en-US" sz="2400" dirty="0"/>
              <a:t>5.	20,000,000 – World War I (1914–1918)</a:t>
            </a:r>
          </a:p>
          <a:p>
            <a:pPr marL="0" indent="0">
              <a:buNone/>
            </a:pPr>
            <a:r>
              <a:rPr lang="en-US" sz="2400" dirty="0"/>
              <a:t>6.	16,000,000 – White Lotus Rebellion (China, 1794-1804)</a:t>
            </a:r>
          </a:p>
          <a:p>
            <a:pPr marL="0" indent="0">
              <a:buNone/>
            </a:pPr>
            <a:r>
              <a:rPr lang="en-US" sz="2400" dirty="0"/>
              <a:t>7.	13,000,000 - An </a:t>
            </a:r>
            <a:r>
              <a:rPr lang="en-US" sz="2400" dirty="0" err="1"/>
              <a:t>Lushan</a:t>
            </a:r>
            <a:r>
              <a:rPr lang="en-US" sz="2400" dirty="0"/>
              <a:t> Rebellion (China, 755–763) </a:t>
            </a:r>
          </a:p>
          <a:p>
            <a:pPr marL="0" indent="0">
              <a:buNone/>
            </a:pPr>
            <a:r>
              <a:rPr lang="en-US" sz="2400" dirty="0"/>
              <a:t>8.	10,000,000 – Era of Warring States (China, 475 BCE–221 BCE)</a:t>
            </a:r>
          </a:p>
          <a:p>
            <a:pPr marL="0" indent="0">
              <a:buNone/>
            </a:pPr>
            <a:r>
              <a:rPr lang="en-US" sz="2400" dirty="0"/>
              <a:t>9.	8,000,000 - Red Eyebrows Rebellion ( China, 9-24)</a:t>
            </a:r>
          </a:p>
          <a:p>
            <a:pPr marL="0" indent="0">
              <a:buNone/>
            </a:pPr>
            <a:r>
              <a:rPr lang="en-US" sz="2400" dirty="0"/>
              <a:t>10.	7,000,000 – Conquests of Tamerlane (1370–1405)</a:t>
            </a:r>
          </a:p>
          <a:p>
            <a:pPr marL="0" indent="0">
              <a:buNone/>
            </a:pPr>
            <a:endParaRPr lang="en-US" dirty="0"/>
          </a:p>
        </p:txBody>
      </p:sp>
    </p:spTree>
    <p:extLst>
      <p:ext uri="{BB962C8B-B14F-4D97-AF65-F5344CB8AC3E}">
        <p14:creationId xmlns:p14="http://schemas.microsoft.com/office/powerpoint/2010/main" val="365632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91600" cy="381000"/>
          </a:xfrm>
        </p:spPr>
        <p:txBody>
          <a:bodyPr>
            <a:noAutofit/>
          </a:bodyPr>
          <a:lstStyle/>
          <a:p>
            <a:r>
              <a:rPr lang="en-US" sz="2800" b="1" u="sng" dirty="0"/>
              <a:t>Reasons for Intensification of Trade during Postclassical Era</a:t>
            </a:r>
          </a:p>
        </p:txBody>
      </p:sp>
      <p:sp>
        <p:nvSpPr>
          <p:cNvPr id="3" name="Content Placeholder 2"/>
          <p:cNvSpPr>
            <a:spLocks noGrp="1"/>
          </p:cNvSpPr>
          <p:nvPr>
            <p:ph idx="1"/>
          </p:nvPr>
        </p:nvSpPr>
        <p:spPr>
          <a:xfrm>
            <a:off x="32657" y="457200"/>
            <a:ext cx="8991600" cy="6705600"/>
          </a:xfrm>
        </p:spPr>
        <p:txBody>
          <a:bodyPr>
            <a:normAutofit lnSpcReduction="10000"/>
          </a:bodyPr>
          <a:lstStyle/>
          <a:p>
            <a:pPr marL="0" indent="0">
              <a:buNone/>
            </a:pPr>
            <a:r>
              <a:rPr lang="en-US" sz="2300" b="1" u="sng" dirty="0"/>
              <a:t>#1: Growth of _______________________</a:t>
            </a:r>
          </a:p>
          <a:p>
            <a:r>
              <a:rPr lang="en-US" sz="2300" dirty="0"/>
              <a:t>The growth of several multinational empires during the Postclassical Era greatly aided trade among civilizations </a:t>
            </a:r>
          </a:p>
          <a:p>
            <a:pPr lvl="1" indent="-342900">
              <a:buFont typeface="Wingdings" panose="05000000000000000000" pitchFamily="2" charset="2"/>
              <a:buChar char="§"/>
            </a:pPr>
            <a:r>
              <a:rPr lang="en-US" sz="2300" dirty="0"/>
              <a:t>Empires included </a:t>
            </a:r>
            <a:r>
              <a:rPr lang="en-US" sz="2300" b="1" i="1" dirty="0"/>
              <a:t>Tang China</a:t>
            </a:r>
            <a:r>
              <a:rPr lang="en-US" sz="2300" dirty="0"/>
              <a:t>, </a:t>
            </a:r>
            <a:r>
              <a:rPr lang="en-US" sz="2300" b="1" i="1" dirty="0"/>
              <a:t>Abbasid Caliphate </a:t>
            </a:r>
            <a:r>
              <a:rPr lang="en-US" sz="2300" dirty="0"/>
              <a:t>(and others), </a:t>
            </a:r>
            <a:r>
              <a:rPr lang="en-US" sz="2300" b="1" i="1" dirty="0"/>
              <a:t>Byzantine Empire </a:t>
            </a:r>
            <a:r>
              <a:rPr lang="en-US" sz="2300" dirty="0"/>
              <a:t>and the </a:t>
            </a:r>
            <a:r>
              <a:rPr lang="en-US" sz="2300" b="1" i="1" dirty="0"/>
              <a:t>Mongol Empire</a:t>
            </a:r>
          </a:p>
          <a:p>
            <a:pPr marL="400050" lvl="1" indent="0">
              <a:buNone/>
            </a:pPr>
            <a:r>
              <a:rPr lang="en-US" sz="2300" dirty="0"/>
              <a:t>	-- All empires drew many peoples into their trade networks and 	facilitated long distance communication through various methods</a:t>
            </a:r>
          </a:p>
          <a:p>
            <a:pPr lvl="3" indent="-342900">
              <a:buFont typeface="Courier New" panose="02070309020205020404" pitchFamily="49" charset="0"/>
              <a:buChar char="o"/>
            </a:pPr>
            <a:r>
              <a:rPr lang="en-US" sz="2300" dirty="0"/>
              <a:t>Tang China’s brief foray into Vietnam led to SE Asia becoming integrated into Indian Ocean &amp; Silk Road networks</a:t>
            </a:r>
          </a:p>
          <a:p>
            <a:pPr marL="1714500" lvl="3" indent="-457200">
              <a:buFont typeface="Courier New" panose="02070309020205020404" pitchFamily="49" charset="0"/>
              <a:buChar char="o"/>
            </a:pPr>
            <a:r>
              <a:rPr lang="en-US" sz="2300" dirty="0"/>
              <a:t>Mongols established courier system to link empire and used military force to reduce raiding along Silk Road</a:t>
            </a:r>
          </a:p>
          <a:p>
            <a:pPr marL="800100" lvl="2" indent="0">
              <a:buNone/>
            </a:pPr>
            <a:r>
              <a:rPr lang="en-US" sz="2300" dirty="0"/>
              <a:t>-- ______________and the security and stability provided by large empires greatly increased the volume of trade</a:t>
            </a:r>
          </a:p>
          <a:p>
            <a:pPr marL="0" indent="0">
              <a:buNone/>
            </a:pPr>
            <a:r>
              <a:rPr lang="en-US" sz="2300" b="1" u="sng" dirty="0"/>
              <a:t>#2: Rise of ___________</a:t>
            </a:r>
          </a:p>
          <a:p>
            <a:r>
              <a:rPr lang="en-US" sz="2300" dirty="0"/>
              <a:t>Islam was a religion, more than any other centered on trade and commerce =&gt; Mohammad was a merchant before a prophet</a:t>
            </a:r>
          </a:p>
          <a:p>
            <a:pPr lvl="1">
              <a:buFont typeface="Wingdings" panose="05000000000000000000" pitchFamily="2" charset="2"/>
              <a:buChar char="§"/>
            </a:pPr>
            <a:r>
              <a:rPr lang="en-US" sz="2300" dirty="0"/>
              <a:t>Muslim merchants establish ______________________in Malacca, East Africa, etc… that became very involved in Indian Ocean trade</a:t>
            </a:r>
          </a:p>
        </p:txBody>
      </p:sp>
    </p:spTree>
    <p:extLst>
      <p:ext uri="{BB962C8B-B14F-4D97-AF65-F5344CB8AC3E}">
        <p14:creationId xmlns:p14="http://schemas.microsoft.com/office/powerpoint/2010/main" val="26242314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CC">
            <a:alpha val="39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248400"/>
          </a:xfrm>
        </p:spPr>
        <p:txBody>
          <a:bodyPr>
            <a:normAutofit fontScale="92500" lnSpcReduction="10000"/>
          </a:bodyPr>
          <a:lstStyle/>
          <a:p>
            <a:pPr marL="0" indent="0">
              <a:buNone/>
            </a:pPr>
            <a:r>
              <a:rPr lang="en-US" sz="2300" b="1" i="1" dirty="0"/>
              <a:t>#2: ___________________ </a:t>
            </a:r>
            <a:r>
              <a:rPr lang="en-US" sz="2300" dirty="0"/>
              <a:t>=&gt; spread of infectious diseases like the Black Plague along trade routes from China to the ME and Europe also decimated populations</a:t>
            </a:r>
          </a:p>
          <a:p>
            <a:r>
              <a:rPr lang="en-US" sz="2300" dirty="0"/>
              <a:t>Urban areas hardest hit due to disease spreading more rapidly in crowded environments =&gt; many European cities abandoned</a:t>
            </a:r>
          </a:p>
          <a:p>
            <a:r>
              <a:rPr lang="en-US" sz="2300" dirty="0"/>
              <a:t>Black Plague estimated to have killed as many as 200 M people, including 30-60% of European population</a:t>
            </a:r>
          </a:p>
          <a:p>
            <a:pPr marL="0" indent="0">
              <a:buNone/>
            </a:pPr>
            <a:r>
              <a:rPr lang="en-US" sz="2300" b="1" i="1" dirty="0"/>
              <a:t>#3: Decline of ____________</a:t>
            </a:r>
            <a:r>
              <a:rPr lang="en-US" sz="2300" dirty="0"/>
              <a:t>Although overall agricultural productivity expanded during the Postclassical Era some areas experienced problems </a:t>
            </a:r>
          </a:p>
          <a:p>
            <a:pPr lvl="1" indent="-342900">
              <a:buFont typeface="Wingdings" panose="05000000000000000000" pitchFamily="2" charset="2"/>
              <a:buChar char="§"/>
            </a:pPr>
            <a:r>
              <a:rPr lang="en-US" sz="2300" dirty="0"/>
              <a:t>China =&gt; systems of extreme taxation including the </a:t>
            </a:r>
            <a:r>
              <a:rPr lang="en-US" sz="2300" b="1" i="1" dirty="0"/>
              <a:t>Well field </a:t>
            </a:r>
            <a:r>
              <a:rPr lang="en-US" sz="2300" dirty="0"/>
              <a:t>system and </a:t>
            </a:r>
            <a:r>
              <a:rPr lang="en-US" sz="2300" b="1" i="1" dirty="0"/>
              <a:t>tax farming </a:t>
            </a:r>
            <a:r>
              <a:rPr lang="en-US" sz="2300" dirty="0"/>
              <a:t>squeezed producers and reduced yields</a:t>
            </a:r>
          </a:p>
          <a:p>
            <a:pPr lvl="1" indent="-342900">
              <a:buFont typeface="Wingdings" panose="05000000000000000000" pitchFamily="2" charset="2"/>
              <a:buChar char="§"/>
            </a:pPr>
            <a:r>
              <a:rPr lang="en-US" sz="2300" dirty="0"/>
              <a:t>SE Asia and India =&gt; large scale irrigation systems in area were created and sustained by large states (i.e. Delhi Sultanate)</a:t>
            </a:r>
          </a:p>
          <a:p>
            <a:pPr marL="400050" lvl="1" indent="0">
              <a:buNone/>
            </a:pPr>
            <a:r>
              <a:rPr lang="en-US" sz="2300" dirty="0"/>
              <a:t>	-- </a:t>
            </a:r>
            <a:r>
              <a:rPr lang="en-US" sz="2300" dirty="0" err="1"/>
              <a:t>Timur</a:t>
            </a:r>
            <a:r>
              <a:rPr lang="en-US" sz="2300" dirty="0"/>
              <a:t> invasions and warfare after 1250 CE caused decline in these 	systems and thus lack of food (therefore urban decline)</a:t>
            </a:r>
          </a:p>
          <a:p>
            <a:pPr lvl="1" indent="-342900">
              <a:buFont typeface="Wingdings" panose="05000000000000000000" pitchFamily="2" charset="2"/>
              <a:buChar char="§"/>
            </a:pPr>
            <a:r>
              <a:rPr lang="en-US" sz="2300" dirty="0"/>
              <a:t>Middle East =&gt; climate changes after 1100 CE caused a severe decline in agricultural productivity (region never recovered)</a:t>
            </a:r>
          </a:p>
          <a:p>
            <a:pPr marL="800100" lvl="2" indent="0">
              <a:buNone/>
            </a:pPr>
            <a:r>
              <a:rPr lang="en-US" sz="2300" dirty="0"/>
              <a:t>-- Lack of upkeep on irrigation systems led to crop failures</a:t>
            </a:r>
          </a:p>
          <a:p>
            <a:pPr marL="800100" lvl="2" indent="0">
              <a:buNone/>
            </a:pPr>
            <a:r>
              <a:rPr lang="en-US" sz="2300" dirty="0"/>
              <a:t>-- Too much irrigation led to desiccation in many areas</a:t>
            </a:r>
          </a:p>
        </p:txBody>
      </p:sp>
      <p:sp>
        <p:nvSpPr>
          <p:cNvPr id="4" name="Title 1"/>
          <p:cNvSpPr>
            <a:spLocks noGrp="1"/>
          </p:cNvSpPr>
          <p:nvPr>
            <p:ph type="title"/>
          </p:nvPr>
        </p:nvSpPr>
        <p:spPr>
          <a:xfrm>
            <a:off x="0" y="21771"/>
            <a:ext cx="9144000" cy="533400"/>
          </a:xfrm>
        </p:spPr>
        <p:txBody>
          <a:bodyPr>
            <a:noAutofit/>
          </a:bodyPr>
          <a:lstStyle/>
          <a:p>
            <a:r>
              <a:rPr lang="en-US" sz="2800" b="1" u="sng" dirty="0"/>
              <a:t>Cycles of Decline &amp; Recovery during  the Postclassical Era</a:t>
            </a:r>
          </a:p>
        </p:txBody>
      </p:sp>
    </p:spTree>
    <p:extLst>
      <p:ext uri="{BB962C8B-B14F-4D97-AF65-F5344CB8AC3E}">
        <p14:creationId xmlns:p14="http://schemas.microsoft.com/office/powerpoint/2010/main" val="3693117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CC">
            <a:alpha val="39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Spread of Black Death (14</a:t>
            </a:r>
            <a:r>
              <a:rPr lang="en-US" b="1" u="sng" baseline="30000" dirty="0"/>
              <a:t>th</a:t>
            </a:r>
            <a:r>
              <a:rPr lang="en-US" b="1" u="sng" dirty="0"/>
              <a:t> century)</a:t>
            </a:r>
          </a:p>
        </p:txBody>
      </p:sp>
      <p:sp>
        <p:nvSpPr>
          <p:cNvPr id="3" name="Content Placeholder 2"/>
          <p:cNvSpPr>
            <a:spLocks noGrp="1"/>
          </p:cNvSpPr>
          <p:nvPr>
            <p:ph idx="1"/>
          </p:nvPr>
        </p:nvSpPr>
        <p:spPr>
          <a:xfrm>
            <a:off x="457200" y="5943600"/>
            <a:ext cx="8229600" cy="792163"/>
          </a:xfrm>
        </p:spPr>
        <p:txBody>
          <a:bodyPr>
            <a:normAutofit fontScale="85000" lnSpcReduction="20000"/>
          </a:bodyPr>
          <a:lstStyle/>
          <a:p>
            <a:pPr marL="0" indent="0">
              <a:buNone/>
            </a:pPr>
            <a:r>
              <a:rPr lang="en-US" dirty="0"/>
              <a:t>Q: What was the pattern of spread of the Black Death? Why did this pattern emerge? </a:t>
            </a:r>
          </a:p>
        </p:txBody>
      </p:sp>
      <p:pic>
        <p:nvPicPr>
          <p:cNvPr id="4" name="Picture 3" descr="http://chssp.ucdavis.edu/++theme++chssp.stc/images/the-spread-of-the-black-death.png"/>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610600" cy="5029200"/>
          </a:xfrm>
          <a:prstGeom prst="rect">
            <a:avLst/>
          </a:prstGeom>
          <a:noFill/>
          <a:ln>
            <a:noFill/>
          </a:ln>
        </p:spPr>
      </p:pic>
    </p:spTree>
    <p:extLst>
      <p:ext uri="{BB962C8B-B14F-4D97-AF65-F5344CB8AC3E}">
        <p14:creationId xmlns:p14="http://schemas.microsoft.com/office/powerpoint/2010/main" val="20509404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CC">
            <a:alpha val="39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1"/>
            <a:ext cx="9144000" cy="3276599"/>
          </a:xfrm>
        </p:spPr>
        <p:txBody>
          <a:bodyPr>
            <a:normAutofit fontScale="92500" lnSpcReduction="10000"/>
          </a:bodyPr>
          <a:lstStyle/>
          <a:p>
            <a:pPr marL="0" indent="0">
              <a:buNone/>
            </a:pPr>
            <a:r>
              <a:rPr lang="en-US" sz="2300" b="1" i="1" dirty="0"/>
              <a:t>#4: The _____________________ </a:t>
            </a:r>
            <a:r>
              <a:rPr lang="en-US" sz="2300" dirty="0"/>
              <a:t>(see reading)</a:t>
            </a:r>
            <a:endParaRPr lang="en-US" sz="2300" b="1" i="1" dirty="0"/>
          </a:p>
          <a:p>
            <a:r>
              <a:rPr lang="en-US" sz="2300" dirty="0"/>
              <a:t>Starting in 1300 CE the earth went through a period of cooling for ~400 </a:t>
            </a:r>
            <a:r>
              <a:rPr lang="en-US" sz="2300" dirty="0" err="1"/>
              <a:t>yrs</a:t>
            </a:r>
            <a:endParaRPr lang="en-US" sz="2300" dirty="0"/>
          </a:p>
          <a:p>
            <a:r>
              <a:rPr lang="en-US" sz="2300" dirty="0"/>
              <a:t>Why? =&gt; decline in sun spots, eruptions of large volcanoes (i.e. </a:t>
            </a:r>
            <a:r>
              <a:rPr lang="en-US" sz="2300" b="1" i="1" dirty="0"/>
              <a:t>Mt </a:t>
            </a:r>
            <a:r>
              <a:rPr lang="en-US" sz="2300" b="1" i="1" dirty="0" err="1"/>
              <a:t>Huanyaputina</a:t>
            </a:r>
            <a:r>
              <a:rPr lang="en-US" sz="2300" dirty="0"/>
              <a:t> in Peru) and decline in human population </a:t>
            </a:r>
          </a:p>
          <a:p>
            <a:r>
              <a:rPr lang="en-US" sz="2300" dirty="0"/>
              <a:t>Effects =&gt; caused events like the </a:t>
            </a:r>
            <a:r>
              <a:rPr lang="en-US" sz="2300" b="1" i="1" dirty="0"/>
              <a:t>Great European famine </a:t>
            </a:r>
            <a:r>
              <a:rPr lang="en-US" sz="2300" dirty="0"/>
              <a:t>of 1315-17 CE</a:t>
            </a:r>
          </a:p>
          <a:p>
            <a:pPr lvl="1" indent="-342900">
              <a:buFont typeface="Wingdings" panose="05000000000000000000" pitchFamily="2" charset="2"/>
              <a:buChar char="§"/>
            </a:pPr>
            <a:r>
              <a:rPr lang="en-US" sz="2300" dirty="0"/>
              <a:t>Harvests decimated by early and late frosts, cool temps</a:t>
            </a:r>
          </a:p>
          <a:p>
            <a:pPr lvl="1" indent="-342900">
              <a:buFont typeface="Wingdings" panose="05000000000000000000" pitchFamily="2" charset="2"/>
              <a:buChar char="§"/>
            </a:pPr>
            <a:r>
              <a:rPr lang="en-US" sz="2300" dirty="0"/>
              <a:t>Led to starvation, infanticide and </a:t>
            </a:r>
            <a:r>
              <a:rPr lang="en-US" sz="2300" dirty="0" err="1"/>
              <a:t>cannabalism</a:t>
            </a:r>
            <a:endParaRPr lang="en-US" sz="2300" dirty="0"/>
          </a:p>
          <a:p>
            <a:pPr lvl="1" indent="-342900">
              <a:buFont typeface="Wingdings" panose="05000000000000000000" pitchFamily="2" charset="2"/>
              <a:buChar char="§"/>
            </a:pPr>
            <a:r>
              <a:rPr lang="en-US" sz="2300" dirty="0"/>
              <a:t>Decline in trade due to frozen rivers</a:t>
            </a:r>
          </a:p>
          <a:p>
            <a:pPr lvl="1" indent="-342900">
              <a:buFont typeface="Wingdings" panose="05000000000000000000" pitchFamily="2" charset="2"/>
              <a:buChar char="§"/>
            </a:pPr>
            <a:r>
              <a:rPr lang="en-US" sz="2300" dirty="0"/>
              <a:t>Led to increased rainfall in Sahara &amp; retreat of desert (i.e. Timbuktu)</a:t>
            </a:r>
          </a:p>
        </p:txBody>
      </p:sp>
      <p:sp>
        <p:nvSpPr>
          <p:cNvPr id="4" name="Title 1"/>
          <p:cNvSpPr>
            <a:spLocks noGrp="1"/>
          </p:cNvSpPr>
          <p:nvPr>
            <p:ph type="title"/>
          </p:nvPr>
        </p:nvSpPr>
        <p:spPr>
          <a:xfrm>
            <a:off x="0" y="21771"/>
            <a:ext cx="9144000" cy="533400"/>
          </a:xfrm>
        </p:spPr>
        <p:txBody>
          <a:bodyPr>
            <a:noAutofit/>
          </a:bodyPr>
          <a:lstStyle/>
          <a:p>
            <a:r>
              <a:rPr lang="en-US" sz="2900" b="1" u="sng" dirty="0"/>
              <a:t>Cycles of Decline &amp; Recovery during  the Postclassical Era</a:t>
            </a:r>
          </a:p>
        </p:txBody>
      </p:sp>
      <p:pic>
        <p:nvPicPr>
          <p:cNvPr id="4098" name="Picture 2" descr="http://upload.wikimedia.org/wikipedia/commons/thumb/d/d8/Pieter_Bruegel_the_Elder_-_Hunters_in_the_Snow_%28Winter%29_-_Google_Art_Project.jpg/1024px-Pieter_Bruegel_the_Elder_-_Hunters_in_the_Snow_%28Winter%29_-_Google_Art_Proj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657601"/>
            <a:ext cx="5562600" cy="312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438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CC">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Worldwide temperature by Century</a:t>
            </a:r>
          </a:p>
        </p:txBody>
      </p:sp>
      <p:pic>
        <p:nvPicPr>
          <p:cNvPr id="8194" name="Picture 2" descr="http://www.drroyspencer.com/wp-content/uploads/2000-years-of-global-temper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762000"/>
            <a:ext cx="8836025" cy="562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931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Autofit/>
          </a:bodyPr>
          <a:lstStyle/>
          <a:p>
            <a:pPr marL="0" indent="0">
              <a:buNone/>
            </a:pPr>
            <a:r>
              <a:rPr lang="en-US" sz="2300" b="1" u="sng" dirty="0"/>
              <a:t>Factors Contributing to Urban and </a:t>
            </a:r>
            <a:r>
              <a:rPr lang="en-US" sz="2300" b="1" u="sng" dirty="0" err="1"/>
              <a:t>Populational</a:t>
            </a:r>
            <a:r>
              <a:rPr lang="en-US" sz="2300" b="1" u="sng" dirty="0"/>
              <a:t> Increase =&gt; key cities like Novgorod, Timbuktu, Venice, </a:t>
            </a:r>
            <a:r>
              <a:rPr lang="en-US" sz="2300" b="1" u="sng" dirty="0" err="1"/>
              <a:t>Huangzhou</a:t>
            </a:r>
            <a:r>
              <a:rPr lang="en-US" sz="2300" b="1" u="sng" dirty="0"/>
              <a:t>, Calicut, Baghdad, Malacca</a:t>
            </a:r>
          </a:p>
          <a:p>
            <a:pPr marL="0" indent="0">
              <a:buNone/>
            </a:pPr>
            <a:r>
              <a:rPr lang="en-US" sz="2000" b="1" i="1" dirty="0"/>
              <a:t>#1: End of Invasions</a:t>
            </a:r>
          </a:p>
          <a:p>
            <a:r>
              <a:rPr lang="en-US" sz="2000" dirty="0"/>
              <a:t>Rise of </a:t>
            </a:r>
            <a:r>
              <a:rPr lang="en-US" sz="2000" b="1" i="1" dirty="0"/>
              <a:t>Feudal systems </a:t>
            </a:r>
            <a:r>
              <a:rPr lang="en-US" sz="2000" dirty="0"/>
              <a:t>in Europe </a:t>
            </a:r>
            <a:r>
              <a:rPr lang="en-US" sz="2000" dirty="0" err="1"/>
              <a:t>brunted</a:t>
            </a:r>
            <a:r>
              <a:rPr lang="en-US" sz="2000" dirty="0"/>
              <a:t> Viking invasions and various interludes such as __________________________led to an increase in urban population</a:t>
            </a:r>
          </a:p>
          <a:p>
            <a:r>
              <a:rPr lang="en-US" sz="2000" dirty="0"/>
              <a:t>After the fall of the Yuan empire in the 14</a:t>
            </a:r>
            <a:r>
              <a:rPr lang="en-US" sz="2000" baseline="30000" dirty="0"/>
              <a:t>th</a:t>
            </a:r>
            <a:r>
              <a:rPr lang="en-US" sz="2000" dirty="0"/>
              <a:t> century invasions declined due to introduction of ___________________(Chinese, Ottomans, Europeans)</a:t>
            </a:r>
          </a:p>
          <a:p>
            <a:pPr marL="0" indent="0">
              <a:buNone/>
            </a:pPr>
            <a:r>
              <a:rPr lang="en-US" sz="2000" b="1" i="1" dirty="0"/>
              <a:t>#2: Rise in Agricultural productivity </a:t>
            </a:r>
            <a:r>
              <a:rPr lang="en-US" sz="2000" dirty="0"/>
              <a:t>=&gt; great rise in agricultural productivity was the #1 factor in increasing populations (Q: Methods?)</a:t>
            </a:r>
            <a:endParaRPr lang="en-US" sz="2000" b="1" i="1" dirty="0"/>
          </a:p>
          <a:p>
            <a:r>
              <a:rPr lang="en-US" sz="2000" dirty="0"/>
              <a:t>2</a:t>
            </a:r>
            <a:r>
              <a:rPr lang="en-US" sz="2000" baseline="30000" dirty="0"/>
              <a:t>nd</a:t>
            </a:r>
            <a:r>
              <a:rPr lang="en-US" sz="2000" dirty="0"/>
              <a:t> Great trip point in human </a:t>
            </a:r>
            <a:r>
              <a:rPr lang="en-US" sz="2000" dirty="0" err="1"/>
              <a:t>populational</a:t>
            </a:r>
            <a:r>
              <a:rPr lang="en-US" sz="2000" dirty="0"/>
              <a:t> increase </a:t>
            </a:r>
            <a:r>
              <a:rPr lang="en-US" sz="2000" b="1" i="1" dirty="0"/>
              <a:t>=&gt; Q: 1</a:t>
            </a:r>
            <a:r>
              <a:rPr lang="en-US" sz="2000" b="1" i="1" baseline="30000" dirty="0"/>
              <a:t>st</a:t>
            </a:r>
            <a:r>
              <a:rPr lang="en-US" sz="2000" b="1" i="1" dirty="0"/>
              <a:t>??</a:t>
            </a:r>
          </a:p>
          <a:p>
            <a:pPr marL="0" indent="0">
              <a:buNone/>
            </a:pPr>
            <a:r>
              <a:rPr lang="en-US" sz="2000" b="1" i="1" dirty="0"/>
              <a:t>#3: Reliability of safe and reliable transport</a:t>
            </a:r>
          </a:p>
          <a:p>
            <a:r>
              <a:rPr lang="en-US" sz="2000" dirty="0"/>
              <a:t>Large empires of time period (i.e. Mongol, Abbasid, Tang, etc…) led to revitalization of ___________________________________network and thus trading cities</a:t>
            </a:r>
          </a:p>
          <a:p>
            <a:pPr lvl="1" indent="-342900">
              <a:buFont typeface="Wingdings" panose="05000000000000000000" pitchFamily="2" charset="2"/>
              <a:buChar char="§"/>
            </a:pPr>
            <a:r>
              <a:rPr lang="en-US" sz="2000" dirty="0"/>
              <a:t>Mongols fought to keep Silk Road free of bandits</a:t>
            </a:r>
          </a:p>
          <a:p>
            <a:pPr lvl="1" indent="-342900">
              <a:buFont typeface="Wingdings" panose="05000000000000000000" pitchFamily="2" charset="2"/>
              <a:buChar char="§"/>
            </a:pPr>
            <a:r>
              <a:rPr lang="en-US" sz="2000" dirty="0"/>
              <a:t>Islamic empires thrived on trade and improved camel transport networks =&gt; _________________________and camel saddles</a:t>
            </a:r>
          </a:p>
          <a:p>
            <a:pPr lvl="1" indent="-342900">
              <a:buFont typeface="Wingdings" panose="05000000000000000000" pitchFamily="2" charset="2"/>
              <a:buChar char="§"/>
            </a:pPr>
            <a:r>
              <a:rPr lang="en-US" sz="2000" dirty="0"/>
              <a:t>Ocean travel facilitated by advances in dhow and junk ships (larger, stern rudders) and use of _____________________(post 1200 CE)</a:t>
            </a:r>
          </a:p>
        </p:txBody>
      </p:sp>
      <p:sp>
        <p:nvSpPr>
          <p:cNvPr id="4" name="Title 1"/>
          <p:cNvSpPr>
            <a:spLocks noGrp="1"/>
          </p:cNvSpPr>
          <p:nvPr>
            <p:ph type="title"/>
          </p:nvPr>
        </p:nvSpPr>
        <p:spPr>
          <a:xfrm>
            <a:off x="0" y="21771"/>
            <a:ext cx="9144000" cy="533400"/>
          </a:xfrm>
        </p:spPr>
        <p:txBody>
          <a:bodyPr>
            <a:noAutofit/>
          </a:bodyPr>
          <a:lstStyle/>
          <a:p>
            <a:r>
              <a:rPr lang="en-US" sz="2900" b="1" u="sng" dirty="0"/>
              <a:t>Cycles of Decline &amp; Recovery during  the Postclassical Era</a:t>
            </a:r>
          </a:p>
        </p:txBody>
      </p:sp>
    </p:spTree>
    <p:extLst>
      <p:ext uri="{BB962C8B-B14F-4D97-AF65-F5344CB8AC3E}">
        <p14:creationId xmlns:p14="http://schemas.microsoft.com/office/powerpoint/2010/main" val="840370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Caravanserais</a:t>
            </a:r>
          </a:p>
        </p:txBody>
      </p:sp>
      <p:sp>
        <p:nvSpPr>
          <p:cNvPr id="3" name="Content Placeholder 2"/>
          <p:cNvSpPr>
            <a:spLocks noGrp="1"/>
          </p:cNvSpPr>
          <p:nvPr>
            <p:ph idx="1"/>
          </p:nvPr>
        </p:nvSpPr>
        <p:spPr>
          <a:xfrm>
            <a:off x="457200" y="5756276"/>
            <a:ext cx="8229600" cy="1055688"/>
          </a:xfrm>
        </p:spPr>
        <p:txBody>
          <a:bodyPr>
            <a:normAutofit lnSpcReduction="10000"/>
          </a:bodyPr>
          <a:lstStyle/>
          <a:p>
            <a:pPr marL="0" indent="0">
              <a:buNone/>
            </a:pPr>
            <a:r>
              <a:rPr lang="en-US" sz="2300" dirty="0"/>
              <a:t>Caravanserais were usually located along travel routes and organized in a square =&gt; they had water and food for animals, a bazaar for merchants and sleeping quarters</a:t>
            </a:r>
          </a:p>
        </p:txBody>
      </p:sp>
      <p:pic>
        <p:nvPicPr>
          <p:cNvPr id="80898" name="Picture 2" descr="http://www.medievalislamicgeography.com/caravanserais_pics/cs_in_use/cs_cutaw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685800"/>
            <a:ext cx="6213475" cy="5070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16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rmAutofit lnSpcReduction="10000"/>
          </a:bodyPr>
          <a:lstStyle/>
          <a:p>
            <a:pPr marL="0" indent="0">
              <a:buNone/>
            </a:pPr>
            <a:r>
              <a:rPr lang="en-US" sz="2300" b="1" i="1" dirty="0"/>
              <a:t>#4: Rise of _____________________ </a:t>
            </a:r>
          </a:p>
          <a:p>
            <a:r>
              <a:rPr lang="en-US" sz="2300" dirty="0"/>
              <a:t>Islam greatly encouraged commerce and from 800 CE -1300 CE commercial networks greatly expanded =&gt; profit &amp; other motives</a:t>
            </a:r>
          </a:p>
          <a:p>
            <a:pPr lvl="1" indent="-342900">
              <a:buFont typeface="Wingdings" panose="05000000000000000000" pitchFamily="2" charset="2"/>
              <a:buChar char="§"/>
            </a:pPr>
            <a:r>
              <a:rPr lang="en-US" sz="2300" dirty="0"/>
              <a:t>Islamic trading cities (_________________) linked ME to both China (____________), Africa, India (____________) &amp; Europe (________)</a:t>
            </a:r>
          </a:p>
          <a:p>
            <a:pPr lvl="1" indent="-342900">
              <a:buFont typeface="Wingdings" panose="05000000000000000000" pitchFamily="2" charset="2"/>
              <a:buChar char="§"/>
            </a:pPr>
            <a:r>
              <a:rPr lang="en-US" sz="2300" dirty="0"/>
              <a:t>Islamic culture also greatly encouraged urbanization =&gt; means of religious conversion and cultural activity</a:t>
            </a:r>
          </a:p>
          <a:p>
            <a:pPr marL="800100" lvl="2" indent="0">
              <a:buNone/>
            </a:pPr>
            <a:r>
              <a:rPr lang="en-US" sz="1900" dirty="0"/>
              <a:t>-- </a:t>
            </a:r>
            <a:r>
              <a:rPr lang="en-US" sz="2300" dirty="0"/>
              <a:t>i.e. madrasas &amp; libraries in </a:t>
            </a:r>
            <a:r>
              <a:rPr lang="en-US" sz="2300" b="1" i="1" dirty="0"/>
              <a:t>Cordoba; House of Wisdom </a:t>
            </a:r>
            <a:r>
              <a:rPr lang="en-US" sz="2300" dirty="0"/>
              <a:t>in Baghdad</a:t>
            </a:r>
          </a:p>
          <a:p>
            <a:r>
              <a:rPr lang="en-US" sz="2300" dirty="0"/>
              <a:t>New innovations (i.e.___________________) fostered development of trade cities, especially European centers such as </a:t>
            </a:r>
            <a:r>
              <a:rPr lang="en-US" sz="2300" b="1" i="1" dirty="0"/>
              <a:t>Venice &amp; Genoa</a:t>
            </a:r>
          </a:p>
          <a:p>
            <a:pPr lvl="1" indent="-342900">
              <a:buFont typeface="Wingdings" panose="05000000000000000000" pitchFamily="2" charset="2"/>
              <a:buChar char="§"/>
            </a:pPr>
            <a:r>
              <a:rPr lang="en-US" sz="2300" dirty="0"/>
              <a:t>Venice developed large mercantile fleet and conducted trade w/ ME</a:t>
            </a:r>
          </a:p>
          <a:p>
            <a:pPr lvl="1" indent="-342900">
              <a:buFont typeface="Wingdings" panose="05000000000000000000" pitchFamily="2" charset="2"/>
              <a:buChar char="§"/>
            </a:pPr>
            <a:r>
              <a:rPr lang="en-US" sz="2300" dirty="0"/>
              <a:t>________________encouraged N. European cities and trade growth</a:t>
            </a:r>
          </a:p>
          <a:p>
            <a:pPr lvl="1" indent="-342900">
              <a:buFont typeface="Wingdings" panose="05000000000000000000" pitchFamily="2" charset="2"/>
              <a:buChar char="§"/>
            </a:pPr>
            <a:r>
              <a:rPr lang="en-US" sz="2300" dirty="0"/>
              <a:t>MA </a:t>
            </a:r>
            <a:r>
              <a:rPr lang="en-US" sz="2300" b="1" i="1" dirty="0"/>
              <a:t>Trade fairs </a:t>
            </a:r>
            <a:r>
              <a:rPr lang="en-US" sz="2300" dirty="0"/>
              <a:t>also encouraged European trade</a:t>
            </a:r>
          </a:p>
          <a:p>
            <a:pPr marL="0" indent="0">
              <a:buNone/>
            </a:pPr>
            <a:r>
              <a:rPr lang="en-US" sz="2300" b="1" i="1" dirty="0"/>
              <a:t>#5: Warm &amp; stable temps from _____________________</a:t>
            </a:r>
          </a:p>
          <a:p>
            <a:r>
              <a:rPr lang="en-US" sz="2300" dirty="0"/>
              <a:t>Europe, ME, India and China experienced stable, warm temperatures from over 500 </a:t>
            </a:r>
            <a:r>
              <a:rPr lang="en-US" sz="2300" dirty="0" err="1"/>
              <a:t>yrs</a:t>
            </a:r>
            <a:r>
              <a:rPr lang="en-US" sz="2300" dirty="0"/>
              <a:t> during Middle Ages</a:t>
            </a:r>
          </a:p>
          <a:p>
            <a:pPr lvl="1" indent="-342900">
              <a:buFont typeface="Wingdings" panose="05000000000000000000" pitchFamily="2" charset="2"/>
              <a:buChar char="§"/>
            </a:pPr>
            <a:r>
              <a:rPr lang="en-US" sz="2300" dirty="0"/>
              <a:t>Led to reliable harvests and </a:t>
            </a:r>
            <a:r>
              <a:rPr lang="en-US" sz="2300" dirty="0" err="1"/>
              <a:t>populational</a:t>
            </a:r>
            <a:r>
              <a:rPr lang="en-US" sz="2300" dirty="0"/>
              <a:t> growth (cities prospered)</a:t>
            </a:r>
          </a:p>
        </p:txBody>
      </p:sp>
      <p:sp>
        <p:nvSpPr>
          <p:cNvPr id="4" name="Title 1"/>
          <p:cNvSpPr>
            <a:spLocks noGrp="1"/>
          </p:cNvSpPr>
          <p:nvPr>
            <p:ph type="title"/>
          </p:nvPr>
        </p:nvSpPr>
        <p:spPr>
          <a:xfrm>
            <a:off x="0" y="21771"/>
            <a:ext cx="9144000" cy="533400"/>
          </a:xfrm>
        </p:spPr>
        <p:txBody>
          <a:bodyPr>
            <a:noAutofit/>
          </a:bodyPr>
          <a:lstStyle/>
          <a:p>
            <a:r>
              <a:rPr lang="en-US" sz="2900" b="1" u="sng" dirty="0"/>
              <a:t>Cycles of Decline &amp; Recovery during  the Postclassical Era</a:t>
            </a:r>
          </a:p>
        </p:txBody>
      </p:sp>
    </p:spTree>
    <p:extLst>
      <p:ext uri="{BB962C8B-B14F-4D97-AF65-F5344CB8AC3E}">
        <p14:creationId xmlns:p14="http://schemas.microsoft.com/office/powerpoint/2010/main" val="4564527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Hanseatic League</a:t>
            </a:r>
          </a:p>
        </p:txBody>
      </p:sp>
      <p:pic>
        <p:nvPicPr>
          <p:cNvPr id="3074" name="Picture 2" descr="http://faculty.cua.edu/pennington/churchhistory220/lecture%20seven/Trade1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85799"/>
            <a:ext cx="8382000" cy="607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57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57" y="76200"/>
            <a:ext cx="8229600" cy="411162"/>
          </a:xfrm>
        </p:spPr>
        <p:txBody>
          <a:bodyPr>
            <a:normAutofit fontScale="90000"/>
          </a:bodyPr>
          <a:lstStyle/>
          <a:p>
            <a:r>
              <a:rPr lang="en-US" b="1" u="sng" dirty="0"/>
              <a:t>Eurasian Trade networks ca 1450 CE</a:t>
            </a:r>
          </a:p>
        </p:txBody>
      </p:sp>
      <p:pic>
        <p:nvPicPr>
          <p:cNvPr id="69634" name="Picture 2" descr="http://www.lasalle.edu/~mcinneshin/251/wk03/images/WorldSystem1500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7" y="762000"/>
            <a:ext cx="903559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9272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666699">
            <a:alpha val="27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1"/>
            <a:ext cx="9144000" cy="2481942"/>
          </a:xfrm>
        </p:spPr>
        <p:txBody>
          <a:bodyPr>
            <a:normAutofit fontScale="92500" lnSpcReduction="10000"/>
          </a:bodyPr>
          <a:lstStyle/>
          <a:p>
            <a:pPr marL="0" indent="0">
              <a:buNone/>
            </a:pPr>
            <a:r>
              <a:rPr lang="en-US" sz="2300" b="1" i="1" dirty="0"/>
              <a:t>#6: Availability of ___________________</a:t>
            </a:r>
          </a:p>
          <a:p>
            <a:r>
              <a:rPr lang="en-US" sz="2300" dirty="0"/>
              <a:t>Population growth after 1000 CE led to a surplus of labor =&gt; thus spurring growth of artisans and cities</a:t>
            </a:r>
          </a:p>
          <a:p>
            <a:pPr lvl="1" indent="-342900">
              <a:buFont typeface="Wingdings" panose="05000000000000000000" pitchFamily="2" charset="2"/>
              <a:buChar char="§"/>
            </a:pPr>
            <a:r>
              <a:rPr lang="en-US" sz="2300" dirty="0"/>
              <a:t>Artisans in many regions est. </a:t>
            </a:r>
            <a:r>
              <a:rPr lang="en-US" sz="2300" b="1" i="1" dirty="0"/>
              <a:t>trade guilds </a:t>
            </a:r>
            <a:r>
              <a:rPr lang="en-US" sz="2300" dirty="0"/>
              <a:t>=&gt; orgs of craftspeople (i.e. </a:t>
            </a:r>
            <a:r>
              <a:rPr lang="en-US" sz="2300" dirty="0" err="1"/>
              <a:t>candlemakers</a:t>
            </a:r>
            <a:r>
              <a:rPr lang="en-US" sz="2300" dirty="0"/>
              <a:t>, butchers, weavers) who traded on a common street</a:t>
            </a:r>
          </a:p>
          <a:p>
            <a:r>
              <a:rPr lang="en-US" sz="2300" dirty="0"/>
              <a:t>Organization of many labor systems also helped to increase productivity of labor =&gt; i.e. </a:t>
            </a:r>
            <a:r>
              <a:rPr lang="en-US" sz="2300" dirty="0" err="1"/>
              <a:t>mi’ta</a:t>
            </a:r>
            <a:r>
              <a:rPr lang="en-US" sz="2300" dirty="0"/>
              <a:t>, </a:t>
            </a:r>
            <a:r>
              <a:rPr lang="en-US" sz="2300" dirty="0" err="1"/>
              <a:t>coervee</a:t>
            </a:r>
            <a:r>
              <a:rPr lang="en-US" sz="2300" dirty="0"/>
              <a:t>, guilds, tax farming, feudalism, slavery</a:t>
            </a:r>
          </a:p>
          <a:p>
            <a:pPr marL="400050" lvl="1" indent="0">
              <a:buNone/>
            </a:pPr>
            <a:endParaRPr lang="en-US" sz="2300" b="1" i="1" dirty="0"/>
          </a:p>
        </p:txBody>
      </p:sp>
      <p:sp>
        <p:nvSpPr>
          <p:cNvPr id="4" name="Title 1"/>
          <p:cNvSpPr>
            <a:spLocks noGrp="1"/>
          </p:cNvSpPr>
          <p:nvPr>
            <p:ph type="title"/>
          </p:nvPr>
        </p:nvSpPr>
        <p:spPr>
          <a:xfrm>
            <a:off x="0" y="21771"/>
            <a:ext cx="9144000" cy="533400"/>
          </a:xfrm>
        </p:spPr>
        <p:txBody>
          <a:bodyPr>
            <a:noAutofit/>
          </a:bodyPr>
          <a:lstStyle/>
          <a:p>
            <a:r>
              <a:rPr lang="en-US" sz="2900" b="1" u="sng" dirty="0"/>
              <a:t>Cycles of Decline &amp; Recovery during  the Postclassical Era</a:t>
            </a:r>
          </a:p>
        </p:txBody>
      </p:sp>
      <p:pic>
        <p:nvPicPr>
          <p:cNvPr id="5122" name="Picture 2" descr="http://arthistory.rice.edu/assets/0/94/294/e2cf17b6-3c38-497f-bfc3-1bde3eed77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3015343"/>
            <a:ext cx="90487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201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02771"/>
            <a:ext cx="9144000" cy="6477000"/>
          </a:xfrm>
        </p:spPr>
        <p:txBody>
          <a:bodyPr>
            <a:normAutofit fontScale="92500"/>
          </a:bodyPr>
          <a:lstStyle/>
          <a:p>
            <a:pPr lvl="1" indent="-342900">
              <a:buFont typeface="Wingdings" panose="05000000000000000000" pitchFamily="2" charset="2"/>
              <a:buChar char="§"/>
            </a:pPr>
            <a:r>
              <a:rPr lang="en-US" sz="2300" dirty="0"/>
              <a:t>Islamic states stood at the center of networks =&gt; they were the hub of </a:t>
            </a:r>
            <a:r>
              <a:rPr lang="en-US" sz="2300" dirty="0" err="1"/>
              <a:t>transregional</a:t>
            </a:r>
            <a:r>
              <a:rPr lang="en-US" sz="2300" dirty="0"/>
              <a:t> trade in Sahara, Indian Ocean &amp; Mediterranean</a:t>
            </a:r>
          </a:p>
          <a:p>
            <a:pPr marL="400050" lvl="1" indent="0">
              <a:buNone/>
            </a:pPr>
            <a:r>
              <a:rPr lang="en-US" sz="2300" dirty="0"/>
              <a:t>	-- Islamic culture &amp; language became the standard for commerce =&gt; civilization spanned many cultures (ME, African, Indian, SE Asian)</a:t>
            </a:r>
          </a:p>
          <a:p>
            <a:pPr lvl="1" indent="-342900">
              <a:buFont typeface="Wingdings" panose="05000000000000000000" pitchFamily="2" charset="2"/>
              <a:buChar char="§"/>
            </a:pPr>
            <a:r>
              <a:rPr lang="en-US" sz="2300" dirty="0"/>
              <a:t>Muslim merchants also many times formed joint ventures with Christian and Jewish merchants =&gt; </a:t>
            </a:r>
            <a:r>
              <a:rPr lang="en-US" sz="2300" b="1" i="1" dirty="0"/>
              <a:t>1</a:t>
            </a:r>
            <a:r>
              <a:rPr lang="en-US" sz="2300" b="1" i="1" baseline="30000" dirty="0"/>
              <a:t>st</a:t>
            </a:r>
            <a:r>
              <a:rPr lang="en-US" sz="2300" b="1" i="1" dirty="0"/>
              <a:t> ________________________</a:t>
            </a:r>
          </a:p>
          <a:p>
            <a:pPr marL="0" indent="0">
              <a:buNone/>
            </a:pPr>
            <a:r>
              <a:rPr lang="en-US" sz="2400" b="1" u="sng" dirty="0"/>
              <a:t>#3: Desire for ___________________</a:t>
            </a:r>
          </a:p>
          <a:p>
            <a:r>
              <a:rPr lang="en-US" sz="2300" dirty="0"/>
              <a:t>The rise of merchant communities, the urbanization associated w/ trade &amp; the wealth of empires all led to a greater desire for luxury goods </a:t>
            </a:r>
          </a:p>
          <a:p>
            <a:pPr lvl="1" indent="-342900">
              <a:buFont typeface="Wingdings" panose="05000000000000000000" pitchFamily="2" charset="2"/>
              <a:buChar char="§"/>
            </a:pPr>
            <a:r>
              <a:rPr lang="en-US" sz="2300" dirty="0"/>
              <a:t>Luxury goods were the #1 item traded in the Postclassical Era</a:t>
            </a:r>
          </a:p>
          <a:p>
            <a:pPr lvl="1" indent="-342900">
              <a:buFont typeface="Wingdings" panose="05000000000000000000" pitchFamily="2" charset="2"/>
              <a:buChar char="§"/>
            </a:pPr>
            <a:r>
              <a:rPr lang="en-US" sz="2300" b="1" i="1" dirty="0"/>
              <a:t>_________ textiles </a:t>
            </a:r>
            <a:r>
              <a:rPr lang="en-US" sz="2300" dirty="0"/>
              <a:t>=&gt; perceived as a status symbol in Europe and the ME; only the wealthy &amp; the church could afford silk</a:t>
            </a:r>
          </a:p>
          <a:p>
            <a:pPr marL="400050" lvl="1" indent="0">
              <a:buNone/>
            </a:pPr>
            <a:r>
              <a:rPr lang="en-US" sz="2300" dirty="0"/>
              <a:t>	-- China had a monopoly on silk production during Classical Era, but 	by 1200 production had expanded to India, ME &amp; Byzantines</a:t>
            </a:r>
          </a:p>
          <a:p>
            <a:pPr lvl="1" indent="-342900">
              <a:buFont typeface="Wingdings" panose="05000000000000000000" pitchFamily="2" charset="2"/>
              <a:buChar char="§"/>
            </a:pPr>
            <a:r>
              <a:rPr lang="en-US" sz="2300" b="1" i="1" dirty="0"/>
              <a:t>_____________ textiles </a:t>
            </a:r>
            <a:r>
              <a:rPr lang="en-US" sz="2300" dirty="0"/>
              <a:t>=&gt; cotton was major export of India; also introduced in China; prized for its lightweight and breathable nature</a:t>
            </a:r>
          </a:p>
          <a:p>
            <a:pPr marL="400050" lvl="1" indent="0">
              <a:buNone/>
            </a:pPr>
            <a:r>
              <a:rPr lang="en-US" sz="2300" dirty="0"/>
              <a:t>	-- Production limited by India’s lack of commercial development =&gt; lack of 	status for merchants, state control of trade and lack of unifying empire</a:t>
            </a:r>
          </a:p>
        </p:txBody>
      </p:sp>
      <p:sp>
        <p:nvSpPr>
          <p:cNvPr id="4" name="Title 1"/>
          <p:cNvSpPr>
            <a:spLocks noGrp="1"/>
          </p:cNvSpPr>
          <p:nvPr>
            <p:ph type="title"/>
          </p:nvPr>
        </p:nvSpPr>
        <p:spPr>
          <a:xfrm>
            <a:off x="76200" y="76200"/>
            <a:ext cx="8991600" cy="304800"/>
          </a:xfrm>
        </p:spPr>
        <p:txBody>
          <a:bodyPr>
            <a:noAutofit/>
          </a:bodyPr>
          <a:lstStyle/>
          <a:p>
            <a:r>
              <a:rPr lang="en-US" sz="2800" b="1" u="sng" dirty="0"/>
              <a:t>Reasons for Intensification of Trade during Middle Ages</a:t>
            </a:r>
          </a:p>
        </p:txBody>
      </p:sp>
    </p:spTree>
    <p:extLst>
      <p:ext uri="{BB962C8B-B14F-4D97-AF65-F5344CB8AC3E}">
        <p14:creationId xmlns:p14="http://schemas.microsoft.com/office/powerpoint/2010/main" val="23708086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339933">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639762"/>
          </a:xfrm>
        </p:spPr>
        <p:txBody>
          <a:bodyPr>
            <a:normAutofit fontScale="90000"/>
          </a:bodyPr>
          <a:lstStyle/>
          <a:p>
            <a:r>
              <a:rPr lang="en-US" b="1" u="sng" dirty="0"/>
              <a:t>Cities During the Postclassical Era</a:t>
            </a:r>
          </a:p>
        </p:txBody>
      </p:sp>
      <p:sp>
        <p:nvSpPr>
          <p:cNvPr id="3" name="Content Placeholder 2"/>
          <p:cNvSpPr>
            <a:spLocks noGrp="1"/>
          </p:cNvSpPr>
          <p:nvPr>
            <p:ph idx="1"/>
          </p:nvPr>
        </p:nvSpPr>
        <p:spPr>
          <a:xfrm>
            <a:off x="0" y="685800"/>
            <a:ext cx="9144000" cy="6400800"/>
          </a:xfrm>
        </p:spPr>
        <p:txBody>
          <a:bodyPr>
            <a:normAutofit/>
          </a:bodyPr>
          <a:lstStyle/>
          <a:p>
            <a:r>
              <a:rPr lang="en-US" sz="2300" dirty="0"/>
              <a:t>Cities in the postclassical era served many of the same purposes as before =&gt; trade, religious &amp; cultural activity, interaction &amp; govt. power</a:t>
            </a:r>
          </a:p>
          <a:p>
            <a:pPr lvl="1" indent="-342900">
              <a:buFont typeface="Wingdings" panose="05000000000000000000" pitchFamily="2" charset="2"/>
              <a:buChar char="§"/>
            </a:pPr>
            <a:r>
              <a:rPr lang="en-US" sz="2300" b="1" i="1" dirty="0"/>
              <a:t>Venice</a:t>
            </a:r>
            <a:r>
              <a:rPr lang="en-US" sz="2300" dirty="0"/>
              <a:t> =&gt; center of Mediterranean trade (established ports on the Black Sea and Middle East Crusader states)</a:t>
            </a:r>
          </a:p>
          <a:p>
            <a:pPr marL="400050" lvl="1" indent="0">
              <a:buNone/>
            </a:pPr>
            <a:r>
              <a:rPr lang="en-US" sz="2300" dirty="0"/>
              <a:t>	-- During the later Middle Ages many cities were also the site of the 	first _________________________</a:t>
            </a:r>
          </a:p>
          <a:p>
            <a:pPr marL="400050" lvl="1" indent="0">
              <a:buNone/>
            </a:pPr>
            <a:r>
              <a:rPr lang="en-US" sz="2300" b="1" i="1" dirty="0"/>
              <a:t>	-- </a:t>
            </a:r>
            <a:r>
              <a:rPr lang="en-US" sz="2300" dirty="0"/>
              <a:t>First Universities were in Bologna and focused on liberal arts, law, 	theology and medicine </a:t>
            </a:r>
          </a:p>
          <a:p>
            <a:pPr marL="400050" lvl="1" indent="0">
              <a:buNone/>
            </a:pPr>
            <a:r>
              <a:rPr lang="en-US" sz="2300" dirty="0"/>
              <a:t>	-- Universities trained Middle Ages doctors, lawyers &amp; govt officials</a:t>
            </a:r>
          </a:p>
          <a:p>
            <a:pPr lvl="1" indent="-342900">
              <a:buFont typeface="Wingdings" panose="05000000000000000000" pitchFamily="2" charset="2"/>
              <a:buChar char="§"/>
            </a:pPr>
            <a:r>
              <a:rPr lang="en-US" sz="2300" b="1" i="1" dirty="0"/>
              <a:t>Baghdad, Timbuktu, Cordoba, Cairo </a:t>
            </a:r>
            <a:r>
              <a:rPr lang="en-US" sz="2300" dirty="0"/>
              <a:t>=&gt; centers of ME universities (</a:t>
            </a:r>
            <a:r>
              <a:rPr lang="en-US" sz="2300" b="1" i="1" dirty="0"/>
              <a:t>House of Wisdom</a:t>
            </a:r>
            <a:r>
              <a:rPr lang="en-US" sz="2300" dirty="0"/>
              <a:t>), libraries and Islamic thought (also trade)</a:t>
            </a:r>
          </a:p>
          <a:p>
            <a:pPr marL="400050" lvl="1" indent="0">
              <a:buNone/>
            </a:pPr>
            <a:r>
              <a:rPr lang="en-US" sz="2300" dirty="0"/>
              <a:t>	-- Baghdad &amp; Cairo also seat of Islamic caliphate (Abbasids)</a:t>
            </a:r>
          </a:p>
          <a:p>
            <a:pPr lvl="1" indent="-342900">
              <a:buFont typeface="Wingdings" panose="05000000000000000000" pitchFamily="2" charset="2"/>
              <a:buChar char="§"/>
            </a:pPr>
            <a:r>
              <a:rPr lang="en-US" sz="2300" b="1" i="1" dirty="0"/>
              <a:t>Constantinople</a:t>
            </a:r>
            <a:r>
              <a:rPr lang="en-US" sz="2300" dirty="0"/>
              <a:t> =&gt; center of east/West cultural exchange; silk industry, cotton textiles, citrus farms, Orthodox church</a:t>
            </a:r>
          </a:p>
          <a:p>
            <a:pPr marL="400050" lvl="1" indent="0">
              <a:buNone/>
            </a:pPr>
            <a:r>
              <a:rPr lang="en-US" sz="2300" b="1" i="1" dirty="0"/>
              <a:t>** Many of major cities of the Classical era had declined and were replaced by other cities =&gt; why decline and replacement?? **</a:t>
            </a:r>
          </a:p>
          <a:p>
            <a:pPr marL="400050" lvl="1" indent="0">
              <a:buNone/>
            </a:pPr>
            <a:endParaRPr lang="en-US" sz="2300" dirty="0"/>
          </a:p>
        </p:txBody>
      </p:sp>
    </p:spTree>
    <p:extLst>
      <p:ext uri="{BB962C8B-B14F-4D97-AF65-F5344CB8AC3E}">
        <p14:creationId xmlns:p14="http://schemas.microsoft.com/office/powerpoint/2010/main" val="11306283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339933">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709"/>
            <a:ext cx="9144000" cy="715962"/>
          </a:xfrm>
        </p:spPr>
        <p:txBody>
          <a:bodyPr>
            <a:normAutofit fontScale="90000"/>
          </a:bodyPr>
          <a:lstStyle/>
          <a:p>
            <a:r>
              <a:rPr lang="en-US" b="1" u="sng" dirty="0"/>
              <a:t>World’s Largest and most Central Cities</a:t>
            </a:r>
          </a:p>
        </p:txBody>
      </p:sp>
      <p:sp>
        <p:nvSpPr>
          <p:cNvPr id="3" name="Content Placeholder 2"/>
          <p:cNvSpPr>
            <a:spLocks noGrp="1"/>
          </p:cNvSpPr>
          <p:nvPr>
            <p:ph idx="1"/>
          </p:nvPr>
        </p:nvSpPr>
        <p:spPr>
          <a:xfrm>
            <a:off x="41564" y="685800"/>
            <a:ext cx="9144000" cy="6172200"/>
          </a:xfrm>
        </p:spPr>
        <p:txBody>
          <a:bodyPr>
            <a:normAutofit fontScale="92500" lnSpcReduction="20000"/>
          </a:bodyPr>
          <a:lstStyle/>
          <a:p>
            <a:pPr marL="0" indent="0">
              <a:buNone/>
            </a:pPr>
            <a:r>
              <a:rPr lang="en-US" dirty="0"/>
              <a:t>	</a:t>
            </a:r>
            <a:r>
              <a:rPr lang="en-US" b="1" u="sng" dirty="0"/>
              <a:t>Classical Era</a:t>
            </a:r>
            <a:r>
              <a:rPr lang="en-US" dirty="0"/>
              <a:t>			</a:t>
            </a:r>
            <a:r>
              <a:rPr lang="en-US" b="1" u="sng" dirty="0"/>
              <a:t>Middle Ages</a:t>
            </a:r>
          </a:p>
          <a:p>
            <a:pPr marL="0" indent="0">
              <a:buNone/>
            </a:pPr>
            <a:r>
              <a:rPr lang="en-US" sz="2300" dirty="0"/>
              <a:t>	1. Rome					1. Baghdad</a:t>
            </a:r>
          </a:p>
          <a:p>
            <a:pPr marL="0" indent="0">
              <a:buNone/>
            </a:pPr>
            <a:r>
              <a:rPr lang="en-US" sz="2300" dirty="0"/>
              <a:t>	2. </a:t>
            </a:r>
            <a:r>
              <a:rPr lang="en-US" sz="2300" dirty="0" err="1"/>
              <a:t>Pataliputra</a:t>
            </a:r>
            <a:r>
              <a:rPr lang="en-US" sz="2300" dirty="0"/>
              <a:t>				2. Calicut</a:t>
            </a:r>
          </a:p>
          <a:p>
            <a:pPr marL="0" indent="0">
              <a:buNone/>
            </a:pPr>
            <a:r>
              <a:rPr lang="en-US" sz="2300" dirty="0"/>
              <a:t>	3. Carthage				3. Timbuktu</a:t>
            </a:r>
          </a:p>
          <a:p>
            <a:pPr marL="0" indent="0">
              <a:buNone/>
            </a:pPr>
            <a:r>
              <a:rPr lang="en-US" sz="2300" dirty="0"/>
              <a:t>	4. Alexandria				4. Cairo</a:t>
            </a:r>
          </a:p>
          <a:p>
            <a:pPr marL="0" indent="0">
              <a:buNone/>
            </a:pPr>
            <a:r>
              <a:rPr lang="en-US" sz="2300" dirty="0"/>
              <a:t>	5. Constantinople			5. Constantinople	</a:t>
            </a:r>
          </a:p>
          <a:p>
            <a:pPr marL="0" indent="0">
              <a:buNone/>
            </a:pPr>
            <a:r>
              <a:rPr lang="en-US" sz="2300" dirty="0"/>
              <a:t>	6. Chang’an				6. Chang’an</a:t>
            </a:r>
          </a:p>
          <a:p>
            <a:pPr marL="0" indent="0">
              <a:buNone/>
            </a:pPr>
            <a:r>
              <a:rPr lang="en-US" sz="2300" dirty="0"/>
              <a:t>	7. Teotihuacan				7. Tenochtitlan</a:t>
            </a:r>
          </a:p>
          <a:p>
            <a:pPr marL="0" indent="0">
              <a:buNone/>
            </a:pPr>
            <a:r>
              <a:rPr lang="en-US" sz="2300" dirty="0"/>
              <a:t>	8. Athens				8. Malacca</a:t>
            </a:r>
          </a:p>
          <a:p>
            <a:pPr marL="0" indent="0">
              <a:buNone/>
            </a:pPr>
            <a:r>
              <a:rPr lang="en-US" sz="2300" dirty="0"/>
              <a:t>	9. Persepolis				9. Cordoba</a:t>
            </a:r>
          </a:p>
          <a:p>
            <a:pPr marL="0" indent="0">
              <a:buNone/>
            </a:pPr>
            <a:r>
              <a:rPr lang="en-US" sz="2300" dirty="0"/>
              <a:t>	10. Babylon				10. Sana</a:t>
            </a:r>
          </a:p>
          <a:p>
            <a:pPr marL="0" indent="0">
              <a:buNone/>
            </a:pPr>
            <a:r>
              <a:rPr lang="en-US" sz="2300" dirty="0"/>
              <a:t>	11. Damascus				11. </a:t>
            </a:r>
            <a:r>
              <a:rPr lang="en-US" sz="2300" dirty="0" err="1"/>
              <a:t>Huangzhou</a:t>
            </a:r>
            <a:endParaRPr lang="en-US" sz="2300" dirty="0"/>
          </a:p>
          <a:p>
            <a:pPr marL="0" indent="0">
              <a:buNone/>
            </a:pPr>
            <a:r>
              <a:rPr lang="en-US" sz="2300" dirty="0"/>
              <a:t>	12. 					12. Venice</a:t>
            </a:r>
          </a:p>
          <a:p>
            <a:pPr marL="0" indent="0">
              <a:buNone/>
            </a:pPr>
            <a:r>
              <a:rPr lang="en-US" sz="2300" dirty="0"/>
              <a:t>	13. 					13. Cusco</a:t>
            </a:r>
          </a:p>
          <a:p>
            <a:pPr marL="0" indent="0">
              <a:buNone/>
            </a:pPr>
            <a:r>
              <a:rPr lang="en-US" sz="2300" dirty="0"/>
              <a:t>	14. 					14. Samarkand</a:t>
            </a:r>
          </a:p>
          <a:p>
            <a:pPr marL="0" indent="0">
              <a:buNone/>
            </a:pPr>
            <a:r>
              <a:rPr lang="en-US" sz="2300" dirty="0"/>
              <a:t>	15. 					15. Delhi</a:t>
            </a:r>
          </a:p>
          <a:p>
            <a:pPr marL="0" indent="0">
              <a:buNone/>
            </a:pPr>
            <a:r>
              <a:rPr lang="en-US" sz="2300" dirty="0"/>
              <a:t>	16. 					16. Kiev</a:t>
            </a:r>
          </a:p>
          <a:p>
            <a:pPr marL="0" indent="0">
              <a:buNone/>
            </a:pPr>
            <a:r>
              <a:rPr lang="en-US" sz="2300" dirty="0"/>
              <a:t>	17. 					17. Kilwa</a:t>
            </a:r>
          </a:p>
        </p:txBody>
      </p:sp>
    </p:spTree>
    <p:extLst>
      <p:ext uri="{BB962C8B-B14F-4D97-AF65-F5344CB8AC3E}">
        <p14:creationId xmlns:p14="http://schemas.microsoft.com/office/powerpoint/2010/main" val="16860444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339933">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fontScale="90000"/>
          </a:bodyPr>
          <a:lstStyle/>
          <a:p>
            <a:r>
              <a:rPr lang="en-US" b="1" u="sng" dirty="0"/>
              <a:t>Islamic Trade Bazaars</a:t>
            </a:r>
          </a:p>
        </p:txBody>
      </p:sp>
      <p:sp>
        <p:nvSpPr>
          <p:cNvPr id="3" name="Content Placeholder 2"/>
          <p:cNvSpPr>
            <a:spLocks noGrp="1"/>
          </p:cNvSpPr>
          <p:nvPr>
            <p:ph idx="1"/>
          </p:nvPr>
        </p:nvSpPr>
        <p:spPr>
          <a:xfrm>
            <a:off x="457200" y="5715000"/>
            <a:ext cx="8229600" cy="1020763"/>
          </a:xfrm>
        </p:spPr>
        <p:txBody>
          <a:bodyPr>
            <a:normAutofit/>
          </a:bodyPr>
          <a:lstStyle/>
          <a:p>
            <a:pPr marL="0" indent="0">
              <a:buNone/>
            </a:pPr>
            <a:r>
              <a:rPr lang="en-US" sz="2300" dirty="0"/>
              <a:t>Trade bazaars were often the center of Islamic cities =&gt; contained goods from both East and West, as well as strictly controlled food</a:t>
            </a:r>
          </a:p>
        </p:txBody>
      </p:sp>
      <p:pic>
        <p:nvPicPr>
          <p:cNvPr id="1026" name="Picture 2" descr="http://upload.wikimedia.org/wikipedia/commons/7/75/Bazar_of_Ath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924800" cy="488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561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39933">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609600"/>
          </a:xfrm>
        </p:spPr>
        <p:txBody>
          <a:bodyPr>
            <a:normAutofit fontScale="90000"/>
          </a:bodyPr>
          <a:lstStyle/>
          <a:p>
            <a:r>
              <a:rPr lang="en-US" b="1" u="sng" dirty="0"/>
              <a:t>European Medieval Universities</a:t>
            </a:r>
          </a:p>
        </p:txBody>
      </p:sp>
      <p:sp>
        <p:nvSpPr>
          <p:cNvPr id="3" name="Content Placeholder 2"/>
          <p:cNvSpPr>
            <a:spLocks noGrp="1"/>
          </p:cNvSpPr>
          <p:nvPr>
            <p:ph idx="1"/>
          </p:nvPr>
        </p:nvSpPr>
        <p:spPr>
          <a:xfrm>
            <a:off x="381000" y="5638800"/>
            <a:ext cx="8534400" cy="1219200"/>
          </a:xfrm>
        </p:spPr>
        <p:txBody>
          <a:bodyPr>
            <a:normAutofit fontScale="85000" lnSpcReduction="10000"/>
          </a:bodyPr>
          <a:lstStyle/>
          <a:p>
            <a:pPr marL="0" indent="0">
              <a:buNone/>
            </a:pPr>
            <a:r>
              <a:rPr lang="en-US" sz="2400" dirty="0"/>
              <a:t>During the Middle Ages there were over 80 Universities in Europe =&gt; most pursued a liberal arts focus and focused on lecture</a:t>
            </a:r>
          </a:p>
          <a:p>
            <a:pPr marL="0" indent="0">
              <a:buNone/>
            </a:pPr>
            <a:r>
              <a:rPr lang="en-US" sz="2400" dirty="0"/>
              <a:t>-- No exams but to gain a degree you had to pass an oral exam by a committee</a:t>
            </a:r>
          </a:p>
        </p:txBody>
      </p:sp>
      <p:pic>
        <p:nvPicPr>
          <p:cNvPr id="1026" name="Picture 2" descr="http://i2.wp.com/listverse.com/wp-content/uploads/2008/06/743px-laurentius-de-voltolina-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077075"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989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339933">
            <a:alpha val="3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324600"/>
          </a:xfrm>
        </p:spPr>
        <p:txBody>
          <a:bodyPr>
            <a:normAutofit lnSpcReduction="10000"/>
          </a:bodyPr>
          <a:lstStyle/>
          <a:p>
            <a:r>
              <a:rPr lang="en-US" sz="2300" dirty="0"/>
              <a:t>However, cities also served new functions and were organized differently in different areas of the world . . .</a:t>
            </a:r>
          </a:p>
          <a:p>
            <a:pPr lvl="1" indent="-342900">
              <a:buFont typeface="Wingdings" panose="05000000000000000000" pitchFamily="2" charset="2"/>
              <a:buChar char="§"/>
            </a:pPr>
            <a:r>
              <a:rPr lang="en-US" sz="2300" b="1" i="1" dirty="0"/>
              <a:t>Islamic cities </a:t>
            </a:r>
            <a:r>
              <a:rPr lang="en-US" sz="2300" dirty="0"/>
              <a:t>(i.e. Baghdad, Cairo)=&gt; organized around trade </a:t>
            </a:r>
          </a:p>
          <a:p>
            <a:pPr marL="400050" lvl="1" indent="0">
              <a:buNone/>
            </a:pPr>
            <a:r>
              <a:rPr lang="en-US" sz="2300" dirty="0"/>
              <a:t>	-- Largest buildings = palace of caliph, mosques and other public 	buildings (fountains, courtyards, public baths)</a:t>
            </a:r>
          </a:p>
          <a:p>
            <a:pPr marL="400050" lvl="1" indent="0">
              <a:buNone/>
            </a:pPr>
            <a:r>
              <a:rPr lang="en-US" sz="2300" dirty="0"/>
              <a:t>	-- Trade bazaar located at center of city</a:t>
            </a:r>
            <a:endParaRPr lang="en-US" sz="2300" b="1" i="1" dirty="0"/>
          </a:p>
          <a:p>
            <a:pPr lvl="1" indent="-342900">
              <a:buFont typeface="Wingdings" panose="05000000000000000000" pitchFamily="2" charset="2"/>
              <a:buChar char="§"/>
            </a:pPr>
            <a:r>
              <a:rPr lang="en-US" sz="2300" b="1" i="1" dirty="0"/>
              <a:t>Chinese cities </a:t>
            </a:r>
            <a:r>
              <a:rPr lang="en-US" sz="2300" dirty="0"/>
              <a:t>=&gt; Chang’an, </a:t>
            </a:r>
            <a:r>
              <a:rPr lang="en-US" sz="2300" dirty="0" err="1"/>
              <a:t>Huangzhou</a:t>
            </a:r>
            <a:endParaRPr lang="en-US" sz="2300" dirty="0"/>
          </a:p>
          <a:p>
            <a:pPr marL="400050" lvl="1" indent="0">
              <a:buNone/>
            </a:pPr>
            <a:r>
              <a:rPr lang="en-US" sz="2300" dirty="0"/>
              <a:t>	-- Some were more trade oriented (</a:t>
            </a:r>
            <a:r>
              <a:rPr lang="en-US" sz="2300" dirty="0" err="1"/>
              <a:t>Huangzhou</a:t>
            </a:r>
            <a:r>
              <a:rPr lang="en-US" sz="2300" dirty="0"/>
              <a:t>), others were </a:t>
            </a:r>
            <a:r>
              <a:rPr lang="en-US" sz="2300" dirty="0" err="1"/>
              <a:t>adm</a:t>
            </a:r>
            <a:r>
              <a:rPr lang="en-US" sz="2300" dirty="0"/>
              <a:t> 	centers (Chang’an or </a:t>
            </a:r>
            <a:r>
              <a:rPr lang="en-US" sz="2300" dirty="0" err="1"/>
              <a:t>Khanbaliq</a:t>
            </a:r>
            <a:r>
              <a:rPr lang="en-US" sz="2300" dirty="0"/>
              <a:t>) for Confucian officials</a:t>
            </a:r>
          </a:p>
          <a:p>
            <a:pPr marL="400050" lvl="1" indent="0">
              <a:buNone/>
            </a:pPr>
            <a:r>
              <a:rPr lang="en-US" sz="2300" dirty="0"/>
              <a:t>	-- Became centers of industrial production also =&gt; steel, textiles, silk</a:t>
            </a:r>
          </a:p>
          <a:p>
            <a:pPr marL="400050" lvl="1" indent="0">
              <a:buNone/>
            </a:pPr>
            <a:r>
              <a:rPr lang="en-US" sz="2300" dirty="0"/>
              <a:t>	-- Chinese cities were also organized to provide many forms of 	entertainment =&gt; i.e. boxing, plays, musicians, festivals</a:t>
            </a:r>
          </a:p>
          <a:p>
            <a:pPr lvl="1" indent="-342900">
              <a:buFont typeface="Wingdings" panose="05000000000000000000" pitchFamily="2" charset="2"/>
              <a:buChar char="§"/>
            </a:pPr>
            <a:r>
              <a:rPr lang="en-US" sz="2300" b="1" i="1" dirty="0"/>
              <a:t>European cities </a:t>
            </a:r>
            <a:r>
              <a:rPr lang="en-US" sz="2300" dirty="0"/>
              <a:t>=&gt; Flanders, Venice</a:t>
            </a:r>
          </a:p>
          <a:p>
            <a:pPr marL="400050" lvl="1" indent="0">
              <a:buNone/>
            </a:pPr>
            <a:r>
              <a:rPr lang="en-US" sz="2300" dirty="0"/>
              <a:t>	-- Centers of trade and freedom</a:t>
            </a:r>
          </a:p>
          <a:p>
            <a:pPr marL="400050" lvl="1" indent="0">
              <a:buNone/>
            </a:pPr>
            <a:r>
              <a:rPr lang="en-US" sz="2300" dirty="0"/>
              <a:t>	-- Organized by </a:t>
            </a:r>
            <a:r>
              <a:rPr lang="en-US" sz="2300" b="1" i="1" dirty="0"/>
              <a:t>trade guilds </a:t>
            </a:r>
            <a:r>
              <a:rPr lang="en-US" sz="2300" dirty="0"/>
              <a:t>=&gt; each had a street</a:t>
            </a:r>
          </a:p>
          <a:p>
            <a:pPr marL="400050" lvl="1" indent="0">
              <a:buNone/>
            </a:pPr>
            <a:r>
              <a:rPr lang="en-US" sz="2300" dirty="0"/>
              <a:t>	-- Smaller in size than other M.A. cities =&gt; Venice in 1450 (100,000) 	vs Baghdad at its height (700,000) vs Chang’an (1 million)</a:t>
            </a:r>
          </a:p>
        </p:txBody>
      </p:sp>
      <p:sp>
        <p:nvSpPr>
          <p:cNvPr id="4" name="Title 1"/>
          <p:cNvSpPr>
            <a:spLocks noGrp="1"/>
          </p:cNvSpPr>
          <p:nvPr>
            <p:ph type="title"/>
          </p:nvPr>
        </p:nvSpPr>
        <p:spPr>
          <a:xfrm>
            <a:off x="457200" y="76199"/>
            <a:ext cx="8229600" cy="591271"/>
          </a:xfrm>
        </p:spPr>
        <p:txBody>
          <a:bodyPr>
            <a:normAutofit fontScale="90000"/>
          </a:bodyPr>
          <a:lstStyle/>
          <a:p>
            <a:r>
              <a:rPr lang="en-US" b="1" u="sng" dirty="0"/>
              <a:t>Cities During the Postclassical Era</a:t>
            </a:r>
          </a:p>
        </p:txBody>
      </p:sp>
    </p:spTree>
    <p:extLst>
      <p:ext uri="{BB962C8B-B14F-4D97-AF65-F5344CB8AC3E}">
        <p14:creationId xmlns:p14="http://schemas.microsoft.com/office/powerpoint/2010/main" val="8771495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339933">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3855"/>
            <a:ext cx="8610600" cy="519545"/>
          </a:xfrm>
        </p:spPr>
        <p:txBody>
          <a:bodyPr>
            <a:normAutofit fontScale="90000"/>
          </a:bodyPr>
          <a:lstStyle/>
          <a:p>
            <a:r>
              <a:rPr lang="en-US" b="1" u="sng" dirty="0"/>
              <a:t>European Cities as Centers of Freedom</a:t>
            </a:r>
          </a:p>
        </p:txBody>
      </p:sp>
      <p:sp>
        <p:nvSpPr>
          <p:cNvPr id="3" name="Content Placeholder 2"/>
          <p:cNvSpPr>
            <a:spLocks noGrp="1"/>
          </p:cNvSpPr>
          <p:nvPr>
            <p:ph idx="1"/>
          </p:nvPr>
        </p:nvSpPr>
        <p:spPr>
          <a:xfrm>
            <a:off x="0" y="609600"/>
            <a:ext cx="9144000" cy="6477000"/>
          </a:xfrm>
        </p:spPr>
        <p:txBody>
          <a:bodyPr>
            <a:normAutofit fontScale="92500" lnSpcReduction="20000"/>
          </a:bodyPr>
          <a:lstStyle/>
          <a:p>
            <a:pPr marL="0" indent="0">
              <a:buNone/>
            </a:pPr>
            <a:r>
              <a:rPr lang="en-US" sz="2300" b="1" u="sng" dirty="0"/>
              <a:t>European Cities as centers of freedom and innovation</a:t>
            </a:r>
          </a:p>
          <a:p>
            <a:r>
              <a:rPr lang="en-US" sz="2300" dirty="0"/>
              <a:t>European cities of the Middle Ages were different than any other area</a:t>
            </a:r>
          </a:p>
          <a:p>
            <a:pPr lvl="1" indent="-342900">
              <a:buFont typeface="Wingdings" panose="05000000000000000000" pitchFamily="2" charset="2"/>
              <a:buChar char="§"/>
            </a:pPr>
            <a:r>
              <a:rPr lang="en-US" sz="2300" dirty="0"/>
              <a:t>New European cities (and old Roman ones) were centers of trade and thus needed mobility more so than feudal serf farmers</a:t>
            </a:r>
          </a:p>
          <a:p>
            <a:pPr marL="400050" lvl="1" indent="0">
              <a:buNone/>
            </a:pPr>
            <a:r>
              <a:rPr lang="en-US" sz="2300" dirty="0"/>
              <a:t>	-- Paid kings and lords to have their own city “charters” =&gt; thus 	governed independently with different rules and restrictions</a:t>
            </a:r>
            <a:endParaRPr lang="en-US" sz="2300" dirty="0">
              <a:sym typeface="Wingdings" panose="05000000000000000000" pitchFamily="2" charset="2"/>
            </a:endParaRPr>
          </a:p>
          <a:p>
            <a:pPr marL="857250" lvl="1" indent="-342900">
              <a:buFont typeface="Wingdings" panose="05000000000000000000" pitchFamily="2" charset="2"/>
              <a:buChar char="§"/>
            </a:pPr>
            <a:r>
              <a:rPr lang="en-US" sz="2300" dirty="0">
                <a:sym typeface="Wingdings" panose="05000000000000000000" pitchFamily="2" charset="2"/>
              </a:rPr>
              <a:t>Examples of burgher “freedoms” . . .</a:t>
            </a:r>
          </a:p>
          <a:p>
            <a:pPr marL="514350" lvl="1" indent="0">
              <a:buNone/>
            </a:pPr>
            <a:r>
              <a:rPr lang="en-US" sz="2300" dirty="0">
                <a:sym typeface="Wingdings" panose="05000000000000000000" pitchFamily="2" charset="2"/>
              </a:rPr>
              <a:t>	-- Right to inherit property</a:t>
            </a:r>
          </a:p>
          <a:p>
            <a:pPr marL="514350" lvl="1" indent="0">
              <a:buNone/>
            </a:pPr>
            <a:r>
              <a:rPr lang="en-US" sz="2300" dirty="0">
                <a:sym typeface="Wingdings" panose="05000000000000000000" pitchFamily="2" charset="2"/>
              </a:rPr>
              <a:t>	-- Freedom from military obligations</a:t>
            </a:r>
          </a:p>
          <a:p>
            <a:pPr marL="514350" lvl="1" indent="0">
              <a:buNone/>
            </a:pPr>
            <a:r>
              <a:rPr lang="en-US" sz="2300" dirty="0">
                <a:sym typeface="Wingdings" panose="05000000000000000000" pitchFamily="2" charset="2"/>
              </a:rPr>
              <a:t>	-- Right to choose own officials and church leaders</a:t>
            </a:r>
          </a:p>
          <a:p>
            <a:pPr marL="514350" lvl="1" indent="0">
              <a:buNone/>
            </a:pPr>
            <a:r>
              <a:rPr lang="en-US" sz="2300" dirty="0">
                <a:sym typeface="Wingdings" panose="05000000000000000000" pitchFamily="2" charset="2"/>
              </a:rPr>
              <a:t>	-- Written laws that guaranteed independence from state</a:t>
            </a:r>
          </a:p>
          <a:p>
            <a:pPr marL="857250" lvl="1" indent="-342900">
              <a:buFont typeface="Wingdings" panose="05000000000000000000" pitchFamily="2" charset="2"/>
              <a:buChar char="§"/>
            </a:pPr>
            <a:r>
              <a:rPr lang="en-US" sz="2300" dirty="0"/>
              <a:t> New city residents were called _________________________</a:t>
            </a:r>
            <a:r>
              <a:rPr lang="en-US" sz="2300" b="1" i="1" dirty="0">
                <a:sym typeface="Wingdings" panose="05000000000000000000" pitchFamily="2" charset="2"/>
              </a:rPr>
              <a:t> </a:t>
            </a:r>
            <a:r>
              <a:rPr lang="en-US" sz="2300" dirty="0">
                <a:sym typeface="Wingdings" panose="05000000000000000000" pitchFamily="2" charset="2"/>
              </a:rPr>
              <a:t>mostly artisans, merchants and industrialists</a:t>
            </a:r>
          </a:p>
          <a:p>
            <a:pPr marL="857250" lvl="1" indent="-342900">
              <a:buFont typeface="Wingdings" panose="05000000000000000000" pitchFamily="2" charset="2"/>
              <a:buChar char="§"/>
            </a:pPr>
            <a:r>
              <a:rPr lang="en-US" sz="2300" dirty="0">
                <a:sym typeface="Wingdings" panose="05000000000000000000" pitchFamily="2" charset="2"/>
              </a:rPr>
              <a:t>Cities of this sort very popular in Italy &amp; Germany</a:t>
            </a:r>
          </a:p>
          <a:p>
            <a:pPr marL="514350" lvl="1" indent="0">
              <a:buNone/>
            </a:pPr>
            <a:r>
              <a:rPr lang="en-US" sz="2300" dirty="0">
                <a:sym typeface="Wingdings" panose="05000000000000000000" pitchFamily="2" charset="2"/>
              </a:rPr>
              <a:t>	-- Some areas tried to forcibly gain independence via </a:t>
            </a:r>
            <a:r>
              <a:rPr lang="en-US" sz="2300" b="1" i="1" dirty="0">
                <a:sym typeface="Wingdings" panose="05000000000000000000" pitchFamily="2" charset="2"/>
              </a:rPr>
              <a:t>commune</a:t>
            </a:r>
            <a:r>
              <a:rPr lang="en-US" sz="2300" dirty="0">
                <a:sym typeface="Wingdings" panose="05000000000000000000" pitchFamily="2" charset="2"/>
              </a:rPr>
              <a:t> movement =&gt; most failed in areas with stronger monarchs</a:t>
            </a:r>
          </a:p>
          <a:p>
            <a:pPr marL="457200"/>
            <a:r>
              <a:rPr lang="en-US" sz="2300" dirty="0"/>
              <a:t>Medieval European towns took on their own character =&gt; walled cities for protection w/ narrow streets dominated by merchants and guilds</a:t>
            </a:r>
          </a:p>
          <a:p>
            <a:pPr marL="857250" lvl="1" indent="-342900">
              <a:buFont typeface="Wingdings" panose="05000000000000000000" pitchFamily="2" charset="2"/>
              <a:buChar char="§"/>
            </a:pPr>
            <a:r>
              <a:rPr lang="en-US" sz="2300" dirty="0"/>
              <a:t>Crowded due to expensive cost of being inside walls =&gt; centers for disease, rodents and sewage (wells for drinking)</a:t>
            </a:r>
          </a:p>
        </p:txBody>
      </p:sp>
    </p:spTree>
    <p:extLst>
      <p:ext uri="{BB962C8B-B14F-4D97-AF65-F5344CB8AC3E}">
        <p14:creationId xmlns:p14="http://schemas.microsoft.com/office/powerpoint/2010/main" val="20741053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339933">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658091"/>
          </a:xfrm>
        </p:spPr>
        <p:txBody>
          <a:bodyPr>
            <a:normAutofit fontScale="90000"/>
          </a:bodyPr>
          <a:lstStyle/>
          <a:p>
            <a:r>
              <a:rPr lang="en-US" b="1" u="sng" dirty="0"/>
              <a:t>Middle Age European guilds</a:t>
            </a:r>
          </a:p>
        </p:txBody>
      </p:sp>
      <p:sp>
        <p:nvSpPr>
          <p:cNvPr id="3" name="Content Placeholder 2"/>
          <p:cNvSpPr>
            <a:spLocks noGrp="1"/>
          </p:cNvSpPr>
          <p:nvPr>
            <p:ph idx="1"/>
          </p:nvPr>
        </p:nvSpPr>
        <p:spPr>
          <a:xfrm>
            <a:off x="457200" y="5791200"/>
            <a:ext cx="8229600" cy="944563"/>
          </a:xfrm>
        </p:spPr>
        <p:txBody>
          <a:bodyPr>
            <a:normAutofit fontScale="85000" lnSpcReduction="10000"/>
          </a:bodyPr>
          <a:lstStyle/>
          <a:p>
            <a:pPr marL="0" indent="0">
              <a:buNone/>
            </a:pPr>
            <a:r>
              <a:rPr lang="en-US" sz="2400" dirty="0"/>
              <a:t>Craftsmen of any sort (i.e. weavers, blacksmiths, </a:t>
            </a:r>
            <a:r>
              <a:rPr lang="en-US" sz="2400" dirty="0" err="1"/>
              <a:t>candlemakers</a:t>
            </a:r>
            <a:r>
              <a:rPr lang="en-US" sz="2400" dirty="0"/>
              <a:t>, etc…) formed guilds in European cities to collectively sell items and gain concessions from government =&gt; each guild had its own street in the city </a:t>
            </a:r>
          </a:p>
        </p:txBody>
      </p:sp>
      <p:pic>
        <p:nvPicPr>
          <p:cNvPr id="2050" name="Picture 2" descr="http://www.traditioninaction.org/OrganicSociety/Images_1-100/A_023_Blacksmi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334000" cy="489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980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C99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381000"/>
          </a:xfrm>
        </p:spPr>
        <p:txBody>
          <a:bodyPr>
            <a:normAutofit fontScale="90000"/>
          </a:bodyPr>
          <a:lstStyle/>
          <a:p>
            <a:r>
              <a:rPr lang="en-US" b="1" u="sng" dirty="0"/>
              <a:t>Rise of European Kingdoms</a:t>
            </a:r>
          </a:p>
        </p:txBody>
      </p:sp>
      <p:sp>
        <p:nvSpPr>
          <p:cNvPr id="3" name="Content Placeholder 2"/>
          <p:cNvSpPr>
            <a:spLocks noGrp="1"/>
          </p:cNvSpPr>
          <p:nvPr>
            <p:ph idx="1"/>
          </p:nvPr>
        </p:nvSpPr>
        <p:spPr>
          <a:xfrm>
            <a:off x="0" y="555171"/>
            <a:ext cx="9144000" cy="6324600"/>
          </a:xfrm>
        </p:spPr>
        <p:txBody>
          <a:bodyPr>
            <a:normAutofit lnSpcReduction="10000"/>
          </a:bodyPr>
          <a:lstStyle/>
          <a:p>
            <a:r>
              <a:rPr lang="en-US" sz="2300" dirty="0"/>
              <a:t>During the late Postclassical Era (i.e. 1300 CE onwards) Europe became a pluralistic state with many competing monarchies and city states</a:t>
            </a:r>
          </a:p>
          <a:p>
            <a:pPr marL="0" indent="0">
              <a:buNone/>
            </a:pPr>
            <a:r>
              <a:rPr lang="en-US" sz="2300" b="1" u="sng" dirty="0"/>
              <a:t>Italian &amp; German City States</a:t>
            </a:r>
          </a:p>
          <a:p>
            <a:r>
              <a:rPr lang="en-US" sz="2300" dirty="0"/>
              <a:t>German &amp; Italian princes and Pope control dozens of small principalities =&gt; leads to greater local freedom and autonomy but lack of unity</a:t>
            </a:r>
          </a:p>
          <a:p>
            <a:pPr marL="0" indent="0">
              <a:buNone/>
            </a:pPr>
            <a:r>
              <a:rPr lang="en-US" sz="2300" b="1" u="sng" dirty="0"/>
              <a:t>England</a:t>
            </a:r>
          </a:p>
          <a:p>
            <a:r>
              <a:rPr lang="en-US" sz="2300" dirty="0"/>
              <a:t>After 1066 Norman invasion </a:t>
            </a:r>
            <a:r>
              <a:rPr lang="en-US" sz="2300" b="1" i="1" dirty="0"/>
              <a:t>William I </a:t>
            </a:r>
            <a:r>
              <a:rPr lang="en-US" sz="2300" dirty="0"/>
              <a:t>created a strong centralized monarchy in England (still a vassal to king of France though)</a:t>
            </a:r>
          </a:p>
          <a:p>
            <a:pPr lvl="1" indent="-342900">
              <a:buFont typeface="Wingdings" panose="05000000000000000000" pitchFamily="2" charset="2"/>
              <a:buChar char="§"/>
            </a:pPr>
            <a:r>
              <a:rPr lang="en-US" sz="2300" dirty="0"/>
              <a:t>Over the years, though many events caused England to become more of a </a:t>
            </a:r>
            <a:r>
              <a:rPr lang="en-US" sz="2300" b="1" i="1" dirty="0"/>
              <a:t>____________________________</a:t>
            </a:r>
          </a:p>
          <a:p>
            <a:pPr marL="400050" lvl="1" indent="0">
              <a:buNone/>
            </a:pPr>
            <a:r>
              <a:rPr lang="en-US" sz="2300" b="1" i="1" dirty="0"/>
              <a:t>	-- __________________(1215) </a:t>
            </a:r>
            <a:r>
              <a:rPr lang="en-US" sz="2300" dirty="0"/>
              <a:t>=&gt; limited power of king </a:t>
            </a:r>
          </a:p>
          <a:p>
            <a:pPr marL="400050" lvl="1" indent="0">
              <a:buNone/>
            </a:pPr>
            <a:r>
              <a:rPr lang="en-US" sz="2300" dirty="0"/>
              <a:t>	-- </a:t>
            </a:r>
            <a:r>
              <a:rPr lang="en-US" sz="2300" b="1" i="1" dirty="0"/>
              <a:t>Parliament (1300) </a:t>
            </a:r>
            <a:r>
              <a:rPr lang="en-US" sz="2300" dirty="0"/>
              <a:t>=&gt; Two knights from every county, 2 reps from 	every town and feudal lords meet to discuss taxation, laws etc…</a:t>
            </a:r>
          </a:p>
          <a:p>
            <a:pPr marL="400050" lvl="1" indent="0">
              <a:buNone/>
            </a:pPr>
            <a:r>
              <a:rPr lang="en-US" sz="2300" dirty="0"/>
              <a:t>	** </a:t>
            </a:r>
            <a:r>
              <a:rPr lang="en-US" sz="2300" b="1" i="1" dirty="0"/>
              <a:t>Discuss influence of Robin Hood mythology</a:t>
            </a:r>
            <a:r>
              <a:rPr lang="en-US" sz="2300" dirty="0"/>
              <a:t>**</a:t>
            </a:r>
          </a:p>
          <a:p>
            <a:pPr marL="0" indent="0">
              <a:buNone/>
            </a:pPr>
            <a:r>
              <a:rPr lang="en-US" sz="2300" b="1" u="sng" dirty="0"/>
              <a:t>French Kingdom</a:t>
            </a:r>
            <a:endParaRPr lang="en-US" sz="2300" dirty="0"/>
          </a:p>
          <a:p>
            <a:r>
              <a:rPr lang="en-US" sz="2300" dirty="0"/>
              <a:t>Originally broken up into three sections at the end of the Carolingian Empire (850CE) =&gt; King Phillip II consolidated power in 13</a:t>
            </a:r>
            <a:r>
              <a:rPr lang="en-US" sz="2300" baseline="30000" dirty="0"/>
              <a:t>th</a:t>
            </a:r>
            <a:r>
              <a:rPr lang="en-US" sz="2300" dirty="0"/>
              <a:t> century</a:t>
            </a:r>
          </a:p>
        </p:txBody>
      </p:sp>
    </p:spTree>
    <p:extLst>
      <p:ext uri="{BB962C8B-B14F-4D97-AF65-F5344CB8AC3E}">
        <p14:creationId xmlns:p14="http://schemas.microsoft.com/office/powerpoint/2010/main" val="3927770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C99FF">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Europe in the High Middle Ages</a:t>
            </a:r>
          </a:p>
        </p:txBody>
      </p:sp>
      <p:pic>
        <p:nvPicPr>
          <p:cNvPr id="2052" name="Picture 4" descr="http://th07.deviantart.net/fs71/PRE/i/2013/151/5/0/europe__ad_1000____the_high_middle_ages_by_undevicesimus-d673fq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382000" cy="5987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0943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C99FF">
            <a:alpha val="20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553200"/>
          </a:xfrm>
        </p:spPr>
        <p:txBody>
          <a:bodyPr>
            <a:normAutofit fontScale="92500"/>
          </a:bodyPr>
          <a:lstStyle/>
          <a:p>
            <a:pPr lvl="1" indent="-342900">
              <a:buFont typeface="Wingdings" panose="05000000000000000000" pitchFamily="2" charset="2"/>
              <a:buChar char="§"/>
            </a:pPr>
            <a:r>
              <a:rPr lang="en-US" sz="2300" dirty="0"/>
              <a:t>French power became very centralized =&gt; officials appointed by King</a:t>
            </a:r>
          </a:p>
          <a:p>
            <a:pPr lvl="1" indent="-342900">
              <a:buFont typeface="Wingdings" panose="05000000000000000000" pitchFamily="2" charset="2"/>
              <a:buChar char="§"/>
            </a:pPr>
            <a:r>
              <a:rPr lang="en-US" sz="2300" dirty="0"/>
              <a:t>Establishment of </a:t>
            </a:r>
            <a:r>
              <a:rPr lang="en-US" sz="2300" b="1" i="1" dirty="0"/>
              <a:t>Estates General </a:t>
            </a:r>
            <a:r>
              <a:rPr lang="en-US" sz="2300" dirty="0"/>
              <a:t>in 1300 =&gt; made up of reps of 3 groups in French society (nobles, clergy, commoners)</a:t>
            </a:r>
          </a:p>
          <a:p>
            <a:pPr marL="0" indent="0">
              <a:buNone/>
            </a:pPr>
            <a:r>
              <a:rPr lang="en-US" sz="2300" b="1" u="sng" dirty="0"/>
              <a:t>Iberian Kingdoms</a:t>
            </a:r>
          </a:p>
          <a:p>
            <a:r>
              <a:rPr lang="en-US" sz="2300" dirty="0"/>
              <a:t>Christian knights established kingdoms of ____________________________ _____________________ to remove Muslims from Europe (did by 1500)</a:t>
            </a:r>
          </a:p>
          <a:p>
            <a:pPr marL="0" indent="0">
              <a:buNone/>
            </a:pPr>
            <a:r>
              <a:rPr lang="en-US" sz="2300" b="1" u="sng" dirty="0"/>
              <a:t>Holy Roman Empire</a:t>
            </a:r>
          </a:p>
          <a:p>
            <a:r>
              <a:rPr lang="en-US" sz="2300" dirty="0"/>
              <a:t>Otto I was crowned Holy Roman Emperor by Pope in 962 =&gt; empire was a loose confederation of German &amp; Italian city states</a:t>
            </a:r>
          </a:p>
          <a:p>
            <a:pPr lvl="1" indent="-342900">
              <a:buFont typeface="Wingdings" panose="05000000000000000000" pitchFamily="2" charset="2"/>
              <a:buChar char="§"/>
            </a:pPr>
            <a:r>
              <a:rPr lang="en-US" sz="2300" dirty="0"/>
              <a:t>Tried to control Church by selecting Bishops &amp; Pope (lay investiture controversy) =&gt; lost power after ________________________</a:t>
            </a:r>
            <a:r>
              <a:rPr lang="en-US" sz="2300" b="1" i="1" dirty="0"/>
              <a:t>(1122)</a:t>
            </a:r>
          </a:p>
          <a:p>
            <a:pPr lvl="1" indent="-342900">
              <a:buFont typeface="Wingdings" panose="05000000000000000000" pitchFamily="2" charset="2"/>
              <a:buChar char="§"/>
            </a:pPr>
            <a:r>
              <a:rPr lang="en-US" sz="2300" dirty="0"/>
              <a:t>Tried to control Italy by taking resources =&gt; lost many wars and thus weakened Empire</a:t>
            </a:r>
          </a:p>
          <a:p>
            <a:pPr marL="0" indent="0">
              <a:buNone/>
            </a:pPr>
            <a:r>
              <a:rPr lang="en-US" sz="2300" b="1" u="sng" dirty="0" err="1"/>
              <a:t>Kievan</a:t>
            </a:r>
            <a:r>
              <a:rPr lang="en-US" sz="2300" b="1" u="sng" dirty="0"/>
              <a:t> </a:t>
            </a:r>
            <a:r>
              <a:rPr lang="en-US" sz="2300" b="1" u="sng" dirty="0" err="1"/>
              <a:t>Rus</a:t>
            </a:r>
            <a:endParaRPr lang="en-US" sz="2300" b="1" u="sng" dirty="0"/>
          </a:p>
          <a:p>
            <a:r>
              <a:rPr lang="en-US" sz="2300" dirty="0"/>
              <a:t>Viking leader Oleg settled in modern day Ukraine and established 1</a:t>
            </a:r>
            <a:r>
              <a:rPr lang="en-US" sz="2300" baseline="30000" dirty="0"/>
              <a:t>st</a:t>
            </a:r>
            <a:r>
              <a:rPr lang="en-US" sz="2300" dirty="0"/>
              <a:t> Russian kingdom =&gt; Vikings became </a:t>
            </a:r>
            <a:r>
              <a:rPr lang="en-US" sz="2300" dirty="0" err="1"/>
              <a:t>Rus</a:t>
            </a:r>
            <a:r>
              <a:rPr lang="en-US" sz="2300" dirty="0"/>
              <a:t> ruling class (intermarried w/ Slavs)</a:t>
            </a:r>
          </a:p>
          <a:p>
            <a:pPr lvl="1" indent="-342900">
              <a:buFont typeface="Wingdings" panose="05000000000000000000" pitchFamily="2" charset="2"/>
              <a:buChar char="§"/>
            </a:pPr>
            <a:r>
              <a:rPr lang="en-US" sz="2300" dirty="0"/>
              <a:t>Vladimir I married Byzantine princess &amp; converted Russians to Orthodox Christianity</a:t>
            </a:r>
          </a:p>
        </p:txBody>
      </p:sp>
      <p:sp>
        <p:nvSpPr>
          <p:cNvPr id="4" name="Title 1"/>
          <p:cNvSpPr>
            <a:spLocks noGrp="1"/>
          </p:cNvSpPr>
          <p:nvPr>
            <p:ph type="title"/>
          </p:nvPr>
        </p:nvSpPr>
        <p:spPr>
          <a:xfrm>
            <a:off x="457200" y="76200"/>
            <a:ext cx="8229600" cy="304800"/>
          </a:xfrm>
        </p:spPr>
        <p:txBody>
          <a:bodyPr>
            <a:normAutofit fontScale="90000"/>
          </a:bodyPr>
          <a:lstStyle/>
          <a:p>
            <a:r>
              <a:rPr lang="en-US" b="1" u="sng" dirty="0"/>
              <a:t>Rise of European Kingdoms</a:t>
            </a:r>
          </a:p>
        </p:txBody>
      </p:sp>
    </p:spTree>
    <p:extLst>
      <p:ext uri="{BB962C8B-B14F-4D97-AF65-F5344CB8AC3E}">
        <p14:creationId xmlns:p14="http://schemas.microsoft.com/office/powerpoint/2010/main" val="2325280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49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553200"/>
          </a:xfrm>
        </p:spPr>
        <p:txBody>
          <a:bodyPr>
            <a:normAutofit/>
          </a:bodyPr>
          <a:lstStyle/>
          <a:p>
            <a:pPr lvl="1">
              <a:buFont typeface="Wingdings" panose="05000000000000000000" pitchFamily="2" charset="2"/>
              <a:buChar char="§"/>
            </a:pPr>
            <a:r>
              <a:rPr lang="en-US" sz="2300" b="1" i="1" dirty="0"/>
              <a:t>___________ </a:t>
            </a:r>
            <a:r>
              <a:rPr lang="en-US" sz="2300" dirty="0"/>
              <a:t>=&gt; invented by Ming Dynasty in 1400; highly prized in Europe, ME &amp; South Asia due to its ability to not spoil taste of drinks</a:t>
            </a:r>
          </a:p>
          <a:p>
            <a:pPr lvl="1">
              <a:buFont typeface="Wingdings" panose="05000000000000000000" pitchFamily="2" charset="2"/>
              <a:buChar char="§"/>
            </a:pPr>
            <a:r>
              <a:rPr lang="en-US" sz="2300" b="1" i="1" dirty="0"/>
              <a:t>______________ =&gt; </a:t>
            </a:r>
            <a:r>
              <a:rPr lang="en-US" sz="2300" dirty="0"/>
              <a:t>“spice islands” of Malay Peninsula and Indian pepper were also highly prized goods</a:t>
            </a:r>
          </a:p>
          <a:p>
            <a:pPr marL="857250" lvl="2" indent="0">
              <a:buNone/>
            </a:pPr>
            <a:r>
              <a:rPr lang="en-US" sz="2300" b="1" i="1" dirty="0"/>
              <a:t>-- Salt </a:t>
            </a:r>
            <a:r>
              <a:rPr lang="en-US" sz="2300" dirty="0"/>
              <a:t>traded from West Africa by </a:t>
            </a:r>
            <a:r>
              <a:rPr lang="en-US" sz="2300" dirty="0" err="1"/>
              <a:t>Taureg</a:t>
            </a:r>
            <a:r>
              <a:rPr lang="en-US" sz="2300" dirty="0"/>
              <a:t> nomads =&gt; salt traded in Timbuktu for gold in equal amounts (</a:t>
            </a:r>
            <a:r>
              <a:rPr lang="en-US" sz="2300" b="1" i="1" dirty="0"/>
              <a:t>Q: Why valuable??)</a:t>
            </a:r>
          </a:p>
          <a:p>
            <a:pPr marL="857250" lvl="2" indent="0">
              <a:buNone/>
            </a:pPr>
            <a:r>
              <a:rPr lang="en-US" sz="2300" b="1" i="1" dirty="0"/>
              <a:t>-- Pepper </a:t>
            </a:r>
            <a:r>
              <a:rPr lang="en-US" sz="2300" dirty="0"/>
              <a:t>traded from India =&gt; used to season food</a:t>
            </a:r>
          </a:p>
          <a:p>
            <a:pPr marL="857250" lvl="2" indent="0">
              <a:buNone/>
            </a:pPr>
            <a:r>
              <a:rPr lang="en-US" sz="2300" dirty="0"/>
              <a:t>-- </a:t>
            </a:r>
            <a:r>
              <a:rPr lang="en-US" sz="2300" b="1" i="1" dirty="0"/>
              <a:t>Cloves, nutmeg, mace, cinnamon </a:t>
            </a:r>
            <a:r>
              <a:rPr lang="en-US" sz="2300" dirty="0"/>
              <a:t>traded from “Spice Islands” =&gt; flavored food and used as medicines</a:t>
            </a:r>
          </a:p>
          <a:p>
            <a:pPr lvl="1">
              <a:buFont typeface="Wingdings" panose="05000000000000000000" pitchFamily="2" charset="2"/>
              <a:buChar char="§"/>
            </a:pPr>
            <a:r>
              <a:rPr lang="en-US" sz="2300" b="1" i="1" dirty="0"/>
              <a:t>_________</a:t>
            </a:r>
            <a:r>
              <a:rPr lang="en-US" sz="2300" dirty="0"/>
              <a:t> =&gt; 80% of gold mined was mined in Africa (Mansa Musa)</a:t>
            </a:r>
          </a:p>
          <a:p>
            <a:pPr marL="457200" lvl="1" indent="0">
              <a:buNone/>
            </a:pPr>
            <a:r>
              <a:rPr lang="en-US" sz="2300" dirty="0"/>
              <a:t>	-- Gold trade helped to expand minting of coins (florins, etc…)</a:t>
            </a:r>
          </a:p>
          <a:p>
            <a:pPr lvl="1">
              <a:buFont typeface="Wingdings" panose="05000000000000000000" pitchFamily="2" charset="2"/>
              <a:buChar char="§"/>
            </a:pPr>
            <a:r>
              <a:rPr lang="en-US" sz="2300" b="1" i="1" dirty="0"/>
              <a:t>____________</a:t>
            </a:r>
            <a:r>
              <a:rPr lang="en-US" sz="2300" dirty="0"/>
              <a:t> =&gt; Eastern Europe &amp; Africa were main slaving centers</a:t>
            </a:r>
          </a:p>
          <a:p>
            <a:pPr lvl="1">
              <a:buFont typeface="Wingdings" panose="05000000000000000000" pitchFamily="2" charset="2"/>
              <a:buChar char="§"/>
            </a:pPr>
            <a:r>
              <a:rPr lang="en-US" sz="2300" b="1" i="1" dirty="0"/>
              <a:t>Exotic ___________ </a:t>
            </a:r>
            <a:r>
              <a:rPr lang="en-US" sz="2300" dirty="0"/>
              <a:t>=&gt; Chinese and ME traders received </a:t>
            </a:r>
            <a:r>
              <a:rPr lang="en-US" sz="2300" dirty="0" err="1"/>
              <a:t>rhinocerus</a:t>
            </a:r>
            <a:r>
              <a:rPr lang="en-US" sz="2300" dirty="0"/>
              <a:t> horns (medicinal uses) and giraffes for zoos and displays </a:t>
            </a:r>
          </a:p>
        </p:txBody>
      </p:sp>
      <p:sp>
        <p:nvSpPr>
          <p:cNvPr id="4" name="Title 1"/>
          <p:cNvSpPr>
            <a:spLocks noGrp="1"/>
          </p:cNvSpPr>
          <p:nvPr>
            <p:ph type="title"/>
          </p:nvPr>
        </p:nvSpPr>
        <p:spPr>
          <a:xfrm>
            <a:off x="76200" y="76200"/>
            <a:ext cx="8991600" cy="304800"/>
          </a:xfrm>
        </p:spPr>
        <p:txBody>
          <a:bodyPr>
            <a:noAutofit/>
          </a:bodyPr>
          <a:lstStyle/>
          <a:p>
            <a:r>
              <a:rPr lang="en-US" sz="2600" b="1" u="sng" dirty="0"/>
              <a:t>Reasons for Intensification of Trade during the Postclassical Era</a:t>
            </a:r>
          </a:p>
        </p:txBody>
      </p:sp>
    </p:spTree>
    <p:extLst>
      <p:ext uri="{BB962C8B-B14F-4D97-AF65-F5344CB8AC3E}">
        <p14:creationId xmlns:p14="http://schemas.microsoft.com/office/powerpoint/2010/main" val="22617633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228600"/>
          </a:xfrm>
        </p:spPr>
        <p:txBody>
          <a:bodyPr>
            <a:normAutofit fontScale="90000"/>
          </a:bodyPr>
          <a:lstStyle/>
          <a:p>
            <a:r>
              <a:rPr lang="en-US" sz="3200" b="1" u="sng" dirty="0"/>
              <a:t>Labor Management Techniques in Postclassical Era</a:t>
            </a:r>
          </a:p>
        </p:txBody>
      </p:sp>
      <p:sp>
        <p:nvSpPr>
          <p:cNvPr id="3" name="Content Placeholder 2"/>
          <p:cNvSpPr>
            <a:spLocks noGrp="1"/>
          </p:cNvSpPr>
          <p:nvPr>
            <p:ph idx="1"/>
          </p:nvPr>
        </p:nvSpPr>
        <p:spPr>
          <a:xfrm>
            <a:off x="0" y="381000"/>
            <a:ext cx="9144000" cy="6705600"/>
          </a:xfrm>
        </p:spPr>
        <p:txBody>
          <a:bodyPr>
            <a:normAutofit lnSpcReduction="10000"/>
          </a:bodyPr>
          <a:lstStyle/>
          <a:p>
            <a:r>
              <a:rPr lang="en-US" sz="2300" dirty="0"/>
              <a:t>Overall, there were many continuities in the types and uses of labor systems between Middle Age and Classical societies . . .</a:t>
            </a:r>
          </a:p>
          <a:p>
            <a:pPr lvl="1" indent="-342900">
              <a:buFont typeface="Wingdings" panose="05000000000000000000" pitchFamily="2" charset="2"/>
              <a:buChar char="§"/>
            </a:pPr>
            <a:r>
              <a:rPr lang="en-US" sz="2300" b="1" i="1" dirty="0"/>
              <a:t>Food production </a:t>
            </a:r>
            <a:r>
              <a:rPr lang="en-US" sz="2300" dirty="0"/>
              <a:t>depended on a combination of free peasant agriculture and slavery or forced labor systems</a:t>
            </a:r>
          </a:p>
          <a:p>
            <a:pPr marL="400050" lvl="1" indent="0">
              <a:buNone/>
            </a:pPr>
            <a:r>
              <a:rPr lang="en-US" sz="2300" dirty="0"/>
              <a:t>	-- Great majority of workers also continued to be employed in food 	production of cereal grains (i.e. corn, rice, wheat, barley)</a:t>
            </a:r>
          </a:p>
          <a:p>
            <a:pPr lvl="1" indent="-342900">
              <a:buFont typeface="Wingdings" panose="05000000000000000000" pitchFamily="2" charset="2"/>
              <a:buChar char="§"/>
            </a:pPr>
            <a:r>
              <a:rPr lang="en-US" sz="2300" b="1" i="1" dirty="0"/>
              <a:t>Social Hierarchies </a:t>
            </a:r>
            <a:r>
              <a:rPr lang="en-US" sz="2300" dirty="0"/>
              <a:t>in most societies placed farmers at or near the bottom of social hierarchies (exception = Chinese)</a:t>
            </a:r>
          </a:p>
          <a:p>
            <a:pPr lvl="1" indent="-342900">
              <a:buFont typeface="Wingdings" panose="05000000000000000000" pitchFamily="2" charset="2"/>
              <a:buChar char="§"/>
            </a:pPr>
            <a:r>
              <a:rPr lang="en-US" sz="2300" dirty="0"/>
              <a:t>Most societies also used a mixture of forced labor, labor obligation and free labor systems</a:t>
            </a:r>
          </a:p>
          <a:p>
            <a:r>
              <a:rPr lang="en-US" sz="2300" dirty="0"/>
              <a:t>However, there were also important changes in labor management during the Middle Ages . . .</a:t>
            </a:r>
          </a:p>
          <a:p>
            <a:pPr marL="0" indent="0">
              <a:buNone/>
            </a:pPr>
            <a:r>
              <a:rPr lang="en-US" sz="2300" dirty="0"/>
              <a:t>#1: </a:t>
            </a:r>
            <a:r>
              <a:rPr lang="en-US" sz="2300" b="1" i="1" dirty="0"/>
              <a:t>Free Peasant Agriculture </a:t>
            </a:r>
            <a:r>
              <a:rPr lang="en-US" sz="2300" dirty="0"/>
              <a:t>=&gt; important especially in Europe</a:t>
            </a:r>
          </a:p>
          <a:p>
            <a:pPr marL="0" indent="0">
              <a:buNone/>
            </a:pPr>
            <a:r>
              <a:rPr lang="en-US" sz="2300" dirty="0"/>
              <a:t>#2: </a:t>
            </a:r>
            <a:r>
              <a:rPr lang="en-US" sz="2300" b="1" i="1" dirty="0"/>
              <a:t>Nomadic Pastoralism =&gt; </a:t>
            </a:r>
            <a:r>
              <a:rPr lang="en-US" sz="2300" dirty="0"/>
              <a:t>migrate ~ 150 miles/</a:t>
            </a:r>
            <a:r>
              <a:rPr lang="en-US" sz="2300" dirty="0" err="1"/>
              <a:t>yr</a:t>
            </a:r>
            <a:r>
              <a:rPr lang="en-US" sz="2300" dirty="0"/>
              <a:t> (herds);militaristic</a:t>
            </a:r>
          </a:p>
          <a:p>
            <a:pPr marL="0" indent="0">
              <a:buNone/>
            </a:pPr>
            <a:r>
              <a:rPr lang="en-US" sz="2300" b="1" i="1" dirty="0"/>
              <a:t>#3: Guilds =&gt; </a:t>
            </a:r>
            <a:r>
              <a:rPr lang="en-US" sz="2300" dirty="0"/>
              <a:t>craft &amp; </a:t>
            </a:r>
            <a:r>
              <a:rPr lang="en-US" sz="2300" dirty="0" err="1"/>
              <a:t>ind.</a:t>
            </a:r>
            <a:r>
              <a:rPr lang="en-US" sz="2300" dirty="0"/>
              <a:t> production (master/journeyman/apprentice)</a:t>
            </a:r>
          </a:p>
          <a:p>
            <a:pPr marL="0" indent="0">
              <a:buNone/>
            </a:pPr>
            <a:r>
              <a:rPr lang="en-US" sz="2300" dirty="0"/>
              <a:t>#4: </a:t>
            </a:r>
            <a:r>
              <a:rPr lang="en-US" sz="2300" b="1" i="1" dirty="0"/>
              <a:t>Coerced Labor </a:t>
            </a:r>
            <a:r>
              <a:rPr lang="en-US" sz="2300" dirty="0"/>
              <a:t>=&gt; i.e. </a:t>
            </a:r>
            <a:r>
              <a:rPr lang="en-US" sz="2300" b="1" i="1" dirty="0"/>
              <a:t>Serfs</a:t>
            </a:r>
            <a:r>
              <a:rPr lang="en-US" sz="2300" dirty="0"/>
              <a:t> and </a:t>
            </a:r>
            <a:r>
              <a:rPr lang="en-US" sz="2300" b="1" i="1" dirty="0" err="1"/>
              <a:t>mi’ta</a:t>
            </a:r>
            <a:r>
              <a:rPr lang="en-US" sz="2300" dirty="0"/>
              <a:t> labor systems</a:t>
            </a:r>
          </a:p>
          <a:p>
            <a:pPr marL="0" indent="0">
              <a:buNone/>
            </a:pPr>
            <a:r>
              <a:rPr lang="en-US" sz="2300" dirty="0"/>
              <a:t>#5: </a:t>
            </a:r>
            <a:r>
              <a:rPr lang="en-US" sz="2300" b="1" i="1" dirty="0"/>
              <a:t>Labor Taxes (govt) </a:t>
            </a:r>
            <a:r>
              <a:rPr lang="en-US" sz="2300" dirty="0"/>
              <a:t>=&gt; i.e. </a:t>
            </a:r>
            <a:r>
              <a:rPr lang="en-US" sz="2300" b="1" i="1" dirty="0"/>
              <a:t>Geld,</a:t>
            </a:r>
            <a:r>
              <a:rPr lang="en-US" sz="2300" dirty="0"/>
              <a:t> (tax to pay for mercenaries) &amp; </a:t>
            </a:r>
            <a:r>
              <a:rPr lang="en-US" sz="2300" dirty="0" err="1"/>
              <a:t>coervee</a:t>
            </a:r>
            <a:endParaRPr lang="en-US" sz="2300" dirty="0"/>
          </a:p>
          <a:p>
            <a:pPr marL="0" indent="0">
              <a:buNone/>
            </a:pPr>
            <a:r>
              <a:rPr lang="en-US" sz="2300" dirty="0"/>
              <a:t>#6: </a:t>
            </a:r>
            <a:r>
              <a:rPr lang="en-US" sz="2300" b="1" i="1" dirty="0"/>
              <a:t>Military Obligations </a:t>
            </a:r>
            <a:r>
              <a:rPr lang="en-US" sz="2300" dirty="0"/>
              <a:t>=&gt;  Incan &amp; European Feudalism</a:t>
            </a:r>
          </a:p>
        </p:txBody>
      </p:sp>
    </p:spTree>
    <p:extLst>
      <p:ext uri="{BB962C8B-B14F-4D97-AF65-F5344CB8AC3E}">
        <p14:creationId xmlns:p14="http://schemas.microsoft.com/office/powerpoint/2010/main" val="23507913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6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b="1" u="sng" dirty="0"/>
              <a:t>Peasant Revolts in the Middle Ages</a:t>
            </a:r>
          </a:p>
        </p:txBody>
      </p:sp>
      <p:pic>
        <p:nvPicPr>
          <p:cNvPr id="3074" name="Picture 2" descr="http://upload.wikimedia.org/wikipedia/commons/6/61/Reeve_and_Ser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620000" cy="4391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966634"/>
            <a:ext cx="9144000" cy="1938992"/>
          </a:xfrm>
          <a:prstGeom prst="rect">
            <a:avLst/>
          </a:prstGeom>
          <a:noFill/>
        </p:spPr>
        <p:txBody>
          <a:bodyPr wrap="square" rtlCol="0">
            <a:spAutoFit/>
          </a:bodyPr>
          <a:lstStyle/>
          <a:p>
            <a:r>
              <a:rPr lang="en-US" sz="2400" dirty="0"/>
              <a:t>There were literally hundreds of peasant revolts in different areas of the world during the Middle Ages =&gt; </a:t>
            </a:r>
            <a:r>
              <a:rPr lang="en-US" sz="2400" b="1" i="1" dirty="0"/>
              <a:t>harsh working conditions, high taxation and church issues </a:t>
            </a:r>
            <a:r>
              <a:rPr lang="en-US" sz="2400" dirty="0"/>
              <a:t>caused most of these revolts.  Although popular, the pitchforks and crude weapons of the peasants were usually no match for trained armies and most failed. </a:t>
            </a:r>
          </a:p>
        </p:txBody>
      </p:sp>
    </p:spTree>
    <p:extLst>
      <p:ext uri="{BB962C8B-B14F-4D97-AF65-F5344CB8AC3E}">
        <p14:creationId xmlns:p14="http://schemas.microsoft.com/office/powerpoint/2010/main" val="28921227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304800"/>
          </a:xfrm>
        </p:spPr>
        <p:txBody>
          <a:bodyPr>
            <a:noAutofit/>
          </a:bodyPr>
          <a:lstStyle/>
          <a:p>
            <a:r>
              <a:rPr lang="en-US" sz="3600" b="1" u="sng" dirty="0"/>
              <a:t>Social Structures during the Postclassical Era</a:t>
            </a:r>
          </a:p>
        </p:txBody>
      </p:sp>
      <p:sp>
        <p:nvSpPr>
          <p:cNvPr id="3" name="Content Placeholder 2"/>
          <p:cNvSpPr>
            <a:spLocks noGrp="1"/>
          </p:cNvSpPr>
          <p:nvPr>
            <p:ph idx="1"/>
          </p:nvPr>
        </p:nvSpPr>
        <p:spPr>
          <a:xfrm>
            <a:off x="0" y="457200"/>
            <a:ext cx="9144000" cy="6477000"/>
          </a:xfrm>
        </p:spPr>
        <p:txBody>
          <a:bodyPr>
            <a:normAutofit fontScale="92500" lnSpcReduction="10000"/>
          </a:bodyPr>
          <a:lstStyle/>
          <a:p>
            <a:r>
              <a:rPr lang="en-US" sz="2400" dirty="0"/>
              <a:t>As in previous periods, social hierarchies were mainly shaped by </a:t>
            </a:r>
            <a:r>
              <a:rPr lang="en-US" sz="2400" b="1" i="1" dirty="0"/>
              <a:t>class and caste hierarchies </a:t>
            </a:r>
            <a:r>
              <a:rPr lang="en-US" sz="2400" dirty="0"/>
              <a:t>(continuity)</a:t>
            </a:r>
          </a:p>
          <a:p>
            <a:pPr marL="0" indent="0">
              <a:buNone/>
            </a:pPr>
            <a:r>
              <a:rPr lang="en-US" sz="2400" b="1" i="1" dirty="0"/>
              <a:t>Europe =&gt; </a:t>
            </a:r>
            <a:r>
              <a:rPr lang="en-US" sz="2400" dirty="0"/>
              <a:t>social position was organized by class hierarchies =&gt; class and social position in feudalism was based on land and occupation</a:t>
            </a:r>
          </a:p>
          <a:p>
            <a:r>
              <a:rPr lang="en-US" sz="2400" dirty="0"/>
              <a:t>Hereditary monarchies and status (i.e. France, England) present during the time also made social mobility difficult to achieve</a:t>
            </a:r>
          </a:p>
          <a:p>
            <a:r>
              <a:rPr lang="en-US" sz="2400" dirty="0"/>
              <a:t>The social position of _______________________improved during the later Postclassical Era =&gt; Italian merchants respected &amp; usury laws relaxed</a:t>
            </a:r>
          </a:p>
          <a:p>
            <a:pPr lvl="1" indent="-342900">
              <a:buFont typeface="Wingdings" panose="05000000000000000000" pitchFamily="2" charset="2"/>
              <a:buChar char="§"/>
            </a:pPr>
            <a:r>
              <a:rPr lang="en-US" sz="2400" dirty="0"/>
              <a:t>Involvement in church building, financing of the Crusades &amp; Renaissance increased their prestige &amp; acceptance by Catholicism</a:t>
            </a:r>
          </a:p>
          <a:p>
            <a:r>
              <a:rPr lang="en-US" sz="2400" dirty="0"/>
              <a:t>________________also existed outside of class hierarchies and formed their own enclaves of special privilege =&gt; opportunity for social mobility</a:t>
            </a:r>
          </a:p>
          <a:p>
            <a:pPr marL="0" indent="0">
              <a:buNone/>
            </a:pPr>
            <a:r>
              <a:rPr lang="en-US" sz="2400" b="1" i="1" dirty="0"/>
              <a:t>**Aztec &amp; Japanese societies also based on strict social hierarchies**</a:t>
            </a:r>
          </a:p>
          <a:p>
            <a:pPr marL="0" indent="0">
              <a:buNone/>
            </a:pPr>
            <a:r>
              <a:rPr lang="en-US" sz="2400" b="1" i="1" dirty="0"/>
              <a:t>China =&gt; </a:t>
            </a:r>
            <a:r>
              <a:rPr lang="en-US" sz="2400" dirty="0"/>
              <a:t>social position continued to be determined by land, wealth and position, often determined by success on Civil Service Exams</a:t>
            </a:r>
          </a:p>
          <a:p>
            <a:r>
              <a:rPr lang="en-US" sz="2400" dirty="0"/>
              <a:t>Landed aristocracy continued to have most candidates w/ success on Civil Service examination =&gt; path to success and social mobility</a:t>
            </a:r>
          </a:p>
          <a:p>
            <a:pPr lvl="1" indent="-342900">
              <a:buFont typeface="Wingdings" panose="05000000000000000000" pitchFamily="2" charset="2"/>
              <a:buChar char="§"/>
            </a:pPr>
            <a:r>
              <a:rPr lang="en-US" sz="2400" dirty="0"/>
              <a:t>Dominated by scholar gentry &amp; males but more egalitarian than others =&gt; enforced a sort of cultural uniformity on China</a:t>
            </a:r>
            <a:r>
              <a:rPr lang="en-US" sz="2300" dirty="0"/>
              <a:t>	</a:t>
            </a:r>
          </a:p>
        </p:txBody>
      </p:sp>
    </p:spTree>
    <p:extLst>
      <p:ext uri="{BB962C8B-B14F-4D97-AF65-F5344CB8AC3E}">
        <p14:creationId xmlns:p14="http://schemas.microsoft.com/office/powerpoint/2010/main" val="32370386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6"/>
            <a:ext cx="8229600" cy="715962"/>
          </a:xfrm>
        </p:spPr>
        <p:txBody>
          <a:bodyPr>
            <a:normAutofit fontScale="90000"/>
          </a:bodyPr>
          <a:lstStyle/>
          <a:p>
            <a:r>
              <a:rPr lang="en-US" b="1" u="sng" dirty="0"/>
              <a:t>Feudalism Hierarchy</a:t>
            </a:r>
          </a:p>
        </p:txBody>
      </p:sp>
      <p:pic>
        <p:nvPicPr>
          <p:cNvPr id="1026" name="Picture 2"/>
          <p:cNvPicPr>
            <a:picLocks noChangeAspect="1" noChangeArrowheads="1"/>
          </p:cNvPicPr>
          <p:nvPr/>
        </p:nvPicPr>
        <p:blipFill>
          <a:blip r:embed="rId2" cstate="print"/>
          <a:srcRect/>
          <a:stretch>
            <a:fillRect/>
          </a:stretch>
        </p:blipFill>
        <p:spPr bwMode="auto">
          <a:xfrm>
            <a:off x="609600" y="762000"/>
            <a:ext cx="7848600" cy="5562600"/>
          </a:xfrm>
          <a:prstGeom prst="rect">
            <a:avLst/>
          </a:prstGeom>
          <a:noFill/>
          <a:ln w="9525">
            <a:noFill/>
            <a:miter lim="800000"/>
            <a:headEnd/>
            <a:tailEnd/>
          </a:ln>
        </p:spPr>
      </p:pic>
    </p:spTree>
    <p:extLst>
      <p:ext uri="{BB962C8B-B14F-4D97-AF65-F5344CB8AC3E}">
        <p14:creationId xmlns:p14="http://schemas.microsoft.com/office/powerpoint/2010/main" val="24182380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b="1" u="sng" dirty="0"/>
              <a:t>Aztec Hierarchy</a:t>
            </a:r>
          </a:p>
        </p:txBody>
      </p:sp>
      <p:pic>
        <p:nvPicPr>
          <p:cNvPr id="4" name="Picture 5" descr="Az%20S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6629400" cy="523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12670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9144000" cy="6477000"/>
          </a:xfrm>
        </p:spPr>
        <p:txBody>
          <a:bodyPr>
            <a:normAutofit fontScale="92500" lnSpcReduction="10000"/>
          </a:bodyPr>
          <a:lstStyle/>
          <a:p>
            <a:r>
              <a:rPr lang="en-US" sz="2300" dirty="0"/>
              <a:t>Land consolidation also occurred during the Song =&gt; led to aristocratic dominance in rural areas and of government by wealthy families</a:t>
            </a:r>
          </a:p>
          <a:p>
            <a:r>
              <a:rPr lang="en-US" sz="2300" dirty="0"/>
              <a:t>________________________in China still not regarded with much respect =&gt; seen as a symbol of decadence and foreign influence</a:t>
            </a:r>
          </a:p>
          <a:p>
            <a:r>
              <a:rPr lang="en-US" sz="2300" dirty="0"/>
              <a:t>Japan &amp; Vietnamese adopted the Chinese Civil Service examinations, but they did not impact social hierarchies (did reinforce idea of cultural pride)</a:t>
            </a:r>
          </a:p>
          <a:p>
            <a:pPr marL="0" indent="0">
              <a:buNone/>
            </a:pPr>
            <a:r>
              <a:rPr lang="en-US" sz="2300" b="1" u="sng" dirty="0"/>
              <a:t>India</a:t>
            </a:r>
          </a:p>
          <a:p>
            <a:r>
              <a:rPr lang="en-US" sz="2300" dirty="0"/>
              <a:t>Despite the introduction of Islam to India during the Delhi Sultanate (10</a:t>
            </a:r>
            <a:r>
              <a:rPr lang="en-US" sz="2300" baseline="30000" dirty="0"/>
              <a:t>th</a:t>
            </a:r>
            <a:r>
              <a:rPr lang="en-US" sz="2300" dirty="0"/>
              <a:t> and 11</a:t>
            </a:r>
            <a:r>
              <a:rPr lang="en-US" sz="2300" baseline="30000" dirty="0"/>
              <a:t>th</a:t>
            </a:r>
            <a:r>
              <a:rPr lang="en-US" sz="2300" dirty="0"/>
              <a:t> centuries) </a:t>
            </a:r>
            <a:r>
              <a:rPr lang="en-US" sz="2300" b="1" i="1" dirty="0"/>
              <a:t>India’s caste &amp; class system was unchanged</a:t>
            </a:r>
          </a:p>
          <a:p>
            <a:pPr lvl="1" indent="-342900">
              <a:buFont typeface="Wingdings" panose="05000000000000000000" pitchFamily="2" charset="2"/>
              <a:buChar char="§"/>
            </a:pPr>
            <a:r>
              <a:rPr lang="en-US" sz="2300" dirty="0"/>
              <a:t>Castes system did become ______________=&gt; Muslims incorporated into Indian castes (i.e. Indian rulers joined Brahmin or kshatriyas)</a:t>
            </a:r>
          </a:p>
          <a:p>
            <a:pPr marL="400050" lvl="1" indent="0">
              <a:buNone/>
            </a:pPr>
            <a:r>
              <a:rPr lang="en-US" sz="2300" dirty="0"/>
              <a:t>	-- Castes formed for different occupations =&gt; fishing, pottery, weaving</a:t>
            </a:r>
          </a:p>
          <a:p>
            <a:pPr lvl="1" indent="-342900">
              <a:buFont typeface="Wingdings" panose="05000000000000000000" pitchFamily="2" charset="2"/>
              <a:buChar char="§"/>
            </a:pPr>
            <a:r>
              <a:rPr lang="en-US" sz="2300" dirty="0"/>
              <a:t>Restrictions of caste system may have been partially responsible for lack of commercial activity in India during Middle Ages</a:t>
            </a:r>
          </a:p>
          <a:p>
            <a:pPr marL="400050" lvl="1" indent="0">
              <a:buNone/>
            </a:pPr>
            <a:r>
              <a:rPr lang="en-US" sz="2300" dirty="0"/>
              <a:t>	-- Castes could not overlap duties and also could not trade outside 	geographic area =&gt; limited trade opportunities </a:t>
            </a:r>
          </a:p>
          <a:p>
            <a:pPr marL="400050" lvl="1" indent="0">
              <a:buNone/>
            </a:pPr>
            <a:r>
              <a:rPr lang="en-US" sz="2300" dirty="0"/>
              <a:t>	-- Govt monopolies existed on trade &amp; merchants accorded a low status</a:t>
            </a:r>
          </a:p>
          <a:p>
            <a:pPr lvl="1" indent="-342900">
              <a:buFont typeface="Wingdings" panose="05000000000000000000" pitchFamily="2" charset="2"/>
              <a:buChar char="§"/>
            </a:pPr>
            <a:r>
              <a:rPr lang="en-US" sz="2300" dirty="0"/>
              <a:t>Indian hierarchical caste system imported into areas of SE Asia =&gt; </a:t>
            </a:r>
            <a:r>
              <a:rPr lang="en-US" sz="2300" b="1" i="1" dirty="0"/>
              <a:t>Angkor and Pagan</a:t>
            </a:r>
            <a:r>
              <a:rPr lang="en-US" sz="2300" dirty="0"/>
              <a:t> organized society into </a:t>
            </a:r>
            <a:r>
              <a:rPr lang="en-US" sz="2300" b="1" i="1" dirty="0"/>
              <a:t>varna castes </a:t>
            </a:r>
            <a:r>
              <a:rPr lang="en-US" sz="2300" dirty="0"/>
              <a:t>based on occupation</a:t>
            </a:r>
          </a:p>
        </p:txBody>
      </p:sp>
      <p:sp>
        <p:nvSpPr>
          <p:cNvPr id="4" name="Title 1"/>
          <p:cNvSpPr>
            <a:spLocks noGrp="1"/>
          </p:cNvSpPr>
          <p:nvPr>
            <p:ph type="title"/>
          </p:nvPr>
        </p:nvSpPr>
        <p:spPr>
          <a:xfrm>
            <a:off x="76200" y="76200"/>
            <a:ext cx="8915400" cy="457200"/>
          </a:xfrm>
        </p:spPr>
        <p:txBody>
          <a:bodyPr>
            <a:noAutofit/>
          </a:bodyPr>
          <a:lstStyle/>
          <a:p>
            <a:r>
              <a:rPr lang="en-US" sz="3600" b="1" u="sng" dirty="0"/>
              <a:t>Social Structures during the Postclassical Era</a:t>
            </a:r>
          </a:p>
        </p:txBody>
      </p:sp>
    </p:spTree>
    <p:extLst>
      <p:ext uri="{BB962C8B-B14F-4D97-AF65-F5344CB8AC3E}">
        <p14:creationId xmlns:p14="http://schemas.microsoft.com/office/powerpoint/2010/main" val="491896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2"/>
          </a:xfrm>
        </p:spPr>
        <p:txBody>
          <a:bodyPr>
            <a:normAutofit fontScale="90000"/>
          </a:bodyPr>
          <a:lstStyle/>
          <a:p>
            <a:r>
              <a:rPr lang="en-US" b="1" u="sng" dirty="0"/>
              <a:t>Indian Caste System</a:t>
            </a:r>
          </a:p>
        </p:txBody>
      </p:sp>
      <p:sp>
        <p:nvSpPr>
          <p:cNvPr id="3" name="Content Placeholder 2"/>
          <p:cNvSpPr>
            <a:spLocks noGrp="1"/>
          </p:cNvSpPr>
          <p:nvPr>
            <p:ph idx="1"/>
          </p:nvPr>
        </p:nvSpPr>
        <p:spPr>
          <a:xfrm>
            <a:off x="228600" y="5638800"/>
            <a:ext cx="8839200" cy="1219200"/>
          </a:xfrm>
        </p:spPr>
        <p:txBody>
          <a:bodyPr>
            <a:normAutofit/>
          </a:bodyPr>
          <a:lstStyle/>
          <a:p>
            <a:pPr marL="0" indent="0">
              <a:buNone/>
            </a:pPr>
            <a:r>
              <a:rPr lang="en-US" sz="2400" dirty="0"/>
              <a:t>Indian Caste system provided social organization, economic justifications and political framework to India =&gt; formed a sort of identity far different from territorial sovereignty in Europe</a:t>
            </a:r>
          </a:p>
        </p:txBody>
      </p:sp>
      <p:pic>
        <p:nvPicPr>
          <p:cNvPr id="41986" name="Picture 2" descr="http://swilliams24.files.wordpress.com/2009/12/caste-sys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324600" cy="450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0445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533400"/>
          </a:xfrm>
        </p:spPr>
        <p:txBody>
          <a:bodyPr>
            <a:noAutofit/>
          </a:bodyPr>
          <a:lstStyle/>
          <a:p>
            <a:r>
              <a:rPr lang="en-US" sz="3600" b="1" u="sng" dirty="0"/>
              <a:t>Family &amp; Gender during the Postclassical Era</a:t>
            </a:r>
          </a:p>
        </p:txBody>
      </p:sp>
      <p:sp>
        <p:nvSpPr>
          <p:cNvPr id="3" name="Content Placeholder 2"/>
          <p:cNvSpPr>
            <a:spLocks noGrp="1"/>
          </p:cNvSpPr>
          <p:nvPr>
            <p:ph idx="1"/>
          </p:nvPr>
        </p:nvSpPr>
        <p:spPr>
          <a:xfrm>
            <a:off x="0" y="685800"/>
            <a:ext cx="9144000" cy="6400800"/>
          </a:xfrm>
        </p:spPr>
        <p:txBody>
          <a:bodyPr>
            <a:normAutofit fontScale="92500" lnSpcReduction="20000"/>
          </a:bodyPr>
          <a:lstStyle/>
          <a:p>
            <a:r>
              <a:rPr lang="en-US" sz="2300" dirty="0"/>
              <a:t>Patriarchy persisted in almost all societies during the Postclassical Era as represented by the following developments and practices . . .</a:t>
            </a:r>
          </a:p>
          <a:p>
            <a:pPr lvl="1" indent="-342900">
              <a:buFont typeface="Wingdings" panose="05000000000000000000" pitchFamily="2" charset="2"/>
              <a:buChar char="§"/>
            </a:pPr>
            <a:r>
              <a:rPr lang="en-US" sz="2300" b="1" i="1" dirty="0"/>
              <a:t>Hindu India </a:t>
            </a:r>
            <a:r>
              <a:rPr lang="en-US" sz="2300" dirty="0"/>
              <a:t>=&gt; practice of _________(widow sacrifice) often as a means of the family of dead male acquiring property from sacrificed widow</a:t>
            </a:r>
          </a:p>
          <a:p>
            <a:pPr marL="400050" lvl="1" indent="0">
              <a:buNone/>
            </a:pPr>
            <a:r>
              <a:rPr lang="en-US" sz="2300" dirty="0"/>
              <a:t>	-- Widows who did not participate were expected to live ascetic life</a:t>
            </a:r>
          </a:p>
          <a:p>
            <a:pPr lvl="1" indent="-342900">
              <a:buFont typeface="Wingdings" panose="05000000000000000000" pitchFamily="2" charset="2"/>
              <a:buChar char="§"/>
            </a:pPr>
            <a:r>
              <a:rPr lang="en-US" sz="2300" b="1" i="1" dirty="0"/>
              <a:t>Neo-Confucian China </a:t>
            </a:r>
            <a:r>
              <a:rPr lang="en-US" sz="2300" dirty="0"/>
              <a:t>=&gt; practice of </a:t>
            </a:r>
            <a:r>
              <a:rPr lang="en-US" sz="2300" b="1" i="1" dirty="0"/>
              <a:t>_____________________</a:t>
            </a:r>
          </a:p>
          <a:p>
            <a:pPr marL="400050" lvl="1" indent="0">
              <a:buNone/>
            </a:pPr>
            <a:r>
              <a:rPr lang="en-US" sz="2300" b="1" i="1" dirty="0"/>
              <a:t>	-- </a:t>
            </a:r>
            <a:r>
              <a:rPr lang="en-US" sz="2300" dirty="0"/>
              <a:t>Practiced by all classes, a means of emphasizing female virtues 	of 	submissiveness and self discipline</a:t>
            </a:r>
          </a:p>
          <a:p>
            <a:pPr marL="400050" lvl="1" indent="0">
              <a:buNone/>
            </a:pPr>
            <a:r>
              <a:rPr lang="en-US" sz="2300" dirty="0"/>
              <a:t>	-- Limited opportunities and mobility of females</a:t>
            </a:r>
          </a:p>
          <a:p>
            <a:pPr lvl="1" indent="-342900">
              <a:buFont typeface="Wingdings" panose="05000000000000000000" pitchFamily="2" charset="2"/>
              <a:buChar char="§"/>
            </a:pPr>
            <a:r>
              <a:rPr lang="en-US" sz="2300" b="1" i="1" dirty="0"/>
              <a:t>Islamic society </a:t>
            </a:r>
            <a:r>
              <a:rPr lang="en-US" sz="2300" dirty="0"/>
              <a:t>=&gt; introduction of _________________</a:t>
            </a:r>
            <a:r>
              <a:rPr lang="en-US" sz="2300" b="1" i="1" dirty="0"/>
              <a:t>(</a:t>
            </a:r>
            <a:r>
              <a:rPr lang="en-US" sz="2300" dirty="0"/>
              <a:t>separate female living quarters for an Islamic household)</a:t>
            </a:r>
            <a:endParaRPr lang="en-US" sz="2300" b="1" i="1" dirty="0"/>
          </a:p>
          <a:p>
            <a:pPr marL="400050" lvl="1" indent="0">
              <a:buNone/>
            </a:pPr>
            <a:r>
              <a:rPr lang="en-US" sz="2300" b="1" i="1" dirty="0"/>
              <a:t>	-- </a:t>
            </a:r>
            <a:r>
              <a:rPr lang="en-US" sz="2300" dirty="0"/>
              <a:t>Started by Abbasids under </a:t>
            </a:r>
            <a:r>
              <a:rPr lang="en-US" sz="2300" b="1" i="1" dirty="0"/>
              <a:t>Harun al Rashid </a:t>
            </a:r>
            <a:r>
              <a:rPr lang="en-US" sz="2300" dirty="0"/>
              <a:t>=&gt; tradition of 	polygyny allowed for Muslim males (women maintain fidelity)</a:t>
            </a:r>
          </a:p>
          <a:p>
            <a:pPr marL="400050" lvl="1" indent="0">
              <a:buNone/>
            </a:pPr>
            <a:r>
              <a:rPr lang="en-US" sz="2300" dirty="0"/>
              <a:t>	-- Islamic practice of head &amp; body covering also begun</a:t>
            </a:r>
          </a:p>
          <a:p>
            <a:pPr marL="400050" lvl="1" indent="0">
              <a:buNone/>
            </a:pPr>
            <a:r>
              <a:rPr lang="en-US" sz="2300" dirty="0"/>
              <a:t>	-- Islamic society strictly restricted activities of females =&gt; 	cloistered in 	home &amp; not allowed public contact w/ males</a:t>
            </a:r>
          </a:p>
          <a:p>
            <a:pPr lvl="1" indent="-342900">
              <a:buFont typeface="Wingdings" panose="05000000000000000000" pitchFamily="2" charset="2"/>
              <a:buChar char="§"/>
            </a:pPr>
            <a:r>
              <a:rPr lang="en-US" sz="2300" b="1" i="1" dirty="0"/>
              <a:t>Feudal Japan and Europe </a:t>
            </a:r>
            <a:r>
              <a:rPr lang="en-US" sz="2300" dirty="0"/>
              <a:t>=&gt; women (especially aristocratic) were managers of household finances and supplies (domestic sphere)</a:t>
            </a:r>
          </a:p>
          <a:p>
            <a:pPr marL="400050" lvl="1" indent="0">
              <a:buNone/>
            </a:pPr>
            <a:r>
              <a:rPr lang="en-US" sz="2300" dirty="0"/>
              <a:t>** </a:t>
            </a:r>
            <a:r>
              <a:rPr lang="en-US" sz="2300" b="1" i="1" dirty="0"/>
              <a:t>Harem culture spread to India where it evolved into the  purdah =&gt; seclusion of wives and women from public life (also covering of head) </a:t>
            </a:r>
            <a:r>
              <a:rPr lang="en-US" sz="2300" dirty="0"/>
              <a:t>** </a:t>
            </a:r>
          </a:p>
          <a:p>
            <a:pPr marL="0" indent="0">
              <a:buNone/>
            </a:pPr>
            <a:endParaRPr lang="en-US" sz="2300" dirty="0"/>
          </a:p>
        </p:txBody>
      </p:sp>
    </p:spTree>
    <p:extLst>
      <p:ext uri="{BB962C8B-B14F-4D97-AF65-F5344CB8AC3E}">
        <p14:creationId xmlns:p14="http://schemas.microsoft.com/office/powerpoint/2010/main" val="21600200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457200"/>
          </a:xfrm>
        </p:spPr>
        <p:txBody>
          <a:bodyPr>
            <a:normAutofit fontScale="90000"/>
          </a:bodyPr>
          <a:lstStyle/>
          <a:p>
            <a:r>
              <a:rPr lang="en-US" b="1" u="sng" dirty="0"/>
              <a:t>Islamic Harem</a:t>
            </a:r>
          </a:p>
        </p:txBody>
      </p:sp>
      <p:sp>
        <p:nvSpPr>
          <p:cNvPr id="3" name="Content Placeholder 2"/>
          <p:cNvSpPr>
            <a:spLocks noGrp="1"/>
          </p:cNvSpPr>
          <p:nvPr>
            <p:ph idx="1"/>
          </p:nvPr>
        </p:nvSpPr>
        <p:spPr>
          <a:xfrm>
            <a:off x="228600" y="5867400"/>
            <a:ext cx="8686800" cy="868363"/>
          </a:xfrm>
        </p:spPr>
        <p:txBody>
          <a:bodyPr>
            <a:normAutofit fontScale="92500" lnSpcReduction="20000"/>
          </a:bodyPr>
          <a:lstStyle/>
          <a:p>
            <a:pPr marL="0" indent="0">
              <a:buNone/>
            </a:pPr>
            <a:r>
              <a:rPr lang="en-US" sz="2300" dirty="0"/>
              <a:t>Islamic Harems were basically the living quarters for all female members of a household =&gt; harem of Harun al Rashid included his wife, sisters, mother, concubines, etc….</a:t>
            </a:r>
          </a:p>
        </p:txBody>
      </p:sp>
      <p:pic>
        <p:nvPicPr>
          <p:cNvPr id="2050" name="Picture 2" descr="http://upload.wikimedia.org/wikipedia/commons/d/d3/Cormon_Fernand_Le_harem_Oil_On_Canv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609600"/>
            <a:ext cx="8077200" cy="513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960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7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b="1" u="sng" dirty="0"/>
              <a:t>Family during the Postclassical Era</a:t>
            </a:r>
          </a:p>
        </p:txBody>
      </p:sp>
      <p:sp>
        <p:nvSpPr>
          <p:cNvPr id="3" name="Content Placeholder 2"/>
          <p:cNvSpPr>
            <a:spLocks noGrp="1"/>
          </p:cNvSpPr>
          <p:nvPr>
            <p:ph idx="1"/>
          </p:nvPr>
        </p:nvSpPr>
        <p:spPr>
          <a:xfrm>
            <a:off x="0" y="685800"/>
            <a:ext cx="9144000" cy="6172200"/>
          </a:xfrm>
        </p:spPr>
        <p:txBody>
          <a:bodyPr>
            <a:normAutofit lnSpcReduction="10000"/>
          </a:bodyPr>
          <a:lstStyle/>
          <a:p>
            <a:r>
              <a:rPr lang="en-US" sz="2300" dirty="0"/>
              <a:t>Family relations also differed dramatically based on culture =&gt; majority of familial organization was a </a:t>
            </a:r>
            <a:r>
              <a:rPr lang="en-US" sz="2300" b="1" dirty="0"/>
              <a:t>continuity from previous time periods</a:t>
            </a:r>
          </a:p>
          <a:p>
            <a:pPr lvl="1" indent="-342900">
              <a:buFont typeface="Wingdings" panose="05000000000000000000" pitchFamily="2" charset="2"/>
              <a:buChar char="§"/>
            </a:pPr>
            <a:r>
              <a:rPr lang="en-US" sz="2300" dirty="0"/>
              <a:t>European society had developed a tradition of ______________ _____________=&gt; husband/wife and children</a:t>
            </a:r>
          </a:p>
          <a:p>
            <a:pPr lvl="1" indent="-342900">
              <a:buFont typeface="Wingdings" panose="05000000000000000000" pitchFamily="2" charset="2"/>
              <a:buChar char="§"/>
            </a:pPr>
            <a:r>
              <a:rPr lang="en-US" sz="2300" dirty="0"/>
              <a:t>Chinese society was organized into ___________________=&gt; at least three generations in one household </a:t>
            </a:r>
            <a:r>
              <a:rPr lang="en-US" sz="2300" b="1" i="1" dirty="0"/>
              <a:t>Q: Why???</a:t>
            </a:r>
          </a:p>
          <a:p>
            <a:pPr marL="400050" lvl="1" indent="0">
              <a:buNone/>
            </a:pPr>
            <a:r>
              <a:rPr lang="en-US" sz="2300" dirty="0"/>
              <a:t>	-- Chinese tradition of clan organization an ancestor veneration =&gt; 	ancestors were important in familial shrines</a:t>
            </a:r>
          </a:p>
          <a:p>
            <a:pPr marL="400050" lvl="1" indent="0">
              <a:buNone/>
            </a:pPr>
            <a:r>
              <a:rPr lang="en-US" sz="2300" dirty="0"/>
              <a:t>	-- Prevalence of rice farming (labor intensive) &amp; lack of arable land </a:t>
            </a:r>
          </a:p>
          <a:p>
            <a:pPr marL="400050" lvl="1" indent="0">
              <a:buNone/>
            </a:pPr>
            <a:r>
              <a:rPr lang="en-US" sz="2300" dirty="0"/>
              <a:t>	-- Due to influence of </a:t>
            </a:r>
            <a:r>
              <a:rPr lang="en-US" sz="2300" b="1" i="1" dirty="0"/>
              <a:t>Neo Confucianism </a:t>
            </a:r>
            <a:r>
              <a:rPr lang="en-US" sz="2300" dirty="0"/>
              <a:t>Chinese family culture 	became obsessed with </a:t>
            </a:r>
            <a:r>
              <a:rPr lang="en-US" sz="2300" b="1" i="1" dirty="0"/>
              <a:t>filial piety </a:t>
            </a:r>
            <a:r>
              <a:rPr lang="en-US" sz="2300" dirty="0"/>
              <a:t>(#1 goal of family life)</a:t>
            </a:r>
          </a:p>
          <a:p>
            <a:pPr lvl="3" indent="-342900">
              <a:buFont typeface="Wingdings" panose="05000000000000000000" pitchFamily="2" charset="2"/>
              <a:buChar char="v"/>
            </a:pPr>
            <a:r>
              <a:rPr lang="en-US" sz="2300" dirty="0"/>
              <a:t>Arraigned marriages common, parents selected careers, familial shrines contain accounts of filial piety</a:t>
            </a:r>
          </a:p>
          <a:p>
            <a:pPr lvl="1" indent="-342900">
              <a:buFont typeface="Wingdings" panose="05000000000000000000" pitchFamily="2" charset="2"/>
              <a:buChar char="§"/>
            </a:pPr>
            <a:r>
              <a:rPr lang="en-US" sz="2300" dirty="0"/>
              <a:t>Indian society organized in__________ units =&gt; 100’s of nuclear families that would be bound to a single occupation or caste group</a:t>
            </a:r>
          </a:p>
          <a:p>
            <a:pPr marL="400050" lvl="1" indent="0">
              <a:buNone/>
            </a:pPr>
            <a:r>
              <a:rPr lang="en-US" sz="2300" dirty="0"/>
              <a:t>	-- Served as a social safety net</a:t>
            </a:r>
          </a:p>
          <a:p>
            <a:pPr marL="400050" lvl="1" indent="0">
              <a:buNone/>
            </a:pPr>
            <a:endParaRPr lang="en-US" sz="2300" dirty="0"/>
          </a:p>
          <a:p>
            <a:pPr lvl="1" indent="-342900">
              <a:buFont typeface="Wingdings" panose="05000000000000000000" pitchFamily="2" charset="2"/>
              <a:buChar char="§"/>
            </a:pPr>
            <a:endParaRPr lang="en-US" sz="2300" dirty="0"/>
          </a:p>
          <a:p>
            <a:pPr marL="400050" lvl="1" indent="0">
              <a:buNone/>
            </a:pPr>
            <a:endParaRPr lang="en-US" sz="2300" dirty="0"/>
          </a:p>
        </p:txBody>
      </p:sp>
    </p:spTree>
    <p:extLst>
      <p:ext uri="{BB962C8B-B14F-4D97-AF65-F5344CB8AC3E}">
        <p14:creationId xmlns:p14="http://schemas.microsoft.com/office/powerpoint/2010/main" val="1186327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35256</TotalTime>
  <Words>6326</Words>
  <Application>Microsoft Office PowerPoint</Application>
  <PresentationFormat>On-screen Show (4:3)</PresentationFormat>
  <Paragraphs>634</Paragraphs>
  <Slides>107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107</vt:i4>
      </vt:variant>
    </vt:vector>
  </HeadingPairs>
  <TitlesOfParts>
    <vt:vector size="112" baseType="lpstr">
      <vt:lpstr>Arial</vt:lpstr>
      <vt:lpstr>Calibri</vt:lpstr>
      <vt:lpstr>Courier New</vt:lpstr>
      <vt:lpstr>Wingdings</vt:lpstr>
      <vt:lpstr>Office Theme</vt:lpstr>
      <vt:lpstr>Interregional Trade during the Postclassical Era</vt:lpstr>
      <vt:lpstr>Interregional Trade during the Postclassical Era</vt:lpstr>
      <vt:lpstr>Eurasian Trade networks ca 1450 CE</vt:lpstr>
      <vt:lpstr>European Trade and Hanseatic League</vt:lpstr>
      <vt:lpstr>Trans Saharan Trade Routes (ca 1200 CE)</vt:lpstr>
      <vt:lpstr>Indian Ocean Trade Network (ca 1000 CE)</vt:lpstr>
      <vt:lpstr>Reasons for Intensification of Trade during Postclassical Era</vt:lpstr>
      <vt:lpstr>Reasons for Intensification of Trade during Middle Ages</vt:lpstr>
      <vt:lpstr>Reasons for Intensification of Trade during the Postclassical Era</vt:lpstr>
      <vt:lpstr>“Spice Islands” of Malaysia</vt:lpstr>
      <vt:lpstr>African Salt &amp; Gold Trade</vt:lpstr>
      <vt:lpstr>Reasons for Intensification of Trade during Postclassical Era</vt:lpstr>
      <vt:lpstr>Venetian Banking House</vt:lpstr>
      <vt:lpstr>Reasons for Intensification of Trade during Postclassical Era</vt:lpstr>
      <vt:lpstr>Sui and Tang Grand Canal</vt:lpstr>
      <vt:lpstr>Caravanserais</vt:lpstr>
      <vt:lpstr>Indian Ocean Dhow</vt:lpstr>
      <vt:lpstr>Astrolabe and Magnetic Compass</vt:lpstr>
      <vt:lpstr>Reasons for Intensification of Trade during Postclassical Era</vt:lpstr>
      <vt:lpstr>Viking Raids &amp; settlements</vt:lpstr>
      <vt:lpstr>New Cities as commercial centers</vt:lpstr>
      <vt:lpstr>Cordoba in 1000 CE</vt:lpstr>
      <vt:lpstr>New Trading Routes</vt:lpstr>
      <vt:lpstr>Hanseatic League</vt:lpstr>
      <vt:lpstr>New Trading Routes</vt:lpstr>
      <vt:lpstr>Mesoamerican TradeRoutes</vt:lpstr>
      <vt:lpstr>New Trading Routes</vt:lpstr>
      <vt:lpstr>The Temple at Borodobur</vt:lpstr>
      <vt:lpstr>Eurasian Trade networks ca 1450 CE</vt:lpstr>
      <vt:lpstr>Results of Interregional Trade</vt:lpstr>
      <vt:lpstr>Results of Interregional Trade</vt:lpstr>
      <vt:lpstr>Diffusion of Crops during postclassical era</vt:lpstr>
      <vt:lpstr>Eurasian Terrain</vt:lpstr>
      <vt:lpstr>SE Asia in 1200 CE</vt:lpstr>
      <vt:lpstr>New Agricultural Techniques of Middle Ages</vt:lpstr>
      <vt:lpstr>Results of Interregional Trade</vt:lpstr>
      <vt:lpstr>The Black Plague (14th Century)</vt:lpstr>
      <vt:lpstr>Spread of Black Death (14th century)</vt:lpstr>
      <vt:lpstr>Medieval depictions of the Black Death</vt:lpstr>
      <vt:lpstr>Impact of the Black Plague in 14th century</vt:lpstr>
      <vt:lpstr>A Procession of Flagellants</vt:lpstr>
      <vt:lpstr>Migrations &amp; their impact during the Postclassical Era</vt:lpstr>
      <vt:lpstr>Bantu Migrations (ca 300 BCE to 1000 CE)</vt:lpstr>
      <vt:lpstr>Migrations &amp; their impact during the Postclassical Era</vt:lpstr>
      <vt:lpstr>Polynesian Migrations</vt:lpstr>
      <vt:lpstr>Polynesian longboats</vt:lpstr>
      <vt:lpstr>Maori heads on Easter Island</vt:lpstr>
      <vt:lpstr>Diffusion of Cultural, Literary &amp; Artistic Traditions</vt:lpstr>
      <vt:lpstr>Tang China landscape painting (Daoist influenced)</vt:lpstr>
      <vt:lpstr>Diffusion of Cultural, Literary &amp; Artistic Traditions -- Japan</vt:lpstr>
      <vt:lpstr>Diffusion of Cultural, Literary &amp; Artistic Traditions -- Korea</vt:lpstr>
      <vt:lpstr>Koryo Dynasty</vt:lpstr>
      <vt:lpstr>Diffusion of Cultural, Literary &amp; Artistic Traditions -- Vietnam</vt:lpstr>
      <vt:lpstr>Dai Viet during the Tang Dynasty</vt:lpstr>
      <vt:lpstr>One Pillar Pagoda in Hanoi</vt:lpstr>
      <vt:lpstr>Other Examples of Cultural Diffusion</vt:lpstr>
      <vt:lpstr>Borobodur in Java</vt:lpstr>
      <vt:lpstr>Temple of Angkor Wat</vt:lpstr>
      <vt:lpstr>Kingdom of Angkor (or Khmer Empire)</vt:lpstr>
      <vt:lpstr>World Population through History</vt:lpstr>
      <vt:lpstr>PowerPoint Presentation</vt:lpstr>
      <vt:lpstr>Agricultural Production in the Postclassical Era</vt:lpstr>
      <vt:lpstr>New Agricultural Techniques of Middle Ages</vt:lpstr>
      <vt:lpstr>Luxury Goods &amp; Industry during the Postclassical Era</vt:lpstr>
      <vt:lpstr>Manufacturing during the Middle Ages</vt:lpstr>
      <vt:lpstr>Ming Porcelain Vases</vt:lpstr>
      <vt:lpstr>Chinese Blast Furnaces</vt:lpstr>
      <vt:lpstr>Cycles of Decline &amp; Recovery during  the Postclassical Era</vt:lpstr>
      <vt:lpstr>Death Tolls of Top 10 Wars in World History</vt:lpstr>
      <vt:lpstr>Cycles of Decline &amp; Recovery during  the Postclassical Era</vt:lpstr>
      <vt:lpstr>Spread of Black Death (14th century)</vt:lpstr>
      <vt:lpstr>Cycles of Decline &amp; Recovery during  the Postclassical Era</vt:lpstr>
      <vt:lpstr>Worldwide temperature by Century</vt:lpstr>
      <vt:lpstr>Cycles of Decline &amp; Recovery during  the Postclassical Era</vt:lpstr>
      <vt:lpstr>Caravanserais</vt:lpstr>
      <vt:lpstr>Cycles of Decline &amp; Recovery during  the Postclassical Era</vt:lpstr>
      <vt:lpstr>Hanseatic League</vt:lpstr>
      <vt:lpstr>Eurasian Trade networks ca 1450 CE</vt:lpstr>
      <vt:lpstr>Cycles of Decline &amp; Recovery during  the Postclassical Era</vt:lpstr>
      <vt:lpstr>Cities During the Postclassical Era</vt:lpstr>
      <vt:lpstr>World’s Largest and most Central Cities</vt:lpstr>
      <vt:lpstr>Islamic Trade Bazaars</vt:lpstr>
      <vt:lpstr>European Medieval Universities</vt:lpstr>
      <vt:lpstr>Cities During the Postclassical Era</vt:lpstr>
      <vt:lpstr>European Cities as Centers of Freedom</vt:lpstr>
      <vt:lpstr>Middle Age European guilds</vt:lpstr>
      <vt:lpstr>Rise of European Kingdoms</vt:lpstr>
      <vt:lpstr>Europe in the High Middle Ages</vt:lpstr>
      <vt:lpstr>Rise of European Kingdoms</vt:lpstr>
      <vt:lpstr>Labor Management Techniques in Postclassical Era</vt:lpstr>
      <vt:lpstr>Peasant Revolts in the Middle Ages</vt:lpstr>
      <vt:lpstr>Social Structures during the Postclassical Era</vt:lpstr>
      <vt:lpstr>Feudalism Hierarchy</vt:lpstr>
      <vt:lpstr>Aztec Hierarchy</vt:lpstr>
      <vt:lpstr>Social Structures during the Postclassical Era</vt:lpstr>
      <vt:lpstr>Indian Caste System</vt:lpstr>
      <vt:lpstr>Family &amp; Gender during the Postclassical Era</vt:lpstr>
      <vt:lpstr>Islamic Harem</vt:lpstr>
      <vt:lpstr>Family during the Postclassical Era</vt:lpstr>
      <vt:lpstr>Family during the Postclassical Era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dc:creator>
  <cp:lastModifiedBy>Kris Rhinehart</cp:lastModifiedBy>
  <cp:revision>295</cp:revision>
  <cp:lastPrinted>2016-07-06T15:23:09Z</cp:lastPrinted>
  <dcterms:created xsi:type="dcterms:W3CDTF">2014-07-28T14:50:44Z</dcterms:created>
  <dcterms:modified xsi:type="dcterms:W3CDTF">2017-06-06T17:01:45Z</dcterms:modified>
</cp:coreProperties>
</file>