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90"/>
  </p:handoutMasterIdLst>
  <p:sldIdLst>
    <p:sldId id="256" r:id="rId3"/>
    <p:sldId id="260" r:id="rId4"/>
    <p:sldId id="261" r:id="rId5"/>
    <p:sldId id="262" r:id="rId6"/>
    <p:sldId id="270" r:id="rId7"/>
    <p:sldId id="269" r:id="rId8"/>
    <p:sldId id="271" r:id="rId9"/>
    <p:sldId id="272" r:id="rId10"/>
    <p:sldId id="281" r:id="rId11"/>
    <p:sldId id="282" r:id="rId12"/>
    <p:sldId id="258" r:id="rId13"/>
    <p:sldId id="286" r:id="rId14"/>
    <p:sldId id="287" r:id="rId15"/>
    <p:sldId id="291" r:id="rId16"/>
    <p:sldId id="505" r:id="rId17"/>
    <p:sldId id="285" r:id="rId18"/>
    <p:sldId id="361" r:id="rId19"/>
    <p:sldId id="289" r:id="rId20"/>
    <p:sldId id="341" r:id="rId21"/>
    <p:sldId id="362" r:id="rId22"/>
    <p:sldId id="293" r:id="rId23"/>
    <p:sldId id="295" r:id="rId24"/>
    <p:sldId id="296" r:id="rId25"/>
    <p:sldId id="297" r:id="rId26"/>
    <p:sldId id="434" r:id="rId27"/>
    <p:sldId id="435" r:id="rId28"/>
    <p:sldId id="433" r:id="rId29"/>
    <p:sldId id="436" r:id="rId30"/>
    <p:sldId id="298" r:id="rId31"/>
    <p:sldId id="299" r:id="rId32"/>
    <p:sldId id="300" r:id="rId33"/>
    <p:sldId id="304" r:id="rId34"/>
    <p:sldId id="305" r:id="rId35"/>
    <p:sldId id="306" r:id="rId36"/>
    <p:sldId id="308" r:id="rId37"/>
    <p:sldId id="324" r:id="rId38"/>
    <p:sldId id="325" r:id="rId39"/>
    <p:sldId id="312" r:id="rId40"/>
    <p:sldId id="311" r:id="rId41"/>
    <p:sldId id="313" r:id="rId42"/>
    <p:sldId id="322" r:id="rId43"/>
    <p:sldId id="310" r:id="rId44"/>
    <p:sldId id="315" r:id="rId45"/>
    <p:sldId id="317" r:id="rId46"/>
    <p:sldId id="318" r:id="rId47"/>
    <p:sldId id="316" r:id="rId48"/>
    <p:sldId id="326" r:id="rId49"/>
    <p:sldId id="321" r:id="rId50"/>
    <p:sldId id="328" r:id="rId51"/>
    <p:sldId id="327" r:id="rId52"/>
    <p:sldId id="329" r:id="rId53"/>
    <p:sldId id="330" r:id="rId54"/>
    <p:sldId id="331" r:id="rId55"/>
    <p:sldId id="332" r:id="rId56"/>
    <p:sldId id="333" r:id="rId57"/>
    <p:sldId id="335" r:id="rId58"/>
    <p:sldId id="336" r:id="rId59"/>
    <p:sldId id="338" r:id="rId60"/>
    <p:sldId id="339" r:id="rId61"/>
    <p:sldId id="337" r:id="rId62"/>
    <p:sldId id="340" r:id="rId63"/>
    <p:sldId id="342" r:id="rId64"/>
    <p:sldId id="343" r:id="rId65"/>
    <p:sldId id="344" r:id="rId66"/>
    <p:sldId id="345" r:id="rId67"/>
    <p:sldId id="346" r:id="rId68"/>
    <p:sldId id="349" r:id="rId69"/>
    <p:sldId id="348" r:id="rId70"/>
    <p:sldId id="347" r:id="rId71"/>
    <p:sldId id="351" r:id="rId72"/>
    <p:sldId id="350" r:id="rId73"/>
    <p:sldId id="352" r:id="rId74"/>
    <p:sldId id="353" r:id="rId75"/>
    <p:sldId id="354" r:id="rId76"/>
    <p:sldId id="356" r:id="rId77"/>
    <p:sldId id="355" r:id="rId78"/>
    <p:sldId id="357" r:id="rId79"/>
    <p:sldId id="358" r:id="rId80"/>
    <p:sldId id="359" r:id="rId81"/>
    <p:sldId id="360" r:id="rId82"/>
    <p:sldId id="284" r:id="rId83"/>
    <p:sldId id="363" r:id="rId84"/>
    <p:sldId id="367" r:id="rId85"/>
    <p:sldId id="365" r:id="rId86"/>
    <p:sldId id="366" r:id="rId87"/>
    <p:sldId id="368" r:id="rId88"/>
    <p:sldId id="369" r:id="rId89"/>
  </p:sldIdLst>
  <p:sldSz cx="9144000" cy="6858000" type="screen4x3"/>
  <p:notesSz cx="6858000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339933"/>
    <a:srgbClr val="FFFFCC"/>
    <a:srgbClr val="66669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059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059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87CD24-EF05-40F9-A1E2-3D73052365FF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632"/>
            <a:ext cx="2971800" cy="46505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5632"/>
            <a:ext cx="2971800" cy="46505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7B2950-8329-4AA0-AFA0-2B4BDAA727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60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6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75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6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98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3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11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94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0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02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33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3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08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56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898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2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8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00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0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35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65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0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D906D-341F-45E6-9F80-BCB25498E621}" type="datetimeFigureOut">
              <a:rPr lang="en-US" smtClean="0"/>
              <a:t>6/6/2017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60C4A-8AD3-4FE8-BBC1-1F665065D4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9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D906D-341F-45E6-9F80-BCB25498E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60C4A-8AD3-4FE8-BBC1-1F665065D4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4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/url?sa=i&amp;rct=j&amp;q=ming%20dynasty%20civil%20service%20exam&amp;source=images&amp;cd=&amp;cad=rja&amp;docid=vBq4KGe55XeH_M&amp;tbnid=RgCl_Rd7SOS9YM:&amp;ved=0CAUQjRw&amp;url=http://www.p12.nysed.gov/ciai/socst/ghgonline/turnpoint/tp12.html&amp;ei=30p0UYHrGdbh4APKoYGgBQ&amp;bvm=bv.45512109,d.dmg&amp;psig=AFQjCNGFPRpeezLSHjfKgpONbFe7_7oxqg&amp;ust=1366662237718964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8534400" cy="838199"/>
          </a:xfrm>
        </p:spPr>
        <p:txBody>
          <a:bodyPr>
            <a:normAutofit fontScale="90000"/>
          </a:bodyPr>
          <a:lstStyle/>
          <a:p>
            <a:r>
              <a:rPr lang="en-US" dirty="0"/>
              <a:t>The Postclassical Era – Regional &amp; Transregional Interactions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172200"/>
            <a:ext cx="6400800" cy="609600"/>
          </a:xfrm>
        </p:spPr>
        <p:txBody>
          <a:bodyPr>
            <a:normAutofit/>
          </a:bodyPr>
          <a:lstStyle/>
          <a:p>
            <a:r>
              <a:rPr lang="en-US" dirty="0"/>
              <a:t>600 CE to 1450 CE</a:t>
            </a:r>
          </a:p>
        </p:txBody>
      </p:sp>
      <p:pic>
        <p:nvPicPr>
          <p:cNvPr id="4102" name="Picture 6" descr="https://idademedia.files.wordpress.com/2010/08/faculdade20de20medicina20de20saler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553200" cy="51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176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Expansion of Islamic Rule</a:t>
            </a:r>
          </a:p>
        </p:txBody>
      </p:sp>
      <p:pic>
        <p:nvPicPr>
          <p:cNvPr id="26626" name="Picture 2" descr="http://khanlearning.weebly.com/uploads/1/3/8/8/13884014/6461093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159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Abbasid Caliphate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657" y="381000"/>
            <a:ext cx="9296400" cy="6553200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300" dirty="0"/>
              <a:t>The ________________________took its place (new style)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2300" dirty="0"/>
              <a:t>________ (religious &amp; political leader) was the ruler who administered the autocratic govt system &amp; was seen as Muhammad’s heir</a:t>
            </a:r>
          </a:p>
          <a:p>
            <a:pPr marL="400050" lvl="2" indent="0">
              <a:buNone/>
            </a:pPr>
            <a:r>
              <a:rPr lang="en-US" sz="2300" dirty="0"/>
              <a:t>	-- The Caliph relied on a </a:t>
            </a:r>
            <a:r>
              <a:rPr lang="en-US" sz="2300" b="1" i="1" dirty="0"/>
              <a:t>vizier</a:t>
            </a:r>
            <a:r>
              <a:rPr lang="en-US" sz="2300" dirty="0"/>
              <a:t> (PM) to lead the council of 	bureaucrats who collected taxes and administered the army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2300" dirty="0"/>
              <a:t>Abbasids established their capital at ____________</a:t>
            </a:r>
            <a:r>
              <a:rPr lang="en-US" sz="2300" b="1" i="1" dirty="0"/>
              <a:t>=&gt; </a:t>
            </a:r>
            <a:r>
              <a:rPr lang="en-US" sz="2300" dirty="0"/>
              <a:t>became a cosmopolitan cultural center (Greeks, Persians, Arabs, Jews)</a:t>
            </a:r>
            <a:endParaRPr lang="en-US" sz="1900" dirty="0"/>
          </a:p>
          <a:p>
            <a:pPr marL="400050" lvl="2" indent="0">
              <a:buNone/>
            </a:pPr>
            <a:r>
              <a:rPr lang="en-US" sz="2300" b="1" i="1" dirty="0"/>
              <a:t>	-- </a:t>
            </a:r>
            <a:r>
              <a:rPr lang="en-US" sz="2300" dirty="0"/>
              <a:t>Compiled religious tracts (Hadith), translated Greek learning &amp; 	wrote Arabic poetry, songs and texts (</a:t>
            </a:r>
            <a:r>
              <a:rPr lang="en-US" sz="2300" b="1" i="1" dirty="0"/>
              <a:t>1001 Nights</a:t>
            </a:r>
            <a:r>
              <a:rPr lang="en-US" sz="2300" dirty="0"/>
              <a:t>)</a:t>
            </a:r>
          </a:p>
          <a:p>
            <a:pPr marL="400050" lvl="2" indent="0">
              <a:buNone/>
            </a:pPr>
            <a:r>
              <a:rPr lang="en-US" sz="2300" b="1" i="1" dirty="0"/>
              <a:t>	-- </a:t>
            </a:r>
            <a:r>
              <a:rPr lang="en-US" sz="2300" dirty="0"/>
              <a:t>Led to ______________________________from China to Europe 	</a:t>
            </a:r>
            <a:r>
              <a:rPr lang="en-US" sz="2300" b="1" i="1" dirty="0"/>
              <a:t>=&gt; paper </a:t>
            </a:r>
            <a:r>
              <a:rPr lang="en-US" sz="2300" dirty="0"/>
              <a:t>(China), </a:t>
            </a:r>
            <a:r>
              <a:rPr lang="en-US" sz="2300" b="1" i="1" dirty="0"/>
              <a:t>zero</a:t>
            </a:r>
            <a:r>
              <a:rPr lang="en-US" sz="2300" dirty="0"/>
              <a:t> (India); Indian </a:t>
            </a:r>
            <a:r>
              <a:rPr lang="en-US" sz="2300" b="1" i="1" dirty="0"/>
              <a:t>dhow ship </a:t>
            </a:r>
            <a:r>
              <a:rPr lang="en-US" sz="2300" dirty="0"/>
              <a:t>&amp; </a:t>
            </a:r>
            <a:r>
              <a:rPr lang="en-US" sz="2300" b="1" i="1" dirty="0"/>
              <a:t>lateen sail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2300" dirty="0"/>
              <a:t>Abbasid rulers were very influenced by _________</a:t>
            </a:r>
            <a:r>
              <a:rPr lang="en-US" sz="2300" b="1" i="1" dirty="0"/>
              <a:t>customs and rituals</a:t>
            </a:r>
          </a:p>
          <a:p>
            <a:pPr marL="400050" lvl="2" indent="0">
              <a:buNone/>
            </a:pPr>
            <a:r>
              <a:rPr lang="en-US" sz="2300" dirty="0"/>
              <a:t>	-- Persians occupied many high level admin positions</a:t>
            </a:r>
          </a:p>
          <a:p>
            <a:pPr marL="400050" lvl="2" indent="0">
              <a:buNone/>
            </a:pPr>
            <a:r>
              <a:rPr lang="en-US" sz="2300" dirty="0"/>
              <a:t>	-- Abbasid rulers sat on golden thrones encrusted w/ jewels in large 	audience halls of petitioners (executioner next to throne)</a:t>
            </a:r>
          </a:p>
          <a:p>
            <a:pPr marL="400050" lvl="2" indent="0">
              <a:buNone/>
            </a:pPr>
            <a:r>
              <a:rPr lang="en-US" sz="2300" dirty="0"/>
              <a:t>	-- Adopt and administer a tribute system where outlying areas 	pay taxes to Baghdad (head tax on all non-Muslims; taxes on trade)</a:t>
            </a:r>
          </a:p>
          <a:p>
            <a:pPr marL="0" lvl="1" indent="0">
              <a:buNone/>
            </a:pPr>
            <a:endParaRPr lang="en-US" sz="2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4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657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Abbasid Caliphate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14" y="5953126"/>
            <a:ext cx="8229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300" dirty="0"/>
          </a:p>
        </p:txBody>
      </p:sp>
      <p:pic>
        <p:nvPicPr>
          <p:cNvPr id="10242" name="Picture 2" descr="http://www.zonu.com/images/0X0/2010-01-01-11553/The-Abbasid-Caliphate-75012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762000"/>
            <a:ext cx="8991600" cy="51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896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Harun al Rashid &amp; Caliphate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685800"/>
            <a:ext cx="3352800" cy="617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300" dirty="0"/>
              <a:t>Chinese travelers described the court of Harun-al-Rashid, “The king wears a turban of silk brocade and foreign cotton stuff. On each new and full moon he puts on an eight-sided flat-topped headdress of pure gold, set with the most precious jewels in the world. His robe is of silk brocade and is bound around him with a jade girdle . . . The king’s throne is set with pearls and precious stones, and the steps of the throne are covered with pure gold.”</a:t>
            </a:r>
          </a:p>
        </p:txBody>
      </p:sp>
      <p:pic>
        <p:nvPicPr>
          <p:cNvPr id="22530" name="Picture 2" descr="http://uwmesp.files.wordpress.com/2012/06/haro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5562600" cy="483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456888"/>
            <a:ext cx="571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As the capital moved East to Baghdad, the Caliphate came under extensive Persian influence =&gt; decadent palaces, jeweled thrones, harems, etc….</a:t>
            </a:r>
          </a:p>
        </p:txBody>
      </p:sp>
    </p:spTree>
    <p:extLst>
      <p:ext uri="{BB962C8B-B14F-4D97-AF65-F5344CB8AC3E}">
        <p14:creationId xmlns:p14="http://schemas.microsoft.com/office/powerpoint/2010/main" val="3128558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52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Fracturing of the Caliphate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04800"/>
            <a:ext cx="9067800" cy="6629400"/>
          </a:xfrm>
        </p:spPr>
        <p:txBody>
          <a:bodyPr>
            <a:normAutofit/>
          </a:bodyPr>
          <a:lstStyle/>
          <a:p>
            <a:r>
              <a:rPr lang="en-US" sz="2300" dirty="0"/>
              <a:t>After 850 or 900 CE, the Abbasid caliphate weakened and the Islamic concept of “caliph” was fractured between many rival states . . 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Why fall of Abbasids? </a:t>
            </a:r>
          </a:p>
          <a:p>
            <a:pPr marL="457200" lvl="1" indent="0">
              <a:buNone/>
            </a:pPr>
            <a:r>
              <a:rPr lang="en-US" sz="2300" dirty="0"/>
              <a:t>	-- __________________=&gt; caravans traveled 20 miles/day, couriers 	100 miles/day (hard to communicate and respond to crises)</a:t>
            </a:r>
          </a:p>
          <a:p>
            <a:pPr marL="457200" lvl="1" indent="0">
              <a:buNone/>
            </a:pPr>
            <a:r>
              <a:rPr lang="en-US" sz="2300" dirty="0"/>
              <a:t>	-- ___________________________=&gt; snowfall in Baghdad killed 	date trees, rivers &amp; canals became silted due to overpopulation</a:t>
            </a:r>
          </a:p>
          <a:p>
            <a:pPr marL="457200" lvl="1" indent="0">
              <a:buNone/>
            </a:pPr>
            <a:r>
              <a:rPr lang="en-US" sz="2300" dirty="0"/>
              <a:t>	-- </a:t>
            </a:r>
            <a:r>
              <a:rPr lang="en-US" sz="2300" b="1" i="1" dirty="0"/>
              <a:t>Decadence and decline </a:t>
            </a:r>
            <a:r>
              <a:rPr lang="en-US" sz="2300" dirty="0"/>
              <a:t>=&gt; Abbasid rulers became focused on 	wealth 	and extravagance (wine, harems, homosexuality)</a:t>
            </a:r>
          </a:p>
          <a:p>
            <a:pPr marL="457200" lvl="1" indent="0">
              <a:buNone/>
            </a:pPr>
            <a:r>
              <a:rPr lang="en-US" sz="2300" b="1" i="1" dirty="0"/>
              <a:t>	-- ________________________=&gt; Mamluks</a:t>
            </a:r>
            <a:r>
              <a:rPr lang="en-US" sz="2300" dirty="0"/>
              <a:t> (Turkish 	slaves/soldiers) were widely used and revolted to form the </a:t>
            </a:r>
            <a:r>
              <a:rPr lang="en-US" sz="2300" b="1" i="1" dirty="0"/>
              <a:t>Seljuk 	dynasty </a:t>
            </a:r>
            <a:r>
              <a:rPr lang="en-US" sz="2300" dirty="0"/>
              <a:t>by 1060</a:t>
            </a:r>
          </a:p>
          <a:p>
            <a:pPr marL="400050"/>
            <a:r>
              <a:rPr lang="en-US" sz="2300" dirty="0"/>
              <a:t>By 1100 the Caliphate had fractured into many parts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Shi’ite </a:t>
            </a:r>
            <a:r>
              <a:rPr lang="en-US" sz="2300" b="1" i="1" dirty="0"/>
              <a:t>Fatimid Dynasty </a:t>
            </a:r>
            <a:r>
              <a:rPr lang="en-US" sz="2300" dirty="0"/>
              <a:t>in Egypt (Cairo); </a:t>
            </a:r>
            <a:r>
              <a:rPr lang="en-US" sz="2300" b="1" i="1" dirty="0"/>
              <a:t>Seljuk Turkish </a:t>
            </a:r>
            <a:r>
              <a:rPr lang="en-US" sz="2300" dirty="0"/>
              <a:t>dynasty in Mesopotamia &amp; </a:t>
            </a:r>
            <a:r>
              <a:rPr lang="en-US" sz="2300" b="1" i="1" dirty="0"/>
              <a:t>Andalusian</a:t>
            </a:r>
            <a:r>
              <a:rPr lang="en-US" sz="2300" dirty="0"/>
              <a:t> Muslim kingdoms in Spain (Cordoba)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b="1" i="1" dirty="0"/>
              <a:t>Madrasas</a:t>
            </a:r>
            <a:r>
              <a:rPr lang="en-US" sz="2300" dirty="0"/>
              <a:t> (Islamic religious universities) and </a:t>
            </a:r>
            <a:r>
              <a:rPr lang="en-US" sz="2300" b="1" i="1" dirty="0"/>
              <a:t>Imams</a:t>
            </a:r>
            <a:r>
              <a:rPr lang="en-US" sz="2300" dirty="0"/>
              <a:t> preserve Muslim cultural unity</a:t>
            </a:r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879715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685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Fracturing of the Muslim Caliphate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867400"/>
            <a:ext cx="8229600" cy="868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9698" name="Picture 2" descr="http://teachmiddleeast.lib.uchicago.edu/historical-perspectives/rulership-and-justice/islamic-period/images/rul-jus-islamic-period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7927975" cy="57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090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228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Spread of Islam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381000"/>
            <a:ext cx="9296400" cy="6477000"/>
          </a:xfrm>
        </p:spPr>
        <p:txBody>
          <a:bodyPr>
            <a:normAutofit fontScale="92500" lnSpcReduction="20000"/>
          </a:bodyPr>
          <a:lstStyle/>
          <a:p>
            <a:pPr marL="0" lvl="1" indent="0">
              <a:buNone/>
            </a:pPr>
            <a:r>
              <a:rPr lang="en-US" sz="2300" dirty="0"/>
              <a:t>#2: </a:t>
            </a:r>
            <a:r>
              <a:rPr lang="en-US" sz="2500" b="1" u="sng" dirty="0"/>
              <a:t>_________________________________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300" dirty="0"/>
              <a:t>Tradition of raiding and trading led many leaders to pledge support to Muhammad &amp; caliphs (protection from raids &amp; freedom to trade)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300" dirty="0"/>
              <a:t>In Abbasid caliphate (and other Muslim countries) highest classes were </a:t>
            </a:r>
            <a:r>
              <a:rPr lang="en-US" sz="2300" b="1" i="1" dirty="0"/>
              <a:t>judges, officials and merchants </a:t>
            </a:r>
            <a:r>
              <a:rPr lang="en-US" sz="2300" dirty="0"/>
              <a:t>=&gt; Muhammad started as a merchant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2300" dirty="0"/>
              <a:t>Baghdad capital located at the intersection of trade routes =&gt; overland Silk Road from East and Indian Ocean trade up Tigris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2300" dirty="0"/>
              <a:t>___________________were used by Muslims in ME to trade w/ Chinese, African, Indian and European merchants</a:t>
            </a:r>
          </a:p>
          <a:p>
            <a:pPr marL="400050" lvl="2" indent="0">
              <a:buNone/>
            </a:pPr>
            <a:r>
              <a:rPr lang="en-US" sz="2300" dirty="0"/>
              <a:t>	-- Muslims traded carpets, spices, glass, textiles for silk &amp; porcelain (China), 	jewels and spices (India) &amp; ivory, slaves, salt and gold (Africa)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300" dirty="0"/>
              <a:t>During Abbasid rule, non-Arab &amp; Arab Muslims were treated as equals =&gt; gave rise to greater conversion rates among conquered populations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2300" b="1" i="1" dirty="0"/>
              <a:t>Benefits of conversion </a:t>
            </a:r>
            <a:r>
              <a:rPr lang="en-US" sz="2300" dirty="0"/>
              <a:t>= freedom from head tax </a:t>
            </a:r>
            <a:r>
              <a:rPr lang="en-US" sz="2300" b="1" i="1" dirty="0"/>
              <a:t>(___________) </a:t>
            </a:r>
            <a:r>
              <a:rPr lang="en-US" sz="2300" dirty="0"/>
              <a:t>, greater opportunity for education, access to govt positions, adv. in trade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2300" dirty="0"/>
              <a:t>Merchants who converted to Islam were favored over non-Muslims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50" b="1" i="1" dirty="0"/>
              <a:t>___________________________________were key to the intl. spread of Islam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2250" b="1" i="1" dirty="0"/>
              <a:t>Diasporic merchant communities </a:t>
            </a:r>
            <a:r>
              <a:rPr lang="en-US" sz="2250" dirty="0"/>
              <a:t>established along the Indian Ocean &amp; Saharan trade routes =&gt; Swahili City states, Malacca, Ghana &amp; Mali</a:t>
            </a:r>
          </a:p>
          <a:p>
            <a:pPr marL="400050" lvl="2" indent="0">
              <a:buNone/>
            </a:pPr>
            <a:r>
              <a:rPr lang="en-US" sz="2250" dirty="0"/>
              <a:t>	-- Islam represented commercial success and high social status =&gt; many 	elites converted (filtered down in many cases)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20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Middle Eastern trade bazaar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0"/>
            <a:ext cx="8229600" cy="6397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300" dirty="0"/>
              <a:t>A bazaar is basically what we would call a marketplace =&gt; goods are exchanged and merchants of many different nationalities are gathered</a:t>
            </a:r>
          </a:p>
        </p:txBody>
      </p:sp>
      <p:pic>
        <p:nvPicPr>
          <p:cNvPr id="58370" name="Picture 2" descr="http://upload.wikimedia.org/wikipedia/commons/7/75/Bazar_of_Ath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799"/>
            <a:ext cx="8382000" cy="53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74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457200"/>
          </a:xfrm>
        </p:spPr>
        <p:txBody>
          <a:bodyPr>
            <a:normAutofit fontScale="90000"/>
          </a:bodyPr>
          <a:lstStyle/>
          <a:p>
            <a:r>
              <a:rPr lang="en-US" sz="3200" b="1" u="sng" dirty="0"/>
              <a:t>Muslim Diasporic Communities in the Indian Ocean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638800"/>
            <a:ext cx="8610600" cy="1096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300" dirty="0"/>
              <a:t>Muslim merchants on the Indian Ocean and Saharan trade routes established Muslim communities that gradually became vehicles for conversion =&gt; locals were attracted to religions, focus on equality, connection w/ trade, etc….</a:t>
            </a:r>
          </a:p>
        </p:txBody>
      </p:sp>
      <p:pic>
        <p:nvPicPr>
          <p:cNvPr id="28676" name="Picture 4" descr="http://pdjeliclark.files.wordpress.com/2013/10/indian-ocean-tr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9" y="685800"/>
            <a:ext cx="840700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3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57200"/>
            <a:ext cx="8991600" cy="4038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300" dirty="0"/>
              <a:t>#3: </a:t>
            </a:r>
            <a:r>
              <a:rPr lang="en-US" sz="2300" b="1" i="1" dirty="0"/>
              <a:t>__________________________________</a:t>
            </a:r>
          </a:p>
          <a:p>
            <a:r>
              <a:rPr lang="en-US" sz="2300" dirty="0"/>
              <a:t>Sufism was an Islamic movement that started in the 750 as a reaction against the excesses of elites in the Umayyad  &amp; Abbasid dynasties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Sufis attempt to get closer to Allah in this life by living lives of ___________ and following Islamic law perfectly</a:t>
            </a:r>
          </a:p>
          <a:p>
            <a:pPr marL="400050" lvl="1" indent="0">
              <a:buNone/>
            </a:pPr>
            <a:r>
              <a:rPr lang="en-US" sz="2300" dirty="0"/>
              <a:t>	-- Sufi followers must learn under a teacher (mystic) who gains 	authority in an unbroken line back to Mohammad (via Ali)</a:t>
            </a:r>
          </a:p>
          <a:p>
            <a:r>
              <a:rPr lang="en-US" sz="2300" dirty="0"/>
              <a:t>Although their intent was not missionary per se, Sufi’s attracted followers and converts throughout Eurasia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Many were attracted by purity of worship (i.e. Buddhism)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Sufi missionaries spread out across Eurasia =&gt; West Africa, India, Malacca, Central Asia &amp; won converts via example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304799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Spread of Islam</a:t>
            </a:r>
          </a:p>
        </p:txBody>
      </p:sp>
      <p:pic>
        <p:nvPicPr>
          <p:cNvPr id="48130" name="Picture 2" descr="http://upload.wikimedia.org/wikipedia/commons/c/c1/Dhikr_Rifa-iy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3399"/>
            <a:ext cx="3810000" cy="249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59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10600" cy="381000"/>
          </a:xfrm>
        </p:spPr>
        <p:txBody>
          <a:bodyPr>
            <a:noAutofit/>
          </a:bodyPr>
          <a:lstStyle/>
          <a:p>
            <a:r>
              <a:rPr lang="en-US" sz="3200" b="1" u="sng" dirty="0"/>
              <a:t>What were the Postclassical Era (Middle Ages)?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" y="533400"/>
            <a:ext cx="8991600" cy="64008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300" b="1" i="1" dirty="0"/>
              <a:t>** Periodization Activity **</a:t>
            </a:r>
          </a:p>
          <a:p>
            <a:r>
              <a:rPr lang="en-US" sz="2300" b="1" i="1" dirty="0"/>
              <a:t>Periodization =&gt; Q: Why 600 CE? Why 1450 CE? </a:t>
            </a:r>
            <a:endParaRPr lang="en-US" sz="2300" dirty="0"/>
          </a:p>
          <a:p>
            <a:r>
              <a:rPr lang="en-US" sz="2300" dirty="0"/>
              <a:t>In general, it is a time period (~600 CE to 1450 CE) between the Classical and Modern ages (European)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Historian Leonardo Bruni 1</a:t>
            </a:r>
            <a:r>
              <a:rPr lang="en-US" sz="2300" baseline="30000" dirty="0"/>
              <a:t>st</a:t>
            </a:r>
            <a:r>
              <a:rPr lang="en-US" sz="2300" dirty="0"/>
              <a:t> developed the idea of dividing history into Classical, Medieval and modern periods</a:t>
            </a:r>
          </a:p>
          <a:p>
            <a:pPr marL="400050" lvl="1" indent="0">
              <a:buNone/>
            </a:pPr>
            <a:r>
              <a:rPr lang="en-US" sz="2300" dirty="0"/>
              <a:t>	-- Based on the writings of </a:t>
            </a:r>
            <a:r>
              <a:rPr lang="en-US" sz="2300" b="1" i="1" dirty="0"/>
              <a:t>Petrarch</a:t>
            </a:r>
            <a:r>
              <a:rPr lang="en-US" sz="2300" dirty="0"/>
              <a:t> that European culture had 	stagnated &amp; drifted into a “Dark” time after the fall of Rome</a:t>
            </a:r>
          </a:p>
          <a:p>
            <a:pPr marL="400050" lvl="1" indent="0">
              <a:buNone/>
            </a:pPr>
            <a:r>
              <a:rPr lang="en-US" sz="2300" dirty="0"/>
              <a:t>	-- Enlightenment and Reformation scholars agreed and idealized the 	classical period as the time when Christianity 1</a:t>
            </a:r>
            <a:r>
              <a:rPr lang="en-US" sz="2300" baseline="30000" dirty="0"/>
              <a:t>st</a:t>
            </a:r>
            <a:r>
              <a:rPr lang="en-US" sz="2300" dirty="0"/>
              <a:t> developed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Its name (Medieval) denotes some type of deficiency or primitive quality to it, yet there were many positive developments</a:t>
            </a:r>
          </a:p>
          <a:p>
            <a:pPr marL="457200" lvl="1" indent="0">
              <a:buNone/>
            </a:pPr>
            <a:r>
              <a:rPr lang="en-US" sz="2300" dirty="0"/>
              <a:t>	-- European Universities (Oxford, Cambridge) were begun</a:t>
            </a:r>
          </a:p>
          <a:p>
            <a:pPr marL="457200" lvl="1" indent="0">
              <a:buNone/>
            </a:pPr>
            <a:r>
              <a:rPr lang="en-US" sz="2300" dirty="0"/>
              <a:t>	-- Gunpowder, the magnetic compass, moveable type printing and 	the 	Dhow ship were all popularized</a:t>
            </a:r>
          </a:p>
          <a:p>
            <a:pPr marL="457200" lvl="1" indent="0">
              <a:buNone/>
            </a:pPr>
            <a:r>
              <a:rPr lang="en-US" sz="2300" dirty="0"/>
              <a:t>	-- In Africa, Mesoamerica cultural expression reached its zenith in 	the 	civilizations of Mali, Ghana, Zimbabwe and the Aztecs &amp; Incas</a:t>
            </a:r>
          </a:p>
          <a:p>
            <a:pPr marL="457200" lvl="1" indent="0">
              <a:buNone/>
            </a:pPr>
            <a:r>
              <a:rPr lang="en-US" sz="2300" dirty="0"/>
              <a:t>	-- In the Middle East </a:t>
            </a:r>
            <a:r>
              <a:rPr lang="en-US" sz="2300" b="1" i="1" dirty="0"/>
              <a:t>Islam</a:t>
            </a:r>
            <a:r>
              <a:rPr lang="en-US" sz="2300" dirty="0"/>
              <a:t> developed and led to a cultural flowering and 	rapid political &amp; economic expansion</a:t>
            </a:r>
          </a:p>
          <a:p>
            <a:pPr marL="457200" lvl="1" indent="0">
              <a:buNone/>
            </a:pPr>
            <a:r>
              <a:rPr lang="en-US" sz="2300" dirty="0"/>
              <a:t>	-- Pastoral peoples (i.e. Mongols, </a:t>
            </a:r>
            <a:r>
              <a:rPr lang="en-US" sz="2300" dirty="0" err="1"/>
              <a:t>Turls</a:t>
            </a:r>
            <a:r>
              <a:rPr lang="en-US" sz="2300" dirty="0"/>
              <a:t>) reached the height of power also</a:t>
            </a:r>
          </a:p>
        </p:txBody>
      </p:sp>
    </p:spTree>
    <p:extLst>
      <p:ext uri="{BB962C8B-B14F-4D97-AF65-F5344CB8AC3E}">
        <p14:creationId xmlns:p14="http://schemas.microsoft.com/office/powerpoint/2010/main" val="1608508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715962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Religious Conversion in Different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762000"/>
            <a:ext cx="9296400" cy="6096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300" b="1" u="sng" dirty="0"/>
              <a:t>#1: ________________</a:t>
            </a:r>
            <a:r>
              <a:rPr lang="en-US" sz="2300" dirty="0"/>
              <a:t>=&gt; Islam spread by Muslin traders across the Sahara</a:t>
            </a:r>
          </a:p>
          <a:p>
            <a:r>
              <a:rPr lang="en-US" sz="2300" dirty="0"/>
              <a:t>Peaceful and voluntary acceptance of Islam =&gt; mainly occurred in Urban centers among the elite or merchants (i.e. Mansa Musa)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Many W. African cities became centers of Islamic religious and intellectual study (adopted Arabic language) =&gt; i.e. </a:t>
            </a:r>
            <a:r>
              <a:rPr lang="en-US" sz="2300" b="1" i="1" dirty="0"/>
              <a:t>Timbuktu</a:t>
            </a:r>
          </a:p>
          <a:p>
            <a:pPr marL="400050" lvl="1" indent="0">
              <a:buNone/>
            </a:pPr>
            <a:r>
              <a:rPr lang="en-US" sz="2300" b="1" i="1" dirty="0"/>
              <a:t>	-- </a:t>
            </a:r>
            <a:r>
              <a:rPr lang="en-US" sz="2300" dirty="0"/>
              <a:t>150 Qur'anic schools, several madrasas, huge mosques</a:t>
            </a:r>
          </a:p>
          <a:p>
            <a:pPr marL="0" indent="0">
              <a:buNone/>
            </a:pPr>
            <a:r>
              <a:rPr lang="en-US" sz="2300" b="1" u="sng" dirty="0"/>
              <a:t>#2: ________________</a:t>
            </a:r>
            <a:r>
              <a:rPr lang="en-US" sz="2300" dirty="0"/>
              <a:t>=&gt; conquered by Arabic Berbers in 700 and became a vibrant Islamic civilization (capital = </a:t>
            </a:r>
            <a:r>
              <a:rPr lang="en-US" sz="2300" b="1" i="1" dirty="0"/>
              <a:t>Cordoba</a:t>
            </a:r>
            <a:r>
              <a:rPr lang="en-US" sz="2300" dirty="0"/>
              <a:t>; #1 city in world by 1000 CE)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Religious toleration led to harmony &amp; cooperation between Muslim, Jewish and Christian scholars &amp; artisans (mixed civilization)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Astronomy, medicine, arts and architecture all flourished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Declined in 11</a:t>
            </a:r>
            <a:r>
              <a:rPr lang="en-US" sz="2300" baseline="30000" dirty="0"/>
              <a:t>th</a:t>
            </a:r>
            <a:r>
              <a:rPr lang="en-US" sz="2300" dirty="0"/>
              <a:t> century when toleration ended and constant warfare ensued between Christian and Islamic kingdoms</a:t>
            </a:r>
          </a:p>
          <a:p>
            <a:pPr marL="0" indent="0">
              <a:buNone/>
            </a:pPr>
            <a:r>
              <a:rPr lang="en-US" sz="2300" b="1" u="sng" dirty="0"/>
              <a:t>#3: _______________</a:t>
            </a:r>
            <a:r>
              <a:rPr lang="en-US" sz="2300" dirty="0"/>
              <a:t>=&gt; Islam imported through Turkish tribes from C. Asia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Initially very violent =&gt; destruction of Hindu and Buddhist temples (led to series of Muslim led governments; </a:t>
            </a:r>
            <a:r>
              <a:rPr lang="en-US" sz="2300" b="1" i="1" dirty="0"/>
              <a:t>Delhi Sultanate</a:t>
            </a:r>
            <a:r>
              <a:rPr lang="en-US" sz="2300" dirty="0"/>
              <a:t>, etc…)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Islam never became dominant due to cultural boundaries (i.e. monotheistic, lack of icons and statues, focus on equality of all believers, sexual modesty)</a:t>
            </a:r>
          </a:p>
          <a:p>
            <a:pPr marL="400050" lvl="1" indent="0">
              <a:buNone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56371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304799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Postclassical Era States and Empires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8086"/>
            <a:ext cx="9144000" cy="6400800"/>
          </a:xfrm>
        </p:spPr>
        <p:txBody>
          <a:bodyPr>
            <a:normAutofit fontScale="92500"/>
          </a:bodyPr>
          <a:lstStyle/>
          <a:p>
            <a:r>
              <a:rPr lang="en-US" sz="2300" dirty="0"/>
              <a:t>During the postclassical era there was considerable continuity in statecraft, but also great changes and diversity in how societies organized civilization</a:t>
            </a:r>
          </a:p>
          <a:p>
            <a:pPr marL="0" indent="0">
              <a:buNone/>
            </a:pPr>
            <a:r>
              <a:rPr lang="en-US" sz="2800" dirty="0"/>
              <a:t>#1: </a:t>
            </a:r>
            <a:r>
              <a:rPr lang="en-US" sz="2800" b="1" u="sng" dirty="0"/>
              <a:t>Reconstituted States </a:t>
            </a:r>
            <a:r>
              <a:rPr lang="en-US" sz="2300" dirty="0"/>
              <a:t>=&gt; some societies like the Chinese and Byzantines reorganized old models and applied new techniques to meet needs</a:t>
            </a:r>
          </a:p>
          <a:p>
            <a:pPr marL="0" indent="0">
              <a:buNone/>
            </a:pPr>
            <a:r>
              <a:rPr lang="en-US" sz="2300" b="1" i="1" dirty="0"/>
              <a:t>____________________________=&gt; </a:t>
            </a:r>
            <a:r>
              <a:rPr lang="en-US" sz="2300" dirty="0"/>
              <a:t>began as the Eastern Roman Empire</a:t>
            </a:r>
          </a:p>
          <a:p>
            <a:r>
              <a:rPr lang="en-US" sz="2300" dirty="0"/>
              <a:t>Emperor Justinian attempted to revive the Roman Empire in scope (by conquest) &amp; ideology (by compiling its law in the_____________________)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Failed &amp; empire reborn as the </a:t>
            </a:r>
            <a:r>
              <a:rPr lang="en-US" sz="2300" b="1" i="1" dirty="0"/>
              <a:t>Byzantine Empire </a:t>
            </a:r>
            <a:r>
              <a:rPr lang="en-US" sz="2300" dirty="0"/>
              <a:t>(600 - 1453) </a:t>
            </a:r>
          </a:p>
          <a:p>
            <a:pPr marL="400050"/>
            <a:r>
              <a:rPr lang="en-US" sz="2300" dirty="0"/>
              <a:t>Byzantine Empire combined traditional power w/ new innovations</a:t>
            </a:r>
          </a:p>
          <a:p>
            <a:pPr marL="800100" lvl="1">
              <a:buFont typeface="Wingdings" panose="05000000000000000000" pitchFamily="2" charset="2"/>
              <a:buChar char="§"/>
            </a:pPr>
            <a:r>
              <a:rPr lang="en-US" sz="2300" i="1" dirty="0"/>
              <a:t> Traditional sources of power</a:t>
            </a:r>
          </a:p>
          <a:p>
            <a:pPr marL="457200" lvl="1" indent="0">
              <a:buNone/>
            </a:pPr>
            <a:r>
              <a:rPr lang="en-US" sz="2300" dirty="0"/>
              <a:t>	1. </a:t>
            </a:r>
            <a:r>
              <a:rPr lang="en-US" sz="2300" b="1" i="1" dirty="0"/>
              <a:t>Roman authority </a:t>
            </a:r>
            <a:r>
              <a:rPr lang="en-US" sz="2300" dirty="0"/>
              <a:t>=&gt; style themselves as heir of Rome 	</a:t>
            </a:r>
          </a:p>
          <a:p>
            <a:pPr marL="457200" lvl="1" indent="0">
              <a:buNone/>
            </a:pPr>
            <a:r>
              <a:rPr lang="en-US" sz="2300" dirty="0"/>
              <a:t>	-- Use Roman legal code (_________________)</a:t>
            </a:r>
          </a:p>
          <a:p>
            <a:pPr marL="457200" lvl="1" indent="0">
              <a:buNone/>
            </a:pPr>
            <a:r>
              <a:rPr lang="en-US" sz="2300" dirty="0"/>
              <a:t>	2. </a:t>
            </a:r>
            <a:r>
              <a:rPr lang="en-US" sz="2300" b="1" i="1" dirty="0"/>
              <a:t>Ritual &amp; Ceremony </a:t>
            </a:r>
            <a:r>
              <a:rPr lang="en-US" sz="2300" dirty="0"/>
              <a:t>=&gt; elaborate religious centered ceremonies (i.e. 	procession of all govt officials opening palace each day)</a:t>
            </a:r>
          </a:p>
          <a:p>
            <a:pPr marL="457200" lvl="1" indent="0">
              <a:buNone/>
            </a:pPr>
            <a:r>
              <a:rPr lang="en-US" sz="2300" dirty="0"/>
              <a:t>	3. </a:t>
            </a:r>
            <a:r>
              <a:rPr lang="en-US" sz="2300" b="1" i="1" dirty="0"/>
              <a:t>Military power </a:t>
            </a:r>
            <a:r>
              <a:rPr lang="en-US" sz="2300" dirty="0"/>
              <a:t>=&gt; Byzantines were basically a military state for 	centuries(threats from Islamic Turks, Germanic kingdoms)</a:t>
            </a:r>
          </a:p>
          <a:p>
            <a:pPr marL="857250" lvl="2" indent="0">
              <a:buNone/>
            </a:pPr>
            <a:r>
              <a:rPr lang="en-US" sz="1900" dirty="0"/>
              <a:t>	-- __________________________</a:t>
            </a:r>
            <a:r>
              <a:rPr lang="en-US" dirty="0"/>
              <a:t>were highest in world; use of “Greek Fire”</a:t>
            </a:r>
          </a:p>
          <a:p>
            <a:pPr marL="457200" lvl="1" indent="0">
              <a:buNone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19999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Map of Byzantine Empire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66" y="5867400"/>
            <a:ext cx="9012734" cy="868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300" dirty="0"/>
              <a:t>The Emperor Justinian brought back the glory of the old Roman Empire for a short time via administrative reforms and conquest =&gt; these conquests drained the empire of resources and were short lived (by 605 Italy was lost)</a:t>
            </a:r>
          </a:p>
        </p:txBody>
      </p:sp>
      <p:pic>
        <p:nvPicPr>
          <p:cNvPr id="5122" name="Picture 2" descr="http://wps.ablongman.com/wps/media/objects/419/429222/illustrations/WALL52951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" y="762000"/>
            <a:ext cx="885589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674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Byzantine Empire (ca 1000 CE)</a:t>
            </a:r>
          </a:p>
        </p:txBody>
      </p:sp>
      <p:pic>
        <p:nvPicPr>
          <p:cNvPr id="6146" name="Picture 2" descr="http://crusadinghistory.wikispaces.com/file/view/Byzantine_Empire_1000-1100.jpg/166501839/Byzantine_Empire_1000-1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305800" cy="590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298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5867400"/>
          </a:xfrm>
        </p:spPr>
        <p:txBody>
          <a:bodyPr>
            <a:normAutofit/>
          </a:bodyPr>
          <a:lstStyle/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i="1" dirty="0"/>
              <a:t>New Innovations</a:t>
            </a:r>
          </a:p>
          <a:p>
            <a:pPr lvl="1" indent="-342900">
              <a:buFont typeface="Wingdings" panose="05000000000000000000" pitchFamily="2" charset="2"/>
              <a:buChar char="v"/>
            </a:pPr>
            <a:r>
              <a:rPr lang="en-US" sz="2300" dirty="0"/>
              <a:t>Byzantines smuggled silkworms from China and started a silk 	industry (state monopoly which raised huge revenues)</a:t>
            </a:r>
          </a:p>
          <a:p>
            <a:pPr lvl="1" indent="-342900">
              <a:buFont typeface="Wingdings" panose="05000000000000000000" pitchFamily="2" charset="2"/>
              <a:buChar char="v"/>
            </a:pPr>
            <a:r>
              <a:rPr lang="en-US" sz="2300" dirty="0"/>
              <a:t>	Byzantines also sought to separate themselves from Latin 	Christianity by promoting ____________________(Greek language)</a:t>
            </a:r>
          </a:p>
          <a:p>
            <a:pPr marL="800100" lvl="2" indent="0">
              <a:buNone/>
            </a:pPr>
            <a:r>
              <a:rPr lang="en-US" sz="2500" dirty="0"/>
              <a:t>	-- Used ____________faith as a method of political control =&gt; 	reason for expansion into Eastern Europe &amp; beyond</a:t>
            </a:r>
          </a:p>
          <a:p>
            <a:pPr marL="914400" lvl="2" indent="0">
              <a:buNone/>
            </a:pPr>
            <a:r>
              <a:rPr lang="en-US" sz="2500" dirty="0"/>
              <a:t>-- Use of </a:t>
            </a:r>
            <a:r>
              <a:rPr lang="en-US" sz="2500" b="1" i="1" dirty="0"/>
              <a:t>Christianity</a:t>
            </a:r>
            <a:r>
              <a:rPr lang="en-US" sz="2500" dirty="0"/>
              <a:t> as a unifying force =&gt; emperors put $$ into church construction &amp; iconography (i.e. </a:t>
            </a:r>
            <a:r>
              <a:rPr lang="en-US" sz="2500" b="1" i="1" dirty="0" err="1"/>
              <a:t>Haga</a:t>
            </a:r>
            <a:r>
              <a:rPr lang="en-US" sz="2500" b="1" i="1" dirty="0"/>
              <a:t> Sophia</a:t>
            </a:r>
            <a:r>
              <a:rPr lang="en-US" sz="2500" dirty="0"/>
              <a:t>)</a:t>
            </a:r>
          </a:p>
          <a:p>
            <a:pPr marL="914400" lvl="2" indent="0">
              <a:buNone/>
            </a:pPr>
            <a:r>
              <a:rPr lang="en-US" sz="2300" dirty="0"/>
              <a:t>-- Greek Orthodox ________________= leader of Orthodox church</a:t>
            </a:r>
          </a:p>
          <a:p>
            <a:pPr marL="914400" lvl="2" indent="0">
              <a:buNone/>
            </a:pPr>
            <a:r>
              <a:rPr lang="en-US" sz="2300" dirty="0"/>
              <a:t>-- Series of schisms (icons, Nicene Creed wording) resulted in excommunication of Pope Leo IX by Patriarch Michael in 1054</a:t>
            </a:r>
          </a:p>
          <a:p>
            <a:pPr marL="914400" lvl="2" indent="0">
              <a:buNone/>
            </a:pPr>
            <a:r>
              <a:rPr lang="en-US" sz="2300" dirty="0"/>
              <a:t>-- Byzantines desired to spread Orthodox Christianity =&gt; led to conversion of </a:t>
            </a:r>
            <a:r>
              <a:rPr lang="en-US" sz="2300" b="1" i="1" dirty="0"/>
              <a:t>Kievian Russia </a:t>
            </a:r>
            <a:r>
              <a:rPr lang="en-US" sz="2300" dirty="0"/>
              <a:t>to Orthodox Christianity in 988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1771"/>
            <a:ext cx="9144000" cy="457200"/>
          </a:xfrm>
        </p:spPr>
        <p:txBody>
          <a:bodyPr>
            <a:noAutofit/>
          </a:bodyPr>
          <a:lstStyle/>
          <a:p>
            <a:r>
              <a:rPr lang="en-US" sz="3000" b="1" u="sng" dirty="0"/>
              <a:t>Postclassical Era States &amp; Empires – Byzantine Empire</a:t>
            </a:r>
          </a:p>
        </p:txBody>
      </p:sp>
    </p:spTree>
    <p:extLst>
      <p:ext uri="{BB962C8B-B14F-4D97-AF65-F5344CB8AC3E}">
        <p14:creationId xmlns:p14="http://schemas.microsoft.com/office/powerpoint/2010/main" val="1844647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Hagia Sophia – Byzantine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715002"/>
            <a:ext cx="8763000" cy="11429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300" dirty="0"/>
              <a:t>The Hagia Sophia was the most impressive cathedral in the world until the Vatican constructed the Sistine Chapel during the Renaissance =&gt; it was the site of many ceremonies meant to increase the prestige of Orthodox Christianity</a:t>
            </a:r>
          </a:p>
        </p:txBody>
      </p:sp>
      <p:pic>
        <p:nvPicPr>
          <p:cNvPr id="30722" name="Picture 2" descr="http://1.bp.blogspot.com/-M-WA206O7xE/UaiN4Hn_dbI/AAAAAAAAFkw/VrYK8l6IsyU/s1600/hagia_soph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1"/>
            <a:ext cx="75184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81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Iconoclasm debate in Byzantium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0"/>
            <a:ext cx="8839200" cy="1401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300" b="1" i="1" dirty="0"/>
              <a:t>Icon</a:t>
            </a:r>
            <a:r>
              <a:rPr lang="en-US" sz="2300" dirty="0"/>
              <a:t> = image of Jesus, saint or religious image</a:t>
            </a:r>
          </a:p>
          <a:p>
            <a:pPr marL="0" indent="0">
              <a:buNone/>
            </a:pPr>
            <a:r>
              <a:rPr lang="en-US" sz="2300" dirty="0"/>
              <a:t>Icon were popular and worn by many Christians due primarily to illiteracy; Byzantines banned icon production during the 9</a:t>
            </a:r>
            <a:r>
              <a:rPr lang="en-US" sz="2300" baseline="30000" dirty="0"/>
              <a:t>th</a:t>
            </a:r>
            <a:r>
              <a:rPr lang="en-US" sz="2300" dirty="0"/>
              <a:t> century as a means of separating themselves from Roman Christianity (pagan &amp; worshipping images)</a:t>
            </a:r>
          </a:p>
        </p:txBody>
      </p:sp>
      <p:pic>
        <p:nvPicPr>
          <p:cNvPr id="36866" name="Picture 2" descr="http://marshmk.files.wordpress.com/2011/12/pantocrator-byzantine-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74964"/>
            <a:ext cx="2819400" cy="419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www.orthodoxchristian.info/Ikons/Met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64" y="1211035"/>
            <a:ext cx="3227796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://www.sprezzatura.it/Arte/virgin_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60" y="1276645"/>
            <a:ext cx="3001940" cy="392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38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367145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Postclassical Era States and Empires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300" b="1" i="1" dirty="0"/>
              <a:t>Sui/Tang/Song China =&gt; </a:t>
            </a:r>
            <a:r>
              <a:rPr lang="en-US" sz="2300" dirty="0"/>
              <a:t>after the fall of the Han dynasty China entered a period of 4 centuries of disunity</a:t>
            </a:r>
          </a:p>
          <a:p>
            <a:r>
              <a:rPr lang="en-US" sz="2300" dirty="0"/>
              <a:t>In 581, the </a:t>
            </a:r>
            <a:r>
              <a:rPr lang="en-US" sz="2300" b="1" i="1" dirty="0"/>
              <a:t>Sui Dynasty </a:t>
            </a:r>
            <a:r>
              <a:rPr lang="en-US" sz="2300" dirty="0"/>
              <a:t>reunified China under one Emperor at Chang’an</a:t>
            </a:r>
          </a:p>
          <a:p>
            <a:r>
              <a:rPr lang="en-US" sz="2300" dirty="0"/>
              <a:t>The Sui, Tang &amp; Song dynasties combined traditional power w/ new innovations</a:t>
            </a:r>
          </a:p>
          <a:p>
            <a:pPr marL="0" indent="0">
              <a:buNone/>
            </a:pPr>
            <a:r>
              <a:rPr lang="en-US" sz="2300" b="1" i="1" dirty="0"/>
              <a:t>Traditional Power</a:t>
            </a:r>
          </a:p>
          <a:p>
            <a:pPr marL="400050" lvl="1" indent="0">
              <a:buNone/>
            </a:pPr>
            <a:r>
              <a:rPr lang="en-US" sz="2300" b="1" i="1" dirty="0"/>
              <a:t>1. Religion/ideology</a:t>
            </a:r>
            <a:r>
              <a:rPr lang="en-US" sz="2300" dirty="0"/>
              <a:t> =&gt; by the Song Dynasty _________________re-emerged after Sui &amp; Tang emperors endorsed Buddhism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_________________________was an attempt to combine traditional Confucian principles w/ metaphysical ideas of Daoism and Buddhism</a:t>
            </a:r>
          </a:p>
          <a:p>
            <a:pPr marL="400050" lvl="1" indent="0">
              <a:buNone/>
            </a:pPr>
            <a:r>
              <a:rPr lang="en-US" sz="2300" dirty="0"/>
              <a:t>	-- World is real =&gt; fulfillment comes from embracing world</a:t>
            </a:r>
          </a:p>
          <a:p>
            <a:pPr marL="400050" lvl="1" indent="0">
              <a:buNone/>
            </a:pPr>
            <a:r>
              <a:rPr lang="en-US" sz="2300" dirty="0"/>
              <a:t>	-- World exists as two separate spheres =&gt; material world and 	spiritual world (_______________________</a:t>
            </a:r>
            <a:r>
              <a:rPr lang="en-US" sz="2300" b="1" i="1" dirty="0"/>
              <a:t>, </a:t>
            </a:r>
            <a:r>
              <a:rPr lang="en-US" sz="2300" dirty="0"/>
              <a:t>like the Dao)</a:t>
            </a:r>
          </a:p>
          <a:p>
            <a:pPr marL="400050" lvl="1" indent="0">
              <a:buNone/>
            </a:pPr>
            <a:r>
              <a:rPr lang="en-US" sz="2300" dirty="0"/>
              <a:t>	-- Supreme Ultimate governed by a set of conflicting principles (__ ________) and goal was to transcend material world via self cultivation</a:t>
            </a:r>
          </a:p>
          <a:p>
            <a:pPr marL="800100" lvl="2" indent="0">
              <a:buNone/>
            </a:pPr>
            <a:r>
              <a:rPr lang="en-US" sz="2300" dirty="0"/>
              <a:t>-- Average Chinese not really effected by new changes (still worshipped household deities) but Buddhism did bring a belief in </a:t>
            </a:r>
            <a:r>
              <a:rPr lang="en-US" sz="2300" b="1" i="1" dirty="0"/>
              <a:t>reincarnation</a:t>
            </a:r>
          </a:p>
          <a:p>
            <a:pPr marL="800100" lvl="2" indent="0">
              <a:buNone/>
            </a:pPr>
            <a:r>
              <a:rPr lang="en-US" sz="2300" dirty="0"/>
              <a:t>	</a:t>
            </a:r>
          </a:p>
          <a:p>
            <a:pPr marL="0" indent="0">
              <a:buNone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662383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Neo Confucian Scholars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816455"/>
            <a:ext cx="8839200" cy="1020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i="1" dirty="0"/>
              <a:t>Zhu Xi </a:t>
            </a:r>
            <a:r>
              <a:rPr lang="en-US" sz="2400" dirty="0"/>
              <a:t>was the founder of Neo-Confucianism and holds a reverence close to Confucius himself =&gt; believed the central focus of life should be the investigation of things and improvement of self (path to Supreme Ultimate)</a:t>
            </a:r>
          </a:p>
        </p:txBody>
      </p:sp>
      <p:pic>
        <p:nvPicPr>
          <p:cNvPr id="1026" name="Picture 2" descr="http://kuiwon.files.wordpress.com/2012/10/ju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3581400" cy="500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273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 lnSpcReduction="10000"/>
          </a:bodyPr>
          <a:lstStyle/>
          <a:p>
            <a:pPr marL="857250" lvl="3" indent="0">
              <a:buNone/>
            </a:pPr>
            <a:r>
              <a:rPr lang="en-US" sz="2300" dirty="0"/>
              <a:t>2. </a:t>
            </a:r>
            <a:r>
              <a:rPr lang="en-US" sz="2300" b="1" i="1" dirty="0"/>
              <a:t>Landed elites </a:t>
            </a:r>
            <a:r>
              <a:rPr lang="en-US" sz="2300" dirty="0"/>
              <a:t>=&gt; during the Song dynasty the landed gentry emerged as the pre-eminent class in Chinese society</a:t>
            </a:r>
          </a:p>
          <a:p>
            <a:pPr marL="857250" lvl="3" indent="0">
              <a:buNone/>
            </a:pPr>
            <a:r>
              <a:rPr lang="en-US" sz="2300" dirty="0"/>
              <a:t>	-- Controlled most land in rural areas &amp; received education in 	Confucian classics</a:t>
            </a:r>
          </a:p>
          <a:p>
            <a:pPr marL="400050" lvl="2" indent="0">
              <a:buNone/>
            </a:pPr>
            <a:r>
              <a:rPr lang="en-US" sz="2300" dirty="0"/>
              <a:t>	--  Due to superior knowledge, 50% of bureaucrats were elites</a:t>
            </a:r>
          </a:p>
          <a:p>
            <a:pPr marL="857250" lvl="3" indent="0">
              <a:buNone/>
            </a:pPr>
            <a:r>
              <a:rPr lang="en-US" sz="2300" dirty="0"/>
              <a:t>3. __________________</a:t>
            </a:r>
            <a:r>
              <a:rPr lang="en-US" sz="2300" b="1" i="1" dirty="0"/>
              <a:t>=&gt; </a:t>
            </a:r>
            <a:r>
              <a:rPr lang="en-US" sz="2300" dirty="0"/>
              <a:t>continued during Tang &amp; Song dynasties </a:t>
            </a:r>
          </a:p>
          <a:p>
            <a:pPr marL="857250" lvl="3" indent="0">
              <a:buNone/>
            </a:pPr>
            <a:r>
              <a:rPr lang="en-US" sz="2300" b="1" i="1" dirty="0"/>
              <a:t>	-- </a:t>
            </a:r>
            <a:r>
              <a:rPr lang="en-US" sz="2300" dirty="0"/>
              <a:t>Only males allowed to take Civil Service Exam</a:t>
            </a:r>
          </a:p>
          <a:p>
            <a:pPr marL="400050" lvl="2" indent="0">
              <a:buNone/>
            </a:pPr>
            <a:r>
              <a:rPr lang="en-US" sz="2300" dirty="0"/>
              <a:t>	-- Practice of _________________is cultivated to attract wealthy 	husbands =&gt; sign of submissiveness and self discipline 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sz="2300" i="1" dirty="0"/>
              <a:t>New innovations</a:t>
            </a:r>
          </a:p>
          <a:p>
            <a:pPr marL="400050" lvl="2" indent="0">
              <a:buNone/>
            </a:pPr>
            <a:r>
              <a:rPr lang="en-US" sz="2300" dirty="0"/>
              <a:t>	1. During the Sui and Tang dynasties _____________was 	established as 	state religion due to popularity among people</a:t>
            </a:r>
          </a:p>
          <a:p>
            <a:pPr marL="1314450" lvl="4" indent="0">
              <a:buNone/>
            </a:pPr>
            <a:r>
              <a:rPr lang="en-US" sz="2300" dirty="0"/>
              <a:t>-- Monasteries built, __________________used in Civil service exam, Buddhist art created and patronized</a:t>
            </a:r>
          </a:p>
          <a:p>
            <a:pPr marL="1314450" lvl="4" indent="0">
              <a:buNone/>
            </a:pPr>
            <a:r>
              <a:rPr lang="en-US" sz="2300" dirty="0"/>
              <a:t>-- Later Tang dynasty persecuted Buddhists and destroyed temples as fear of foreigners increased due to border problems </a:t>
            </a:r>
            <a:endParaRPr lang="en-US" sz="2500" dirty="0"/>
          </a:p>
          <a:p>
            <a:pPr marL="742950" lvl="2" indent="-342900">
              <a:buFont typeface="Wingdings" panose="05000000000000000000" pitchFamily="2" charset="2"/>
              <a:buChar char="§"/>
            </a:pPr>
            <a:endParaRPr lang="en-US" sz="2300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Postclassical Era States and Empires</a:t>
            </a:r>
          </a:p>
        </p:txBody>
      </p:sp>
    </p:spTree>
    <p:extLst>
      <p:ext uri="{BB962C8B-B14F-4D97-AF65-F5344CB8AC3E}">
        <p14:creationId xmlns:p14="http://schemas.microsoft.com/office/powerpoint/2010/main" val="85394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Postclassical Era States and Empires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324600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/>
              <a:t>Politically, Middle Age states &amp; empires can be divided into a few categories . . .</a:t>
            </a:r>
          </a:p>
          <a:p>
            <a:pPr marL="0" indent="0">
              <a:buNone/>
            </a:pPr>
            <a:r>
              <a:rPr lang="en-US" sz="2300" dirty="0"/>
              <a:t>#1: </a:t>
            </a:r>
            <a:r>
              <a:rPr lang="en-US" sz="2300" b="1" i="1" dirty="0"/>
              <a:t>Reconstituted States </a:t>
            </a:r>
            <a:r>
              <a:rPr lang="en-US" sz="2300" dirty="0"/>
              <a:t>=&gt; states that had existed before, but were now reinvented with new ideas and/or strategies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b="1" i="1" dirty="0"/>
              <a:t>Byzantine Empire,</a:t>
            </a:r>
            <a:r>
              <a:rPr lang="en-US" sz="2300" dirty="0"/>
              <a:t> </a:t>
            </a:r>
            <a:r>
              <a:rPr lang="en-US" sz="2300" b="1" i="1" dirty="0"/>
              <a:t>Sui/Tang/Song China, Holy Roman Empire</a:t>
            </a:r>
          </a:p>
          <a:p>
            <a:pPr marL="0" indent="0">
              <a:buNone/>
            </a:pPr>
            <a:r>
              <a:rPr lang="en-US" sz="2300" dirty="0"/>
              <a:t>#2: </a:t>
            </a:r>
            <a:r>
              <a:rPr lang="en-US" sz="2300" b="1" i="1" dirty="0"/>
              <a:t>Islamic states &amp; Empires </a:t>
            </a:r>
            <a:r>
              <a:rPr lang="en-US" sz="2300" dirty="0"/>
              <a:t>=&gt; Islam became a unifying force in the ME; empires expanded &amp; traders/missionaries spread the faith to other areas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b="1" i="1" dirty="0"/>
              <a:t>Abbasid Empire, Ghana, Mali, Delhi Sultanate, Andalusia</a:t>
            </a:r>
          </a:p>
          <a:p>
            <a:pPr marL="0" indent="0">
              <a:buNone/>
            </a:pPr>
            <a:r>
              <a:rPr lang="en-US" sz="2300" dirty="0"/>
              <a:t>#3: </a:t>
            </a:r>
            <a:r>
              <a:rPr lang="en-US" sz="2300" b="1" i="1" dirty="0"/>
              <a:t>Feudal States </a:t>
            </a:r>
            <a:r>
              <a:rPr lang="en-US" sz="2300" dirty="0"/>
              <a:t>=&gt; feudalism predominated in Europe and Japan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Kingdom of </a:t>
            </a:r>
            <a:r>
              <a:rPr lang="en-US" sz="2300" b="1" i="1" dirty="0"/>
              <a:t>Charlemagne</a:t>
            </a:r>
            <a:r>
              <a:rPr lang="en-US" sz="2300" dirty="0"/>
              <a:t> and Japanese </a:t>
            </a:r>
            <a:r>
              <a:rPr lang="en-US" sz="2300" b="1" i="1" dirty="0"/>
              <a:t>shogunates</a:t>
            </a:r>
          </a:p>
          <a:p>
            <a:pPr marL="0" indent="0">
              <a:buNone/>
            </a:pPr>
            <a:r>
              <a:rPr lang="en-US" sz="2300" dirty="0"/>
              <a:t>#4: </a:t>
            </a:r>
            <a:r>
              <a:rPr lang="en-US" sz="2300" b="1" i="1" dirty="0"/>
              <a:t>Mesoamerican Empires </a:t>
            </a:r>
            <a:r>
              <a:rPr lang="en-US" sz="2300" dirty="0"/>
              <a:t>=&gt; civilization reached a zenith w/ the rise of empires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b="1" i="1" dirty="0"/>
              <a:t>Aztec</a:t>
            </a:r>
            <a:r>
              <a:rPr lang="en-US" sz="2300" dirty="0"/>
              <a:t> and </a:t>
            </a:r>
            <a:r>
              <a:rPr lang="en-US" sz="2300" b="1" i="1" dirty="0"/>
              <a:t>Incan</a:t>
            </a:r>
            <a:r>
              <a:rPr lang="en-US" sz="2300" dirty="0"/>
              <a:t> empires</a:t>
            </a:r>
          </a:p>
          <a:p>
            <a:pPr marL="0" indent="0">
              <a:buNone/>
            </a:pPr>
            <a:r>
              <a:rPr lang="en-US" sz="2300" dirty="0"/>
              <a:t>#5: </a:t>
            </a:r>
            <a:r>
              <a:rPr lang="en-US" sz="2300" b="1" i="1" dirty="0"/>
              <a:t>City States </a:t>
            </a:r>
            <a:r>
              <a:rPr lang="en-US" sz="2300" dirty="0"/>
              <a:t>=&gt; city states were used for religious and trade purposes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Italian city states (i.e. </a:t>
            </a:r>
            <a:r>
              <a:rPr lang="en-US" sz="2300" b="1" i="1" dirty="0"/>
              <a:t>Venice</a:t>
            </a:r>
            <a:r>
              <a:rPr lang="en-US" sz="2300" dirty="0"/>
              <a:t>), Mayan city states (i.e. </a:t>
            </a:r>
            <a:r>
              <a:rPr lang="en-US" sz="2300" b="1" i="1" dirty="0"/>
              <a:t>Tikal</a:t>
            </a:r>
            <a:r>
              <a:rPr lang="en-US" sz="2300" dirty="0"/>
              <a:t>) and Swahili city states (i.e. </a:t>
            </a:r>
            <a:r>
              <a:rPr lang="en-US" sz="2300" b="1" i="1" dirty="0"/>
              <a:t>Kilwa</a:t>
            </a:r>
            <a:r>
              <a:rPr lang="en-US" sz="2300" dirty="0"/>
              <a:t>)</a:t>
            </a:r>
          </a:p>
          <a:p>
            <a:pPr marL="0" indent="0">
              <a:buNone/>
            </a:pPr>
            <a:r>
              <a:rPr lang="en-US" sz="2300" dirty="0"/>
              <a:t>#6: </a:t>
            </a:r>
            <a:r>
              <a:rPr lang="en-US" sz="2300" b="1" i="1" dirty="0"/>
              <a:t>Pastoral Empires </a:t>
            </a:r>
            <a:r>
              <a:rPr lang="en-US" sz="2300" dirty="0"/>
              <a:t>=&gt; pastoral peoples reached height of power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b="1" i="1" dirty="0"/>
              <a:t>Mongol Empire</a:t>
            </a:r>
            <a:r>
              <a:rPr lang="en-US" sz="2300" dirty="0"/>
              <a:t>, </a:t>
            </a:r>
            <a:r>
              <a:rPr lang="en-US" sz="2300" b="1" i="1" dirty="0"/>
              <a:t>Viking </a:t>
            </a:r>
            <a:r>
              <a:rPr lang="en-US" sz="2300" dirty="0"/>
              <a:t>raiders, </a:t>
            </a:r>
            <a:r>
              <a:rPr lang="en-US" sz="2300" b="1" i="1" dirty="0"/>
              <a:t>Seljuk Turks</a:t>
            </a:r>
          </a:p>
          <a:p>
            <a:pPr marL="0" indent="0">
              <a:buNone/>
            </a:pPr>
            <a:r>
              <a:rPr lang="en-US" sz="2500" b="1" i="1" dirty="0"/>
              <a:t>** All states and empires combined traditional sources of power (i.e. elites, patriarchy, religion) w/ new innovations (i.e. tributary systems)**</a:t>
            </a:r>
          </a:p>
          <a:p>
            <a:pPr marL="400050" lvl="1" indent="0">
              <a:buNone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223467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1" y="76200"/>
            <a:ext cx="4724400" cy="6629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i="1" dirty="0"/>
              <a:t>Song Civil Service Examinations</a:t>
            </a:r>
          </a:p>
          <a:p>
            <a:r>
              <a:rPr lang="en-US" sz="2400" dirty="0"/>
              <a:t>Held every year at 3 levels =&gt; provincial, district &amp; imperial</a:t>
            </a:r>
          </a:p>
          <a:p>
            <a:pPr marL="400050" lvl="1" indent="0">
              <a:buNone/>
            </a:pPr>
            <a:r>
              <a:rPr lang="en-US" sz="2400" dirty="0"/>
              <a:t>-- Farther you went higher your   govt. position</a:t>
            </a:r>
          </a:p>
          <a:p>
            <a:r>
              <a:rPr lang="en-US" sz="2400" dirty="0"/>
              <a:t>Chinese academy at Chang’an had 30,000 students by 1</a:t>
            </a:r>
            <a:r>
              <a:rPr lang="en-US" sz="2400" baseline="30000" dirty="0"/>
              <a:t>st</a:t>
            </a:r>
            <a:r>
              <a:rPr lang="en-US" sz="2400" dirty="0"/>
              <a:t> century BCE</a:t>
            </a:r>
            <a:endParaRPr lang="en-US" sz="2600" dirty="0"/>
          </a:p>
          <a:p>
            <a:r>
              <a:rPr lang="en-US" sz="2400" dirty="0"/>
              <a:t>Young boys would study Confucian classics, which were the subject of the exam, for years</a:t>
            </a:r>
          </a:p>
          <a:p>
            <a:pPr marL="400050" lvl="1" indent="0">
              <a:buNone/>
            </a:pPr>
            <a:r>
              <a:rPr lang="en-US" sz="2400" dirty="0"/>
              <a:t>-- Emphasized obeying parents, respecting elders, good morals, respect for tradition, respect for others and peace</a:t>
            </a:r>
          </a:p>
          <a:p>
            <a:pPr marL="0" indent="0">
              <a:buNone/>
            </a:pPr>
            <a:r>
              <a:rPr lang="en-US" sz="2800" b="1" i="1" dirty="0"/>
              <a:t>Q: How would China benefit from basing government position and leadership on examinations? List three benefits.</a:t>
            </a:r>
          </a:p>
          <a:p>
            <a:endParaRPr lang="en-US" sz="2400" dirty="0"/>
          </a:p>
        </p:txBody>
      </p:sp>
      <p:pic>
        <p:nvPicPr>
          <p:cNvPr id="10242" name="Picture 2" descr="http://www.p12.nysed.gov/ciai/socst/ghgonline/turnpoint/images/content/tp12/p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9" y="152400"/>
            <a:ext cx="4274911" cy="642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56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Chinese Footbinding</a:t>
            </a:r>
          </a:p>
        </p:txBody>
      </p:sp>
      <p:pic>
        <p:nvPicPr>
          <p:cNvPr id="3074" name="Picture 2" descr="http://i47.tinypic.com/14vgz0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6" y="838200"/>
            <a:ext cx="7913914" cy="58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295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1"/>
            <a:ext cx="9144000" cy="3351330"/>
          </a:xfrm>
        </p:spPr>
        <p:txBody>
          <a:bodyPr>
            <a:normAutofit lnSpcReduction="10000"/>
          </a:bodyPr>
          <a:lstStyle/>
          <a:p>
            <a:pPr marL="800100" lvl="2" indent="0">
              <a:buNone/>
            </a:pPr>
            <a:r>
              <a:rPr lang="en-US" sz="2300" dirty="0"/>
              <a:t>2. _________taxation system used to raise revenues under the Tang</a:t>
            </a:r>
          </a:p>
          <a:p>
            <a:pPr marL="800100" lvl="2" indent="0">
              <a:buNone/>
            </a:pPr>
            <a:r>
              <a:rPr lang="en-US" sz="2300" dirty="0"/>
              <a:t>	-- Attempted to reduce power of wealthy landowners by granting land for life to farmers in return for a tax payment &amp; 3 weeks labor</a:t>
            </a:r>
          </a:p>
          <a:p>
            <a:pPr marL="800100" lvl="2" indent="0">
              <a:buNone/>
            </a:pPr>
            <a:r>
              <a:rPr lang="en-US" sz="2300" dirty="0"/>
              <a:t>-- Song also tried to do the same by taxing land progressively</a:t>
            </a:r>
          </a:p>
          <a:p>
            <a:pPr marL="800100" lvl="2" indent="0">
              <a:buNone/>
            </a:pPr>
            <a:r>
              <a:rPr lang="en-US" sz="2300" dirty="0"/>
              <a:t>3. _________________=&gt; Tang and Song instituted tributary relationships with Korean peninsula as well as states in SE Asia</a:t>
            </a:r>
          </a:p>
          <a:p>
            <a:pPr marL="800100" lvl="2" indent="0">
              <a:buNone/>
            </a:pPr>
            <a:r>
              <a:rPr lang="en-US" sz="2300" dirty="0"/>
              <a:t>	-- _______________________________all paid tribute at one time</a:t>
            </a:r>
          </a:p>
          <a:p>
            <a:pPr marL="800100" lvl="2" indent="0">
              <a:buNone/>
            </a:pPr>
            <a:r>
              <a:rPr lang="en-US" sz="2300" dirty="0"/>
              <a:t>	-- Tribute states benefitted by gaining recognition from China and access to trade with Chinese markets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Postclassical Era States and Empires</a:t>
            </a:r>
          </a:p>
        </p:txBody>
      </p:sp>
      <p:pic>
        <p:nvPicPr>
          <p:cNvPr id="33794" name="Picture 2" descr="http://www.lasalle.edu/~mcinneshin/325/wk02/images/chartCHItribu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60931"/>
            <a:ext cx="5038725" cy="288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66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2658"/>
            <a:ext cx="90678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Sui (581-618) &amp; Tang (618-907) Dynasties</a:t>
            </a:r>
          </a:p>
        </p:txBody>
      </p:sp>
      <p:pic>
        <p:nvPicPr>
          <p:cNvPr id="7172" name="Picture 4" descr="http://www.classzone.com/cz/books/ms_wh_survey/resources/images/chapter_maps/wh14_suit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3563"/>
            <a:ext cx="8381287" cy="59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500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Song Dynasty </a:t>
            </a:r>
            <a:r>
              <a:rPr lang="en-US" dirty="0"/>
              <a:t>(960-1279)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791200"/>
            <a:ext cx="8686800" cy="1020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300" dirty="0"/>
              <a:t>The Song Dynasty was constantly threatened by nomadic groups =&gt; the Jin conquered the Northern section in 1126 and the Mongols conquered the Southern Song in 1279 </a:t>
            </a:r>
          </a:p>
        </p:txBody>
      </p:sp>
      <p:pic>
        <p:nvPicPr>
          <p:cNvPr id="8194" name="Picture 2" descr="http://afe.easia.columbia.edu/song/main/map_bot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799"/>
            <a:ext cx="5257800" cy="521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997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Feudalism in Europe &amp; Japan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324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/>
              <a:t>#2: </a:t>
            </a:r>
            <a:r>
              <a:rPr lang="en-US" sz="2600" b="1" u="sng" dirty="0"/>
              <a:t>Feudal States in Europe and Japan</a:t>
            </a:r>
          </a:p>
          <a:p>
            <a:r>
              <a:rPr lang="en-US" sz="2300" dirty="0"/>
              <a:t>______________= decentralized political organization where local lords control land &amp; military power &amp; give them out in exchange for service</a:t>
            </a:r>
          </a:p>
          <a:p>
            <a:pPr marL="0" indent="0">
              <a:buNone/>
            </a:pPr>
            <a:r>
              <a:rPr lang="en-US" sz="2500" b="1" i="1" dirty="0"/>
              <a:t>European Feudalism</a:t>
            </a:r>
          </a:p>
          <a:p>
            <a:r>
              <a:rPr lang="en-US" sz="2300" dirty="0"/>
              <a:t>After the fall of the Rome in 476 Europe was a cluster of small Germanic kingdoms for 400 years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All Christian kingdoms &amp; melded German traditions with Christianity =&gt; use of _________(payment to family for wrongdoing) &amp; </a:t>
            </a:r>
            <a:r>
              <a:rPr lang="en-US" sz="2300" b="1" i="1" dirty="0"/>
              <a:t>ordeals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b="1" i="1" dirty="0"/>
              <a:t>There were attempts at unity in Europe during the Middle Ages</a:t>
            </a:r>
          </a:p>
          <a:p>
            <a:pPr marL="400050" lvl="1" indent="0">
              <a:buNone/>
            </a:pPr>
            <a:r>
              <a:rPr lang="en-US" sz="2300" dirty="0"/>
              <a:t>	#1: ______________________(ca 800 CE)=&gt; broken up after death </a:t>
            </a:r>
          </a:p>
          <a:p>
            <a:pPr marL="400050" lvl="1" indent="0">
              <a:buNone/>
            </a:pPr>
            <a:r>
              <a:rPr lang="en-US" sz="2300" dirty="0"/>
              <a:t>	#2: ________________(ca 1000 CE) =&gt; Otto I of Saxony and others 	tried to institute an Empire encompassing Germany and Italy</a:t>
            </a:r>
          </a:p>
          <a:p>
            <a:pPr marL="1257300" lvl="3" indent="0">
              <a:buNone/>
            </a:pPr>
            <a:r>
              <a:rPr lang="en-US" sz="2300" dirty="0"/>
              <a:t>-- Failed due to internal conflicts &amp; church squabbles and led to both areas being ruled by small independent city states</a:t>
            </a:r>
          </a:p>
          <a:p>
            <a:r>
              <a:rPr lang="en-US" sz="2300" dirty="0"/>
              <a:t>Feudalism developed as a social, political &amp; economic system to fill the void and offer protection from various raids (Vikings, Muslims, etc..)</a:t>
            </a:r>
          </a:p>
          <a:p>
            <a:pPr marL="0" indent="0">
              <a:buNone/>
            </a:pPr>
            <a:r>
              <a:rPr lang="en-US" sz="2300" dirty="0"/>
              <a:t>		</a:t>
            </a:r>
            <a:r>
              <a:rPr lang="en-US" sz="2300" b="1" i="1" dirty="0"/>
              <a:t>** GW: Feudalism in Europe and Japan **</a:t>
            </a:r>
          </a:p>
        </p:txBody>
      </p:sp>
    </p:spTree>
    <p:extLst>
      <p:ext uri="{BB962C8B-B14F-4D97-AF65-F5344CB8AC3E}">
        <p14:creationId xmlns:p14="http://schemas.microsoft.com/office/powerpoint/2010/main" val="1903844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943600"/>
            <a:ext cx="8610600" cy="7921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It was a Germanic practice to divide territory between sons at the time of the fathers death – reason Germanic kingdoms couldn’t maintain stability</a:t>
            </a:r>
          </a:p>
        </p:txBody>
      </p:sp>
      <p:pic>
        <p:nvPicPr>
          <p:cNvPr id="4" name="Picture 2" descr="map_10_02_western_europe_9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7" y="152400"/>
            <a:ext cx="4996544" cy="569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ttp://freepages.family.rootsweb.ancestry.com/~mcgee411/GHTOUT/c6-charlemagn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42" y="76199"/>
            <a:ext cx="3790950" cy="497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62600" y="509490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Charlemagne or Charles the great</a:t>
            </a:r>
          </a:p>
        </p:txBody>
      </p:sp>
    </p:spTree>
    <p:extLst>
      <p:ext uri="{BB962C8B-B14F-4D97-AF65-F5344CB8AC3E}">
        <p14:creationId xmlns:p14="http://schemas.microsoft.com/office/powerpoint/2010/main" val="1720258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Holy Roman Empire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9800"/>
            <a:ext cx="8229600" cy="71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Holy Roman Empire was actually more a collection of independent city states and principalities =&gt; no direct central authority</a:t>
            </a:r>
          </a:p>
        </p:txBody>
      </p:sp>
      <p:pic>
        <p:nvPicPr>
          <p:cNvPr id="39938" name="Picture 2" descr="http://images.classwell.com/mcd_xhtml_ebooks/2005_world_history/images/mcd_awh2005_0618376798_p377_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391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241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European Knights of Middle 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59882"/>
            <a:ext cx="8991600" cy="97588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300" dirty="0"/>
              <a:t>Knight warfare dominated Europe for over 500 years (800-1300 CE) =&gt; knights were responsible for training and outfitting themselves (expensive and time consuming) =&gt; expected to have a sword, lance, horse (rode w/ stirrups borrowed from Central Asian nomadic groups)</a:t>
            </a:r>
          </a:p>
        </p:txBody>
      </p:sp>
      <p:pic>
        <p:nvPicPr>
          <p:cNvPr id="38914" name="Picture 2" descr="http://upload.wikimedia.org/wikipedia/commons/9/94/Peraldus_K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143"/>
            <a:ext cx="3624943" cy="507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0" y="4374897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Middle Age Knights were expected to follow the </a:t>
            </a:r>
            <a:r>
              <a:rPr lang="en-US" b="1" i="1" dirty="0"/>
              <a:t>Code of Chivalry </a:t>
            </a:r>
            <a:r>
              <a:rPr lang="en-US" dirty="0"/>
              <a:t>=&gt; bravery in battle, dedication in training, service to all (lord, less fortunate)</a:t>
            </a:r>
          </a:p>
        </p:txBody>
      </p:sp>
      <p:pic>
        <p:nvPicPr>
          <p:cNvPr id="7" name="Picture 4" descr="chivalr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914400"/>
            <a:ext cx="3581400" cy="3365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4354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.glogster.com/media/10/38/21/73/3821732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90237"/>
            <a:ext cx="8153400" cy="49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-10886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/>
              <a:t>Manorialism diagram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5513634"/>
            <a:ext cx="89916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Manoralism and fief holding dominated Europe for 500 years (800-1300 CE) and became increasingly complex =&gt; larger fiefs were subdivided and a series of requirements was made for all classes </a:t>
            </a:r>
          </a:p>
        </p:txBody>
      </p:sp>
    </p:spTree>
    <p:extLst>
      <p:ext uri="{BB962C8B-B14F-4D97-AF65-F5344CB8AC3E}">
        <p14:creationId xmlns:p14="http://schemas.microsoft.com/office/powerpoint/2010/main" val="338384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Rise of Islam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324600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/>
              <a:t>The Arabian peninsula prior to Islam was a divided place inhabited by Bedouin tribes =&gt; each ruled by a </a:t>
            </a:r>
            <a:r>
              <a:rPr lang="en-US" sz="2300" b="1" i="1" dirty="0"/>
              <a:t>____________ </a:t>
            </a:r>
            <a:r>
              <a:rPr lang="en-US" sz="2300" dirty="0"/>
              <a:t>&amp; tribal council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Religion was polytheistic w/ a supreme God Allah presiding over a pantheon of spirits that inhabited natural objects (trees, rivers)</a:t>
            </a:r>
          </a:p>
          <a:p>
            <a:pPr marL="800100" lvl="2" indent="0">
              <a:buNone/>
            </a:pPr>
            <a:r>
              <a:rPr lang="en-US" sz="2300" dirty="0"/>
              <a:t>-- Allah was said to inhabit a sacred stone (each town had one)</a:t>
            </a:r>
          </a:p>
          <a:p>
            <a:pPr marL="800100" lvl="2" indent="0">
              <a:buNone/>
            </a:pPr>
            <a:r>
              <a:rPr lang="en-US" sz="2300" dirty="0"/>
              <a:t>-- No priests; religion a communal experience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Economy was based on trade caravans using camels =&gt; due to Byzantines &amp; Sassanid Empire wars trade came through Yemen </a:t>
            </a:r>
          </a:p>
          <a:p>
            <a:pPr marL="400050" lvl="1" indent="0">
              <a:buNone/>
            </a:pPr>
            <a:r>
              <a:rPr lang="en-US" sz="2300" dirty="0"/>
              <a:t>	-- Growing tension between Bedouin traders and merchant elites</a:t>
            </a:r>
          </a:p>
          <a:p>
            <a:r>
              <a:rPr lang="en-US" sz="2300" dirty="0"/>
              <a:t>___________________believed that while meditating in the desert he was given the final revelation of GOD (Allah) like Abraham and Jesus before him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Muhammad never claimed divinity (_____________)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Islam has no central religious authority or leader; ________ = scholars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Revelations were written down in the __________________=&gt; 114 suras that were organized by committee after Muhammad’s death</a:t>
            </a:r>
          </a:p>
          <a:p>
            <a:pPr marL="400050" lvl="1" indent="0">
              <a:buNone/>
            </a:pPr>
            <a:r>
              <a:rPr lang="en-US" sz="2300" dirty="0"/>
              <a:t>	-- Quran is a sacred book, contains guidelines for living and also discusses 	governmental organization</a:t>
            </a:r>
          </a:p>
          <a:p>
            <a:pPr marL="400050" lvl="1" indent="0">
              <a:buNone/>
            </a:pPr>
            <a:r>
              <a:rPr lang="en-US" sz="2300" dirty="0"/>
              <a:t>	-- ____________is also a holy book, collection of Muhammad’s sayings =&gt; 	used to interpret Quran and supplement its teachings</a:t>
            </a:r>
          </a:p>
        </p:txBody>
      </p:sp>
    </p:spTree>
    <p:extLst>
      <p:ext uri="{BB962C8B-B14F-4D97-AF65-F5344CB8AC3E}">
        <p14:creationId xmlns:p14="http://schemas.microsoft.com/office/powerpoint/2010/main" val="2195372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587829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Feudalism &amp; Manoralism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0" y="685800"/>
            <a:ext cx="4550229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u="sng" dirty="0"/>
              <a:t>Major duties of each class:</a:t>
            </a:r>
          </a:p>
          <a:p>
            <a:r>
              <a:rPr lang="en-US" sz="2300" b="1" i="1" dirty="0"/>
              <a:t>Lords</a:t>
            </a:r>
            <a:r>
              <a:rPr lang="en-US" sz="2300" dirty="0"/>
              <a:t> =&gt; provide fiefs for vassals and protection/support in court</a:t>
            </a:r>
          </a:p>
          <a:p>
            <a:r>
              <a:rPr lang="en-US" sz="2300" b="1" i="1" dirty="0"/>
              <a:t>Vassals </a:t>
            </a:r>
            <a:r>
              <a:rPr lang="en-US" sz="2300" dirty="0"/>
              <a:t>=&gt; provide military service or knights for lord (~ 40 days/year)</a:t>
            </a:r>
          </a:p>
          <a:p>
            <a:pPr marL="0" indent="0">
              <a:buNone/>
            </a:pPr>
            <a:r>
              <a:rPr lang="en-US" sz="2300" dirty="0"/>
              <a:t>	-- Provide land &amp; protection 	to serfs</a:t>
            </a:r>
          </a:p>
          <a:p>
            <a:r>
              <a:rPr lang="en-US" sz="2300" b="1" i="1" dirty="0"/>
              <a:t>Knights</a:t>
            </a:r>
            <a:r>
              <a:rPr lang="en-US" sz="2300" dirty="0"/>
              <a:t> =&gt; give military service to Lord/vassal; train and outfit themselves</a:t>
            </a:r>
          </a:p>
          <a:p>
            <a:pPr marL="0" indent="0">
              <a:buNone/>
            </a:pPr>
            <a:r>
              <a:rPr lang="en-US" sz="2300" dirty="0"/>
              <a:t>	-- Large horse (carry man &amp; 	armor); sword, lance</a:t>
            </a:r>
          </a:p>
          <a:p>
            <a:r>
              <a:rPr lang="en-US" sz="2300" b="1" i="1" dirty="0"/>
              <a:t>Serfs</a:t>
            </a:r>
            <a:r>
              <a:rPr lang="en-US" sz="2300" dirty="0"/>
              <a:t> (60% of population) =&gt; give service to lord (3 days/week); pay rents in form of % of crops</a:t>
            </a:r>
          </a:p>
        </p:txBody>
      </p:sp>
      <p:pic>
        <p:nvPicPr>
          <p:cNvPr id="4" name="Picture 4" descr="http://www.westerncivforum.com/index.php?action=dlattach;topic=1904.0;attach=477;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452257" cy="60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26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Feudalism Hierarchy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848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5386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6" y="381000"/>
            <a:ext cx="9144000" cy="6629400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300" i="1" dirty="0"/>
              <a:t>Traditional sources of power (continuity)</a:t>
            </a:r>
          </a:p>
          <a:p>
            <a:pPr marL="457200" lvl="1" indent="0">
              <a:buNone/>
            </a:pPr>
            <a:r>
              <a:rPr lang="en-US" sz="2300" i="1" dirty="0"/>
              <a:t>	</a:t>
            </a:r>
            <a:r>
              <a:rPr lang="en-US" sz="2300" dirty="0"/>
              <a:t>1. </a:t>
            </a:r>
            <a:r>
              <a:rPr lang="en-US" sz="2300" b="1" i="1" dirty="0"/>
              <a:t>Patriarchy</a:t>
            </a:r>
            <a:r>
              <a:rPr lang="en-US" sz="2300" dirty="0"/>
              <a:t> =&gt; feudal society remained very patriarchal</a:t>
            </a:r>
            <a:endParaRPr lang="en-US" sz="1500" i="1" dirty="0"/>
          </a:p>
          <a:p>
            <a:pPr marL="457200" lvl="1" indent="0">
              <a:buNone/>
            </a:pPr>
            <a:r>
              <a:rPr lang="en-US" sz="1500" i="1" dirty="0"/>
              <a:t>	</a:t>
            </a:r>
            <a:r>
              <a:rPr lang="en-US" sz="2300" dirty="0"/>
              <a:t>-- Division of labor w/ men in public sphere (farm land, tradesmen) 	&amp; 	women in domestic (kids, food, etc…)</a:t>
            </a:r>
            <a:endParaRPr lang="en-US" sz="2200" dirty="0"/>
          </a:p>
          <a:p>
            <a:pPr marL="800100" lvl="2" indent="0">
              <a:buNone/>
            </a:pPr>
            <a:r>
              <a:rPr lang="en-US" sz="2200" dirty="0"/>
              <a:t>2. </a:t>
            </a:r>
            <a:r>
              <a:rPr lang="en-US" sz="2200" b="1" i="1" dirty="0"/>
              <a:t>Military power </a:t>
            </a:r>
            <a:r>
              <a:rPr lang="en-US" sz="2200" dirty="0"/>
              <a:t>=&gt; lords used ____________to maintain military control</a:t>
            </a:r>
          </a:p>
          <a:p>
            <a:pPr marL="800100" lvl="2" indent="0">
              <a:buNone/>
            </a:pPr>
            <a:r>
              <a:rPr lang="en-US" sz="2200" dirty="0"/>
              <a:t>3. </a:t>
            </a:r>
            <a:r>
              <a:rPr lang="en-US" sz="2200" b="1" i="1" dirty="0"/>
              <a:t>Use of religion </a:t>
            </a:r>
            <a:r>
              <a:rPr lang="en-US" sz="2200" dirty="0"/>
              <a:t>=&gt; MA kings like Charlemagne &amp; Otto I were crowned by the ________and sought to convey__________________________</a:t>
            </a:r>
          </a:p>
          <a:p>
            <a:pPr marL="800100" lvl="2" indent="0">
              <a:buNone/>
            </a:pPr>
            <a:r>
              <a:rPr lang="en-US" sz="2200" dirty="0"/>
              <a:t>4</a:t>
            </a:r>
            <a:r>
              <a:rPr lang="en-US" sz="2200" b="1" i="1" dirty="0"/>
              <a:t>. Land owning elites </a:t>
            </a:r>
            <a:r>
              <a:rPr lang="en-US" sz="2200" dirty="0"/>
              <a:t>=&gt; vassals who owned fiefs and managed land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00" i="1" dirty="0"/>
              <a:t>New Innovations</a:t>
            </a:r>
          </a:p>
          <a:p>
            <a:pPr marL="400050" lvl="1" indent="0">
              <a:buNone/>
            </a:pPr>
            <a:r>
              <a:rPr lang="en-US" sz="2200" i="1" dirty="0"/>
              <a:t>	</a:t>
            </a:r>
            <a:r>
              <a:rPr lang="en-US" sz="2200" dirty="0"/>
              <a:t>1. __________=&gt; serfs forced to work for lords 3 days/week (bound to land) 	and pay % of crops to lord in exchange for land</a:t>
            </a:r>
          </a:p>
          <a:p>
            <a:pPr marL="400050" lvl="1" indent="0">
              <a:buNone/>
            </a:pPr>
            <a:r>
              <a:rPr lang="en-US" sz="2200" dirty="0"/>
              <a:t>	2. </a:t>
            </a:r>
            <a:r>
              <a:rPr lang="en-US" sz="2200" b="1" i="1" dirty="0"/>
              <a:t>Support of monasteries &amp; growing power of Catholic church </a:t>
            </a:r>
            <a:r>
              <a:rPr lang="en-US" sz="2200" dirty="0"/>
              <a:t>=&gt; </a:t>
            </a:r>
          </a:p>
          <a:p>
            <a:pPr lvl="3" indent="-342900">
              <a:buFont typeface="Courier New" panose="02070309020205020404" pitchFamily="49" charset="0"/>
              <a:buChar char="o"/>
            </a:pPr>
            <a:r>
              <a:rPr lang="en-US" sz="2200" b="1" i="1" dirty="0"/>
              <a:t>____________________________(nuns) </a:t>
            </a:r>
            <a:r>
              <a:rPr lang="en-US" sz="2200" dirty="0"/>
              <a:t>granted land &amp; exemptions from obligations =&gt; Served as the social agencies of MA (provided hospitals, schooling &amp; copied texts)</a:t>
            </a:r>
          </a:p>
          <a:p>
            <a:pPr lvl="3" indent="-342900">
              <a:buFont typeface="Courier New" panose="02070309020205020404" pitchFamily="49" charset="0"/>
              <a:buChar char="o"/>
            </a:pPr>
            <a:r>
              <a:rPr lang="en-US" sz="2200" dirty="0"/>
              <a:t>1/3 of land owned by church &amp; they collected 10% of revenues</a:t>
            </a:r>
          </a:p>
          <a:p>
            <a:pPr marL="1257300" lvl="3" indent="0">
              <a:buNone/>
            </a:pPr>
            <a:r>
              <a:rPr lang="en-US" sz="2200" dirty="0"/>
              <a:t>	-- Became a powerful economic, social &amp; cultural institution =&gt; focus 	of architectural developments, literature</a:t>
            </a:r>
          </a:p>
          <a:p>
            <a:pPr marL="0" indent="0">
              <a:buNone/>
            </a:pPr>
            <a:r>
              <a:rPr lang="en-US" sz="2200" b="1" i="1" dirty="0"/>
              <a:t>* Overall, Feudalism in Europe led a greater degree of political, economic (3 field agriculture, wheeled plow) and cultural stability (church &amp; </a:t>
            </a:r>
            <a:r>
              <a:rPr lang="en-US" sz="2200" b="1" i="1" dirty="0" err="1"/>
              <a:t>monastaries</a:t>
            </a:r>
            <a:r>
              <a:rPr lang="en-US" sz="2200" b="1" i="1" dirty="0"/>
              <a:t>) *</a:t>
            </a:r>
          </a:p>
          <a:p>
            <a:pPr marL="1257300" lvl="3" indent="0">
              <a:buNone/>
            </a:pPr>
            <a:endParaRPr lang="en-US" sz="22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348343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Feudalism in Europe &amp; Japan</a:t>
            </a:r>
          </a:p>
        </p:txBody>
      </p:sp>
    </p:spTree>
    <p:extLst>
      <p:ext uri="{BB962C8B-B14F-4D97-AF65-F5344CB8AC3E}">
        <p14:creationId xmlns:p14="http://schemas.microsoft.com/office/powerpoint/2010/main" val="686913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991600" cy="6400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i="1" dirty="0"/>
              <a:t>Japanese Feudalism</a:t>
            </a:r>
          </a:p>
          <a:p>
            <a:r>
              <a:rPr lang="en-US" sz="2300" dirty="0"/>
              <a:t>Due to threat of Tang expansion in the 7</a:t>
            </a:r>
            <a:r>
              <a:rPr lang="en-US" sz="2300" baseline="30000" dirty="0"/>
              <a:t>th</a:t>
            </a:r>
            <a:r>
              <a:rPr lang="en-US" sz="2300" dirty="0"/>
              <a:t> century, Japan reorganized its govt &amp; society on the Chinese model =&gt; ________________(620 CE)</a:t>
            </a:r>
            <a:endParaRPr lang="en-US" sz="2300" b="1" i="1" dirty="0"/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Centralized bureaucracy (Grand Council of State) was created w/ 8 ministries =&gt; each run by officials chosen by an examination system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Japanese leader took title: _________________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Rural districts were designed &amp; organized (based on Chinese model)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Taxes collected from rural peasants &amp; a Chinese law code instituted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Elites and some poets even wrote in Chinese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__________also borrowed from China &amp; developed into the most popular religion due to endowed monasteries &amp; </a:t>
            </a:r>
            <a:r>
              <a:rPr lang="en-US" sz="2300" b="1" i="1" dirty="0"/>
              <a:t>Pure Land </a:t>
            </a:r>
            <a:r>
              <a:rPr lang="en-US" sz="2300" dirty="0"/>
              <a:t>sect</a:t>
            </a:r>
          </a:p>
          <a:p>
            <a:pPr marL="400050" lvl="1" indent="0">
              <a:buNone/>
            </a:pPr>
            <a:r>
              <a:rPr lang="en-US" sz="2300" dirty="0"/>
              <a:t>	-- Did not totally replace Shinto religion =&gt; adapted Buddhism into ______________(focused on becoming one w/ nature via meditation)</a:t>
            </a:r>
          </a:p>
          <a:p>
            <a:r>
              <a:rPr lang="en-US" sz="2300" dirty="0"/>
              <a:t>By 9</a:t>
            </a:r>
            <a:r>
              <a:rPr lang="en-US" sz="2300" baseline="30000" dirty="0"/>
              <a:t>th</a:t>
            </a:r>
            <a:r>
              <a:rPr lang="en-US" sz="2300" dirty="0"/>
              <a:t> century this system had broken down and decentralization of authority led to a feudal system in Japan =&gt; </a:t>
            </a:r>
            <a:r>
              <a:rPr lang="en-US" sz="2300" b="1" i="1" dirty="0"/>
              <a:t>Kamakura</a:t>
            </a:r>
            <a:r>
              <a:rPr lang="en-US" sz="2300" dirty="0"/>
              <a:t> </a:t>
            </a:r>
            <a:r>
              <a:rPr lang="en-US" sz="2300" b="1" i="1" dirty="0" err="1"/>
              <a:t>Shogunate</a:t>
            </a:r>
            <a:endParaRPr lang="en-US" sz="2300" b="1" i="1" dirty="0"/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Lasted well into the 19</a:t>
            </a:r>
            <a:r>
              <a:rPr lang="en-US" sz="2300" baseline="30000" dirty="0"/>
              <a:t>th</a:t>
            </a:r>
            <a:r>
              <a:rPr lang="en-US" sz="2300" dirty="0"/>
              <a:t> century due to lack of foreign threat and isolated nature of Japanese society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576943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Feudalism in Europe &amp; Japan</a:t>
            </a:r>
          </a:p>
        </p:txBody>
      </p:sp>
    </p:spTree>
    <p:extLst>
      <p:ext uri="{BB962C8B-B14F-4D97-AF65-F5344CB8AC3E}">
        <p14:creationId xmlns:p14="http://schemas.microsoft.com/office/powerpoint/2010/main" val="3959125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Samurai Culture reading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" y="762000"/>
            <a:ext cx="4960620" cy="563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5105400" y="914400"/>
            <a:ext cx="3886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Samurai followed the </a:t>
            </a:r>
            <a:r>
              <a:rPr lang="en-US" sz="2300" b="1" i="1" dirty="0"/>
              <a:t>Bushido Code </a:t>
            </a:r>
            <a:r>
              <a:rPr lang="en-US" sz="2300" dirty="0"/>
              <a:t>=&gt; strict code of conduct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300" dirty="0"/>
              <a:t>Emphasizes honor and bravery in battle</a:t>
            </a:r>
          </a:p>
          <a:p>
            <a:pPr lvl="1"/>
            <a:r>
              <a:rPr lang="en-US" sz="2300" dirty="0"/>
              <a:t>-- Surrender not option =&gt; commit </a:t>
            </a:r>
            <a:r>
              <a:rPr lang="en-US" sz="2300" b="1" i="1" dirty="0" err="1"/>
              <a:t>sepuku</a:t>
            </a:r>
            <a:endParaRPr lang="en-US" sz="2300" b="1" i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300" dirty="0"/>
              <a:t>Unquestioned loyalty to daimyo &amp; emperor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300" dirty="0"/>
              <a:t>Service to community and those less powerful</a:t>
            </a:r>
          </a:p>
        </p:txBody>
      </p:sp>
    </p:spTree>
    <p:extLst>
      <p:ext uri="{BB962C8B-B14F-4D97-AF65-F5344CB8AC3E}">
        <p14:creationId xmlns:p14="http://schemas.microsoft.com/office/powerpoint/2010/main" val="3979356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200" dirty="0"/>
              <a:t>Most valuable samurai swords are known as </a:t>
            </a:r>
            <a:r>
              <a:rPr lang="en-US" sz="3200" b="1" i="1" dirty="0" err="1"/>
              <a:t>Masamune</a:t>
            </a:r>
            <a:r>
              <a:rPr lang="en-US" sz="3200" b="1" i="1" dirty="0"/>
              <a:t> </a:t>
            </a:r>
            <a:r>
              <a:rPr lang="en-US" sz="3200" dirty="0"/>
              <a:t>swords after their creator</a:t>
            </a:r>
          </a:p>
        </p:txBody>
      </p:sp>
      <p:pic>
        <p:nvPicPr>
          <p:cNvPr id="3074" name="Picture 2" descr="http://upload.wikimedia.org/wikipedia/commons/6/62/Katana_Masamu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8991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41910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Masamune</a:t>
            </a:r>
            <a:r>
              <a:rPr lang="en-US" b="1" i="1" dirty="0"/>
              <a:t> Katana in Tokyo museum – similar sword sold for over $8 million</a:t>
            </a:r>
          </a:p>
        </p:txBody>
      </p:sp>
    </p:spTree>
    <p:extLst>
      <p:ext uri="{BB962C8B-B14F-4D97-AF65-F5344CB8AC3E}">
        <p14:creationId xmlns:p14="http://schemas.microsoft.com/office/powerpoint/2010/main" val="1718617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991600" cy="6248400"/>
          </a:xfrm>
        </p:spPr>
        <p:txBody>
          <a:bodyPr>
            <a:normAutofit lnSpcReduction="10000"/>
          </a:bodyPr>
          <a:lstStyle/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i="1" dirty="0"/>
              <a:t>Traditional sources of power</a:t>
            </a:r>
          </a:p>
          <a:p>
            <a:pPr marL="800100" lvl="2" indent="0">
              <a:buNone/>
            </a:pPr>
            <a:r>
              <a:rPr lang="en-US" sz="2300" dirty="0"/>
              <a:t>1. </a:t>
            </a:r>
            <a:r>
              <a:rPr lang="en-US" sz="2300" b="1" i="1" dirty="0"/>
              <a:t>Military power </a:t>
            </a:r>
            <a:r>
              <a:rPr lang="en-US" sz="2300" dirty="0"/>
              <a:t>=&gt; daimyo &amp; shoguns were military leaders with ______________________to protect from invasion and rival clans</a:t>
            </a:r>
          </a:p>
          <a:p>
            <a:pPr marL="800100" lvl="2" indent="0">
              <a:buNone/>
            </a:pPr>
            <a:r>
              <a:rPr lang="en-US" sz="2300" dirty="0"/>
              <a:t>2. </a:t>
            </a:r>
            <a:r>
              <a:rPr lang="en-US" sz="2300" b="1" i="1" dirty="0"/>
              <a:t>Land owning elites </a:t>
            </a:r>
            <a:r>
              <a:rPr lang="en-US" sz="2300" dirty="0"/>
              <a:t>=&gt; ________were noble elites (vast estates) and gave it to samurai and peasants in return for obligations &amp; rent</a:t>
            </a:r>
          </a:p>
          <a:p>
            <a:r>
              <a:rPr lang="en-US" sz="2300" dirty="0"/>
              <a:t>In general, Feudalism also provided Japanese society with a degree of stability and prosperity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Feudal daimyo and shogun able to repel Mongol invasions during 13</a:t>
            </a:r>
            <a:r>
              <a:rPr lang="en-US" sz="2300" baseline="30000" dirty="0"/>
              <a:t>th</a:t>
            </a:r>
            <a:r>
              <a:rPr lang="en-US" sz="2300" dirty="0"/>
              <a:t> century =&gt; aided by rough waters and hurricane force storms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Economic trade prospered after 1200 (controlled by daimyo)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Society flowered culturally </a:t>
            </a:r>
          </a:p>
          <a:p>
            <a:pPr marL="400050" lvl="1" indent="0">
              <a:buNone/>
            </a:pPr>
            <a:r>
              <a:rPr lang="en-US" sz="2300" dirty="0"/>
              <a:t>	-- Development of Japanese Zen Buddhism</a:t>
            </a:r>
          </a:p>
          <a:p>
            <a:pPr marL="400050" lvl="1" indent="0">
              <a:buNone/>
            </a:pPr>
            <a:r>
              <a:rPr lang="en-US" sz="2300" dirty="0"/>
              <a:t>	-- Development of Japanese art forms (</a:t>
            </a:r>
            <a:r>
              <a:rPr lang="en-US" sz="2300" dirty="0" err="1"/>
              <a:t>bansai</a:t>
            </a:r>
            <a:r>
              <a:rPr lang="en-US" sz="2300" dirty="0"/>
              <a:t>, haiku poetry, 	literature w/______________________)</a:t>
            </a:r>
          </a:p>
          <a:p>
            <a:pPr marL="0" indent="0">
              <a:buNone/>
            </a:pPr>
            <a:r>
              <a:rPr lang="en-US" sz="2700" dirty="0"/>
              <a:t>** Q: Was Japanese society feudal? How would you compare Japanese and European feudalism? **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576943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Feudalism in Europe &amp; Japan</a:t>
            </a:r>
          </a:p>
        </p:txBody>
      </p:sp>
    </p:spTree>
    <p:extLst>
      <p:ext uri="{BB962C8B-B14F-4D97-AF65-F5344CB8AC3E}">
        <p14:creationId xmlns:p14="http://schemas.microsoft.com/office/powerpoint/2010/main" val="4038124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381000"/>
            <a:ext cx="2895600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Japanese Feudal Hierarchy</a:t>
            </a:r>
          </a:p>
          <a:p>
            <a:r>
              <a:rPr lang="en-US" sz="2300" dirty="0"/>
              <a:t>Merchants and tradespeople were NOT respected in Japanese culture</a:t>
            </a:r>
          </a:p>
        </p:txBody>
      </p:sp>
      <p:pic>
        <p:nvPicPr>
          <p:cNvPr id="41986" name="Picture 2" descr="http://jbapwoh.wikispaces.com/file/view/feudal.gif/64454860/feud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12"/>
            <a:ext cx="6191250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651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New State Systems in other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u="sng" dirty="0"/>
              <a:t>#3: City States</a:t>
            </a:r>
            <a:r>
              <a:rPr lang="en-US" sz="2600" dirty="0"/>
              <a:t> </a:t>
            </a:r>
            <a:r>
              <a:rPr lang="en-US" sz="2300" dirty="0"/>
              <a:t>=&gt; prominent in many geographic areas</a:t>
            </a:r>
          </a:p>
          <a:p>
            <a:pPr marL="0" indent="0">
              <a:buNone/>
            </a:pPr>
            <a:r>
              <a:rPr lang="en-US" sz="2300" b="1" i="1" dirty="0"/>
              <a:t>_______________________</a:t>
            </a:r>
          </a:p>
          <a:p>
            <a:r>
              <a:rPr lang="en-US" sz="2300" dirty="0"/>
              <a:t>Cities like________________________, as well as the Papal states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Venetians and Genoese developed vast sea based trading network that dominated the Mediterranean</a:t>
            </a:r>
          </a:p>
          <a:p>
            <a:pPr marL="400050" lvl="1" indent="0">
              <a:buNone/>
            </a:pPr>
            <a:r>
              <a:rPr lang="en-US" sz="2300" dirty="0"/>
              <a:t>	-- Largest cities in Europe by 1300’s (i.e. Venice pop = 100,000)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Government was dominated by wealthy elites who controlled trade</a:t>
            </a:r>
          </a:p>
          <a:p>
            <a:pPr marL="400050" lvl="1" indent="0">
              <a:buNone/>
            </a:pPr>
            <a:r>
              <a:rPr lang="en-US" sz="2300" dirty="0"/>
              <a:t>	-- i.e. </a:t>
            </a:r>
            <a:r>
              <a:rPr lang="en-US" sz="2300" b="1" i="1" dirty="0"/>
              <a:t>Medici</a:t>
            </a:r>
            <a:r>
              <a:rPr lang="en-US" sz="2300" dirty="0"/>
              <a:t> family in Venice (used patronage and support of arts)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b="1" i="1" dirty="0"/>
              <a:t>Papal states </a:t>
            </a:r>
            <a:r>
              <a:rPr lang="en-US" sz="2300" dirty="0"/>
              <a:t>were controlled by Pope &amp; Catholic church hierarchy</a:t>
            </a:r>
          </a:p>
          <a:p>
            <a:pPr marL="0" indent="0">
              <a:buNone/>
            </a:pPr>
            <a:r>
              <a:rPr lang="en-US" sz="2300" b="1" i="1" dirty="0"/>
              <a:t>_________________________</a:t>
            </a:r>
          </a:p>
          <a:p>
            <a:r>
              <a:rPr lang="en-US" sz="2300" dirty="0"/>
              <a:t>By 9</a:t>
            </a:r>
            <a:r>
              <a:rPr lang="en-US" sz="2300" baseline="30000" dirty="0"/>
              <a:t>th</a:t>
            </a:r>
            <a:r>
              <a:rPr lang="en-US" sz="2300" dirty="0"/>
              <a:t> &amp; 10</a:t>
            </a:r>
            <a:r>
              <a:rPr lang="en-US" sz="2300" baseline="30000" dirty="0"/>
              <a:t>th</a:t>
            </a:r>
            <a:r>
              <a:rPr lang="en-US" sz="2300" dirty="0"/>
              <a:t> centuries a series of trading ports, partially founded by Arabian Islamic </a:t>
            </a:r>
            <a:r>
              <a:rPr lang="en-US" sz="2300" dirty="0" err="1"/>
              <a:t>diasporic</a:t>
            </a:r>
            <a:r>
              <a:rPr lang="en-US" sz="2300" dirty="0"/>
              <a:t> traders was founded on East Coast of Africa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 err="1"/>
              <a:t>Exs</a:t>
            </a:r>
            <a:r>
              <a:rPr lang="en-US" sz="2300" dirty="0"/>
              <a:t>:______________________________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Traded goods like gold, ivory, &amp; exotic animals =&gt; acquired from interior (gave them textiles, silk, paper)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States were autonomous and taxes were levied on trade</a:t>
            </a:r>
          </a:p>
          <a:p>
            <a:r>
              <a:rPr lang="en-US" sz="2300" dirty="0"/>
              <a:t>Ruling classes were often Arabic and Islamic =&gt; Arabic culture huge influence on culture of state (_______________language, Arabic architecture)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3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300" dirty="0"/>
          </a:p>
          <a:p>
            <a:pPr>
              <a:buFont typeface="Wingdings" panose="05000000000000000000" pitchFamily="2" charset="2"/>
              <a:buChar char="§"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759766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City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0"/>
            <a:ext cx="8229600" cy="6397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300" dirty="0"/>
              <a:t>The Italian and Swahili city states were heavily involved in trade in the Mediterranean and Indian Oceans</a:t>
            </a:r>
          </a:p>
        </p:txBody>
      </p:sp>
      <p:pic>
        <p:nvPicPr>
          <p:cNvPr id="18434" name="Picture 2" descr="http://www.korcula.net/history/mmarelic/croarpad_renaiss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810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jb-hdnp.org/Sarver/Maps/WC/wc14_eafricantrad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1" y="1447799"/>
            <a:ext cx="5252444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89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Koran and Hadith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07926"/>
            <a:ext cx="4793152" cy="23738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300" dirty="0"/>
              <a:t>The earliest versions of the Quran do not contain marks used in Arabic to denote meaning, thus the true meaning of certain sections is constantly debated =&gt; some Hadith sayings were not written down for centuries after Muhammad’s death </a:t>
            </a:r>
          </a:p>
        </p:txBody>
      </p:sp>
      <p:pic>
        <p:nvPicPr>
          <p:cNvPr id="11266" name="Picture 2" descr="http://www.thegreatbookslist.com/Koran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3143"/>
            <a:ext cx="2590800" cy="375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d1.islamhouse.com/data/en/ih_poster/760xAny/en_hadith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52" y="685800"/>
            <a:ext cx="4318191" cy="591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6716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4286"/>
            <a:ext cx="9144000" cy="64661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300" b="1" i="1" dirty="0"/>
              <a:t>____________________</a:t>
            </a:r>
          </a:p>
          <a:p>
            <a:r>
              <a:rPr lang="en-US" sz="2300" dirty="0"/>
              <a:t>During the post-classical period the Maya civilization reached its peak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Leading cities like Tikal ~ 100,000 residents</a:t>
            </a:r>
          </a:p>
          <a:p>
            <a:r>
              <a:rPr lang="en-US" sz="2300" dirty="0"/>
              <a:t>Each city state was autonomous and likely traded with others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Government =&gt; organized around a king (religious and political leader) and religious practices (______________________)</a:t>
            </a:r>
          </a:p>
          <a:p>
            <a:pPr marL="400050" lvl="1" indent="0">
              <a:buNone/>
            </a:pPr>
            <a:r>
              <a:rPr lang="en-US" sz="2300" dirty="0"/>
              <a:t>	-- City states warred constantly for sacrifice captives and dominance</a:t>
            </a:r>
          </a:p>
          <a:p>
            <a:pPr marL="400050" lvl="1" indent="0">
              <a:buNone/>
            </a:pPr>
            <a:r>
              <a:rPr lang="en-US" sz="2300" dirty="0"/>
              <a:t>	-- Ruling elite were powerful landowners, who may also have 	become administrators or artisans (valued in Mayan culture)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Society =&gt; organized around farming using__________________________</a:t>
            </a:r>
          </a:p>
          <a:p>
            <a:pPr marL="400050" lvl="1" indent="0">
              <a:buNone/>
            </a:pPr>
            <a:r>
              <a:rPr lang="en-US" sz="2300" dirty="0"/>
              <a:t>	-- Religion played a key role =&gt; city organized around a series of 	massive temples at the center</a:t>
            </a:r>
          </a:p>
          <a:p>
            <a:pPr marL="400050" lvl="1" indent="0">
              <a:buNone/>
            </a:pPr>
            <a:r>
              <a:rPr lang="en-US" sz="2300" dirty="0"/>
              <a:t>	-- Mayans were advanced technologically =&gt; developed accurate 	calendar and writing system (hieroglyphs)</a:t>
            </a:r>
          </a:p>
          <a:p>
            <a:pPr marL="0" indent="0">
              <a:buNone/>
            </a:pPr>
            <a:r>
              <a:rPr lang="en-US" sz="2300" dirty="0"/>
              <a:t>** </a:t>
            </a:r>
            <a:r>
              <a:rPr lang="en-US" sz="2300" b="1" i="1" dirty="0"/>
              <a:t>City State problems </a:t>
            </a:r>
            <a:r>
              <a:rPr lang="en-US" sz="2300" dirty="0"/>
              <a:t>=&gt; city states in these areas exhibited two problems . . .</a:t>
            </a:r>
          </a:p>
          <a:p>
            <a:pPr marL="0" indent="0">
              <a:buNone/>
            </a:pPr>
            <a:r>
              <a:rPr lang="en-US" sz="2300" dirty="0"/>
              <a:t>#1: ____________=&gt; evident in Mayan example, but also among Italian city states</a:t>
            </a:r>
          </a:p>
          <a:p>
            <a:pPr marL="0" indent="0">
              <a:buNone/>
            </a:pPr>
            <a:r>
              <a:rPr lang="en-US" sz="2300" dirty="0"/>
              <a:t>#2: </a:t>
            </a:r>
            <a:r>
              <a:rPr lang="en-US" sz="2300" b="1" i="1" dirty="0"/>
              <a:t>Lack of power </a:t>
            </a:r>
            <a:r>
              <a:rPr lang="en-US" sz="2300" dirty="0"/>
              <a:t>=&gt; when confronted w/ attack from empires both Swahili city states and Italians were unable to maintain independence (i.e. Portuguese colonization in 15</a:t>
            </a:r>
            <a:r>
              <a:rPr lang="en-US" sz="2300" baseline="30000" dirty="0"/>
              <a:t>th</a:t>
            </a:r>
            <a:r>
              <a:rPr lang="en-US" sz="2300" dirty="0"/>
              <a:t> century for Swahili city states)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New State Systems in other areas</a:t>
            </a:r>
          </a:p>
        </p:txBody>
      </p:sp>
    </p:spTree>
    <p:extLst>
      <p:ext uri="{BB962C8B-B14F-4D97-AF65-F5344CB8AC3E}">
        <p14:creationId xmlns:p14="http://schemas.microsoft.com/office/powerpoint/2010/main" val="10811341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Mayan City States</a:t>
            </a:r>
          </a:p>
        </p:txBody>
      </p:sp>
      <p:pic>
        <p:nvPicPr>
          <p:cNvPr id="43010" name="Picture 2" descr="http://jacksonbbrown.com/ss/wp-content/uploads/2013/03/mesoamerican-civ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7571"/>
            <a:ext cx="7620000" cy="57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322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Mayan Temple at Tikal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43600"/>
            <a:ext cx="8991600" cy="914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300" dirty="0"/>
              <a:t> Religious temples formed the basis of Mayan cities =&gt; many are estimated to have taken over 40,000 man hours to complete</a:t>
            </a:r>
          </a:p>
          <a:p>
            <a:pPr marL="0" indent="0">
              <a:buNone/>
            </a:pPr>
            <a:r>
              <a:rPr lang="en-US" sz="2300" dirty="0"/>
              <a:t>-- They were sites of human sacrifice (often by decapitation)</a:t>
            </a:r>
          </a:p>
        </p:txBody>
      </p:sp>
      <p:pic>
        <p:nvPicPr>
          <p:cNvPr id="45058" name="Picture 2" descr="http://media-3.web.britannica.com/eb-media/27/93027-004-825DA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9725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400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#4: </a:t>
            </a:r>
            <a:r>
              <a:rPr lang="en-US" b="1" i="1" u="sng" dirty="0"/>
              <a:t>Mesoamerican Empires</a:t>
            </a:r>
          </a:p>
          <a:p>
            <a:r>
              <a:rPr lang="en-US" sz="2300" dirty="0"/>
              <a:t>Partly due to isolation, both empires lacked wheeled vehicles, metals and draft animals but were able to develop large empires</a:t>
            </a:r>
          </a:p>
          <a:p>
            <a:pPr marL="0" indent="0">
              <a:buNone/>
            </a:pPr>
            <a:r>
              <a:rPr lang="en-US" sz="2300" b="1" i="1" dirty="0"/>
              <a:t>________________</a:t>
            </a:r>
          </a:p>
          <a:p>
            <a:r>
              <a:rPr lang="en-US" sz="2300" dirty="0"/>
              <a:t>Capital city = Tenochtitlan (~100,000 residents) =&gt; Aztec Empire operated as a </a:t>
            </a:r>
            <a:r>
              <a:rPr lang="en-US" sz="2300" b="1" i="1" dirty="0"/>
              <a:t>______________________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Aztecs were powerful warriors (i.e. Spartans) who conquered others </a:t>
            </a:r>
            <a:r>
              <a:rPr lang="en-US" sz="2300" b="1" i="1" dirty="0"/>
              <a:t>=&gt; </a:t>
            </a:r>
            <a:r>
              <a:rPr lang="en-US" sz="2300" dirty="0"/>
              <a:t>forced to pay tribute (crops, sacrifices, $$) to Tenochtitlan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Emperor was head of state (religious and political figure) =&gt; promoted worship of </a:t>
            </a:r>
            <a:r>
              <a:rPr lang="en-US" sz="2300" b="1" i="1" dirty="0"/>
              <a:t>________________</a:t>
            </a:r>
            <a:r>
              <a:rPr lang="en-US" sz="2300" dirty="0"/>
              <a:t> to provide unity to empire</a:t>
            </a:r>
          </a:p>
          <a:p>
            <a:r>
              <a:rPr lang="en-US" sz="2300" dirty="0"/>
              <a:t>Aztec society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Strict hierarchy =&gt; Nobility controlled majority of land; priests and merchants/artisans were middle class and below were serfs &amp; slaves</a:t>
            </a:r>
          </a:p>
          <a:p>
            <a:pPr marL="400050" lvl="1" indent="0">
              <a:buNone/>
            </a:pPr>
            <a:r>
              <a:rPr lang="en-US" sz="2300" dirty="0"/>
              <a:t>	-- Very patriarchal =&gt; men trained for war; women stay in home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Agriculture based on ______________________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Society organized by familial kinship groups called </a:t>
            </a:r>
            <a:r>
              <a:rPr lang="en-US" sz="2300" b="1" i="1" dirty="0" err="1"/>
              <a:t>calpullis</a:t>
            </a:r>
            <a:r>
              <a:rPr lang="en-US" sz="2300" b="1" i="1" dirty="0"/>
              <a:t> (~1000) </a:t>
            </a:r>
            <a:r>
              <a:rPr lang="en-US" sz="2300" dirty="0"/>
              <a:t>=&gt; like local government (settled disputes, collected taxes)</a:t>
            </a:r>
          </a:p>
          <a:p>
            <a:pPr marL="400050" lvl="1" indent="0">
              <a:buNone/>
            </a:pPr>
            <a:endParaRPr lang="en-US" sz="2300" dirty="0"/>
          </a:p>
          <a:p>
            <a:pPr marL="400050" lvl="1" indent="0">
              <a:buNone/>
            </a:pPr>
            <a:endParaRPr lang="en-US" sz="2300" dirty="0"/>
          </a:p>
          <a:p>
            <a:endParaRPr lang="en-US" sz="2300" b="1" i="1" dirty="0"/>
          </a:p>
          <a:p>
            <a:pPr marL="0" indent="0">
              <a:buNone/>
            </a:pPr>
            <a:endParaRPr lang="en-US" sz="2300" b="1" i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New State Systems in other areas</a:t>
            </a:r>
          </a:p>
        </p:txBody>
      </p:sp>
    </p:spTree>
    <p:extLst>
      <p:ext uri="{BB962C8B-B14F-4D97-AF65-F5344CB8AC3E}">
        <p14:creationId xmlns:p14="http://schemas.microsoft.com/office/powerpoint/2010/main" val="1759015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Aztec and Incan Empires</a:t>
            </a:r>
          </a:p>
        </p:txBody>
      </p:sp>
      <p:pic>
        <p:nvPicPr>
          <p:cNvPr id="17414" name="Picture 6" descr="https://freeman-pedia.wikispaces.com/file/view/Aztec%20Map.gif/443073836/623x470/Aztec%20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06" y="2438400"/>
            <a:ext cx="554350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http://www2.palomar.edu/users/scrouthamel/ais120/inca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754856"/>
            <a:ext cx="5246915" cy="46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359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Aztec </a:t>
            </a:r>
            <a:r>
              <a:rPr lang="en-US" b="1" u="sng" dirty="0" err="1"/>
              <a:t>Chinampas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867400"/>
            <a:ext cx="8686800" cy="8683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/>
              <a:t>Teotihuacan</a:t>
            </a:r>
            <a:r>
              <a:rPr lang="en-US" sz="2400" b="1" i="1" dirty="0"/>
              <a:t> </a:t>
            </a:r>
            <a:r>
              <a:rPr lang="en-US" sz="2400" b="1" i="1" dirty="0" err="1"/>
              <a:t>chinampas</a:t>
            </a:r>
            <a:r>
              <a:rPr lang="en-US" sz="2400" b="1" i="1" dirty="0"/>
              <a:t> </a:t>
            </a:r>
            <a:r>
              <a:rPr lang="en-US" sz="2400" dirty="0"/>
              <a:t>were made of reeds and anchored to the shore =&gt; underground irrigation and resistance to frost made them productive year round</a:t>
            </a:r>
          </a:p>
        </p:txBody>
      </p:sp>
      <p:pic>
        <p:nvPicPr>
          <p:cNvPr id="44034" name="Picture 2" descr="http://anthrome.files.wordpress.com/2011/04/chinampa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39140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686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i="1" dirty="0"/>
              <a:t>____________________</a:t>
            </a:r>
          </a:p>
          <a:p>
            <a:r>
              <a:rPr lang="en-US" sz="2300" dirty="0"/>
              <a:t>Built a huge empire which stretched over 2500 miles by 1300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Capital at Cuzco (</a:t>
            </a:r>
            <a:r>
              <a:rPr lang="en-US" sz="2300" b="1" i="1" dirty="0"/>
              <a:t>Machu </a:t>
            </a:r>
            <a:r>
              <a:rPr lang="en-US" sz="2300" b="1" i="1" dirty="0" err="1"/>
              <a:t>Pichu</a:t>
            </a:r>
            <a:r>
              <a:rPr lang="en-US" sz="2300" dirty="0"/>
              <a:t>) where emperor used vast bureaucratic administration to rule over empire</a:t>
            </a:r>
          </a:p>
          <a:p>
            <a:pPr marL="400050" lvl="1" indent="0">
              <a:buNone/>
            </a:pPr>
            <a:r>
              <a:rPr lang="en-US" sz="2300" dirty="0"/>
              <a:t>	-- Writing system consisted of tying rope knots</a:t>
            </a:r>
          </a:p>
          <a:p>
            <a:r>
              <a:rPr lang="en-US" sz="2300" dirty="0"/>
              <a:t>Civilization was based on conscripted labor (</a:t>
            </a:r>
            <a:r>
              <a:rPr lang="en-US" sz="2300" b="1" i="1" dirty="0"/>
              <a:t>_______</a:t>
            </a:r>
            <a:r>
              <a:rPr lang="en-US" sz="2300" dirty="0"/>
              <a:t>)=&gt; conquered districts were forced to serve in military, construct roads (25,000 miles), make crafts, farm, etc… (</a:t>
            </a:r>
            <a:r>
              <a:rPr lang="en-US" sz="2300" b="1" i="1" dirty="0" err="1"/>
              <a:t>mi’ta</a:t>
            </a:r>
            <a:r>
              <a:rPr lang="en-US" sz="2300" dirty="0"/>
              <a:t> service was periodic)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Incas were a warrior society =&gt; 200,000 man standing army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Agriculture was based on ___________________</a:t>
            </a:r>
          </a:p>
          <a:p>
            <a:pPr marL="400050" lvl="1" indent="0">
              <a:buNone/>
            </a:pPr>
            <a:r>
              <a:rPr lang="en-US" sz="2400" b="1" i="1" dirty="0"/>
              <a:t>** Overall, the Mesoamerican empires were technologically underdeveloped and not acclimated to Eurasian diseases =&gt; fell to Spanish when they were invaded in the 16</a:t>
            </a:r>
            <a:r>
              <a:rPr lang="en-US" sz="2400" b="1" i="1" baseline="30000" dirty="0"/>
              <a:t>th</a:t>
            </a:r>
            <a:r>
              <a:rPr lang="en-US" sz="2400" b="1" i="1" dirty="0"/>
              <a:t> century**</a:t>
            </a:r>
          </a:p>
          <a:p>
            <a:pPr marL="400050" lvl="1" indent="0">
              <a:buNone/>
            </a:pPr>
            <a:endParaRPr lang="en-US" sz="2300" b="1" i="1" dirty="0"/>
          </a:p>
          <a:p>
            <a:pPr marL="0" indent="0">
              <a:buNone/>
            </a:pPr>
            <a:endParaRPr lang="en-US" sz="2300" b="1" i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New State Systems in other areas</a:t>
            </a:r>
          </a:p>
        </p:txBody>
      </p:sp>
    </p:spTree>
    <p:extLst>
      <p:ext uri="{BB962C8B-B14F-4D97-AF65-F5344CB8AC3E}">
        <p14:creationId xmlns:p14="http://schemas.microsoft.com/office/powerpoint/2010/main" val="23273877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067800" cy="6629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/>
              <a:t>#5: </a:t>
            </a:r>
            <a:r>
              <a:rPr lang="en-US" sz="2600" b="1" i="1" dirty="0"/>
              <a:t>Islamic States </a:t>
            </a:r>
            <a:r>
              <a:rPr lang="en-US" sz="2300" dirty="0"/>
              <a:t>=&gt; due to conquest and trade contacts areas other than Arabia developed Islamic states</a:t>
            </a:r>
          </a:p>
          <a:p>
            <a:pPr marL="0" indent="0">
              <a:buNone/>
            </a:pPr>
            <a:r>
              <a:rPr lang="en-US" sz="2300" b="1" i="1" dirty="0"/>
              <a:t>Mali Empire</a:t>
            </a:r>
          </a:p>
          <a:p>
            <a:r>
              <a:rPr lang="en-US" sz="2300" dirty="0"/>
              <a:t>Prior to the arrival of Islamic traders and missionaries W. Africans had no written language (oral tradition) and a pantheistic religion </a:t>
            </a:r>
          </a:p>
          <a:p>
            <a:pPr marL="0" indent="0">
              <a:buNone/>
            </a:pPr>
            <a:r>
              <a:rPr lang="en-US" sz="2300" dirty="0"/>
              <a:t>	-- </a:t>
            </a:r>
            <a:r>
              <a:rPr lang="en-US" sz="2300" b="1" i="1" dirty="0" err="1"/>
              <a:t>Griots</a:t>
            </a:r>
            <a:r>
              <a:rPr lang="en-US" sz="2300" dirty="0"/>
              <a:t> = professional oral historians</a:t>
            </a:r>
          </a:p>
          <a:p>
            <a:r>
              <a:rPr lang="en-US" sz="2300" dirty="0"/>
              <a:t>Arabic traders introduced ________________in Gao 1</a:t>
            </a:r>
            <a:r>
              <a:rPr lang="en-US" sz="2300" baseline="30000" dirty="0"/>
              <a:t>st</a:t>
            </a:r>
            <a:r>
              <a:rPr lang="en-US" sz="2300" dirty="0"/>
              <a:t> and it spread through the region due to the </a:t>
            </a:r>
            <a:r>
              <a:rPr lang="en-US" sz="2300" b="1" i="1" dirty="0" err="1"/>
              <a:t>Ghanian</a:t>
            </a:r>
            <a:r>
              <a:rPr lang="en-US" sz="2300" b="1" i="1" dirty="0"/>
              <a:t> Empire </a:t>
            </a:r>
            <a:r>
              <a:rPr lang="en-US" sz="2300" dirty="0"/>
              <a:t>(600 – 1200 CE)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Gave people a common language, culture and helped to unify area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Islam also gave local rulers ___________________________&amp; administrative practices to increase authority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Also integrated area into larger worldwide network of trade (caravans)</a:t>
            </a:r>
          </a:p>
          <a:p>
            <a:r>
              <a:rPr lang="en-US" sz="2300" b="1" i="1" dirty="0"/>
              <a:t>Mali Empire </a:t>
            </a:r>
            <a:r>
              <a:rPr lang="en-US" sz="2300" dirty="0"/>
              <a:t>rose from the ashes of Ghana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Government =&gt; based on small village leaders (___________) =&gt; served as religious and political leader</a:t>
            </a:r>
          </a:p>
          <a:p>
            <a:pPr marL="400050" lvl="1" indent="0">
              <a:buNone/>
            </a:pPr>
            <a:r>
              <a:rPr lang="en-US" sz="2300" dirty="0"/>
              <a:t>	-- ____________________</a:t>
            </a:r>
            <a:r>
              <a:rPr lang="en-US" sz="2300" b="1" i="1" dirty="0"/>
              <a:t>(1330’s)</a:t>
            </a:r>
            <a:r>
              <a:rPr lang="en-US" sz="2300" dirty="0"/>
              <a:t>=&gt; converted to Islam and encouraged 	conversion &amp; study by citizens and scholars</a:t>
            </a:r>
          </a:p>
          <a:p>
            <a:pPr marL="400050" lvl="1" indent="0">
              <a:buNone/>
            </a:pPr>
            <a:r>
              <a:rPr lang="en-US" sz="2300" dirty="0"/>
              <a:t>	-- Led to major cities like ____________________becoming centers of 	Muslim 	learning =&gt; dozens of universities and scholars migrated there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Economy was based around _____________________&amp; used </a:t>
            </a:r>
            <a:r>
              <a:rPr lang="en-US" sz="2300" b="1" i="1" dirty="0"/>
              <a:t>cowrie shells </a:t>
            </a:r>
            <a:r>
              <a:rPr lang="en-US" sz="2300" dirty="0"/>
              <a:t>for $$ =&gt; taxed trade and had self sufficient agriculture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New State Systems in other areas</a:t>
            </a:r>
          </a:p>
        </p:txBody>
      </p:sp>
    </p:spTree>
    <p:extLst>
      <p:ext uri="{BB962C8B-B14F-4D97-AF65-F5344CB8AC3E}">
        <p14:creationId xmlns:p14="http://schemas.microsoft.com/office/powerpoint/2010/main" val="1330308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African Cowrie shells</a:t>
            </a:r>
          </a:p>
        </p:txBody>
      </p:sp>
      <p:pic>
        <p:nvPicPr>
          <p:cNvPr id="8194" name="Picture 2" descr="http://cdn103.iofferphoto.com/img/item/174/108/809/CKJ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8" y="762000"/>
            <a:ext cx="8873671" cy="591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9778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Ghana, Mali and Great Zimbabwe</a:t>
            </a:r>
          </a:p>
        </p:txBody>
      </p:sp>
      <p:pic>
        <p:nvPicPr>
          <p:cNvPr id="14338" name="Picture 2" descr="http://www.wpmap.org/wp-content/uploads/2011/05/MapWAEmpir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58484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38.media.tumblr.com/tumblr_lghfld6drn1qcbk0xo2_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41968"/>
            <a:ext cx="4038600" cy="598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51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Main Tenets of Islam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629400"/>
          </a:xfrm>
        </p:spPr>
        <p:txBody>
          <a:bodyPr>
            <a:normAutofit fontScale="92500" lnSpcReduction="20000"/>
          </a:bodyPr>
          <a:lstStyle/>
          <a:p>
            <a:r>
              <a:rPr lang="en-US" sz="2300" dirty="0"/>
              <a:t>The goal of a Muslim is to reach paradise (luxurious garden) through submission to the will of Allah =&gt; i.e. follow___________________</a:t>
            </a:r>
            <a:endParaRPr lang="en-US" sz="2300" b="1" i="1" dirty="0"/>
          </a:p>
          <a:p>
            <a:pPr marL="0" indent="0">
              <a:buNone/>
            </a:pPr>
            <a:r>
              <a:rPr lang="en-US" sz="2300" b="1" i="1" dirty="0"/>
              <a:t>#1: </a:t>
            </a:r>
            <a:r>
              <a:rPr lang="en-US" sz="2300" dirty="0"/>
              <a:t>Believe that there is </a:t>
            </a:r>
            <a:r>
              <a:rPr lang="en-US" sz="2300" b="1" i="1" dirty="0"/>
              <a:t>one God (Allah) &amp; Muhammad is his prophet (___________________________)</a:t>
            </a:r>
          </a:p>
          <a:p>
            <a:pPr marL="0" indent="0">
              <a:buNone/>
            </a:pPr>
            <a:r>
              <a:rPr lang="en-US" sz="2300" b="1" i="1" dirty="0"/>
              <a:t>#2: __________________________</a:t>
            </a:r>
            <a:r>
              <a:rPr lang="en-US" sz="2300" dirty="0"/>
              <a:t>towards Mecca </a:t>
            </a:r>
          </a:p>
          <a:p>
            <a:pPr marL="0" indent="0">
              <a:buNone/>
            </a:pPr>
            <a:r>
              <a:rPr lang="en-US" sz="2300" dirty="0"/>
              <a:t>#3: Fasting during month of ______________(sunrise to sunset)</a:t>
            </a:r>
          </a:p>
          <a:p>
            <a:pPr marL="0" indent="0">
              <a:buNone/>
            </a:pPr>
            <a:r>
              <a:rPr lang="en-US" sz="2300" dirty="0"/>
              <a:t>#4: __________=&gt; pilgrimage to Mecca (walk around Ka’aba) once during life</a:t>
            </a:r>
          </a:p>
          <a:p>
            <a:pPr marL="0" indent="0">
              <a:buNone/>
            </a:pPr>
            <a:r>
              <a:rPr lang="en-US" sz="2300" dirty="0"/>
              <a:t>#5: _____________=&gt; giving alms to the poor (2.5% per year)</a:t>
            </a:r>
          </a:p>
          <a:p>
            <a:r>
              <a:rPr lang="en-US" sz="2300" dirty="0"/>
              <a:t>Islamic belief is also seen as a way of life =&gt; _____________law code drawn up to regulate behavior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Muslims forbidden to gamble, drink alcohol or lie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Sexuality is strictly restricted =&gt; contact between unmarried frowned upon, marriages are to be arraigned by parents</a:t>
            </a:r>
          </a:p>
          <a:p>
            <a:pPr marL="400050" lvl="1" indent="0">
              <a:buNone/>
            </a:pPr>
            <a:r>
              <a:rPr lang="en-US" sz="2300" dirty="0"/>
              <a:t>	-- Women should cover themselves to avoid “tempting” men</a:t>
            </a:r>
          </a:p>
          <a:p>
            <a:pPr marL="400050" lvl="1" indent="0">
              <a:buNone/>
            </a:pPr>
            <a:r>
              <a:rPr lang="en-US" sz="2300" dirty="0"/>
              <a:t>	-- Polygyny is permitted but Muhammad limited wives to four</a:t>
            </a:r>
          </a:p>
          <a:p>
            <a:r>
              <a:rPr lang="en-US" sz="2300" dirty="0"/>
              <a:t>Islam is clearly part of the ME religious tradition that includes Christianity, Judaism and Zoroastrianism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Bible is a holy book in Islam and Jews and Christians are called “people of the book” =&gt; God spoke to them 1</a:t>
            </a:r>
            <a:r>
              <a:rPr lang="en-US" sz="2300" baseline="30000" dirty="0"/>
              <a:t>st</a:t>
            </a:r>
            <a:r>
              <a:rPr lang="en-US" sz="2300" dirty="0"/>
              <a:t> &amp; made final revelation to Muhammad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Muslims tolerate other “people of the book” in most early civilizations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Like Zoroaster, Muhammad wandered in the desert &amp; received revelations </a:t>
            </a:r>
          </a:p>
        </p:txBody>
      </p:sp>
    </p:spTree>
    <p:extLst>
      <p:ext uri="{BB962C8B-B14F-4D97-AF65-F5344CB8AC3E}">
        <p14:creationId xmlns:p14="http://schemas.microsoft.com/office/powerpoint/2010/main" val="28181257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991600" cy="6400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300" b="1" i="1" dirty="0"/>
              <a:t>Delhi Sultanate</a:t>
            </a:r>
          </a:p>
          <a:p>
            <a:r>
              <a:rPr lang="en-US" sz="2300" dirty="0"/>
              <a:t>Arose in the 10</a:t>
            </a:r>
            <a:r>
              <a:rPr lang="en-US" sz="2300" baseline="30000" dirty="0"/>
              <a:t>th</a:t>
            </a:r>
            <a:r>
              <a:rPr lang="en-US" sz="2300" dirty="0"/>
              <a:t> century out of the </a:t>
            </a:r>
            <a:r>
              <a:rPr lang="en-US" sz="2300" b="1" i="1" dirty="0" err="1"/>
              <a:t>Ghazni</a:t>
            </a:r>
            <a:r>
              <a:rPr lang="en-US" sz="2300" b="1" i="1" dirty="0"/>
              <a:t> empire </a:t>
            </a:r>
            <a:r>
              <a:rPr lang="en-US" sz="2300" dirty="0"/>
              <a:t>in northern India =&gt; Turkish Muslims who raided over centuries into Hindu territory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Advanced military technologies of Turks (i.e. steppe horses w/ stirrups) easily defeated divided Hindu princes &amp;  infantry/elephant armies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/>
              <a:t>Government =&gt; ruler was called a</a:t>
            </a:r>
            <a:r>
              <a:rPr lang="en-US" sz="2300" b="1" i="1" dirty="0"/>
              <a:t> ___________</a:t>
            </a:r>
            <a:r>
              <a:rPr lang="en-US" sz="2300" dirty="0"/>
              <a:t>(religious and political figure)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Sultans est. a bureaucracy and local governors =&gt; ruled via brutal force and heavy taxation of ________________________(</a:t>
            </a:r>
            <a:r>
              <a:rPr lang="en-US" sz="2300" b="1" i="1" dirty="0"/>
              <a:t>jizhah</a:t>
            </a:r>
            <a:r>
              <a:rPr lang="en-US" sz="2300" dirty="0"/>
              <a:t>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Gradually expanded state after threat of Mongol invasion ended</a:t>
            </a:r>
          </a:p>
          <a:p>
            <a:r>
              <a:rPr lang="en-US" sz="2300" dirty="0"/>
              <a:t>Economy and society =&gt; based on Indian Ocean trade and frontier raids</a:t>
            </a:r>
          </a:p>
          <a:p>
            <a:r>
              <a:rPr lang="en-US" sz="2300" dirty="0"/>
              <a:t>________________________=&gt; India is one area where significant Islamic conversion did not occur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Muslims were viewed as_______________________________ =&gt; forced to live in separate areas of town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Muslims in India adopted caste system in Muslim society =&gt; little benefit for lower caste conversion</a:t>
            </a:r>
          </a:p>
          <a:p>
            <a:r>
              <a:rPr lang="en-US" sz="2300" dirty="0"/>
              <a:t>Sultanate came to an end when _______________________invaded in 1398 and sacked the city of Delhi (killed 100,000 Hindus at its gate)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Did provide a centralizing influence in India after 100’s of years of disunity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New State Systems in other areas</a:t>
            </a:r>
          </a:p>
        </p:txBody>
      </p:sp>
    </p:spTree>
    <p:extLst>
      <p:ext uri="{BB962C8B-B14F-4D97-AF65-F5344CB8AC3E}">
        <p14:creationId xmlns:p14="http://schemas.microsoft.com/office/powerpoint/2010/main" val="11003083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Delhi Sultanate </a:t>
            </a:r>
            <a:r>
              <a:rPr lang="en-US" dirty="0"/>
              <a:t>(1206-1526)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5257800"/>
            <a:ext cx="8912225" cy="1567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/>
              <a:t>The Delhi sultanate originates from Turkish invasions of disunified India after the fall of the Guptas (700-800 years of disunity) =&gt; Delhi sultans were very violent in their attempts to suppress Hindu and Buddhist beliefs and desecrated 1000’s of shrines and temples</a:t>
            </a:r>
          </a:p>
        </p:txBody>
      </p:sp>
      <p:pic>
        <p:nvPicPr>
          <p:cNvPr id="15362" name="Picture 2" descr="http://upload.wikimedia.org/wikipedia/commons/3/30/Delhi_History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66800"/>
            <a:ext cx="87557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8522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Pastoralism and the Mongols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89916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i="1" dirty="0"/>
              <a:t>Pastoralist vs Agriculturalists</a:t>
            </a:r>
          </a:p>
          <a:p>
            <a:r>
              <a:rPr lang="en-US" sz="2300" dirty="0"/>
              <a:t>Pastoralists relied on raising of___________________________</a:t>
            </a:r>
          </a:p>
          <a:p>
            <a:r>
              <a:rPr lang="en-US" sz="2300" dirty="0"/>
              <a:t>Used every part of animal =&gt; milk, meat, blood, wool, hide</a:t>
            </a:r>
          </a:p>
          <a:p>
            <a:r>
              <a:rPr lang="en-US" sz="2300" dirty="0"/>
              <a:t>Animals also used for transportation, trade and military</a:t>
            </a:r>
          </a:p>
          <a:p>
            <a:r>
              <a:rPr lang="en-US" sz="2300" dirty="0"/>
              <a:t>Overall a less productive economy and thus smaller populations</a:t>
            </a:r>
          </a:p>
          <a:p>
            <a:r>
              <a:rPr lang="en-US" sz="2300" dirty="0"/>
              <a:t>Pastoralists did ___________________________=&gt; lived in small encampments with kinship groups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 Organized politically into families, clans and tribes</a:t>
            </a:r>
          </a:p>
          <a:p>
            <a:r>
              <a:rPr lang="en-US" sz="2300" dirty="0"/>
              <a:t>Pastoralists, especially the Mongols,  also offered women a higher status than every agricultural society of its time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There was a _____________=&gt; women were expected to tend house, but also worked w/ animals (esp. when men were at war)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Few restrictions on activities for women =&gt; greater role in public life</a:t>
            </a:r>
          </a:p>
          <a:p>
            <a:pPr marL="400050" lvl="1" indent="0">
              <a:buNone/>
            </a:pPr>
            <a:r>
              <a:rPr lang="en-US" sz="2300" dirty="0"/>
              <a:t>	-- Some women served as political advisors, some in military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Mongol women could initiate divorce and remarry if widowed</a:t>
            </a:r>
          </a:p>
          <a:p>
            <a:pPr marL="400050" lvl="1" indent="0">
              <a:buNone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42637364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Mongolian Yurt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91200"/>
            <a:ext cx="8229600" cy="94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/>
              <a:t>The Mongols were a pastoral nomadic people =&gt; NOT homeless, they lived in mobile Yurts and focused on raising livestock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762000"/>
            <a:ext cx="5334001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219200"/>
            <a:ext cx="3409866" cy="37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194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i="1" dirty="0"/>
              <a:t>Pastoral Economic Interactions</a:t>
            </a:r>
          </a:p>
          <a:p>
            <a:r>
              <a:rPr lang="en-US" sz="2300" dirty="0"/>
              <a:t>Pastoralists like the Mongols traveled in systematic patterns to graze cattle, horses, </a:t>
            </a:r>
            <a:r>
              <a:rPr lang="en-US" sz="2300" dirty="0" err="1"/>
              <a:t>etc</a:t>
            </a:r>
            <a:r>
              <a:rPr lang="en-US" sz="2300" dirty="0"/>
              <a:t> based on seasonal changes and environment</a:t>
            </a:r>
          </a:p>
          <a:p>
            <a:r>
              <a:rPr lang="en-US" sz="2300" dirty="0"/>
              <a:t>Pastoralists traded with agricultural neighbors =&gt; traded horses, inventions like stirrup for food, manufactured products &amp; luxury items</a:t>
            </a:r>
          </a:p>
          <a:p>
            <a:r>
              <a:rPr lang="en-US" sz="2300" dirty="0"/>
              <a:t>Used their military power to raid civilized areas or extracted tribute in exchange for peaceful relations </a:t>
            </a:r>
          </a:p>
          <a:p>
            <a:pPr marL="0" indent="0">
              <a:buNone/>
            </a:pPr>
            <a:r>
              <a:rPr lang="en-US" sz="2300" dirty="0"/>
              <a:t>	-- Romans, Chinese, Persians, Guptas, Byzantines all paid tribute at 	one time </a:t>
            </a:r>
          </a:p>
          <a:p>
            <a:r>
              <a:rPr lang="en-US" sz="2300" dirty="0"/>
              <a:t>At times, desire for goods or conquest led to the formation of tribal confederations for various purposes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The __________________________________________all formed confederations for these purposes</a:t>
            </a:r>
          </a:p>
          <a:p>
            <a:pPr marL="400050" lvl="1" indent="0">
              <a:buNone/>
            </a:pPr>
            <a:r>
              <a:rPr lang="en-US" sz="2300" dirty="0"/>
              <a:t>	-- Some confederations (i.e. </a:t>
            </a:r>
            <a:r>
              <a:rPr lang="en-US" sz="2300" dirty="0" err="1"/>
              <a:t>Xiongnu</a:t>
            </a:r>
            <a:r>
              <a:rPr lang="en-US" sz="2300" dirty="0"/>
              <a:t>) harassed agriculturalists, 	others conquered them and set up civilizations (i.e. Mongols)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Pastoralism and the Mongols</a:t>
            </a:r>
          </a:p>
        </p:txBody>
      </p:sp>
    </p:spTree>
    <p:extLst>
      <p:ext uri="{BB962C8B-B14F-4D97-AF65-F5344CB8AC3E}">
        <p14:creationId xmlns:p14="http://schemas.microsoft.com/office/powerpoint/2010/main" val="7399242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Pastoralists and the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99088"/>
            <a:ext cx="8229600" cy="1336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Pastoralism was best adapted and flourished on the Steppe grasslands of Eurasia =&gt; the Huns, Goths, </a:t>
            </a:r>
            <a:r>
              <a:rPr lang="en-US" sz="2400" dirty="0" err="1"/>
              <a:t>Xiongnu</a:t>
            </a:r>
            <a:r>
              <a:rPr lang="en-US" sz="2400" dirty="0"/>
              <a:t>, Magyars and Mongols all originated from this area</a:t>
            </a:r>
          </a:p>
        </p:txBody>
      </p:sp>
      <p:pic>
        <p:nvPicPr>
          <p:cNvPr id="51202" name="Picture 2" descr="http://www.intlcorn.com/seedsiteblog/wp-content/uploads/2014/06/kuban_clip_image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10600" cy="448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8573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Mongol Expansion (1206-1368)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324600"/>
          </a:xfrm>
        </p:spPr>
        <p:txBody>
          <a:bodyPr>
            <a:normAutofit fontScale="92500" lnSpcReduction="20000"/>
          </a:bodyPr>
          <a:lstStyle/>
          <a:p>
            <a:r>
              <a:rPr lang="en-US" sz="2300" dirty="0"/>
              <a:t>The Mongols in 1160 were an obscure tribe in C. Asia (1-2 M people) =&gt; constant disunity w/in tribe, raiding/disputes led to internal wars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b="1" i="1" dirty="0" err="1"/>
              <a:t>Temujin</a:t>
            </a:r>
            <a:r>
              <a:rPr lang="en-US" sz="2300" dirty="0"/>
              <a:t> (Genghis Khan) united tribe by utilizing shifting alliances, deception and military prowess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After being elected “____________________” (supreme leader) in 1206 he embarked on a campaign of conquest that lasted over 50 years</a:t>
            </a:r>
          </a:p>
          <a:p>
            <a:r>
              <a:rPr lang="en-US" sz="2300" b="1" i="1" dirty="0"/>
              <a:t>Q: Why? </a:t>
            </a:r>
            <a:r>
              <a:rPr lang="en-US" sz="2300" dirty="0"/>
              <a:t>=&gt; shifting climate patterns created drought in steppe lands, need for common goal to unite tribes, $$$$</a:t>
            </a:r>
          </a:p>
          <a:p>
            <a:r>
              <a:rPr lang="en-US" sz="2300" b="1" i="1" dirty="0"/>
              <a:t>Q: How?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Use of __________________________________(could ride for days straight, shoot bow while riding)</a:t>
            </a:r>
          </a:p>
          <a:p>
            <a:pPr marL="400050" lvl="1" indent="0">
              <a:buNone/>
            </a:pPr>
            <a:r>
              <a:rPr lang="en-US" sz="2300" dirty="0"/>
              <a:t>	-- Organized into units of 10, 100, 1000, 10,000 warriors (</a:t>
            </a:r>
            <a:r>
              <a:rPr lang="en-US" sz="2300" b="1" i="1" dirty="0" err="1"/>
              <a:t>ordos</a:t>
            </a:r>
            <a:r>
              <a:rPr lang="en-US" sz="2300" dirty="0"/>
              <a:t>; based on 	social structure); leaders fought w/ men =&gt; total size of army 130,000</a:t>
            </a:r>
          </a:p>
          <a:p>
            <a:pPr marL="400050" lvl="1" indent="0">
              <a:buNone/>
            </a:pPr>
            <a:r>
              <a:rPr lang="en-US" sz="2300" dirty="0"/>
              <a:t>	-- ALL warriors benefitted from booty equally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Genghis Khan also used superior military tactics =&gt; hit and fade, flanking, siege warfare</a:t>
            </a:r>
          </a:p>
          <a:p>
            <a:pPr marL="400050" lvl="1" indent="0">
              <a:buNone/>
            </a:pPr>
            <a:r>
              <a:rPr lang="en-US" sz="2300" dirty="0"/>
              <a:t>	-- Conquered people used for abilities =&gt; engineers, blacksmiths, etc..</a:t>
            </a:r>
          </a:p>
          <a:p>
            <a:pPr marL="400050" lvl="1" indent="0">
              <a:buNone/>
            </a:pPr>
            <a:r>
              <a:rPr lang="en-US" sz="2300" dirty="0"/>
              <a:t>	-- Adopted Chinese__________________________</a:t>
            </a:r>
            <a:endParaRPr lang="en-US" sz="2300" b="1" i="1" dirty="0"/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Genghis Khan also used _____________________=&gt; threat of annihilation</a:t>
            </a:r>
          </a:p>
          <a:p>
            <a:pPr marL="400050" lvl="1" indent="0">
              <a:buNone/>
            </a:pPr>
            <a:r>
              <a:rPr lang="en-US" sz="2300" dirty="0"/>
              <a:t>	-- Regularly massacred conquered cities who resisted (i.e. </a:t>
            </a:r>
            <a:r>
              <a:rPr lang="en-US" sz="2300" b="1" i="1" dirty="0" err="1"/>
              <a:t>Urgench</a:t>
            </a:r>
            <a:r>
              <a:rPr lang="en-US" sz="2300" dirty="0"/>
              <a:t> =&gt; all 	50,000 soldiers ordered to kill 24 residents each); caused easy surrender</a:t>
            </a:r>
          </a:p>
          <a:p>
            <a:pPr marL="400050" lvl="1" indent="0">
              <a:buNone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7345590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74638"/>
            <a:ext cx="3581400" cy="1325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i="1" dirty="0"/>
              <a:t>Genghis Khan </a:t>
            </a:r>
            <a:r>
              <a:rPr lang="en-US" sz="3200" dirty="0"/>
              <a:t>=&gt;  1162 – 1227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100" name="Picture 4" descr="http://khurul.ru/uploads/2011/02/d0bdd0b0-d181d0b0d0b9d182-1-d0bfd0bbd0b0d0bd-d183d0b3d18dd0b4d0b5d0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181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0" y="1219200"/>
            <a:ext cx="38100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Genghis Khan did not have an easy upbringing</a:t>
            </a:r>
          </a:p>
          <a:p>
            <a:r>
              <a:rPr lang="en-US" sz="2300" dirty="0"/>
              <a:t>-- Father murdered when he was 6 &amp; he grew up in wild</a:t>
            </a:r>
          </a:p>
          <a:p>
            <a:endParaRPr lang="en-US" sz="2300" dirty="0"/>
          </a:p>
          <a:p>
            <a:r>
              <a:rPr lang="en-US" sz="2300" dirty="0"/>
              <a:t>Once said, “Man’s highest joy, is in victory: to conquer one’s enemies, to pursue them, to deprive them of their possessions, to make their beloved weep, to ride their horses and embrace their women and daughters.”</a:t>
            </a:r>
          </a:p>
        </p:txBody>
      </p:sp>
    </p:spTree>
    <p:extLst>
      <p:ext uri="{BB962C8B-B14F-4D97-AF65-F5344CB8AC3E}">
        <p14:creationId xmlns:p14="http://schemas.microsoft.com/office/powerpoint/2010/main" val="20989519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2657"/>
            <a:ext cx="8534400" cy="7921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Mongol Empire at its Height (1260)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867400"/>
            <a:ext cx="8763000" cy="8683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The Mongol Empire represents the largest </a:t>
            </a:r>
            <a:r>
              <a:rPr lang="en-US" dirty="0" err="1"/>
              <a:t>contigious</a:t>
            </a:r>
            <a:r>
              <a:rPr lang="en-US" dirty="0"/>
              <a:t> land empire in world history =&gt; it was over 12 million square miles and was composed of 32 different countries today</a:t>
            </a:r>
          </a:p>
        </p:txBody>
      </p:sp>
      <p:pic>
        <p:nvPicPr>
          <p:cNvPr id="53250" name="Picture 2" descr="http://www.columbia.edu/itc/mealac/pritchett/00maplinks/medieval/mongols/map1259ma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69890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31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Mongol Empire after Fragmentation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0"/>
            <a:ext cx="8229600" cy="6397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After the death of Kublai Khan in 1294, the empire was split into different sections and each pursued its own agendas from there on</a:t>
            </a:r>
          </a:p>
        </p:txBody>
      </p:sp>
      <p:pic>
        <p:nvPicPr>
          <p:cNvPr id="52226" name="Picture 2" descr="http://wildnaturetravel.com/Image/1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498278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092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67"/>
            <a:ext cx="8229600" cy="509133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Ka’aba in Mecca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9800"/>
            <a:ext cx="8229600" cy="71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300" dirty="0"/>
              <a:t>Inside the Ka’aba container is a black meteorite that fell to earth and is seen as a divine object =&gt; 6 million Muslims make the Hajj each year</a:t>
            </a:r>
          </a:p>
        </p:txBody>
      </p:sp>
      <p:pic>
        <p:nvPicPr>
          <p:cNvPr id="12290" name="Picture 2" descr="http://muslimvoices.org/wp-content/uploads/2009/11/0kaaba_transposition_21191079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799"/>
            <a:ext cx="7924800" cy="528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8005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Mongol Defeats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57200"/>
            <a:ext cx="8991600" cy="3124200"/>
          </a:xfrm>
        </p:spPr>
        <p:txBody>
          <a:bodyPr>
            <a:normAutofit lnSpcReduction="10000"/>
          </a:bodyPr>
          <a:lstStyle/>
          <a:p>
            <a:r>
              <a:rPr lang="en-US" sz="2300" dirty="0"/>
              <a:t>Mongols were very successful, but were turned back at the limits of their empire on a few occasions</a:t>
            </a:r>
          </a:p>
          <a:p>
            <a:pPr marL="0" indent="0">
              <a:buNone/>
            </a:pPr>
            <a:r>
              <a:rPr lang="en-US" sz="2300" dirty="0"/>
              <a:t>#1: </a:t>
            </a:r>
            <a:r>
              <a:rPr lang="en-US" sz="2300" b="1" i="1" dirty="0"/>
              <a:t>Invasion of Japan </a:t>
            </a:r>
            <a:r>
              <a:rPr lang="en-US" sz="2300" dirty="0"/>
              <a:t>=&gt; failed due to a storm that sank Mongol fleet numbering 50,000 (Japanese naval forces more experienced)</a:t>
            </a:r>
          </a:p>
          <a:p>
            <a:pPr marL="0" indent="0">
              <a:buNone/>
            </a:pPr>
            <a:r>
              <a:rPr lang="en-US" sz="2300" dirty="0"/>
              <a:t>#2: </a:t>
            </a:r>
            <a:r>
              <a:rPr lang="en-US" sz="2300" b="1" i="1" dirty="0"/>
              <a:t>SE Asia/Vietnam </a:t>
            </a:r>
            <a:r>
              <a:rPr lang="en-US" sz="2300" dirty="0"/>
              <a:t>=&gt; jungle environment impeded movement and supply lines stretched too thin</a:t>
            </a:r>
          </a:p>
          <a:p>
            <a:pPr marL="0" indent="0">
              <a:buNone/>
            </a:pPr>
            <a:r>
              <a:rPr lang="en-US" sz="2300" dirty="0"/>
              <a:t>#3:</a:t>
            </a:r>
            <a:r>
              <a:rPr lang="en-US" sz="2300" b="1" i="1" dirty="0"/>
              <a:t> Egypt </a:t>
            </a:r>
            <a:r>
              <a:rPr lang="en-US" sz="2300" dirty="0"/>
              <a:t>=&gt; Mamluks defeated Mongols (exhaustion)</a:t>
            </a:r>
          </a:p>
          <a:p>
            <a:pPr marL="0" indent="0">
              <a:buNone/>
            </a:pPr>
            <a:r>
              <a:rPr lang="en-US" sz="2300" dirty="0"/>
              <a:t>#4: </a:t>
            </a:r>
            <a:r>
              <a:rPr lang="en-US" sz="2300" b="1" i="1" dirty="0"/>
              <a:t>Western Europe </a:t>
            </a:r>
            <a:r>
              <a:rPr lang="en-US" sz="2300" dirty="0"/>
              <a:t>=&gt; Genghis Khan died &amp; troops returned to funeral</a:t>
            </a:r>
          </a:p>
        </p:txBody>
      </p:sp>
      <p:pic>
        <p:nvPicPr>
          <p:cNvPr id="54274" name="Picture 2" descr="http://1.bp.blogspot.com/-1F35GGStfjM/UWcyOrJE8kI/AAAAAAAABY0/jFqlhHxBUrk/s1600/mongol_invasion_to_island_country_by_happymorningstar-d4kgf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6277135" cy="34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167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Mongol Empire -- Administration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220200" cy="6172200"/>
          </a:xfrm>
        </p:spPr>
        <p:txBody>
          <a:bodyPr>
            <a:normAutofit lnSpcReduction="10000"/>
          </a:bodyPr>
          <a:lstStyle/>
          <a:p>
            <a:r>
              <a:rPr lang="en-US" sz="2300" dirty="0"/>
              <a:t>Due to the size and cultural diversity Mongol administrative system adapted to diverse elements and varied across the empire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“Although empire created on horseback, it cannot be ruled from it”</a:t>
            </a:r>
          </a:p>
          <a:p>
            <a:pPr marL="400050" lvl="1" indent="0">
              <a:buNone/>
            </a:pPr>
            <a:r>
              <a:rPr lang="en-US" sz="2300" dirty="0"/>
              <a:t>	-- Many Mongols maintained nomadic lifestyle =&gt; laws passed in 	China that forbid Chinese learning Mongol, forbid intermarriage</a:t>
            </a:r>
          </a:p>
          <a:p>
            <a:pPr marL="400050" lvl="1" indent="0">
              <a:buNone/>
            </a:pPr>
            <a:r>
              <a:rPr lang="en-US" sz="2300" dirty="0"/>
              <a:t>	-- Mongols served as highest level administrators =&gt; adopted a 	Chinese style legal code that brought order and peace </a:t>
            </a:r>
            <a:endParaRPr lang="en-US" sz="2300" b="1" i="1" dirty="0"/>
          </a:p>
          <a:p>
            <a:pPr marL="400050" lvl="1" indent="0">
              <a:buNone/>
            </a:pPr>
            <a:r>
              <a:rPr lang="en-US" sz="2300" dirty="0"/>
              <a:t>	-- Many locals used to administer empire =&gt; lack of Mongol pop.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__________________________staffed w/ horses =&gt; allowed communication across vast empire; encouraged trade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Established capital at </a:t>
            </a:r>
            <a:r>
              <a:rPr lang="en-US" sz="2300" b="1" i="1" dirty="0" err="1"/>
              <a:t>Khanbaliq</a:t>
            </a:r>
            <a:r>
              <a:rPr lang="en-US" sz="2300" dirty="0"/>
              <a:t> (along trade routes; later Beijing) =&gt; separate sections of city for Mongol &amp; Chinese (prevent intermixing)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b="1" i="1" dirty="0"/>
              <a:t>Revenue system </a:t>
            </a:r>
            <a:r>
              <a:rPr lang="en-US" sz="2300" dirty="0"/>
              <a:t>combined Mongol and Turkish practices =&gt; taxed agricultural land via a contract system (highest bidder raised taxes)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Instituted a __________________=&gt; used for taxation &amp; conscription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Genghis Khan also instituted a policy of </a:t>
            </a:r>
            <a:r>
              <a:rPr lang="en-US" sz="2300" b="1" i="1" dirty="0"/>
              <a:t>religious toleration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9571727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3276600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/>
              <a:t>Mongol did apply many of their own practices to the governmental system =&gt; most significant was rise of ______________________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b="1" i="1" dirty="0"/>
              <a:t>_________________=&gt; </a:t>
            </a:r>
            <a:r>
              <a:rPr lang="en-US" sz="2300" dirty="0"/>
              <a:t>autonomous principalities ruled by a Khan; created after the death of Genghis Khan (Mongol traditional practice)</a:t>
            </a:r>
          </a:p>
          <a:p>
            <a:pPr marL="400050" lvl="1" indent="0">
              <a:buNone/>
            </a:pPr>
            <a:r>
              <a:rPr lang="en-US" sz="2300" dirty="0"/>
              <a:t>	-- Khanates were required to submit to the “Grand Khan” elected in 	a meeting after the previous Khan’s death</a:t>
            </a:r>
          </a:p>
          <a:p>
            <a:pPr marL="400050" lvl="1" indent="0">
              <a:buNone/>
            </a:pPr>
            <a:r>
              <a:rPr lang="en-US" sz="2300" dirty="0"/>
              <a:t>	-- Khanates were often _______________________________when he 	died or as rewards for service =&gt; used to administer empire locally</a:t>
            </a:r>
          </a:p>
          <a:p>
            <a:r>
              <a:rPr lang="en-US" sz="2300" dirty="0"/>
              <a:t>Mongol administration was effective in ruling, generating revenue and encouraging trade =&gt; created a period called </a:t>
            </a:r>
            <a:r>
              <a:rPr lang="en-US" sz="2300" b="1" i="1" dirty="0"/>
              <a:t>“__________________”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228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Mongol Empire -- Administration</a:t>
            </a:r>
          </a:p>
        </p:txBody>
      </p:sp>
      <p:pic>
        <p:nvPicPr>
          <p:cNvPr id="55298" name="Picture 2" descr="http://upload.wikimedia.org/wikipedia/commons/thumb/9/90/Archaic_globalization.svg/1024px-Archaic_globaliza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5638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4267200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Mongol invasions &amp; empire brought many of world areas into close contact during the 1300’s</a:t>
            </a:r>
          </a:p>
        </p:txBody>
      </p:sp>
    </p:spTree>
    <p:extLst>
      <p:ext uri="{BB962C8B-B14F-4D97-AF65-F5344CB8AC3E}">
        <p14:creationId xmlns:p14="http://schemas.microsoft.com/office/powerpoint/2010/main" val="1519605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Mongol Impacts on Conquered peoples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477000"/>
          </a:xfrm>
        </p:spPr>
        <p:txBody>
          <a:bodyPr>
            <a:normAutofit lnSpcReduction="10000"/>
          </a:bodyPr>
          <a:lstStyle/>
          <a:p>
            <a:r>
              <a:rPr lang="en-US" sz="2300" dirty="0"/>
              <a:t>In general, the Mongols domination of most lands was brief (100-200 years) and thus did not impart a huge cultural legacy on the people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Mongols did not transmit any new religion to conquered people either =&gt; adopted a policy of religious toleration &amp; assimilation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However, this is not to say that their cultural, economic and political impact on conquered peoples was not significant . . .</a:t>
            </a:r>
          </a:p>
          <a:p>
            <a:pPr marL="0" indent="0">
              <a:buNone/>
            </a:pPr>
            <a:r>
              <a:rPr lang="en-US" sz="2300" b="1" u="sng" dirty="0"/>
              <a:t>Mongol China</a:t>
            </a:r>
          </a:p>
          <a:p>
            <a:r>
              <a:rPr lang="en-US" sz="2300" dirty="0"/>
              <a:t>In China the Mongols conquest was long and hard (70 </a:t>
            </a:r>
            <a:r>
              <a:rPr lang="en-US" sz="2300" dirty="0" err="1"/>
              <a:t>yrs</a:t>
            </a:r>
            <a:r>
              <a:rPr lang="en-US" sz="2300" dirty="0"/>
              <a:t>)</a:t>
            </a:r>
            <a:r>
              <a:rPr lang="en-US" sz="2300" b="1" i="1" dirty="0"/>
              <a:t> </a:t>
            </a:r>
            <a:r>
              <a:rPr lang="en-US" sz="2300" dirty="0"/>
              <a:t>=&gt; #1 goal in China was to extract wealth &amp; thus they adopted Chinese practices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Adopted Chinese dynastic rule =&gt; ________________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Many upper class Mongols adopted Buddhism as well =&gt; liked idea of one idea/groups ruling over entire world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Used Chinese style postal system, taxation policies &amp; administration system (Mongols filled highest positions)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Transferred capital to </a:t>
            </a:r>
            <a:r>
              <a:rPr lang="en-US" sz="2300" b="1" i="1" dirty="0" err="1"/>
              <a:t>Khanbaliq</a:t>
            </a:r>
            <a:r>
              <a:rPr lang="en-US" sz="2300" dirty="0"/>
              <a:t> =&gt; fostered a growing respect for merchants in opposition of Confucian values</a:t>
            </a:r>
          </a:p>
          <a:p>
            <a:pPr marL="400050" lvl="1" indent="0">
              <a:buNone/>
            </a:pPr>
            <a:r>
              <a:rPr lang="en-US" sz="2300" dirty="0"/>
              <a:t>	-- _______________declined in importance during Mongol rule =&gt; Mongols refused to utilize examination system (used hereditary rule)</a:t>
            </a:r>
          </a:p>
        </p:txBody>
      </p:sp>
    </p:spTree>
    <p:extLst>
      <p:ext uri="{BB962C8B-B14F-4D97-AF65-F5344CB8AC3E}">
        <p14:creationId xmlns:p14="http://schemas.microsoft.com/office/powerpoint/2010/main" val="39702894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609600"/>
            <a:ext cx="9296400" cy="6400800"/>
          </a:xfrm>
        </p:spPr>
        <p:txBody>
          <a:bodyPr>
            <a:normAutofit lnSpcReduction="10000"/>
          </a:bodyPr>
          <a:lstStyle/>
          <a:p>
            <a:r>
              <a:rPr lang="en-US" sz="2300" dirty="0"/>
              <a:t>Mongols, though, did not fully integrate into Chinese society . . .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Many refused to adopt civilized living arrangements =&gt; still lived in yurts and established grazing areas within cities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Language sharing not allowed (i.e. between Mongols &amp; Chinese)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Did not adopt Chinese footbinding &amp; forbid intermarriage</a:t>
            </a:r>
          </a:p>
          <a:p>
            <a:r>
              <a:rPr lang="en-US" sz="2300" dirty="0"/>
              <a:t>Mongol rule in China had four main effects . . .</a:t>
            </a:r>
          </a:p>
          <a:p>
            <a:pPr marL="0" indent="0">
              <a:buNone/>
            </a:pPr>
            <a:r>
              <a:rPr lang="en-US" sz="2300" dirty="0"/>
              <a:t>#1: </a:t>
            </a:r>
            <a:r>
              <a:rPr lang="en-US" sz="2300" b="1" i="1" dirty="0"/>
              <a:t>Encouragement of _________________________</a:t>
            </a:r>
            <a:r>
              <a:rPr lang="en-US" sz="2300" dirty="0"/>
              <a:t>=&gt; higher status of merchants and </a:t>
            </a:r>
            <a:r>
              <a:rPr lang="en-US" sz="2300" dirty="0" err="1"/>
              <a:t>Pax</a:t>
            </a:r>
            <a:r>
              <a:rPr lang="en-US" sz="2300" dirty="0"/>
              <a:t> </a:t>
            </a:r>
            <a:r>
              <a:rPr lang="en-US" sz="2300" dirty="0" err="1"/>
              <a:t>Mongolica</a:t>
            </a:r>
            <a:r>
              <a:rPr lang="en-US" sz="2300" dirty="0"/>
              <a:t> led to growth of Silk Road trade</a:t>
            </a:r>
          </a:p>
          <a:p>
            <a:pPr marL="0" indent="0">
              <a:buNone/>
            </a:pPr>
            <a:r>
              <a:rPr lang="en-US" sz="2300" dirty="0"/>
              <a:t>#2: </a:t>
            </a:r>
            <a:r>
              <a:rPr lang="en-US" sz="2300" b="1" i="1" dirty="0"/>
              <a:t>Agricultural/Rural devastation </a:t>
            </a:r>
            <a:r>
              <a:rPr lang="en-US" sz="2300" dirty="0"/>
              <a:t>=&gt; rural pop. declined by 40% during Mongol rule &amp; oppressive taxation of farmers led to abandonment of land </a:t>
            </a:r>
          </a:p>
          <a:p>
            <a:pPr marL="0" indent="0">
              <a:buNone/>
            </a:pPr>
            <a:r>
              <a:rPr lang="en-US" sz="2300" dirty="0"/>
              <a:t>#3: </a:t>
            </a:r>
            <a:r>
              <a:rPr lang="en-US" sz="2300" b="1" i="1" dirty="0"/>
              <a:t>Unification of _____________________</a:t>
            </a:r>
            <a:r>
              <a:rPr lang="en-US" sz="2300" dirty="0"/>
              <a:t>=&gt; Japanese society unified and national trade networks increased due to Mongol threat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Korea =&gt; Chinese printing practices (i.e. educated elites), cotton agriculture (export industry) &amp; military knowledge (i.e. gunpowder)</a:t>
            </a:r>
          </a:p>
          <a:p>
            <a:pPr marL="0" indent="0">
              <a:buNone/>
            </a:pPr>
            <a:r>
              <a:rPr lang="en-US" sz="2300" dirty="0"/>
              <a:t>#4: __________________________=&gt; Muslim doctors shared medical knowledge &amp; astronomers improved Chinese calendar; Persian diplomats refined Chinese </a:t>
            </a:r>
            <a:r>
              <a:rPr lang="en-US" sz="2300" dirty="0" err="1"/>
              <a:t>adm.</a:t>
            </a:r>
            <a:r>
              <a:rPr lang="en-US" sz="2300" dirty="0"/>
              <a:t> practices</a:t>
            </a:r>
          </a:p>
          <a:p>
            <a:pPr marL="0" indent="0">
              <a:buNone/>
            </a:pPr>
            <a:endParaRPr lang="en-US" sz="23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Mongol Impacts on Conquered peoples</a:t>
            </a:r>
          </a:p>
        </p:txBody>
      </p:sp>
    </p:spTree>
    <p:extLst>
      <p:ext uri="{BB962C8B-B14F-4D97-AF65-F5344CB8AC3E}">
        <p14:creationId xmlns:p14="http://schemas.microsoft.com/office/powerpoint/2010/main" val="16999976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Yuan Dynasty</a:t>
            </a:r>
          </a:p>
        </p:txBody>
      </p:sp>
      <p:pic>
        <p:nvPicPr>
          <p:cNvPr id="56322" name="Picture 2" descr="http://archive.artsmia.org/art-of-asia/history/images/maps/china-yuan-lar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6781800" cy="595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4270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533400"/>
            <a:ext cx="92964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i="1" dirty="0"/>
              <a:t>Russian Impact (the Golden Horde)</a:t>
            </a:r>
          </a:p>
          <a:p>
            <a:r>
              <a:rPr lang="en-US" sz="2300" dirty="0"/>
              <a:t>The Mongol conquest of Russia was ______________=&gt; destroyed prominent Russian cities (i.e. Kiev) and reoriented Russian power bases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Political &amp; economic power in Russia shifted north towards ________ ____________=&gt; negotiated w/ Mongols rather than fight (i.e. Kiev)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Thousands of Russian sold into slavery</a:t>
            </a:r>
          </a:p>
          <a:p>
            <a:r>
              <a:rPr lang="en-US" sz="2300" dirty="0"/>
              <a:t>Mongol armies did not directly _________________=&gt; had little to offer economically or culturally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Drained Russia of silver through taxation and led to collapse of currency =&gt; tax collection handled by local princes</a:t>
            </a:r>
          </a:p>
          <a:p>
            <a:r>
              <a:rPr lang="en-US" sz="2300" dirty="0"/>
              <a:t>Due to Mongol control___________________________________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Detrimental effect on trade and cultural exchange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Positive effect on development of Russian language =&gt; Orthodox Church rejects Greek and use Russian instead</a:t>
            </a:r>
          </a:p>
          <a:p>
            <a:r>
              <a:rPr lang="en-US" sz="2300" dirty="0"/>
              <a:t>Russia did absorb some Mongol practices =&gt; i.e. weaponry (horses &amp; cavalry), diplomatic rituals, taxation systems&amp; use of military conscription</a:t>
            </a:r>
          </a:p>
          <a:p>
            <a:pPr marL="400050" lvl="1" indent="0">
              <a:buNone/>
            </a:pPr>
            <a:endParaRPr lang="en-US" sz="2300" dirty="0"/>
          </a:p>
          <a:p>
            <a:pPr marL="400050" lvl="1" indent="0">
              <a:buNone/>
            </a:pPr>
            <a:endParaRPr lang="en-US" sz="23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Mongol Impacts on Conquered peoples</a:t>
            </a:r>
          </a:p>
        </p:txBody>
      </p:sp>
    </p:spTree>
    <p:extLst>
      <p:ext uri="{BB962C8B-B14F-4D97-AF65-F5344CB8AC3E}">
        <p14:creationId xmlns:p14="http://schemas.microsoft.com/office/powerpoint/2010/main" val="35360409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Khanate of Golden Horde</a:t>
            </a:r>
          </a:p>
        </p:txBody>
      </p:sp>
      <p:pic>
        <p:nvPicPr>
          <p:cNvPr id="57346" name="Picture 2" descr="http://images.classwell.com/mcd_xhtml_ebooks/2005_world_history/images/mcd_awh2005_0618376798_p309_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6858000" cy="60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989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533400"/>
            <a:ext cx="9296400" cy="647700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Conquest of Islamic ME was also more violent than China =&gt; sacked and destroyed__________, killed _____________&amp; massacred 200,000 citizens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00" dirty="0"/>
              <a:t>Adoption of ___________(i.e. selling of tax contracts on land to highest bidder =&gt; then collected taxes &amp; kept extra) decimated agriculture</a:t>
            </a:r>
          </a:p>
          <a:p>
            <a:pPr marL="400050" lvl="1" indent="0">
              <a:buNone/>
            </a:pPr>
            <a:r>
              <a:rPr lang="en-US" sz="2200" dirty="0"/>
              <a:t>	-- Mongols neglected canals =&gt; led to over-silting</a:t>
            </a:r>
          </a:p>
          <a:p>
            <a:r>
              <a:rPr lang="en-US" sz="2200" dirty="0"/>
              <a:t>__________________________were heavily influenced by Persians though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00" dirty="0"/>
              <a:t>Many adopted Islam and married local women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00" dirty="0"/>
              <a:t>Left governmental operation in hands of Persian diplomats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00" dirty="0"/>
              <a:t>Learned Persian and used in record keeping and discourse</a:t>
            </a:r>
          </a:p>
          <a:p>
            <a:r>
              <a:rPr lang="en-US" sz="2200" dirty="0"/>
              <a:t>Most importantly, Mongols encouraged &amp; ___________________________ in science and technology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00" dirty="0"/>
              <a:t>Established astrological observatories in cities like Samarkand &amp; Tabriz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00" dirty="0"/>
              <a:t>Spread medicinal advances to China and Europe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00" dirty="0"/>
              <a:t>Spread astronomical advances to China and Europe also </a:t>
            </a:r>
          </a:p>
          <a:p>
            <a:pPr marL="400050" lvl="1" indent="0">
              <a:buNone/>
            </a:pPr>
            <a:r>
              <a:rPr lang="en-US" sz="2200" dirty="0"/>
              <a:t>	-- Improved accuracy of calendar &amp; prediction of astrological events (i.e. 	eclipses, </a:t>
            </a:r>
            <a:r>
              <a:rPr lang="en-US" sz="2200" dirty="0" err="1"/>
              <a:t>etc</a:t>
            </a:r>
            <a:r>
              <a:rPr lang="en-US" sz="2200" dirty="0"/>
              <a:t>) =&gt; some ideas influenced Europeans like Copernicus</a:t>
            </a:r>
          </a:p>
          <a:p>
            <a:pPr marL="400050" lvl="1" indent="0">
              <a:buNone/>
            </a:pPr>
            <a:r>
              <a:rPr lang="en-US" sz="2200" dirty="0"/>
              <a:t>	-- Improved accuracy of scientific instruments like </a:t>
            </a:r>
            <a:r>
              <a:rPr lang="en-US" sz="2200" b="1" i="1" dirty="0"/>
              <a:t>astrolabe</a:t>
            </a:r>
          </a:p>
          <a:p>
            <a:pPr marL="400050" lvl="1" indent="0">
              <a:buNone/>
            </a:pPr>
            <a:r>
              <a:rPr lang="en-US" sz="2200" dirty="0"/>
              <a:t>	-- Invented decimal notation which reached Europe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Mongol Impacts on Conquered peoples</a:t>
            </a:r>
          </a:p>
        </p:txBody>
      </p:sp>
    </p:spTree>
    <p:extLst>
      <p:ext uri="{BB962C8B-B14F-4D97-AF65-F5344CB8AC3E}">
        <p14:creationId xmlns:p14="http://schemas.microsoft.com/office/powerpoint/2010/main" val="26013076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457200"/>
          </a:xfrm>
        </p:spPr>
        <p:txBody>
          <a:bodyPr>
            <a:noAutofit/>
          </a:bodyPr>
          <a:lstStyle/>
          <a:p>
            <a:r>
              <a:rPr lang="en-US" sz="3600" b="1" u="sng" dirty="0"/>
              <a:t>Mongol Impact on Trade &amp; Cultural 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r>
              <a:rPr lang="en-US" sz="2300" dirty="0"/>
              <a:t>Mongols did not make or create or make anything new themselves =&gt; spread the inventions &amp; cultural innovations of conquered peoples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Via the _____________and protection of trade routes they created the first real Eurasian economy (linked ME, Asia, Europe and Africa)</a:t>
            </a:r>
          </a:p>
          <a:p>
            <a:r>
              <a:rPr lang="en-US" sz="2300" dirty="0"/>
              <a:t>Mongol Empire also led to substantial exchange of peoples and cultures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sz="2300" dirty="0"/>
              <a:t>Missionaries and traders traveled peacefully through empire =&gt; Mongols encouraged trade (taxation) and tolerated religion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sz="2300" dirty="0"/>
              <a:t>Mongols transferred skilled artisans &amp; scientists across empire =&gt; led to Chinese artistic techniques reaching Europe &amp; ME doctors &amp; scientists interacting in China</a:t>
            </a:r>
          </a:p>
          <a:p>
            <a:r>
              <a:rPr lang="en-US" sz="2300" dirty="0"/>
              <a:t>________________also originated in Mongolia and was spread through China, ME and Europe via Mongol trade networks in the 14</a:t>
            </a:r>
            <a:r>
              <a:rPr lang="en-US" sz="2300" baseline="30000" dirty="0"/>
              <a:t>th</a:t>
            </a:r>
            <a:r>
              <a:rPr lang="en-US" sz="2300" dirty="0"/>
              <a:t> century</a:t>
            </a:r>
          </a:p>
          <a:p>
            <a:r>
              <a:rPr lang="en-US" sz="2300" dirty="0"/>
              <a:t>Overall the </a:t>
            </a:r>
            <a:r>
              <a:rPr lang="en-US" sz="2300" b="1" i="1" dirty="0"/>
              <a:t>#1 beneficiary of this network of exchange was Europe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Avoided the devastation of the Mongol armies but reaped large benefits in trade and innovations (i.e. paper, compass, astrolabe, astrological studies, gunpowder, etc….)</a:t>
            </a:r>
          </a:p>
        </p:txBody>
      </p:sp>
    </p:spTree>
    <p:extLst>
      <p:ext uri="{BB962C8B-B14F-4D97-AF65-F5344CB8AC3E}">
        <p14:creationId xmlns:p14="http://schemas.microsoft.com/office/powerpoint/2010/main" val="302572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Muslim prayer -- Salah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7402"/>
            <a:ext cx="8229600" cy="9445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300" dirty="0"/>
              <a:t>The Salah has certain steps and characteristics =&gt; removing shoes, bowing down and prostrating, chants are common; Muslims are called to prayer 5 times a day in many countries from </a:t>
            </a:r>
            <a:r>
              <a:rPr lang="en-US" sz="2300" b="1" i="1" dirty="0"/>
              <a:t>minarets</a:t>
            </a:r>
          </a:p>
        </p:txBody>
      </p:sp>
      <p:pic>
        <p:nvPicPr>
          <p:cNvPr id="13314" name="Picture 2" descr="https://majesticislam.files.wordpress.com/2010/02/a-muslims-prayer-namaa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685801"/>
            <a:ext cx="7518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4447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Cultural Exchange in Mongol Realm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097279"/>
              </p:ext>
            </p:extLst>
          </p:nvPr>
        </p:nvGraphicFramePr>
        <p:xfrm>
          <a:off x="152400" y="990600"/>
          <a:ext cx="88392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3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Major Contributions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414">
                <a:tc>
                  <a:txBody>
                    <a:bodyPr/>
                    <a:lstStyle/>
                    <a:p>
                      <a:r>
                        <a:rPr lang="en-US" sz="24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Daoism,</a:t>
                      </a:r>
                      <a:r>
                        <a:rPr lang="en-US" sz="2400" baseline="0" dirty="0"/>
                        <a:t> acupuncture, painting, printing, gunpowder weapons, compass navigation, medical techniques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1396">
                <a:tc>
                  <a:txBody>
                    <a:bodyPr/>
                    <a:lstStyle/>
                    <a:p>
                      <a:r>
                        <a:rPr lang="en-US" sz="2400" dirty="0"/>
                        <a:t>Persia / the Middle 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Islam, astronomy,</a:t>
                      </a:r>
                      <a:r>
                        <a:rPr lang="en-US" sz="2400" baseline="0" dirty="0"/>
                        <a:t> lemons, carrots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887">
                <a:tc>
                  <a:txBody>
                    <a:bodyPr/>
                    <a:lstStyle/>
                    <a:p>
                      <a:r>
                        <a:rPr lang="en-US" sz="2400" dirty="0"/>
                        <a:t>Byzantium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Christianity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9832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mage.slidesharecdn.com/lectureslides-13cmongolsguzmanstyle-121128115510-phpapp02/95/mongols-and-change-8-638.jpg?cb=13541254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82000" cy="629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9391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886"/>
            <a:ext cx="8915400" cy="446314"/>
          </a:xfrm>
        </p:spPr>
        <p:txBody>
          <a:bodyPr>
            <a:noAutofit/>
          </a:bodyPr>
          <a:lstStyle/>
          <a:p>
            <a:r>
              <a:rPr lang="en-US" sz="3200" b="1" u="sng" dirty="0"/>
              <a:t>Technological &amp; Cultural Transfers between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629400"/>
          </a:xfrm>
        </p:spPr>
        <p:txBody>
          <a:bodyPr>
            <a:normAutofit fontScale="92500"/>
          </a:bodyPr>
          <a:lstStyle/>
          <a:p>
            <a:r>
              <a:rPr lang="en-US" sz="2300" dirty="0"/>
              <a:t>The Mongol Empire is one significant element during the Postclassical Era providing for cultural transfer between areas, but there were others </a:t>
            </a:r>
          </a:p>
          <a:p>
            <a:pPr marL="0" indent="0">
              <a:buNone/>
            </a:pPr>
            <a:r>
              <a:rPr lang="en-US" sz="2300" b="1" u="sng" dirty="0"/>
              <a:t>The __________________=&gt; </a:t>
            </a:r>
            <a:r>
              <a:rPr lang="en-US" sz="2300" dirty="0"/>
              <a:t> a series of 6 “holy wars” fought by European Christians to recapture holy lands in ME &amp; spread Christianity</a:t>
            </a:r>
          </a:p>
          <a:p>
            <a:pPr marL="0" indent="0">
              <a:buNone/>
            </a:pPr>
            <a:r>
              <a:rPr lang="en-US" sz="2300" dirty="0"/>
              <a:t>Q: Who? =&gt; knights, peasants, middle class, nobles, kings, priests ,etc…</a:t>
            </a:r>
          </a:p>
          <a:p>
            <a:pPr marL="0" indent="0">
              <a:buNone/>
            </a:pPr>
            <a:r>
              <a:rPr lang="en-US" sz="2300" dirty="0"/>
              <a:t>Q: Why? =&gt; multiple reasons</a:t>
            </a:r>
          </a:p>
          <a:p>
            <a:pPr marL="457200" indent="-457200">
              <a:buAutoNum type="arabicPeriod"/>
            </a:pPr>
            <a:r>
              <a:rPr lang="en-US" sz="2300" dirty="0"/>
              <a:t>Attempt by Pope Urban &amp; other popes to increase power &amp; authority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Conflict between __________________________over appointment &amp; discipline of bishops =&gt; Popes want to reassert power &amp; autonomy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In 1200 4</a:t>
            </a:r>
            <a:r>
              <a:rPr lang="en-US" sz="2300" baseline="30000" dirty="0"/>
              <a:t>th</a:t>
            </a:r>
            <a:r>
              <a:rPr lang="en-US" sz="2300" dirty="0"/>
              <a:t> Crusade crusaders sacked Constantinople as a means of reducing power of_________________________</a:t>
            </a:r>
          </a:p>
          <a:p>
            <a:pPr marL="0" indent="0">
              <a:buNone/>
            </a:pPr>
            <a:r>
              <a:rPr lang="en-US" sz="2300" dirty="0"/>
              <a:t>2. Desire by ______________________sons to acquire own territories &amp; kingdoms</a:t>
            </a:r>
          </a:p>
          <a:p>
            <a:pPr marL="0" indent="0">
              <a:buNone/>
            </a:pPr>
            <a:r>
              <a:rPr lang="en-US" sz="2300" dirty="0"/>
              <a:t>3. Desire by Italian merchants to acquire ports in ME</a:t>
            </a:r>
          </a:p>
          <a:p>
            <a:pPr marL="0" indent="0">
              <a:buNone/>
            </a:pPr>
            <a:r>
              <a:rPr lang="en-US" sz="2300" dirty="0"/>
              <a:t>4. Christian religious benefits =&gt; cancellation of sins by Pope; cancellation of debts, glory and honor</a:t>
            </a:r>
          </a:p>
          <a:p>
            <a:pPr marL="0" indent="0">
              <a:buNone/>
            </a:pPr>
            <a:r>
              <a:rPr lang="en-US" sz="2300" dirty="0"/>
              <a:t>5. Conquering of Anatolia by Seljuk Turks who closed down pilgrimage routes</a:t>
            </a:r>
          </a:p>
          <a:p>
            <a:pPr marL="0" indent="0">
              <a:buNone/>
            </a:pPr>
            <a:r>
              <a:rPr lang="en-US" sz="2300" dirty="0"/>
              <a:t>Q: Where =&gt; in addition to the Crusade to Jerusalem &amp; the Holy Land, there were also “Crusades” to Muslim Iberia; Baltic Sea; Russia; Byzantine Empire</a:t>
            </a:r>
          </a:p>
        </p:txBody>
      </p:sp>
    </p:spTree>
    <p:extLst>
      <p:ext uri="{BB962C8B-B14F-4D97-AF65-F5344CB8AC3E}">
        <p14:creationId xmlns:p14="http://schemas.microsoft.com/office/powerpoint/2010/main" val="36571925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Crusades</a:t>
            </a:r>
          </a:p>
        </p:txBody>
      </p:sp>
      <p:pic>
        <p:nvPicPr>
          <p:cNvPr id="59394" name="Picture 2" descr="http://mrbrunken.happykidsschool.com.tw/_/rsrc/1351870892047/middleschool/news/amapassignmentthecrusades/Crusades%201-4%20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534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5314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Taking of Jerusalem</a:t>
            </a:r>
            <a:r>
              <a:rPr lang="en-US" dirty="0"/>
              <a:t>: 1</a:t>
            </a:r>
            <a:r>
              <a:rPr lang="en-US" baseline="30000" dirty="0"/>
              <a:t>st</a:t>
            </a:r>
            <a:r>
              <a:rPr lang="en-US" dirty="0"/>
              <a:t> Crusade</a:t>
            </a:r>
          </a:p>
        </p:txBody>
      </p:sp>
      <p:pic>
        <p:nvPicPr>
          <p:cNvPr id="12290" name="Picture 2" descr="http://1.bp.blogspot.com/-o5bT53YAS1U/TWUof_s7RYI/AAAAAAAAF9I/4x11KuGAY40/s1600/emilesignol-thetakingofjerusal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9154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5886450"/>
            <a:ext cx="876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i="1" dirty="0"/>
              <a:t>Crusaders were often brutal </a:t>
            </a:r>
            <a:r>
              <a:rPr lang="en-US" sz="2300" dirty="0"/>
              <a:t>=&gt; after taking Jerusalem in 1099 they massacred 1000’ of the city’s inhabitants (Jews and Muslims)</a:t>
            </a:r>
          </a:p>
        </p:txBody>
      </p:sp>
    </p:spTree>
    <p:extLst>
      <p:ext uri="{BB962C8B-B14F-4D97-AF65-F5344CB8AC3E}">
        <p14:creationId xmlns:p14="http://schemas.microsoft.com/office/powerpoint/2010/main" val="1993735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28600"/>
            <a:ext cx="4191000" cy="3581400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/>
              <a:t>Q: How does Pope Urban attempt to get young European knights and vassals to support his Crusade?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498435"/>
            <a:ext cx="8534400" cy="3207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Pope Urban from a Speech on his Crusade tour: “Enter upon the road to the Holy Sepulcher…and wrest that land from a wicked race, and subject itself to yourselves. Jerusalem is a land fruitful above all others, a paradise of delights. That royal city situated at the center of the earth, implores you to her aid. . .  I offer forgiveness of all sins to all who endeavor on this Holiest of Crusades”</a:t>
            </a:r>
          </a:p>
        </p:txBody>
      </p:sp>
      <p:pic>
        <p:nvPicPr>
          <p:cNvPr id="11266" name="Picture 2" descr="http://werzit.com/intel/history/crusades/urban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76201"/>
            <a:ext cx="3058886" cy="34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4480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272143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Impact of the Crusades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771" y="381000"/>
            <a:ext cx="9144000" cy="6629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The Crusades were only moderately successful militarily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_______________recaptured Jerusalem and established ___________ ______________and held them for ~ 100 years =&gt; i.e. Jerusalem, Acre</a:t>
            </a:r>
          </a:p>
          <a:p>
            <a:pPr marL="400050" lvl="1" indent="0">
              <a:buNone/>
            </a:pPr>
            <a:r>
              <a:rPr lang="en-US" sz="2400" dirty="0"/>
              <a:t>	-- Kingdoms were centers of trade between Italian city states and ME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Little to no conversion of Muslims =&gt; reinforced cultural traditions and animosity between the groups</a:t>
            </a:r>
          </a:p>
          <a:p>
            <a:r>
              <a:rPr lang="en-US" sz="2400" dirty="0"/>
              <a:t>Real importance of Crusades was cultural and technological =&gt; Crusaders transferred much_______________________________________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Abbasid Caliph al-</a:t>
            </a:r>
            <a:r>
              <a:rPr lang="en-US" sz="2400" dirty="0" err="1"/>
              <a:t>Mamum</a:t>
            </a:r>
            <a:r>
              <a:rPr lang="en-US" sz="2400" dirty="0"/>
              <a:t> had founded the </a:t>
            </a:r>
            <a:r>
              <a:rPr lang="en-US" sz="2400" b="1" i="1" dirty="0"/>
              <a:t>“________________” </a:t>
            </a:r>
            <a:r>
              <a:rPr lang="en-US" sz="2400" dirty="0"/>
              <a:t>=&gt; research center in Baghdad </a:t>
            </a:r>
          </a:p>
          <a:p>
            <a:pPr marL="400050" lvl="1" indent="0">
              <a:buNone/>
            </a:pPr>
            <a:r>
              <a:rPr lang="en-US" sz="2400" dirty="0"/>
              <a:t>	-- Translated texts from Greek, Persian &amp; Indian =&gt; these texts (many 	of them lost in Europe) were transferred back to Europe</a:t>
            </a:r>
          </a:p>
          <a:p>
            <a:pPr marL="400050" lvl="1" indent="0">
              <a:buNone/>
            </a:pPr>
            <a:r>
              <a:rPr lang="en-US" sz="2400" dirty="0"/>
              <a:t>** Led to rebirth in Greek/Roman culture (Renaissance)**</a:t>
            </a:r>
          </a:p>
          <a:p>
            <a:pPr marL="400050" lvl="1" indent="0">
              <a:buNone/>
            </a:pPr>
            <a:r>
              <a:rPr lang="en-US" sz="2400" dirty="0"/>
              <a:t>	-- Invented algebra, equations for curves and lines and started study of optics =&gt; stimulus for scientific revolution in Europe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Muslims also improved the ____________and had borrowed _____ __________from China=&gt; made long distance sea travel more reliable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Muslim scholars and scientist developed </a:t>
            </a:r>
            <a:r>
              <a:rPr lang="en-US" sz="2400" b="1" i="1" dirty="0"/>
              <a:t>chemistry </a:t>
            </a:r>
            <a:r>
              <a:rPr lang="en-US" sz="2400" dirty="0"/>
              <a:t>(distillation of spirits) as a byproduct of alchemy (attempt to turn lead to gold)</a:t>
            </a:r>
          </a:p>
          <a:p>
            <a:pPr marL="400050" lvl="1" indent="0">
              <a:buNone/>
            </a:pPr>
            <a:endParaRPr lang="en-US" sz="2300" dirty="0"/>
          </a:p>
          <a:p>
            <a:pPr marL="400050" lvl="1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0026386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Impact of Crusades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609600"/>
            <a:ext cx="9296400" cy="3352799"/>
          </a:xfrm>
        </p:spPr>
        <p:txBody>
          <a:bodyPr>
            <a:normAutofit lnSpcReduction="10000"/>
          </a:bodyPr>
          <a:lstStyle/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Muslim doctors like </a:t>
            </a:r>
            <a:r>
              <a:rPr lang="en-US" sz="2300" b="1" i="1" dirty="0"/>
              <a:t>Al </a:t>
            </a:r>
            <a:r>
              <a:rPr lang="en-US" sz="2300" b="1" i="1" dirty="0" err="1"/>
              <a:t>Razi</a:t>
            </a:r>
            <a:r>
              <a:rPr lang="en-US" sz="2300" b="1" i="1" dirty="0"/>
              <a:t> </a:t>
            </a:r>
            <a:r>
              <a:rPr lang="en-US" sz="2300" dirty="0"/>
              <a:t>&amp; </a:t>
            </a:r>
            <a:r>
              <a:rPr lang="en-US" sz="2300" b="1" i="1" dirty="0"/>
              <a:t>Ibn </a:t>
            </a:r>
            <a:r>
              <a:rPr lang="en-US" sz="2300" b="1" i="1" dirty="0" err="1"/>
              <a:t>Sina</a:t>
            </a:r>
            <a:r>
              <a:rPr lang="en-US" sz="2300" b="1" i="1" dirty="0"/>
              <a:t> </a:t>
            </a:r>
            <a:r>
              <a:rPr lang="en-US" sz="2300" dirty="0"/>
              <a:t>revolutionized ___________ _________=&gt; diagnosed diseases like hay fever, measles, smallpox</a:t>
            </a:r>
          </a:p>
          <a:p>
            <a:pPr marL="800100" lvl="2" indent="0">
              <a:buNone/>
            </a:pPr>
            <a:r>
              <a:rPr lang="en-US" sz="1900" dirty="0"/>
              <a:t>-- </a:t>
            </a:r>
            <a:r>
              <a:rPr lang="en-US" sz="2300" dirty="0"/>
              <a:t> Started medical practices like hernia &amp; cataract operations; filling teeth w/ gold; wrote concerning spread of disease via water</a:t>
            </a:r>
          </a:p>
          <a:p>
            <a:pPr marL="800100" lvl="2" indent="0">
              <a:buNone/>
            </a:pPr>
            <a:r>
              <a:rPr lang="en-US" sz="2300" dirty="0"/>
              <a:t>-- Also wrote on philosophy =&gt; emphasized reason (like Aristotle)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ME Muslims also had adopted many Tang Chinese technologies =&gt; movable type printing, paper and gunpowder</a:t>
            </a:r>
          </a:p>
          <a:p>
            <a:pPr marL="0" indent="0">
              <a:buNone/>
            </a:pPr>
            <a:r>
              <a:rPr lang="en-US" sz="2300" b="1" i="1" dirty="0"/>
              <a:t>** These inventions &amp; cultural ideas were spread from ME to Tang China &amp; ME to Europe via the Crusades, Mongol Empire &amp; trade networks**</a:t>
            </a:r>
          </a:p>
          <a:p>
            <a:pPr marL="400050" lvl="1" indent="0">
              <a:buNone/>
            </a:pPr>
            <a:endParaRPr lang="en-US" sz="2700" dirty="0"/>
          </a:p>
        </p:txBody>
      </p:sp>
      <p:pic>
        <p:nvPicPr>
          <p:cNvPr id="60418" name="Picture 2" descr="http://www.med.wayne.edu/imsa/Al%20Ra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810000"/>
            <a:ext cx="3959225" cy="28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ttp://4.bp.blogspot.com/_sGOSS_6GPUM/Sw1Q7TpjZ4I/AAAAAAAABCI/Vbm84o-EcVo/s1600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0"/>
            <a:ext cx="4289597" cy="28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26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Spread of Islam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7467600"/>
          </a:xfrm>
        </p:spPr>
        <p:txBody>
          <a:bodyPr>
            <a:normAutofit fontScale="85000" lnSpcReduction="20000"/>
          </a:bodyPr>
          <a:lstStyle/>
          <a:p>
            <a:r>
              <a:rPr lang="en-US" sz="2700" dirty="0"/>
              <a:t>After Muhammad’s death in 632 his closest followers elected Abu Bakr (Muhammad’s father in law) to succeed him as </a:t>
            </a:r>
            <a:r>
              <a:rPr lang="en-US" sz="2700" b="1" i="1" dirty="0"/>
              <a:t>caliph</a:t>
            </a:r>
            <a:r>
              <a:rPr lang="en-US" sz="2700" dirty="0"/>
              <a:t> (ruler)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700" dirty="0"/>
              <a:t>Caliph was considered a political as well as religious office (</a:t>
            </a:r>
            <a:r>
              <a:rPr lang="en-US" sz="2700" b="1" i="1" dirty="0"/>
              <a:t>imam</a:t>
            </a:r>
            <a:r>
              <a:rPr lang="en-US" sz="2700" dirty="0"/>
              <a:t>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700" dirty="0"/>
              <a:t>Many followers believed that Ali, Muhammad’s 1</a:t>
            </a:r>
            <a:r>
              <a:rPr lang="en-US" sz="2700" baseline="30000" dirty="0"/>
              <a:t>st</a:t>
            </a:r>
            <a:r>
              <a:rPr lang="en-US" sz="2700" dirty="0"/>
              <a:t> cousin and husband to his 1</a:t>
            </a:r>
            <a:r>
              <a:rPr lang="en-US" sz="2700" baseline="30000" dirty="0"/>
              <a:t>st</a:t>
            </a:r>
            <a:r>
              <a:rPr lang="en-US" sz="2700" dirty="0"/>
              <a:t> daughter was the rightful heir</a:t>
            </a:r>
          </a:p>
          <a:p>
            <a:pPr lvl="2" indent="-342900">
              <a:buFont typeface="Courier New" panose="02070309020205020404" pitchFamily="49" charset="0"/>
              <a:buChar char="o"/>
            </a:pPr>
            <a:r>
              <a:rPr lang="en-US" sz="2700" dirty="0"/>
              <a:t> Led to the birth of ___________(“Party of Ali) &amp;  ___________ (“people of tradition &amp; community) split in Islam</a:t>
            </a:r>
          </a:p>
          <a:p>
            <a:pPr marL="400050" lvl="1" indent="0">
              <a:buNone/>
            </a:pPr>
            <a:r>
              <a:rPr lang="en-US" sz="2700" dirty="0"/>
              <a:t>	-- __________believe that only family of Ali should rule as caliphs</a:t>
            </a:r>
          </a:p>
          <a:p>
            <a:pPr marL="400050" lvl="1" indent="0">
              <a:buNone/>
            </a:pPr>
            <a:r>
              <a:rPr lang="en-US" sz="2700" dirty="0"/>
              <a:t>	-- ______________believe the community elects own leadership</a:t>
            </a:r>
          </a:p>
          <a:p>
            <a:r>
              <a:rPr lang="en-US" sz="2700" dirty="0"/>
              <a:t>Despite the controversy Islam spread very quickly throughout Arabia and the Eurasian world in variety of ways (see graph) . . .</a:t>
            </a:r>
          </a:p>
          <a:p>
            <a:pPr marL="0" indent="0">
              <a:buNone/>
            </a:pPr>
            <a:r>
              <a:rPr lang="en-US" sz="2900" b="1" u="sng" dirty="0"/>
              <a:t>#1: ____________________________</a:t>
            </a:r>
          </a:p>
          <a:p>
            <a:r>
              <a:rPr lang="en-US" sz="2700" dirty="0"/>
              <a:t>Muslim armies defeated the weakened Sassanid &amp; Byzantium forces in Persia, Syria and Egypt =&gt; expanded to nomadic tribes of C. Asia (Turks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700" dirty="0"/>
              <a:t> Formed the _________________=&gt; expanded into Persia further, 	conquered Berbers in N. Africa and the Visigoths in Spain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700" dirty="0"/>
              <a:t>How? =&gt; use of mobile cavalry, devotion to cause &amp; belief that those who die in battle ascend to glories of heaven</a:t>
            </a:r>
          </a:p>
          <a:p>
            <a:r>
              <a:rPr lang="en-US" sz="2700" dirty="0"/>
              <a:t>In 750 the </a:t>
            </a:r>
            <a:r>
              <a:rPr lang="en-US" sz="2700" b="1" i="1" dirty="0"/>
              <a:t>Umayyads</a:t>
            </a:r>
            <a:r>
              <a:rPr lang="en-US" sz="2700" dirty="0"/>
              <a:t> were overthrown due to decadence =&gt; caliph swimming in a pool of wine and becoming drunk; dozens of wives, etc..</a:t>
            </a:r>
          </a:p>
          <a:p>
            <a:pPr marL="400050" lvl="1" indent="0">
              <a:buNone/>
            </a:pPr>
            <a:r>
              <a:rPr lang="en-US" sz="2700" dirty="0"/>
              <a:t>	</a:t>
            </a:r>
            <a:r>
              <a:rPr lang="en-US" sz="23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52352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35255</TotalTime>
  <Words>4987</Words>
  <Application>Microsoft Office PowerPoint</Application>
  <PresentationFormat>On-screen Show (4:3)</PresentationFormat>
  <Paragraphs>564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3" baseType="lpstr">
      <vt:lpstr>Arial</vt:lpstr>
      <vt:lpstr>Calibri</vt:lpstr>
      <vt:lpstr>Courier New</vt:lpstr>
      <vt:lpstr>Wingdings</vt:lpstr>
      <vt:lpstr>Office Theme</vt:lpstr>
      <vt:lpstr>1_Office Theme</vt:lpstr>
      <vt:lpstr>The Postclassical Era – Regional &amp; Transregional Interactions</vt:lpstr>
      <vt:lpstr>What were the Postclassical Era (Middle Ages)?</vt:lpstr>
      <vt:lpstr>Postclassical Era States and Empires</vt:lpstr>
      <vt:lpstr>The Rise of Islam</vt:lpstr>
      <vt:lpstr>The Koran and Hadith</vt:lpstr>
      <vt:lpstr>Main Tenets of Islam</vt:lpstr>
      <vt:lpstr>The Ka’aba in Mecca</vt:lpstr>
      <vt:lpstr>Muslim prayer -- Salah</vt:lpstr>
      <vt:lpstr>The Spread of Islam</vt:lpstr>
      <vt:lpstr>The Expansion of Islamic Rule</vt:lpstr>
      <vt:lpstr>Abbasid Caliphate</vt:lpstr>
      <vt:lpstr>The Abbasid Caliphate</vt:lpstr>
      <vt:lpstr>Harun al Rashid &amp; Caliphate</vt:lpstr>
      <vt:lpstr>Fracturing of the Caliphate</vt:lpstr>
      <vt:lpstr>The Fracturing of the Muslim Caliphate</vt:lpstr>
      <vt:lpstr>Spread of Islam</vt:lpstr>
      <vt:lpstr>Middle Eastern trade bazaar</vt:lpstr>
      <vt:lpstr>Muslim Diasporic Communities in the Indian Ocean</vt:lpstr>
      <vt:lpstr>Spread of Islam</vt:lpstr>
      <vt:lpstr>Religious Conversion in Different Locations</vt:lpstr>
      <vt:lpstr>Postclassical Era States and Empires</vt:lpstr>
      <vt:lpstr>Map of Byzantine Empire</vt:lpstr>
      <vt:lpstr>Byzantine Empire (ca 1000 CE)</vt:lpstr>
      <vt:lpstr>Postclassical Era States &amp; Empires – Byzantine Empire</vt:lpstr>
      <vt:lpstr>Hagia Sophia – Byzantine Architecture</vt:lpstr>
      <vt:lpstr>The Iconoclasm debate in Byzantium</vt:lpstr>
      <vt:lpstr>Postclassical Era States and Empires</vt:lpstr>
      <vt:lpstr>Neo Confucian Scholars</vt:lpstr>
      <vt:lpstr>Postclassical Era States and Empires</vt:lpstr>
      <vt:lpstr>PowerPoint Presentation</vt:lpstr>
      <vt:lpstr>Chinese Footbinding</vt:lpstr>
      <vt:lpstr>Postclassical Era States and Empires</vt:lpstr>
      <vt:lpstr>Sui (581-618) &amp; Tang (618-907) Dynasties</vt:lpstr>
      <vt:lpstr>Song Dynasty (960-1279)</vt:lpstr>
      <vt:lpstr>Feudalism in Europe &amp; Japan</vt:lpstr>
      <vt:lpstr>PowerPoint Presentation</vt:lpstr>
      <vt:lpstr>Holy Roman Empire</vt:lpstr>
      <vt:lpstr>European Knights of Middle Ages</vt:lpstr>
      <vt:lpstr>PowerPoint Presentation</vt:lpstr>
      <vt:lpstr>Feudalism &amp; Manoralism</vt:lpstr>
      <vt:lpstr>Feudalism Hierarchy</vt:lpstr>
      <vt:lpstr>Feudalism in Europe &amp; Japan</vt:lpstr>
      <vt:lpstr>Feudalism in Europe &amp; Japan</vt:lpstr>
      <vt:lpstr>Samurai Culture reading</vt:lpstr>
      <vt:lpstr>Most valuable samurai swords are known as Masamune swords after their creator</vt:lpstr>
      <vt:lpstr>Feudalism in Europe &amp; Japan</vt:lpstr>
      <vt:lpstr>PowerPoint Presentation</vt:lpstr>
      <vt:lpstr>New State Systems in other areas</vt:lpstr>
      <vt:lpstr>City States</vt:lpstr>
      <vt:lpstr>New State Systems in other areas</vt:lpstr>
      <vt:lpstr>Mayan City States</vt:lpstr>
      <vt:lpstr>Mayan Temple at Tikal</vt:lpstr>
      <vt:lpstr>New State Systems in other areas</vt:lpstr>
      <vt:lpstr>Aztec and Incan Empires</vt:lpstr>
      <vt:lpstr>Aztec Chinampas</vt:lpstr>
      <vt:lpstr>New State Systems in other areas</vt:lpstr>
      <vt:lpstr>New State Systems in other areas</vt:lpstr>
      <vt:lpstr>African Cowrie shells</vt:lpstr>
      <vt:lpstr>Ghana, Mali and Great Zimbabwe</vt:lpstr>
      <vt:lpstr>New State Systems in other areas</vt:lpstr>
      <vt:lpstr>Delhi Sultanate (1206-1526)</vt:lpstr>
      <vt:lpstr>Pastoralism and the Mongols</vt:lpstr>
      <vt:lpstr>Mongolian Yurt</vt:lpstr>
      <vt:lpstr>Pastoralism and the Mongols</vt:lpstr>
      <vt:lpstr>Pastoralists and the Environment</vt:lpstr>
      <vt:lpstr>The Mongol Expansion (1206-1368)</vt:lpstr>
      <vt:lpstr>Genghis Khan =&gt;  1162 – 1227 </vt:lpstr>
      <vt:lpstr>The Mongol Empire at its Height (1260)</vt:lpstr>
      <vt:lpstr>The Mongol Empire after Fragmentation</vt:lpstr>
      <vt:lpstr>Mongol Defeats</vt:lpstr>
      <vt:lpstr>Mongol Empire -- Administration</vt:lpstr>
      <vt:lpstr>Mongol Empire -- Administration</vt:lpstr>
      <vt:lpstr>Mongol Impacts on Conquered peoples</vt:lpstr>
      <vt:lpstr>Mongol Impacts on Conquered peoples</vt:lpstr>
      <vt:lpstr>Yuan Dynasty</vt:lpstr>
      <vt:lpstr>Mongol Impacts on Conquered peoples</vt:lpstr>
      <vt:lpstr>Khanate of Golden Horde</vt:lpstr>
      <vt:lpstr>Mongol Impacts on Conquered peoples</vt:lpstr>
      <vt:lpstr>Mongol Impact on Trade &amp; Cultural Interaction</vt:lpstr>
      <vt:lpstr>Cultural Exchange in Mongol Realm</vt:lpstr>
      <vt:lpstr>PowerPoint Presentation</vt:lpstr>
      <vt:lpstr>Technological &amp; Cultural Transfers between states</vt:lpstr>
      <vt:lpstr>The Crusades</vt:lpstr>
      <vt:lpstr>The Taking of Jerusalem: 1st Crusade</vt:lpstr>
      <vt:lpstr>Q: How does Pope Urban attempt to get young European knights and vassals to support his Crusade? </vt:lpstr>
      <vt:lpstr>Impact of the Crusades</vt:lpstr>
      <vt:lpstr>Impact of Crusades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</dc:creator>
  <cp:lastModifiedBy>Kris Rhinehart</cp:lastModifiedBy>
  <cp:revision>295</cp:revision>
  <cp:lastPrinted>2016-07-06T15:23:09Z</cp:lastPrinted>
  <dcterms:created xsi:type="dcterms:W3CDTF">2014-07-28T14:50:44Z</dcterms:created>
  <dcterms:modified xsi:type="dcterms:W3CDTF">2017-06-06T17:02:36Z</dcterms:modified>
</cp:coreProperties>
</file>