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handoutMasterIdLst>
    <p:handoutMasterId r:id="rId191"/>
  </p:handoutMasterIdLst>
  <p:sldIdLst>
    <p:sldId id="256" r:id="rId3"/>
    <p:sldId id="258" r:id="rId4"/>
    <p:sldId id="257" r:id="rId5"/>
    <p:sldId id="259" r:id="rId6"/>
    <p:sldId id="260" r:id="rId7"/>
    <p:sldId id="261" r:id="rId8"/>
    <p:sldId id="262" r:id="rId9"/>
    <p:sldId id="263" r:id="rId10"/>
    <p:sldId id="273" r:id="rId11"/>
    <p:sldId id="274" r:id="rId12"/>
    <p:sldId id="265" r:id="rId13"/>
    <p:sldId id="275" r:id="rId14"/>
    <p:sldId id="276" r:id="rId15"/>
    <p:sldId id="508" r:id="rId16"/>
    <p:sldId id="509" r:id="rId17"/>
    <p:sldId id="510" r:id="rId18"/>
    <p:sldId id="278" r:id="rId19"/>
    <p:sldId id="279" r:id="rId20"/>
    <p:sldId id="281" r:id="rId21"/>
    <p:sldId id="280" r:id="rId22"/>
    <p:sldId id="284" r:id="rId23"/>
    <p:sldId id="286" r:id="rId24"/>
    <p:sldId id="295" r:id="rId25"/>
    <p:sldId id="287" r:id="rId26"/>
    <p:sldId id="288" r:id="rId27"/>
    <p:sldId id="289" r:id="rId28"/>
    <p:sldId id="291" r:id="rId29"/>
    <p:sldId id="292" r:id="rId30"/>
    <p:sldId id="294" r:id="rId31"/>
    <p:sldId id="296" r:id="rId32"/>
    <p:sldId id="302" r:id="rId33"/>
    <p:sldId id="303" r:id="rId34"/>
    <p:sldId id="297" r:id="rId35"/>
    <p:sldId id="298" r:id="rId36"/>
    <p:sldId id="299" r:id="rId37"/>
    <p:sldId id="300" r:id="rId38"/>
    <p:sldId id="301" r:id="rId39"/>
    <p:sldId id="305" r:id="rId40"/>
    <p:sldId id="306" r:id="rId41"/>
    <p:sldId id="307" r:id="rId42"/>
    <p:sldId id="309" r:id="rId43"/>
    <p:sldId id="310" r:id="rId44"/>
    <p:sldId id="311" r:id="rId45"/>
    <p:sldId id="312" r:id="rId46"/>
    <p:sldId id="314" r:id="rId47"/>
    <p:sldId id="315" r:id="rId48"/>
    <p:sldId id="316" r:id="rId49"/>
    <p:sldId id="317" r:id="rId50"/>
    <p:sldId id="319" r:id="rId51"/>
    <p:sldId id="321" r:id="rId52"/>
    <p:sldId id="322" r:id="rId53"/>
    <p:sldId id="323" r:id="rId54"/>
    <p:sldId id="324" r:id="rId55"/>
    <p:sldId id="331" r:id="rId56"/>
    <p:sldId id="332" r:id="rId57"/>
    <p:sldId id="325" r:id="rId58"/>
    <p:sldId id="326" r:id="rId59"/>
    <p:sldId id="327" r:id="rId60"/>
    <p:sldId id="328" r:id="rId61"/>
    <p:sldId id="334" r:id="rId62"/>
    <p:sldId id="329" r:id="rId63"/>
    <p:sldId id="333" r:id="rId64"/>
    <p:sldId id="345" r:id="rId65"/>
    <p:sldId id="341" r:id="rId66"/>
    <p:sldId id="346" r:id="rId67"/>
    <p:sldId id="344" r:id="rId68"/>
    <p:sldId id="347" r:id="rId69"/>
    <p:sldId id="349" r:id="rId70"/>
    <p:sldId id="348" r:id="rId71"/>
    <p:sldId id="351" r:id="rId72"/>
    <p:sldId id="352" r:id="rId73"/>
    <p:sldId id="353" r:id="rId74"/>
    <p:sldId id="354" r:id="rId75"/>
    <p:sldId id="355" r:id="rId76"/>
    <p:sldId id="357" r:id="rId77"/>
    <p:sldId id="377" r:id="rId78"/>
    <p:sldId id="358" r:id="rId79"/>
    <p:sldId id="360" r:id="rId80"/>
    <p:sldId id="378" r:id="rId81"/>
    <p:sldId id="362" r:id="rId82"/>
    <p:sldId id="363" r:id="rId83"/>
    <p:sldId id="364" r:id="rId84"/>
    <p:sldId id="365" r:id="rId85"/>
    <p:sldId id="366" r:id="rId86"/>
    <p:sldId id="367" r:id="rId87"/>
    <p:sldId id="368" r:id="rId88"/>
    <p:sldId id="369" r:id="rId89"/>
    <p:sldId id="379" r:id="rId90"/>
    <p:sldId id="380" r:id="rId91"/>
    <p:sldId id="370" r:id="rId92"/>
    <p:sldId id="371" r:id="rId93"/>
    <p:sldId id="372" r:id="rId94"/>
    <p:sldId id="373" r:id="rId95"/>
    <p:sldId id="375" r:id="rId96"/>
    <p:sldId id="376" r:id="rId97"/>
    <p:sldId id="383" r:id="rId98"/>
    <p:sldId id="356" r:id="rId99"/>
    <p:sldId id="384" r:id="rId100"/>
    <p:sldId id="385" r:id="rId101"/>
    <p:sldId id="386" r:id="rId102"/>
    <p:sldId id="391" r:id="rId103"/>
    <p:sldId id="388" r:id="rId104"/>
    <p:sldId id="389" r:id="rId105"/>
    <p:sldId id="393" r:id="rId106"/>
    <p:sldId id="397" r:id="rId107"/>
    <p:sldId id="400" r:id="rId108"/>
    <p:sldId id="396" r:id="rId109"/>
    <p:sldId id="395" r:id="rId110"/>
    <p:sldId id="392" r:id="rId111"/>
    <p:sldId id="404" r:id="rId112"/>
    <p:sldId id="408" r:id="rId113"/>
    <p:sldId id="405" r:id="rId114"/>
    <p:sldId id="409" r:id="rId115"/>
    <p:sldId id="410" r:id="rId116"/>
    <p:sldId id="412" r:id="rId117"/>
    <p:sldId id="413" r:id="rId118"/>
    <p:sldId id="406" r:id="rId119"/>
    <p:sldId id="414" r:id="rId120"/>
    <p:sldId id="415" r:id="rId121"/>
    <p:sldId id="416" r:id="rId122"/>
    <p:sldId id="417" r:id="rId123"/>
    <p:sldId id="418" r:id="rId124"/>
    <p:sldId id="419" r:id="rId125"/>
    <p:sldId id="420" r:id="rId126"/>
    <p:sldId id="421" r:id="rId127"/>
    <p:sldId id="407" r:id="rId128"/>
    <p:sldId id="423" r:id="rId129"/>
    <p:sldId id="424" r:id="rId130"/>
    <p:sldId id="422" r:id="rId131"/>
    <p:sldId id="426" r:id="rId132"/>
    <p:sldId id="429" r:id="rId133"/>
    <p:sldId id="428" r:id="rId134"/>
    <p:sldId id="430" r:id="rId135"/>
    <p:sldId id="431" r:id="rId136"/>
    <p:sldId id="436" r:id="rId137"/>
    <p:sldId id="433" r:id="rId138"/>
    <p:sldId id="434" r:id="rId139"/>
    <p:sldId id="435" r:id="rId140"/>
    <p:sldId id="437" r:id="rId141"/>
    <p:sldId id="456" r:id="rId142"/>
    <p:sldId id="438" r:id="rId143"/>
    <p:sldId id="439" r:id="rId144"/>
    <p:sldId id="442" r:id="rId145"/>
    <p:sldId id="443" r:id="rId146"/>
    <p:sldId id="440" r:id="rId147"/>
    <p:sldId id="444" r:id="rId148"/>
    <p:sldId id="445" r:id="rId149"/>
    <p:sldId id="446" r:id="rId150"/>
    <p:sldId id="447" r:id="rId151"/>
    <p:sldId id="449" r:id="rId152"/>
    <p:sldId id="451" r:id="rId153"/>
    <p:sldId id="452" r:id="rId154"/>
    <p:sldId id="455" r:id="rId155"/>
    <p:sldId id="453" r:id="rId156"/>
    <p:sldId id="454" r:id="rId157"/>
    <p:sldId id="464" r:id="rId158"/>
    <p:sldId id="465" r:id="rId159"/>
    <p:sldId id="466" r:id="rId160"/>
    <p:sldId id="459" r:id="rId161"/>
    <p:sldId id="460" r:id="rId162"/>
    <p:sldId id="461" r:id="rId163"/>
    <p:sldId id="462" r:id="rId164"/>
    <p:sldId id="463" r:id="rId165"/>
    <p:sldId id="467" r:id="rId166"/>
    <p:sldId id="468" r:id="rId167"/>
    <p:sldId id="469" r:id="rId168"/>
    <p:sldId id="470" r:id="rId169"/>
    <p:sldId id="471" r:id="rId170"/>
    <p:sldId id="472" r:id="rId171"/>
    <p:sldId id="473" r:id="rId172"/>
    <p:sldId id="491" r:id="rId173"/>
    <p:sldId id="480" r:id="rId174"/>
    <p:sldId id="474" r:id="rId175"/>
    <p:sldId id="475" r:id="rId176"/>
    <p:sldId id="476" r:id="rId177"/>
    <p:sldId id="478" r:id="rId178"/>
    <p:sldId id="481" r:id="rId179"/>
    <p:sldId id="486" r:id="rId180"/>
    <p:sldId id="487" r:id="rId181"/>
    <p:sldId id="492" r:id="rId182"/>
    <p:sldId id="494" r:id="rId183"/>
    <p:sldId id="495" r:id="rId184"/>
    <p:sldId id="493" r:id="rId185"/>
    <p:sldId id="505" r:id="rId186"/>
    <p:sldId id="498" r:id="rId187"/>
    <p:sldId id="506" r:id="rId188"/>
    <p:sldId id="507" r:id="rId189"/>
    <p:sldId id="490" r:id="rId19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666699"/>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0" d="100"/>
          <a:sy n="130" d="100"/>
        </p:scale>
        <p:origin x="1080" y="1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93"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tableStyles" Target="tableStyles.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300" cy="465628"/>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1481" y="0"/>
            <a:ext cx="3037300" cy="465628"/>
          </a:xfrm>
          <a:prstGeom prst="rect">
            <a:avLst/>
          </a:prstGeom>
        </p:spPr>
        <p:txBody>
          <a:bodyPr vert="horz" lIns="93177" tIns="46589" rIns="93177" bIns="46589" rtlCol="0"/>
          <a:lstStyle>
            <a:lvl1pPr algn="r">
              <a:defRPr sz="1200"/>
            </a:lvl1pPr>
          </a:lstStyle>
          <a:p>
            <a:fld id="{9BBAFB3F-3BB5-456A-A994-B955D86681B8}" type="datetimeFigureOut">
              <a:rPr lang="en-US" smtClean="0"/>
              <a:t>1/4/2016</a:t>
            </a:fld>
            <a:endParaRPr lang="en-US"/>
          </a:p>
        </p:txBody>
      </p:sp>
      <p:sp>
        <p:nvSpPr>
          <p:cNvPr id="4" name="Footer Placeholder 3"/>
          <p:cNvSpPr>
            <a:spLocks noGrp="1"/>
          </p:cNvSpPr>
          <p:nvPr>
            <p:ph type="ftr" sz="quarter" idx="2"/>
          </p:nvPr>
        </p:nvSpPr>
        <p:spPr>
          <a:xfrm>
            <a:off x="0" y="8830772"/>
            <a:ext cx="3037300" cy="465628"/>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1481" y="8830772"/>
            <a:ext cx="3037300" cy="465628"/>
          </a:xfrm>
          <a:prstGeom prst="rect">
            <a:avLst/>
          </a:prstGeom>
        </p:spPr>
        <p:txBody>
          <a:bodyPr vert="horz" lIns="93177" tIns="46589" rIns="93177" bIns="46589" rtlCol="0" anchor="b"/>
          <a:lstStyle>
            <a:lvl1pPr algn="r">
              <a:defRPr sz="1200"/>
            </a:lvl1pPr>
          </a:lstStyle>
          <a:p>
            <a:fld id="{56B0A152-D98C-4F92-84F5-7D41F12084C3}" type="slidenum">
              <a:rPr lang="en-US" smtClean="0"/>
              <a:t>‹#›</a:t>
            </a:fld>
            <a:endParaRPr lang="en-US"/>
          </a:p>
        </p:txBody>
      </p:sp>
    </p:spTree>
    <p:extLst>
      <p:ext uri="{BB962C8B-B14F-4D97-AF65-F5344CB8AC3E}">
        <p14:creationId xmlns:p14="http://schemas.microsoft.com/office/powerpoint/2010/main" val="300132916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EFE12B-E57D-417F-9A3D-1B689F156E04}" type="datetimeFigureOut">
              <a:rPr lang="en-US" smtClean="0"/>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183792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FE12B-E57D-417F-9A3D-1B689F156E04}" type="datetimeFigureOut">
              <a:rPr lang="en-US" smtClean="0"/>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214034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FE12B-E57D-417F-9A3D-1B689F156E04}" type="datetimeFigureOut">
              <a:rPr lang="en-US" smtClean="0"/>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674979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4AE191CB-E409-4C46-A563-0174003DAFDE}" type="slidenum">
              <a:rPr lang="en-US"/>
              <a:pPr>
                <a:defRPr/>
              </a:pPr>
              <a:t>‹#›</a:t>
            </a:fld>
            <a:endParaRPr lang="en-US" dirty="0"/>
          </a:p>
        </p:txBody>
      </p:sp>
    </p:spTree>
    <p:extLst>
      <p:ext uri="{BB962C8B-B14F-4D97-AF65-F5344CB8AC3E}">
        <p14:creationId xmlns:p14="http://schemas.microsoft.com/office/powerpoint/2010/main" val="1415148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8540DD-EB68-4CBC-8B17-DC19DFD1C3BC}" type="slidenum">
              <a:rPr lang="en-US"/>
              <a:pPr>
                <a:defRPr/>
              </a:pPr>
              <a:t>‹#›</a:t>
            </a:fld>
            <a:endParaRPr lang="en-US"/>
          </a:p>
        </p:txBody>
      </p:sp>
    </p:spTree>
    <p:extLst>
      <p:ext uri="{BB962C8B-B14F-4D97-AF65-F5344CB8AC3E}">
        <p14:creationId xmlns:p14="http://schemas.microsoft.com/office/powerpoint/2010/main" val="558234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0408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2673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9489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7223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928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8115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FE12B-E57D-417F-9A3D-1B689F156E04}" type="datetimeFigureOut">
              <a:rPr lang="en-US" smtClean="0"/>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4205218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9652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6836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1668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6491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6712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B1BE80-63F2-445B-8C62-478A9CAEEA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34125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AE191CB-E409-4C46-A563-0174003DAFD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3911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EFE12B-E57D-417F-9A3D-1B689F156E04}" type="datetimeFigureOut">
              <a:rPr lang="en-US" smtClean="0"/>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1991650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EFE12B-E57D-417F-9A3D-1B689F156E04}" type="datetimeFigureOut">
              <a:rPr lang="en-US" smtClean="0"/>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3056161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FE12B-E57D-417F-9A3D-1B689F156E04}" type="datetimeFigureOut">
              <a:rPr lang="en-US" smtClean="0"/>
              <a:t>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420607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EFE12B-E57D-417F-9A3D-1B689F156E04}" type="datetimeFigureOut">
              <a:rPr lang="en-US" smtClean="0"/>
              <a:t>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3166914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FE12B-E57D-417F-9A3D-1B689F156E04}" type="datetimeFigureOut">
              <a:rPr lang="en-US" smtClean="0"/>
              <a:t>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52061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EFE12B-E57D-417F-9A3D-1B689F156E04}" type="datetimeFigureOut">
              <a:rPr lang="en-US" smtClean="0"/>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1796138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EFE12B-E57D-417F-9A3D-1B689F156E04}" type="datetimeFigureOut">
              <a:rPr lang="en-US" smtClean="0"/>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5F8D3C-6D72-4F4C-8787-236D63626F39}" type="slidenum">
              <a:rPr lang="en-US" smtClean="0"/>
              <a:t>‹#›</a:t>
            </a:fld>
            <a:endParaRPr lang="en-US"/>
          </a:p>
        </p:txBody>
      </p:sp>
    </p:spTree>
    <p:extLst>
      <p:ext uri="{BB962C8B-B14F-4D97-AF65-F5344CB8AC3E}">
        <p14:creationId xmlns:p14="http://schemas.microsoft.com/office/powerpoint/2010/main" val="202758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FE12B-E57D-417F-9A3D-1B689F156E04}" type="datetimeFigureOut">
              <a:rPr lang="en-US" smtClean="0"/>
              <a:t>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F8D3C-6D72-4F4C-8787-236D63626F39}" type="slidenum">
              <a:rPr lang="en-US" smtClean="0"/>
              <a:t>‹#›</a:t>
            </a:fld>
            <a:endParaRPr lang="en-US"/>
          </a:p>
        </p:txBody>
      </p:sp>
    </p:spTree>
    <p:extLst>
      <p:ext uri="{BB962C8B-B14F-4D97-AF65-F5344CB8AC3E}">
        <p14:creationId xmlns:p14="http://schemas.microsoft.com/office/powerpoint/2010/main" val="1713828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732003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7.gif"/><Relationship Id="rId2" Type="http://schemas.openxmlformats.org/officeDocument/2006/relationships/hyperlink" Target="http://www.google.com/url?sa=i&amp;rct=j&amp;q=european+map+1919&amp;source=images&amp;cd=&amp;cad=rja&amp;docid=h0v-KHUS2CzVXM&amp;tbnid=ahdjq8GBOiPzHM:&amp;ved=0CAUQjRw&amp;url=http://pandahunters.com/worldhistory2/assignpages%2004/WWI%20map%20effects.htm&amp;ei=QH6bUb_5NeT-0gGWgIHQCQ&amp;psig=AFQjCNE85Ct02O7IVZFaXFqz8uChb-hVeg&amp;ust=1369230941111556"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www.google.com/url?sa=i&amp;rct=j&amp;q=adolf%20hitler%20and%20mussolini&amp;source=images&amp;cd=&amp;cad=rja&amp;docid=bZlGunpt5z23cM&amp;tbnid=aH_oC_NN3bavjM:&amp;ved=0CAUQjRw&amp;url=http://www.fotolog.com/luft_wehr/77022668/&amp;ei=AjaiUZXtJLSz0QHumIGgCw&amp;bvm=bv.47008514,d.dmQ&amp;psig=AFQjCNGoYrG36ynJ8fPs7MKFpNFtmEtJQQ&amp;ust=1369671549259576" TargetMode="Externa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5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gi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www.google.com/url?sa=i&amp;rct=j&amp;q=wwII+rationing+coupons&amp;source=images&amp;cd=&amp;cad=rja&amp;docid=MuI1AYIXRm7CmM&amp;tbnid=aM0Ccqk3aZSrHM:&amp;ved=0CAUQjRw&amp;url=http://www.ameshistoricalsociety.org/exhibits/events/rationing2.htm&amp;ei=jKCrUae5MJXB4APTlIDQDw&amp;psig=AFQjCNF0aoVN_36Ke0-F5Fk9AfxEe8nLzQ&amp;ust=1370288526341285" TargetMode="External"/><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17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hyperlink" Target="http://www.google.com/url?sa=i&amp;rct=j&amp;q=nazi+empire+at+its+height&amp;source=images&amp;cd=&amp;cad=rja&amp;docid=GwqsN923cn8Z9M&amp;tbnid=RHypJnyP4FpwjM:&amp;ved=0CAUQjRw&amp;url=http://mrcopelandsclass.blogspot.com/2012/01/democratizing-twentieth-century-hw-due.html&amp;ei=v6erUcSFAba34APcioCIBw&amp;psig=AFQjCNGrpbi6xi_Wogp27-XNrKaZAHAT-w&amp;ust=1370290491152652"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www.google.com/url?sa=i&amp;rct=j&amp;q=japanese%20empire%20at%20its%20height&amp;source=images&amp;cd=&amp;cad=rja&amp;docid=PBH31b-6LTFYTM&amp;tbnid=TsMm08_9zKRqSM:&amp;ved=0CAUQjRw&amp;url=http://www.china-usa.net/chapter/lebensraum/&amp;ei=kKirUZD2MYzE4AO9-IH4AQ&amp;psig=AFQjCNH-7tNykmn8nlpf4vfNpmjL_a8bVQ&amp;ust=1370290697670396"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teachpol.tcnj.edu/amer_pol_hist/thumbnail318.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0782"/>
            <a:ext cx="9144000" cy="609600"/>
          </a:xfrm>
        </p:spPr>
        <p:txBody>
          <a:bodyPr>
            <a:noAutofit/>
          </a:bodyPr>
          <a:lstStyle/>
          <a:p>
            <a:r>
              <a:rPr lang="en-US" sz="3000" b="1" u="sng" dirty="0" smtClean="0"/>
              <a:t>AP US History Unit VII – The US in the Early 20</a:t>
            </a:r>
            <a:r>
              <a:rPr lang="en-US" sz="3000" b="1" u="sng" baseline="30000" dirty="0" smtClean="0"/>
              <a:t>th</a:t>
            </a:r>
            <a:r>
              <a:rPr lang="en-US" sz="3000" b="1" u="sng" dirty="0" smtClean="0"/>
              <a:t> Century</a:t>
            </a:r>
            <a:endParaRPr lang="en-US" sz="3000" b="1" u="sng" dirty="0"/>
          </a:p>
        </p:txBody>
      </p:sp>
      <p:sp>
        <p:nvSpPr>
          <p:cNvPr id="3" name="Subtitle 2"/>
          <p:cNvSpPr>
            <a:spLocks noGrp="1"/>
          </p:cNvSpPr>
          <p:nvPr>
            <p:ph type="subTitle" idx="1"/>
          </p:nvPr>
        </p:nvSpPr>
        <p:spPr>
          <a:xfrm>
            <a:off x="1447800" y="6248400"/>
            <a:ext cx="6400800" cy="533400"/>
          </a:xfrm>
        </p:spPr>
        <p:txBody>
          <a:bodyPr>
            <a:noAutofit/>
          </a:bodyPr>
          <a:lstStyle/>
          <a:p>
            <a:r>
              <a:rPr lang="en-US" sz="3600" b="1" i="1" dirty="0" smtClean="0"/>
              <a:t>1898 to 1945</a:t>
            </a:r>
            <a:endParaRPr lang="en-US" sz="3600" b="1" i="1" dirty="0"/>
          </a:p>
        </p:txBody>
      </p:sp>
      <p:pic>
        <p:nvPicPr>
          <p:cNvPr id="1026" name="Picture 2" descr="http://upload.wikimedia.org/wikipedia/commons/0/08/10kMi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382000" cy="574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26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29227"/>
            <a:ext cx="8763000" cy="563562"/>
          </a:xfrm>
        </p:spPr>
        <p:txBody>
          <a:bodyPr>
            <a:normAutofit fontScale="90000"/>
          </a:bodyPr>
          <a:lstStyle/>
          <a:p>
            <a:r>
              <a:rPr lang="en-US" b="1" u="sng" dirty="0" smtClean="0"/>
              <a:t>Walter </a:t>
            </a:r>
            <a:r>
              <a:rPr lang="en-US" b="1" u="sng" dirty="0" err="1" smtClean="0"/>
              <a:t>Rauschenbausch</a:t>
            </a:r>
            <a:r>
              <a:rPr lang="en-US" b="1" u="sng" dirty="0" smtClean="0"/>
              <a:t> – Hell’s Kitchen</a:t>
            </a:r>
            <a:endParaRPr lang="en-US" b="1" u="sng" dirty="0"/>
          </a:p>
        </p:txBody>
      </p:sp>
      <p:pic>
        <p:nvPicPr>
          <p:cNvPr id="6146" name="Picture 2" descr="http://d.gr-assets.com/books/1172263467l/1566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9"/>
            <a:ext cx="3979886" cy="59080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ecx.images-amazon.com/images/I/81fSibAL4QL.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685799"/>
            <a:ext cx="3810000" cy="606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733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639762"/>
          </a:xfrm>
        </p:spPr>
        <p:txBody>
          <a:bodyPr>
            <a:normAutofit fontScale="90000"/>
          </a:bodyPr>
          <a:lstStyle/>
          <a:p>
            <a:r>
              <a:rPr lang="en-US" b="1" u="sng" dirty="0" smtClean="0"/>
              <a:t>Major Figures of the Harlem Renaissance</a:t>
            </a:r>
            <a:endParaRPr lang="en-US" b="1" u="sng" dirty="0"/>
          </a:p>
        </p:txBody>
      </p:sp>
      <p:pic>
        <p:nvPicPr>
          <p:cNvPr id="2050" name="Picture 2" descr="http://www.8notes.com/wiki/images/260px-Duke_Ellington_h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447800"/>
            <a:ext cx="3810001"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0/0e/Louis_Armstrong_restor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8857" y="1371600"/>
            <a:ext cx="522514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466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653143"/>
          </a:xfrm>
        </p:spPr>
        <p:txBody>
          <a:bodyPr>
            <a:normAutofit fontScale="90000"/>
          </a:bodyPr>
          <a:lstStyle/>
          <a:p>
            <a:r>
              <a:rPr lang="en-US" b="1" u="sng" dirty="0" smtClean="0"/>
              <a:t>Harlem Renaissance Art</a:t>
            </a:r>
            <a:endParaRPr lang="en-US" b="1" u="sng" dirty="0"/>
          </a:p>
        </p:txBody>
      </p:sp>
      <p:pic>
        <p:nvPicPr>
          <p:cNvPr id="6146" name="Picture 2" descr="http://www.virginia.edu/woodson/courses/hius401-e/themes/william-johnson-early-morning-work-1967_59_1082_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94657"/>
            <a:ext cx="7391400" cy="580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0559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Back to Africa Movement</a:t>
            </a:r>
            <a:endParaRPr lang="en-US" b="1" u="sng" dirty="0"/>
          </a:p>
        </p:txBody>
      </p:sp>
      <p:pic>
        <p:nvPicPr>
          <p:cNvPr id="4098" name="Picture 2" descr="http://www.english.illinois.edu/maps/poets/a_f/dumas/garv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62000"/>
            <a:ext cx="4708293" cy="5791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globalfusionproductions.com/wp-content/uploads/2012/12/UNIA-MARCUS-GARV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911" y="1009650"/>
            <a:ext cx="4229100"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6723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324600"/>
          </a:xfrm>
        </p:spPr>
        <p:txBody>
          <a:bodyPr>
            <a:normAutofit/>
          </a:bodyPr>
          <a:lstStyle/>
          <a:p>
            <a:pPr marL="0" indent="0">
              <a:buNone/>
            </a:pPr>
            <a:r>
              <a:rPr lang="en-US" sz="2300" b="1" u="sng" dirty="0" smtClean="0"/>
              <a:t>Theater </a:t>
            </a:r>
            <a:r>
              <a:rPr lang="en-US" sz="2300" dirty="0" smtClean="0"/>
              <a:t>=&gt; Yiddish theater</a:t>
            </a:r>
          </a:p>
          <a:p>
            <a:r>
              <a:rPr lang="en-US" sz="2200" dirty="0" smtClean="0"/>
              <a:t>Imported from Eastern Europe during the late 1880’s (often due to persecution in Russian pogroms) Yiddish theatre was immensely popular</a:t>
            </a:r>
          </a:p>
          <a:p>
            <a:pPr lvl="1" indent="-342900">
              <a:buFont typeface="Wingdings" panose="05000000000000000000" pitchFamily="2" charset="2"/>
              <a:buChar char="§"/>
            </a:pPr>
            <a:r>
              <a:rPr lang="en-US" sz="2200" dirty="0" smtClean="0"/>
              <a:t>Featured plays performed in ________________(traditional Jewish language) in NYC (2</a:t>
            </a:r>
            <a:r>
              <a:rPr lang="en-US" sz="2200" baseline="30000" dirty="0" smtClean="0"/>
              <a:t>nd</a:t>
            </a:r>
            <a:r>
              <a:rPr lang="en-US" sz="2200" dirty="0" smtClean="0"/>
              <a:t> Street) and other American cities </a:t>
            </a:r>
          </a:p>
          <a:p>
            <a:pPr marL="400050" lvl="1" indent="0">
              <a:buNone/>
            </a:pPr>
            <a:r>
              <a:rPr lang="en-US" sz="2200" dirty="0"/>
              <a:t>	</a:t>
            </a:r>
            <a:r>
              <a:rPr lang="en-US" sz="2200" dirty="0" smtClean="0"/>
              <a:t>-- By 1940 there were over 200 companies in US (22 in NYC alone)</a:t>
            </a:r>
          </a:p>
          <a:p>
            <a:pPr lvl="1" indent="-342900">
              <a:buFont typeface="Wingdings" panose="05000000000000000000" pitchFamily="2" charset="2"/>
              <a:buChar char="§"/>
            </a:pPr>
            <a:r>
              <a:rPr lang="en-US" sz="2200" dirty="0" smtClean="0"/>
              <a:t>Height was in the 1920’s when immigration and cultural flowering provided large audiences that rivaled Broadway</a:t>
            </a:r>
          </a:p>
          <a:p>
            <a:r>
              <a:rPr lang="en-US" sz="2300" dirty="0" smtClean="0"/>
              <a:t>Many plays were adaptations, but many were original &amp; included theme of Jewish cultural experience =&gt; assimilation, immigration &amp; poverty</a:t>
            </a:r>
          </a:p>
          <a:p>
            <a:endParaRPr lang="en-US" sz="2300" dirty="0"/>
          </a:p>
        </p:txBody>
      </p:sp>
      <p:sp>
        <p:nvSpPr>
          <p:cNvPr id="4" name="Title 1"/>
          <p:cNvSpPr>
            <a:spLocks noGrp="1"/>
          </p:cNvSpPr>
          <p:nvPr>
            <p:ph type="title"/>
          </p:nvPr>
        </p:nvSpPr>
        <p:spPr>
          <a:xfrm>
            <a:off x="0" y="76200"/>
            <a:ext cx="9144000" cy="609600"/>
          </a:xfrm>
        </p:spPr>
        <p:txBody>
          <a:bodyPr>
            <a:noAutofit/>
          </a:bodyPr>
          <a:lstStyle/>
          <a:p>
            <a:r>
              <a:rPr lang="en-US" sz="3000" dirty="0" smtClean="0"/>
              <a:t> </a:t>
            </a:r>
            <a:r>
              <a:rPr lang="en-US" sz="2800" b="1" u="sng" dirty="0" smtClean="0"/>
              <a:t>Variety in Cultural Expression in the Early 20</a:t>
            </a:r>
            <a:r>
              <a:rPr lang="en-US" sz="2800" b="1" u="sng" baseline="30000" dirty="0" smtClean="0"/>
              <a:t>th</a:t>
            </a:r>
            <a:r>
              <a:rPr lang="en-US" sz="2800" b="1" u="sng" dirty="0" smtClean="0"/>
              <a:t> Century</a:t>
            </a:r>
            <a:endParaRPr lang="en-US" sz="2800" b="1" u="sng" dirty="0"/>
          </a:p>
        </p:txBody>
      </p:sp>
    </p:spTree>
    <p:extLst>
      <p:ext uri="{BB962C8B-B14F-4D97-AF65-F5344CB8AC3E}">
        <p14:creationId xmlns:p14="http://schemas.microsoft.com/office/powerpoint/2010/main" val="25181240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00" y="76200"/>
            <a:ext cx="8991600" cy="381000"/>
          </a:xfrm>
        </p:spPr>
        <p:txBody>
          <a:bodyPr>
            <a:normAutofit fontScale="90000"/>
          </a:bodyPr>
          <a:lstStyle/>
          <a:p>
            <a:pPr eaLnBrk="1" hangingPunct="1"/>
            <a:r>
              <a:rPr lang="en-US" altLang="en-US" sz="4000" b="1" u="sng" dirty="0" smtClean="0"/>
              <a:t>Early 20</a:t>
            </a:r>
            <a:r>
              <a:rPr lang="en-US" altLang="en-US" sz="4000" b="1" u="sng" baseline="30000" dirty="0" smtClean="0"/>
              <a:t>th</a:t>
            </a:r>
            <a:r>
              <a:rPr lang="en-US" altLang="en-US" sz="4000" b="1" u="sng" dirty="0" smtClean="0"/>
              <a:t> Century American Immigration</a:t>
            </a:r>
          </a:p>
        </p:txBody>
      </p:sp>
      <p:sp>
        <p:nvSpPr>
          <p:cNvPr id="3075" name="Rectangle 3"/>
          <p:cNvSpPr>
            <a:spLocks noGrp="1" noChangeArrowheads="1"/>
          </p:cNvSpPr>
          <p:nvPr>
            <p:ph type="body" sz="half" idx="1"/>
          </p:nvPr>
        </p:nvSpPr>
        <p:spPr>
          <a:xfrm>
            <a:off x="0" y="533400"/>
            <a:ext cx="9144000" cy="6781800"/>
          </a:xfrm>
        </p:spPr>
        <p:txBody>
          <a:bodyPr>
            <a:normAutofit/>
          </a:bodyPr>
          <a:lstStyle/>
          <a:p>
            <a:pPr eaLnBrk="1" hangingPunct="1">
              <a:lnSpc>
                <a:spcPct val="80000"/>
              </a:lnSpc>
            </a:pPr>
            <a:r>
              <a:rPr lang="en-US" altLang="en-US" sz="2100" dirty="0" smtClean="0"/>
              <a:t>America emerged in the 1920’s, after WWI, as one of the world’s great powers =&gt; very disillusioned by WWI &amp; Versailles Conference</a:t>
            </a:r>
          </a:p>
          <a:p>
            <a:pPr marL="685800" lvl="1">
              <a:lnSpc>
                <a:spcPct val="80000"/>
              </a:lnSpc>
              <a:buFont typeface="Wingdings" panose="05000000000000000000" pitchFamily="2" charset="2"/>
              <a:buChar char="§"/>
            </a:pPr>
            <a:r>
              <a:rPr lang="en-US" altLang="en-US" sz="2100" dirty="0" smtClean="0"/>
              <a:t>Post WWI Americans retreated behind Atlantic &amp; Pacific Oceans =&gt; engaged in isolationism, especially from Euro affairs (</a:t>
            </a:r>
            <a:r>
              <a:rPr lang="en-US" altLang="en-US" sz="2100" b="1" i="1" dirty="0" smtClean="0"/>
              <a:t>Q: Precedent for this???)</a:t>
            </a:r>
          </a:p>
          <a:p>
            <a:pPr marL="685800" lvl="1">
              <a:lnSpc>
                <a:spcPct val="80000"/>
              </a:lnSpc>
              <a:buFont typeface="Wingdings" panose="05000000000000000000" pitchFamily="2" charset="2"/>
              <a:buChar char="§"/>
            </a:pPr>
            <a:r>
              <a:rPr lang="en-US" altLang="en-US" sz="2100" dirty="0" smtClean="0"/>
              <a:t>Isolationism had huge impact on immigration policies</a:t>
            </a:r>
          </a:p>
          <a:p>
            <a:pPr marL="400050" lvl="1" indent="0">
              <a:lnSpc>
                <a:spcPct val="80000"/>
              </a:lnSpc>
              <a:buNone/>
            </a:pPr>
            <a:r>
              <a:rPr lang="en-US" altLang="en-US" sz="2100" dirty="0"/>
              <a:t>	</a:t>
            </a:r>
            <a:r>
              <a:rPr lang="en-US" altLang="en-US" sz="2100" dirty="0" smtClean="0"/>
              <a:t>-- Immigration to US from Europe had spiked in early 20</a:t>
            </a:r>
            <a:r>
              <a:rPr lang="en-US" altLang="en-US" sz="2100" baseline="30000" dirty="0" smtClean="0"/>
              <a:t>th</a:t>
            </a:r>
            <a:r>
              <a:rPr lang="en-US" altLang="en-US" sz="2100" dirty="0" smtClean="0"/>
              <a:t> century =&gt; 15M 	new immigrants came from 1900 to 1920 (foreign born percentage ~15%)</a:t>
            </a:r>
          </a:p>
          <a:p>
            <a:pPr marL="400050" lvl="1" indent="0">
              <a:lnSpc>
                <a:spcPct val="80000"/>
              </a:lnSpc>
              <a:buNone/>
            </a:pPr>
            <a:r>
              <a:rPr lang="en-US" altLang="en-US" sz="2100" dirty="0"/>
              <a:t>	</a:t>
            </a:r>
            <a:r>
              <a:rPr lang="en-US" altLang="en-US" sz="2100" dirty="0" smtClean="0"/>
              <a:t>-- Immigration increased due to US policies, job opportunities </a:t>
            </a:r>
            <a:r>
              <a:rPr lang="en-US" altLang="en-US" sz="2100" dirty="0"/>
              <a:t>&amp;</a:t>
            </a:r>
            <a:r>
              <a:rPr lang="en-US" altLang="en-US" sz="2100" dirty="0" smtClean="0"/>
              <a:t>WWI 	dislocations and disillusionment</a:t>
            </a:r>
            <a:endParaRPr lang="en-US" altLang="en-US" sz="2100" dirty="0"/>
          </a:p>
          <a:p>
            <a:pPr marL="0" indent="0">
              <a:lnSpc>
                <a:spcPct val="80000"/>
              </a:lnSpc>
              <a:buNone/>
            </a:pPr>
            <a:r>
              <a:rPr lang="en-US" altLang="en-US" sz="2200" b="1" u="sng" dirty="0" smtClean="0"/>
              <a:t>HOW??</a:t>
            </a:r>
            <a:endParaRPr lang="en-US" altLang="en-US" sz="2200" dirty="0" smtClean="0"/>
          </a:p>
          <a:p>
            <a:pPr marL="0" indent="0" eaLnBrk="1" hangingPunct="1">
              <a:lnSpc>
                <a:spcPct val="80000"/>
              </a:lnSpc>
              <a:buNone/>
            </a:pPr>
            <a:r>
              <a:rPr lang="en-US" altLang="en-US" sz="2100" b="1" i="1" dirty="0" smtClean="0"/>
              <a:t>#1: Xenophobic reactions</a:t>
            </a:r>
          </a:p>
          <a:p>
            <a:pPr eaLnBrk="1" hangingPunct="1">
              <a:lnSpc>
                <a:spcPct val="80000"/>
              </a:lnSpc>
            </a:pPr>
            <a:r>
              <a:rPr lang="en-US" altLang="en-US" sz="2100" dirty="0" smtClean="0"/>
              <a:t>_________________________________=&gt; Americans fearful of Soviet Communism &amp; the </a:t>
            </a:r>
            <a:r>
              <a:rPr lang="en-US" altLang="en-US" sz="2100" b="1" i="1" dirty="0" smtClean="0"/>
              <a:t>Bolshevik Revolution</a:t>
            </a:r>
            <a:r>
              <a:rPr lang="en-US" altLang="en-US" sz="2100" dirty="0" smtClean="0"/>
              <a:t> (1918) </a:t>
            </a:r>
          </a:p>
          <a:p>
            <a:pPr lvl="1">
              <a:lnSpc>
                <a:spcPct val="80000"/>
              </a:lnSpc>
              <a:buFont typeface="Wingdings" panose="05000000000000000000" pitchFamily="2" charset="2"/>
              <a:buChar char="§"/>
            </a:pPr>
            <a:r>
              <a:rPr lang="en-US" altLang="en-US" sz="2100" dirty="0" smtClean="0"/>
              <a:t>Americans viewed immigrants from S &amp; E Europe as communists, socialists &amp; anarchists =&gt; revolutionaries who were violent &amp; “</a:t>
            </a:r>
            <a:r>
              <a:rPr lang="en-US" altLang="en-US" sz="2100" dirty="0" err="1" smtClean="0"/>
              <a:t>Anti-american</a:t>
            </a:r>
            <a:r>
              <a:rPr lang="en-US" altLang="en-US" sz="2100" dirty="0" smtClean="0"/>
              <a:t>”</a:t>
            </a:r>
            <a:endParaRPr lang="en-US" altLang="en-US" sz="2100" dirty="0"/>
          </a:p>
          <a:p>
            <a:pPr lvl="1">
              <a:lnSpc>
                <a:spcPct val="80000"/>
              </a:lnSpc>
              <a:buFont typeface="Wingdings" panose="05000000000000000000" pitchFamily="2" charset="2"/>
              <a:buChar char="§"/>
            </a:pPr>
            <a:r>
              <a:rPr lang="en-US" altLang="en-US" sz="2100" dirty="0" smtClean="0"/>
              <a:t>Small American Communist Party was blamed for labor unrest in 1919 &amp; anarchists immigrants blamed for bombing of </a:t>
            </a:r>
            <a:r>
              <a:rPr lang="en-US" altLang="en-US" sz="2100" dirty="0" err="1" smtClean="0"/>
              <a:t>Att</a:t>
            </a:r>
            <a:r>
              <a:rPr lang="en-US" altLang="en-US" sz="2100" dirty="0" smtClean="0"/>
              <a:t> General Palmer’s house </a:t>
            </a:r>
          </a:p>
          <a:p>
            <a:pPr lvl="1">
              <a:lnSpc>
                <a:spcPct val="80000"/>
              </a:lnSpc>
              <a:buFont typeface="Wingdings" panose="05000000000000000000" pitchFamily="2" charset="2"/>
              <a:buChar char="§"/>
            </a:pPr>
            <a:r>
              <a:rPr lang="en-US" altLang="en-US" sz="2100" dirty="0" smtClean="0"/>
              <a:t> Led to deportation of  “Reds” in society and govt. positions in 1919-20 by </a:t>
            </a:r>
            <a:r>
              <a:rPr lang="en-US" altLang="en-US" sz="2100" b="1" i="1" dirty="0" smtClean="0"/>
              <a:t>Att. General Mitchell Palmer =&gt; illegally rounded up and deported </a:t>
            </a:r>
          </a:p>
          <a:p>
            <a:pPr lvl="1">
              <a:lnSpc>
                <a:spcPct val="80000"/>
              </a:lnSpc>
              <a:buFont typeface="Wingdings" panose="05000000000000000000" pitchFamily="2" charset="2"/>
              <a:buChar char="§"/>
            </a:pPr>
            <a:r>
              <a:rPr lang="en-US" altLang="en-US" sz="2100" dirty="0" smtClean="0"/>
              <a:t>Businessmen used Scare to undermine Unions &amp; it culminated in the Trial &amp; execution of</a:t>
            </a:r>
            <a:r>
              <a:rPr lang="en-US" altLang="en-US" sz="2100" b="1" i="1" dirty="0" smtClean="0"/>
              <a:t> _______________________________________</a:t>
            </a:r>
            <a:r>
              <a:rPr lang="en-US" altLang="en-US" sz="2100" dirty="0" smtClean="0"/>
              <a:t>in 1921</a:t>
            </a:r>
          </a:p>
          <a:p>
            <a:pPr eaLnBrk="1" hangingPunct="1">
              <a:lnSpc>
                <a:spcPct val="80000"/>
              </a:lnSpc>
              <a:buFontTx/>
              <a:buNone/>
            </a:pPr>
            <a:endParaRPr lang="en-US" altLang="en-US" sz="1600" b="1" i="1" u="sng" dirty="0" smtClean="0"/>
          </a:p>
        </p:txBody>
      </p:sp>
    </p:spTree>
    <p:extLst>
      <p:ext uri="{BB962C8B-B14F-4D97-AF65-F5344CB8AC3E}">
        <p14:creationId xmlns:p14="http://schemas.microsoft.com/office/powerpoint/2010/main" val="379343904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457200"/>
          </a:xfrm>
        </p:spPr>
        <p:txBody>
          <a:bodyPr>
            <a:normAutofit fontScale="90000"/>
          </a:bodyPr>
          <a:lstStyle/>
          <a:p>
            <a:r>
              <a:rPr lang="en-US" sz="3000" b="1" u="sng" dirty="0" smtClean="0"/>
              <a:t>US Immigration during late 19</a:t>
            </a:r>
            <a:r>
              <a:rPr lang="en-US" sz="3000" b="1" u="sng" baseline="30000" dirty="0" smtClean="0"/>
              <a:t>th</a:t>
            </a:r>
            <a:r>
              <a:rPr lang="en-US" sz="3000" b="1" u="sng" dirty="0" smtClean="0"/>
              <a:t> &amp; Early 20</a:t>
            </a:r>
            <a:r>
              <a:rPr lang="en-US" sz="3000" b="1" u="sng" baseline="30000" dirty="0" smtClean="0"/>
              <a:t>th</a:t>
            </a:r>
            <a:r>
              <a:rPr lang="en-US" sz="3000" b="1" u="sng" dirty="0" smtClean="0"/>
              <a:t> centuries</a:t>
            </a:r>
            <a:endParaRPr lang="en-US" sz="3000" b="1" u="sng" dirty="0"/>
          </a:p>
        </p:txBody>
      </p:sp>
      <p:pic>
        <p:nvPicPr>
          <p:cNvPr id="1026" name="Picture 2" descr="http://www.latinamericanstudies.org/ellis-island/immigration-1870-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7086600" cy="615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8673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smtClean="0"/>
              <a:t>Foreign Born Population in the US</a:t>
            </a:r>
            <a:endParaRPr lang="en-US" b="1" u="sng" dirty="0"/>
          </a:p>
        </p:txBody>
      </p:sp>
      <p:pic>
        <p:nvPicPr>
          <p:cNvPr id="6148" name="Picture 4" descr="http://www.slate.com/content/dam/slate/blogs/moneybox/2013/05/10/historical_data_on_foreign_born_population_percentage/foreign%20born.png.CROP.article568-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38200"/>
            <a:ext cx="8702118"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1363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Sacco &amp; Vanzetti Trial -- 1921</a:t>
            </a:r>
            <a:endParaRPr lang="en-US" b="1" u="sng" dirty="0"/>
          </a:p>
        </p:txBody>
      </p:sp>
      <p:pic>
        <p:nvPicPr>
          <p:cNvPr id="7170" name="Picture 2" descr="http://www.kingsacademy.com/mhodges/03_The-World-since-1900/04_The-Roaring-20s/pictures/Sacco+Vanzet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343400" cy="480335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baruch.cuny.edu/library/alumni/online_exhibits/digital/redscare/IMAGES_LG/Cleaning_the_Ne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689" y="1143000"/>
            <a:ext cx="4423272"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0078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5000"/>
          </a:schemeClr>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2657" y="457200"/>
            <a:ext cx="9176657" cy="4648200"/>
          </a:xfrm>
        </p:spPr>
        <p:txBody>
          <a:bodyPr>
            <a:normAutofit/>
          </a:bodyPr>
          <a:lstStyle/>
          <a:p>
            <a:pPr eaLnBrk="1" hangingPunct="1"/>
            <a:r>
              <a:rPr lang="en-US" altLang="en-US" sz="2100" b="1" u="sng" dirty="0" smtClean="0"/>
              <a:t>KKK resurgence (1920-1924)</a:t>
            </a:r>
          </a:p>
          <a:p>
            <a:pPr lvl="1">
              <a:buFont typeface="Wingdings" panose="05000000000000000000" pitchFamily="2" charset="2"/>
              <a:buChar char="§"/>
            </a:pPr>
            <a:r>
              <a:rPr lang="en-US" altLang="en-US" sz="2100" dirty="0" smtClean="0"/>
              <a:t>____________cast a wider net than the 1</a:t>
            </a:r>
            <a:r>
              <a:rPr lang="en-US" altLang="en-US" sz="2100" baseline="30000" dirty="0" smtClean="0"/>
              <a:t>st</a:t>
            </a:r>
            <a:r>
              <a:rPr lang="en-US" altLang="en-US" sz="2100" dirty="0" smtClean="0"/>
              <a:t> =&gt; anti-modern (i.e. bootlegger), anti-immigrant (esp. Catholics) and anti-minority (i.e. blacks, Jews)</a:t>
            </a:r>
          </a:p>
          <a:p>
            <a:pPr marL="457200" lvl="1" indent="0">
              <a:buNone/>
            </a:pPr>
            <a:r>
              <a:rPr lang="en-US" altLang="en-US" sz="2100" dirty="0"/>
              <a:t>	</a:t>
            </a:r>
            <a:r>
              <a:rPr lang="en-US" altLang="en-US" sz="2100" dirty="0" smtClean="0"/>
              <a:t>-- Used ideas of Social Darwinism to assert Anglo-Saxon superiority</a:t>
            </a:r>
          </a:p>
          <a:p>
            <a:pPr lvl="1">
              <a:buFont typeface="Wingdings" panose="05000000000000000000" pitchFamily="2" charset="2"/>
              <a:buChar char="§"/>
            </a:pPr>
            <a:r>
              <a:rPr lang="en-US" altLang="en-US" sz="2100" dirty="0" smtClean="0"/>
              <a:t>Spread rapidly in the Midwest and “Bible Belt” and had 5M + members in 1924 (very politically powerful!!) =&gt; seen as more socially acceptable</a:t>
            </a:r>
          </a:p>
          <a:p>
            <a:pPr lvl="1">
              <a:buFont typeface="Wingdings" panose="05000000000000000000" pitchFamily="2" charset="2"/>
              <a:buChar char="§"/>
            </a:pPr>
            <a:r>
              <a:rPr lang="en-US" altLang="en-US" sz="2100" dirty="0" smtClean="0"/>
              <a:t>Movement fell apart in 1925 when prominent KKK leaders like </a:t>
            </a:r>
            <a:r>
              <a:rPr lang="en-US" altLang="en-US" sz="2100" b="1" i="1" dirty="0" smtClean="0"/>
              <a:t>David Stephenson</a:t>
            </a:r>
            <a:r>
              <a:rPr lang="en-US" altLang="en-US" sz="2100" dirty="0" smtClean="0"/>
              <a:t> were jailed for rape and murder</a:t>
            </a:r>
          </a:p>
          <a:p>
            <a:pPr marL="457200" lvl="1" indent="0">
              <a:buNone/>
            </a:pPr>
            <a:r>
              <a:rPr lang="en-US" altLang="en-US" sz="2100" dirty="0"/>
              <a:t>	</a:t>
            </a:r>
            <a:r>
              <a:rPr lang="en-US" altLang="en-US" sz="2100" dirty="0" smtClean="0"/>
              <a:t>-- US Govt. also prosecuted KKK on income tax evasion</a:t>
            </a:r>
          </a:p>
        </p:txBody>
      </p:sp>
      <p:pic>
        <p:nvPicPr>
          <p:cNvPr id="5124" name="Picture 10" descr="Kkk19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733800"/>
            <a:ext cx="5486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152400" y="76200"/>
            <a:ext cx="8991600" cy="304800"/>
          </a:xfrm>
        </p:spPr>
        <p:txBody>
          <a:bodyPr>
            <a:normAutofit fontScale="90000"/>
          </a:bodyPr>
          <a:lstStyle/>
          <a:p>
            <a:pPr eaLnBrk="1" hangingPunct="1"/>
            <a:r>
              <a:rPr lang="en-US" altLang="en-US" sz="4000" b="1" u="sng" dirty="0" smtClean="0"/>
              <a:t>Early 20</a:t>
            </a:r>
            <a:r>
              <a:rPr lang="en-US" altLang="en-US" sz="4000" b="1" u="sng" baseline="30000" dirty="0" smtClean="0"/>
              <a:t>th</a:t>
            </a:r>
            <a:r>
              <a:rPr lang="en-US" altLang="en-US" sz="4000" b="1" u="sng" dirty="0" smtClean="0"/>
              <a:t> Century American Immigration</a:t>
            </a:r>
          </a:p>
        </p:txBody>
      </p:sp>
    </p:spTree>
    <p:extLst>
      <p:ext uri="{BB962C8B-B14F-4D97-AF65-F5344CB8AC3E}">
        <p14:creationId xmlns:p14="http://schemas.microsoft.com/office/powerpoint/2010/main" val="41841653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77000"/>
          </a:xfrm>
        </p:spPr>
        <p:txBody>
          <a:bodyPr>
            <a:normAutofit/>
          </a:bodyPr>
          <a:lstStyle/>
          <a:p>
            <a:pPr marL="0" indent="0">
              <a:lnSpc>
                <a:spcPct val="80000"/>
              </a:lnSpc>
              <a:buNone/>
            </a:pPr>
            <a:r>
              <a:rPr lang="en-US" altLang="en-US" sz="2300" b="1" i="1" dirty="0" smtClean="0"/>
              <a:t>#2: Restrictive Government Policies</a:t>
            </a:r>
          </a:p>
          <a:p>
            <a:pPr>
              <a:lnSpc>
                <a:spcPct val="80000"/>
              </a:lnSpc>
            </a:pPr>
            <a:r>
              <a:rPr lang="en-US" altLang="en-US" sz="2300" dirty="0" smtClean="0"/>
              <a:t>Due to fears, US government enacted strict immigration quotas =&gt;_____ _________________________________</a:t>
            </a:r>
          </a:p>
          <a:p>
            <a:pPr>
              <a:lnSpc>
                <a:spcPct val="80000"/>
              </a:lnSpc>
            </a:pPr>
            <a:r>
              <a:rPr lang="en-US" altLang="en-US" sz="2200" b="1" i="1" dirty="0" smtClean="0"/>
              <a:t>Immigration </a:t>
            </a:r>
            <a:r>
              <a:rPr lang="en-US" altLang="en-US" sz="2200" b="1" i="1" dirty="0"/>
              <a:t>Act of 1924</a:t>
            </a:r>
            <a:r>
              <a:rPr lang="en-US" altLang="en-US" sz="2200" dirty="0"/>
              <a:t> (</a:t>
            </a:r>
            <a:r>
              <a:rPr lang="en-US" altLang="en-US" sz="2200" b="1" i="1" dirty="0"/>
              <a:t>National Origins </a:t>
            </a:r>
            <a:r>
              <a:rPr lang="en-US" altLang="en-US" sz="2200" b="1" i="1" dirty="0" smtClean="0"/>
              <a:t>Act</a:t>
            </a:r>
            <a:r>
              <a:rPr lang="en-US" altLang="en-US" sz="2200" dirty="0" smtClean="0"/>
              <a:t>) set up a _____________for </a:t>
            </a:r>
            <a:r>
              <a:rPr lang="en-US" altLang="en-US" sz="2200" dirty="0"/>
              <a:t>immigration based on the % of a nationality’s population in the US in 1890 (outlawed Japanese immigration) </a:t>
            </a:r>
          </a:p>
          <a:p>
            <a:pPr lvl="2">
              <a:lnSpc>
                <a:spcPct val="80000"/>
              </a:lnSpc>
              <a:buFont typeface="Courier New" panose="02070309020205020404" pitchFamily="49" charset="0"/>
              <a:buChar char="o"/>
            </a:pPr>
            <a:r>
              <a:rPr lang="en-US" altLang="en-US" sz="2200" dirty="0" smtClean="0"/>
              <a:t>Favored immigrants from N</a:t>
            </a:r>
            <a:r>
              <a:rPr lang="en-US" altLang="en-US" sz="2200" dirty="0"/>
              <a:t>. Europe and Latin </a:t>
            </a:r>
            <a:r>
              <a:rPr lang="en-US" altLang="en-US" sz="2200" dirty="0" smtClean="0"/>
              <a:t>America </a:t>
            </a:r>
          </a:p>
          <a:p>
            <a:pPr marL="914400" lvl="2" indent="0">
              <a:lnSpc>
                <a:spcPct val="80000"/>
              </a:lnSpc>
              <a:buNone/>
            </a:pPr>
            <a:r>
              <a:rPr lang="en-US" altLang="en-US" sz="2200" dirty="0" smtClean="0"/>
              <a:t>-- </a:t>
            </a:r>
            <a:r>
              <a:rPr lang="en-US" altLang="en-US" sz="2200" b="1" i="1" dirty="0" smtClean="0"/>
              <a:t>Mexican and Latin American immigration was unrestricted </a:t>
            </a:r>
            <a:r>
              <a:rPr lang="en-US" altLang="en-US" sz="2200" dirty="0" smtClean="0"/>
              <a:t>at this time in order to guarantee a supply of cheap labor =&gt; utilized on farms in SW and industrial jobs</a:t>
            </a:r>
          </a:p>
          <a:p>
            <a:pPr lvl="2">
              <a:lnSpc>
                <a:spcPct val="80000"/>
              </a:lnSpc>
              <a:buFont typeface="Courier New" panose="02070309020205020404" pitchFamily="49" charset="0"/>
              <a:buChar char="o"/>
            </a:pPr>
            <a:r>
              <a:rPr lang="en-US" altLang="en-US" sz="2200" dirty="0" smtClean="0"/>
              <a:t>Extremely restrictive to ____________________________=&gt; severely reduced numbers</a:t>
            </a:r>
            <a:endParaRPr lang="en-US" altLang="en-US" sz="2200" dirty="0"/>
          </a:p>
          <a:p>
            <a:pPr lvl="1">
              <a:lnSpc>
                <a:spcPct val="80000"/>
              </a:lnSpc>
              <a:buFont typeface="Wingdings" panose="05000000000000000000" pitchFamily="2" charset="2"/>
              <a:buChar char="§"/>
            </a:pPr>
            <a:r>
              <a:rPr lang="en-US" altLang="en-US" sz="2200" dirty="0" smtClean="0"/>
              <a:t>Ended </a:t>
            </a:r>
            <a:r>
              <a:rPr lang="en-US" altLang="en-US" sz="2200" dirty="0"/>
              <a:t>an era of open immigration in US history and led to a massive decline in immigration until in 1931 more foreigners left than arrived!!</a:t>
            </a:r>
          </a:p>
          <a:p>
            <a:endParaRPr lang="en-US" dirty="0"/>
          </a:p>
        </p:txBody>
      </p:sp>
      <p:sp>
        <p:nvSpPr>
          <p:cNvPr id="4" name="Rectangle 2"/>
          <p:cNvSpPr>
            <a:spLocks noGrp="1" noChangeArrowheads="1"/>
          </p:cNvSpPr>
          <p:nvPr>
            <p:ph type="title"/>
          </p:nvPr>
        </p:nvSpPr>
        <p:spPr>
          <a:xfrm>
            <a:off x="152400" y="76200"/>
            <a:ext cx="8991600" cy="304800"/>
          </a:xfrm>
        </p:spPr>
        <p:txBody>
          <a:bodyPr>
            <a:normAutofit fontScale="90000"/>
          </a:bodyPr>
          <a:lstStyle/>
          <a:p>
            <a:pPr eaLnBrk="1" hangingPunct="1"/>
            <a:r>
              <a:rPr lang="en-US" altLang="en-US" sz="4000" b="1" u="sng" dirty="0" smtClean="0"/>
              <a:t>Early 20</a:t>
            </a:r>
            <a:r>
              <a:rPr lang="en-US" altLang="en-US" sz="4000" b="1" u="sng" baseline="30000" dirty="0" smtClean="0"/>
              <a:t>th</a:t>
            </a:r>
            <a:r>
              <a:rPr lang="en-US" altLang="en-US" sz="4000" b="1" u="sng" dirty="0" smtClean="0"/>
              <a:t> Century American Immigration</a:t>
            </a:r>
          </a:p>
        </p:txBody>
      </p:sp>
    </p:spTree>
    <p:extLst>
      <p:ext uri="{BB962C8B-B14F-4D97-AF65-F5344CB8AC3E}">
        <p14:creationId xmlns:p14="http://schemas.microsoft.com/office/powerpoint/2010/main" val="1370668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4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381000"/>
          </a:xfrm>
        </p:spPr>
        <p:txBody>
          <a:bodyPr>
            <a:normAutofit fontScale="90000"/>
          </a:bodyPr>
          <a:lstStyle/>
          <a:p>
            <a:pPr eaLnBrk="1" hangingPunct="1"/>
            <a:r>
              <a:rPr lang="en-US" altLang="en-US" sz="2800" b="1" u="sng" dirty="0" smtClean="0"/>
              <a:t>The Progressive Movement (1900-1915) (</a:t>
            </a:r>
            <a:r>
              <a:rPr lang="en-US" altLang="en-US" sz="2800" b="1" u="sng" dirty="0" err="1" smtClean="0"/>
              <a:t>Cont</a:t>
            </a:r>
            <a:r>
              <a:rPr lang="en-US" altLang="en-US" sz="2800" b="1" u="sng" dirty="0" smtClean="0"/>
              <a:t>)</a:t>
            </a:r>
          </a:p>
        </p:txBody>
      </p:sp>
      <p:sp>
        <p:nvSpPr>
          <p:cNvPr id="5123" name="Rectangle 3"/>
          <p:cNvSpPr>
            <a:spLocks noGrp="1" noChangeArrowheads="1"/>
          </p:cNvSpPr>
          <p:nvPr>
            <p:ph type="body" idx="1"/>
          </p:nvPr>
        </p:nvSpPr>
        <p:spPr>
          <a:xfrm>
            <a:off x="13855" y="304800"/>
            <a:ext cx="9144000" cy="6553200"/>
          </a:xfrm>
        </p:spPr>
        <p:txBody>
          <a:bodyPr>
            <a:normAutofit/>
          </a:bodyPr>
          <a:lstStyle/>
          <a:p>
            <a:pPr lvl="1">
              <a:lnSpc>
                <a:spcPct val="90000"/>
              </a:lnSpc>
              <a:buFont typeface="Wingdings" panose="05000000000000000000" pitchFamily="2" charset="2"/>
              <a:buChar char="§"/>
            </a:pPr>
            <a:r>
              <a:rPr lang="en-US" altLang="en-US" sz="2200" dirty="0" smtClean="0"/>
              <a:t>_______________also advocated for child labor laws &amp; women’s labor laws through organizations like the </a:t>
            </a:r>
            <a:r>
              <a:rPr lang="en-US" altLang="en-US" sz="2200" b="1" i="1" dirty="0" smtClean="0"/>
              <a:t>National Consumer League </a:t>
            </a:r>
            <a:r>
              <a:rPr lang="en-US" altLang="en-US" sz="2200" dirty="0" smtClean="0"/>
              <a:t>(NCL)</a:t>
            </a:r>
          </a:p>
          <a:p>
            <a:pPr marL="457200" lvl="1" indent="0">
              <a:lnSpc>
                <a:spcPct val="90000"/>
              </a:lnSpc>
              <a:buNone/>
            </a:pPr>
            <a:r>
              <a:rPr lang="en-US" altLang="en-US" sz="2200" dirty="0"/>
              <a:t>	</a:t>
            </a:r>
            <a:r>
              <a:rPr lang="en-US" altLang="en-US" sz="2200" dirty="0" smtClean="0"/>
              <a:t>-- Organized boycotts of business that used child labor, etc….</a:t>
            </a:r>
          </a:p>
          <a:p>
            <a:pPr lvl="1">
              <a:lnSpc>
                <a:spcPct val="90000"/>
              </a:lnSpc>
              <a:buFont typeface="Wingdings" panose="05000000000000000000" pitchFamily="2" charset="2"/>
              <a:buChar char="§"/>
            </a:pPr>
            <a:r>
              <a:rPr lang="en-US" altLang="en-US" sz="2200" b="1" dirty="0" smtClean="0"/>
              <a:t>#1 Problem = Largest source of Federal Revenue in 1900 </a:t>
            </a:r>
            <a:r>
              <a:rPr lang="en-US" altLang="en-US" sz="2200" dirty="0" smtClean="0"/>
              <a:t>is alcohol taxes =&gt; passage of </a:t>
            </a:r>
            <a:r>
              <a:rPr lang="en-US" altLang="en-US" sz="2200" b="1" i="1" dirty="0" smtClean="0"/>
              <a:t>federal income tax </a:t>
            </a:r>
            <a:r>
              <a:rPr lang="en-US" altLang="en-US" sz="2200" dirty="0" smtClean="0"/>
              <a:t>(</a:t>
            </a:r>
            <a:r>
              <a:rPr lang="en-US" altLang="en-US" sz="2200" b="1" i="1" dirty="0" smtClean="0"/>
              <a:t>16</a:t>
            </a:r>
            <a:r>
              <a:rPr lang="en-US" altLang="en-US" sz="2200" b="1" i="1" baseline="30000" dirty="0" smtClean="0"/>
              <a:t>th</a:t>
            </a:r>
            <a:r>
              <a:rPr lang="en-US" altLang="en-US" sz="2200" b="1" i="1" dirty="0" smtClean="0"/>
              <a:t> amendment</a:t>
            </a:r>
            <a:r>
              <a:rPr lang="en-US" altLang="en-US" sz="2200" dirty="0" smtClean="0"/>
              <a:t>)</a:t>
            </a:r>
            <a:endParaRPr lang="en-US" altLang="en-US" sz="1800" dirty="0" smtClean="0"/>
          </a:p>
          <a:p>
            <a:pPr lvl="1">
              <a:lnSpc>
                <a:spcPct val="90000"/>
              </a:lnSpc>
              <a:buFont typeface="Wingdings" panose="05000000000000000000" pitchFamily="2" charset="2"/>
              <a:buChar char="§"/>
            </a:pPr>
            <a:r>
              <a:rPr lang="en-US" altLang="en-US" sz="2200" dirty="0" smtClean="0"/>
              <a:t>Leaders like </a:t>
            </a:r>
            <a:r>
              <a:rPr lang="en-US" altLang="en-US" sz="2200" b="1" i="1" dirty="0" smtClean="0"/>
              <a:t>Susan B. Anthony</a:t>
            </a:r>
            <a:r>
              <a:rPr lang="en-US" altLang="en-US" sz="2200" dirty="0" smtClean="0"/>
              <a:t> and others helped to fight for the right to vote which was passed in the __________________in 1919</a:t>
            </a:r>
          </a:p>
          <a:p>
            <a:pPr>
              <a:buNone/>
            </a:pPr>
            <a:r>
              <a:rPr lang="en-US" altLang="en-US" sz="2200" dirty="0" smtClean="0"/>
              <a:t>#4: </a:t>
            </a:r>
            <a:r>
              <a:rPr lang="en-US" altLang="en-US" sz="2200" b="1" u="sng" dirty="0" smtClean="0"/>
              <a:t>Political </a:t>
            </a:r>
            <a:r>
              <a:rPr lang="en-US" altLang="en-US" sz="2200" b="1" u="sng" dirty="0"/>
              <a:t>Reformers</a:t>
            </a:r>
            <a:r>
              <a:rPr lang="en-US" altLang="en-US" sz="2200" dirty="0"/>
              <a:t> </a:t>
            </a:r>
            <a:r>
              <a:rPr lang="en-US" altLang="en-US" sz="2200" dirty="0" smtClean="0"/>
              <a:t>=&gt; attempted to </a:t>
            </a:r>
            <a:r>
              <a:rPr lang="en-US" altLang="en-US" sz="2200" dirty="0" err="1" smtClean="0"/>
              <a:t>refom</a:t>
            </a:r>
            <a:r>
              <a:rPr lang="en-US" altLang="en-US" sz="2200" dirty="0" smtClean="0"/>
              <a:t> local and national corruption</a:t>
            </a:r>
          </a:p>
          <a:p>
            <a:pPr lvl="1">
              <a:buFont typeface="Wingdings" panose="05000000000000000000" pitchFamily="2" charset="2"/>
              <a:buChar char="§"/>
            </a:pPr>
            <a:r>
              <a:rPr lang="en-US" altLang="en-US" sz="2200" b="1" i="1" dirty="0" smtClean="0"/>
              <a:t>“____________________” </a:t>
            </a:r>
            <a:r>
              <a:rPr lang="en-US" altLang="en-US" sz="2200" dirty="0"/>
              <a:t>of Governor </a:t>
            </a:r>
            <a:r>
              <a:rPr lang="en-US" altLang="en-US" sz="2200" b="1" i="1" dirty="0"/>
              <a:t>Robert </a:t>
            </a:r>
            <a:r>
              <a:rPr lang="en-US" altLang="en-US" sz="2200" b="1" i="1" dirty="0" err="1"/>
              <a:t>LaFollette</a:t>
            </a:r>
            <a:r>
              <a:rPr lang="en-US" altLang="en-US" sz="2200" dirty="0"/>
              <a:t> </a:t>
            </a:r>
            <a:r>
              <a:rPr lang="en-US" altLang="en-US" sz="2200" dirty="0" smtClean="0"/>
              <a:t>was effective in removing power from machines =&gt; Adopted by many states</a:t>
            </a:r>
            <a:r>
              <a:rPr lang="en-US" altLang="en-US" sz="2200" dirty="0"/>
              <a:t>	</a:t>
            </a:r>
            <a:endParaRPr lang="en-US" altLang="en-US" sz="2200" dirty="0" smtClean="0"/>
          </a:p>
          <a:p>
            <a:pPr marL="457200" lvl="1" indent="0">
              <a:buNone/>
            </a:pPr>
            <a:r>
              <a:rPr lang="en-US" altLang="en-US" sz="2200" dirty="0"/>
              <a:t>	</a:t>
            </a:r>
            <a:r>
              <a:rPr lang="en-US" altLang="en-US" sz="2200" dirty="0" smtClean="0"/>
              <a:t>-- </a:t>
            </a:r>
            <a:r>
              <a:rPr lang="en-US" altLang="en-US" sz="2200" b="1" i="1" dirty="0" smtClean="0"/>
              <a:t>Initiative</a:t>
            </a:r>
            <a:r>
              <a:rPr lang="en-US" altLang="en-US" sz="2200" dirty="0" smtClean="0"/>
              <a:t> </a:t>
            </a:r>
            <a:r>
              <a:rPr lang="en-US" altLang="en-US" sz="2200" dirty="0"/>
              <a:t>(i.e. voters directly propose </a:t>
            </a:r>
            <a:r>
              <a:rPr lang="en-US" altLang="en-US" sz="2200" dirty="0" smtClean="0"/>
              <a:t>laws)</a:t>
            </a:r>
          </a:p>
          <a:p>
            <a:pPr marL="457200" lvl="1" indent="0">
              <a:buNone/>
            </a:pPr>
            <a:r>
              <a:rPr lang="en-US" altLang="en-US" sz="2200" b="1" i="1" dirty="0"/>
              <a:t>	</a:t>
            </a:r>
            <a:r>
              <a:rPr lang="en-US" altLang="en-US" sz="2200" b="1" i="1" dirty="0" smtClean="0"/>
              <a:t>-- Recall</a:t>
            </a:r>
            <a:r>
              <a:rPr lang="en-US" altLang="en-US" sz="2200" dirty="0" smtClean="0"/>
              <a:t> </a:t>
            </a:r>
            <a:r>
              <a:rPr lang="en-US" altLang="en-US" sz="2200" dirty="0"/>
              <a:t>(i.e. voters can remove a politician from </a:t>
            </a:r>
            <a:r>
              <a:rPr lang="en-US" altLang="en-US" sz="2200" dirty="0" smtClean="0"/>
              <a:t>office)</a:t>
            </a:r>
          </a:p>
          <a:p>
            <a:pPr marL="457200" lvl="1" indent="0">
              <a:buNone/>
            </a:pPr>
            <a:r>
              <a:rPr lang="en-US" altLang="en-US" sz="2200" b="1" i="1" dirty="0"/>
              <a:t>	</a:t>
            </a:r>
            <a:r>
              <a:rPr lang="en-US" altLang="en-US" sz="2200" b="1" i="1" dirty="0" smtClean="0"/>
              <a:t>-- Referendum</a:t>
            </a:r>
            <a:r>
              <a:rPr lang="en-US" altLang="en-US" sz="2200" dirty="0" smtClean="0"/>
              <a:t> </a:t>
            </a:r>
            <a:r>
              <a:rPr lang="en-US" altLang="en-US" sz="2200" dirty="0"/>
              <a:t>(i.e. voters vote on proposed </a:t>
            </a:r>
            <a:r>
              <a:rPr lang="en-US" altLang="en-US" sz="2200" dirty="0" smtClean="0"/>
              <a:t>laws)</a:t>
            </a:r>
          </a:p>
          <a:p>
            <a:pPr marL="457200" lvl="1" indent="0">
              <a:buNone/>
            </a:pPr>
            <a:r>
              <a:rPr lang="en-US" altLang="en-US" sz="2200" b="1" i="1" dirty="0"/>
              <a:t>	</a:t>
            </a:r>
            <a:r>
              <a:rPr lang="en-US" altLang="en-US" sz="2200" b="1" i="1" dirty="0" smtClean="0"/>
              <a:t>-- Direct </a:t>
            </a:r>
            <a:r>
              <a:rPr lang="en-US" altLang="en-US" sz="2200" b="1" i="1" dirty="0"/>
              <a:t>Election of US Senators</a:t>
            </a:r>
            <a:r>
              <a:rPr lang="en-US" altLang="en-US" sz="2200" dirty="0"/>
              <a:t> (</a:t>
            </a:r>
            <a:r>
              <a:rPr lang="en-US" altLang="en-US" sz="2200" b="1" i="1" dirty="0"/>
              <a:t>17</a:t>
            </a:r>
            <a:r>
              <a:rPr lang="en-US" altLang="en-US" sz="2200" b="1" i="1" baseline="30000" dirty="0"/>
              <a:t>th</a:t>
            </a:r>
            <a:r>
              <a:rPr lang="en-US" altLang="en-US" sz="2200" b="1" i="1" dirty="0"/>
              <a:t> Amendment</a:t>
            </a:r>
            <a:r>
              <a:rPr lang="en-US" altLang="en-US" sz="2200" dirty="0"/>
              <a:t> in 1913)</a:t>
            </a:r>
          </a:p>
          <a:p>
            <a:pPr lvl="1">
              <a:buFont typeface="Wingdings" panose="05000000000000000000" pitchFamily="2" charset="2"/>
              <a:buChar char="§"/>
            </a:pPr>
            <a:r>
              <a:rPr lang="en-US" altLang="en-US" sz="2200" dirty="0" smtClean="0"/>
              <a:t>Many </a:t>
            </a:r>
            <a:r>
              <a:rPr lang="en-US" altLang="en-US" sz="2200" dirty="0"/>
              <a:t>states also passed laws to limit workday hours and local codes to establish better tenements and workplace safety (in response to incidents such a </a:t>
            </a:r>
            <a:r>
              <a:rPr lang="en-US" altLang="en-US" sz="2200" b="1" i="1" dirty="0"/>
              <a:t>Triangle Shirt Factory</a:t>
            </a:r>
            <a:r>
              <a:rPr lang="en-US" altLang="en-US" sz="2200" dirty="0"/>
              <a:t> and </a:t>
            </a:r>
            <a:r>
              <a:rPr lang="en-US" altLang="en-US" sz="2200" b="1" i="1" dirty="0"/>
              <a:t>Muller v. Oregon</a:t>
            </a:r>
            <a:r>
              <a:rPr lang="en-US" altLang="en-US" sz="2200" dirty="0"/>
              <a:t>)</a:t>
            </a:r>
          </a:p>
          <a:p>
            <a:pPr marL="457200" lvl="1" indent="0">
              <a:lnSpc>
                <a:spcPct val="90000"/>
              </a:lnSpc>
              <a:buNone/>
            </a:pPr>
            <a:endParaRPr lang="en-US" altLang="en-US" sz="2200" dirty="0" smtClean="0"/>
          </a:p>
        </p:txBody>
      </p:sp>
    </p:spTree>
    <p:extLst>
      <p:ext uri="{BB962C8B-B14F-4D97-AF65-F5344CB8AC3E}">
        <p14:creationId xmlns:p14="http://schemas.microsoft.com/office/powerpoint/2010/main" val="292024118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5000"/>
          </a:schemeClr>
        </a:solidFill>
        <a:effectLst/>
      </p:bgPr>
    </p:bg>
    <p:spTree>
      <p:nvGrpSpPr>
        <p:cNvPr id="1" name=""/>
        <p:cNvGrpSpPr/>
        <p:nvPr/>
      </p:nvGrpSpPr>
      <p:grpSpPr>
        <a:xfrm>
          <a:off x="0" y="0"/>
          <a:ext cx="0" cy="0"/>
          <a:chOff x="0" y="0"/>
          <a:chExt cx="0" cy="0"/>
        </a:xfrm>
      </p:grpSpPr>
      <p:pic>
        <p:nvPicPr>
          <p:cNvPr id="4098" name="Picture 1029" descr="immigrationto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50685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Early 20</a:t>
            </a:r>
            <a:r>
              <a:rPr lang="en-US" b="1" u="sng" baseline="30000" dirty="0" smtClean="0"/>
              <a:t>th</a:t>
            </a:r>
            <a:r>
              <a:rPr lang="en-US" b="1" u="sng" dirty="0" smtClean="0"/>
              <a:t> Century Migrations</a:t>
            </a:r>
            <a:endParaRPr lang="en-US" b="1" u="sng" dirty="0"/>
          </a:p>
        </p:txBody>
      </p:sp>
      <p:sp>
        <p:nvSpPr>
          <p:cNvPr id="3" name="Content Placeholder 2"/>
          <p:cNvSpPr>
            <a:spLocks noGrp="1"/>
          </p:cNvSpPr>
          <p:nvPr>
            <p:ph idx="1"/>
          </p:nvPr>
        </p:nvSpPr>
        <p:spPr>
          <a:xfrm>
            <a:off x="0" y="609600"/>
            <a:ext cx="9144000" cy="6400800"/>
          </a:xfrm>
        </p:spPr>
        <p:txBody>
          <a:bodyPr>
            <a:normAutofit lnSpcReduction="10000"/>
          </a:bodyPr>
          <a:lstStyle/>
          <a:p>
            <a:r>
              <a:rPr lang="en-US" sz="2200" dirty="0" smtClean="0"/>
              <a:t>From 1900 to 1945 the US experienced an </a:t>
            </a:r>
            <a:r>
              <a:rPr lang="en-US" sz="2200" dirty="0" err="1" smtClean="0"/>
              <a:t>unparraled</a:t>
            </a:r>
            <a:r>
              <a:rPr lang="en-US" sz="2200" dirty="0" smtClean="0"/>
              <a:t> amount of internal migration related to historical events (i.e. WWI &amp; II; Great Depression)</a:t>
            </a:r>
          </a:p>
          <a:p>
            <a:pPr lvl="1" indent="-342900">
              <a:buFont typeface="Wingdings" panose="05000000000000000000" pitchFamily="2" charset="2"/>
              <a:buChar char="§"/>
            </a:pPr>
            <a:r>
              <a:rPr lang="en-US" sz="2200" dirty="0" smtClean="0"/>
              <a:t>Sheer amount of migration (ex: up to 25% of total population during WWII) and its character made it very consequential</a:t>
            </a:r>
          </a:p>
          <a:p>
            <a:pPr marL="0" indent="0">
              <a:buNone/>
            </a:pPr>
            <a:r>
              <a:rPr lang="en-US" sz="2200" b="1" u="sng" dirty="0" smtClean="0"/>
              <a:t>#1: ___________________________</a:t>
            </a:r>
          </a:p>
          <a:p>
            <a:r>
              <a:rPr lang="en-US" sz="2200" dirty="0" smtClean="0"/>
              <a:t>Migration of African Americans out of the South starting in WWI =&gt; extended from 1915 to 1960 due to various events</a:t>
            </a:r>
          </a:p>
          <a:p>
            <a:pPr lvl="1" indent="-342900">
              <a:buFont typeface="Wingdings" panose="05000000000000000000" pitchFamily="2" charset="2"/>
              <a:buChar char="§"/>
            </a:pPr>
            <a:r>
              <a:rPr lang="en-US" sz="2200" dirty="0" smtClean="0"/>
              <a:t>Involved over _______blacks during time period</a:t>
            </a:r>
          </a:p>
          <a:p>
            <a:pPr lvl="1" indent="-342900">
              <a:buFont typeface="Wingdings" panose="05000000000000000000" pitchFamily="2" charset="2"/>
              <a:buChar char="§"/>
            </a:pPr>
            <a:r>
              <a:rPr lang="en-US" sz="2200" dirty="0" smtClean="0"/>
              <a:t>Moved in two basic waves =&gt; </a:t>
            </a:r>
          </a:p>
          <a:p>
            <a:pPr marL="400050" lvl="1" indent="0">
              <a:buNone/>
            </a:pPr>
            <a:r>
              <a:rPr lang="en-US" sz="2200" dirty="0"/>
              <a:t>	</a:t>
            </a:r>
            <a:r>
              <a:rPr lang="en-US" sz="2200" dirty="0" smtClean="0"/>
              <a:t>-- 1</a:t>
            </a:r>
            <a:r>
              <a:rPr lang="en-US" sz="2200" baseline="30000" dirty="0" smtClean="0"/>
              <a:t>st</a:t>
            </a:r>
            <a:r>
              <a:rPr lang="en-US" sz="2200" dirty="0" smtClean="0"/>
              <a:t> wave (1915 to 1940) was to N. cities (i.e. Chicago, NYC, Detroit)</a:t>
            </a:r>
          </a:p>
          <a:p>
            <a:pPr marL="400050" lvl="1" indent="0">
              <a:buNone/>
            </a:pPr>
            <a:r>
              <a:rPr lang="en-US" sz="2200" dirty="0"/>
              <a:t>	</a:t>
            </a:r>
            <a:r>
              <a:rPr lang="en-US" sz="2200" dirty="0" smtClean="0"/>
              <a:t>-- 2</a:t>
            </a:r>
            <a:r>
              <a:rPr lang="en-US" sz="2200" baseline="30000" dirty="0" smtClean="0"/>
              <a:t>nd</a:t>
            </a:r>
            <a:r>
              <a:rPr lang="en-US" sz="2200" dirty="0" smtClean="0"/>
              <a:t> wave was westward to Pacific cities (i.e. San Diego, LA,  Seattle)</a:t>
            </a:r>
          </a:p>
          <a:p>
            <a:pPr lvl="1" indent="-342900">
              <a:buFont typeface="Wingdings" panose="05000000000000000000" pitchFamily="2" charset="2"/>
              <a:buChar char="§"/>
            </a:pPr>
            <a:r>
              <a:rPr lang="en-US" sz="2200" dirty="0" smtClean="0"/>
              <a:t>Reasons =&gt; racial discrimination in South (2</a:t>
            </a:r>
            <a:r>
              <a:rPr lang="en-US" sz="2200" baseline="30000" dirty="0" smtClean="0"/>
              <a:t>nd</a:t>
            </a:r>
            <a:r>
              <a:rPr lang="en-US" sz="2200" dirty="0" smtClean="0"/>
              <a:t> KKK; segregation) and new job opportunities in North (escape sharecropping); lack of immigration</a:t>
            </a:r>
          </a:p>
          <a:p>
            <a:pPr marL="400050" lvl="1" indent="0">
              <a:buNone/>
            </a:pPr>
            <a:r>
              <a:rPr lang="en-US" sz="2200" dirty="0"/>
              <a:t>	</a:t>
            </a:r>
            <a:r>
              <a:rPr lang="en-US" sz="2200" dirty="0" smtClean="0"/>
              <a:t>-- </a:t>
            </a:r>
            <a:r>
              <a:rPr lang="en-US" sz="2200" dirty="0"/>
              <a:t>M</a:t>
            </a:r>
            <a:r>
              <a:rPr lang="en-US" sz="2200" dirty="0" smtClean="0"/>
              <a:t>echanical cotton picker (1942) led to less need for labor in South</a:t>
            </a:r>
          </a:p>
          <a:p>
            <a:pPr lvl="1" indent="-342900">
              <a:buFont typeface="Wingdings" panose="05000000000000000000" pitchFamily="2" charset="2"/>
              <a:buChar char="§"/>
            </a:pPr>
            <a:r>
              <a:rPr lang="en-US" sz="2200" dirty="0" smtClean="0"/>
              <a:t>Results? =&gt; remade racial character of many Northern cities; made race relations more of a national issue</a:t>
            </a:r>
          </a:p>
          <a:p>
            <a:pPr marL="400050" lvl="1" indent="0">
              <a:buNone/>
            </a:pPr>
            <a:r>
              <a:rPr lang="en-US" sz="2200" dirty="0"/>
              <a:t>	</a:t>
            </a:r>
            <a:r>
              <a:rPr lang="en-US" sz="2200" dirty="0" smtClean="0"/>
              <a:t>-- By 1970 half of all blacks lived outside the South =&gt; blacks 	population becomes increasingly urban</a:t>
            </a:r>
            <a:endParaRPr lang="en-US" sz="2200" dirty="0"/>
          </a:p>
        </p:txBody>
      </p:sp>
    </p:spTree>
    <p:extLst>
      <p:ext uri="{BB962C8B-B14F-4D97-AF65-F5344CB8AC3E}">
        <p14:creationId xmlns:p14="http://schemas.microsoft.com/office/powerpoint/2010/main" val="3325739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Great Migration – 1915 to 1960</a:t>
            </a:r>
            <a:endParaRPr lang="en-US" b="1" u="sng" dirty="0"/>
          </a:p>
        </p:txBody>
      </p:sp>
      <p:pic>
        <p:nvPicPr>
          <p:cNvPr id="4" name="Picture 3" descr="http://ablogcalledwonk.com/wp-content/uploads/2014/09/The-Great-Migration-Map.jpg"/>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610600" cy="6019800"/>
          </a:xfrm>
          <a:prstGeom prst="rect">
            <a:avLst/>
          </a:prstGeom>
          <a:noFill/>
          <a:ln>
            <a:noFill/>
          </a:ln>
        </p:spPr>
      </p:pic>
    </p:spTree>
    <p:extLst>
      <p:ext uri="{BB962C8B-B14F-4D97-AF65-F5344CB8AC3E}">
        <p14:creationId xmlns:p14="http://schemas.microsoft.com/office/powerpoint/2010/main" val="31512852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a:bodyPr>
          <a:lstStyle/>
          <a:p>
            <a:pPr marL="0" indent="0">
              <a:buNone/>
            </a:pPr>
            <a:r>
              <a:rPr lang="en-US" sz="2200" b="1" u="sng" dirty="0"/>
              <a:t>#</a:t>
            </a:r>
            <a:r>
              <a:rPr lang="en-US" sz="2200" b="1" u="sng" dirty="0" smtClean="0"/>
              <a:t>2: ________________and ____________Migration (1930’s)</a:t>
            </a:r>
          </a:p>
          <a:p>
            <a:r>
              <a:rPr lang="en-US" sz="2200" dirty="0" smtClean="0"/>
              <a:t>Migration of mid-western farmers westward during the years of drought and depression in the Great Plains (i.e. KS, CO, OK, NB, TX)</a:t>
            </a:r>
          </a:p>
          <a:p>
            <a:pPr lvl="1" indent="-342900">
              <a:buFont typeface="Wingdings" panose="05000000000000000000" pitchFamily="2" charset="2"/>
              <a:buChar char="§"/>
            </a:pPr>
            <a:r>
              <a:rPr lang="en-US" sz="2200" dirty="0" smtClean="0"/>
              <a:t>Involved millions of farmers in multiple waves from 1932 to 1939</a:t>
            </a:r>
          </a:p>
          <a:p>
            <a:pPr lvl="1" indent="-342900">
              <a:buFont typeface="Wingdings" panose="05000000000000000000" pitchFamily="2" charset="2"/>
              <a:buChar char="§"/>
            </a:pPr>
            <a:r>
              <a:rPr lang="en-US" sz="2200" dirty="0" smtClean="0"/>
              <a:t>Reasons? =&gt; severe drought and Dust storms decimated land </a:t>
            </a:r>
          </a:p>
          <a:p>
            <a:pPr marL="400050" lvl="1" indent="0">
              <a:buNone/>
            </a:pPr>
            <a:r>
              <a:rPr lang="en-US" sz="2200" dirty="0"/>
              <a:t>	</a:t>
            </a:r>
            <a:r>
              <a:rPr lang="en-US" sz="2200" dirty="0" smtClean="0"/>
              <a:t>-- Moved to ________________due to belief in economic 	opportunities =&gt; exploited by Cali landowners due to glut of labor</a:t>
            </a:r>
          </a:p>
          <a:p>
            <a:pPr lvl="1" indent="-342900">
              <a:buFont typeface="Wingdings" panose="05000000000000000000" pitchFamily="2" charset="2"/>
              <a:buChar char="§"/>
            </a:pPr>
            <a:r>
              <a:rPr lang="en-US" sz="2200" dirty="0" smtClean="0"/>
              <a:t>Results? =&gt; increasing corporate farming of Midwest after WWII, huge increase in population of California</a:t>
            </a:r>
          </a:p>
          <a:p>
            <a:pPr marL="400050" lvl="1" indent="0">
              <a:buNone/>
            </a:pPr>
            <a:r>
              <a:rPr lang="en-US" sz="2200" dirty="0"/>
              <a:t>	</a:t>
            </a:r>
            <a:r>
              <a:rPr lang="en-US" sz="2200" dirty="0" smtClean="0"/>
              <a:t>-- Migrants met with xenophobia due to lack of jobs and land during 	Great Depression</a:t>
            </a:r>
          </a:p>
          <a:p>
            <a:pPr marL="0" indent="0">
              <a:buNone/>
            </a:pPr>
            <a:r>
              <a:rPr lang="en-US" sz="2200" b="1" u="sng" dirty="0" smtClean="0"/>
              <a:t>#3: _______________Internal Migrations (1940’s)</a:t>
            </a:r>
          </a:p>
          <a:p>
            <a:r>
              <a:rPr lang="en-US" sz="2200" dirty="0" smtClean="0"/>
              <a:t>Migration of up to _____% of US population around the country (westward, southward and urban areas) for job opportunities in defense industry</a:t>
            </a:r>
          </a:p>
          <a:p>
            <a:pPr lvl="1" indent="-342900">
              <a:buFont typeface="Wingdings" panose="05000000000000000000" pitchFamily="2" charset="2"/>
              <a:buChar char="§"/>
            </a:pPr>
            <a:r>
              <a:rPr lang="en-US" sz="2200" dirty="0" smtClean="0"/>
              <a:t>WWII mobilization of over 15M men left millions of jobs open in urban areas and defense industries =&gt; located primarily in South &amp; West Coast</a:t>
            </a:r>
          </a:p>
          <a:p>
            <a:pPr marL="400050" lvl="1" indent="0">
              <a:buNone/>
            </a:pPr>
            <a:endParaRPr lang="en-US" sz="2200"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Early 20</a:t>
            </a:r>
            <a:r>
              <a:rPr lang="en-US" b="1" u="sng" baseline="30000" dirty="0" smtClean="0"/>
              <a:t>th</a:t>
            </a:r>
            <a:r>
              <a:rPr lang="en-US" b="1" u="sng" dirty="0" smtClean="0"/>
              <a:t> Century Migrations</a:t>
            </a:r>
            <a:endParaRPr lang="en-US" b="1" u="sng" dirty="0"/>
          </a:p>
        </p:txBody>
      </p:sp>
    </p:spTree>
    <p:extLst>
      <p:ext uri="{BB962C8B-B14F-4D97-AF65-F5344CB8AC3E}">
        <p14:creationId xmlns:p14="http://schemas.microsoft.com/office/powerpoint/2010/main" val="25921251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152400"/>
            <a:ext cx="7772400" cy="609600"/>
          </a:xfrm>
        </p:spPr>
        <p:txBody>
          <a:bodyPr>
            <a:normAutofit fontScale="90000"/>
          </a:bodyPr>
          <a:lstStyle/>
          <a:p>
            <a:pPr eaLnBrk="1" hangingPunct="1"/>
            <a:r>
              <a:rPr lang="en-US" altLang="en-US" sz="4000" b="1" i="1" u="sng" smtClean="0"/>
              <a:t>Migrant Mother</a:t>
            </a:r>
            <a:r>
              <a:rPr lang="en-US" altLang="en-US" sz="4000" u="sng" smtClean="0"/>
              <a:t> by Dorothea Lange</a:t>
            </a:r>
          </a:p>
        </p:txBody>
      </p:sp>
      <p:pic>
        <p:nvPicPr>
          <p:cNvPr id="17411" name="Picture 5" descr="20050204013313!Lange-MigrantM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14400"/>
            <a:ext cx="48006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0291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152400"/>
            <a:ext cx="7772400" cy="685800"/>
          </a:xfrm>
        </p:spPr>
        <p:txBody>
          <a:bodyPr>
            <a:normAutofit fontScale="90000"/>
          </a:bodyPr>
          <a:lstStyle/>
          <a:p>
            <a:pPr eaLnBrk="1" hangingPunct="1"/>
            <a:r>
              <a:rPr lang="en-US" altLang="en-US" sz="4000" b="1" u="sng" smtClean="0"/>
              <a:t>Black Blizzard in Kansas</a:t>
            </a:r>
          </a:p>
        </p:txBody>
      </p:sp>
      <p:sp>
        <p:nvSpPr>
          <p:cNvPr id="15363" name="Rectangle 3"/>
          <p:cNvSpPr>
            <a:spLocks noGrp="1" noChangeArrowheads="1"/>
          </p:cNvSpPr>
          <p:nvPr>
            <p:ph type="body" idx="1"/>
          </p:nvPr>
        </p:nvSpPr>
        <p:spPr/>
        <p:txBody>
          <a:bodyPr/>
          <a:lstStyle/>
          <a:p>
            <a:pPr eaLnBrk="1" hangingPunct="1"/>
            <a:endParaRPr lang="en-US" altLang="en-US" smtClean="0"/>
          </a:p>
        </p:txBody>
      </p:sp>
      <p:pic>
        <p:nvPicPr>
          <p:cNvPr id="15364" name="Picture 5" descr="dustst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106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96138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152400"/>
            <a:ext cx="7772400" cy="762000"/>
          </a:xfrm>
        </p:spPr>
        <p:txBody>
          <a:bodyPr/>
          <a:lstStyle/>
          <a:p>
            <a:pPr eaLnBrk="1" hangingPunct="1"/>
            <a:r>
              <a:rPr lang="en-US" altLang="en-US" b="1" u="sng" smtClean="0"/>
              <a:t>Dust Bowl in 1930’s</a:t>
            </a:r>
          </a:p>
        </p:txBody>
      </p:sp>
      <p:pic>
        <p:nvPicPr>
          <p:cNvPr id="16387" name="Picture 5" descr="pdi3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86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78986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Okies and Dust Bowl Migrations</a:t>
            </a:r>
            <a:endParaRPr lang="en-US" b="1" u="sng" dirty="0"/>
          </a:p>
        </p:txBody>
      </p:sp>
      <p:pic>
        <p:nvPicPr>
          <p:cNvPr id="4" name="Picture 3" descr="http://mrsreesehistory.weebly.com/uploads/2/9/8/7/2987340/map_dust_bowl_migrat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85800"/>
            <a:ext cx="8763000" cy="6019800"/>
          </a:xfrm>
          <a:prstGeom prst="rect">
            <a:avLst/>
          </a:prstGeom>
          <a:noFill/>
          <a:ln>
            <a:noFill/>
          </a:ln>
        </p:spPr>
      </p:pic>
    </p:spTree>
    <p:extLst>
      <p:ext uri="{BB962C8B-B14F-4D97-AF65-F5344CB8AC3E}">
        <p14:creationId xmlns:p14="http://schemas.microsoft.com/office/powerpoint/2010/main" val="22025332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Okie xenophobia</a:t>
            </a:r>
            <a:endParaRPr lang="en-US" b="1" u="sng" dirty="0"/>
          </a:p>
        </p:txBody>
      </p:sp>
      <p:pic>
        <p:nvPicPr>
          <p:cNvPr id="1026" name="Picture 2" descr="http://newdeal.feri.org/images/ab3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3914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305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a:bodyPr>
          <a:lstStyle/>
          <a:p>
            <a:pPr marL="685800" lvl="1">
              <a:buFont typeface="Wingdings" panose="05000000000000000000" pitchFamily="2" charset="2"/>
              <a:buChar char="§"/>
            </a:pPr>
            <a:r>
              <a:rPr lang="en-US" sz="2200" dirty="0" smtClean="0"/>
              <a:t>Reasons? =&gt; new job opportunities in defense plants </a:t>
            </a:r>
          </a:p>
          <a:p>
            <a:pPr marL="400050" lvl="1" indent="0">
              <a:buNone/>
            </a:pPr>
            <a:r>
              <a:rPr lang="en-US" sz="2200" dirty="0"/>
              <a:t>	</a:t>
            </a:r>
            <a:r>
              <a:rPr lang="en-US" sz="2200" dirty="0" smtClean="0"/>
              <a:t>-- FDR located these along West Coast (i.e. San Diego) and in the South 	(i.e. Houston, Dallas, Memphis) =&gt; </a:t>
            </a:r>
            <a:r>
              <a:rPr lang="en-US" sz="2200" b="1" i="1" dirty="0" smtClean="0"/>
              <a:t>Q: WHY????</a:t>
            </a:r>
          </a:p>
          <a:p>
            <a:pPr lvl="1" indent="-342900">
              <a:buFont typeface="Wingdings" panose="05000000000000000000" pitchFamily="2" charset="2"/>
              <a:buChar char="§"/>
            </a:pPr>
            <a:r>
              <a:rPr lang="en-US" sz="2200" dirty="0" smtClean="0"/>
              <a:t>Results?</a:t>
            </a:r>
          </a:p>
          <a:p>
            <a:pPr lvl="2" indent="-342900">
              <a:buFont typeface="Courier New" panose="02070309020205020404" pitchFamily="49" charset="0"/>
              <a:buChar char="o"/>
            </a:pPr>
            <a:r>
              <a:rPr lang="en-US" sz="2200" b="1" i="1" dirty="0" smtClean="0"/>
              <a:t>“__________________” =&gt; </a:t>
            </a:r>
            <a:r>
              <a:rPr lang="en-US" sz="2200" dirty="0" smtClean="0"/>
              <a:t>cities where wartime factories led to large increases in population (i.e. </a:t>
            </a:r>
            <a:r>
              <a:rPr lang="en-US" sz="2200" b="1" i="1" dirty="0" smtClean="0"/>
              <a:t>San Diego</a:t>
            </a:r>
            <a:r>
              <a:rPr lang="en-US" sz="2200" dirty="0" smtClean="0"/>
              <a:t>; 400% growth)</a:t>
            </a:r>
          </a:p>
          <a:p>
            <a:pPr marL="800100" lvl="2" indent="0">
              <a:buNone/>
            </a:pPr>
            <a:r>
              <a:rPr lang="en-US" sz="2200" b="1" i="1" dirty="0"/>
              <a:t>	</a:t>
            </a:r>
            <a:r>
              <a:rPr lang="en-US" sz="2200" dirty="0" smtClean="0"/>
              <a:t>-- Leads to racial tensions as new migrants (blacks and Mexicans) clashed w/ established residents =&gt;__________________________</a:t>
            </a:r>
            <a:endParaRPr lang="en-US" sz="2200" b="1" i="1" dirty="0" smtClean="0"/>
          </a:p>
          <a:p>
            <a:pPr lvl="2" indent="-342900">
              <a:buFont typeface="Courier New" panose="02070309020205020404" pitchFamily="49" charset="0"/>
              <a:buChar char="o"/>
            </a:pPr>
            <a:r>
              <a:rPr lang="en-US" sz="2200" dirty="0" smtClean="0"/>
              <a:t>Boom in Southern industry =&gt; </a:t>
            </a:r>
            <a:r>
              <a:rPr lang="en-US" sz="2200" dirty="0" err="1" smtClean="0"/>
              <a:t>govt</a:t>
            </a:r>
            <a:r>
              <a:rPr lang="en-US" sz="2200" dirty="0" smtClean="0"/>
              <a:t> contracts ($6B +) jumpstarted Southern industrial pursuits</a:t>
            </a:r>
          </a:p>
          <a:p>
            <a:pPr lvl="2" indent="-342900">
              <a:buFont typeface="Courier New" panose="02070309020205020404" pitchFamily="49" charset="0"/>
              <a:buChar char="o"/>
            </a:pPr>
            <a:r>
              <a:rPr lang="en-US" sz="2200" dirty="0" smtClean="0"/>
              <a:t>Increasing employment for women =&gt; </a:t>
            </a:r>
            <a:r>
              <a:rPr lang="en-US" sz="2200" b="1" i="1" dirty="0" smtClean="0"/>
              <a:t>“____________________”</a:t>
            </a:r>
          </a:p>
          <a:p>
            <a:pPr marL="800100" lvl="2" indent="0">
              <a:buNone/>
            </a:pPr>
            <a:r>
              <a:rPr lang="en-US" sz="2200" dirty="0"/>
              <a:t>	</a:t>
            </a:r>
            <a:r>
              <a:rPr lang="en-US" sz="2200" dirty="0" smtClean="0"/>
              <a:t>-- </a:t>
            </a:r>
            <a:r>
              <a:rPr lang="en-US" sz="2200" b="1" i="1" dirty="0" smtClean="0"/>
              <a:t>Q: Result after wartime?</a:t>
            </a:r>
          </a:p>
          <a:p>
            <a:pPr lvl="2" indent="-342900">
              <a:buFont typeface="Courier New" panose="02070309020205020404" pitchFamily="49" charset="0"/>
              <a:buChar char="o"/>
            </a:pPr>
            <a:r>
              <a:rPr lang="en-US" sz="2200" dirty="0" smtClean="0"/>
              <a:t>Movement of Natives away from reservations =&gt; in 1940 90% of natives lived on reservations &amp; by 1980 only 50% did</a:t>
            </a:r>
          </a:p>
          <a:p>
            <a:pPr marL="0" indent="0">
              <a:buNone/>
            </a:pPr>
            <a:r>
              <a:rPr lang="en-US" sz="2400" b="1" i="1" dirty="0" smtClean="0"/>
              <a:t>** Effect of all Migrations is to accelerate urbanization in US =&gt; new job opportunities located in urban centers **</a:t>
            </a:r>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Early 20</a:t>
            </a:r>
            <a:r>
              <a:rPr lang="en-US" b="1" u="sng" baseline="30000" dirty="0" smtClean="0"/>
              <a:t>th</a:t>
            </a:r>
            <a:r>
              <a:rPr lang="en-US" b="1" u="sng" dirty="0" smtClean="0"/>
              <a:t> Century Migrations</a:t>
            </a:r>
            <a:endParaRPr lang="en-US" b="1" u="sng" dirty="0"/>
          </a:p>
        </p:txBody>
      </p:sp>
    </p:spTree>
    <p:extLst>
      <p:ext uri="{BB962C8B-B14F-4D97-AF65-F5344CB8AC3E}">
        <p14:creationId xmlns:p14="http://schemas.microsoft.com/office/powerpoint/2010/main" val="35605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257800" cy="715962"/>
          </a:xfrm>
        </p:spPr>
        <p:txBody>
          <a:bodyPr>
            <a:normAutofit fontScale="90000"/>
          </a:bodyPr>
          <a:lstStyle/>
          <a:p>
            <a:r>
              <a:rPr lang="en-US" b="1" u="sng" dirty="0" smtClean="0"/>
              <a:t>Carrie Nation &amp; WCTU</a:t>
            </a:r>
            <a:endParaRPr lang="en-US" b="1" u="sng" dirty="0"/>
          </a:p>
        </p:txBody>
      </p:sp>
      <p:pic>
        <p:nvPicPr>
          <p:cNvPr id="11266" name="Picture 2" descr="http://www.motherjones.com/files/images/carry-nation-i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11" y="762000"/>
            <a:ext cx="5954154" cy="5791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authentichistory.com/1898-1913/2-progressivism/7-prohibition/Carrie_Nation_Broadside-The_Famous_and_Original_Bar_Room_Smas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283" y="595378"/>
            <a:ext cx="3040534" cy="612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9078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WWII Migrations</a:t>
            </a:r>
            <a:endParaRPr lang="en-US" b="1" u="sng" dirty="0"/>
          </a:p>
        </p:txBody>
      </p:sp>
      <p:pic>
        <p:nvPicPr>
          <p:cNvPr id="6146" name="Picture 2" descr="http://college.cengage.com/history/research_companion/primary_sources/us/shared/images/w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3820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892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411162"/>
          </a:xfrm>
        </p:spPr>
        <p:txBody>
          <a:bodyPr>
            <a:normAutofit fontScale="90000"/>
          </a:bodyPr>
          <a:lstStyle/>
          <a:p>
            <a:pPr eaLnBrk="1" hangingPunct="1"/>
            <a:r>
              <a:rPr lang="en-US" altLang="en-US" sz="4000" b="1" u="sng" smtClean="0"/>
              <a:t>Zoot Suits of the 1940’s</a:t>
            </a:r>
          </a:p>
        </p:txBody>
      </p:sp>
      <p:pic>
        <p:nvPicPr>
          <p:cNvPr id="5123" name="Picture 5" descr="zoot-s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52578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craig_jay_zoot_b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638800" y="1905000"/>
            <a:ext cx="3119438" cy="4724400"/>
          </a:xfrm>
          <a:noFill/>
        </p:spPr>
      </p:pic>
    </p:spTree>
    <p:extLst>
      <p:ext uri="{BB962C8B-B14F-4D97-AF65-F5344CB8AC3E}">
        <p14:creationId xmlns:p14="http://schemas.microsoft.com/office/powerpoint/2010/main" val="161963830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a:xfrm>
            <a:off x="457200" y="0"/>
            <a:ext cx="8229600" cy="762000"/>
          </a:xfrm>
        </p:spPr>
        <p:txBody>
          <a:bodyPr/>
          <a:lstStyle/>
          <a:p>
            <a:pPr eaLnBrk="1" hangingPunct="1"/>
            <a:r>
              <a:rPr lang="en-US" altLang="en-US" sz="4000" b="1" u="sng" smtClean="0"/>
              <a:t>Zoot Suit Riots – June 1943 (LA)</a:t>
            </a:r>
          </a:p>
        </p:txBody>
      </p:sp>
      <p:pic>
        <p:nvPicPr>
          <p:cNvPr id="8195" name="Picture 4" descr="Image, Source: b&amp;w film copy n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685800"/>
            <a:ext cx="4419600" cy="3770313"/>
          </a:xfrm>
          <a:noFill/>
        </p:spPr>
      </p:pic>
      <p:sp>
        <p:nvSpPr>
          <p:cNvPr id="8196" name="Text Box 10"/>
          <p:cNvSpPr txBox="1">
            <a:spLocks noChangeArrowheads="1"/>
          </p:cNvSpPr>
          <p:nvPr/>
        </p:nvSpPr>
        <p:spPr bwMode="auto">
          <a:xfrm>
            <a:off x="4876800" y="1219200"/>
            <a:ext cx="4267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a:t>Riots started over a supposed fight between sailors and Hispanic youths – but escalated into days of violence involving thousands.  Of the 9 servicemen arrested, only 1 was convicted and ordered to pay a $25 fine</a:t>
            </a:r>
          </a:p>
        </p:txBody>
      </p:sp>
      <p:sp>
        <p:nvSpPr>
          <p:cNvPr id="8197" name="Text Box 11"/>
          <p:cNvSpPr txBox="1">
            <a:spLocks noChangeArrowheads="1"/>
          </p:cNvSpPr>
          <p:nvPr/>
        </p:nvSpPr>
        <p:spPr bwMode="auto">
          <a:xfrm>
            <a:off x="381000" y="4648200"/>
            <a:ext cx="8229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t>An eyewitness to the attacks, journalist Carey McWilliams, described the scene as follows:</a:t>
            </a:r>
          </a:p>
          <a:p>
            <a:pPr eaLnBrk="1" hangingPunct="1"/>
            <a:endParaRPr lang="en-US" altLang="en-US" sz="1400"/>
          </a:p>
          <a:p>
            <a:pPr eaLnBrk="1" hangingPunct="1"/>
            <a:r>
              <a:rPr lang="en-US" altLang="en-US" sz="1600"/>
              <a:t>Marching through the streets of downtown Los Angeles, a mob of several thousand soldiers, sailors, and civilians, proceeded to beat up every zoot suiter they could find. Pushing its way into the important motion picture theaters, the mob ordered the management to turn on the house lights and then ran up and down the aisles dragging Mexicans out of their seats. Streetcars were halted while Mexicans, and some Filipinos and Negroes, were jerked out of their seats, pushed into the streets and beaten with a sadistic frenzy.</a:t>
            </a:r>
          </a:p>
        </p:txBody>
      </p:sp>
    </p:spTree>
    <p:extLst>
      <p:ext uri="{BB962C8B-B14F-4D97-AF65-F5344CB8AC3E}">
        <p14:creationId xmlns:p14="http://schemas.microsoft.com/office/powerpoint/2010/main" val="311300632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US Rural vs Urban Population</a:t>
            </a:r>
            <a:endParaRPr lang="en-US" b="1" u="sng" dirty="0"/>
          </a:p>
        </p:txBody>
      </p:sp>
      <p:pic>
        <p:nvPicPr>
          <p:cNvPr id="1026" name="Picture 2" descr="http://files.archinect.com/uploads/ai/aiu_figur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05542"/>
            <a:ext cx="7845426" cy="597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384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2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a:bodyPr>
          <a:lstStyle/>
          <a:p>
            <a:pPr marL="0" indent="0">
              <a:buNone/>
            </a:pPr>
            <a:r>
              <a:rPr lang="en-US" sz="2200" b="1" u="sng" dirty="0" smtClean="0"/>
              <a:t>#4: Mexican Americans</a:t>
            </a:r>
          </a:p>
          <a:p>
            <a:r>
              <a:rPr lang="en-US" sz="2200" dirty="0" smtClean="0"/>
              <a:t>During the 1930’s and 40’s Mexicans faced ambivalent US government policies concerning migration and immigration</a:t>
            </a:r>
          </a:p>
          <a:p>
            <a:pPr lvl="1" indent="-342900">
              <a:buFont typeface="Wingdings" panose="05000000000000000000" pitchFamily="2" charset="2"/>
              <a:buChar char="§"/>
            </a:pPr>
            <a:r>
              <a:rPr lang="en-US" sz="2200" dirty="0" smtClean="0"/>
              <a:t>During the late Great Depression (i.e. 1935-39) Mexican Americans in the SW were  </a:t>
            </a:r>
            <a:r>
              <a:rPr lang="en-US" sz="2200" b="1" i="1" dirty="0" smtClean="0"/>
              <a:t>repatriated</a:t>
            </a:r>
            <a:r>
              <a:rPr lang="en-US" sz="2200" dirty="0" smtClean="0"/>
              <a:t> (i.e. forced or encouraged to leave)</a:t>
            </a:r>
          </a:p>
          <a:p>
            <a:pPr marL="400050" lvl="1" indent="0">
              <a:buNone/>
            </a:pPr>
            <a:r>
              <a:rPr lang="en-US" sz="2200" dirty="0"/>
              <a:t>	</a:t>
            </a:r>
            <a:r>
              <a:rPr lang="en-US" sz="2200" dirty="0" smtClean="0"/>
              <a:t>-- Total of 2M were forced to leave (60% US citizens)</a:t>
            </a:r>
          </a:p>
          <a:p>
            <a:pPr marL="400050" lvl="1" indent="0">
              <a:buNone/>
            </a:pPr>
            <a:r>
              <a:rPr lang="en-US" sz="2200" dirty="0"/>
              <a:t>	</a:t>
            </a:r>
            <a:r>
              <a:rPr lang="en-US" sz="2200" dirty="0" smtClean="0"/>
              <a:t>-- Repatriations were due to Great Depression joblessness</a:t>
            </a:r>
          </a:p>
          <a:p>
            <a:pPr lvl="1" indent="-342900">
              <a:buFont typeface="Wingdings" panose="05000000000000000000" pitchFamily="2" charset="2"/>
              <a:buChar char="§"/>
            </a:pPr>
            <a:r>
              <a:rPr lang="en-US" sz="2200" dirty="0" smtClean="0"/>
              <a:t>However, a few years later under the________________, Mexican farm workers were allowed to migrate temporarily to the SW &amp; California</a:t>
            </a:r>
          </a:p>
          <a:p>
            <a:pPr marL="400050" lvl="1" indent="0">
              <a:buNone/>
            </a:pPr>
            <a:r>
              <a:rPr lang="en-US" sz="2200" dirty="0"/>
              <a:t>	</a:t>
            </a:r>
            <a:r>
              <a:rPr lang="en-US" sz="2200" dirty="0" smtClean="0"/>
              <a:t>-- Led to over 4.5 M workers receiving </a:t>
            </a:r>
            <a:r>
              <a:rPr lang="en-US" sz="2200" b="1" i="1" dirty="0" smtClean="0"/>
              <a:t>bracero</a:t>
            </a:r>
            <a:r>
              <a:rPr lang="en-US" sz="2200" dirty="0" smtClean="0"/>
              <a:t> exemptions =&gt; Creation 	of a __________________________________but NO CITIZENSHIP</a:t>
            </a:r>
          </a:p>
          <a:p>
            <a:pPr marL="400050" lvl="1" indent="0">
              <a:buNone/>
            </a:pPr>
            <a:r>
              <a:rPr lang="en-US" sz="2200" dirty="0"/>
              <a:t>	</a:t>
            </a:r>
            <a:r>
              <a:rPr lang="en-US" sz="2200" dirty="0" smtClean="0"/>
              <a:t>-- Harvest crops during WWII labor shortages =&gt; extended until 1964</a:t>
            </a:r>
            <a:endParaRPr lang="en-US" sz="2200"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Early 20</a:t>
            </a:r>
            <a:r>
              <a:rPr lang="en-US" b="1" u="sng" baseline="30000" dirty="0" smtClean="0"/>
              <a:t>th</a:t>
            </a:r>
            <a:r>
              <a:rPr lang="en-US" b="1" u="sng" dirty="0" smtClean="0"/>
              <a:t> Century Migrations</a:t>
            </a:r>
            <a:endParaRPr lang="en-US" b="1" u="sng" dirty="0"/>
          </a:p>
        </p:txBody>
      </p:sp>
    </p:spTree>
    <p:extLst>
      <p:ext uri="{BB962C8B-B14F-4D97-AF65-F5344CB8AC3E}">
        <p14:creationId xmlns:p14="http://schemas.microsoft.com/office/powerpoint/2010/main" val="42036489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2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b="1" u="sng" dirty="0" smtClean="0"/>
              <a:t>Bracero Program – 1942 to 1962</a:t>
            </a:r>
            <a:endParaRPr lang="en-US" b="1" u="sng" dirty="0"/>
          </a:p>
        </p:txBody>
      </p:sp>
      <p:pic>
        <p:nvPicPr>
          <p:cNvPr id="7170" name="Picture 2" descr="http://media.trb.com/media/photo/2010-10/567774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47800"/>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washingtoncountymuseum.org/wp-content/uploads/2012/08/Americans-All-poster-large-MAIN-IMAGE-214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799" y="1409700"/>
            <a:ext cx="3111881" cy="436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1791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smtClean="0"/>
              <a:t>Japanese American Internment camps</a:t>
            </a:r>
            <a:endParaRPr lang="en-US" b="1" u="sng" dirty="0"/>
          </a:p>
        </p:txBody>
      </p:sp>
      <p:sp>
        <p:nvSpPr>
          <p:cNvPr id="3" name="Content Placeholder 2"/>
          <p:cNvSpPr>
            <a:spLocks noGrp="1"/>
          </p:cNvSpPr>
          <p:nvPr>
            <p:ph idx="1"/>
          </p:nvPr>
        </p:nvSpPr>
        <p:spPr>
          <a:xfrm>
            <a:off x="457200" y="6114897"/>
            <a:ext cx="8229600" cy="715963"/>
          </a:xfrm>
        </p:spPr>
        <p:txBody>
          <a:bodyPr>
            <a:normAutofit fontScale="92500" lnSpcReduction="10000"/>
          </a:bodyPr>
          <a:lstStyle/>
          <a:p>
            <a:r>
              <a:rPr lang="en-US" sz="2300" dirty="0" smtClean="0"/>
              <a:t>Interment Camps were located in the most hospitable land =&gt; extreme cold and warm temperatures (cheapest for government to purchase)</a:t>
            </a:r>
            <a:endParaRPr lang="en-US" sz="2300" dirty="0"/>
          </a:p>
        </p:txBody>
      </p:sp>
      <p:pic>
        <p:nvPicPr>
          <p:cNvPr id="4" name="Picture 3" descr="http://www.masumihayashi.com/images/usmap2.gif"/>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039100" cy="5137785"/>
          </a:xfrm>
          <a:prstGeom prst="rect">
            <a:avLst/>
          </a:prstGeom>
          <a:noFill/>
          <a:ln>
            <a:noFill/>
          </a:ln>
        </p:spPr>
      </p:pic>
    </p:spTree>
    <p:extLst>
      <p:ext uri="{BB962C8B-B14F-4D97-AF65-F5344CB8AC3E}">
        <p14:creationId xmlns:p14="http://schemas.microsoft.com/office/powerpoint/2010/main" val="26667436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8229600" cy="304800"/>
          </a:xfrm>
        </p:spPr>
        <p:txBody>
          <a:bodyPr>
            <a:normAutofit fontScale="90000"/>
          </a:bodyPr>
          <a:lstStyle/>
          <a:p>
            <a:pPr eaLnBrk="1" hangingPunct="1"/>
            <a:r>
              <a:rPr lang="en-US" altLang="en-US" sz="3600" b="1" u="sng" dirty="0" smtClean="0"/>
              <a:t>Early 20</a:t>
            </a:r>
            <a:r>
              <a:rPr lang="en-US" altLang="en-US" sz="3600" b="1" u="sng" baseline="30000" dirty="0" smtClean="0"/>
              <a:t>th</a:t>
            </a:r>
            <a:r>
              <a:rPr lang="en-US" altLang="en-US" sz="3600" b="1" u="sng" dirty="0" smtClean="0"/>
              <a:t> Century Expansionism -- Reasons</a:t>
            </a:r>
          </a:p>
        </p:txBody>
      </p:sp>
      <p:sp>
        <p:nvSpPr>
          <p:cNvPr id="18435" name="Rectangle 3"/>
          <p:cNvSpPr>
            <a:spLocks noGrp="1" noChangeArrowheads="1"/>
          </p:cNvSpPr>
          <p:nvPr>
            <p:ph type="body" idx="1"/>
          </p:nvPr>
        </p:nvSpPr>
        <p:spPr>
          <a:xfrm>
            <a:off x="28184" y="457200"/>
            <a:ext cx="9115816" cy="8382000"/>
          </a:xfrm>
        </p:spPr>
        <p:txBody>
          <a:bodyPr>
            <a:normAutofit fontScale="25000" lnSpcReduction="20000"/>
          </a:bodyPr>
          <a:lstStyle/>
          <a:p>
            <a:pPr eaLnBrk="1" hangingPunct="1">
              <a:lnSpc>
                <a:spcPct val="90000"/>
              </a:lnSpc>
            </a:pPr>
            <a:r>
              <a:rPr lang="en-US" altLang="en-US" sz="8400" dirty="0" smtClean="0"/>
              <a:t>What is </a:t>
            </a:r>
            <a:r>
              <a:rPr lang="en-US" altLang="en-US" sz="8400" b="1" i="1" dirty="0" smtClean="0"/>
              <a:t>Imperialism</a:t>
            </a:r>
            <a:r>
              <a:rPr lang="en-US" altLang="en-US" sz="8400" dirty="0" smtClean="0"/>
              <a:t>??</a:t>
            </a:r>
          </a:p>
          <a:p>
            <a:pPr lvl="1">
              <a:lnSpc>
                <a:spcPct val="90000"/>
              </a:lnSpc>
              <a:buFont typeface="Wingdings" panose="05000000000000000000" pitchFamily="2" charset="2"/>
              <a:buChar char="§"/>
            </a:pPr>
            <a:r>
              <a:rPr lang="en-US" altLang="en-US" sz="8400" dirty="0" smtClean="0"/>
              <a:t> The economic, political and social domination of a weaker nation by a more powerful one (usually by means of military force)</a:t>
            </a:r>
          </a:p>
          <a:p>
            <a:pPr eaLnBrk="1" hangingPunct="1">
              <a:lnSpc>
                <a:spcPct val="90000"/>
              </a:lnSpc>
            </a:pPr>
            <a:r>
              <a:rPr lang="en-US" altLang="en-US" sz="8400" dirty="0" smtClean="0"/>
              <a:t>Why did the United States become Imperialistic in the late 19</a:t>
            </a:r>
            <a:r>
              <a:rPr lang="en-US" altLang="en-US" sz="8400" baseline="30000" dirty="0" smtClean="0"/>
              <a:t>th</a:t>
            </a:r>
            <a:r>
              <a:rPr lang="en-US" altLang="en-US" sz="8400" dirty="0" smtClean="0"/>
              <a:t> century?</a:t>
            </a:r>
          </a:p>
          <a:p>
            <a:pPr eaLnBrk="1" hangingPunct="1">
              <a:lnSpc>
                <a:spcPct val="90000"/>
              </a:lnSpc>
              <a:buFontTx/>
              <a:buNone/>
            </a:pPr>
            <a:r>
              <a:rPr lang="en-US" altLang="en-US" sz="8400" dirty="0" smtClean="0"/>
              <a:t>#1: </a:t>
            </a:r>
            <a:r>
              <a:rPr lang="en-US" altLang="en-US" sz="8400" b="1" i="1" u="sng" dirty="0" smtClean="0"/>
              <a:t>Commercial/Business Interests</a:t>
            </a:r>
            <a:r>
              <a:rPr lang="en-US" altLang="en-US" sz="8400" dirty="0" smtClean="0"/>
              <a:t> =&gt; US industry continued to boom &amp; needed raw materials; periodically </a:t>
            </a:r>
            <a:r>
              <a:rPr lang="en-US" altLang="en-US" sz="8400" b="1" i="1" dirty="0" smtClean="0"/>
              <a:t>overproduction</a:t>
            </a:r>
            <a:r>
              <a:rPr lang="en-US" altLang="en-US" sz="8400" dirty="0" smtClean="0"/>
              <a:t> caused depressions</a:t>
            </a:r>
          </a:p>
          <a:p>
            <a:pPr lvl="1">
              <a:lnSpc>
                <a:spcPct val="90000"/>
              </a:lnSpc>
              <a:buFont typeface="Wingdings" panose="05000000000000000000" pitchFamily="2" charset="2"/>
              <a:buChar char="§"/>
            </a:pPr>
            <a:r>
              <a:rPr lang="en-US" altLang="en-US" sz="8000" dirty="0" smtClean="0"/>
              <a:t>Many business leaders felt that expansion could solve problems</a:t>
            </a:r>
            <a:r>
              <a:rPr lang="en-US" altLang="en-US" sz="8400" dirty="0" smtClean="0"/>
              <a:t> </a:t>
            </a:r>
          </a:p>
          <a:p>
            <a:pPr eaLnBrk="1" hangingPunct="1">
              <a:lnSpc>
                <a:spcPct val="90000"/>
              </a:lnSpc>
              <a:buFontTx/>
              <a:buNone/>
            </a:pPr>
            <a:r>
              <a:rPr lang="en-US" altLang="en-US" sz="8400" dirty="0" smtClean="0"/>
              <a:t>#2: </a:t>
            </a:r>
            <a:r>
              <a:rPr lang="en-US" altLang="en-US" sz="8400" b="1" i="1" u="sng" dirty="0" smtClean="0"/>
              <a:t>Military/Strategic Interests</a:t>
            </a:r>
            <a:r>
              <a:rPr lang="en-US" altLang="en-US" sz="8400" dirty="0" smtClean="0"/>
              <a:t> =&gt; US desired to become a sea power by expanding naval presence and trade relationships</a:t>
            </a:r>
          </a:p>
          <a:p>
            <a:pPr lvl="1">
              <a:lnSpc>
                <a:spcPct val="90000"/>
              </a:lnSpc>
              <a:buFont typeface="Wingdings" panose="05000000000000000000" pitchFamily="2" charset="2"/>
              <a:buChar char="§"/>
            </a:pPr>
            <a:r>
              <a:rPr lang="en-US" altLang="en-US" sz="8000" b="1" i="1" dirty="0" smtClean="0"/>
              <a:t>CPT Alfred Mahan’s</a:t>
            </a:r>
            <a:r>
              <a:rPr lang="en-US" altLang="en-US" sz="8000" dirty="0" smtClean="0"/>
              <a:t> study of world powers </a:t>
            </a:r>
            <a:r>
              <a:rPr lang="en-US" altLang="en-US" sz="8400" i="1" dirty="0" smtClean="0"/>
              <a:t>Influence of Sea Power upon World History</a:t>
            </a:r>
            <a:r>
              <a:rPr lang="en-US" altLang="en-US" sz="8400" dirty="0" smtClean="0"/>
              <a:t>, argued at the time that Naval Power = world power</a:t>
            </a:r>
          </a:p>
          <a:p>
            <a:pPr marL="457200" lvl="1" indent="0">
              <a:lnSpc>
                <a:spcPct val="90000"/>
              </a:lnSpc>
              <a:buNone/>
            </a:pPr>
            <a:r>
              <a:rPr lang="en-US" altLang="en-US" sz="8400" dirty="0"/>
              <a:t>	</a:t>
            </a:r>
            <a:r>
              <a:rPr lang="en-US" altLang="en-US" sz="8400" dirty="0" smtClean="0"/>
              <a:t>--  US wanted coaling stations in Pacific &amp; canal linking Oceans</a:t>
            </a:r>
          </a:p>
          <a:p>
            <a:pPr marL="57150" indent="0">
              <a:lnSpc>
                <a:spcPct val="90000"/>
              </a:lnSpc>
              <a:buNone/>
            </a:pPr>
            <a:r>
              <a:rPr lang="en-US" altLang="en-US" sz="8800" dirty="0" smtClean="0"/>
              <a:t>#3: </a:t>
            </a:r>
            <a:r>
              <a:rPr lang="en-US" altLang="en-US" sz="8800" b="1" i="1" u="sng" dirty="0" smtClean="0"/>
              <a:t>Religious/Missionary Interests</a:t>
            </a:r>
            <a:r>
              <a:rPr lang="en-US" altLang="en-US" sz="8800" dirty="0" smtClean="0"/>
              <a:t> =&gt; missionaries and many Europeans saw Imperialism as “_____________________________” </a:t>
            </a:r>
          </a:p>
          <a:p>
            <a:pPr lvl="1">
              <a:lnSpc>
                <a:spcPct val="90000"/>
              </a:lnSpc>
              <a:buFont typeface="Wingdings" panose="05000000000000000000" pitchFamily="2" charset="2"/>
              <a:buChar char="§"/>
            </a:pPr>
            <a:r>
              <a:rPr lang="en-US" altLang="en-US" sz="8400" dirty="0" smtClean="0"/>
              <a:t> Bring civilization (i.e. </a:t>
            </a:r>
            <a:r>
              <a:rPr lang="en-US" altLang="en-US" sz="8400" b="1" i="1" dirty="0" smtClean="0"/>
              <a:t>White Anglo-Saxon Protestant</a:t>
            </a:r>
            <a:r>
              <a:rPr lang="en-US" altLang="en-US" sz="8400" dirty="0" smtClean="0"/>
              <a:t> culture) to the non white peoples of the world</a:t>
            </a:r>
          </a:p>
          <a:p>
            <a:pPr lvl="1">
              <a:lnSpc>
                <a:spcPct val="90000"/>
              </a:lnSpc>
              <a:buFont typeface="Wingdings" panose="05000000000000000000" pitchFamily="2" charset="2"/>
              <a:buChar char="§"/>
            </a:pPr>
            <a:r>
              <a:rPr lang="en-US" altLang="en-US" sz="8000" dirty="0" smtClean="0"/>
              <a:t>Many </a:t>
            </a:r>
            <a:r>
              <a:rPr lang="en-US" altLang="en-US" sz="8000" b="1" i="1" dirty="0" smtClean="0"/>
              <a:t>Social Darwinists</a:t>
            </a:r>
            <a:r>
              <a:rPr lang="en-US" altLang="en-US" sz="8000" dirty="0" smtClean="0"/>
              <a:t> also believed that it was America’s “destiny” as a superior race to dominate the earth</a:t>
            </a:r>
          </a:p>
          <a:p>
            <a:pPr eaLnBrk="1" hangingPunct="1">
              <a:lnSpc>
                <a:spcPct val="90000"/>
              </a:lnSpc>
              <a:buFontTx/>
              <a:buNone/>
            </a:pPr>
            <a:r>
              <a:rPr lang="en-US" altLang="en-US" sz="8400" dirty="0" smtClean="0"/>
              <a:t>#4: </a:t>
            </a:r>
            <a:r>
              <a:rPr lang="en-US" altLang="en-US" sz="8400" b="1" i="1" u="sng" dirty="0" smtClean="0"/>
              <a:t>Closing of the American Frontier</a:t>
            </a:r>
            <a:r>
              <a:rPr lang="en-US" altLang="en-US" sz="8400" dirty="0" smtClean="0"/>
              <a:t> =&gt; Turner Thesis argued that the frontier was</a:t>
            </a:r>
          </a:p>
          <a:p>
            <a:pPr eaLnBrk="1" hangingPunct="1">
              <a:lnSpc>
                <a:spcPct val="90000"/>
              </a:lnSpc>
              <a:buFontTx/>
              <a:buNone/>
            </a:pPr>
            <a:r>
              <a:rPr lang="en-US" altLang="en-US" sz="8400" dirty="0" smtClean="0"/>
              <a:t>“closed” by 1890 and Americans needed a “new frontier” for idealistic reasons</a:t>
            </a:r>
          </a:p>
          <a:p>
            <a:pPr eaLnBrk="1" hangingPunct="1">
              <a:lnSpc>
                <a:spcPct val="90000"/>
              </a:lnSpc>
              <a:buFontTx/>
              <a:buNone/>
            </a:pPr>
            <a:r>
              <a:rPr lang="en-US" altLang="en-US" sz="8400" dirty="0" smtClean="0"/>
              <a:t>and also to serve as a “safety valve”</a:t>
            </a:r>
          </a:p>
          <a:p>
            <a:pPr lvl="1">
              <a:lnSpc>
                <a:spcPct val="90000"/>
              </a:lnSpc>
              <a:buFont typeface="Wingdings" panose="05000000000000000000" pitchFamily="2" charset="2"/>
              <a:buChar char="§"/>
            </a:pPr>
            <a:r>
              <a:rPr lang="en-US" altLang="en-US" sz="8000" b="1" i="1" dirty="0" smtClean="0"/>
              <a:t>“March of the Flag” </a:t>
            </a:r>
            <a:r>
              <a:rPr lang="en-US" altLang="en-US" sz="8000" dirty="0" smtClean="0"/>
              <a:t>ideology =&gt; America’s next frontier</a:t>
            </a:r>
          </a:p>
          <a:p>
            <a:pPr eaLnBrk="1" hangingPunct="1">
              <a:lnSpc>
                <a:spcPct val="90000"/>
              </a:lnSpc>
              <a:buFontTx/>
              <a:buNone/>
            </a:pPr>
            <a:endParaRPr lang="en-US" altLang="en-US" sz="1800" b="1" i="1" u="sng" dirty="0" smtClean="0"/>
          </a:p>
        </p:txBody>
      </p:sp>
    </p:spTree>
    <p:extLst>
      <p:ext uri="{BB962C8B-B14F-4D97-AF65-F5344CB8AC3E}">
        <p14:creationId xmlns:p14="http://schemas.microsoft.com/office/powerpoint/2010/main" val="415350638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a:xfrm>
            <a:off x="4724400" y="274638"/>
            <a:ext cx="4419600" cy="1706562"/>
          </a:xfrm>
        </p:spPr>
        <p:txBody>
          <a:bodyPr/>
          <a:lstStyle/>
          <a:p>
            <a:pPr eaLnBrk="1" hangingPunct="1"/>
            <a:r>
              <a:rPr lang="en-US" altLang="en-US" sz="2800" b="1" i="1" u="sng" smtClean="0"/>
              <a:t>“White Man’s Burden” in advertising (ca 1900)</a:t>
            </a:r>
          </a:p>
        </p:txBody>
      </p:sp>
      <p:pic>
        <p:nvPicPr>
          <p:cNvPr id="194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52400"/>
            <a:ext cx="4572000" cy="6686550"/>
          </a:xfrm>
          <a:noFill/>
        </p:spPr>
      </p:pic>
    </p:spTree>
    <p:extLst>
      <p:ext uri="{BB962C8B-B14F-4D97-AF65-F5344CB8AC3E}">
        <p14:creationId xmlns:p14="http://schemas.microsoft.com/office/powerpoint/2010/main" val="1679320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705600"/>
          </a:xfrm>
        </p:spPr>
        <p:txBody>
          <a:bodyPr>
            <a:normAutofit/>
          </a:bodyPr>
          <a:lstStyle/>
          <a:p>
            <a:pPr>
              <a:lnSpc>
                <a:spcPct val="80000"/>
              </a:lnSpc>
            </a:pPr>
            <a:r>
              <a:rPr lang="en-US" altLang="en-US" sz="2100" dirty="0"/>
              <a:t>US desire for colonial possessions was also influenced by Europe’s desire and the “Grab” for empire among European Nations at the end of the 19</a:t>
            </a:r>
            <a:r>
              <a:rPr lang="en-US" altLang="en-US" sz="2100" baseline="30000" dirty="0"/>
              <a:t>th</a:t>
            </a:r>
            <a:r>
              <a:rPr lang="en-US" altLang="en-US" sz="2100" dirty="0"/>
              <a:t> century</a:t>
            </a:r>
          </a:p>
          <a:p>
            <a:pPr>
              <a:lnSpc>
                <a:spcPct val="80000"/>
              </a:lnSpc>
              <a:buNone/>
            </a:pPr>
            <a:r>
              <a:rPr lang="en-US" altLang="en-US" sz="2100" dirty="0"/>
              <a:t>	-- Europeans divided Africa among themselves, SE Asia and other areas</a:t>
            </a:r>
          </a:p>
          <a:p>
            <a:pPr>
              <a:lnSpc>
                <a:spcPct val="80000"/>
              </a:lnSpc>
            </a:pPr>
            <a:r>
              <a:rPr lang="en-US" altLang="en-US" sz="2100" dirty="0"/>
              <a:t>US Empire was “</a:t>
            </a:r>
            <a:r>
              <a:rPr lang="en-US" altLang="en-US" sz="2100" b="1" i="1" dirty="0"/>
              <a:t>Informal</a:t>
            </a:r>
            <a:r>
              <a:rPr lang="en-US" altLang="en-US" sz="2100" dirty="0"/>
              <a:t>” (i.e. did not require </a:t>
            </a:r>
            <a:r>
              <a:rPr lang="en-US" altLang="en-US" sz="2100" dirty="0" smtClean="0"/>
              <a:t>direct military control); </a:t>
            </a:r>
            <a:r>
              <a:rPr lang="en-US" altLang="en-US" sz="2100" dirty="0"/>
              <a:t>the British Empire was “</a:t>
            </a:r>
            <a:r>
              <a:rPr lang="en-US" altLang="en-US" sz="2100" b="1" i="1" dirty="0"/>
              <a:t>Direct</a:t>
            </a:r>
            <a:r>
              <a:rPr lang="en-US" altLang="en-US" sz="2100" dirty="0"/>
              <a:t>” </a:t>
            </a:r>
            <a:r>
              <a:rPr lang="en-US" altLang="en-US" sz="2100" dirty="0" smtClean="0"/>
              <a:t>=&gt;  </a:t>
            </a:r>
            <a:r>
              <a:rPr lang="en-US" altLang="en-US" sz="2100" dirty="0"/>
              <a:t>required vast administrative costs &amp;</a:t>
            </a:r>
            <a:r>
              <a:rPr lang="en-US" altLang="en-US" sz="2100" dirty="0" smtClean="0"/>
              <a:t> </a:t>
            </a:r>
            <a:r>
              <a:rPr lang="en-US" altLang="en-US" sz="2100" dirty="0"/>
              <a:t>military </a:t>
            </a:r>
          </a:p>
          <a:p>
            <a:pPr>
              <a:lnSpc>
                <a:spcPct val="80000"/>
              </a:lnSpc>
            </a:pPr>
            <a:r>
              <a:rPr lang="en-US" altLang="en-US" sz="2100" b="1" u="sng" dirty="0" smtClean="0"/>
              <a:t>Hawaiian </a:t>
            </a:r>
            <a:r>
              <a:rPr lang="en-US" altLang="en-US" sz="2100" b="1" u="sng" dirty="0"/>
              <a:t>Islands</a:t>
            </a:r>
            <a:r>
              <a:rPr lang="en-US" altLang="en-US" sz="2100" dirty="0"/>
              <a:t> =&gt; US orgs. established missions </a:t>
            </a:r>
            <a:r>
              <a:rPr lang="en-US" altLang="en-US" sz="2100" dirty="0" smtClean="0"/>
              <a:t>in </a:t>
            </a:r>
            <a:r>
              <a:rPr lang="en-US" altLang="en-US" sz="2100" dirty="0"/>
              <a:t>1820’s; </a:t>
            </a:r>
            <a:r>
              <a:rPr lang="en-US" altLang="en-US" sz="2100" dirty="0" smtClean="0"/>
              <a:t>Us expanded presence in 1887 w/ a </a:t>
            </a:r>
            <a:r>
              <a:rPr lang="en-US" altLang="en-US" sz="2100" dirty="0"/>
              <a:t>US </a:t>
            </a:r>
            <a:r>
              <a:rPr lang="en-US" altLang="en-US" sz="2100" dirty="0" smtClean="0"/>
              <a:t>Naval </a:t>
            </a:r>
            <a:r>
              <a:rPr lang="en-US" altLang="en-US" sz="2100" dirty="0"/>
              <a:t>station </a:t>
            </a:r>
          </a:p>
          <a:p>
            <a:pPr lvl="1">
              <a:lnSpc>
                <a:spcPct val="80000"/>
              </a:lnSpc>
              <a:buFont typeface="Wingdings" panose="05000000000000000000" pitchFamily="2" charset="2"/>
              <a:buChar char="§"/>
            </a:pPr>
            <a:r>
              <a:rPr lang="en-US" altLang="en-US" sz="2100" dirty="0" smtClean="0"/>
              <a:t> </a:t>
            </a:r>
            <a:r>
              <a:rPr lang="en-US" altLang="en-US" sz="2100" dirty="0"/>
              <a:t>1893 revolt by </a:t>
            </a:r>
            <a:r>
              <a:rPr lang="en-US" altLang="en-US" sz="2100" dirty="0" smtClean="0"/>
              <a:t>w sugar planters </a:t>
            </a:r>
            <a:r>
              <a:rPr lang="en-US" altLang="en-US" sz="2100" dirty="0"/>
              <a:t>overthrows the native government in an effort to circumvent the McKinley </a:t>
            </a:r>
            <a:r>
              <a:rPr lang="en-US" altLang="en-US" sz="2100" dirty="0" smtClean="0"/>
              <a:t>tariff (</a:t>
            </a:r>
            <a:r>
              <a:rPr lang="en-US" altLang="en-US" sz="2100" dirty="0"/>
              <a:t>US refuses to annex until 1898)</a:t>
            </a:r>
          </a:p>
          <a:p>
            <a:pPr>
              <a:lnSpc>
                <a:spcPct val="80000"/>
              </a:lnSpc>
              <a:buNone/>
            </a:pPr>
            <a:r>
              <a:rPr lang="en-US" altLang="en-US" sz="2100" dirty="0"/>
              <a:t>		</a:t>
            </a:r>
            <a:r>
              <a:rPr lang="en-US" altLang="en-US" sz="2100" b="1" i="1" dirty="0"/>
              <a:t>** American appetites are whetted for further expansion!! **</a:t>
            </a:r>
          </a:p>
          <a:p>
            <a:pPr>
              <a:lnSpc>
                <a:spcPct val="80000"/>
              </a:lnSpc>
            </a:pPr>
            <a:r>
              <a:rPr lang="en-US" altLang="en-US" sz="2100" dirty="0"/>
              <a:t>There was much opposition to the US quest for Imperialism that grew with each Imperialistic action that the US </a:t>
            </a:r>
            <a:r>
              <a:rPr lang="en-US" altLang="en-US" sz="2100" dirty="0" smtClean="0"/>
              <a:t>took though . . .</a:t>
            </a:r>
            <a:endParaRPr lang="en-US" altLang="en-US" sz="2100" dirty="0"/>
          </a:p>
          <a:p>
            <a:pPr lvl="1">
              <a:lnSpc>
                <a:spcPct val="80000"/>
              </a:lnSpc>
              <a:buFont typeface="Wingdings" panose="05000000000000000000" pitchFamily="2" charset="2"/>
              <a:buChar char="§"/>
            </a:pPr>
            <a:r>
              <a:rPr lang="en-US" altLang="en-US" sz="2100" dirty="0" smtClean="0"/>
              <a:t>_________________________was </a:t>
            </a:r>
            <a:r>
              <a:rPr lang="en-US" altLang="en-US" sz="2100" dirty="0"/>
              <a:t>created in 1899 to oppose </a:t>
            </a:r>
            <a:r>
              <a:rPr lang="en-US" altLang="en-US" sz="2100" b="1" i="1" dirty="0" err="1"/>
              <a:t>Phillipine</a:t>
            </a:r>
            <a:r>
              <a:rPr lang="en-US" altLang="en-US" sz="2100" b="1" i="1" dirty="0"/>
              <a:t> Annexation</a:t>
            </a:r>
            <a:r>
              <a:rPr lang="en-US" altLang="en-US" sz="2100" dirty="0"/>
              <a:t> </a:t>
            </a:r>
            <a:r>
              <a:rPr lang="en-US" altLang="en-US" sz="2100" dirty="0" smtClean="0"/>
              <a:t>=&gt; </a:t>
            </a:r>
            <a:r>
              <a:rPr lang="en-US" altLang="en-US" sz="2100" dirty="0"/>
              <a:t>included </a:t>
            </a:r>
            <a:r>
              <a:rPr lang="en-US" altLang="en-US" sz="2100" b="1" i="1" dirty="0"/>
              <a:t>Mark Twain, Samuel Gompers &amp;</a:t>
            </a:r>
            <a:r>
              <a:rPr lang="en-US" altLang="en-US" sz="2100" b="1" i="1" dirty="0" smtClean="0"/>
              <a:t> </a:t>
            </a:r>
            <a:r>
              <a:rPr lang="en-US" altLang="en-US" sz="2100" b="1" i="1" dirty="0"/>
              <a:t>Andrew Carnegie </a:t>
            </a:r>
            <a:r>
              <a:rPr lang="en-US" altLang="en-US" sz="2100" b="1" i="1" dirty="0" smtClean="0"/>
              <a:t>-- </a:t>
            </a:r>
            <a:r>
              <a:rPr lang="en-US" altLang="en-US" sz="2100" dirty="0"/>
              <a:t>A</a:t>
            </a:r>
            <a:r>
              <a:rPr lang="en-US" altLang="en-US" sz="2100" dirty="0" smtClean="0"/>
              <a:t>rgue </a:t>
            </a:r>
            <a:r>
              <a:rPr lang="en-US" altLang="en-US" sz="2100" dirty="0"/>
              <a:t>that Imperialist policy is geared toward special interest groups, is “Un-American” and will imperil American values by “diluting” citizenship</a:t>
            </a:r>
            <a:endParaRPr lang="en-US" altLang="en-US" sz="2100" b="1" i="1" dirty="0"/>
          </a:p>
          <a:p>
            <a:pPr marL="0" indent="0">
              <a:lnSpc>
                <a:spcPct val="80000"/>
              </a:lnSpc>
              <a:buNone/>
            </a:pPr>
            <a:endParaRPr lang="en-US" altLang="en-US" sz="2100" dirty="0"/>
          </a:p>
        </p:txBody>
      </p:sp>
      <p:sp>
        <p:nvSpPr>
          <p:cNvPr id="4" name="Rectangle 2"/>
          <p:cNvSpPr>
            <a:spLocks noGrp="1" noChangeArrowheads="1"/>
          </p:cNvSpPr>
          <p:nvPr>
            <p:ph type="title"/>
          </p:nvPr>
        </p:nvSpPr>
        <p:spPr>
          <a:xfrm>
            <a:off x="457200" y="27140"/>
            <a:ext cx="8229600" cy="487363"/>
          </a:xfrm>
        </p:spPr>
        <p:txBody>
          <a:bodyPr>
            <a:normAutofit fontScale="90000"/>
          </a:bodyPr>
          <a:lstStyle/>
          <a:p>
            <a:pPr eaLnBrk="1" hangingPunct="1"/>
            <a:r>
              <a:rPr lang="en-US" altLang="en-US" sz="4000" b="1" u="sng" dirty="0" smtClean="0"/>
              <a:t>Early US Imperialism (1867-1895)</a:t>
            </a:r>
          </a:p>
        </p:txBody>
      </p:sp>
    </p:spTree>
    <p:extLst>
      <p:ext uri="{BB962C8B-B14F-4D97-AF65-F5344CB8AC3E}">
        <p14:creationId xmlns:p14="http://schemas.microsoft.com/office/powerpoint/2010/main" val="2286415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smtClean="0"/>
              <a:t>Progressive Reformers</a:t>
            </a:r>
            <a:endParaRPr lang="en-US" b="1" u="sng" dirty="0"/>
          </a:p>
        </p:txBody>
      </p:sp>
      <p:pic>
        <p:nvPicPr>
          <p:cNvPr id="4" name="Picture 5" descr="WER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838200"/>
            <a:ext cx="423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gccschool.org/freedom/pics/s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38" y="1143000"/>
            <a:ext cx="4448991" cy="464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5943600"/>
            <a:ext cx="4038600" cy="430887"/>
          </a:xfrm>
          <a:prstGeom prst="rect">
            <a:avLst/>
          </a:prstGeom>
          <a:noFill/>
        </p:spPr>
        <p:txBody>
          <a:bodyPr wrap="square" rtlCol="0">
            <a:spAutoFit/>
          </a:bodyPr>
          <a:lstStyle/>
          <a:p>
            <a:pPr algn="ctr"/>
            <a:r>
              <a:rPr lang="en-US" sz="2200" b="1" i="1" dirty="0" smtClean="0"/>
              <a:t>Susan B Anthony</a:t>
            </a:r>
            <a:endParaRPr lang="en-US" sz="2200" b="1" i="1" dirty="0"/>
          </a:p>
        </p:txBody>
      </p:sp>
      <p:sp>
        <p:nvSpPr>
          <p:cNvPr id="6" name="TextBox 5"/>
          <p:cNvSpPr txBox="1"/>
          <p:nvPr/>
        </p:nvSpPr>
        <p:spPr>
          <a:xfrm>
            <a:off x="4724399" y="6374487"/>
            <a:ext cx="4038601" cy="430887"/>
          </a:xfrm>
          <a:prstGeom prst="rect">
            <a:avLst/>
          </a:prstGeom>
          <a:noFill/>
        </p:spPr>
        <p:txBody>
          <a:bodyPr wrap="square" rtlCol="0">
            <a:spAutoFit/>
          </a:bodyPr>
          <a:lstStyle/>
          <a:p>
            <a:pPr algn="ctr"/>
            <a:r>
              <a:rPr lang="en-US" sz="2200" b="1" i="1" dirty="0" smtClean="0"/>
              <a:t>Robert </a:t>
            </a:r>
            <a:r>
              <a:rPr lang="en-US" sz="2200" b="1" i="1" dirty="0" err="1" smtClean="0"/>
              <a:t>LaFollette</a:t>
            </a:r>
            <a:endParaRPr lang="en-US" sz="2200" b="1" i="1" dirty="0"/>
          </a:p>
        </p:txBody>
      </p:sp>
    </p:spTree>
    <p:extLst>
      <p:ext uri="{BB962C8B-B14F-4D97-AF65-F5344CB8AC3E}">
        <p14:creationId xmlns:p14="http://schemas.microsoft.com/office/powerpoint/2010/main" val="37335706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457200" y="16701"/>
            <a:ext cx="8229600" cy="487362"/>
          </a:xfrm>
        </p:spPr>
        <p:txBody>
          <a:bodyPr>
            <a:normAutofit fontScale="90000"/>
          </a:bodyPr>
          <a:lstStyle/>
          <a:p>
            <a:pPr eaLnBrk="1" hangingPunct="1"/>
            <a:r>
              <a:rPr lang="en-US" altLang="en-US" sz="4000" b="1" u="sng" dirty="0" smtClean="0"/>
              <a:t>Spanish American War (1898)</a:t>
            </a:r>
          </a:p>
        </p:txBody>
      </p:sp>
      <p:sp>
        <p:nvSpPr>
          <p:cNvPr id="21507" name="Rectangle 1027"/>
          <p:cNvSpPr>
            <a:spLocks noGrp="1" noChangeArrowheads="1"/>
          </p:cNvSpPr>
          <p:nvPr>
            <p:ph type="body" idx="1"/>
          </p:nvPr>
        </p:nvSpPr>
        <p:spPr>
          <a:xfrm>
            <a:off x="0" y="533400"/>
            <a:ext cx="9144000" cy="6553200"/>
          </a:xfrm>
        </p:spPr>
        <p:txBody>
          <a:bodyPr>
            <a:noAutofit/>
          </a:bodyPr>
          <a:lstStyle/>
          <a:p>
            <a:pPr eaLnBrk="1" hangingPunct="1"/>
            <a:r>
              <a:rPr lang="en-US" altLang="en-US" sz="2200" dirty="0" smtClean="0"/>
              <a:t>Cuba had repeatedly attempted to gain independence from Spain </a:t>
            </a:r>
          </a:p>
          <a:p>
            <a:pPr lvl="1">
              <a:buFont typeface="Wingdings" panose="05000000000000000000" pitchFamily="2" charset="2"/>
              <a:buChar char="§"/>
            </a:pPr>
            <a:r>
              <a:rPr lang="en-US" altLang="en-US" sz="1800" dirty="0" smtClean="0"/>
              <a:t> </a:t>
            </a:r>
            <a:r>
              <a:rPr lang="en-US" altLang="en-US" sz="2200" dirty="0" smtClean="0"/>
              <a:t>1895 they revolted against the Spanish again and US Newspapers wrote about the war in “_________________________” style </a:t>
            </a:r>
          </a:p>
          <a:p>
            <a:pPr marL="457200" lvl="1" indent="0">
              <a:buNone/>
            </a:pPr>
            <a:r>
              <a:rPr lang="en-US" altLang="en-US" sz="2200" dirty="0"/>
              <a:t>	</a:t>
            </a:r>
            <a:r>
              <a:rPr lang="en-US" altLang="en-US" sz="2200" dirty="0" smtClean="0"/>
              <a:t>-- Hearst says to his staff photographers, ‘You furnish the pictures, I’ll 	furnish 	the war”</a:t>
            </a:r>
          </a:p>
          <a:p>
            <a:pPr eaLnBrk="1" hangingPunct="1"/>
            <a:r>
              <a:rPr lang="en-US" altLang="en-US" sz="2200" dirty="0" smtClean="0"/>
              <a:t>US has a lot of property &amp; trade invested in Cuba, as well as citizens there</a:t>
            </a:r>
          </a:p>
          <a:p>
            <a:pPr lvl="1">
              <a:buFont typeface="Wingdings" panose="05000000000000000000" pitchFamily="2" charset="2"/>
              <a:buChar char="§"/>
            </a:pPr>
            <a:r>
              <a:rPr lang="en-US" altLang="en-US" sz="2200" dirty="0" smtClean="0"/>
              <a:t> Sends </a:t>
            </a:r>
            <a:r>
              <a:rPr lang="en-US" altLang="en-US" sz="2200" b="1" i="1" dirty="0" smtClean="0"/>
              <a:t>Battleship ___________</a:t>
            </a:r>
            <a:r>
              <a:rPr lang="en-US" altLang="en-US" sz="2200" dirty="0" smtClean="0"/>
              <a:t>to </a:t>
            </a:r>
            <a:r>
              <a:rPr lang="en-US" altLang="en-US" sz="2200" dirty="0" err="1" smtClean="0"/>
              <a:t>Havanna</a:t>
            </a:r>
            <a:r>
              <a:rPr lang="en-US" altLang="en-US" sz="2200" dirty="0" smtClean="0"/>
              <a:t> to provide aid to Americans</a:t>
            </a:r>
          </a:p>
          <a:p>
            <a:pPr eaLnBrk="1" hangingPunct="1"/>
            <a:r>
              <a:rPr lang="en-US" altLang="en-US" sz="2200" dirty="0" smtClean="0"/>
              <a:t>Spanish foreign writes a very insulting letter about McKinley to friends and a few days later the USS Maine suddenly blows up, killing 260 US sailors!!</a:t>
            </a:r>
          </a:p>
          <a:p>
            <a:pPr lvl="1">
              <a:buFont typeface="Wingdings" panose="05000000000000000000" pitchFamily="2" charset="2"/>
              <a:buChar char="§"/>
            </a:pPr>
            <a:r>
              <a:rPr lang="en-US" altLang="en-US" sz="1800" dirty="0" smtClean="0"/>
              <a:t> </a:t>
            </a:r>
            <a:r>
              <a:rPr lang="en-US" altLang="en-US" sz="2200" dirty="0" smtClean="0"/>
              <a:t>1976 commission concluded that explosion caused by boiler explosion, but Americans of the day blamed Spanish mines </a:t>
            </a:r>
            <a:endParaRPr lang="en-US" altLang="en-US" sz="2200" dirty="0"/>
          </a:p>
          <a:p>
            <a:pPr marL="457200" lvl="1" indent="0">
              <a:buNone/>
            </a:pPr>
            <a:r>
              <a:rPr lang="en-US" altLang="en-US" sz="2200" dirty="0" smtClean="0"/>
              <a:t>	--  </a:t>
            </a:r>
            <a:r>
              <a:rPr lang="en-US" altLang="en-US" sz="2200" b="1" i="1" dirty="0" smtClean="0"/>
              <a:t>“Remember the Maine, to hell w/ Spain”</a:t>
            </a:r>
          </a:p>
          <a:p>
            <a:pPr eaLnBrk="1" hangingPunct="1"/>
            <a:r>
              <a:rPr lang="en-US" altLang="en-US" sz="2200" dirty="0" smtClean="0"/>
              <a:t>McKinley, after much deliberation and division w/in the Republican party asks for a declaration of War and gets it</a:t>
            </a:r>
          </a:p>
          <a:p>
            <a:pPr lvl="1">
              <a:buFont typeface="Wingdings" panose="05000000000000000000" pitchFamily="2" charset="2"/>
              <a:buChar char="§"/>
            </a:pPr>
            <a:r>
              <a:rPr lang="en-US" altLang="en-US" sz="1800" dirty="0" smtClean="0"/>
              <a:t> </a:t>
            </a:r>
            <a:r>
              <a:rPr lang="en-US" altLang="en-US" sz="2200" dirty="0" smtClean="0"/>
              <a:t>Congress also passes the </a:t>
            </a:r>
            <a:r>
              <a:rPr lang="en-US" altLang="en-US" sz="2200" b="1" i="1" dirty="0" smtClean="0"/>
              <a:t>Teller Amendment</a:t>
            </a:r>
            <a:r>
              <a:rPr lang="en-US" altLang="en-US" sz="2200" dirty="0" smtClean="0"/>
              <a:t>, which promises Cuba freedom after the war</a:t>
            </a:r>
          </a:p>
        </p:txBody>
      </p:sp>
    </p:spTree>
    <p:extLst>
      <p:ext uri="{BB962C8B-B14F-4D97-AF65-F5344CB8AC3E}">
        <p14:creationId xmlns:p14="http://schemas.microsoft.com/office/powerpoint/2010/main" val="117422236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28600"/>
          </a:xfrm>
        </p:spPr>
        <p:txBody>
          <a:bodyPr>
            <a:normAutofit fontScale="90000"/>
          </a:bodyPr>
          <a:lstStyle/>
          <a:p>
            <a:r>
              <a:rPr lang="en-US" b="1" u="sng" dirty="0" smtClean="0"/>
              <a:t>Late 1800’s Yellow Journalism</a:t>
            </a:r>
            <a:endParaRPr lang="en-US" b="1" u="sng" dirty="0"/>
          </a:p>
        </p:txBody>
      </p:sp>
      <p:sp>
        <p:nvSpPr>
          <p:cNvPr id="3" name="Content Placeholder 2"/>
          <p:cNvSpPr>
            <a:spLocks noGrp="1"/>
          </p:cNvSpPr>
          <p:nvPr>
            <p:ph idx="1"/>
          </p:nvPr>
        </p:nvSpPr>
        <p:spPr>
          <a:xfrm>
            <a:off x="6400800" y="685800"/>
            <a:ext cx="2667000" cy="6096000"/>
          </a:xfrm>
        </p:spPr>
        <p:txBody>
          <a:bodyPr>
            <a:normAutofit/>
          </a:bodyPr>
          <a:lstStyle/>
          <a:p>
            <a:pPr marL="0" indent="0">
              <a:buNone/>
            </a:pPr>
            <a:r>
              <a:rPr lang="en-US" sz="2300" b="1" i="1" dirty="0" smtClean="0"/>
              <a:t>Yellow Journalism</a:t>
            </a:r>
            <a:r>
              <a:rPr lang="en-US" sz="2300" dirty="0" smtClean="0"/>
              <a:t>, or sensationalism became very popular at the end of the 19</a:t>
            </a:r>
            <a:r>
              <a:rPr lang="en-US" sz="2300" baseline="30000" dirty="0" smtClean="0"/>
              <a:t>th</a:t>
            </a:r>
            <a:r>
              <a:rPr lang="en-US" sz="2300" dirty="0" smtClean="0"/>
              <a:t> and early 20</a:t>
            </a:r>
            <a:r>
              <a:rPr lang="en-US" sz="2300" baseline="30000" dirty="0" smtClean="0"/>
              <a:t>th</a:t>
            </a:r>
            <a:r>
              <a:rPr lang="en-US" sz="2300" dirty="0" smtClean="0"/>
              <a:t> century in newspapers published by </a:t>
            </a:r>
            <a:r>
              <a:rPr lang="en-US" sz="2300" b="1" i="1" dirty="0" smtClean="0"/>
              <a:t>Hearst</a:t>
            </a:r>
            <a:r>
              <a:rPr lang="en-US" sz="2300" dirty="0" smtClean="0"/>
              <a:t> and </a:t>
            </a:r>
            <a:r>
              <a:rPr lang="en-US" sz="2300" b="1" i="1" dirty="0" smtClean="0"/>
              <a:t>Pulitzer</a:t>
            </a:r>
            <a:r>
              <a:rPr lang="en-US" sz="2300" dirty="0" smtClean="0"/>
              <a:t> =&gt; contributed to outbreak of Spanish American War</a:t>
            </a:r>
            <a:endParaRPr lang="en-US" sz="2300" dirty="0"/>
          </a:p>
        </p:txBody>
      </p:sp>
      <p:pic>
        <p:nvPicPr>
          <p:cNvPr id="1026" name="Picture 2" descr="https://opiniaododavid.files.wordpress.com/2010/05/uss_maine_capa_new_york_ti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5181600" cy="627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4411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9227"/>
            <a:ext cx="8229600" cy="487362"/>
          </a:xfrm>
        </p:spPr>
        <p:txBody>
          <a:bodyPr>
            <a:normAutofit fontScale="90000"/>
          </a:bodyPr>
          <a:lstStyle/>
          <a:p>
            <a:pPr eaLnBrk="1" hangingPunct="1"/>
            <a:r>
              <a:rPr lang="en-US" altLang="en-US" sz="4000" b="1" u="sng" dirty="0" smtClean="0"/>
              <a:t>Spanish-American War (</a:t>
            </a:r>
            <a:r>
              <a:rPr lang="en-US" altLang="en-US" sz="4000" b="1" u="sng" dirty="0" err="1" smtClean="0"/>
              <a:t>Cont</a:t>
            </a:r>
            <a:r>
              <a:rPr lang="en-US" altLang="en-US" sz="4000" b="1" u="sng" dirty="0" smtClean="0"/>
              <a:t>)</a:t>
            </a:r>
          </a:p>
        </p:txBody>
      </p:sp>
      <p:sp>
        <p:nvSpPr>
          <p:cNvPr id="23555" name="Rectangle 3"/>
          <p:cNvSpPr>
            <a:spLocks noGrp="1" noChangeArrowheads="1"/>
          </p:cNvSpPr>
          <p:nvPr>
            <p:ph type="body" idx="1"/>
          </p:nvPr>
        </p:nvSpPr>
        <p:spPr>
          <a:xfrm>
            <a:off x="0" y="533400"/>
            <a:ext cx="9144000" cy="6705600"/>
          </a:xfrm>
        </p:spPr>
        <p:txBody>
          <a:bodyPr>
            <a:normAutofit fontScale="92500" lnSpcReduction="10000"/>
          </a:bodyPr>
          <a:lstStyle/>
          <a:p>
            <a:pPr eaLnBrk="1" hangingPunct="1"/>
            <a:r>
              <a:rPr lang="en-US" altLang="en-US" sz="2300" dirty="0" smtClean="0"/>
              <a:t>War lasted only 113 days and was a resounding American victory, although many Europeans felt that the US would lose (increases US prestige)</a:t>
            </a:r>
          </a:p>
          <a:p>
            <a:pPr eaLnBrk="1" hangingPunct="1">
              <a:buFontTx/>
              <a:buNone/>
            </a:pPr>
            <a:r>
              <a:rPr lang="en-US" altLang="en-US" sz="2300" b="1" u="sng" dirty="0" smtClean="0"/>
              <a:t>Caribbean Theater</a:t>
            </a:r>
            <a:r>
              <a:rPr lang="en-US" altLang="en-US" sz="2300" dirty="0" smtClean="0"/>
              <a:t> =&gt; Americans easily conquered Spanish naval and land forces;</a:t>
            </a:r>
          </a:p>
          <a:p>
            <a:pPr eaLnBrk="1" hangingPunct="1">
              <a:buFontTx/>
              <a:buNone/>
            </a:pPr>
            <a:r>
              <a:rPr lang="en-US" altLang="en-US" sz="2300" b="1" i="1" dirty="0" smtClean="0"/>
              <a:t>Teddy Roosevelt</a:t>
            </a:r>
            <a:r>
              <a:rPr lang="en-US" altLang="en-US" sz="2300" dirty="0" smtClean="0"/>
              <a:t> and “</a:t>
            </a:r>
            <a:r>
              <a:rPr lang="en-US" altLang="en-US" sz="2300" b="1" i="1" dirty="0" smtClean="0"/>
              <a:t>Rough Riders</a:t>
            </a:r>
            <a:r>
              <a:rPr lang="en-US" altLang="en-US" sz="2300" dirty="0" smtClean="0"/>
              <a:t>” gain acclaim</a:t>
            </a:r>
          </a:p>
          <a:p>
            <a:pPr lvl="1">
              <a:buFont typeface="Wingdings" panose="05000000000000000000" pitchFamily="2" charset="2"/>
              <a:buChar char="§"/>
            </a:pPr>
            <a:r>
              <a:rPr lang="en-US" altLang="en-US" sz="2300" dirty="0" smtClean="0"/>
              <a:t> American forces unprepared for a tropical war and many die of disease and heatstroke (400 battle deaths; 5,000 disease deaths!!)</a:t>
            </a:r>
          </a:p>
          <a:p>
            <a:pPr eaLnBrk="1" hangingPunct="1">
              <a:buFontTx/>
              <a:buNone/>
            </a:pPr>
            <a:r>
              <a:rPr lang="en-US" altLang="en-US" sz="2300" b="1" u="sng" dirty="0" smtClean="0"/>
              <a:t>Pacific Theater</a:t>
            </a:r>
            <a:r>
              <a:rPr lang="en-US" altLang="en-US" sz="2300" dirty="0" smtClean="0"/>
              <a:t> =&gt; </a:t>
            </a:r>
            <a:r>
              <a:rPr lang="en-US" altLang="en-US" sz="2300" b="1" i="1" dirty="0" smtClean="0"/>
              <a:t>Adm. Dewey</a:t>
            </a:r>
            <a:r>
              <a:rPr lang="en-US" altLang="en-US" sz="2300" dirty="0" smtClean="0"/>
              <a:t> destroys the entire Spanish fleet w/o loss of life </a:t>
            </a:r>
            <a:r>
              <a:rPr lang="en-US" altLang="en-US" sz="2300" dirty="0"/>
              <a:t>&amp;</a:t>
            </a:r>
            <a:endParaRPr lang="en-US" altLang="en-US" sz="2300" dirty="0" smtClean="0"/>
          </a:p>
          <a:p>
            <a:pPr eaLnBrk="1" hangingPunct="1">
              <a:buFontTx/>
              <a:buNone/>
            </a:pPr>
            <a:r>
              <a:rPr lang="en-US" altLang="en-US" sz="2300" dirty="0" smtClean="0"/>
              <a:t>captures Manila =&gt; restores revolutionary leader </a:t>
            </a:r>
            <a:r>
              <a:rPr lang="en-US" altLang="en-US" sz="2300" b="1" i="1" dirty="0" smtClean="0"/>
              <a:t>Emilio Aguinaldo</a:t>
            </a:r>
            <a:r>
              <a:rPr lang="en-US" altLang="en-US" sz="2300" dirty="0" smtClean="0"/>
              <a:t> to the island </a:t>
            </a:r>
          </a:p>
          <a:p>
            <a:pPr eaLnBrk="1" hangingPunct="1"/>
            <a:r>
              <a:rPr lang="en-US" altLang="en-US" sz="2300" dirty="0" smtClean="0"/>
              <a:t>Peace Treaty signed w/ Spain </a:t>
            </a:r>
          </a:p>
          <a:p>
            <a:pPr eaLnBrk="1" hangingPunct="1">
              <a:buFontTx/>
              <a:buNone/>
            </a:pPr>
            <a:r>
              <a:rPr lang="en-US" altLang="en-US" sz="2300" dirty="0" smtClean="0"/>
              <a:t>#1: US </a:t>
            </a:r>
            <a:r>
              <a:rPr lang="en-US" altLang="en-US" sz="2300" b="1" i="1" dirty="0" smtClean="0"/>
              <a:t>annexes Philippines</a:t>
            </a:r>
            <a:r>
              <a:rPr lang="en-US" altLang="en-US" sz="2300" dirty="0" smtClean="0"/>
              <a:t> and pays Spain $20 Million for it</a:t>
            </a:r>
          </a:p>
          <a:p>
            <a:pPr lvl="1">
              <a:buFont typeface="Wingdings" panose="05000000000000000000" pitchFamily="2" charset="2"/>
              <a:buChar char="§"/>
            </a:pPr>
            <a:r>
              <a:rPr lang="en-US" altLang="en-US" sz="2300" dirty="0" smtClean="0"/>
              <a:t>US occupation causes the _______________=&gt; leads to atrocity &amp; another broken US promise before Philippines is granted independence in 1946 </a:t>
            </a:r>
          </a:p>
          <a:p>
            <a:pPr marL="457200" lvl="1" indent="0">
              <a:buNone/>
            </a:pPr>
            <a:r>
              <a:rPr lang="en-US" altLang="en-US" sz="2300" dirty="0"/>
              <a:t>	</a:t>
            </a:r>
            <a:r>
              <a:rPr lang="en-US" altLang="en-US" sz="2300" dirty="0" smtClean="0"/>
              <a:t>-- US commits many atrocities and establishes “</a:t>
            </a:r>
            <a:r>
              <a:rPr lang="en-US" altLang="en-US" sz="2300" b="1" i="1" dirty="0" err="1" smtClean="0"/>
              <a:t>Reconcentration</a:t>
            </a:r>
            <a:r>
              <a:rPr lang="en-US" altLang="en-US" sz="2300" b="1" i="1" dirty="0" smtClean="0"/>
              <a:t> Camps</a:t>
            </a:r>
            <a:r>
              <a:rPr lang="en-US" altLang="en-US" sz="2300" b="1" dirty="0" smtClean="0"/>
              <a:t>” 	=&gt;  600,000 Filipinos die</a:t>
            </a:r>
          </a:p>
          <a:p>
            <a:pPr eaLnBrk="1" hangingPunct="1">
              <a:buFontTx/>
              <a:buNone/>
            </a:pPr>
            <a:r>
              <a:rPr lang="en-US" altLang="en-US" sz="2300" dirty="0" smtClean="0"/>
              <a:t>	#2: US annexes _____________&amp; imposes the </a:t>
            </a:r>
            <a:r>
              <a:rPr lang="en-US" altLang="en-US" sz="2300" b="1" i="1" dirty="0" smtClean="0"/>
              <a:t>Platt Amendment</a:t>
            </a:r>
            <a:r>
              <a:rPr lang="en-US" altLang="en-US" sz="2300" dirty="0" smtClean="0"/>
              <a:t> on Cuba </a:t>
            </a:r>
          </a:p>
          <a:p>
            <a:pPr lvl="1">
              <a:buFont typeface="Wingdings" panose="05000000000000000000" pitchFamily="2" charset="2"/>
              <a:buChar char="§"/>
            </a:pPr>
            <a:r>
              <a:rPr lang="en-US" altLang="en-US" sz="2300" dirty="0"/>
              <a:t>G</a:t>
            </a:r>
            <a:r>
              <a:rPr lang="en-US" altLang="en-US" sz="2300" dirty="0" smtClean="0"/>
              <a:t>ives US a naval base, veto power over Cuban foreign policy and right to intervene in Cuban internal affairs</a:t>
            </a:r>
          </a:p>
          <a:p>
            <a:pPr eaLnBrk="1" hangingPunct="1"/>
            <a:r>
              <a:rPr lang="en-US" altLang="en-US" sz="2300" b="1" i="1" dirty="0" smtClean="0"/>
              <a:t>War signals America’s arrival as a “world power” in the eyes of Europeans </a:t>
            </a:r>
          </a:p>
          <a:p>
            <a:pPr eaLnBrk="1" hangingPunct="1">
              <a:buFontTx/>
              <a:buNone/>
            </a:pPr>
            <a:r>
              <a:rPr lang="en-US" altLang="en-US" sz="1800" dirty="0" smtClean="0"/>
              <a:t>	</a:t>
            </a:r>
          </a:p>
          <a:p>
            <a:pPr eaLnBrk="1" hangingPunct="1">
              <a:buFontTx/>
              <a:buNone/>
            </a:pPr>
            <a:endParaRPr lang="en-US" altLang="en-US" sz="1800" dirty="0" smtClean="0"/>
          </a:p>
        </p:txBody>
      </p:sp>
    </p:spTree>
    <p:extLst>
      <p:ext uri="{BB962C8B-B14F-4D97-AF65-F5344CB8AC3E}">
        <p14:creationId xmlns:p14="http://schemas.microsoft.com/office/powerpoint/2010/main" val="418157633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487362"/>
          </a:xfrm>
        </p:spPr>
        <p:txBody>
          <a:bodyPr>
            <a:normAutofit fontScale="90000"/>
          </a:bodyPr>
          <a:lstStyle/>
          <a:p>
            <a:pPr eaLnBrk="1" hangingPunct="1"/>
            <a:r>
              <a:rPr lang="en-US" altLang="en-US" sz="3600" b="1" u="sng" smtClean="0"/>
              <a:t>US Imperialist Actions (1890-1920)</a:t>
            </a:r>
          </a:p>
        </p:txBody>
      </p:sp>
      <p:pic>
        <p:nvPicPr>
          <p:cNvPr id="24579" name="Picture 4" descr="Map-US_Expands_Its_Influence-1850-1940"/>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304800" y="838200"/>
            <a:ext cx="8534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36090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140"/>
            <a:ext cx="8229600" cy="457200"/>
          </a:xfrm>
        </p:spPr>
        <p:txBody>
          <a:bodyPr>
            <a:normAutofit fontScale="90000"/>
          </a:bodyPr>
          <a:lstStyle/>
          <a:p>
            <a:pPr eaLnBrk="1" hangingPunct="1"/>
            <a:r>
              <a:rPr lang="en-US" altLang="en-US" sz="3200" b="1" u="sng" dirty="0" smtClean="0"/>
              <a:t>America on the World Stage (1900-1910)</a:t>
            </a:r>
          </a:p>
        </p:txBody>
      </p:sp>
      <p:sp>
        <p:nvSpPr>
          <p:cNvPr id="25603" name="Rectangle 3"/>
          <p:cNvSpPr>
            <a:spLocks noGrp="1" noChangeArrowheads="1"/>
          </p:cNvSpPr>
          <p:nvPr>
            <p:ph type="body" idx="1"/>
          </p:nvPr>
        </p:nvSpPr>
        <p:spPr>
          <a:xfrm>
            <a:off x="0" y="457200"/>
            <a:ext cx="9144000" cy="6629400"/>
          </a:xfrm>
        </p:spPr>
        <p:txBody>
          <a:bodyPr>
            <a:normAutofit fontScale="92500" lnSpcReduction="20000"/>
          </a:bodyPr>
          <a:lstStyle/>
          <a:p>
            <a:pPr eaLnBrk="1" hangingPunct="1"/>
            <a:r>
              <a:rPr lang="en-US" altLang="en-US" sz="2300" dirty="0" smtClean="0"/>
              <a:t>After their territorial acquisitions US begins to take a more aggressive stance in Foreign Affairs and interactions, especially in the Caribbean and Asia . . .</a:t>
            </a:r>
          </a:p>
          <a:p>
            <a:pPr eaLnBrk="1" hangingPunct="1">
              <a:buFontTx/>
              <a:buNone/>
            </a:pPr>
            <a:r>
              <a:rPr lang="en-US" altLang="en-US" sz="2300" dirty="0" smtClean="0"/>
              <a:t>#1:  </a:t>
            </a:r>
            <a:r>
              <a:rPr lang="en-US" altLang="en-US" sz="2300" b="1" i="1" dirty="0" smtClean="0"/>
              <a:t>“________________________</a:t>
            </a:r>
            <a:r>
              <a:rPr lang="en-US" altLang="en-US" sz="2300" dirty="0" smtClean="0"/>
              <a:t>” =&gt; </a:t>
            </a:r>
            <a:r>
              <a:rPr lang="en-US" altLang="en-US" sz="2300" b="1" i="1" dirty="0" smtClean="0"/>
              <a:t>Sec. of State John Hay </a:t>
            </a:r>
            <a:r>
              <a:rPr lang="en-US" altLang="en-US" sz="2300" dirty="0" smtClean="0"/>
              <a:t>responds to attempts of European powers to colonize China with Open Door Policy</a:t>
            </a:r>
          </a:p>
          <a:p>
            <a:pPr lvl="1">
              <a:buFont typeface="Wingdings" panose="05000000000000000000" pitchFamily="2" charset="2"/>
              <a:buChar char="§"/>
            </a:pPr>
            <a:r>
              <a:rPr lang="en-US" altLang="en-US" sz="2300" dirty="0" smtClean="0"/>
              <a:t>China open to “fair competition” =&gt; i.e. no colonies</a:t>
            </a:r>
          </a:p>
          <a:p>
            <a:pPr eaLnBrk="1" hangingPunct="1">
              <a:buFontTx/>
              <a:buNone/>
            </a:pPr>
            <a:r>
              <a:rPr lang="en-US" altLang="en-US" sz="2300" dirty="0" smtClean="0"/>
              <a:t>#2: ______________________=&gt; US wanted canal for decades to negate “Two Ocean Navy” and after Spanish-American War wanted it even more!!</a:t>
            </a:r>
          </a:p>
          <a:p>
            <a:pPr lvl="1">
              <a:buFont typeface="Wingdings" panose="05000000000000000000" pitchFamily="2" charset="2"/>
              <a:buChar char="§"/>
            </a:pPr>
            <a:r>
              <a:rPr lang="en-US" altLang="en-US" sz="2300" dirty="0" smtClean="0"/>
              <a:t>After Columbia negotiates, then demands more $$ for a canal zone, TR sends in US Naval forces to aid a </a:t>
            </a:r>
            <a:r>
              <a:rPr lang="en-US" altLang="en-US" sz="2300" b="1" dirty="0" smtClean="0"/>
              <a:t>Panamanian Revolution</a:t>
            </a:r>
          </a:p>
          <a:p>
            <a:pPr marL="457200" lvl="1" indent="0">
              <a:buNone/>
            </a:pPr>
            <a:r>
              <a:rPr lang="en-US" altLang="en-US" sz="2300" b="1" dirty="0"/>
              <a:t>	</a:t>
            </a:r>
            <a:r>
              <a:rPr lang="en-US" altLang="en-US" sz="2300" b="1" dirty="0" smtClean="0"/>
              <a:t>-- </a:t>
            </a:r>
            <a:r>
              <a:rPr lang="en-US" altLang="en-US" sz="2300" dirty="0" smtClean="0"/>
              <a:t> </a:t>
            </a:r>
            <a:r>
              <a:rPr lang="en-US" altLang="en-US" sz="2300" dirty="0"/>
              <a:t>N</a:t>
            </a:r>
            <a:r>
              <a:rPr lang="en-US" altLang="en-US" sz="2300" dirty="0" smtClean="0"/>
              <a:t>egotiate the canal from Panama instead!! (Total price of Canal was 	$400 Million and thousands of American lives!)</a:t>
            </a:r>
          </a:p>
          <a:p>
            <a:pPr eaLnBrk="1" hangingPunct="1">
              <a:buFontTx/>
              <a:buNone/>
            </a:pPr>
            <a:r>
              <a:rPr lang="en-US" altLang="en-US" sz="2300" dirty="0" smtClean="0"/>
              <a:t>#3: </a:t>
            </a:r>
            <a:r>
              <a:rPr lang="en-US" altLang="en-US" sz="2300" b="1" i="1" u="sng" dirty="0" smtClean="0"/>
              <a:t>Roosevelt Corollary and</a:t>
            </a:r>
            <a:r>
              <a:rPr lang="en-US" altLang="en-US" sz="2300" dirty="0" smtClean="0"/>
              <a:t> </a:t>
            </a:r>
            <a:r>
              <a:rPr lang="en-US" altLang="en-US" sz="2300" b="1" i="1" u="sng" dirty="0" smtClean="0"/>
              <a:t>“______________________</a:t>
            </a:r>
            <a:r>
              <a:rPr lang="en-US" altLang="en-US" sz="2300" dirty="0" smtClean="0"/>
              <a:t>” =&gt; TR’s foreign policy mantra was </a:t>
            </a:r>
            <a:r>
              <a:rPr lang="en-US" altLang="en-US" sz="2300" b="1" i="1" dirty="0" smtClean="0"/>
              <a:t>“Speak Softly and Carry a Big Stick” </a:t>
            </a:r>
          </a:p>
          <a:p>
            <a:pPr lvl="1">
              <a:buFont typeface="Wingdings" panose="05000000000000000000" pitchFamily="2" charset="2"/>
              <a:buChar char="§"/>
            </a:pPr>
            <a:r>
              <a:rPr lang="en-US" altLang="en-US" sz="2300" dirty="0" smtClean="0"/>
              <a:t>Roosevelt said that only the US could intervene in Latin American affairs (i.e. debt collection) =&gt; Started the 20</a:t>
            </a:r>
            <a:r>
              <a:rPr lang="en-US" altLang="en-US" sz="2300" baseline="30000" dirty="0" smtClean="0"/>
              <a:t>th</a:t>
            </a:r>
            <a:r>
              <a:rPr lang="en-US" altLang="en-US" sz="2300" dirty="0" smtClean="0"/>
              <a:t> century </a:t>
            </a:r>
            <a:r>
              <a:rPr lang="en-US" altLang="en-US" sz="2300" b="1" i="1" dirty="0" smtClean="0"/>
              <a:t>“Bad Neighbor”</a:t>
            </a:r>
            <a:r>
              <a:rPr lang="en-US" altLang="en-US" sz="2300" dirty="0" smtClean="0"/>
              <a:t> Policy </a:t>
            </a:r>
          </a:p>
          <a:p>
            <a:pPr marL="457200" lvl="1" indent="0">
              <a:buNone/>
            </a:pPr>
            <a:r>
              <a:rPr lang="en-US" altLang="en-US" sz="2300" dirty="0"/>
              <a:t>	</a:t>
            </a:r>
            <a:r>
              <a:rPr lang="en-US" altLang="en-US" sz="2300" dirty="0" smtClean="0"/>
              <a:t>-- US has sent troops and established military bases US in dozen + Latin 	American countries in the next 100 years!!</a:t>
            </a:r>
          </a:p>
          <a:p>
            <a:pPr lvl="1">
              <a:buFont typeface="Wingdings" panose="05000000000000000000" pitchFamily="2" charset="2"/>
              <a:buChar char="§"/>
            </a:pPr>
            <a:r>
              <a:rPr lang="en-US" altLang="en-US" sz="2300" dirty="0" smtClean="0"/>
              <a:t>Ex: </a:t>
            </a:r>
            <a:r>
              <a:rPr lang="en-US" altLang="en-US" sz="2300" b="1" i="1" dirty="0" smtClean="0"/>
              <a:t>US intervention in _________________</a:t>
            </a:r>
            <a:r>
              <a:rPr lang="en-US" altLang="en-US" sz="2300" dirty="0" smtClean="0"/>
              <a:t>(1910-1918) =&gt; attempted to protect US business interests &amp; promote US backed leaders (Diaz vs Huerta)</a:t>
            </a:r>
          </a:p>
          <a:p>
            <a:pPr marL="457200" lvl="1" indent="0">
              <a:buNone/>
            </a:pPr>
            <a:r>
              <a:rPr lang="en-US" altLang="en-US" sz="2300" dirty="0"/>
              <a:t>	-- By 1900 US companies and individuals owned 27% of Mexican </a:t>
            </a:r>
            <a:r>
              <a:rPr lang="en-US" altLang="en-US" sz="2300" dirty="0" smtClean="0"/>
              <a:t>land</a:t>
            </a:r>
          </a:p>
          <a:p>
            <a:pPr marL="457200" lvl="1" indent="0">
              <a:buNone/>
            </a:pPr>
            <a:r>
              <a:rPr lang="en-US" altLang="en-US" sz="2300" dirty="0" smtClean="0"/>
              <a:t>	-- US sent troops into Mexico 3 times =&gt; hunt </a:t>
            </a:r>
            <a:r>
              <a:rPr lang="en-US" altLang="en-US" sz="2300" b="1" i="1" dirty="0" err="1" smtClean="0"/>
              <a:t>Pancho</a:t>
            </a:r>
            <a:r>
              <a:rPr lang="en-US" altLang="en-US" sz="2300" b="1" i="1" dirty="0" smtClean="0"/>
              <a:t> Villa </a:t>
            </a:r>
            <a:r>
              <a:rPr lang="en-US" altLang="en-US" sz="2300" dirty="0" smtClean="0"/>
              <a:t>for 11 months </a:t>
            </a:r>
          </a:p>
          <a:p>
            <a:pPr marL="57150" indent="0">
              <a:buNone/>
            </a:pPr>
            <a:endParaRPr lang="en-US" altLang="en-US" sz="2100" b="1" i="1" dirty="0" smtClean="0"/>
          </a:p>
        </p:txBody>
      </p:sp>
    </p:spTree>
    <p:extLst>
      <p:ext uri="{BB962C8B-B14F-4D97-AF65-F5344CB8AC3E}">
        <p14:creationId xmlns:p14="http://schemas.microsoft.com/office/powerpoint/2010/main" val="347804281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580373"/>
          </a:xfrm>
        </p:spPr>
        <p:txBody>
          <a:bodyPr>
            <a:normAutofit fontScale="90000"/>
          </a:bodyPr>
          <a:lstStyle/>
          <a:p>
            <a:r>
              <a:rPr lang="en-US" b="1" u="sng" dirty="0" smtClean="0"/>
              <a:t>US Open Door Policy in China</a:t>
            </a:r>
            <a:endParaRPr lang="en-US" b="1" u="sng" dirty="0"/>
          </a:p>
        </p:txBody>
      </p:sp>
      <p:pic>
        <p:nvPicPr>
          <p:cNvPr id="9218" name="Picture 2" descr="https://mstartzman.pbworks.com/f/1264723612/opendo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799"/>
            <a:ext cx="7772400" cy="617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0201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0"/>
            <a:ext cx="8229600" cy="487363"/>
          </a:xfrm>
        </p:spPr>
        <p:txBody>
          <a:bodyPr>
            <a:normAutofit fontScale="90000"/>
          </a:bodyPr>
          <a:lstStyle/>
          <a:p>
            <a:r>
              <a:rPr lang="en-US" altLang="en-US" sz="4000" b="1" i="1" u="sng" smtClean="0"/>
              <a:t>Panama Canal -- 1908</a:t>
            </a:r>
          </a:p>
        </p:txBody>
      </p:sp>
      <p:pic>
        <p:nvPicPr>
          <p:cNvPr id="27651" name="Content Placeholder 3" descr="map-Panama Canal Design"/>
          <p:cNvPicPr>
            <a:picLocks noGrp="1" noChangeAspect="1" noChangeArrowheads="1"/>
          </p:cNvPicPr>
          <p:nvPr>
            <p:ph idx="1"/>
          </p:nvPr>
        </p:nvPicPr>
        <p:blipFill>
          <a:blip r:embed="rId2">
            <a:lum bright="-6000" contrast="12000"/>
            <a:extLst>
              <a:ext uri="{28A0092B-C50C-407E-A947-70E740481C1C}">
                <a14:useLocalDpi xmlns:a14="http://schemas.microsoft.com/office/drawing/2010/main" val="0"/>
              </a:ext>
            </a:extLst>
          </a:blip>
          <a:srcRect/>
          <a:stretch>
            <a:fillRect/>
          </a:stretch>
        </p:blipFill>
        <p:spPr>
          <a:xfrm>
            <a:off x="1219200" y="609600"/>
            <a:ext cx="6629400" cy="6076950"/>
          </a:xfrm>
          <a:noFill/>
          <a:ln>
            <a:solidFill>
              <a:srgbClr val="000099"/>
            </a:solidFill>
            <a:miter lim="800000"/>
            <a:headEnd/>
            <a:tailEnd/>
          </a:ln>
        </p:spPr>
      </p:pic>
    </p:spTree>
    <p:extLst>
      <p:ext uri="{BB962C8B-B14F-4D97-AF65-F5344CB8AC3E}">
        <p14:creationId xmlns:p14="http://schemas.microsoft.com/office/powerpoint/2010/main" val="13569873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487362"/>
          </a:xfrm>
        </p:spPr>
        <p:txBody>
          <a:bodyPr>
            <a:normAutofit fontScale="90000"/>
          </a:bodyPr>
          <a:lstStyle/>
          <a:p>
            <a:pPr eaLnBrk="1" hangingPunct="1"/>
            <a:r>
              <a:rPr lang="en-US" altLang="en-US" sz="3200" b="1" i="1" smtClean="0"/>
              <a:t>The Big Stick in the Carribean (1905)</a:t>
            </a:r>
          </a:p>
        </p:txBody>
      </p:sp>
      <p:pic>
        <p:nvPicPr>
          <p:cNvPr id="28675" name="Picture 3" descr="pol_cartoon-Big Stick"/>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609600" y="762000"/>
            <a:ext cx="7543800" cy="5888038"/>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0139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29699" name="Rectangle 3"/>
          <p:cNvSpPr>
            <a:spLocks noGrp="1" noChangeArrowheads="1"/>
          </p:cNvSpPr>
          <p:nvPr>
            <p:ph type="body" sz="half" idx="1"/>
          </p:nvPr>
        </p:nvSpPr>
        <p:spPr>
          <a:xfrm>
            <a:off x="0" y="457201"/>
            <a:ext cx="9144000" cy="3276600"/>
          </a:xfrm>
        </p:spPr>
        <p:txBody>
          <a:bodyPr/>
          <a:lstStyle/>
          <a:p>
            <a:pPr marL="0" indent="0" eaLnBrk="1" hangingPunct="1">
              <a:buNone/>
            </a:pPr>
            <a:r>
              <a:rPr lang="en-US" altLang="en-US" sz="2100" dirty="0" smtClean="0"/>
              <a:t>#4: Roosevelt brought in in 1906 to negotiate peace treaty between Russia and Japan =&gt; is successful and earns </a:t>
            </a:r>
            <a:r>
              <a:rPr lang="en-US" altLang="en-US" sz="2100" b="1" i="1" dirty="0" smtClean="0"/>
              <a:t>1906 Nobel Peace Prize</a:t>
            </a:r>
          </a:p>
          <a:p>
            <a:pPr eaLnBrk="1" hangingPunct="1">
              <a:buFontTx/>
              <a:buNone/>
            </a:pPr>
            <a:r>
              <a:rPr lang="en-US" altLang="en-US" sz="2100" dirty="0" smtClean="0"/>
              <a:t>#5: To project American Naval power in the Pacific after the Spanish American War Roosevelt also sends out the “_______________________”</a:t>
            </a:r>
          </a:p>
          <a:p>
            <a:pPr lvl="1">
              <a:buFont typeface="Wingdings" panose="05000000000000000000" pitchFamily="2" charset="2"/>
              <a:buChar char="§"/>
            </a:pPr>
            <a:r>
              <a:rPr lang="en-US" altLang="en-US" sz="2200" dirty="0" smtClean="0"/>
              <a:t>Fleet of modern American ships that sail around the world, stopping at key countries</a:t>
            </a:r>
          </a:p>
        </p:txBody>
      </p:sp>
      <p:pic>
        <p:nvPicPr>
          <p:cNvPr id="29700" name="Picture 7" descr="GW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47800" y="2743200"/>
            <a:ext cx="6571785" cy="3962400"/>
          </a:xfrm>
          <a:noFill/>
        </p:spPr>
      </p:pic>
      <p:sp>
        <p:nvSpPr>
          <p:cNvPr id="6" name="Rectangle 2"/>
          <p:cNvSpPr>
            <a:spLocks noGrp="1" noChangeArrowheads="1"/>
          </p:cNvSpPr>
          <p:nvPr>
            <p:ph type="title"/>
          </p:nvPr>
        </p:nvSpPr>
        <p:spPr>
          <a:xfrm>
            <a:off x="457200" y="27140"/>
            <a:ext cx="8229600" cy="457200"/>
          </a:xfrm>
        </p:spPr>
        <p:txBody>
          <a:bodyPr>
            <a:normAutofit fontScale="90000"/>
          </a:bodyPr>
          <a:lstStyle/>
          <a:p>
            <a:pPr eaLnBrk="1" hangingPunct="1"/>
            <a:r>
              <a:rPr lang="en-US" altLang="en-US" sz="3200" b="1" u="sng" dirty="0" smtClean="0"/>
              <a:t>America on the World Stage (1900-1910)</a:t>
            </a:r>
          </a:p>
        </p:txBody>
      </p:sp>
    </p:spTree>
    <p:extLst>
      <p:ext uri="{BB962C8B-B14F-4D97-AF65-F5344CB8AC3E}">
        <p14:creationId xmlns:p14="http://schemas.microsoft.com/office/powerpoint/2010/main" val="353221866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64000"/>
          </a:schemeClr>
        </a:solidFill>
        <a:effectLst/>
      </p:bgPr>
    </p:bg>
    <p:spTree>
      <p:nvGrpSpPr>
        <p:cNvPr id="1" name=""/>
        <p:cNvGrpSpPr/>
        <p:nvPr/>
      </p:nvGrpSpPr>
      <p:grpSpPr>
        <a:xfrm>
          <a:off x="0" y="0"/>
          <a:ext cx="0" cy="0"/>
          <a:chOff x="0" y="0"/>
          <a:chExt cx="0" cy="0"/>
        </a:xfrm>
      </p:grpSpPr>
      <p:sp>
        <p:nvSpPr>
          <p:cNvPr id="13315" name="TextBox 4"/>
          <p:cNvSpPr txBox="1">
            <a:spLocks noChangeArrowheads="1"/>
          </p:cNvSpPr>
          <p:nvPr/>
        </p:nvSpPr>
        <p:spPr bwMode="auto">
          <a:xfrm>
            <a:off x="0" y="45720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sz="2100" b="1" i="1" dirty="0" smtClean="0"/>
              <a:t>#6: “________________________” </a:t>
            </a:r>
            <a:r>
              <a:rPr lang="en-US" altLang="en-US" sz="2100" dirty="0"/>
              <a:t>– use </a:t>
            </a:r>
            <a:r>
              <a:rPr lang="en-US" altLang="en-US" sz="2100" dirty="0" smtClean="0"/>
              <a:t>American Government loans and investment to </a:t>
            </a:r>
            <a:r>
              <a:rPr lang="en-US" altLang="en-US" sz="2100" dirty="0"/>
              <a:t>‘control’ central American </a:t>
            </a:r>
            <a:r>
              <a:rPr lang="en-US" altLang="en-US" sz="2100" dirty="0" smtClean="0"/>
              <a:t>nations (prop up </a:t>
            </a:r>
            <a:r>
              <a:rPr lang="en-US" altLang="en-US" sz="2100" dirty="0" err="1" smtClean="0"/>
              <a:t>Govts</a:t>
            </a:r>
            <a:r>
              <a:rPr lang="en-US" altLang="en-US" sz="2100" dirty="0" smtClean="0"/>
              <a:t>)</a:t>
            </a:r>
            <a:endParaRPr lang="en-US" altLang="en-US" sz="2100" dirty="0"/>
          </a:p>
          <a:p>
            <a:pPr eaLnBrk="1" hangingPunct="1">
              <a:spcBef>
                <a:spcPct val="0"/>
              </a:spcBef>
            </a:pPr>
            <a:r>
              <a:rPr lang="en-US" altLang="en-US" sz="2100" dirty="0"/>
              <a:t>US constantly intervened in domestic political affairs of nations “to protect American business interests</a:t>
            </a:r>
            <a:r>
              <a:rPr lang="en-US" altLang="en-US" sz="2100" dirty="0" smtClean="0"/>
              <a:t>” =&gt; Nicaragua in 1912 (10 year occupation)</a:t>
            </a:r>
            <a:endParaRPr lang="en-US" altLang="en-US" sz="2100" dirty="0"/>
          </a:p>
        </p:txBody>
      </p:sp>
      <p:pic>
        <p:nvPicPr>
          <p:cNvPr id="13316" name="Picture 5" descr="murrin_lep4e_ch22-2"/>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228600" y="2209800"/>
            <a:ext cx="8763000" cy="46482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457200" y="27140"/>
            <a:ext cx="8229600" cy="457200"/>
          </a:xfrm>
        </p:spPr>
        <p:txBody>
          <a:bodyPr>
            <a:normAutofit fontScale="90000"/>
          </a:bodyPr>
          <a:lstStyle/>
          <a:p>
            <a:pPr eaLnBrk="1" hangingPunct="1"/>
            <a:r>
              <a:rPr lang="en-US" altLang="en-US" sz="3200" b="1" u="sng" dirty="0" smtClean="0"/>
              <a:t>America on the World Stage (1900-1910)</a:t>
            </a:r>
          </a:p>
        </p:txBody>
      </p:sp>
    </p:spTree>
    <p:extLst>
      <p:ext uri="{BB962C8B-B14F-4D97-AF65-F5344CB8AC3E}">
        <p14:creationId xmlns:p14="http://schemas.microsoft.com/office/powerpoint/2010/main" val="3339088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01"/>
            <a:ext cx="8229600" cy="364299"/>
          </a:xfrm>
        </p:spPr>
        <p:txBody>
          <a:bodyPr>
            <a:normAutofit fontScale="90000"/>
          </a:bodyPr>
          <a:lstStyle/>
          <a:p>
            <a:r>
              <a:rPr lang="en-US" b="1" u="sng" dirty="0" smtClean="0"/>
              <a:t>Progressivism Divided </a:t>
            </a:r>
            <a:endParaRPr lang="en-US" b="1" u="sng" dirty="0"/>
          </a:p>
        </p:txBody>
      </p:sp>
      <p:sp>
        <p:nvSpPr>
          <p:cNvPr id="3" name="Text Placeholder 2"/>
          <p:cNvSpPr>
            <a:spLocks noGrp="1"/>
          </p:cNvSpPr>
          <p:nvPr>
            <p:ph type="body" sz="half" idx="1"/>
          </p:nvPr>
        </p:nvSpPr>
        <p:spPr>
          <a:xfrm>
            <a:off x="33403" y="457200"/>
            <a:ext cx="9144000" cy="6477000"/>
          </a:xfrm>
        </p:spPr>
        <p:txBody>
          <a:bodyPr>
            <a:normAutofit/>
          </a:bodyPr>
          <a:lstStyle/>
          <a:p>
            <a:pPr>
              <a:lnSpc>
                <a:spcPct val="90000"/>
              </a:lnSpc>
            </a:pPr>
            <a:r>
              <a:rPr lang="en-US" altLang="en-US" sz="2400" dirty="0" smtClean="0"/>
              <a:t>Although the Progressive Movement provided a unified vision for using government &amp; private  institutions to address the problems of an industrial society, at times Progressives were divided  . . .</a:t>
            </a:r>
          </a:p>
          <a:p>
            <a:pPr marL="0" indent="0">
              <a:lnSpc>
                <a:spcPct val="90000"/>
              </a:lnSpc>
              <a:buNone/>
            </a:pPr>
            <a:r>
              <a:rPr lang="en-US" altLang="en-US" sz="2400" dirty="0" smtClean="0"/>
              <a:t>#1: </a:t>
            </a:r>
            <a:r>
              <a:rPr lang="en-US" altLang="en-US" sz="2400" dirty="0" smtClean="0"/>
              <a:t>_____________________=&gt;</a:t>
            </a:r>
            <a:r>
              <a:rPr lang="en-US" altLang="en-US" sz="2400" dirty="0" smtClean="0"/>
              <a:t>reformers like </a:t>
            </a:r>
            <a:r>
              <a:rPr lang="en-US" altLang="en-US" sz="2400" b="1" i="1" dirty="0" smtClean="0"/>
              <a:t>WEB DuBois </a:t>
            </a:r>
            <a:r>
              <a:rPr lang="en-US" altLang="en-US" sz="2400" dirty="0" smtClean="0"/>
              <a:t>and </a:t>
            </a:r>
            <a:r>
              <a:rPr lang="en-US" altLang="en-US" sz="2400" b="1" i="1" dirty="0" smtClean="0"/>
              <a:t>Booker T Washington </a:t>
            </a:r>
            <a:r>
              <a:rPr lang="en-US" altLang="en-US" sz="2400" dirty="0" smtClean="0"/>
              <a:t>were divided as to the response to Southern segregation</a:t>
            </a:r>
          </a:p>
          <a:p>
            <a:pPr lvl="1">
              <a:lnSpc>
                <a:spcPct val="90000"/>
              </a:lnSpc>
              <a:buFont typeface="Wingdings" panose="05000000000000000000" pitchFamily="2" charset="2"/>
              <a:buChar char="§"/>
            </a:pPr>
            <a:r>
              <a:rPr lang="en-US" altLang="en-US" sz="2400" dirty="0" smtClean="0"/>
              <a:t>Washington = </a:t>
            </a:r>
            <a:r>
              <a:rPr lang="en-US" altLang="en-US" sz="2400" dirty="0" err="1" smtClean="0"/>
              <a:t>accomodation</a:t>
            </a:r>
            <a:r>
              <a:rPr lang="en-US" altLang="en-US" sz="2400" dirty="0" smtClean="0"/>
              <a:t>; Du Bois = change and challenge now</a:t>
            </a:r>
          </a:p>
          <a:p>
            <a:pPr marL="0" indent="0">
              <a:buNone/>
            </a:pPr>
            <a:r>
              <a:rPr lang="en-US" sz="2300" dirty="0" smtClean="0"/>
              <a:t>#2: </a:t>
            </a:r>
            <a:r>
              <a:rPr lang="en-US" sz="2300" dirty="0" smtClean="0"/>
              <a:t>______________________=&gt; </a:t>
            </a:r>
            <a:r>
              <a:rPr lang="en-US" sz="2300" dirty="0" smtClean="0"/>
              <a:t>some called for greater participation (i.e. women voting); others called for increased reliance on educated experts</a:t>
            </a:r>
          </a:p>
          <a:p>
            <a:pPr marL="0" indent="0">
              <a:buNone/>
            </a:pPr>
            <a:r>
              <a:rPr lang="en-US" sz="2300" dirty="0" smtClean="0"/>
              <a:t>#3: </a:t>
            </a:r>
            <a:r>
              <a:rPr lang="en-US" sz="2300" dirty="0" smtClean="0"/>
              <a:t>_______________________</a:t>
            </a:r>
            <a:r>
              <a:rPr lang="en-US" sz="2300" dirty="0" smtClean="0"/>
              <a:t> </a:t>
            </a:r>
            <a:r>
              <a:rPr lang="en-US" sz="2300" dirty="0" smtClean="0"/>
              <a:t>=&gt; some called for immigration restrictions so that problems could be addressed, others advocated open immigration</a:t>
            </a:r>
          </a:p>
          <a:p>
            <a:pPr marL="0" indent="0">
              <a:buNone/>
            </a:pPr>
            <a:r>
              <a:rPr lang="en-US" sz="2300" dirty="0" smtClean="0"/>
              <a:t>#4: </a:t>
            </a:r>
            <a:r>
              <a:rPr lang="en-US" sz="2300" dirty="0" smtClean="0"/>
              <a:t>_________________________________=&gt; </a:t>
            </a:r>
            <a:r>
              <a:rPr lang="en-US" sz="2300" dirty="0" smtClean="0"/>
              <a:t>some called for managed resource usage (Pinochet &amp; TR), others advocated preservation of natural state (Muir)</a:t>
            </a:r>
          </a:p>
          <a:p>
            <a:pPr marL="0" indent="0">
              <a:buNone/>
            </a:pPr>
            <a:endParaRPr lang="en-US" sz="2300" dirty="0"/>
          </a:p>
        </p:txBody>
      </p:sp>
    </p:spTree>
    <p:extLst>
      <p:ext uri="{BB962C8B-B14F-4D97-AF65-F5344CB8AC3E}">
        <p14:creationId xmlns:p14="http://schemas.microsoft.com/office/powerpoint/2010/main" val="355041644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smtClean="0"/>
              <a:t>Isolationism vs Interventionism??</a:t>
            </a:r>
            <a:endParaRPr lang="en-US" b="1" u="sng" dirty="0"/>
          </a:p>
        </p:txBody>
      </p:sp>
      <p:sp>
        <p:nvSpPr>
          <p:cNvPr id="3" name="Content Placeholder 2"/>
          <p:cNvSpPr>
            <a:spLocks noGrp="1"/>
          </p:cNvSpPr>
          <p:nvPr>
            <p:ph idx="1"/>
          </p:nvPr>
        </p:nvSpPr>
        <p:spPr>
          <a:xfrm>
            <a:off x="0" y="762000"/>
            <a:ext cx="9144000" cy="6324600"/>
          </a:xfrm>
        </p:spPr>
        <p:txBody>
          <a:bodyPr>
            <a:normAutofit/>
          </a:bodyPr>
          <a:lstStyle/>
          <a:p>
            <a:r>
              <a:rPr lang="en-US" sz="2300" dirty="0" smtClean="0"/>
              <a:t>What is Isolationism? Interventionism? </a:t>
            </a:r>
          </a:p>
          <a:p>
            <a:pPr lvl="1">
              <a:buFont typeface="Wingdings" panose="05000000000000000000" pitchFamily="2" charset="2"/>
              <a:buChar char="§"/>
            </a:pPr>
            <a:r>
              <a:rPr lang="en-US" sz="2300" b="1" i="1" dirty="0" smtClean="0"/>
              <a:t>Isolationism</a:t>
            </a:r>
            <a:r>
              <a:rPr lang="en-US" sz="2300" dirty="0" smtClean="0"/>
              <a:t> =&gt; disconnection from world affairs by refusing to enter alliances, foreign economic commitments and international agreements, usually for the purpose of domestic focus</a:t>
            </a:r>
          </a:p>
          <a:p>
            <a:pPr lvl="1">
              <a:buFont typeface="Wingdings" panose="05000000000000000000" pitchFamily="2" charset="2"/>
              <a:buChar char="§"/>
            </a:pPr>
            <a:r>
              <a:rPr lang="en-US" sz="2300" b="1" i="1" dirty="0" smtClean="0"/>
              <a:t>Interventionism</a:t>
            </a:r>
            <a:r>
              <a:rPr lang="en-US" sz="2300" dirty="0" smtClean="0"/>
              <a:t> =&gt; proactive use of military, economic or political involvement in world affairs to attempt and influence the outcome or course of events</a:t>
            </a:r>
          </a:p>
          <a:p>
            <a:pPr marL="400050"/>
            <a:r>
              <a:rPr lang="en-US" sz="2300" b="1" i="1" dirty="0" smtClean="0"/>
              <a:t>Throughout US History from 1776 to 1900 what had been US foreign policy?  Why?  Examples?</a:t>
            </a:r>
          </a:p>
          <a:p>
            <a:pPr lvl="1">
              <a:buFont typeface="Wingdings" panose="05000000000000000000" pitchFamily="2" charset="2"/>
              <a:buChar char="§"/>
            </a:pPr>
            <a:r>
              <a:rPr lang="en-US" sz="2300" b="1" i="1" dirty="0" smtClean="0"/>
              <a:t>Examples =? _____________________________________________</a:t>
            </a:r>
          </a:p>
          <a:p>
            <a:pPr marL="57150" indent="0">
              <a:buNone/>
            </a:pPr>
            <a:endParaRPr lang="en-US" sz="2300" b="1" i="1" dirty="0"/>
          </a:p>
          <a:p>
            <a:pPr marL="57150" indent="0">
              <a:buNone/>
            </a:pPr>
            <a:r>
              <a:rPr lang="en-US" sz="2300" b="1" i="1" dirty="0" smtClean="0"/>
              <a:t>____________________________________________________________</a:t>
            </a:r>
          </a:p>
          <a:p>
            <a:pPr marL="57150" indent="0">
              <a:buNone/>
            </a:pPr>
            <a:endParaRPr lang="en-US" sz="2300" b="1" i="1" dirty="0"/>
          </a:p>
          <a:p>
            <a:pPr marL="57150" indent="0">
              <a:buNone/>
            </a:pPr>
            <a:r>
              <a:rPr lang="en-US" sz="2300" b="1" i="1" dirty="0" smtClean="0"/>
              <a:t>____________________________________________________________</a:t>
            </a:r>
          </a:p>
        </p:txBody>
      </p:sp>
    </p:spTree>
    <p:extLst>
      <p:ext uri="{BB962C8B-B14F-4D97-AF65-F5344CB8AC3E}">
        <p14:creationId xmlns:p14="http://schemas.microsoft.com/office/powerpoint/2010/main" val="24590053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0000"/>
          </a:scheme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76200"/>
            <a:ext cx="8973855" cy="457200"/>
          </a:xfrm>
        </p:spPr>
        <p:txBody>
          <a:bodyPr>
            <a:normAutofit fontScale="90000"/>
          </a:bodyPr>
          <a:lstStyle/>
          <a:p>
            <a:pPr eaLnBrk="1" hangingPunct="1"/>
            <a:r>
              <a:rPr lang="en-US" altLang="en-US" b="1" u="sng" dirty="0" smtClean="0"/>
              <a:t>World War I</a:t>
            </a:r>
            <a:r>
              <a:rPr lang="en-US" altLang="en-US" dirty="0" smtClean="0"/>
              <a:t> </a:t>
            </a:r>
          </a:p>
        </p:txBody>
      </p:sp>
      <p:sp>
        <p:nvSpPr>
          <p:cNvPr id="29699" name="Rectangle 3"/>
          <p:cNvSpPr>
            <a:spLocks noGrp="1" noChangeArrowheads="1"/>
          </p:cNvSpPr>
          <p:nvPr>
            <p:ph type="body" idx="1"/>
          </p:nvPr>
        </p:nvSpPr>
        <p:spPr>
          <a:xfrm>
            <a:off x="0" y="533400"/>
            <a:ext cx="6324600" cy="6553200"/>
          </a:xfrm>
        </p:spPr>
        <p:txBody>
          <a:bodyPr>
            <a:noAutofit/>
          </a:bodyPr>
          <a:lstStyle/>
          <a:p>
            <a:pPr eaLnBrk="1" hangingPunct="1">
              <a:buFontTx/>
              <a:buNone/>
            </a:pPr>
            <a:r>
              <a:rPr lang="en-US" altLang="en-US" sz="2100" b="1" u="sng" dirty="0" smtClean="0"/>
              <a:t>How did the War start?</a:t>
            </a:r>
          </a:p>
          <a:p>
            <a:pPr eaLnBrk="1" hangingPunct="1">
              <a:buFontTx/>
              <a:buNone/>
            </a:pPr>
            <a:r>
              <a:rPr lang="en-US" altLang="en-US" sz="2100" dirty="0" smtClean="0"/>
              <a:t>#1: </a:t>
            </a:r>
            <a:r>
              <a:rPr lang="en-US" altLang="en-US" sz="2100" b="1" i="1" dirty="0" smtClean="0"/>
              <a:t>Alliance System</a:t>
            </a:r>
            <a:r>
              <a:rPr lang="en-US" altLang="en-US" sz="2100" dirty="0" smtClean="0"/>
              <a:t> – European nations involved in a</a:t>
            </a:r>
          </a:p>
          <a:p>
            <a:pPr eaLnBrk="1" hangingPunct="1">
              <a:buFontTx/>
              <a:buNone/>
            </a:pPr>
            <a:r>
              <a:rPr lang="en-US" altLang="en-US" sz="2100" dirty="0" smtClean="0"/>
              <a:t>system of defensive “alliances” </a:t>
            </a:r>
            <a:endParaRPr lang="en-US" altLang="en-US" sz="2100" dirty="0"/>
          </a:p>
          <a:p>
            <a:pPr lvl="1">
              <a:buFont typeface="Wingdings" panose="05000000000000000000" pitchFamily="2" charset="2"/>
              <a:buChar char="§"/>
            </a:pPr>
            <a:r>
              <a:rPr lang="en-US" altLang="en-US" sz="2100" b="1" dirty="0" smtClean="0"/>
              <a:t>Allied Powers</a:t>
            </a:r>
            <a:r>
              <a:rPr lang="en-US" altLang="en-US" sz="2100" dirty="0" smtClean="0"/>
              <a:t> (i.e._______________________ ________________________, etc..)</a:t>
            </a:r>
          </a:p>
          <a:p>
            <a:pPr lvl="1">
              <a:buFont typeface="Wingdings" panose="05000000000000000000" pitchFamily="2" charset="2"/>
              <a:buChar char="§"/>
            </a:pPr>
            <a:r>
              <a:rPr lang="en-US" altLang="en-US" sz="2100" b="1" dirty="0" smtClean="0"/>
              <a:t>Central Powers</a:t>
            </a:r>
            <a:r>
              <a:rPr lang="en-US" altLang="en-US" sz="2100" dirty="0" smtClean="0"/>
              <a:t> (i.e.____________________ _________________________, etc..)</a:t>
            </a:r>
          </a:p>
          <a:p>
            <a:pPr eaLnBrk="1" hangingPunct="1">
              <a:buFontTx/>
              <a:buNone/>
            </a:pPr>
            <a:r>
              <a:rPr lang="en-US" altLang="en-US" sz="2100" dirty="0" smtClean="0"/>
              <a:t>#2: </a:t>
            </a:r>
            <a:r>
              <a:rPr lang="en-US" altLang="en-US" sz="2100" b="1" i="1" dirty="0" err="1" smtClean="0"/>
              <a:t>Assasination</a:t>
            </a:r>
            <a:r>
              <a:rPr lang="en-US" altLang="en-US" sz="2100" b="1" i="1" dirty="0" smtClean="0"/>
              <a:t> of Archduke_______________</a:t>
            </a:r>
            <a:r>
              <a:rPr lang="en-US" altLang="en-US" sz="2100" dirty="0" smtClean="0"/>
              <a:t>– heir to</a:t>
            </a:r>
          </a:p>
          <a:p>
            <a:pPr eaLnBrk="1" hangingPunct="1">
              <a:buFontTx/>
              <a:buNone/>
            </a:pPr>
            <a:r>
              <a:rPr lang="en-US" altLang="en-US" sz="2100" dirty="0" smtClean="0"/>
              <a:t>Austrian-Hungarian throne was killed in Serbia to</a:t>
            </a:r>
          </a:p>
          <a:p>
            <a:pPr eaLnBrk="1" hangingPunct="1">
              <a:buFontTx/>
              <a:buNone/>
            </a:pPr>
            <a:r>
              <a:rPr lang="en-US" altLang="en-US" sz="2100" dirty="0" smtClean="0"/>
              <a:t>forward cause of Serbian Nationalism</a:t>
            </a:r>
          </a:p>
          <a:p>
            <a:pPr lvl="1">
              <a:buFont typeface="Wingdings" panose="05000000000000000000" pitchFamily="2" charset="2"/>
              <a:buChar char="§"/>
            </a:pPr>
            <a:r>
              <a:rPr lang="en-US" altLang="en-US" sz="2100" dirty="0" smtClean="0"/>
              <a:t> Ignited </a:t>
            </a:r>
            <a:r>
              <a:rPr lang="en-US" altLang="en-US" sz="2100" dirty="0" err="1" smtClean="0"/>
              <a:t>powderkeg</a:t>
            </a:r>
            <a:r>
              <a:rPr lang="en-US" altLang="en-US" sz="2100" dirty="0" smtClean="0"/>
              <a:t> of alliance system</a:t>
            </a:r>
          </a:p>
          <a:p>
            <a:pPr eaLnBrk="1" hangingPunct="1">
              <a:buFontTx/>
              <a:buNone/>
            </a:pPr>
            <a:r>
              <a:rPr lang="en-US" altLang="en-US" sz="2100" dirty="0" smtClean="0"/>
              <a:t>#3: </a:t>
            </a:r>
            <a:r>
              <a:rPr lang="en-US" altLang="en-US" sz="2100" b="1" i="1" dirty="0" smtClean="0"/>
              <a:t>Imperialism</a:t>
            </a:r>
            <a:r>
              <a:rPr lang="en-US" altLang="en-US" sz="2100" dirty="0" smtClean="0"/>
              <a:t> –  European nations controlled large empires &amp; believed they could gain more land and colonies w/ a short fight (i.e. Germany)</a:t>
            </a:r>
          </a:p>
          <a:p>
            <a:pPr eaLnBrk="1" hangingPunct="1">
              <a:buFontTx/>
              <a:buNone/>
            </a:pPr>
            <a:r>
              <a:rPr lang="en-US" altLang="en-US" sz="2100" dirty="0" smtClean="0"/>
              <a:t>#4: </a:t>
            </a:r>
            <a:r>
              <a:rPr lang="en-US" altLang="en-US" sz="2100" b="1" i="1" dirty="0" smtClean="0"/>
              <a:t>Militarism</a:t>
            </a:r>
            <a:r>
              <a:rPr lang="en-US" altLang="en-US" sz="2100" dirty="0" smtClean="0"/>
              <a:t> – European nations had vast militaries and many countries believed themselves superior </a:t>
            </a:r>
          </a:p>
        </p:txBody>
      </p:sp>
      <p:pic>
        <p:nvPicPr>
          <p:cNvPr id="30724" name="Picture 5" descr="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555" y="1676400"/>
            <a:ext cx="29337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33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Effect transition="in" filter="box(in)">
                                      <p:cBhvr>
                                        <p:cTn id="7" dur="500"/>
                                        <p:tgtEl>
                                          <p:spTgt spid="296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Effect transition="in" filter="box(in)">
                                      <p:cBhvr>
                                        <p:cTn id="12" dur="500"/>
                                        <p:tgtEl>
                                          <p:spTgt spid="296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699">
                                            <p:txEl>
                                              <p:pRg st="3" end="3"/>
                                            </p:txEl>
                                          </p:spTgt>
                                        </p:tgtEl>
                                        <p:attrNameLst>
                                          <p:attrName>style.visibility</p:attrName>
                                        </p:attrNameLst>
                                      </p:cBhvr>
                                      <p:to>
                                        <p:strVal val="visible"/>
                                      </p:to>
                                    </p:set>
                                    <p:animEffect transition="in" filter="box(in)">
                                      <p:cBhvr>
                                        <p:cTn id="17" dur="500"/>
                                        <p:tgtEl>
                                          <p:spTgt spid="2969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9699">
                                            <p:txEl>
                                              <p:pRg st="4" end="4"/>
                                            </p:txEl>
                                          </p:spTgt>
                                        </p:tgtEl>
                                        <p:attrNameLst>
                                          <p:attrName>style.visibility</p:attrName>
                                        </p:attrNameLst>
                                      </p:cBhvr>
                                      <p:to>
                                        <p:strVal val="visible"/>
                                      </p:to>
                                    </p:set>
                                    <p:animEffect transition="in" filter="box(in)">
                                      <p:cBhvr>
                                        <p:cTn id="22" dur="500"/>
                                        <p:tgtEl>
                                          <p:spTgt spid="2969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animEffect transition="in" filter="box(in)">
                                      <p:cBhvr>
                                        <p:cTn id="27" dur="500"/>
                                        <p:tgtEl>
                                          <p:spTgt spid="2969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9699">
                                            <p:txEl>
                                              <p:pRg st="6" end="6"/>
                                            </p:txEl>
                                          </p:spTgt>
                                        </p:tgtEl>
                                        <p:attrNameLst>
                                          <p:attrName>style.visibility</p:attrName>
                                        </p:attrNameLst>
                                      </p:cBhvr>
                                      <p:to>
                                        <p:strVal val="visible"/>
                                      </p:to>
                                    </p:set>
                                    <p:animEffect transition="in" filter="box(in)">
                                      <p:cBhvr>
                                        <p:cTn id="32" dur="500"/>
                                        <p:tgtEl>
                                          <p:spTgt spid="2969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9699">
                                            <p:txEl>
                                              <p:pRg st="7" end="7"/>
                                            </p:txEl>
                                          </p:spTgt>
                                        </p:tgtEl>
                                        <p:attrNameLst>
                                          <p:attrName>style.visibility</p:attrName>
                                        </p:attrNameLst>
                                      </p:cBhvr>
                                      <p:to>
                                        <p:strVal val="visible"/>
                                      </p:to>
                                    </p:set>
                                    <p:animEffect transition="in" filter="box(in)">
                                      <p:cBhvr>
                                        <p:cTn id="37" dur="500"/>
                                        <p:tgtEl>
                                          <p:spTgt spid="29699">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29699">
                                            <p:txEl>
                                              <p:pRg st="8" end="8"/>
                                            </p:txEl>
                                          </p:spTgt>
                                        </p:tgtEl>
                                        <p:attrNameLst>
                                          <p:attrName>style.visibility</p:attrName>
                                        </p:attrNameLst>
                                      </p:cBhvr>
                                      <p:to>
                                        <p:strVal val="visible"/>
                                      </p:to>
                                    </p:set>
                                    <p:animEffect transition="in" filter="box(in)">
                                      <p:cBhvr>
                                        <p:cTn id="42" dur="500"/>
                                        <p:tgtEl>
                                          <p:spTgt spid="29699">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29699">
                                            <p:txEl>
                                              <p:pRg st="9" end="9"/>
                                            </p:txEl>
                                          </p:spTgt>
                                        </p:tgtEl>
                                        <p:attrNameLst>
                                          <p:attrName>style.visibility</p:attrName>
                                        </p:attrNameLst>
                                      </p:cBhvr>
                                      <p:to>
                                        <p:strVal val="visible"/>
                                      </p:to>
                                    </p:set>
                                    <p:animEffect transition="in" filter="box(in)">
                                      <p:cBhvr>
                                        <p:cTn id="47" dur="500"/>
                                        <p:tgtEl>
                                          <p:spTgt spid="29699">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29699">
                                            <p:txEl>
                                              <p:pRg st="10" end="10"/>
                                            </p:txEl>
                                          </p:spTgt>
                                        </p:tgtEl>
                                        <p:attrNameLst>
                                          <p:attrName>style.visibility</p:attrName>
                                        </p:attrNameLst>
                                      </p:cBhvr>
                                      <p:to>
                                        <p:strVal val="visible"/>
                                      </p:to>
                                    </p:set>
                                    <p:animEffect transition="in" filter="box(in)">
                                      <p:cBhvr>
                                        <p:cTn id="52" dur="500"/>
                                        <p:tgtEl>
                                          <p:spTgt spid="296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0000"/>
          </a:schemeClr>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0"/>
            <a:ext cx="8229600" cy="715963"/>
          </a:xfrm>
        </p:spPr>
        <p:txBody>
          <a:bodyPr/>
          <a:lstStyle/>
          <a:p>
            <a:pPr eaLnBrk="1" hangingPunct="1"/>
            <a:r>
              <a:rPr lang="en-US" altLang="en-US" sz="4000" b="1" u="sng" smtClean="0"/>
              <a:t>World War I – Map of Countries</a:t>
            </a:r>
          </a:p>
        </p:txBody>
      </p:sp>
      <p:sp>
        <p:nvSpPr>
          <p:cNvPr id="31747" name="Rectangle 3"/>
          <p:cNvSpPr>
            <a:spLocks noGrp="1" noChangeArrowheads="1"/>
          </p:cNvSpPr>
          <p:nvPr>
            <p:ph type="body" idx="1"/>
          </p:nvPr>
        </p:nvSpPr>
        <p:spPr/>
        <p:txBody>
          <a:bodyPr/>
          <a:lstStyle/>
          <a:p>
            <a:pPr eaLnBrk="1" hangingPunct="1"/>
            <a:endParaRPr lang="en-US" altLang="en-US" smtClean="0"/>
          </a:p>
        </p:txBody>
      </p:sp>
      <p:pic>
        <p:nvPicPr>
          <p:cNvPr id="31748" name="Picture 5" descr="KISH_26_5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7630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33847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6970" y="1600200"/>
            <a:ext cx="2924630" cy="4525963"/>
          </a:xfrm>
        </p:spPr>
        <p:txBody>
          <a:bodyPr/>
          <a:lstStyle/>
          <a:p>
            <a:pPr marL="0" indent="0">
              <a:buNone/>
            </a:pPr>
            <a:r>
              <a:rPr lang="en-US" dirty="0" smtClean="0"/>
              <a:t>The German </a:t>
            </a:r>
            <a:r>
              <a:rPr lang="en-US" b="1" i="1" dirty="0" err="1" smtClean="0"/>
              <a:t>Schlieffen</a:t>
            </a:r>
            <a:r>
              <a:rPr lang="en-US" dirty="0" smtClean="0"/>
              <a:t> Plan</a:t>
            </a:r>
            <a:endParaRPr lang="en-US" dirty="0"/>
          </a:p>
        </p:txBody>
      </p:sp>
      <p:pic>
        <p:nvPicPr>
          <p:cNvPr id="6146" name="Picture 2" descr="http://kilby.sac.on.ca/faculty/dstewart/The%20Schlieffen%20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76200"/>
            <a:ext cx="60452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10451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76200"/>
            <a:ext cx="8229600" cy="457200"/>
          </a:xfrm>
        </p:spPr>
        <p:txBody>
          <a:bodyPr>
            <a:normAutofit fontScale="90000"/>
          </a:bodyPr>
          <a:lstStyle/>
          <a:p>
            <a:pPr eaLnBrk="1" hangingPunct="1"/>
            <a:r>
              <a:rPr lang="en-US" altLang="en-US" sz="4000" b="1" u="sng" dirty="0" smtClean="0"/>
              <a:t>US Neutrality &amp; Intervention</a:t>
            </a:r>
          </a:p>
        </p:txBody>
      </p:sp>
      <p:sp>
        <p:nvSpPr>
          <p:cNvPr id="33795" name="Rectangle 3"/>
          <p:cNvSpPr>
            <a:spLocks noGrp="1" noChangeArrowheads="1"/>
          </p:cNvSpPr>
          <p:nvPr>
            <p:ph type="body" idx="1"/>
          </p:nvPr>
        </p:nvSpPr>
        <p:spPr>
          <a:xfrm>
            <a:off x="0" y="533400"/>
            <a:ext cx="9144000" cy="6858000"/>
          </a:xfrm>
        </p:spPr>
        <p:txBody>
          <a:bodyPr>
            <a:normAutofit fontScale="85000" lnSpcReduction="10000"/>
          </a:bodyPr>
          <a:lstStyle/>
          <a:p>
            <a:pPr eaLnBrk="1" hangingPunct="1"/>
            <a:r>
              <a:rPr lang="en-US" altLang="en-US" sz="2200" b="1" u="sng" dirty="0" smtClean="0"/>
              <a:t>For the first 3 ½ years of war US remained neutral =&gt; Q: WHY???</a:t>
            </a:r>
            <a:r>
              <a:rPr lang="en-US" altLang="en-US" sz="2200" dirty="0" smtClean="0"/>
              <a:t>	</a:t>
            </a:r>
            <a:endParaRPr lang="en-US" altLang="en-US" sz="2200" dirty="0"/>
          </a:p>
          <a:p>
            <a:pPr marL="0" indent="0" eaLnBrk="1" hangingPunct="1">
              <a:buNone/>
            </a:pPr>
            <a:r>
              <a:rPr lang="en-US" altLang="en-US" sz="2200" dirty="0" smtClean="0"/>
              <a:t>#1: US citizens and leaders viewed </a:t>
            </a:r>
            <a:r>
              <a:rPr lang="en-US" altLang="en-US" sz="2200" b="1" i="1" dirty="0" smtClean="0"/>
              <a:t>WWI as a European affair </a:t>
            </a:r>
            <a:r>
              <a:rPr lang="en-US" altLang="en-US" sz="2200" dirty="0" smtClean="0"/>
              <a:t>=&gt; Precedent???</a:t>
            </a:r>
          </a:p>
          <a:p>
            <a:pPr marL="0" indent="0" eaLnBrk="1" hangingPunct="1">
              <a:buNone/>
            </a:pPr>
            <a:r>
              <a:rPr lang="en-US" altLang="en-US" sz="2200" dirty="0" smtClean="0"/>
              <a:t>#2: US wanted to </a:t>
            </a:r>
            <a:r>
              <a:rPr lang="en-US" altLang="en-US" sz="2200" b="1" i="1" dirty="0" smtClean="0"/>
              <a:t>benefit from trade </a:t>
            </a:r>
            <a:r>
              <a:rPr lang="en-US" altLang="en-US" sz="2200" dirty="0" smtClean="0"/>
              <a:t>with both sides</a:t>
            </a:r>
          </a:p>
          <a:p>
            <a:pPr marL="0" indent="0" eaLnBrk="1" hangingPunct="1">
              <a:buNone/>
            </a:pPr>
            <a:r>
              <a:rPr lang="en-US" altLang="en-US" sz="2200" dirty="0" smtClean="0"/>
              <a:t>#3: Progressive Movement created a </a:t>
            </a:r>
            <a:r>
              <a:rPr lang="en-US" altLang="en-US" sz="2200" b="1" i="1" dirty="0" smtClean="0"/>
              <a:t>strong non-violent sentiment </a:t>
            </a:r>
            <a:r>
              <a:rPr lang="en-US" altLang="en-US" sz="2200" dirty="0" smtClean="0"/>
              <a:t>in US =&gt; US idealism headed by Wilson</a:t>
            </a:r>
          </a:p>
          <a:p>
            <a:pPr marL="0" indent="0" eaLnBrk="1" hangingPunct="1">
              <a:buNone/>
            </a:pPr>
            <a:r>
              <a:rPr lang="en-US" altLang="en-US" sz="2200" dirty="0" smtClean="0"/>
              <a:t>#4: US has large immigrant population from both sides in war =&gt; support for war???</a:t>
            </a:r>
          </a:p>
          <a:p>
            <a:pPr eaLnBrk="1" hangingPunct="1"/>
            <a:r>
              <a:rPr lang="en-US" altLang="en-US" sz="2200" dirty="0" smtClean="0"/>
              <a:t>Wilson issues _____________________________in 1916 “US citizens must remain neutral in thought as well as deed”  (</a:t>
            </a:r>
            <a:r>
              <a:rPr lang="en-US" altLang="en-US" sz="2200" b="1" i="1" dirty="0" smtClean="0"/>
              <a:t>American Isolationism</a:t>
            </a:r>
            <a:r>
              <a:rPr lang="en-US" altLang="en-US" sz="2200" dirty="0" smtClean="0"/>
              <a:t>)</a:t>
            </a:r>
            <a:r>
              <a:rPr lang="en-US" altLang="en-US" sz="2200" b="1" dirty="0" smtClean="0"/>
              <a:t>** Problems??**</a:t>
            </a:r>
          </a:p>
          <a:p>
            <a:pPr eaLnBrk="1" hangingPunct="1">
              <a:buFontTx/>
              <a:buNone/>
            </a:pPr>
            <a:r>
              <a:rPr lang="en-US" altLang="en-US" sz="2200" b="1" dirty="0" smtClean="0"/>
              <a:t>	** Both sides “woo” Americans to join war on their side**</a:t>
            </a:r>
          </a:p>
          <a:p>
            <a:pPr eaLnBrk="1" hangingPunct="1"/>
            <a:r>
              <a:rPr lang="en-US" altLang="en-US" sz="2200" b="1" u="sng" dirty="0" smtClean="0"/>
              <a:t>Problems w/ Neutrality</a:t>
            </a:r>
          </a:p>
          <a:p>
            <a:pPr eaLnBrk="1" hangingPunct="1">
              <a:buFontTx/>
              <a:buNone/>
            </a:pPr>
            <a:r>
              <a:rPr lang="en-US" altLang="en-US" sz="2200" dirty="0" smtClean="0"/>
              <a:t>#1: </a:t>
            </a:r>
            <a:r>
              <a:rPr lang="en-US" altLang="en-US" sz="2200" b="1" i="1" dirty="0" smtClean="0"/>
              <a:t>Black Tom Island Incident</a:t>
            </a:r>
            <a:r>
              <a:rPr lang="en-US" altLang="en-US" sz="2200" dirty="0" smtClean="0"/>
              <a:t> – German operative leaves briefcase on train platform</a:t>
            </a:r>
          </a:p>
          <a:p>
            <a:pPr eaLnBrk="1" hangingPunct="1">
              <a:buFontTx/>
              <a:buNone/>
            </a:pPr>
            <a:r>
              <a:rPr lang="en-US" altLang="en-US" sz="2200" dirty="0" smtClean="0"/>
              <a:t>detailing German industrial sabotage plans</a:t>
            </a:r>
          </a:p>
          <a:p>
            <a:pPr eaLnBrk="1" hangingPunct="1">
              <a:buFontTx/>
              <a:buNone/>
            </a:pPr>
            <a:r>
              <a:rPr lang="en-US" altLang="en-US" sz="2200" dirty="0" smtClean="0"/>
              <a:t>#2: </a:t>
            </a:r>
            <a:r>
              <a:rPr lang="en-US" altLang="en-US" sz="2200" b="1" i="1" dirty="0" smtClean="0"/>
              <a:t>Balance of Trade</a:t>
            </a:r>
            <a:r>
              <a:rPr lang="en-US" altLang="en-US" sz="2200" dirty="0" smtClean="0"/>
              <a:t> – America uses “neutrality” to become supplier of war weapons &amp;</a:t>
            </a:r>
          </a:p>
          <a:p>
            <a:pPr eaLnBrk="1" hangingPunct="1">
              <a:buFontTx/>
              <a:buNone/>
            </a:pPr>
            <a:r>
              <a:rPr lang="en-US" altLang="en-US" sz="2200" dirty="0" smtClean="0"/>
              <a:t>provisions ($10 Billion to Allies by 1918) =&gt; British blockade prevents trade w/ Germany</a:t>
            </a:r>
          </a:p>
          <a:p>
            <a:pPr lvl="1">
              <a:buFont typeface="Wingdings" panose="05000000000000000000" pitchFamily="2" charset="2"/>
              <a:buChar char="§"/>
            </a:pPr>
            <a:r>
              <a:rPr lang="en-US" altLang="en-US" sz="2200" dirty="0" smtClean="0"/>
              <a:t>Germans institute Submarine (U-boat) warfare against US shipping </a:t>
            </a:r>
          </a:p>
          <a:p>
            <a:pPr marL="457200" lvl="1" indent="0">
              <a:buNone/>
            </a:pPr>
            <a:r>
              <a:rPr lang="en-US" altLang="en-US" sz="2200" dirty="0"/>
              <a:t>	</a:t>
            </a:r>
            <a:r>
              <a:rPr lang="en-US" altLang="en-US" sz="2200" dirty="0" smtClean="0"/>
              <a:t>-- Sink ___________(passenger ship carrying war supplies and 128 US passengers)</a:t>
            </a:r>
          </a:p>
          <a:p>
            <a:pPr marL="457200" lvl="1" indent="0">
              <a:buNone/>
            </a:pPr>
            <a:r>
              <a:rPr lang="en-US" altLang="en-US" sz="2200" dirty="0"/>
              <a:t>	</a:t>
            </a:r>
            <a:r>
              <a:rPr lang="en-US" altLang="en-US" sz="2200" dirty="0" smtClean="0"/>
              <a:t>-- Germans agree in 1916 to ________________________that they will give 	warning before sinking any passenger vessel</a:t>
            </a:r>
          </a:p>
          <a:p>
            <a:pPr eaLnBrk="1" hangingPunct="1">
              <a:buFontTx/>
              <a:buNone/>
            </a:pPr>
            <a:r>
              <a:rPr lang="en-US" altLang="en-US" sz="2200" dirty="0" smtClean="0"/>
              <a:t>#3:____________________________– offer to help Mexico fight war against US in North America to gain lost land back</a:t>
            </a:r>
          </a:p>
          <a:p>
            <a:pPr eaLnBrk="1" hangingPunct="1">
              <a:buFontTx/>
              <a:buNone/>
            </a:pPr>
            <a:endParaRPr lang="en-US" altLang="en-US" sz="1800" dirty="0" smtClean="0"/>
          </a:p>
          <a:p>
            <a:pPr eaLnBrk="1" hangingPunct="1">
              <a:buFontTx/>
              <a:buNone/>
            </a:pPr>
            <a:r>
              <a:rPr lang="en-US" altLang="en-US" sz="1800" dirty="0" smtClean="0"/>
              <a:t>		</a:t>
            </a:r>
          </a:p>
        </p:txBody>
      </p:sp>
    </p:spTree>
    <p:extLst>
      <p:ext uri="{BB962C8B-B14F-4D97-AF65-F5344CB8AC3E}">
        <p14:creationId xmlns:p14="http://schemas.microsoft.com/office/powerpoint/2010/main" val="80620640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0000"/>
          </a:schemeClr>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533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71600"/>
            <a:ext cx="3505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06530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0000"/>
          </a:schemeClr>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0625" y="37578"/>
            <a:ext cx="8839200" cy="334962"/>
          </a:xfrm>
        </p:spPr>
        <p:txBody>
          <a:bodyPr>
            <a:normAutofit fontScale="90000"/>
          </a:bodyPr>
          <a:lstStyle/>
          <a:p>
            <a:pPr eaLnBrk="1" hangingPunct="1"/>
            <a:r>
              <a:rPr lang="en-US" altLang="en-US" sz="3600" b="1" u="sng" dirty="0" smtClean="0"/>
              <a:t>The US in WWI – The War &amp; Postwar Negotiations</a:t>
            </a:r>
          </a:p>
        </p:txBody>
      </p:sp>
      <p:sp>
        <p:nvSpPr>
          <p:cNvPr id="34819" name="Rectangle 3"/>
          <p:cNvSpPr>
            <a:spLocks noGrp="1" noChangeArrowheads="1"/>
          </p:cNvSpPr>
          <p:nvPr>
            <p:ph type="body" idx="1"/>
          </p:nvPr>
        </p:nvSpPr>
        <p:spPr>
          <a:xfrm>
            <a:off x="0" y="457200"/>
            <a:ext cx="9144000" cy="6858000"/>
          </a:xfrm>
        </p:spPr>
        <p:txBody>
          <a:bodyPr>
            <a:normAutofit/>
          </a:bodyPr>
          <a:lstStyle/>
          <a:p>
            <a:pPr marL="0" indent="0" eaLnBrk="1" hangingPunct="1">
              <a:buNone/>
            </a:pPr>
            <a:r>
              <a:rPr lang="en-US" altLang="en-US" sz="2200" b="1" u="sng" dirty="0" smtClean="0"/>
              <a:t>US In WWI</a:t>
            </a:r>
          </a:p>
          <a:p>
            <a:pPr eaLnBrk="1" hangingPunct="1"/>
            <a:r>
              <a:rPr lang="en-US" altLang="en-US" sz="2200" dirty="0" smtClean="0"/>
              <a:t>Wilson’s war message makes US foray into WWI about humanitarian and democratic causes =&gt; “Make the world safe for democracy”</a:t>
            </a:r>
          </a:p>
          <a:p>
            <a:pPr lvl="1" indent="-342900">
              <a:buFont typeface="Wingdings" panose="05000000000000000000" pitchFamily="2" charset="2"/>
              <a:buChar char="§"/>
            </a:pPr>
            <a:r>
              <a:rPr lang="en-US" altLang="en-US" sz="2200" dirty="0" smtClean="0"/>
              <a:t>Hoover organizes Belgian food drive for refugees</a:t>
            </a:r>
          </a:p>
          <a:p>
            <a:r>
              <a:rPr lang="en-US" altLang="en-US" sz="2200" dirty="0" smtClean="0"/>
              <a:t>____________________(1917) raised a </a:t>
            </a:r>
            <a:r>
              <a:rPr lang="en-US" altLang="en-US" sz="2200" dirty="0" err="1" smtClean="0"/>
              <a:t>seperate</a:t>
            </a:r>
            <a:r>
              <a:rPr lang="en-US" altLang="en-US" sz="2200" dirty="0" smtClean="0"/>
              <a:t> American Army </a:t>
            </a:r>
            <a:r>
              <a:rPr lang="en-US" altLang="en-US" sz="2200" dirty="0"/>
              <a:t>(</a:t>
            </a:r>
            <a:r>
              <a:rPr lang="en-US" altLang="en-US" sz="2200" b="1" i="1" dirty="0" smtClean="0"/>
              <a:t>American Expeditionary Force or AEF) </a:t>
            </a:r>
            <a:r>
              <a:rPr lang="en-US" altLang="en-US" sz="2200" dirty="0" smtClean="0"/>
              <a:t>under </a:t>
            </a:r>
            <a:r>
              <a:rPr lang="en-US" altLang="en-US" sz="2200" b="1" i="1" dirty="0"/>
              <a:t>John J. (“Blackjack”) </a:t>
            </a:r>
            <a:r>
              <a:rPr lang="en-US" altLang="en-US" sz="2200" b="1" i="1" dirty="0" smtClean="0"/>
              <a:t>Pershing</a:t>
            </a:r>
            <a:endParaRPr lang="en-US" altLang="en-US" sz="2200" dirty="0" smtClean="0"/>
          </a:p>
          <a:p>
            <a:pPr lvl="1">
              <a:buFont typeface="Wingdings" panose="05000000000000000000" pitchFamily="2" charset="2"/>
              <a:buChar char="§"/>
            </a:pPr>
            <a:r>
              <a:rPr lang="en-US" altLang="en-US" sz="2200" dirty="0" smtClean="0"/>
              <a:t>4 Million men raised; Blacks serve in separate units (usually in construction battalions that were not armed)</a:t>
            </a:r>
          </a:p>
          <a:p>
            <a:pPr eaLnBrk="1" hangingPunct="1"/>
            <a:r>
              <a:rPr lang="en-US" altLang="en-US" sz="2200" dirty="0" smtClean="0"/>
              <a:t>US troops arrived in time in 1918 to stop the German advance and “save the day” for the Allies =&gt; did not participate in much fighting</a:t>
            </a:r>
          </a:p>
          <a:p>
            <a:pPr lvl="1" indent="-342900">
              <a:buFont typeface="Wingdings" panose="05000000000000000000" pitchFamily="2" charset="2"/>
              <a:buChar char="§"/>
            </a:pPr>
            <a:r>
              <a:rPr lang="en-US" altLang="en-US" sz="2200" dirty="0" smtClean="0"/>
              <a:t>US troops ill prepared for horrors of ________________=&gt; new weapons (chemical warfare, machine gun, howitzers), rats/lice, infection</a:t>
            </a:r>
          </a:p>
          <a:p>
            <a:r>
              <a:rPr lang="en-US" altLang="en-US" sz="2200" dirty="0" smtClean="0"/>
              <a:t>In November of 1919 the Germans surrender </a:t>
            </a:r>
          </a:p>
          <a:p>
            <a:pPr marL="685800" lvl="1">
              <a:buFont typeface="Wingdings" panose="05000000000000000000" pitchFamily="2" charset="2"/>
              <a:buChar char="§"/>
            </a:pPr>
            <a:r>
              <a:rPr lang="en-US" sz="2200" dirty="0" smtClean="0"/>
              <a:t>Postwar negotiations held at Versailles =&gt; Wilson actively involved</a:t>
            </a:r>
            <a:endParaRPr lang="en-US" sz="2200" dirty="0"/>
          </a:p>
          <a:p>
            <a:pPr marL="685800" lvl="1">
              <a:buFont typeface="Wingdings" panose="05000000000000000000" pitchFamily="2" charset="2"/>
              <a:buChar char="§"/>
            </a:pPr>
            <a:r>
              <a:rPr lang="en-US" sz="2200" dirty="0"/>
              <a:t>Total death toll = </a:t>
            </a:r>
            <a:r>
              <a:rPr lang="en-US" sz="2200" b="1" i="1" dirty="0"/>
              <a:t>8.5 million</a:t>
            </a:r>
            <a:r>
              <a:rPr lang="en-US" sz="2200" dirty="0"/>
              <a:t>; </a:t>
            </a:r>
            <a:r>
              <a:rPr lang="en-US" sz="2200" b="1" i="1" dirty="0"/>
              <a:t>22 million </a:t>
            </a:r>
            <a:r>
              <a:rPr lang="en-US" sz="2200" dirty="0"/>
              <a:t>wounded =&gt; led to disillusionment among Europeans in progress and </a:t>
            </a:r>
            <a:r>
              <a:rPr lang="en-US" sz="2200" dirty="0" smtClean="0"/>
              <a:t>industrialization </a:t>
            </a:r>
            <a:endParaRPr lang="en-US" sz="2200" dirty="0"/>
          </a:p>
          <a:p>
            <a:pPr marL="0" indent="0">
              <a:buNone/>
            </a:pPr>
            <a:endParaRPr lang="en-US" altLang="en-US" sz="2200" dirty="0" smtClean="0"/>
          </a:p>
        </p:txBody>
      </p:sp>
    </p:spTree>
    <p:extLst>
      <p:ext uri="{BB962C8B-B14F-4D97-AF65-F5344CB8AC3E}">
        <p14:creationId xmlns:p14="http://schemas.microsoft.com/office/powerpoint/2010/main" val="283916367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0000"/>
          </a:schemeClr>
        </a:solidFill>
        <a:effectLst/>
      </p:bgPr>
    </p:bg>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92162"/>
          </a:xfrm>
        </p:spPr>
        <p:txBody>
          <a:bodyPr/>
          <a:lstStyle/>
          <a:p>
            <a:r>
              <a:rPr lang="en-US" altLang="en-US" b="1" u="sng" smtClean="0"/>
              <a:t>World War I Trench</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868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61631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0000"/>
          </a:schemeClr>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487363"/>
          </a:xfrm>
        </p:spPr>
        <p:txBody>
          <a:bodyPr>
            <a:normAutofit fontScale="90000"/>
          </a:bodyPr>
          <a:lstStyle/>
          <a:p>
            <a:pPr eaLnBrk="1" hangingPunct="1"/>
            <a:r>
              <a:rPr lang="en-US" altLang="en-US" sz="2800" b="1" u="sng" smtClean="0"/>
              <a:t>WWI Pictures – Trench warfare, Chemical Warfare</a:t>
            </a:r>
          </a:p>
        </p:txBody>
      </p:sp>
      <p:sp>
        <p:nvSpPr>
          <p:cNvPr id="36867" name="Rectangle 3"/>
          <p:cNvSpPr>
            <a:spLocks noGrp="1" noChangeArrowheads="1"/>
          </p:cNvSpPr>
          <p:nvPr>
            <p:ph type="body" idx="1"/>
          </p:nvPr>
        </p:nvSpPr>
        <p:spPr>
          <a:xfrm>
            <a:off x="381000" y="685800"/>
            <a:ext cx="8229600" cy="4525963"/>
          </a:xfrm>
        </p:spPr>
        <p:txBody>
          <a:bodyPr/>
          <a:lstStyle/>
          <a:p>
            <a:pPr eaLnBrk="1" hangingPunct="1"/>
            <a:endParaRPr lang="en-US" altLang="en-US" smtClean="0"/>
          </a:p>
        </p:txBody>
      </p:sp>
      <p:pic>
        <p:nvPicPr>
          <p:cNvPr id="36868" name="Picture 5" descr="vo054dw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09334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0000"/>
          </a:schemeClr>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487362"/>
          </a:xfrm>
        </p:spPr>
        <p:txBody>
          <a:bodyPr>
            <a:normAutofit fontScale="90000"/>
          </a:bodyPr>
          <a:lstStyle/>
          <a:p>
            <a:pPr eaLnBrk="1" hangingPunct="1"/>
            <a:r>
              <a:rPr lang="en-US" altLang="en-US" sz="4000" b="1" u="sng" smtClean="0"/>
              <a:t>Chemical Warfare</a:t>
            </a:r>
          </a:p>
        </p:txBody>
      </p:sp>
      <p:pic>
        <p:nvPicPr>
          <p:cNvPr id="37891" name="Picture 5" descr="mustardgasvict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396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descr="gasmasksmag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43434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471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1000"/>
          </a:scheme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487363"/>
          </a:xfrm>
        </p:spPr>
        <p:txBody>
          <a:bodyPr>
            <a:normAutofit fontScale="90000"/>
          </a:bodyPr>
          <a:lstStyle/>
          <a:p>
            <a:pPr eaLnBrk="1" hangingPunct="1"/>
            <a:r>
              <a:rPr lang="en-US" altLang="en-US" sz="4000" b="1" u="sng" smtClean="0"/>
              <a:t>African American Reformers</a:t>
            </a:r>
          </a:p>
        </p:txBody>
      </p:sp>
      <p:sp>
        <p:nvSpPr>
          <p:cNvPr id="6147" name="Rectangle 3"/>
          <p:cNvSpPr>
            <a:spLocks noGrp="1" noChangeArrowheads="1"/>
          </p:cNvSpPr>
          <p:nvPr>
            <p:ph type="body" idx="1"/>
          </p:nvPr>
        </p:nvSpPr>
        <p:spPr>
          <a:xfrm>
            <a:off x="152400" y="914400"/>
            <a:ext cx="8763000" cy="4525963"/>
          </a:xfrm>
        </p:spPr>
        <p:txBody>
          <a:bodyPr/>
          <a:lstStyle/>
          <a:p>
            <a:pPr eaLnBrk="1" hangingPunct="1">
              <a:buFontTx/>
              <a:buNone/>
            </a:pPr>
            <a:r>
              <a:rPr lang="en-US" altLang="en-US" sz="2000" smtClean="0"/>
              <a:t>                 </a:t>
            </a:r>
            <a:r>
              <a:rPr lang="en-US" altLang="en-US" sz="2000" b="1" i="1" u="sng" smtClean="0"/>
              <a:t>WEB DuBois</a:t>
            </a:r>
            <a:r>
              <a:rPr lang="en-US" altLang="en-US" sz="2000" smtClean="0"/>
              <a:t>                                   </a:t>
            </a:r>
            <a:r>
              <a:rPr lang="en-US" altLang="en-US" sz="2000" b="1" i="1" u="sng" smtClean="0"/>
              <a:t>Booker T. Washington</a:t>
            </a:r>
          </a:p>
        </p:txBody>
      </p:sp>
      <p:pic>
        <p:nvPicPr>
          <p:cNvPr id="6148" name="Picture 5" descr="aa_dubois_subj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396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7" descr="boo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09575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37537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0000"/>
          </a:schemeClr>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8229600" cy="487363"/>
          </a:xfrm>
        </p:spPr>
        <p:txBody>
          <a:bodyPr>
            <a:normAutofit fontScale="90000"/>
          </a:bodyPr>
          <a:lstStyle/>
          <a:p>
            <a:pPr eaLnBrk="1" hangingPunct="1"/>
            <a:r>
              <a:rPr lang="en-US" altLang="en-US" sz="4000" b="1" u="sng" dirty="0" smtClean="0"/>
              <a:t>WWI – Peace and Aftermath</a:t>
            </a:r>
          </a:p>
        </p:txBody>
      </p:sp>
      <p:sp>
        <p:nvSpPr>
          <p:cNvPr id="39939" name="Rectangle 3"/>
          <p:cNvSpPr>
            <a:spLocks noGrp="1" noChangeArrowheads="1"/>
          </p:cNvSpPr>
          <p:nvPr>
            <p:ph type="body" idx="1"/>
          </p:nvPr>
        </p:nvSpPr>
        <p:spPr>
          <a:xfrm>
            <a:off x="0" y="457200"/>
            <a:ext cx="9144000" cy="6705600"/>
          </a:xfrm>
        </p:spPr>
        <p:txBody>
          <a:bodyPr>
            <a:normAutofit/>
          </a:bodyPr>
          <a:lstStyle/>
          <a:p>
            <a:pPr eaLnBrk="1" hangingPunct="1"/>
            <a:r>
              <a:rPr lang="en-US" altLang="en-US" sz="2200" dirty="0" smtClean="0"/>
              <a:t>Wilson was approached by Germany and Central Powers in 1918 to make peace based on the ______________</a:t>
            </a:r>
            <a:r>
              <a:rPr lang="en-US" altLang="en-US" sz="2200" b="1" i="1" dirty="0" smtClean="0"/>
              <a:t>=&gt; </a:t>
            </a:r>
            <a:r>
              <a:rPr lang="en-US" altLang="en-US" sz="2200" dirty="0" smtClean="0"/>
              <a:t>set of idealistic principles</a:t>
            </a:r>
          </a:p>
          <a:p>
            <a:pPr marL="685800" lvl="1">
              <a:buFont typeface="Wingdings" panose="05000000000000000000" pitchFamily="2" charset="2"/>
              <a:buChar char="§"/>
            </a:pPr>
            <a:r>
              <a:rPr lang="en-US" altLang="en-US" sz="2200" dirty="0" smtClean="0"/>
              <a:t>National boundaries respect ethnic groups, freedom of seas, etc…</a:t>
            </a:r>
          </a:p>
          <a:p>
            <a:pPr eaLnBrk="1" hangingPunct="1"/>
            <a:r>
              <a:rPr lang="en-US" altLang="en-US" sz="2200" dirty="0" smtClean="0"/>
              <a:t>Wilson decided to break precedent and attend the negotiations himself</a:t>
            </a:r>
          </a:p>
          <a:p>
            <a:pPr lvl="1">
              <a:buFont typeface="Wingdings" panose="05000000000000000000" pitchFamily="2" charset="2"/>
              <a:buChar char="§"/>
            </a:pPr>
            <a:r>
              <a:rPr lang="en-US" altLang="en-US" sz="1800" dirty="0" smtClean="0"/>
              <a:t> </a:t>
            </a:r>
            <a:r>
              <a:rPr lang="en-US" altLang="en-US" sz="2200" dirty="0" smtClean="0"/>
              <a:t>Wilson greeted as a “</a:t>
            </a:r>
            <a:r>
              <a:rPr lang="en-US" altLang="en-US" sz="2200" dirty="0" err="1" smtClean="0"/>
              <a:t>Saviour</a:t>
            </a:r>
            <a:r>
              <a:rPr lang="en-US" altLang="en-US" sz="2200" dirty="0" smtClean="0"/>
              <a:t>” Europe by the masses due to idealism</a:t>
            </a:r>
          </a:p>
          <a:p>
            <a:pPr eaLnBrk="1" hangingPunct="1"/>
            <a:r>
              <a:rPr lang="en-US" altLang="en-US" sz="2200" dirty="0" smtClean="0"/>
              <a:t>Conference was supposed to be founded on Wilson’s ideals of </a:t>
            </a:r>
            <a:r>
              <a:rPr lang="en-US" altLang="en-US" sz="2200" b="1" i="1" dirty="0" smtClean="0"/>
              <a:t>14 Points</a:t>
            </a:r>
            <a:r>
              <a:rPr lang="en-US" altLang="en-US" sz="2200" dirty="0" smtClean="0"/>
              <a:t> but quickly degenerated into orgy of German revenge</a:t>
            </a:r>
          </a:p>
          <a:p>
            <a:pPr lvl="1">
              <a:buFont typeface="Wingdings" panose="05000000000000000000" pitchFamily="2" charset="2"/>
              <a:buChar char="§"/>
            </a:pPr>
            <a:r>
              <a:rPr lang="en-US" altLang="en-US" sz="2200" dirty="0" smtClean="0"/>
              <a:t>European nations (</a:t>
            </a:r>
            <a:r>
              <a:rPr lang="en-US" altLang="en-US" sz="2200" dirty="0" err="1" smtClean="0"/>
              <a:t>i</a:t>
            </a:r>
            <a:r>
              <a:rPr lang="en-US" altLang="en-US" sz="2200" dirty="0" smtClean="0"/>
              <a:t>..e Britain and France) dominated conference and enforced brutal terms on Germany in particular</a:t>
            </a:r>
          </a:p>
          <a:p>
            <a:pPr marL="457200" lvl="1" indent="0">
              <a:buNone/>
            </a:pPr>
            <a:r>
              <a:rPr lang="en-US" altLang="en-US" sz="2200" dirty="0"/>
              <a:t>	</a:t>
            </a:r>
            <a:r>
              <a:rPr lang="en-US" altLang="en-US" sz="2200" dirty="0" smtClean="0"/>
              <a:t>--  Blamed war on Germany; took possession of Germany’s colonies </a:t>
            </a:r>
            <a:r>
              <a:rPr lang="en-US" altLang="en-US" sz="2200" dirty="0"/>
              <a:t>&amp;</a:t>
            </a:r>
            <a:r>
              <a:rPr lang="en-US" altLang="en-US" sz="2200" dirty="0" smtClean="0"/>
              <a:t> land in Europe; enforced brutal reparations on them ($</a:t>
            </a:r>
            <a:r>
              <a:rPr lang="en-US" altLang="en-US" sz="2200" b="1" i="1" dirty="0" smtClean="0"/>
              <a:t>269 Billion Marks</a:t>
            </a:r>
            <a:r>
              <a:rPr lang="en-US" altLang="en-US" sz="2200" dirty="0" smtClean="0"/>
              <a:t>);</a:t>
            </a:r>
          </a:p>
          <a:p>
            <a:pPr eaLnBrk="1" hangingPunct="1"/>
            <a:r>
              <a:rPr lang="en-US" altLang="en-US" sz="2200" dirty="0" smtClean="0"/>
              <a:t>Only 4 of Wilson’s 23 “ideals” were followed in the peace but he got the _________________________and felt it could solve all the problems</a:t>
            </a:r>
          </a:p>
          <a:p>
            <a:pPr lvl="1">
              <a:buFont typeface="Wingdings" panose="05000000000000000000" pitchFamily="2" charset="2"/>
              <a:buChar char="§"/>
            </a:pPr>
            <a:r>
              <a:rPr lang="en-US" altLang="en-US" sz="2200" dirty="0" smtClean="0"/>
              <a:t>League of Nations was an international organization designed to promote cooperation and negotiation between world powers</a:t>
            </a:r>
          </a:p>
        </p:txBody>
      </p:sp>
    </p:spTree>
    <p:extLst>
      <p:ext uri="{BB962C8B-B14F-4D97-AF65-F5344CB8AC3E}">
        <p14:creationId xmlns:p14="http://schemas.microsoft.com/office/powerpoint/2010/main" val="33778689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i="1" dirty="0" smtClean="0"/>
              <a:t>Europe in 1914</a:t>
            </a:r>
            <a:endParaRPr lang="en-US" b="1" i="1" dirty="0"/>
          </a:p>
        </p:txBody>
      </p:sp>
      <p:pic>
        <p:nvPicPr>
          <p:cNvPr id="4" name="Picture 3" descr="http://wps.ablongman.com/wps/media/objects/262/268312/art/figures/KISH_26_586.gif"/>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8763000" cy="5791200"/>
          </a:xfrm>
          <a:prstGeom prst="rect">
            <a:avLst/>
          </a:prstGeom>
          <a:noFill/>
          <a:ln>
            <a:noFill/>
          </a:ln>
        </p:spPr>
      </p:pic>
    </p:spTree>
    <p:extLst>
      <p:ext uri="{BB962C8B-B14F-4D97-AF65-F5344CB8AC3E}">
        <p14:creationId xmlns:p14="http://schemas.microsoft.com/office/powerpoint/2010/main" val="17998995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b="1" i="1" dirty="0" smtClean="0"/>
              <a:t>Europe in 1919</a:t>
            </a:r>
            <a:endParaRPr lang="en-US" b="1" i="1" dirty="0"/>
          </a:p>
        </p:txBody>
      </p:sp>
      <p:pic>
        <p:nvPicPr>
          <p:cNvPr id="5" name="irc_mi" descr="http://pandahunters.com/images/europe%201919.gif">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8610600" cy="5715000"/>
          </a:xfrm>
          <a:prstGeom prst="rect">
            <a:avLst/>
          </a:prstGeom>
          <a:noFill/>
          <a:ln>
            <a:noFill/>
          </a:ln>
        </p:spPr>
      </p:pic>
    </p:spTree>
    <p:extLst>
      <p:ext uri="{BB962C8B-B14F-4D97-AF65-F5344CB8AC3E}">
        <p14:creationId xmlns:p14="http://schemas.microsoft.com/office/powerpoint/2010/main" val="166298556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0000"/>
          </a:schemeClr>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0"/>
            <a:ext cx="8229600" cy="487362"/>
          </a:xfrm>
        </p:spPr>
        <p:txBody>
          <a:bodyPr>
            <a:normAutofit fontScale="90000"/>
          </a:bodyPr>
          <a:lstStyle/>
          <a:p>
            <a:pPr eaLnBrk="1" hangingPunct="1"/>
            <a:r>
              <a:rPr lang="en-US" altLang="en-US" sz="3600" b="1" u="sng" dirty="0" smtClean="0"/>
              <a:t>Wilson’s Failure &amp; Decline of League</a:t>
            </a:r>
          </a:p>
        </p:txBody>
      </p:sp>
      <p:sp>
        <p:nvSpPr>
          <p:cNvPr id="46083" name="Rectangle 3"/>
          <p:cNvSpPr>
            <a:spLocks noGrp="1" noChangeArrowheads="1"/>
          </p:cNvSpPr>
          <p:nvPr>
            <p:ph type="body" idx="1"/>
          </p:nvPr>
        </p:nvSpPr>
        <p:spPr>
          <a:xfrm>
            <a:off x="0" y="457200"/>
            <a:ext cx="9144000" cy="6705600"/>
          </a:xfrm>
        </p:spPr>
        <p:txBody>
          <a:bodyPr>
            <a:normAutofit/>
          </a:bodyPr>
          <a:lstStyle/>
          <a:p>
            <a:pPr eaLnBrk="1" hangingPunct="1"/>
            <a:r>
              <a:rPr lang="en-US" altLang="en-US" sz="2200" dirty="0" smtClean="0"/>
              <a:t>Wilson returned home to a nation divided against the Treaty =&gt; isolationists thought the League was an “entangling alliance”</a:t>
            </a:r>
          </a:p>
          <a:p>
            <a:pPr eaLnBrk="1" hangingPunct="1"/>
            <a:r>
              <a:rPr lang="en-US" altLang="en-US" sz="2200" dirty="0" smtClean="0"/>
              <a:t>US divided into 2 basic camps as to the </a:t>
            </a:r>
            <a:r>
              <a:rPr lang="en-US" altLang="en-US" sz="2200" b="1" i="1" dirty="0" smtClean="0"/>
              <a:t>Treaty of Versailles (1919)</a:t>
            </a:r>
          </a:p>
          <a:p>
            <a:pPr eaLnBrk="1" hangingPunct="1">
              <a:buFontTx/>
              <a:buNone/>
            </a:pPr>
            <a:r>
              <a:rPr lang="en-US" altLang="en-US" sz="2200" b="1" i="1" dirty="0" smtClean="0"/>
              <a:t>#1: </a:t>
            </a:r>
            <a:r>
              <a:rPr lang="en-US" altLang="en-US" sz="2200" b="1" i="1" u="sng" dirty="0" err="1" smtClean="0"/>
              <a:t>Irreconciliables</a:t>
            </a:r>
            <a:r>
              <a:rPr lang="en-US" altLang="en-US" sz="2200" b="1" i="1" dirty="0" smtClean="0"/>
              <a:t> – </a:t>
            </a:r>
            <a:r>
              <a:rPr lang="en-US" altLang="en-US" sz="2200" dirty="0" smtClean="0"/>
              <a:t>believed League was an entangling Alliance (</a:t>
            </a:r>
            <a:r>
              <a:rPr lang="en-US" altLang="en-US" sz="2200" b="1" i="1" dirty="0" err="1" smtClean="0"/>
              <a:t>LaFollette</a:t>
            </a:r>
            <a:r>
              <a:rPr lang="en-US" altLang="en-US" sz="2200" dirty="0" smtClean="0"/>
              <a:t>)</a:t>
            </a:r>
          </a:p>
          <a:p>
            <a:pPr eaLnBrk="1" hangingPunct="1">
              <a:buFontTx/>
              <a:buNone/>
            </a:pPr>
            <a:r>
              <a:rPr lang="en-US" altLang="en-US" sz="2200" dirty="0" smtClean="0"/>
              <a:t>#2: </a:t>
            </a:r>
            <a:r>
              <a:rPr lang="en-US" altLang="en-US" sz="2200" b="1" i="1" u="sng" dirty="0" smtClean="0"/>
              <a:t>Reservationists</a:t>
            </a:r>
            <a:r>
              <a:rPr lang="en-US" altLang="en-US" sz="2200" dirty="0" smtClean="0"/>
              <a:t> – believed that the League was good but were concerned</a:t>
            </a:r>
          </a:p>
          <a:p>
            <a:pPr eaLnBrk="1" hangingPunct="1">
              <a:buFontTx/>
              <a:buNone/>
            </a:pPr>
            <a:r>
              <a:rPr lang="en-US" altLang="en-US" sz="2200" dirty="0" smtClean="0"/>
              <a:t>about _______of the League charter (said that members would be required to</a:t>
            </a:r>
          </a:p>
          <a:p>
            <a:pPr eaLnBrk="1" hangingPunct="1">
              <a:buFontTx/>
              <a:buNone/>
            </a:pPr>
            <a:r>
              <a:rPr lang="en-US" altLang="en-US" sz="2200" dirty="0" smtClean="0"/>
              <a:t>support other members militarily if invaded); (</a:t>
            </a:r>
            <a:r>
              <a:rPr lang="en-US" altLang="en-US" sz="2200" b="1" i="1" dirty="0" smtClean="0"/>
              <a:t>Henry Cabot Lodge)</a:t>
            </a:r>
          </a:p>
          <a:p>
            <a:pPr eaLnBrk="1" hangingPunct="1"/>
            <a:r>
              <a:rPr lang="en-US" altLang="en-US" sz="2200" dirty="0" smtClean="0"/>
              <a:t>Wilson embarked on a 26 stop tour of the country to sell the Treaty to the public but due to poor health, collapsed and suffered a stroke</a:t>
            </a:r>
          </a:p>
          <a:p>
            <a:pPr eaLnBrk="1" hangingPunct="1"/>
            <a:r>
              <a:rPr lang="en-US" altLang="en-US" sz="2200" b="1" i="1" dirty="0" smtClean="0"/>
              <a:t>Treaty of Versailles</a:t>
            </a:r>
            <a:r>
              <a:rPr lang="en-US" altLang="en-US" sz="2200" dirty="0" smtClean="0"/>
              <a:t> came to a vote in the Senate 2 times w/ Lodge amendments and as a result Wilson forces the defeat of it</a:t>
            </a:r>
          </a:p>
          <a:p>
            <a:pPr lvl="1">
              <a:buFont typeface="Wingdings" panose="05000000000000000000" pitchFamily="2" charset="2"/>
              <a:buChar char="§"/>
            </a:pPr>
            <a:r>
              <a:rPr lang="en-US" altLang="en-US" sz="2200" dirty="0" smtClean="0"/>
              <a:t>US never joins League and body does not function effectively </a:t>
            </a:r>
            <a:endParaRPr lang="en-US" altLang="en-US" sz="2200" dirty="0"/>
          </a:p>
          <a:p>
            <a:pPr marL="514350" indent="-457200"/>
            <a:r>
              <a:rPr lang="en-US" altLang="en-US" sz="2200" dirty="0" smtClean="0"/>
              <a:t>US tries to promote a unilateral vision of world order through international investments, peace treaties &amp; select military interventions</a:t>
            </a:r>
          </a:p>
          <a:p>
            <a:pPr lvl="1">
              <a:buFont typeface="Wingdings" panose="05000000000000000000" pitchFamily="2" charset="2"/>
              <a:buChar char="§"/>
            </a:pPr>
            <a:r>
              <a:rPr lang="en-US" altLang="en-US" sz="2200" dirty="0" smtClean="0"/>
              <a:t>Maintains isolationism from world events in 1920’s &amp; 30’s</a:t>
            </a:r>
          </a:p>
          <a:p>
            <a:pPr marL="457200" lvl="1" indent="0">
              <a:buNone/>
            </a:pPr>
            <a:r>
              <a:rPr lang="en-US" altLang="en-US" sz="2400" b="1" i="1" dirty="0" smtClean="0"/>
              <a:t>** Who’s Who in US Isolationism of 1920’s and 30’s ** </a:t>
            </a:r>
          </a:p>
          <a:p>
            <a:pPr eaLnBrk="1" hangingPunct="1">
              <a:buFontTx/>
              <a:buNone/>
            </a:pPr>
            <a:r>
              <a:rPr lang="en-US" altLang="en-US" sz="1800" dirty="0" smtClean="0"/>
              <a:t>	</a:t>
            </a:r>
          </a:p>
        </p:txBody>
      </p:sp>
    </p:spTree>
    <p:extLst>
      <p:ext uri="{BB962C8B-B14F-4D97-AF65-F5344CB8AC3E}">
        <p14:creationId xmlns:p14="http://schemas.microsoft.com/office/powerpoint/2010/main" val="400058362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0000"/>
          </a:schemeClr>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4000" b="1" u="sng" dirty="0" smtClean="0"/>
              <a:t>Article X of League of Nations</a:t>
            </a:r>
          </a:p>
        </p:txBody>
      </p:sp>
      <p:sp>
        <p:nvSpPr>
          <p:cNvPr id="47107" name="Rectangle 3"/>
          <p:cNvSpPr>
            <a:spLocks noGrp="1" noChangeArrowheads="1"/>
          </p:cNvSpPr>
          <p:nvPr>
            <p:ph type="body" idx="1"/>
          </p:nvPr>
        </p:nvSpPr>
        <p:spPr>
          <a:xfrm>
            <a:off x="152400" y="990600"/>
            <a:ext cx="8839200" cy="4525963"/>
          </a:xfrm>
        </p:spPr>
        <p:txBody>
          <a:bodyPr>
            <a:normAutofit/>
          </a:bodyPr>
          <a:lstStyle/>
          <a:p>
            <a:pPr eaLnBrk="1" hangingPunct="1">
              <a:buFontTx/>
              <a:buNone/>
            </a:pPr>
            <a:r>
              <a:rPr lang="en-US" sz="2900" dirty="0" smtClean="0"/>
              <a:t>“The Members of the League undertake to respect and preserve as against external aggression the territorial integrity and existing political independence of all Members of the League.  In case of any such aggression or in case of any threat or danger of such aggression the Council shall advise upon the means by which this obligation shall be fulfilled.”  </a:t>
            </a:r>
          </a:p>
        </p:txBody>
      </p:sp>
    </p:spTree>
    <p:extLst>
      <p:ext uri="{BB962C8B-B14F-4D97-AF65-F5344CB8AC3E}">
        <p14:creationId xmlns:p14="http://schemas.microsoft.com/office/powerpoint/2010/main" val="418520201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067800" cy="762000"/>
          </a:xfrm>
        </p:spPr>
        <p:txBody>
          <a:bodyPr>
            <a:normAutofit fontScale="90000"/>
          </a:bodyPr>
          <a:lstStyle/>
          <a:p>
            <a:r>
              <a:rPr lang="en-US" b="1" i="1" dirty="0" smtClean="0"/>
              <a:t>League of Nations </a:t>
            </a:r>
            <a:r>
              <a:rPr lang="en-US" dirty="0" smtClean="0"/>
              <a:t/>
            </a:r>
            <a:br>
              <a:rPr lang="en-US" dirty="0" smtClean="0"/>
            </a:br>
            <a:r>
              <a:rPr lang="en-US" dirty="0" smtClean="0"/>
              <a:t>(d. blue = member; l. blue = colony)</a:t>
            </a:r>
            <a:endParaRPr lang="en-US" dirty="0"/>
          </a:p>
        </p:txBody>
      </p:sp>
      <p:pic>
        <p:nvPicPr>
          <p:cNvPr id="6146" name="Picture 2" descr="http://upload.wikimedia.org/wikipedia/commons/thumb/0/02/LN_member_states_animation.gif/800px-LN_member_states_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89916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40911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639762"/>
          </a:xfrm>
        </p:spPr>
        <p:txBody>
          <a:bodyPr>
            <a:normAutofit fontScale="90000"/>
          </a:bodyPr>
          <a:lstStyle/>
          <a:p>
            <a:r>
              <a:rPr lang="en-US" sz="3600" b="1" u="sng" dirty="0" smtClean="0"/>
              <a:t>Fascism &amp; the Rise of the 3 Dictators</a:t>
            </a:r>
            <a:endParaRPr lang="en-US" sz="3600" b="1" u="sng" dirty="0"/>
          </a:p>
        </p:txBody>
      </p:sp>
      <p:sp>
        <p:nvSpPr>
          <p:cNvPr id="3" name="Content Placeholder 2"/>
          <p:cNvSpPr>
            <a:spLocks noGrp="1"/>
          </p:cNvSpPr>
          <p:nvPr>
            <p:ph idx="1"/>
          </p:nvPr>
        </p:nvSpPr>
        <p:spPr>
          <a:xfrm>
            <a:off x="32656" y="685800"/>
            <a:ext cx="9035143" cy="6096000"/>
          </a:xfrm>
        </p:spPr>
        <p:txBody>
          <a:bodyPr/>
          <a:lstStyle/>
          <a:p>
            <a:r>
              <a:rPr lang="en-US" sz="2400" dirty="0" smtClean="0"/>
              <a:t>WWI “Total War” and the Great Depression gave rise to a new form of government in the 1920’s and 30’s =&gt; _____________</a:t>
            </a:r>
          </a:p>
          <a:p>
            <a:r>
              <a:rPr lang="en-US" sz="2400" b="1" i="1" dirty="0" smtClean="0"/>
              <a:t>Fascist </a:t>
            </a:r>
            <a:r>
              <a:rPr lang="en-US" sz="2400" dirty="0" smtClean="0"/>
              <a:t>states</a:t>
            </a:r>
            <a:r>
              <a:rPr lang="en-US" sz="2400" b="1" i="1" dirty="0" smtClean="0"/>
              <a:t> </a:t>
            </a:r>
            <a:r>
              <a:rPr lang="en-US" sz="2400" dirty="0" smtClean="0"/>
              <a:t>shared 4 common core beliefs/practices . . .</a:t>
            </a:r>
          </a:p>
          <a:p>
            <a:pPr marL="400050" lvl="1" indent="0">
              <a:buNone/>
            </a:pPr>
            <a:r>
              <a:rPr lang="en-US" sz="2400" b="1" i="1" dirty="0" smtClean="0"/>
              <a:t>#1: Extreme Nationalism =&gt; </a:t>
            </a:r>
            <a:r>
              <a:rPr lang="en-US" sz="2400" dirty="0" smtClean="0"/>
              <a:t>pride in superiority of nation</a:t>
            </a:r>
          </a:p>
          <a:p>
            <a:pPr marL="400050" lvl="1" indent="0">
              <a:buNone/>
            </a:pPr>
            <a:r>
              <a:rPr lang="en-US" sz="2400" b="1" i="1" dirty="0" smtClean="0"/>
              <a:t>#2: Totalitarian Govt. </a:t>
            </a:r>
            <a:r>
              <a:rPr lang="en-US" sz="2400" dirty="0" smtClean="0"/>
              <a:t>=&gt; dictator controls all aspects of life</a:t>
            </a:r>
          </a:p>
          <a:p>
            <a:pPr marL="400050" lvl="1" indent="0">
              <a:buNone/>
            </a:pPr>
            <a:r>
              <a:rPr lang="en-US" sz="2400" b="1" i="1" dirty="0" smtClean="0"/>
              <a:t>#3: Glorification of war &amp; military </a:t>
            </a:r>
            <a:r>
              <a:rPr lang="en-US" sz="2400" dirty="0" smtClean="0"/>
              <a:t>=&gt; militarism &amp; conquest</a:t>
            </a:r>
          </a:p>
          <a:p>
            <a:pPr marL="400050" lvl="1" indent="0">
              <a:buNone/>
            </a:pPr>
            <a:r>
              <a:rPr lang="en-US" sz="2400" b="1" i="1" dirty="0" smtClean="0"/>
              <a:t>#4: Racial superiority </a:t>
            </a:r>
            <a:r>
              <a:rPr lang="en-US" sz="2400" dirty="0" smtClean="0"/>
              <a:t>=&gt; idea of </a:t>
            </a:r>
            <a:r>
              <a:rPr lang="en-US" sz="2400" b="1" i="1" dirty="0" smtClean="0"/>
              <a:t>“master race”</a:t>
            </a:r>
          </a:p>
          <a:p>
            <a:pPr>
              <a:buFont typeface="Arial" pitchFamily="34" charset="0"/>
              <a:buChar char="•"/>
            </a:pPr>
            <a:r>
              <a:rPr lang="en-US" sz="2400" dirty="0" smtClean="0"/>
              <a:t>Three nations embraced Fascism as a form of government</a:t>
            </a:r>
          </a:p>
          <a:p>
            <a:pPr lvl="1">
              <a:buFont typeface="Wingdings" pitchFamily="2" charset="2"/>
              <a:buChar char="§"/>
            </a:pPr>
            <a:r>
              <a:rPr lang="en-US" sz="2400" b="1" i="1" dirty="0" smtClean="0"/>
              <a:t>Italy</a:t>
            </a:r>
            <a:r>
              <a:rPr lang="en-US" sz="2400" dirty="0" smtClean="0"/>
              <a:t> =&gt; _________________created 1</a:t>
            </a:r>
            <a:r>
              <a:rPr lang="en-US" sz="2400" baseline="30000" dirty="0" smtClean="0"/>
              <a:t>st</a:t>
            </a:r>
            <a:r>
              <a:rPr lang="en-US" sz="2400" dirty="0" smtClean="0"/>
              <a:t> Fascist dictatorship</a:t>
            </a:r>
          </a:p>
          <a:p>
            <a:pPr lvl="1">
              <a:buFont typeface="Wingdings" pitchFamily="2" charset="2"/>
              <a:buChar char="§"/>
            </a:pPr>
            <a:r>
              <a:rPr lang="en-US" sz="2400" b="1" i="1" dirty="0" smtClean="0"/>
              <a:t>Germany</a:t>
            </a:r>
            <a:r>
              <a:rPr lang="en-US" sz="2400" dirty="0" smtClean="0"/>
              <a:t> =&gt; ________________established a Nazi dictatorship</a:t>
            </a:r>
          </a:p>
          <a:p>
            <a:pPr lvl="1">
              <a:buFont typeface="Wingdings" pitchFamily="2" charset="2"/>
              <a:buChar char="§"/>
            </a:pPr>
            <a:r>
              <a:rPr lang="en-US" sz="2400" b="1" i="1" dirty="0" smtClean="0"/>
              <a:t>Japan</a:t>
            </a:r>
            <a:r>
              <a:rPr lang="en-US" sz="2400" dirty="0" smtClean="0"/>
              <a:t> =&gt; ______________________controlled an authoritarian militaristic state</a:t>
            </a:r>
          </a:p>
          <a:p>
            <a:pPr marL="514350" indent="-457200">
              <a:buFont typeface="Arial" pitchFamily="34" charset="0"/>
              <a:buChar char="•"/>
            </a:pPr>
            <a:r>
              <a:rPr lang="en-US" sz="2400" dirty="0" smtClean="0"/>
              <a:t>Due to similar </a:t>
            </a:r>
            <a:r>
              <a:rPr lang="en-US" sz="2400" dirty="0" err="1" smtClean="0"/>
              <a:t>govts</a:t>
            </a:r>
            <a:r>
              <a:rPr lang="en-US" sz="2400" dirty="0" smtClean="0"/>
              <a:t> and goals they formed an alliance in 1940 called the </a:t>
            </a:r>
            <a:r>
              <a:rPr lang="en-US" sz="2400" b="1" i="1" dirty="0" smtClean="0"/>
              <a:t>Axis Powers</a:t>
            </a:r>
          </a:p>
          <a:p>
            <a:pPr marL="0" indent="0">
              <a:buNone/>
            </a:pPr>
            <a:endParaRPr lang="en-US" sz="2400" b="1" i="1" dirty="0" smtClean="0"/>
          </a:p>
          <a:p>
            <a:endParaRPr lang="en-US" sz="2400" b="1" i="1" dirty="0"/>
          </a:p>
        </p:txBody>
      </p:sp>
    </p:spTree>
    <p:extLst>
      <p:ext uri="{BB962C8B-B14F-4D97-AF65-F5344CB8AC3E}">
        <p14:creationId xmlns:p14="http://schemas.microsoft.com/office/powerpoint/2010/main" val="17500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pic>
        <p:nvPicPr>
          <p:cNvPr id="2050" name="Picture 2" descr="http://spe.fotolog.com/photo/30/42/119/luft_wehr/1254883756004_f.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 y="1556071"/>
            <a:ext cx="4680858"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userserve-ak.last.fm/serve/_/70763952/Benito+Mussolini+99WON_97_Mussolini_1242431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707" y="76199"/>
            <a:ext cx="4235450" cy="63887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77707" y="6452500"/>
            <a:ext cx="3962400" cy="400110"/>
          </a:xfrm>
          <a:prstGeom prst="rect">
            <a:avLst/>
          </a:prstGeom>
          <a:noFill/>
        </p:spPr>
        <p:txBody>
          <a:bodyPr wrap="square" rtlCol="0">
            <a:spAutoFit/>
          </a:bodyPr>
          <a:lstStyle/>
          <a:p>
            <a:pPr algn="ctr"/>
            <a:r>
              <a:rPr lang="en-US" sz="2000" b="1" i="1" dirty="0" smtClean="0"/>
              <a:t>Benito Mussolini</a:t>
            </a:r>
            <a:endParaRPr lang="en-US" sz="2000" b="1" i="1" dirty="0"/>
          </a:p>
        </p:txBody>
      </p:sp>
    </p:spTree>
    <p:extLst>
      <p:ext uri="{BB962C8B-B14F-4D97-AF65-F5344CB8AC3E}">
        <p14:creationId xmlns:p14="http://schemas.microsoft.com/office/powerpoint/2010/main" val="337852514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071" y="6248400"/>
            <a:ext cx="8229600" cy="495300"/>
          </a:xfrm>
        </p:spPr>
        <p:txBody>
          <a:bodyPr>
            <a:normAutofit fontScale="90000"/>
          </a:bodyPr>
          <a:lstStyle/>
          <a:p>
            <a:r>
              <a:rPr lang="en-US" sz="2800" b="1" i="1" dirty="0" smtClean="0"/>
              <a:t>Emperor Hirohito</a:t>
            </a:r>
            <a:endParaRPr lang="en-US" sz="2800" b="1" i="1" dirty="0"/>
          </a:p>
        </p:txBody>
      </p:sp>
      <p:pic>
        <p:nvPicPr>
          <p:cNvPr id="3074" name="Picture 2" descr="http://static.comicvine.com/uploads/scale_small/3/37015/760315-hirohit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71" y="228600"/>
            <a:ext cx="44196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nglonautes.com/hist_20_ww2_leaders/hist_20_ww2_leaders_pic_hirohi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
            <a:ext cx="3893197"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2939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76200"/>
            <a:ext cx="8229600" cy="487363"/>
          </a:xfrm>
        </p:spPr>
        <p:txBody>
          <a:bodyPr>
            <a:normAutofit fontScale="90000"/>
          </a:bodyPr>
          <a:lstStyle/>
          <a:p>
            <a:pPr eaLnBrk="1" hangingPunct="1"/>
            <a:r>
              <a:rPr lang="en-US" altLang="en-US" sz="4000" b="1" u="sng" dirty="0" smtClean="0"/>
              <a:t>Road to War (1929-1939)</a:t>
            </a:r>
          </a:p>
        </p:txBody>
      </p:sp>
      <p:sp>
        <p:nvSpPr>
          <p:cNvPr id="8195" name="Rectangle 3"/>
          <p:cNvSpPr>
            <a:spLocks noGrp="1" noChangeArrowheads="1"/>
          </p:cNvSpPr>
          <p:nvPr>
            <p:ph type="body" idx="1"/>
          </p:nvPr>
        </p:nvSpPr>
        <p:spPr>
          <a:xfrm>
            <a:off x="0" y="533400"/>
            <a:ext cx="9144000" cy="6705600"/>
          </a:xfrm>
        </p:spPr>
        <p:txBody>
          <a:bodyPr>
            <a:normAutofit fontScale="92500"/>
          </a:bodyPr>
          <a:lstStyle/>
          <a:p>
            <a:pPr eaLnBrk="1" hangingPunct="1">
              <a:buFontTx/>
              <a:buNone/>
            </a:pPr>
            <a:r>
              <a:rPr lang="en-US" altLang="en-US" sz="2200" b="1" u="sng" dirty="0" smtClean="0"/>
              <a:t>Mussolini and Italy</a:t>
            </a:r>
          </a:p>
          <a:p>
            <a:pPr eaLnBrk="1" hangingPunct="1"/>
            <a:r>
              <a:rPr lang="en-US" altLang="en-US" sz="2200" dirty="0" smtClean="0"/>
              <a:t>Mussolini promises return to prosperity &amp; new “Mediterranean empire” =&gt; invades Ethiopia</a:t>
            </a:r>
            <a:endParaRPr lang="en-US" altLang="en-US" sz="2200" b="1" i="1" dirty="0" smtClean="0"/>
          </a:p>
          <a:p>
            <a:pPr lvl="1">
              <a:buFont typeface="Wingdings" panose="05000000000000000000" pitchFamily="2" charset="2"/>
              <a:buChar char="§"/>
            </a:pPr>
            <a:r>
              <a:rPr lang="en-US" altLang="en-US" sz="2200" b="1" i="1" dirty="0" smtClean="0"/>
              <a:t> </a:t>
            </a:r>
            <a:r>
              <a:rPr lang="en-US" altLang="en-US" sz="2200" dirty="0" smtClean="0"/>
              <a:t>Ethiopians have no “army” and fight w/ </a:t>
            </a:r>
            <a:r>
              <a:rPr lang="en-US" altLang="en-US" sz="2200" b="1" i="1" dirty="0" smtClean="0"/>
              <a:t>muzzle-loading guns</a:t>
            </a:r>
            <a:r>
              <a:rPr lang="en-US" altLang="en-US" sz="2200" dirty="0" smtClean="0"/>
              <a:t> and horses !!</a:t>
            </a:r>
          </a:p>
          <a:p>
            <a:pPr eaLnBrk="1" hangingPunct="1"/>
            <a:r>
              <a:rPr lang="en-US" altLang="en-US" sz="2200" dirty="0" smtClean="0"/>
              <a:t>Intl. Community outraged and League of Nations “condemns” invasion =&gt; no action</a:t>
            </a:r>
          </a:p>
          <a:p>
            <a:pPr eaLnBrk="1" hangingPunct="1">
              <a:buFontTx/>
              <a:buNone/>
            </a:pPr>
            <a:r>
              <a:rPr lang="en-US" altLang="en-US" sz="2200" b="1" u="sng" dirty="0" smtClean="0"/>
              <a:t>Hitler and Germany</a:t>
            </a:r>
          </a:p>
          <a:p>
            <a:pPr eaLnBrk="1" hangingPunct="1"/>
            <a:r>
              <a:rPr lang="en-US" altLang="en-US" sz="2200" dirty="0" smtClean="0"/>
              <a:t>Hitler desires to  dominate Europe w/ a Germanic state &amp; secure </a:t>
            </a:r>
            <a:r>
              <a:rPr lang="en-US" altLang="en-US" sz="2200" b="1" i="1" dirty="0" smtClean="0"/>
              <a:t>“Lebensraum”</a:t>
            </a:r>
            <a:r>
              <a:rPr lang="en-US" altLang="en-US" sz="2200" dirty="0" smtClean="0"/>
              <a:t> for Germans =&gt; also desires to throw off shackles of Versailles Treaty (unpopular)</a:t>
            </a:r>
          </a:p>
          <a:p>
            <a:pPr lvl="1">
              <a:buFont typeface="Wingdings" panose="05000000000000000000" pitchFamily="2" charset="2"/>
              <a:buChar char="§"/>
            </a:pPr>
            <a:r>
              <a:rPr lang="en-US" altLang="en-US" sz="2200" dirty="0" smtClean="0"/>
              <a:t> 1936-38 Hitler sends troops into </a:t>
            </a:r>
            <a:r>
              <a:rPr lang="en-US" altLang="en-US" sz="2200" b="1" i="1" dirty="0" smtClean="0"/>
              <a:t>Rhineland, Austria, Sudetenland </a:t>
            </a:r>
          </a:p>
          <a:p>
            <a:pPr lvl="1">
              <a:buFont typeface="Wingdings" panose="05000000000000000000" pitchFamily="2" charset="2"/>
              <a:buChar char="§"/>
            </a:pPr>
            <a:r>
              <a:rPr lang="en-US" altLang="en-US" sz="2200" b="1" i="1" dirty="0" smtClean="0"/>
              <a:t>September 1938 Munich Conference =&gt; </a:t>
            </a:r>
            <a:r>
              <a:rPr lang="en-US" altLang="en-US" sz="2200" dirty="0" smtClean="0"/>
              <a:t>Britain and France, eager to avoid war, agree to let Hitler have past conquests if he stops now; Hitler agrees</a:t>
            </a:r>
          </a:p>
          <a:p>
            <a:pPr eaLnBrk="1" hangingPunct="1">
              <a:buFontTx/>
              <a:buNone/>
            </a:pPr>
            <a:r>
              <a:rPr lang="en-US" altLang="en-US" sz="2200" dirty="0" smtClean="0"/>
              <a:t>		-- </a:t>
            </a:r>
            <a:r>
              <a:rPr lang="en-US" altLang="en-US" sz="2200" b="1" i="1" dirty="0" smtClean="0"/>
              <a:t>Chamberlain</a:t>
            </a:r>
            <a:r>
              <a:rPr lang="en-US" altLang="en-US" sz="2200" dirty="0" smtClean="0"/>
              <a:t> (British PM) </a:t>
            </a:r>
            <a:r>
              <a:rPr lang="en-US" altLang="en-US" sz="2200" b="1" i="1" dirty="0" smtClean="0"/>
              <a:t>“We have won peace for our time”</a:t>
            </a:r>
          </a:p>
          <a:p>
            <a:pPr eaLnBrk="1" hangingPunct="1"/>
            <a:r>
              <a:rPr lang="en-US" altLang="en-US" sz="2200" b="1" i="1" dirty="0" smtClean="0"/>
              <a:t>August 1939 =&gt; </a:t>
            </a:r>
            <a:r>
              <a:rPr lang="en-US" altLang="en-US" sz="2200" dirty="0" smtClean="0"/>
              <a:t>Germany and USSR sign</a:t>
            </a:r>
            <a:r>
              <a:rPr lang="en-US" altLang="en-US" sz="2200" b="1" i="1" dirty="0" smtClean="0"/>
              <a:t> “Non” Aggression Pact</a:t>
            </a:r>
            <a:r>
              <a:rPr lang="en-US" altLang="en-US" sz="2200" dirty="0" smtClean="0"/>
              <a:t>; both agree to divide Poland and not attack each other (negates 2 front war for Hitler!!)</a:t>
            </a:r>
          </a:p>
          <a:p>
            <a:pPr eaLnBrk="1" hangingPunct="1"/>
            <a:r>
              <a:rPr lang="en-US" altLang="en-US" sz="2200" dirty="0" smtClean="0"/>
              <a:t>September 1939 Hitler invades Poland w/ “Blitzkrieg” (lightening War) style and conquers country in 6 weeks!! =&gt; Britain and France declare war!!</a:t>
            </a:r>
          </a:p>
          <a:p>
            <a:pPr eaLnBrk="1" hangingPunct="1"/>
            <a:endParaRPr lang="en-US" altLang="en-US" sz="1800" dirty="0" smtClean="0"/>
          </a:p>
        </p:txBody>
      </p:sp>
    </p:spTree>
    <p:extLst>
      <p:ext uri="{BB962C8B-B14F-4D97-AF65-F5344CB8AC3E}">
        <p14:creationId xmlns:p14="http://schemas.microsoft.com/office/powerpoint/2010/main" val="1841910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7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15400" cy="457200"/>
          </a:xfrm>
        </p:spPr>
        <p:txBody>
          <a:bodyPr>
            <a:normAutofit fontScale="90000"/>
          </a:bodyPr>
          <a:lstStyle/>
          <a:p>
            <a:r>
              <a:rPr lang="en-US" b="1" u="sng" dirty="0" smtClean="0"/>
              <a:t>Environmentalism =&gt; Muir vs Roosevelt</a:t>
            </a:r>
            <a:endParaRPr lang="en-US" b="1" u="sng" dirty="0"/>
          </a:p>
        </p:txBody>
      </p:sp>
      <p:pic>
        <p:nvPicPr>
          <p:cNvPr id="1026" name="Picture 2" descr="http://www.nps.gov/common/uploads/photogallery/park/yose/B15BD55C-155D-4519-3E97DDCE055E623F/B15BD55C-155D-4519-3E97DDCE055E623F-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64" y="838199"/>
            <a:ext cx="4109536" cy="5839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ps.gov/hfc/npsphoto/jpeg/hpc-0000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399" y="1219200"/>
            <a:ext cx="4686805" cy="372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16679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533400"/>
          </a:xfrm>
        </p:spPr>
        <p:txBody>
          <a:bodyPr>
            <a:normAutofit fontScale="90000"/>
          </a:bodyPr>
          <a:lstStyle/>
          <a:p>
            <a:pPr eaLnBrk="1" hangingPunct="1"/>
            <a:r>
              <a:rPr lang="en-US" altLang="en-US" sz="4000" b="1" u="sng" dirty="0" smtClean="0"/>
              <a:t>Road to War (1929-1939)</a:t>
            </a:r>
          </a:p>
        </p:txBody>
      </p:sp>
      <p:sp>
        <p:nvSpPr>
          <p:cNvPr id="9219" name="Rectangle 3"/>
          <p:cNvSpPr>
            <a:spLocks noGrp="1" noChangeArrowheads="1"/>
          </p:cNvSpPr>
          <p:nvPr>
            <p:ph type="body" sz="half" idx="1"/>
          </p:nvPr>
        </p:nvSpPr>
        <p:spPr>
          <a:xfrm>
            <a:off x="0" y="533400"/>
            <a:ext cx="9144000" cy="4525963"/>
          </a:xfrm>
        </p:spPr>
        <p:txBody>
          <a:bodyPr>
            <a:normAutofit/>
          </a:bodyPr>
          <a:lstStyle/>
          <a:p>
            <a:pPr eaLnBrk="1" hangingPunct="1">
              <a:buFontTx/>
              <a:buNone/>
            </a:pPr>
            <a:r>
              <a:rPr lang="en-US" altLang="en-US" sz="2200" u="sng" dirty="0" smtClean="0"/>
              <a:t>Hirohito &amp; Japan</a:t>
            </a:r>
          </a:p>
          <a:p>
            <a:pPr eaLnBrk="1" hangingPunct="1"/>
            <a:r>
              <a:rPr lang="en-US" altLang="en-US" sz="2200" dirty="0" smtClean="0"/>
              <a:t>1931 =&gt; Japan invades Chinese province of </a:t>
            </a:r>
            <a:r>
              <a:rPr lang="en-US" altLang="en-US" sz="2200" b="1" i="1" dirty="0" smtClean="0"/>
              <a:t>Manchuria</a:t>
            </a:r>
            <a:r>
              <a:rPr lang="en-US" altLang="en-US" sz="2200" dirty="0" smtClean="0"/>
              <a:t> </a:t>
            </a:r>
          </a:p>
          <a:p>
            <a:pPr lvl="1">
              <a:buFont typeface="Wingdings" panose="05000000000000000000" pitchFamily="2" charset="2"/>
              <a:buChar char="§"/>
            </a:pPr>
            <a:r>
              <a:rPr lang="en-US" altLang="en-US" sz="2200" dirty="0" smtClean="0"/>
              <a:t> Defeat the Chinese </a:t>
            </a:r>
            <a:r>
              <a:rPr lang="en-US" altLang="en-US" sz="2200" dirty="0"/>
              <a:t>(</a:t>
            </a:r>
            <a:r>
              <a:rPr lang="en-US" altLang="en-US" sz="2200" dirty="0" smtClean="0"/>
              <a:t>3 months) &amp; install puppet regime =&gt; </a:t>
            </a:r>
            <a:r>
              <a:rPr lang="en-US" altLang="en-US" sz="2200" b="1" i="1" dirty="0" smtClean="0"/>
              <a:t>League of Nations</a:t>
            </a:r>
            <a:r>
              <a:rPr lang="en-US" altLang="en-US" sz="2200" dirty="0" smtClean="0"/>
              <a:t> condemns invasion </a:t>
            </a:r>
            <a:r>
              <a:rPr lang="en-US" altLang="en-US" sz="2200" dirty="0"/>
              <a:t>(</a:t>
            </a:r>
            <a:r>
              <a:rPr lang="en-US" altLang="en-US" sz="2200" dirty="0" smtClean="0"/>
              <a:t>Japan withdraws from League)</a:t>
            </a:r>
          </a:p>
          <a:p>
            <a:pPr eaLnBrk="1" hangingPunct="1"/>
            <a:r>
              <a:rPr lang="en-US" altLang="en-US" sz="2200" dirty="0" smtClean="0"/>
              <a:t>Japan uses Manchurian base to launch invasion of China =&gt; </a:t>
            </a:r>
            <a:r>
              <a:rPr lang="en-US" altLang="en-US" sz="2200" b="1" i="1" dirty="0" smtClean="0"/>
              <a:t>Rape of Nanking</a:t>
            </a:r>
            <a:r>
              <a:rPr lang="en-US" altLang="en-US" sz="2200" dirty="0" smtClean="0"/>
              <a:t> occurs in late 1937</a:t>
            </a:r>
          </a:p>
          <a:p>
            <a:pPr lvl="1">
              <a:buFont typeface="Wingdings" panose="05000000000000000000" pitchFamily="2" charset="2"/>
              <a:buChar char="§"/>
            </a:pPr>
            <a:r>
              <a:rPr lang="en-US" altLang="en-US" sz="2200" dirty="0" smtClean="0"/>
              <a:t> Genocide w/ 10,000’s killed and maimed</a:t>
            </a:r>
          </a:p>
        </p:txBody>
      </p:sp>
      <p:pic>
        <p:nvPicPr>
          <p:cNvPr id="9220" name="Picture 6" descr="bay_practice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28600" y="3581400"/>
            <a:ext cx="4572000" cy="3167063"/>
          </a:xfrm>
          <a:noFill/>
        </p:spPr>
      </p:pic>
      <p:pic>
        <p:nvPicPr>
          <p:cNvPr id="9221" name="Picture 8" descr="mur_children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953000" y="4191000"/>
            <a:ext cx="4038600" cy="2482850"/>
          </a:xfrm>
          <a:noFill/>
        </p:spPr>
      </p:pic>
    </p:spTree>
    <p:extLst>
      <p:ext uri="{BB962C8B-B14F-4D97-AF65-F5344CB8AC3E}">
        <p14:creationId xmlns:p14="http://schemas.microsoft.com/office/powerpoint/2010/main" val="25337699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a:xfrm>
            <a:off x="457200" y="152400"/>
            <a:ext cx="8229600" cy="533400"/>
          </a:xfrm>
        </p:spPr>
        <p:txBody>
          <a:bodyPr>
            <a:normAutofit fontScale="90000"/>
          </a:bodyPr>
          <a:lstStyle/>
          <a:p>
            <a:pPr eaLnBrk="1" hangingPunct="1"/>
            <a:r>
              <a:rPr lang="en-US" altLang="en-US" sz="3200" b="1" u="sng" smtClean="0"/>
              <a:t>Japanese Expansion Pre-Pearl Harbor</a:t>
            </a:r>
          </a:p>
        </p:txBody>
      </p:sp>
      <p:pic>
        <p:nvPicPr>
          <p:cNvPr id="10243" name="Picture 4" descr="map--imperial%20japa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685800"/>
            <a:ext cx="8610600" cy="6019800"/>
          </a:xfrm>
          <a:noFill/>
        </p:spPr>
      </p:pic>
    </p:spTree>
    <p:extLst>
      <p:ext uri="{BB962C8B-B14F-4D97-AF65-F5344CB8AC3E}">
        <p14:creationId xmlns:p14="http://schemas.microsoft.com/office/powerpoint/2010/main" val="48134347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457200"/>
          </a:xfrm>
        </p:spPr>
        <p:txBody>
          <a:bodyPr>
            <a:normAutofit fontScale="90000"/>
          </a:bodyPr>
          <a:lstStyle/>
          <a:p>
            <a:pPr eaLnBrk="1" hangingPunct="1"/>
            <a:r>
              <a:rPr lang="en-US" altLang="en-US" sz="3600" b="1" u="sng" dirty="0" smtClean="0"/>
              <a:t>Early WWII – (Sep. 1939-Dec. 1941)</a:t>
            </a:r>
          </a:p>
        </p:txBody>
      </p:sp>
      <p:sp>
        <p:nvSpPr>
          <p:cNvPr id="11267" name="Rectangle 3"/>
          <p:cNvSpPr>
            <a:spLocks noGrp="1" noChangeArrowheads="1"/>
          </p:cNvSpPr>
          <p:nvPr>
            <p:ph type="body" sz="half" idx="1"/>
          </p:nvPr>
        </p:nvSpPr>
        <p:spPr>
          <a:xfrm>
            <a:off x="0" y="457200"/>
            <a:ext cx="9144000" cy="5867400"/>
          </a:xfrm>
        </p:spPr>
        <p:txBody>
          <a:bodyPr>
            <a:normAutofit/>
          </a:bodyPr>
          <a:lstStyle/>
          <a:p>
            <a:pPr eaLnBrk="1" hangingPunct="1"/>
            <a:r>
              <a:rPr lang="en-US" altLang="en-US" sz="2200" dirty="0" smtClean="0"/>
              <a:t>After Poland Hitler took a few months to swallow up </a:t>
            </a:r>
            <a:r>
              <a:rPr lang="en-US" altLang="en-US" sz="2200" b="1" i="1" dirty="0" smtClean="0"/>
              <a:t>Denmark, Norway, Belgium and Luxembourg</a:t>
            </a:r>
          </a:p>
          <a:p>
            <a:pPr eaLnBrk="1" hangingPunct="1"/>
            <a:r>
              <a:rPr lang="en-US" altLang="en-US" sz="2200" b="1" i="1" dirty="0" smtClean="0"/>
              <a:t>Then in April 1940 Hitler invades France !! </a:t>
            </a:r>
          </a:p>
          <a:p>
            <a:pPr lvl="1">
              <a:buFont typeface="Wingdings" panose="05000000000000000000" pitchFamily="2" charset="2"/>
              <a:buChar char="§"/>
            </a:pPr>
            <a:r>
              <a:rPr lang="en-US" altLang="en-US" sz="2100" b="1" dirty="0" smtClean="0"/>
              <a:t> </a:t>
            </a:r>
            <a:r>
              <a:rPr lang="en-US" altLang="en-US" sz="2100" dirty="0" smtClean="0"/>
              <a:t>French and British had 1 million + troops on _____________=&gt; huge trench system on the entire border of France/Germany built after WWI</a:t>
            </a:r>
          </a:p>
          <a:p>
            <a:pPr lvl="1">
              <a:buFont typeface="Wingdings" panose="05000000000000000000" pitchFamily="2" charset="2"/>
              <a:buChar char="§"/>
            </a:pPr>
            <a:r>
              <a:rPr lang="en-US" altLang="en-US" sz="2100" dirty="0" smtClean="0"/>
              <a:t>Hitler invades through </a:t>
            </a:r>
            <a:r>
              <a:rPr lang="en-US" altLang="en-US" sz="2100" b="1" i="1" dirty="0" smtClean="0"/>
              <a:t>Belgium</a:t>
            </a:r>
            <a:r>
              <a:rPr lang="en-US" altLang="en-US" sz="2100" dirty="0" smtClean="0"/>
              <a:t> and bypasses line to head for Paris =&gt; French suffer heavy losses and </a:t>
            </a:r>
            <a:r>
              <a:rPr lang="en-US" altLang="en-US" sz="2100" b="1" i="1" dirty="0" smtClean="0"/>
              <a:t>surrender to Hitler after only 3 months</a:t>
            </a:r>
            <a:r>
              <a:rPr lang="en-US" altLang="en-US" sz="2100" dirty="0" smtClean="0"/>
              <a:t>!! </a:t>
            </a:r>
            <a:endParaRPr lang="en-US" altLang="en-US" sz="2100" b="1" i="1" dirty="0" smtClean="0"/>
          </a:p>
        </p:txBody>
      </p:sp>
      <p:pic>
        <p:nvPicPr>
          <p:cNvPr id="11268" name="Picture 9" descr="magino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752600" y="3302587"/>
            <a:ext cx="5486400" cy="3551238"/>
          </a:xfrm>
          <a:noFill/>
        </p:spPr>
      </p:pic>
    </p:spTree>
    <p:extLst>
      <p:ext uri="{BB962C8B-B14F-4D97-AF65-F5344CB8AC3E}">
        <p14:creationId xmlns:p14="http://schemas.microsoft.com/office/powerpoint/2010/main" val="360524273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xfrm>
            <a:off x="533400" y="0"/>
            <a:ext cx="8229600" cy="685800"/>
          </a:xfrm>
        </p:spPr>
        <p:txBody>
          <a:bodyPr>
            <a:normAutofit fontScale="90000"/>
          </a:bodyPr>
          <a:lstStyle/>
          <a:p>
            <a:pPr eaLnBrk="1" hangingPunct="1"/>
            <a:r>
              <a:rPr lang="en-US" altLang="en-US" sz="4000" b="1" u="sng" smtClean="0"/>
              <a:t>Maginot Line</a:t>
            </a:r>
          </a:p>
        </p:txBody>
      </p:sp>
      <p:pic>
        <p:nvPicPr>
          <p:cNvPr id="12291" name="Picture 10" descr="Maginotl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762000"/>
            <a:ext cx="7924800" cy="5930900"/>
          </a:xfrm>
          <a:noFill/>
        </p:spPr>
      </p:pic>
    </p:spTree>
    <p:extLst>
      <p:ext uri="{BB962C8B-B14F-4D97-AF65-F5344CB8AC3E}">
        <p14:creationId xmlns:p14="http://schemas.microsoft.com/office/powerpoint/2010/main" val="413020496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8184"/>
            <a:ext cx="8229600" cy="457200"/>
          </a:xfrm>
        </p:spPr>
        <p:txBody>
          <a:bodyPr>
            <a:normAutofit fontScale="90000"/>
          </a:bodyPr>
          <a:lstStyle/>
          <a:p>
            <a:pPr eaLnBrk="1" hangingPunct="1"/>
            <a:r>
              <a:rPr lang="en-US" altLang="en-US" sz="3600" b="1" u="sng" dirty="0" smtClean="0"/>
              <a:t>US – Isolationism or Intervention??</a:t>
            </a:r>
          </a:p>
        </p:txBody>
      </p:sp>
      <p:sp>
        <p:nvSpPr>
          <p:cNvPr id="14339" name="Rectangle 3"/>
          <p:cNvSpPr>
            <a:spLocks noGrp="1" noChangeArrowheads="1"/>
          </p:cNvSpPr>
          <p:nvPr>
            <p:ph type="body" sz="half" idx="1"/>
          </p:nvPr>
        </p:nvSpPr>
        <p:spPr>
          <a:xfrm>
            <a:off x="152400" y="457200"/>
            <a:ext cx="8839200" cy="4525963"/>
          </a:xfrm>
        </p:spPr>
        <p:txBody>
          <a:bodyPr>
            <a:normAutofit/>
          </a:bodyPr>
          <a:lstStyle/>
          <a:p>
            <a:pPr eaLnBrk="1" hangingPunct="1"/>
            <a:r>
              <a:rPr lang="en-US" altLang="en-US" sz="2100" dirty="0" smtClean="0"/>
              <a:t>US public strongly anti-Hitler, but country very divided as to what to do???</a:t>
            </a:r>
          </a:p>
          <a:p>
            <a:pPr eaLnBrk="1" hangingPunct="1">
              <a:buFontTx/>
              <a:buNone/>
            </a:pPr>
            <a:r>
              <a:rPr lang="en-US" altLang="en-US" sz="2100" dirty="0" smtClean="0"/>
              <a:t>	___________________ =&gt; Formed the </a:t>
            </a:r>
            <a:r>
              <a:rPr lang="en-US" altLang="en-US" sz="2100" b="1" i="1" dirty="0" smtClean="0"/>
              <a:t>Committee to Defend America by Aiding the Allies</a:t>
            </a:r>
            <a:r>
              <a:rPr lang="en-US" altLang="en-US" sz="2100" dirty="0" smtClean="0"/>
              <a:t>; believed that America should aid Britain to stop Hitler </a:t>
            </a:r>
          </a:p>
          <a:p>
            <a:pPr eaLnBrk="1" hangingPunct="1">
              <a:buFontTx/>
              <a:buNone/>
            </a:pPr>
            <a:r>
              <a:rPr lang="en-US" altLang="en-US" sz="2100" dirty="0" smtClean="0"/>
              <a:t>	__________________ =&gt; formed the </a:t>
            </a:r>
            <a:r>
              <a:rPr lang="en-US" altLang="en-US" sz="2100" b="1" i="1" dirty="0" smtClean="0"/>
              <a:t>Committee to Defend America First</a:t>
            </a:r>
            <a:r>
              <a:rPr lang="en-US" altLang="en-US" sz="2100" dirty="0" smtClean="0"/>
              <a:t>; believed that America should prepare for war but not help anyone (supported by </a:t>
            </a:r>
            <a:r>
              <a:rPr lang="en-US" altLang="en-US" sz="2100" b="1" i="1" dirty="0" smtClean="0"/>
              <a:t>Charles Lindbergh, Herbert Hoover; Germans/Italians</a:t>
            </a:r>
            <a:r>
              <a:rPr lang="en-US" altLang="en-US" sz="2100" dirty="0" smtClean="0"/>
              <a:t>)</a:t>
            </a:r>
          </a:p>
        </p:txBody>
      </p:sp>
      <p:pic>
        <p:nvPicPr>
          <p:cNvPr id="14340" name="Picture 4" descr="cdaaa"/>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52400" y="2667000"/>
            <a:ext cx="2454275" cy="4038600"/>
          </a:xfrm>
          <a:noFill/>
        </p:spPr>
      </p:pic>
      <p:pic>
        <p:nvPicPr>
          <p:cNvPr id="14341" name="Picture 6" descr="Amrally"/>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895600" y="2590800"/>
            <a:ext cx="5867400" cy="4187825"/>
          </a:xfrm>
          <a:noFill/>
        </p:spPr>
      </p:pic>
    </p:spTree>
    <p:extLst>
      <p:ext uri="{BB962C8B-B14F-4D97-AF65-F5344CB8AC3E}">
        <p14:creationId xmlns:p14="http://schemas.microsoft.com/office/powerpoint/2010/main" val="32137938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altLang="en-US" sz="3200" b="1" u="sng" smtClean="0"/>
              <a:t>Committee to Defend America First – Charles Lindbergh</a:t>
            </a:r>
          </a:p>
        </p:txBody>
      </p:sp>
      <p:sp>
        <p:nvSpPr>
          <p:cNvPr id="15363" name="Rectangle 3"/>
          <p:cNvSpPr>
            <a:spLocks noGrp="1" noChangeArrowheads="1"/>
          </p:cNvSpPr>
          <p:nvPr>
            <p:ph type="body" idx="1"/>
          </p:nvPr>
        </p:nvSpPr>
        <p:spPr>
          <a:xfrm>
            <a:off x="0" y="1066800"/>
            <a:ext cx="9144000" cy="5943600"/>
          </a:xfrm>
        </p:spPr>
        <p:txBody>
          <a:bodyPr/>
          <a:lstStyle/>
          <a:p>
            <a:pPr eaLnBrk="1" hangingPunct="1">
              <a:lnSpc>
                <a:spcPct val="80000"/>
              </a:lnSpc>
              <a:buFontTx/>
              <a:buNone/>
            </a:pPr>
            <a:r>
              <a:rPr lang="en-US" altLang="en-US" sz="2400" dirty="0" smtClean="0"/>
              <a:t>	“It is not difficult to understand why Jewish people desire the overthrow of Nazi Germany. The persecution they suffered in Germany would be sufficient to make bitter enemies of any race. No person with a sense of the dignity of mankind can condone the persecution the Jewish race suffered in Germany. But no person of honesty and vision can look on their pro-war policy here today without seeing the dangers involved in such a policy, both for us and for them. Instead of agitating for war the Jewish groups in this country should be opposing it in every possible way, for they will be among the first to feel its consequences. Tolerance is a virtue that depends upon peace and strength. History shows that it cannot survive war and devastation. A few farsighted Jewish people realize this and stand opposed to intervention. But the majority still do not. Their greatest danger to this country lies in their large ownership and influence in our motion pictures, our press, our radio, and our government.” </a:t>
            </a:r>
          </a:p>
          <a:p>
            <a:pPr eaLnBrk="1" hangingPunct="1">
              <a:lnSpc>
                <a:spcPct val="80000"/>
              </a:lnSpc>
              <a:buFontTx/>
              <a:buNone/>
            </a:pPr>
            <a:r>
              <a:rPr lang="en-US" altLang="en-US" sz="2200" dirty="0"/>
              <a:t>	</a:t>
            </a:r>
            <a:r>
              <a:rPr lang="en-US" altLang="en-US" sz="2200" dirty="0" smtClean="0"/>
              <a:t>				– </a:t>
            </a:r>
            <a:r>
              <a:rPr lang="en-US" altLang="en-US" sz="2200" b="1" i="1" dirty="0" smtClean="0"/>
              <a:t>Charles Lindbergh (October 1941)</a:t>
            </a:r>
          </a:p>
        </p:txBody>
      </p:sp>
      <p:graphicFrame>
        <p:nvGraphicFramePr>
          <p:cNvPr id="26637" name="Group 13"/>
          <p:cNvGraphicFramePr>
            <a:graphicFrameLocks noGrp="1"/>
          </p:cNvGraphicFramePr>
          <p:nvPr/>
        </p:nvGraphicFramePr>
        <p:xfrm>
          <a:off x="4476750" y="0"/>
          <a:ext cx="207964" cy="868590"/>
        </p:xfrm>
        <a:graphic>
          <a:graphicData uri="http://schemas.openxmlformats.org/drawingml/2006/table">
            <a:tbl>
              <a:tblPr/>
              <a:tblGrid>
                <a:gridCol w="207964"/>
              </a:tblGrid>
              <a:tr h="868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91282" marR="91282" marT="45675" marB="45675"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26647" name="Group 23"/>
          <p:cNvGraphicFramePr>
            <a:graphicFrameLocks noGrp="1"/>
          </p:cNvGraphicFramePr>
          <p:nvPr/>
        </p:nvGraphicFramePr>
        <p:xfrm>
          <a:off x="4476750" y="0"/>
          <a:ext cx="207964" cy="868590"/>
        </p:xfrm>
        <a:graphic>
          <a:graphicData uri="http://schemas.openxmlformats.org/drawingml/2006/table">
            <a:tbl>
              <a:tblPr/>
              <a:tblGrid>
                <a:gridCol w="207964"/>
              </a:tblGrid>
              <a:tr h="868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chemeClr val="tx1"/>
                          </a:solidFill>
                          <a:effectLst/>
                          <a:latin typeface="Times New Roman" pitchFamily="18" charset="0"/>
                          <a:cs typeface="Times New Roman" pitchFamily="18" charset="0"/>
                        </a:rPr>
                        <a:t>   </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91282" marR="91282" marT="45675" marB="45675" horzOverflow="overflow">
                    <a:lnL cap="flat">
                      <a:noFill/>
                    </a:lnL>
                    <a:lnR cap="flat">
                      <a:noFill/>
                    </a:lnR>
                    <a:lnT cap="fla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22043614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0"/>
            <a:ext cx="8229600" cy="487363"/>
          </a:xfrm>
        </p:spPr>
        <p:txBody>
          <a:bodyPr>
            <a:normAutofit fontScale="90000"/>
          </a:bodyPr>
          <a:lstStyle/>
          <a:p>
            <a:pPr eaLnBrk="1" hangingPunct="1"/>
            <a:r>
              <a:rPr lang="en-US" altLang="en-US" sz="4000" b="1" u="sng" dirty="0" smtClean="0"/>
              <a:t>US Prepares for War – (1941)</a:t>
            </a:r>
          </a:p>
        </p:txBody>
      </p:sp>
      <p:sp>
        <p:nvSpPr>
          <p:cNvPr id="16387" name="Rectangle 3"/>
          <p:cNvSpPr>
            <a:spLocks noGrp="1" noChangeArrowheads="1"/>
          </p:cNvSpPr>
          <p:nvPr>
            <p:ph type="body" idx="1"/>
          </p:nvPr>
        </p:nvSpPr>
        <p:spPr>
          <a:xfrm>
            <a:off x="0" y="533400"/>
            <a:ext cx="4953000" cy="6324600"/>
          </a:xfrm>
        </p:spPr>
        <p:txBody>
          <a:bodyPr>
            <a:normAutofit/>
          </a:bodyPr>
          <a:lstStyle/>
          <a:p>
            <a:pPr eaLnBrk="1" hangingPunct="1">
              <a:lnSpc>
                <a:spcPct val="80000"/>
              </a:lnSpc>
            </a:pPr>
            <a:r>
              <a:rPr lang="en-US" altLang="en-US" sz="2100" dirty="0" smtClean="0"/>
              <a:t>After the defeat of France in 1940 many in US are very alarmed !!!</a:t>
            </a:r>
          </a:p>
          <a:p>
            <a:pPr eaLnBrk="1" hangingPunct="1">
              <a:lnSpc>
                <a:spcPct val="80000"/>
              </a:lnSpc>
            </a:pPr>
            <a:r>
              <a:rPr lang="en-US" altLang="en-US" sz="2100" dirty="0" smtClean="0"/>
              <a:t>US, under guidance of Roosevelt, (</a:t>
            </a:r>
            <a:r>
              <a:rPr lang="en-US" altLang="en-US" sz="2100" b="1" i="1" dirty="0" smtClean="0"/>
              <a:t>having been elected to 3</a:t>
            </a:r>
            <a:r>
              <a:rPr lang="en-US" altLang="en-US" sz="2100" b="1" i="1" baseline="30000" dirty="0" smtClean="0"/>
              <a:t>rd</a:t>
            </a:r>
            <a:r>
              <a:rPr lang="en-US" altLang="en-US" sz="2100" b="1" i="1" dirty="0" smtClean="0"/>
              <a:t> term!!! =&gt; Opinion on “breaking” the 2 term precedent??????) </a:t>
            </a:r>
            <a:r>
              <a:rPr lang="en-US" altLang="en-US" sz="2100" dirty="0" smtClean="0"/>
              <a:t>begins to “bulk up”</a:t>
            </a:r>
          </a:p>
          <a:p>
            <a:pPr eaLnBrk="1" hangingPunct="1">
              <a:lnSpc>
                <a:spcPct val="80000"/>
              </a:lnSpc>
              <a:buFontTx/>
              <a:buNone/>
            </a:pPr>
            <a:r>
              <a:rPr lang="en-US" altLang="en-US" sz="2100" dirty="0" smtClean="0"/>
              <a:t>	#1: </a:t>
            </a:r>
            <a:r>
              <a:rPr lang="en-US" altLang="en-US" sz="2100" b="1" u="sng" dirty="0" smtClean="0"/>
              <a:t>US passes a </a:t>
            </a:r>
            <a:r>
              <a:rPr lang="en-US" altLang="en-US" sz="2100" b="1" i="1" u="sng" dirty="0" smtClean="0"/>
              <a:t>$37 billion war spending bill</a:t>
            </a:r>
            <a:r>
              <a:rPr lang="en-US" altLang="en-US" sz="2100" dirty="0" smtClean="0"/>
              <a:t> designed to create a “</a:t>
            </a:r>
            <a:r>
              <a:rPr lang="en-US" altLang="en-US" sz="2100" b="1" i="1" dirty="0" smtClean="0"/>
              <a:t>two ocean navy</a:t>
            </a:r>
            <a:r>
              <a:rPr lang="en-US" altLang="en-US" sz="2100" dirty="0" smtClean="0"/>
              <a:t>”; modern air force; world-class army</a:t>
            </a:r>
          </a:p>
          <a:p>
            <a:pPr eaLnBrk="1" hangingPunct="1">
              <a:lnSpc>
                <a:spcPct val="80000"/>
              </a:lnSpc>
              <a:buFontTx/>
              <a:buNone/>
            </a:pPr>
            <a:r>
              <a:rPr lang="en-US" altLang="en-US" sz="2100" dirty="0" smtClean="0"/>
              <a:t>	#2: </a:t>
            </a:r>
            <a:r>
              <a:rPr lang="en-US" altLang="en-US" sz="2100" b="1" i="1" u="sng" dirty="0" smtClean="0"/>
              <a:t>US passes ___________________</a:t>
            </a:r>
            <a:r>
              <a:rPr lang="en-US" altLang="en-US" sz="2100" dirty="0" smtClean="0"/>
              <a:t>=&gt; peacetime conscription Act which “drafted” 1.2 million for service in “W. Hemisphere only”</a:t>
            </a:r>
          </a:p>
          <a:p>
            <a:pPr eaLnBrk="1" hangingPunct="1">
              <a:lnSpc>
                <a:spcPct val="80000"/>
              </a:lnSpc>
              <a:buFontTx/>
              <a:buNone/>
            </a:pPr>
            <a:r>
              <a:rPr lang="en-US" altLang="en-US" sz="2100" dirty="0" smtClean="0"/>
              <a:t>	#3: ___________________=&gt; US gives Britain 50 older destroyers in exchange for US rights to 8 naval bases around the world for 99 years time; also allowed US to “lend” to Britain tanks, guns, etc… for use during the war and then receive them back at the end (by end of war US sent </a:t>
            </a:r>
            <a:r>
              <a:rPr lang="en-US" altLang="en-US" sz="2100" b="1" i="1" dirty="0" smtClean="0"/>
              <a:t>$50B + to Allied nations</a:t>
            </a:r>
            <a:r>
              <a:rPr lang="en-US" altLang="en-US" sz="2100" dirty="0" smtClean="0"/>
              <a:t>!!)	</a:t>
            </a:r>
          </a:p>
          <a:p>
            <a:pPr marL="457200" lvl="1" indent="0">
              <a:lnSpc>
                <a:spcPct val="80000"/>
              </a:lnSpc>
              <a:buNone/>
            </a:pPr>
            <a:endParaRPr lang="en-US" altLang="en-US" sz="1800" dirty="0" smtClean="0"/>
          </a:p>
        </p:txBody>
      </p:sp>
      <p:pic>
        <p:nvPicPr>
          <p:cNvPr id="16388" name="Picture 5" descr="LendLease_Pix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43000"/>
            <a:ext cx="4343400"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02642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0"/>
            <a:ext cx="8229600" cy="563563"/>
          </a:xfrm>
        </p:spPr>
        <p:txBody>
          <a:bodyPr>
            <a:normAutofit fontScale="90000"/>
          </a:bodyPr>
          <a:lstStyle/>
          <a:p>
            <a:pPr eaLnBrk="1" hangingPunct="1"/>
            <a:r>
              <a:rPr lang="en-US" altLang="en-US" sz="3600" b="1" u="sng" dirty="0" smtClean="0"/>
              <a:t>Pearl Harbor – December 7</a:t>
            </a:r>
            <a:r>
              <a:rPr lang="en-US" altLang="en-US" sz="3600" b="1" u="sng" baseline="30000" dirty="0" smtClean="0"/>
              <a:t>th</a:t>
            </a:r>
            <a:r>
              <a:rPr lang="en-US" altLang="en-US" sz="3600" b="1" u="sng" dirty="0" smtClean="0"/>
              <a:t> 1941</a:t>
            </a:r>
          </a:p>
        </p:txBody>
      </p:sp>
      <p:sp>
        <p:nvSpPr>
          <p:cNvPr id="18435" name="Rectangle 3"/>
          <p:cNvSpPr>
            <a:spLocks noGrp="1" noChangeArrowheads="1"/>
          </p:cNvSpPr>
          <p:nvPr>
            <p:ph type="body" idx="1"/>
          </p:nvPr>
        </p:nvSpPr>
        <p:spPr>
          <a:xfrm>
            <a:off x="0" y="533400"/>
            <a:ext cx="9144000" cy="4525963"/>
          </a:xfrm>
        </p:spPr>
        <p:txBody>
          <a:bodyPr>
            <a:normAutofit/>
          </a:bodyPr>
          <a:lstStyle/>
          <a:p>
            <a:pPr eaLnBrk="1" hangingPunct="1"/>
            <a:r>
              <a:rPr lang="en-US" altLang="en-US" sz="2100" b="1" i="1" dirty="0" smtClean="0"/>
              <a:t>“December 7</a:t>
            </a:r>
            <a:r>
              <a:rPr lang="en-US" altLang="en-US" sz="2100" b="1" i="1" baseline="30000" dirty="0" smtClean="0"/>
              <a:t>th</a:t>
            </a:r>
            <a:r>
              <a:rPr lang="en-US" altLang="en-US" sz="2100" b="1" i="1" dirty="0" smtClean="0"/>
              <a:t>, 1941, a day that will live in infamy”</a:t>
            </a:r>
            <a:r>
              <a:rPr lang="en-US" altLang="en-US" sz="2100" dirty="0" smtClean="0"/>
              <a:t> – FDR speech to Congress</a:t>
            </a:r>
          </a:p>
          <a:p>
            <a:pPr eaLnBrk="1" hangingPunct="1">
              <a:buFontTx/>
              <a:buNone/>
            </a:pPr>
            <a:r>
              <a:rPr lang="en-US" altLang="en-US" sz="2100" dirty="0" smtClean="0"/>
              <a:t>	</a:t>
            </a:r>
          </a:p>
        </p:txBody>
      </p:sp>
      <p:pic>
        <p:nvPicPr>
          <p:cNvPr id="18436" name="Picture 5" descr="g40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76200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84190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9000"/>
          </a:scheme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639763"/>
          </a:xfrm>
        </p:spPr>
        <p:txBody>
          <a:bodyPr>
            <a:normAutofit fontScale="90000"/>
          </a:bodyPr>
          <a:lstStyle/>
          <a:p>
            <a:pPr eaLnBrk="1" hangingPunct="1"/>
            <a:r>
              <a:rPr lang="en-US" altLang="en-US" sz="4000" b="1" u="sng" smtClean="0"/>
              <a:t>Pearl Harbor Attack -- Casualties</a:t>
            </a:r>
          </a:p>
        </p:txBody>
      </p:sp>
      <p:pic>
        <p:nvPicPr>
          <p:cNvPr id="19459" name="Picture 5" descr="Pearl_Harbor_Map_-_25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5657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83874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World War I &amp; II </a:t>
            </a:r>
            <a:r>
              <a:rPr lang="en-US" b="1" u="sng" dirty="0" err="1" smtClean="0"/>
              <a:t>Homefronts</a:t>
            </a:r>
            <a:endParaRPr lang="en-US" b="1" u="sng" dirty="0"/>
          </a:p>
        </p:txBody>
      </p:sp>
      <p:sp>
        <p:nvSpPr>
          <p:cNvPr id="3" name="Content Placeholder 2"/>
          <p:cNvSpPr>
            <a:spLocks noGrp="1"/>
          </p:cNvSpPr>
          <p:nvPr>
            <p:ph idx="1"/>
          </p:nvPr>
        </p:nvSpPr>
        <p:spPr>
          <a:xfrm>
            <a:off x="0" y="609600"/>
            <a:ext cx="9124167" cy="6477000"/>
          </a:xfrm>
        </p:spPr>
        <p:txBody>
          <a:bodyPr>
            <a:normAutofit lnSpcReduction="10000"/>
          </a:bodyPr>
          <a:lstStyle/>
          <a:p>
            <a:r>
              <a:rPr lang="en-US" altLang="en-US" sz="2100" dirty="0"/>
              <a:t>WWII was not undertaken </a:t>
            </a:r>
            <a:r>
              <a:rPr lang="en-US" altLang="en-US" sz="2100" dirty="0" smtClean="0"/>
              <a:t>as </a:t>
            </a:r>
            <a:r>
              <a:rPr lang="en-US" altLang="en-US" sz="2100" dirty="0"/>
              <a:t>”idealistic crusade” as WWI was =&gt; </a:t>
            </a:r>
            <a:r>
              <a:rPr lang="en-US" altLang="en-US" sz="2100" dirty="0" smtClean="0"/>
              <a:t> </a:t>
            </a:r>
            <a:r>
              <a:rPr lang="en-US" altLang="en-US" sz="2100" dirty="0"/>
              <a:t>1944 </a:t>
            </a:r>
            <a:r>
              <a:rPr lang="en-US" altLang="en-US" sz="2100" dirty="0" smtClean="0"/>
              <a:t>poll </a:t>
            </a:r>
            <a:r>
              <a:rPr lang="en-US" altLang="en-US" sz="2100" dirty="0"/>
              <a:t>showed that majority of Americans did not know the goal of the war effort </a:t>
            </a:r>
            <a:endParaRPr lang="en-US" altLang="en-US" sz="2100" dirty="0" smtClean="0"/>
          </a:p>
          <a:p>
            <a:r>
              <a:rPr lang="en-US" altLang="en-US" sz="2100" dirty="0" smtClean="0"/>
              <a:t>In </a:t>
            </a:r>
            <a:r>
              <a:rPr lang="en-US" altLang="en-US" sz="2100" dirty="0"/>
              <a:t>1941 only 15% of US economy was focused on war production and unemployment was still at ~15% </a:t>
            </a:r>
            <a:r>
              <a:rPr lang="en-US" altLang="en-US" sz="2100" dirty="0" smtClean="0"/>
              <a:t>=&gt; __________________________</a:t>
            </a:r>
          </a:p>
          <a:p>
            <a:r>
              <a:rPr lang="en-US" altLang="en-US" sz="2100" dirty="0" smtClean="0"/>
              <a:t>Government used propaganda and took direct control of many aspects of wartime economy (WWI and WWII, but larger role in WWII)</a:t>
            </a:r>
          </a:p>
          <a:p>
            <a:r>
              <a:rPr lang="en-US" altLang="en-US" sz="2100" dirty="0" smtClean="0"/>
              <a:t>_______________________(</a:t>
            </a:r>
            <a:r>
              <a:rPr lang="en-US" altLang="en-US" sz="2100" dirty="0"/>
              <a:t>WPB) was created to orchestrate the US economy </a:t>
            </a:r>
          </a:p>
          <a:p>
            <a:pPr lvl="1">
              <a:buFont typeface="Wingdings" panose="05000000000000000000" pitchFamily="2" charset="2"/>
              <a:buChar char="§"/>
            </a:pPr>
            <a:r>
              <a:rPr lang="en-US" altLang="en-US" sz="2100" dirty="0" smtClean="0"/>
              <a:t>Non-war </a:t>
            </a:r>
            <a:r>
              <a:rPr lang="en-US" altLang="en-US" sz="2100" dirty="0"/>
              <a:t>production was severely limited =&gt; i.e. toys, cars, etc… and factories were converted to war time goods</a:t>
            </a:r>
          </a:p>
          <a:p>
            <a:pPr lvl="1">
              <a:buFont typeface="Wingdings" panose="05000000000000000000" pitchFamily="2" charset="2"/>
              <a:buChar char="§"/>
            </a:pPr>
            <a:r>
              <a:rPr lang="en-US" altLang="en-US" sz="2100" dirty="0" smtClean="0"/>
              <a:t>US </a:t>
            </a:r>
            <a:r>
              <a:rPr lang="en-US" altLang="en-US" sz="2100" dirty="0"/>
              <a:t>produced 40B bullets; 300,000 aircraft; 76,000 ships; 86,000 tanks &amp; 2.6 M machine guns =&gt; US becomes the </a:t>
            </a:r>
            <a:r>
              <a:rPr lang="en-US" altLang="en-US" sz="2100" b="1" i="1" dirty="0" smtClean="0"/>
              <a:t>“_________________________”</a:t>
            </a:r>
            <a:endParaRPr lang="en-US" altLang="en-US" sz="2100" b="1" i="1" dirty="0"/>
          </a:p>
          <a:p>
            <a:r>
              <a:rPr lang="en-US" altLang="en-US" sz="2100" dirty="0"/>
              <a:t>Females &amp; </a:t>
            </a:r>
            <a:r>
              <a:rPr lang="en-US" altLang="en-US" sz="2100" dirty="0" smtClean="0"/>
              <a:t>minorities </a:t>
            </a:r>
            <a:r>
              <a:rPr lang="en-US" altLang="en-US" sz="2100" dirty="0"/>
              <a:t>step in to fill employment gaps due to male shortage</a:t>
            </a:r>
          </a:p>
          <a:p>
            <a:pPr lvl="1">
              <a:buFont typeface="Wingdings" panose="05000000000000000000" pitchFamily="2" charset="2"/>
              <a:buChar char="§"/>
            </a:pPr>
            <a:r>
              <a:rPr lang="en-US" altLang="en-US" sz="2100" dirty="0" smtClean="0"/>
              <a:t>6 </a:t>
            </a:r>
            <a:r>
              <a:rPr lang="en-US" altLang="en-US" sz="2100" dirty="0"/>
              <a:t>M women took jobs during the war; 50% who never worked before</a:t>
            </a:r>
          </a:p>
          <a:p>
            <a:pPr lvl="1">
              <a:buFont typeface="Wingdings" panose="05000000000000000000" pitchFamily="2" charset="2"/>
              <a:buChar char="§"/>
            </a:pPr>
            <a:r>
              <a:rPr lang="en-US" altLang="en-US" sz="2100" b="1" i="1" dirty="0" smtClean="0"/>
              <a:t>“</a:t>
            </a:r>
            <a:r>
              <a:rPr lang="en-US" altLang="en-US" sz="2100" b="1" i="1" dirty="0"/>
              <a:t>Rosie the Riveter”</a:t>
            </a:r>
            <a:r>
              <a:rPr lang="en-US" altLang="en-US" sz="2100" dirty="0"/>
              <a:t> ideal thus took hold in American society and after the war many women continued to work outside the </a:t>
            </a:r>
            <a:r>
              <a:rPr lang="en-US" altLang="en-US" sz="2100" dirty="0" smtClean="0"/>
              <a:t>home</a:t>
            </a:r>
          </a:p>
          <a:p>
            <a:pPr marL="457200" lvl="1" indent="0">
              <a:buNone/>
            </a:pPr>
            <a:r>
              <a:rPr lang="en-US" altLang="en-US" sz="2100" dirty="0"/>
              <a:t>	</a:t>
            </a:r>
            <a:r>
              <a:rPr lang="en-US" altLang="en-US" sz="2100" dirty="0" smtClean="0"/>
              <a:t>--  </a:t>
            </a:r>
            <a:r>
              <a:rPr lang="en-US" altLang="en-US" sz="2100" dirty="0"/>
              <a:t>Most women though did not work outside the home and 66% of those </a:t>
            </a:r>
            <a:r>
              <a:rPr lang="en-US" altLang="en-US" sz="2100" dirty="0" smtClean="0"/>
              <a:t>	who </a:t>
            </a:r>
            <a:r>
              <a:rPr lang="en-US" altLang="en-US" sz="2100" dirty="0"/>
              <a:t>did </a:t>
            </a:r>
            <a:r>
              <a:rPr lang="en-US" altLang="en-US" sz="2100" dirty="0" smtClean="0"/>
              <a:t>lost </a:t>
            </a:r>
            <a:r>
              <a:rPr lang="en-US" altLang="en-US" sz="2100" dirty="0"/>
              <a:t>their jobs at war’s end</a:t>
            </a:r>
          </a:p>
          <a:p>
            <a:r>
              <a:rPr lang="en-US" altLang="en-US" sz="2100" dirty="0"/>
              <a:t>Overall the war increased US productivity as farmers mechanized, factories focused on efficiency and the government directed </a:t>
            </a:r>
            <a:r>
              <a:rPr lang="en-US" altLang="en-US" sz="2100" dirty="0" smtClean="0"/>
              <a:t>production</a:t>
            </a:r>
            <a:endParaRPr lang="en-US" altLang="en-US" sz="2100" dirty="0"/>
          </a:p>
        </p:txBody>
      </p:sp>
    </p:spTree>
    <p:extLst>
      <p:ext uri="{BB962C8B-B14F-4D97-AF65-F5344CB8AC3E}">
        <p14:creationId xmlns:p14="http://schemas.microsoft.com/office/powerpoint/2010/main" val="308854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709"/>
            <a:ext cx="9144000" cy="505691"/>
          </a:xfrm>
        </p:spPr>
        <p:txBody>
          <a:bodyPr>
            <a:normAutofit fontScale="90000"/>
          </a:bodyPr>
          <a:lstStyle/>
          <a:p>
            <a:r>
              <a:rPr lang="en-US" sz="3400" b="1" u="sng" dirty="0" smtClean="0"/>
              <a:t>Progressive Presidents =&gt; legislation &amp; Action</a:t>
            </a:r>
            <a:endParaRPr lang="en-US" sz="3400" b="1" u="sng" dirty="0"/>
          </a:p>
        </p:txBody>
      </p:sp>
      <p:sp>
        <p:nvSpPr>
          <p:cNvPr id="3" name="Content Placeholder 2"/>
          <p:cNvSpPr>
            <a:spLocks noGrp="1"/>
          </p:cNvSpPr>
          <p:nvPr>
            <p:ph idx="1"/>
          </p:nvPr>
        </p:nvSpPr>
        <p:spPr>
          <a:xfrm>
            <a:off x="0" y="533400"/>
            <a:ext cx="9144000" cy="6477000"/>
          </a:xfrm>
        </p:spPr>
        <p:txBody>
          <a:bodyPr>
            <a:normAutofit fontScale="85000" lnSpcReduction="10000"/>
          </a:bodyPr>
          <a:lstStyle/>
          <a:p>
            <a:r>
              <a:rPr lang="en-US" sz="2300" dirty="0" smtClean="0"/>
              <a:t>Progressive Reformers were successful in also gaining governmental support for their efforts at reform =&gt; TR, Taft &amp; Wilson all “progressive”</a:t>
            </a:r>
          </a:p>
          <a:p>
            <a:pPr marL="0" indent="0">
              <a:buNone/>
            </a:pPr>
            <a:r>
              <a:rPr lang="en-US" sz="2300" b="1" u="sng" dirty="0" smtClean="0"/>
              <a:t>Teddy Roosevelt</a:t>
            </a:r>
          </a:p>
          <a:p>
            <a:r>
              <a:rPr lang="en-US" sz="2300" dirty="0" smtClean="0"/>
              <a:t>TR was a new kind of President in 1901 =&gt; active, engaged and wanted to use the power of Presidency to bring change . . . </a:t>
            </a:r>
            <a:r>
              <a:rPr lang="en-US" sz="2300" b="1" i="1" dirty="0" smtClean="0"/>
              <a:t>“Bully Pulpit”</a:t>
            </a:r>
          </a:p>
          <a:p>
            <a:pPr>
              <a:lnSpc>
                <a:spcPct val="90000"/>
              </a:lnSpc>
            </a:pPr>
            <a:r>
              <a:rPr lang="en-US" altLang="en-US" sz="2400" dirty="0" smtClean="0"/>
              <a:t>Inaugurated the </a:t>
            </a:r>
            <a:r>
              <a:rPr lang="en-US" altLang="en-US" sz="2400" b="1" i="1" dirty="0" smtClean="0"/>
              <a:t>“_________________________” </a:t>
            </a:r>
            <a:r>
              <a:rPr lang="en-US" altLang="en-US" sz="2400" dirty="0" smtClean="0"/>
              <a:t>=&gt; made up of the </a:t>
            </a:r>
            <a:r>
              <a:rPr lang="en-US" altLang="en-US" sz="2400" dirty="0"/>
              <a:t>3 C’s</a:t>
            </a:r>
          </a:p>
          <a:p>
            <a:pPr>
              <a:lnSpc>
                <a:spcPct val="90000"/>
              </a:lnSpc>
              <a:buNone/>
            </a:pPr>
            <a:r>
              <a:rPr lang="en-US" altLang="en-US" sz="2400" dirty="0"/>
              <a:t>	#1: </a:t>
            </a:r>
            <a:r>
              <a:rPr lang="en-US" altLang="en-US" sz="2400" b="1" u="sng" dirty="0"/>
              <a:t>Control of the Corporations</a:t>
            </a:r>
          </a:p>
          <a:p>
            <a:pPr lvl="1">
              <a:lnSpc>
                <a:spcPct val="90000"/>
              </a:lnSpc>
              <a:buFont typeface="Wingdings" panose="05000000000000000000" pitchFamily="2" charset="2"/>
              <a:buChar char="§"/>
            </a:pPr>
            <a:r>
              <a:rPr lang="en-US" altLang="en-US" sz="2400" dirty="0" smtClean="0"/>
              <a:t>TR </a:t>
            </a:r>
            <a:r>
              <a:rPr lang="en-US" altLang="en-US" sz="2400" dirty="0"/>
              <a:t>supported Unions in their right to exist and bargain w/ management in the </a:t>
            </a:r>
            <a:r>
              <a:rPr lang="en-US" altLang="en-US" sz="2400" b="1" i="1" dirty="0"/>
              <a:t>Coal Strike of 1902</a:t>
            </a:r>
            <a:r>
              <a:rPr lang="en-US" altLang="en-US" sz="2400" dirty="0"/>
              <a:t> (1</a:t>
            </a:r>
            <a:r>
              <a:rPr lang="en-US" altLang="en-US" sz="2400" baseline="30000" dirty="0"/>
              <a:t>st</a:t>
            </a:r>
            <a:r>
              <a:rPr lang="en-US" altLang="en-US" sz="2400" dirty="0"/>
              <a:t> time US govt. intervenes on behalf of workers)</a:t>
            </a:r>
          </a:p>
          <a:p>
            <a:pPr lvl="1">
              <a:lnSpc>
                <a:spcPct val="90000"/>
              </a:lnSpc>
              <a:buFont typeface="Wingdings" panose="05000000000000000000" pitchFamily="2" charset="2"/>
              <a:buChar char="§"/>
            </a:pPr>
            <a:r>
              <a:rPr lang="en-US" altLang="en-US" sz="2400" dirty="0" smtClean="0"/>
              <a:t>TR </a:t>
            </a:r>
            <a:r>
              <a:rPr lang="en-US" altLang="en-US" sz="2400" dirty="0"/>
              <a:t>gains a reputation as a </a:t>
            </a:r>
            <a:r>
              <a:rPr lang="en-US" altLang="en-US" sz="2400" b="1" i="1" dirty="0"/>
              <a:t>“</a:t>
            </a:r>
            <a:r>
              <a:rPr lang="en-US" altLang="en-US" sz="2400" b="1" i="1" dirty="0" err="1"/>
              <a:t>TrustBuster</a:t>
            </a:r>
            <a:r>
              <a:rPr lang="en-US" altLang="en-US" sz="2400" dirty="0"/>
              <a:t>” =&gt; i.e. uses the </a:t>
            </a:r>
            <a:r>
              <a:rPr lang="en-US" altLang="en-US" sz="2400" i="1" dirty="0"/>
              <a:t>Sherman Anti-trust Act</a:t>
            </a:r>
            <a:r>
              <a:rPr lang="en-US" altLang="en-US" sz="2400" dirty="0"/>
              <a:t> to “regulate” and threaten trusts to get them to behave appropriately</a:t>
            </a:r>
          </a:p>
          <a:p>
            <a:pPr lvl="1">
              <a:lnSpc>
                <a:spcPct val="90000"/>
              </a:lnSpc>
              <a:buFont typeface="Wingdings" panose="05000000000000000000" pitchFamily="2" charset="2"/>
              <a:buChar char="§"/>
            </a:pPr>
            <a:r>
              <a:rPr lang="en-US" altLang="en-US" sz="2400" dirty="0" smtClean="0"/>
              <a:t>Creates </a:t>
            </a:r>
            <a:r>
              <a:rPr lang="en-US" altLang="en-US" sz="2400" dirty="0"/>
              <a:t>the </a:t>
            </a:r>
            <a:r>
              <a:rPr lang="en-US" altLang="en-US" sz="2400" dirty="0" smtClean="0"/>
              <a:t>_____________________(</a:t>
            </a:r>
            <a:r>
              <a:rPr lang="en-US" altLang="en-US" sz="2400" dirty="0"/>
              <a:t>1903) to regulate businesses; gains passage of the </a:t>
            </a:r>
            <a:r>
              <a:rPr lang="en-US" altLang="en-US" sz="2400" b="1" i="1" dirty="0"/>
              <a:t>Elkins Act</a:t>
            </a:r>
            <a:r>
              <a:rPr lang="en-US" altLang="en-US" sz="2400" dirty="0"/>
              <a:t> &amp; </a:t>
            </a:r>
            <a:r>
              <a:rPr lang="en-US" altLang="en-US" sz="2400" b="1" i="1" dirty="0"/>
              <a:t>Hepburn Act</a:t>
            </a:r>
            <a:r>
              <a:rPr lang="en-US" altLang="en-US" sz="2400" dirty="0"/>
              <a:t> which regulated RR behavior</a:t>
            </a:r>
          </a:p>
          <a:p>
            <a:pPr>
              <a:lnSpc>
                <a:spcPct val="90000"/>
              </a:lnSpc>
              <a:buNone/>
            </a:pPr>
            <a:r>
              <a:rPr lang="en-US" altLang="en-US" sz="2400" dirty="0" smtClean="0"/>
              <a:t>	#</a:t>
            </a:r>
            <a:r>
              <a:rPr lang="en-US" altLang="en-US" sz="2400" dirty="0"/>
              <a:t>2: </a:t>
            </a:r>
            <a:r>
              <a:rPr lang="en-US" altLang="en-US" sz="2400" b="1" u="sng" dirty="0"/>
              <a:t>Consumer Protection</a:t>
            </a:r>
          </a:p>
          <a:p>
            <a:pPr lvl="1">
              <a:lnSpc>
                <a:spcPct val="90000"/>
              </a:lnSpc>
              <a:buFont typeface="Wingdings" panose="05000000000000000000" pitchFamily="2" charset="2"/>
              <a:buChar char="§"/>
            </a:pPr>
            <a:r>
              <a:rPr lang="en-US" altLang="en-US" sz="2500" dirty="0" smtClean="0"/>
              <a:t>After </a:t>
            </a:r>
            <a:r>
              <a:rPr lang="en-US" altLang="en-US" sz="2500" dirty="0"/>
              <a:t>reading the Jungle backed the </a:t>
            </a:r>
            <a:r>
              <a:rPr lang="en-US" altLang="en-US" sz="2500" dirty="0" smtClean="0"/>
              <a:t>___________________________which </a:t>
            </a:r>
            <a:r>
              <a:rPr lang="en-US" altLang="en-US" sz="2500" dirty="0"/>
              <a:t>required inspection of meat and proper labeling of packages</a:t>
            </a:r>
          </a:p>
          <a:p>
            <a:pPr>
              <a:lnSpc>
                <a:spcPct val="90000"/>
              </a:lnSpc>
              <a:buNone/>
            </a:pPr>
            <a:r>
              <a:rPr lang="en-US" altLang="en-US" sz="2400" dirty="0"/>
              <a:t>	#3: </a:t>
            </a:r>
            <a:r>
              <a:rPr lang="en-US" altLang="en-US" sz="2400" b="1" u="sng" dirty="0"/>
              <a:t>Conservation of Natural Resources</a:t>
            </a:r>
          </a:p>
          <a:p>
            <a:pPr lvl="1">
              <a:lnSpc>
                <a:spcPct val="90000"/>
              </a:lnSpc>
              <a:buFont typeface="Wingdings" panose="05000000000000000000" pitchFamily="2" charset="2"/>
              <a:buChar char="§"/>
            </a:pPr>
            <a:r>
              <a:rPr lang="en-US" altLang="en-US" sz="2500" dirty="0" smtClean="0"/>
              <a:t>TR </a:t>
            </a:r>
            <a:r>
              <a:rPr lang="en-US" altLang="en-US" sz="2500" dirty="0"/>
              <a:t>had lived in the West as a cattle rancher for years and loved the outdoors =&gt; 1</a:t>
            </a:r>
            <a:r>
              <a:rPr lang="en-US" altLang="en-US" sz="2500" baseline="30000" dirty="0"/>
              <a:t>st</a:t>
            </a:r>
            <a:r>
              <a:rPr lang="en-US" altLang="en-US" sz="2500" dirty="0"/>
              <a:t> public figure who sought to preserve them</a:t>
            </a:r>
          </a:p>
          <a:p>
            <a:pPr lvl="1">
              <a:lnSpc>
                <a:spcPct val="90000"/>
              </a:lnSpc>
              <a:buFont typeface="Wingdings" panose="05000000000000000000" pitchFamily="2" charset="2"/>
              <a:buChar char="§"/>
            </a:pPr>
            <a:r>
              <a:rPr lang="en-US" altLang="en-US" sz="2500" dirty="0" smtClean="0"/>
              <a:t>Passed </a:t>
            </a:r>
            <a:r>
              <a:rPr lang="en-US" altLang="en-US" sz="2500" dirty="0"/>
              <a:t>the </a:t>
            </a:r>
            <a:r>
              <a:rPr lang="en-US" altLang="en-US" sz="2500" b="1" i="1" dirty="0"/>
              <a:t>Newlands Act of 1902</a:t>
            </a:r>
            <a:r>
              <a:rPr lang="en-US" altLang="en-US" sz="2500" dirty="0"/>
              <a:t>, which </a:t>
            </a:r>
            <a:r>
              <a:rPr lang="en-US" altLang="en-US" sz="2500" dirty="0" smtClean="0"/>
              <a:t>started irrigation </a:t>
            </a:r>
            <a:r>
              <a:rPr lang="en-US" altLang="en-US" sz="2500" dirty="0"/>
              <a:t>projects </a:t>
            </a:r>
            <a:r>
              <a:rPr lang="en-US" altLang="en-US" sz="2500" dirty="0" smtClean="0"/>
              <a:t>in </a:t>
            </a:r>
            <a:r>
              <a:rPr lang="en-US" altLang="en-US" sz="2500" dirty="0"/>
              <a:t>SW; Added over 125 </a:t>
            </a:r>
            <a:r>
              <a:rPr lang="en-US" altLang="en-US" sz="2500" dirty="0" smtClean="0"/>
              <a:t>M </a:t>
            </a:r>
            <a:r>
              <a:rPr lang="en-US" altLang="en-US" sz="2500" dirty="0"/>
              <a:t>acres to </a:t>
            </a:r>
            <a:r>
              <a:rPr lang="en-US" altLang="en-US" sz="2500" dirty="0" smtClean="0"/>
              <a:t>newly established_____________________</a:t>
            </a:r>
            <a:endParaRPr lang="en-US" altLang="en-US" sz="2500" b="1" i="1" dirty="0"/>
          </a:p>
          <a:p>
            <a:endParaRPr lang="en-US" sz="2300" b="1" i="1" dirty="0"/>
          </a:p>
        </p:txBody>
      </p:sp>
    </p:spTree>
    <p:extLst>
      <p:ext uri="{BB962C8B-B14F-4D97-AF65-F5344CB8AC3E}">
        <p14:creationId xmlns:p14="http://schemas.microsoft.com/office/powerpoint/2010/main" val="82698625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00800"/>
          </a:xfrm>
        </p:spPr>
        <p:txBody>
          <a:bodyPr>
            <a:normAutofit fontScale="92500" lnSpcReduction="10000"/>
          </a:bodyPr>
          <a:lstStyle/>
          <a:p>
            <a:r>
              <a:rPr lang="en-US" sz="2200" dirty="0" smtClean="0"/>
              <a:t>World </a:t>
            </a:r>
            <a:r>
              <a:rPr lang="en-US" sz="2200" dirty="0"/>
              <a:t>Wars I &amp; II were the first real examples of </a:t>
            </a:r>
            <a:r>
              <a:rPr lang="en-US" sz="2200" b="1" i="1" dirty="0"/>
              <a:t>“Total War”</a:t>
            </a:r>
          </a:p>
          <a:p>
            <a:pPr>
              <a:buFont typeface="Symbol"/>
              <a:buChar char="Þ"/>
            </a:pPr>
            <a:r>
              <a:rPr lang="en-US" sz="2200" b="1" i="1" dirty="0"/>
              <a:t>Total War = </a:t>
            </a:r>
            <a:r>
              <a:rPr lang="en-US" sz="2200" dirty="0" smtClean="0"/>
              <a:t>war</a:t>
            </a:r>
            <a:r>
              <a:rPr lang="en-US" sz="2200" b="1" i="1" dirty="0" smtClean="0"/>
              <a:t> </a:t>
            </a:r>
            <a:r>
              <a:rPr lang="en-US" sz="2200" dirty="0" smtClean="0"/>
              <a:t>where </a:t>
            </a:r>
            <a:r>
              <a:rPr lang="en-US" sz="2200" dirty="0"/>
              <a:t>entire </a:t>
            </a:r>
            <a:r>
              <a:rPr lang="en-US" sz="2200" dirty="0" smtClean="0"/>
              <a:t>home front </a:t>
            </a:r>
            <a:r>
              <a:rPr lang="en-US" sz="2200" dirty="0"/>
              <a:t>is mobilized and aids in the effort to win war and as a result is targeted by the </a:t>
            </a:r>
            <a:r>
              <a:rPr lang="en-US" sz="2200" dirty="0" smtClean="0"/>
              <a:t>enemy</a:t>
            </a:r>
          </a:p>
          <a:p>
            <a:pPr>
              <a:buFont typeface="Symbol"/>
              <a:buChar char="Þ"/>
            </a:pPr>
            <a:r>
              <a:rPr lang="en-US" sz="2200" b="1" i="1" dirty="0" smtClean="0"/>
              <a:t>Q</a:t>
            </a:r>
            <a:r>
              <a:rPr lang="en-US" sz="2200" b="1" i="1" dirty="0"/>
              <a:t>: HOW????</a:t>
            </a:r>
          </a:p>
          <a:p>
            <a:pPr marL="514350" indent="-457200">
              <a:buAutoNum type="arabicPeriod"/>
            </a:pPr>
            <a:r>
              <a:rPr lang="en-US" sz="2200" b="1" i="1" dirty="0"/>
              <a:t>War bonds =&gt; </a:t>
            </a:r>
            <a:r>
              <a:rPr lang="en-US" sz="2200" dirty="0"/>
              <a:t>loans to </a:t>
            </a:r>
            <a:r>
              <a:rPr lang="en-US" sz="2200" dirty="0" err="1"/>
              <a:t>govt</a:t>
            </a:r>
            <a:r>
              <a:rPr lang="en-US" sz="2200" dirty="0"/>
              <a:t> used for war </a:t>
            </a:r>
            <a:r>
              <a:rPr lang="en-US" sz="2200" dirty="0" smtClean="0"/>
              <a:t>supplies</a:t>
            </a:r>
          </a:p>
          <a:p>
            <a:pPr lvl="1">
              <a:buFont typeface="Wingdings" panose="05000000000000000000" pitchFamily="2" charset="2"/>
              <a:buChar char="§"/>
            </a:pPr>
            <a:r>
              <a:rPr lang="en-US" altLang="en-US" sz="2300" dirty="0"/>
              <a:t>US Govt. spending on the war </a:t>
            </a:r>
            <a:r>
              <a:rPr lang="en-US" altLang="en-US" sz="2300" dirty="0" smtClean="0"/>
              <a:t>unprecedented </a:t>
            </a:r>
            <a:r>
              <a:rPr lang="en-US" altLang="en-US" sz="2300" dirty="0"/>
              <a:t>** </a:t>
            </a:r>
            <a:r>
              <a:rPr lang="en-US" altLang="en-US" sz="2300" b="1" i="1" dirty="0"/>
              <a:t>Where do they get $$??</a:t>
            </a:r>
          </a:p>
          <a:p>
            <a:pPr>
              <a:buNone/>
            </a:pPr>
            <a:r>
              <a:rPr lang="en-US" altLang="en-US" sz="2300" b="1" i="1" dirty="0"/>
              <a:t>	</a:t>
            </a:r>
            <a:r>
              <a:rPr lang="en-US" altLang="en-US" sz="2300" b="1" i="1" dirty="0" smtClean="0"/>
              <a:t>	-- </a:t>
            </a:r>
            <a:r>
              <a:rPr lang="en-US" altLang="en-US" sz="2300" b="1" i="1" dirty="0"/>
              <a:t>Total wartime bill was ~ $330 Billion =&gt; 2 X as much $$ as all previous </a:t>
            </a:r>
            <a:r>
              <a:rPr lang="en-US" altLang="en-US" sz="2300" b="1" i="1" dirty="0" smtClean="0"/>
              <a:t>	federal </a:t>
            </a:r>
            <a:r>
              <a:rPr lang="en-US" altLang="en-US" sz="2300" b="1" i="1" dirty="0"/>
              <a:t>spending </a:t>
            </a:r>
            <a:r>
              <a:rPr lang="en-US" altLang="en-US" sz="2300" b="1" i="1" dirty="0" smtClean="0"/>
              <a:t>since </a:t>
            </a:r>
            <a:r>
              <a:rPr lang="en-US" altLang="en-US" sz="2300" b="1" i="1" dirty="0"/>
              <a:t>1776!!!</a:t>
            </a:r>
          </a:p>
          <a:p>
            <a:pPr lvl="1">
              <a:buFont typeface="Wingdings" panose="05000000000000000000" pitchFamily="2" charset="2"/>
              <a:buChar char="§"/>
            </a:pPr>
            <a:r>
              <a:rPr lang="en-US" altLang="en-US" sz="2300" b="1" i="1" dirty="0"/>
              <a:t>Revenue Act of 1942</a:t>
            </a:r>
            <a:r>
              <a:rPr lang="en-US" altLang="en-US" sz="2300" dirty="0"/>
              <a:t> increased # of people paying income taxes from 20% of population to ~100%</a:t>
            </a:r>
          </a:p>
          <a:p>
            <a:pPr marL="685800" lvl="1">
              <a:buFont typeface="Wingdings" panose="05000000000000000000" pitchFamily="2" charset="2"/>
              <a:buChar char="§"/>
            </a:pPr>
            <a:r>
              <a:rPr lang="en-US" altLang="en-US" sz="2300" b="1" i="1" dirty="0"/>
              <a:t>War Bonds</a:t>
            </a:r>
            <a:r>
              <a:rPr lang="en-US" altLang="en-US" sz="2300" dirty="0"/>
              <a:t> were also sold </a:t>
            </a:r>
            <a:r>
              <a:rPr lang="en-US" altLang="en-US" sz="2300" dirty="0" smtClean="0"/>
              <a:t>to subsidize cost of war (WWI = </a:t>
            </a:r>
            <a:r>
              <a:rPr lang="en-US" altLang="en-US" sz="2300" b="1" i="1" dirty="0" smtClean="0"/>
              <a:t>Liberty Bonds</a:t>
            </a:r>
            <a:r>
              <a:rPr lang="en-US" altLang="en-US" sz="2300" dirty="0" smtClean="0"/>
              <a:t>) =&gt; marketed by celebs and cartoon characters</a:t>
            </a:r>
            <a:endParaRPr lang="en-US" sz="2300" dirty="0"/>
          </a:p>
          <a:p>
            <a:pPr marL="57150" indent="0">
              <a:buNone/>
            </a:pPr>
            <a:r>
              <a:rPr lang="en-US" sz="2200" b="1" i="1" dirty="0" smtClean="0"/>
              <a:t>2. “Victory </a:t>
            </a:r>
            <a:r>
              <a:rPr lang="en-US" sz="2200" b="1" i="1" dirty="0"/>
              <a:t>Gardens” </a:t>
            </a:r>
            <a:r>
              <a:rPr lang="en-US" sz="2200" dirty="0"/>
              <a:t>&amp; scrap campaigns =&gt; conservation of resources</a:t>
            </a:r>
          </a:p>
          <a:p>
            <a:pPr marL="57150" indent="0">
              <a:buNone/>
            </a:pPr>
            <a:r>
              <a:rPr lang="en-US" sz="2200" b="1" i="1" dirty="0" smtClean="0"/>
              <a:t>3. Rationing</a:t>
            </a:r>
            <a:r>
              <a:rPr lang="en-US" sz="2200" dirty="0" smtClean="0"/>
              <a:t> </a:t>
            </a:r>
            <a:r>
              <a:rPr lang="en-US" sz="2200" dirty="0"/>
              <a:t>=&gt; US and other nations rationed key supplies like gas, rubber, meat, sugar, metal, cloth . . </a:t>
            </a:r>
            <a:r>
              <a:rPr lang="en-US" sz="2200" dirty="0" smtClean="0"/>
              <a:t>.</a:t>
            </a:r>
          </a:p>
          <a:p>
            <a:pPr lvl="1">
              <a:buFont typeface="Wingdings" panose="05000000000000000000" pitchFamily="2" charset="2"/>
              <a:buChar char="§"/>
            </a:pPr>
            <a:r>
              <a:rPr lang="en-US" sz="2100" b="1" i="1" dirty="0" smtClean="0"/>
              <a:t>OPA (Office of Price Administration)</a:t>
            </a:r>
            <a:r>
              <a:rPr lang="en-US" sz="2100" dirty="0" smtClean="0"/>
              <a:t> administers rationing system =&gt; much fraud and abuse</a:t>
            </a:r>
          </a:p>
          <a:p>
            <a:pPr lvl="1">
              <a:buFont typeface="Wingdings" panose="05000000000000000000" pitchFamily="2" charset="2"/>
              <a:buChar char="§"/>
            </a:pPr>
            <a:r>
              <a:rPr lang="en-US" altLang="en-US" sz="2100" b="1" i="1" dirty="0"/>
              <a:t>War Labor Board</a:t>
            </a:r>
            <a:r>
              <a:rPr lang="en-US" altLang="en-US" sz="2100" dirty="0"/>
              <a:t> (WLB) controlled wages and enforced </a:t>
            </a:r>
            <a:r>
              <a:rPr lang="en-US" altLang="en-US" sz="2100" b="1" i="1" dirty="0"/>
              <a:t>Smith-</a:t>
            </a:r>
            <a:r>
              <a:rPr lang="en-US" altLang="en-US" sz="2100" b="1" i="1" dirty="0" err="1"/>
              <a:t>Connally</a:t>
            </a:r>
            <a:r>
              <a:rPr lang="en-US" altLang="en-US" sz="2100" b="1" i="1" dirty="0"/>
              <a:t> Act</a:t>
            </a:r>
            <a:r>
              <a:rPr lang="en-US" altLang="en-US" sz="2100" dirty="0"/>
              <a:t> which declared strikes in wartime industries illegal </a:t>
            </a:r>
            <a:endParaRPr lang="en-US" sz="2100" dirty="0"/>
          </a:p>
          <a:p>
            <a:endParaRPr lang="en-US"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World War I &amp; II </a:t>
            </a:r>
            <a:r>
              <a:rPr lang="en-US" b="1" u="sng" dirty="0" err="1" smtClean="0"/>
              <a:t>Homefronts</a:t>
            </a:r>
            <a:endParaRPr lang="en-US" b="1" u="sng" dirty="0"/>
          </a:p>
        </p:txBody>
      </p:sp>
    </p:spTree>
    <p:extLst>
      <p:ext uri="{BB962C8B-B14F-4D97-AF65-F5344CB8AC3E}">
        <p14:creationId xmlns:p14="http://schemas.microsoft.com/office/powerpoint/2010/main" val="65776611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334962"/>
          </a:xfrm>
        </p:spPr>
        <p:txBody>
          <a:bodyPr>
            <a:normAutofit fontScale="90000"/>
          </a:bodyPr>
          <a:lstStyle/>
          <a:p>
            <a:r>
              <a:rPr lang="en-US" b="1" u="sng" dirty="0" smtClean="0"/>
              <a:t>US Federal Spending as Percent of GDP</a:t>
            </a:r>
            <a:endParaRPr lang="en-US" b="1" u="sng" dirty="0"/>
          </a:p>
        </p:txBody>
      </p:sp>
      <p:pic>
        <p:nvPicPr>
          <p:cNvPr id="3074" name="Picture 2" descr="http://www.ritholtz.com/blog/wp-content/uploads/2011/07/outlays-GD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425389"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51884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9227"/>
            <a:ext cx="9144000" cy="792162"/>
          </a:xfrm>
        </p:spPr>
        <p:txBody>
          <a:bodyPr>
            <a:normAutofit/>
          </a:bodyPr>
          <a:lstStyle/>
          <a:p>
            <a:r>
              <a:rPr lang="en-US" sz="3600" b="1" u="sng" dirty="0" smtClean="0"/>
              <a:t>US National Debt during the Early 20</a:t>
            </a:r>
            <a:r>
              <a:rPr lang="en-US" sz="3600" b="1" u="sng" baseline="30000" dirty="0" smtClean="0"/>
              <a:t>th</a:t>
            </a:r>
            <a:r>
              <a:rPr lang="en-US" sz="3600" b="1" u="sng" dirty="0" smtClean="0"/>
              <a:t> Century</a:t>
            </a:r>
            <a:endParaRPr lang="en-US" sz="3600" b="1" u="sng" dirty="0"/>
          </a:p>
        </p:txBody>
      </p:sp>
      <p:pic>
        <p:nvPicPr>
          <p:cNvPr id="2050" name="Picture 2" descr="https://qzprod.files.wordpress.com/2012/11/debt-and-gdp-04.png?w=1024&amp;h=6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990600"/>
            <a:ext cx="8839199" cy="534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6997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70212" y="97970"/>
            <a:ext cx="3997587" cy="5377544"/>
          </a:xfrm>
        </p:spPr>
        <p:txBody>
          <a:bodyPr/>
          <a:lstStyle/>
          <a:p>
            <a:r>
              <a:rPr lang="en-US" dirty="0" smtClean="0"/>
              <a:t>WWII US War Bond</a:t>
            </a:r>
            <a:br>
              <a:rPr lang="en-US" dirty="0" smtClean="0"/>
            </a:br>
            <a:r>
              <a:rPr lang="en-US" sz="3600" b="1" i="1" dirty="0" smtClean="0"/>
              <a:t>Q: How does buying a war bond aid war effort?</a:t>
            </a:r>
            <a:r>
              <a:rPr lang="en-US" dirty="0" smtClean="0"/>
              <a:t/>
            </a:r>
            <a:br>
              <a:rPr lang="en-US" dirty="0" smtClean="0"/>
            </a:br>
            <a:r>
              <a:rPr lang="en-US" dirty="0" smtClean="0"/>
              <a:t/>
            </a:r>
            <a:br>
              <a:rPr lang="en-US" dirty="0" smtClean="0"/>
            </a:br>
            <a:endParaRPr lang="en-US" dirty="0"/>
          </a:p>
        </p:txBody>
      </p:sp>
      <p:pic>
        <p:nvPicPr>
          <p:cNvPr id="1026" name="Picture 2" descr="Screenland July 1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76200"/>
            <a:ext cx="4961357"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77978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pic>
        <p:nvPicPr>
          <p:cNvPr id="2050" name="Picture 2" descr="http://www.designundersky.com/storage/blog-images/victory-garden/Victory-Garden-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838"/>
            <a:ext cx="4302125" cy="67519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watchmyfoodgrow.com/wp-content/uploads/2009/02/w-wfa-plant_a_victory_gar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838"/>
            <a:ext cx="4495800" cy="675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55249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6172200"/>
            <a:ext cx="8229600" cy="533400"/>
          </a:xfrm>
        </p:spPr>
        <p:txBody>
          <a:bodyPr>
            <a:normAutofit fontScale="90000"/>
          </a:bodyPr>
          <a:lstStyle/>
          <a:p>
            <a:r>
              <a:rPr lang="en-US" b="1" i="1" dirty="0" smtClean="0"/>
              <a:t>WWII Rationing Coupons</a:t>
            </a:r>
            <a:endParaRPr lang="en-US" b="1" i="1" dirty="0"/>
          </a:p>
        </p:txBody>
      </p:sp>
      <p:pic>
        <p:nvPicPr>
          <p:cNvPr id="3074" name="Picture 2" descr="http://calorielab.com/news/wp-images/post-images/ration-book-front-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445770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meshistoricalsociety.org/exhibits/events/rationing_coupon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8600"/>
            <a:ext cx="4250198"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6668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400800"/>
          </a:xfrm>
        </p:spPr>
        <p:txBody>
          <a:bodyPr/>
          <a:lstStyle/>
          <a:p>
            <a:pPr marL="57150" indent="0">
              <a:buNone/>
            </a:pPr>
            <a:r>
              <a:rPr lang="en-US" sz="2200" b="1" i="1" dirty="0" smtClean="0"/>
              <a:t>4. Wartime </a:t>
            </a:r>
            <a:r>
              <a:rPr lang="en-US" sz="2200" b="1" i="1" dirty="0"/>
              <a:t>production </a:t>
            </a:r>
            <a:r>
              <a:rPr lang="en-US" sz="2200" dirty="0"/>
              <a:t>=&gt; women and minorities fill in employment gaps left by mobilization of </a:t>
            </a:r>
            <a:r>
              <a:rPr lang="en-US" sz="2200" dirty="0" smtClean="0"/>
              <a:t>men (15M +)</a:t>
            </a:r>
            <a:endParaRPr lang="en-US" sz="2200" dirty="0"/>
          </a:p>
          <a:p>
            <a:pPr marL="685800" lvl="1">
              <a:buFont typeface="Wingdings" panose="05000000000000000000" pitchFamily="2" charset="2"/>
              <a:buChar char="§"/>
            </a:pPr>
            <a:r>
              <a:rPr lang="en-US" sz="2100" dirty="0" smtClean="0"/>
              <a:t>US </a:t>
            </a:r>
            <a:r>
              <a:rPr lang="en-US" sz="2100" dirty="0"/>
              <a:t>becomes </a:t>
            </a:r>
            <a:r>
              <a:rPr lang="en-US" sz="2100" b="1" i="1" dirty="0"/>
              <a:t>“Arsenal of Democracy</a:t>
            </a:r>
            <a:r>
              <a:rPr lang="en-US" sz="2100" dirty="0"/>
              <a:t>”</a:t>
            </a:r>
          </a:p>
          <a:p>
            <a:pPr lvl="1"/>
            <a:r>
              <a:rPr lang="en-US" altLang="en-US" sz="2100" dirty="0"/>
              <a:t>US produced 40B bullets; 300,000 aircraft; 76,000 ships; 86,000 tanks &amp; 2.6 M machine guns </a:t>
            </a:r>
            <a:endParaRPr lang="en-US" sz="2100"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World War I &amp; II </a:t>
            </a:r>
            <a:r>
              <a:rPr lang="en-US" b="1" u="sng" dirty="0" err="1" smtClean="0"/>
              <a:t>Homefronts</a:t>
            </a:r>
            <a:endParaRPr lang="en-US" b="1" u="sng" dirty="0"/>
          </a:p>
        </p:txBody>
      </p:sp>
      <p:pic>
        <p:nvPicPr>
          <p:cNvPr id="5" name="Picture 2" descr="http://upload.wikimedia.org/wikipedia/commons/0/08/Women_aluminum_shells_ww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514600"/>
            <a:ext cx="6172200" cy="427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0203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9227"/>
            <a:ext cx="9144000" cy="504173"/>
          </a:xfrm>
        </p:spPr>
        <p:txBody>
          <a:bodyPr>
            <a:normAutofit fontScale="90000"/>
          </a:bodyPr>
          <a:lstStyle/>
          <a:p>
            <a:r>
              <a:rPr lang="en-US" sz="3600" b="1" u="sng" dirty="0" smtClean="0"/>
              <a:t>WWI &amp; II and the Repression of Civil Liberties</a:t>
            </a:r>
            <a:endParaRPr lang="en-US" sz="3600" b="1" u="sng" dirty="0"/>
          </a:p>
        </p:txBody>
      </p:sp>
      <p:sp>
        <p:nvSpPr>
          <p:cNvPr id="3" name="Content Placeholder 2"/>
          <p:cNvSpPr>
            <a:spLocks noGrp="1"/>
          </p:cNvSpPr>
          <p:nvPr>
            <p:ph idx="1"/>
          </p:nvPr>
        </p:nvSpPr>
        <p:spPr>
          <a:xfrm>
            <a:off x="0" y="533400"/>
            <a:ext cx="9144000" cy="6629400"/>
          </a:xfrm>
        </p:spPr>
        <p:txBody>
          <a:bodyPr>
            <a:normAutofit fontScale="92500" lnSpcReduction="10000"/>
          </a:bodyPr>
          <a:lstStyle/>
          <a:p>
            <a:r>
              <a:rPr lang="en-US" sz="2300" dirty="0" smtClean="0"/>
              <a:t>Full mobilization on war effort in WWI &amp; II led to extreme actions in some cases that violated civil liberties and challenged American values</a:t>
            </a:r>
          </a:p>
          <a:p>
            <a:pPr marL="0" indent="0">
              <a:buNone/>
            </a:pPr>
            <a:r>
              <a:rPr lang="en-US" sz="2300" b="1" u="sng" dirty="0" smtClean="0"/>
              <a:t>World War I</a:t>
            </a:r>
          </a:p>
          <a:p>
            <a:pPr>
              <a:lnSpc>
                <a:spcPct val="90000"/>
              </a:lnSpc>
            </a:pPr>
            <a:r>
              <a:rPr lang="en-US" altLang="en-US" sz="2300" dirty="0" smtClean="0"/>
              <a:t>Wilson </a:t>
            </a:r>
            <a:r>
              <a:rPr lang="en-US" altLang="en-US" sz="2300" dirty="0"/>
              <a:t>also created</a:t>
            </a:r>
            <a:r>
              <a:rPr lang="en-US" altLang="en-US" sz="2300" b="1" i="1" dirty="0"/>
              <a:t> </a:t>
            </a:r>
            <a:r>
              <a:rPr lang="en-US" altLang="en-US" sz="2300" b="1" i="1" dirty="0" smtClean="0"/>
              <a:t>_____________________________</a:t>
            </a:r>
            <a:r>
              <a:rPr lang="en-US" altLang="en-US" sz="2300" dirty="0" smtClean="0"/>
              <a:t>to </a:t>
            </a:r>
            <a:r>
              <a:rPr lang="en-US" altLang="en-US" sz="2300" dirty="0"/>
              <a:t>mobilize support for the war at home =&gt; headed by </a:t>
            </a:r>
            <a:r>
              <a:rPr lang="en-US" altLang="en-US" sz="2300" b="1" i="1" dirty="0"/>
              <a:t>George Creel</a:t>
            </a:r>
          </a:p>
          <a:p>
            <a:pPr lvl="1">
              <a:lnSpc>
                <a:spcPct val="90000"/>
              </a:lnSpc>
              <a:buFont typeface="Wingdings" panose="05000000000000000000" pitchFamily="2" charset="2"/>
              <a:buChar char="§"/>
            </a:pPr>
            <a:r>
              <a:rPr lang="en-US" altLang="en-US" sz="2300" dirty="0" smtClean="0"/>
              <a:t>Employed 150,000 </a:t>
            </a:r>
            <a:r>
              <a:rPr lang="en-US" altLang="en-US" sz="2300" dirty="0"/>
              <a:t>+ workers to do things such as give “4 minute speeches”; create </a:t>
            </a:r>
            <a:r>
              <a:rPr lang="en-US" altLang="en-US" sz="2300" dirty="0" smtClean="0"/>
              <a:t>propaganda; anti-</a:t>
            </a:r>
            <a:r>
              <a:rPr lang="en-US" altLang="en-US" sz="2300" dirty="0" err="1" smtClean="0"/>
              <a:t>german</a:t>
            </a:r>
            <a:r>
              <a:rPr lang="en-US" altLang="en-US" sz="2300" dirty="0" smtClean="0"/>
              <a:t> </a:t>
            </a:r>
            <a:r>
              <a:rPr lang="en-US" altLang="en-US" sz="2300" dirty="0"/>
              <a:t>movies and </a:t>
            </a:r>
            <a:r>
              <a:rPr lang="en-US" altLang="en-US" sz="2300" dirty="0" smtClean="0"/>
              <a:t>slogans/songs</a:t>
            </a:r>
            <a:endParaRPr lang="en-US" altLang="en-US" sz="2300" dirty="0"/>
          </a:p>
          <a:p>
            <a:pPr lvl="1">
              <a:lnSpc>
                <a:spcPct val="90000"/>
              </a:lnSpc>
              <a:buFont typeface="Wingdings" panose="05000000000000000000" pitchFamily="2" charset="2"/>
              <a:buChar char="§"/>
            </a:pPr>
            <a:r>
              <a:rPr lang="en-US" altLang="en-US" sz="2300" dirty="0" smtClean="0"/>
              <a:t>Wilson </a:t>
            </a:r>
            <a:r>
              <a:rPr lang="en-US" altLang="en-US" sz="2300" dirty="0"/>
              <a:t>also passed the </a:t>
            </a:r>
            <a:r>
              <a:rPr lang="en-US" altLang="en-US" sz="2300" dirty="0" smtClean="0"/>
              <a:t>__________________________=&gt; </a:t>
            </a:r>
            <a:r>
              <a:rPr lang="en-US" altLang="en-US" sz="2300" dirty="0"/>
              <a:t>made antiwar statements “treason” and punishable by prison terms </a:t>
            </a:r>
            <a:endParaRPr lang="en-US" altLang="en-US" sz="2300" dirty="0" smtClean="0"/>
          </a:p>
          <a:p>
            <a:pPr marL="457200" lvl="1" indent="0">
              <a:lnSpc>
                <a:spcPct val="90000"/>
              </a:lnSpc>
              <a:buNone/>
            </a:pPr>
            <a:r>
              <a:rPr lang="en-US" altLang="en-US" sz="2300" dirty="0"/>
              <a:t>	</a:t>
            </a:r>
            <a:r>
              <a:rPr lang="en-US" altLang="en-US" sz="2300" dirty="0" smtClean="0"/>
              <a:t>-- 1,300 </a:t>
            </a:r>
            <a:r>
              <a:rPr lang="en-US" altLang="en-US" sz="2300" dirty="0"/>
              <a:t>arrested under the act, mostly socialist union </a:t>
            </a:r>
            <a:r>
              <a:rPr lang="en-US" altLang="en-US" sz="2300" dirty="0" smtClean="0"/>
              <a:t>leaders</a:t>
            </a:r>
          </a:p>
          <a:p>
            <a:pPr marL="57150" indent="0">
              <a:lnSpc>
                <a:spcPct val="90000"/>
              </a:lnSpc>
              <a:buNone/>
            </a:pPr>
            <a:r>
              <a:rPr lang="en-US" altLang="en-US" sz="2300" b="1" u="sng" dirty="0" smtClean="0"/>
              <a:t>World War II</a:t>
            </a:r>
            <a:endParaRPr lang="en-US" altLang="en-US" sz="2300" b="1" u="sng" dirty="0"/>
          </a:p>
          <a:p>
            <a:r>
              <a:rPr lang="en-US" altLang="en-US" sz="2300" dirty="0"/>
              <a:t>Feb. 1942 Roosevelt signs </a:t>
            </a:r>
            <a:r>
              <a:rPr lang="en-US" altLang="en-US" sz="2300" dirty="0" smtClean="0"/>
              <a:t>_________________________ordering </a:t>
            </a:r>
            <a:r>
              <a:rPr lang="en-US" altLang="en-US" sz="2300" dirty="0"/>
              <a:t>all civilian Japanese to be removed based on “eminent danger to the US war effort”</a:t>
            </a:r>
          </a:p>
          <a:p>
            <a:pPr lvl="1">
              <a:buFont typeface="Wingdings" panose="05000000000000000000" pitchFamily="2" charset="2"/>
              <a:buChar char="§"/>
            </a:pPr>
            <a:r>
              <a:rPr lang="en-US" altLang="en-US" sz="2300" dirty="0" smtClean="0"/>
              <a:t>110,000 </a:t>
            </a:r>
            <a:r>
              <a:rPr lang="en-US" altLang="en-US" sz="2300" dirty="0"/>
              <a:t>Japanese were removed to 10 centers on the US interior =&gt; forced to sell </a:t>
            </a:r>
            <a:r>
              <a:rPr lang="en-US" altLang="en-US" sz="2300" dirty="0" smtClean="0"/>
              <a:t>possessions </a:t>
            </a:r>
            <a:r>
              <a:rPr lang="en-US" altLang="en-US" sz="2300" dirty="0"/>
              <a:t>at ~ $.5 on the dollar (allowed to take 1 suitcase)</a:t>
            </a:r>
          </a:p>
          <a:p>
            <a:pPr>
              <a:buNone/>
            </a:pPr>
            <a:r>
              <a:rPr lang="en-US" altLang="en-US" sz="2300" dirty="0"/>
              <a:t>	</a:t>
            </a:r>
            <a:r>
              <a:rPr lang="en-US" altLang="en-US" sz="2300" dirty="0" smtClean="0"/>
              <a:t>	-- </a:t>
            </a:r>
            <a:r>
              <a:rPr lang="en-US" altLang="en-US" sz="2300" dirty="0"/>
              <a:t>Weather was extreme </a:t>
            </a:r>
            <a:r>
              <a:rPr lang="en-US" altLang="en-US" sz="2300" dirty="0" smtClean="0"/>
              <a:t>=&gt; </a:t>
            </a:r>
            <a:r>
              <a:rPr lang="en-US" altLang="en-US" sz="2300" dirty="0"/>
              <a:t>110 in the summer &amp; -30 in winter</a:t>
            </a:r>
          </a:p>
          <a:p>
            <a:pPr>
              <a:buNone/>
            </a:pPr>
            <a:r>
              <a:rPr lang="en-US" altLang="en-US" sz="2300" dirty="0"/>
              <a:t>	</a:t>
            </a:r>
            <a:r>
              <a:rPr lang="en-US" altLang="en-US" sz="2300" dirty="0" smtClean="0"/>
              <a:t>	-- </a:t>
            </a:r>
            <a:r>
              <a:rPr lang="en-US" altLang="en-US" sz="2300" dirty="0"/>
              <a:t>Most families lived in 1 small room and had no furniture</a:t>
            </a:r>
          </a:p>
          <a:p>
            <a:pPr>
              <a:buNone/>
            </a:pPr>
            <a:r>
              <a:rPr lang="en-US" altLang="en-US" sz="2300" dirty="0"/>
              <a:t>	</a:t>
            </a:r>
            <a:r>
              <a:rPr lang="en-US" altLang="en-US" sz="2300" dirty="0" smtClean="0"/>
              <a:t>	-- </a:t>
            </a:r>
            <a:r>
              <a:rPr lang="en-US" altLang="en-US" sz="2300" dirty="0"/>
              <a:t>Communities adjusted to life by starting newspapers, schools, etc…</a:t>
            </a:r>
          </a:p>
          <a:p>
            <a:pPr>
              <a:buNone/>
            </a:pPr>
            <a:r>
              <a:rPr lang="en-US" altLang="en-US" sz="2300" dirty="0"/>
              <a:t>	</a:t>
            </a:r>
            <a:r>
              <a:rPr lang="en-US" altLang="en-US" sz="2300" dirty="0" smtClean="0"/>
              <a:t>	-- </a:t>
            </a:r>
            <a:r>
              <a:rPr lang="en-US" altLang="en-US" sz="2300" dirty="0"/>
              <a:t>Supreme </a:t>
            </a:r>
            <a:r>
              <a:rPr lang="en-US" altLang="en-US" sz="2300" dirty="0" smtClean="0"/>
              <a:t>Court </a:t>
            </a:r>
            <a:r>
              <a:rPr lang="en-US" altLang="en-US" sz="2300" dirty="0"/>
              <a:t>supported removal in </a:t>
            </a:r>
            <a:r>
              <a:rPr lang="en-US" altLang="en-US" sz="2300" dirty="0" smtClean="0"/>
              <a:t>_____________________case </a:t>
            </a:r>
            <a:r>
              <a:rPr lang="en-US" altLang="en-US" sz="2300" dirty="0"/>
              <a:t>=&gt; </a:t>
            </a:r>
            <a:r>
              <a:rPr lang="en-US" altLang="en-US" sz="2300" dirty="0" smtClean="0"/>
              <a:t> 	in 1988 </a:t>
            </a:r>
            <a:r>
              <a:rPr lang="en-US" altLang="en-US" sz="2300" dirty="0"/>
              <a:t>US government agreed to pay $20,000 reparations </a:t>
            </a:r>
            <a:r>
              <a:rPr lang="en-US" altLang="en-US" sz="2300" dirty="0" smtClean="0"/>
              <a:t>to </a:t>
            </a:r>
            <a:r>
              <a:rPr lang="en-US" altLang="en-US" sz="2300" dirty="0"/>
              <a:t>families</a:t>
            </a:r>
          </a:p>
          <a:p>
            <a:endParaRPr lang="en-US" sz="2100" dirty="0"/>
          </a:p>
        </p:txBody>
      </p:sp>
    </p:spTree>
    <p:extLst>
      <p:ext uri="{BB962C8B-B14F-4D97-AF65-F5344CB8AC3E}">
        <p14:creationId xmlns:p14="http://schemas.microsoft.com/office/powerpoint/2010/main" val="16099218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altLang="en-US" sz="4000" b="1" u="sng" smtClean="0"/>
              <a:t>WWI Propaganda</a:t>
            </a:r>
          </a:p>
        </p:txBody>
      </p:sp>
      <p:pic>
        <p:nvPicPr>
          <p:cNvPr id="44035" name="Picture 5" descr="ww1h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36734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ger_barbar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914400"/>
            <a:ext cx="381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305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4000"/>
          </a:scheme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altLang="en-US" sz="4000" b="1" u="sng" smtClean="0"/>
              <a:t>Japanese Internment Camps</a:t>
            </a:r>
          </a:p>
        </p:txBody>
      </p:sp>
      <p:sp>
        <p:nvSpPr>
          <p:cNvPr id="30723" name="Rectangle 3"/>
          <p:cNvSpPr>
            <a:spLocks noGrp="1" noChangeArrowheads="1"/>
          </p:cNvSpPr>
          <p:nvPr>
            <p:ph type="body" idx="1"/>
          </p:nvPr>
        </p:nvSpPr>
        <p:spPr/>
        <p:txBody>
          <a:bodyPr/>
          <a:lstStyle/>
          <a:p>
            <a:pPr eaLnBrk="1" hangingPunct="1"/>
            <a:endParaRPr lang="en-US" altLang="en-US" smtClean="0"/>
          </a:p>
        </p:txBody>
      </p:sp>
      <p:pic>
        <p:nvPicPr>
          <p:cNvPr id="30724" name="Picture 5" descr="relocation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82000"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21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b="1" u="sng" dirty="0" smtClean="0"/>
              <a:t>3 Progressive Presidents </a:t>
            </a:r>
            <a:endParaRPr lang="en-US" b="1" u="sng" dirty="0"/>
          </a:p>
        </p:txBody>
      </p:sp>
      <p:pic>
        <p:nvPicPr>
          <p:cNvPr id="7" name="Picture 5" descr="wil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799" y="1136072"/>
            <a:ext cx="3505201" cy="480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http://www-tc.pbs.org/nationalparks/media/photos/07000/S7545-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5" y="685800"/>
            <a:ext cx="5506301" cy="38931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1715" y="4800600"/>
            <a:ext cx="5506301" cy="2123658"/>
          </a:xfrm>
          <a:prstGeom prst="rect">
            <a:avLst/>
          </a:prstGeom>
          <a:noFill/>
        </p:spPr>
        <p:txBody>
          <a:bodyPr wrap="square" rtlCol="0">
            <a:spAutoFit/>
          </a:bodyPr>
          <a:lstStyle/>
          <a:p>
            <a:pPr marL="342900" indent="-342900">
              <a:buFont typeface="Arial" panose="020B0604020202020204" pitchFamily="34" charset="0"/>
              <a:buChar char="•"/>
            </a:pPr>
            <a:r>
              <a:rPr lang="en-US" altLang="en-US" sz="2200" dirty="0" smtClean="0"/>
              <a:t>Friend </a:t>
            </a:r>
            <a:r>
              <a:rPr lang="en-US" altLang="en-US" sz="2200" dirty="0"/>
              <a:t>said of him, “</a:t>
            </a:r>
            <a:r>
              <a:rPr lang="en-US" altLang="en-US" sz="2200" b="1" i="1" dirty="0"/>
              <a:t>If TR is at a wedding he wants to be the bride and if he is at a funeral he wants to be the corpse</a:t>
            </a:r>
            <a:r>
              <a:rPr lang="en-US" altLang="en-US" sz="2200" dirty="0"/>
              <a:t>”</a:t>
            </a:r>
          </a:p>
          <a:p>
            <a:pPr marL="342900" indent="-342900">
              <a:buFont typeface="Arial" panose="020B0604020202020204" pitchFamily="34" charset="0"/>
              <a:buChar char="•"/>
            </a:pPr>
            <a:r>
              <a:rPr lang="en-US" altLang="en-US" sz="2200" dirty="0" smtClean="0"/>
              <a:t>Loved </a:t>
            </a:r>
            <a:r>
              <a:rPr lang="en-US" altLang="en-US" sz="2200" dirty="0"/>
              <a:t>to coin “phrases” and give very animated speeches =&gt; enjoyed being the center of attention!!</a:t>
            </a:r>
          </a:p>
        </p:txBody>
      </p:sp>
    </p:spTree>
    <p:extLst>
      <p:ext uri="{BB962C8B-B14F-4D97-AF65-F5344CB8AC3E}">
        <p14:creationId xmlns:p14="http://schemas.microsoft.com/office/powerpoint/2010/main" val="387230800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Allied Victory in WWII </a:t>
            </a:r>
            <a:endParaRPr lang="en-US" b="1" u="sng" dirty="0"/>
          </a:p>
        </p:txBody>
      </p:sp>
      <p:sp>
        <p:nvSpPr>
          <p:cNvPr id="3" name="Content Placeholder 2"/>
          <p:cNvSpPr>
            <a:spLocks noGrp="1"/>
          </p:cNvSpPr>
          <p:nvPr>
            <p:ph idx="1"/>
          </p:nvPr>
        </p:nvSpPr>
        <p:spPr>
          <a:xfrm>
            <a:off x="0" y="609600"/>
            <a:ext cx="9144000" cy="6477000"/>
          </a:xfrm>
        </p:spPr>
        <p:txBody>
          <a:bodyPr>
            <a:normAutofit lnSpcReduction="10000"/>
          </a:bodyPr>
          <a:lstStyle/>
          <a:p>
            <a:r>
              <a:rPr lang="en-US" sz="2200" dirty="0" smtClean="0"/>
              <a:t>By 1942 the Axis had expanded dramatically due to a series of victories =&gt; </a:t>
            </a:r>
          </a:p>
          <a:p>
            <a:pPr lvl="1">
              <a:buFont typeface="Wingdings" panose="05000000000000000000" pitchFamily="2" charset="2"/>
              <a:buChar char="§"/>
            </a:pPr>
            <a:r>
              <a:rPr lang="en-US" sz="2100" dirty="0" smtClean="0"/>
              <a:t>Germany controlled most of Europe, N Africa &amp; were advancing into Asia</a:t>
            </a:r>
          </a:p>
          <a:p>
            <a:pPr lvl="1">
              <a:buFont typeface="Wingdings" panose="05000000000000000000" pitchFamily="2" charset="2"/>
              <a:buChar char="§"/>
            </a:pPr>
            <a:r>
              <a:rPr lang="en-US" sz="2100" dirty="0" smtClean="0"/>
              <a:t>Japan controlled large sections of China and SE Asia &amp; were advancing across the Pacific</a:t>
            </a:r>
          </a:p>
          <a:p>
            <a:pPr lvl="1">
              <a:buFont typeface="Wingdings" panose="05000000000000000000" pitchFamily="2" charset="2"/>
              <a:buChar char="§"/>
            </a:pPr>
            <a:r>
              <a:rPr lang="en-US" sz="2100" dirty="0" smtClean="0"/>
              <a:t>However, the Allies ultimately won the war . . . HOW????</a:t>
            </a:r>
          </a:p>
          <a:p>
            <a:pPr marL="57150" indent="0">
              <a:buNone/>
            </a:pPr>
            <a:r>
              <a:rPr lang="en-US" sz="2100" u="sng" dirty="0" smtClean="0"/>
              <a:t>#1: </a:t>
            </a:r>
            <a:r>
              <a:rPr lang="en-US" sz="2100" b="1" u="sng" dirty="0" smtClean="0"/>
              <a:t>Military and Political Cooperation</a:t>
            </a:r>
          </a:p>
          <a:p>
            <a:pPr marL="400050"/>
            <a:r>
              <a:rPr lang="en-US" sz="2100" dirty="0" smtClean="0"/>
              <a:t>America and the Allied powers, most notably Britain cooperated militarily and politically from the war’s outset </a:t>
            </a:r>
          </a:p>
          <a:p>
            <a:pPr lvl="1">
              <a:buFont typeface="Wingdings" panose="05000000000000000000" pitchFamily="2" charset="2"/>
              <a:buChar char="§"/>
            </a:pPr>
            <a:r>
              <a:rPr lang="en-US" sz="2100" b="1" i="1" dirty="0" smtClean="0"/>
              <a:t>Lend-Lease</a:t>
            </a:r>
            <a:r>
              <a:rPr lang="en-US" sz="2100" dirty="0" smtClean="0"/>
              <a:t> program gave American weapons to Allies =&gt; $50B + </a:t>
            </a:r>
          </a:p>
          <a:p>
            <a:pPr lvl="1">
              <a:buFont typeface="Wingdings" panose="05000000000000000000" pitchFamily="2" charset="2"/>
              <a:buChar char="§"/>
            </a:pPr>
            <a:r>
              <a:rPr lang="en-US" sz="2100" dirty="0" smtClean="0"/>
              <a:t>Allies also cooperated on military strategy and aims =&gt; i.e. ______________</a:t>
            </a:r>
            <a:endParaRPr lang="en-US" sz="2100" b="1" i="1" dirty="0" smtClean="0"/>
          </a:p>
          <a:p>
            <a:pPr marL="457200" lvl="1" indent="0">
              <a:buNone/>
            </a:pPr>
            <a:r>
              <a:rPr lang="en-US" sz="2100" b="1" i="1" dirty="0"/>
              <a:t>	</a:t>
            </a:r>
            <a:r>
              <a:rPr lang="en-US" sz="2100" b="1" i="1" dirty="0" smtClean="0"/>
              <a:t>-- </a:t>
            </a:r>
            <a:r>
              <a:rPr lang="en-US" sz="2100" dirty="0" smtClean="0"/>
              <a:t>Coordinated assaults in Africa and Italy</a:t>
            </a:r>
          </a:p>
          <a:p>
            <a:pPr marL="457200" lvl="1" indent="0">
              <a:buNone/>
            </a:pPr>
            <a:r>
              <a:rPr lang="en-US" sz="2100" dirty="0"/>
              <a:t>	</a:t>
            </a:r>
            <a:r>
              <a:rPr lang="en-US" sz="2100" dirty="0" smtClean="0"/>
              <a:t>-- D-Day was largest land sea assault in world history in 1944 =&gt; involved 	US, British &amp; Canadian troops, paratroopers, ships, planes</a:t>
            </a:r>
          </a:p>
          <a:p>
            <a:pPr lvl="1">
              <a:buFont typeface="Wingdings" panose="05000000000000000000" pitchFamily="2" charset="2"/>
              <a:buChar char="§"/>
            </a:pPr>
            <a:r>
              <a:rPr lang="en-US" sz="2100" dirty="0" smtClean="0"/>
              <a:t>Allies also agreed at the _________________to only accept unconditional surrender from Axis Powers =&gt; avoid Treaty of Versailles situation</a:t>
            </a:r>
          </a:p>
          <a:p>
            <a:pPr marL="57150" indent="0">
              <a:buNone/>
            </a:pPr>
            <a:r>
              <a:rPr lang="en-US" sz="2100" b="1" u="sng" dirty="0" smtClean="0"/>
              <a:t>#2: Industrial Production </a:t>
            </a:r>
            <a:r>
              <a:rPr lang="en-US" sz="2100" dirty="0" smtClean="0"/>
              <a:t>=&gt; US became the </a:t>
            </a:r>
            <a:r>
              <a:rPr lang="en-US" sz="2100" b="1" i="1" dirty="0" smtClean="0"/>
              <a:t>“____________________”</a:t>
            </a:r>
          </a:p>
          <a:p>
            <a:pPr marL="400050" lvl="1" indent="-342900">
              <a:buFont typeface="Arial" panose="020B0604020202020204" pitchFamily="34" charset="0"/>
              <a:buChar char="•"/>
            </a:pPr>
            <a:r>
              <a:rPr lang="en-US" altLang="en-US" sz="2100" dirty="0"/>
              <a:t>US produced 40B bullets; 300,000 aircraft; 76,000 ships; 86,000 tanks &amp; 2.6 M machine guns </a:t>
            </a:r>
            <a:r>
              <a:rPr lang="en-US" altLang="en-US" sz="2100" b="1" i="1" dirty="0" smtClean="0"/>
              <a:t>=&gt; overwhelmed the Axis powers</a:t>
            </a:r>
            <a:endParaRPr lang="en-US" sz="2100" dirty="0"/>
          </a:p>
        </p:txBody>
      </p:sp>
    </p:spTree>
    <p:extLst>
      <p:ext uri="{BB962C8B-B14F-4D97-AF65-F5344CB8AC3E}">
        <p14:creationId xmlns:p14="http://schemas.microsoft.com/office/powerpoint/2010/main" val="417011420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6019800"/>
            <a:ext cx="8686800" cy="715962"/>
          </a:xfrm>
        </p:spPr>
        <p:txBody>
          <a:bodyPr>
            <a:normAutofit fontScale="90000"/>
          </a:bodyPr>
          <a:lstStyle/>
          <a:p>
            <a:r>
              <a:rPr lang="en-US" b="1" i="1" dirty="0" smtClean="0"/>
              <a:t>Nazi Empire at its Height </a:t>
            </a:r>
            <a:r>
              <a:rPr lang="en-US" dirty="0" smtClean="0"/>
              <a:t>(1942)</a:t>
            </a:r>
            <a:endParaRPr lang="en-US" dirty="0"/>
          </a:p>
        </p:txBody>
      </p:sp>
      <p:pic>
        <p:nvPicPr>
          <p:cNvPr id="7170" name="Picture 2" descr="http://2.bp.blogspot.com/-1Kh_hUiIPNY/TyQajPcbixI/AAAAAAAAACU/fdz78yBQFm4/s1600/wwii_combat_europe.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0629"/>
            <a:ext cx="8763000" cy="570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91959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575" y="5943600"/>
            <a:ext cx="8836025" cy="731838"/>
          </a:xfrm>
        </p:spPr>
        <p:txBody>
          <a:bodyPr/>
          <a:lstStyle/>
          <a:p>
            <a:r>
              <a:rPr lang="en-US" sz="3600" b="1" i="1" dirty="0" smtClean="0"/>
              <a:t>Japanese Empire at its Height (1942)</a:t>
            </a:r>
            <a:endParaRPr lang="en-US" sz="3600" b="1" i="1" dirty="0"/>
          </a:p>
        </p:txBody>
      </p:sp>
      <p:pic>
        <p:nvPicPr>
          <p:cNvPr id="10242" name="Picture 2" descr="http://www.china-usa.net/wp-content/uploads/2011/02/Untitled-7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8150226" cy="5837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71432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553200"/>
          </a:xfrm>
        </p:spPr>
        <p:txBody>
          <a:bodyPr>
            <a:normAutofit lnSpcReduction="10000"/>
          </a:bodyPr>
          <a:lstStyle/>
          <a:p>
            <a:pPr marL="0" indent="0">
              <a:buNone/>
            </a:pPr>
            <a:r>
              <a:rPr lang="en-US" sz="2100" b="1" u="sng" dirty="0" smtClean="0"/>
              <a:t>#3: Technological and Scientific Advances</a:t>
            </a:r>
          </a:p>
          <a:p>
            <a:r>
              <a:rPr lang="en-US" sz="2100" dirty="0" smtClean="0"/>
              <a:t>Threat of Nazi advances spurred Allies to invest mightily in R&amp;D</a:t>
            </a:r>
          </a:p>
          <a:p>
            <a:pPr marL="685800" lvl="1">
              <a:buFont typeface="Wingdings" panose="05000000000000000000" pitchFamily="2" charset="2"/>
              <a:buChar char="§"/>
            </a:pPr>
            <a:r>
              <a:rPr lang="en-US" sz="2100" dirty="0" smtClean="0"/>
              <a:t>US developed a plethora of scientific advances during the war including code-breaking technology (German enigma machine) &amp; ___________</a:t>
            </a:r>
          </a:p>
          <a:p>
            <a:pPr marL="400050" lvl="1" indent="0">
              <a:buNone/>
            </a:pPr>
            <a:r>
              <a:rPr lang="en-US" sz="2100" b="1" i="1" dirty="0"/>
              <a:t>	</a:t>
            </a:r>
            <a:r>
              <a:rPr lang="en-US" sz="2100" b="1" i="1" dirty="0" smtClean="0"/>
              <a:t>-- </a:t>
            </a:r>
            <a:r>
              <a:rPr lang="en-US" sz="2100" dirty="0" smtClean="0"/>
              <a:t>SONAR counteracted German U-boats</a:t>
            </a:r>
          </a:p>
          <a:p>
            <a:r>
              <a:rPr lang="en-US" sz="2100" dirty="0" smtClean="0"/>
              <a:t>Largest scientific advance though was the _______________=&gt; $2B in funding</a:t>
            </a:r>
          </a:p>
          <a:p>
            <a:pPr lvl="1" indent="-342900">
              <a:buFont typeface="Wingdings" panose="05000000000000000000" pitchFamily="2" charset="2"/>
              <a:buChar char="§"/>
            </a:pPr>
            <a:r>
              <a:rPr lang="en-US" sz="2100" dirty="0" smtClean="0"/>
              <a:t>Joint US/British effort to develop atomic technology and weapons</a:t>
            </a:r>
          </a:p>
          <a:p>
            <a:pPr lvl="1" indent="-342900">
              <a:buFont typeface="Wingdings" panose="05000000000000000000" pitchFamily="2" charset="2"/>
              <a:buChar char="§"/>
            </a:pPr>
            <a:r>
              <a:rPr lang="en-US" sz="2100" dirty="0" smtClean="0"/>
              <a:t>In 1945 1</a:t>
            </a:r>
            <a:r>
              <a:rPr lang="en-US" sz="2100" baseline="30000" dirty="0" smtClean="0"/>
              <a:t>st</a:t>
            </a:r>
            <a:r>
              <a:rPr lang="en-US" sz="2100" dirty="0" smtClean="0"/>
              <a:t> successful detonation occurred in N Mexican desert (</a:t>
            </a:r>
            <a:r>
              <a:rPr lang="en-US" sz="2100" b="1" i="1" dirty="0" smtClean="0"/>
              <a:t>Trinity Test</a:t>
            </a:r>
            <a:r>
              <a:rPr lang="en-US" sz="2100" dirty="0" smtClean="0"/>
              <a:t>)</a:t>
            </a:r>
          </a:p>
          <a:p>
            <a:pPr lvl="1">
              <a:buFont typeface="Wingdings" panose="05000000000000000000" pitchFamily="2" charset="2"/>
              <a:buChar char="§"/>
            </a:pPr>
            <a:r>
              <a:rPr lang="en-US" sz="2100" dirty="0" smtClean="0"/>
              <a:t>2 Atomic bombs detonated against Japan =&gt; </a:t>
            </a:r>
            <a:r>
              <a:rPr lang="en-US" altLang="en-US" sz="2100" dirty="0" smtClean="0"/>
              <a:t> </a:t>
            </a:r>
            <a:r>
              <a:rPr lang="en-US" altLang="en-US" sz="2100" dirty="0"/>
              <a:t>August 7</a:t>
            </a:r>
            <a:r>
              <a:rPr lang="en-US" altLang="en-US" sz="2100" baseline="30000" dirty="0"/>
              <a:t>th</a:t>
            </a:r>
            <a:r>
              <a:rPr lang="en-US" altLang="en-US" sz="2100" dirty="0"/>
              <a:t> </a:t>
            </a:r>
            <a:r>
              <a:rPr lang="en-US" altLang="en-US" sz="2100" dirty="0" smtClean="0"/>
              <a:t>Hiroshima </a:t>
            </a:r>
            <a:r>
              <a:rPr lang="en-US" altLang="en-US" sz="2100" dirty="0"/>
              <a:t>(an industrial city)  </a:t>
            </a:r>
            <a:r>
              <a:rPr lang="en-US" altLang="en-US" sz="2100" dirty="0" smtClean="0"/>
              <a:t>w/180,000 casualties; Nagasaki  on August 11</a:t>
            </a:r>
            <a:r>
              <a:rPr lang="en-US" altLang="en-US" sz="2100" baseline="30000" dirty="0" smtClean="0"/>
              <a:t>th</a:t>
            </a:r>
            <a:r>
              <a:rPr lang="en-US" altLang="en-US" sz="2100" dirty="0" smtClean="0"/>
              <a:t> w/ 80,000 casualties </a:t>
            </a:r>
          </a:p>
          <a:p>
            <a:pPr marL="457200" lvl="1" indent="0">
              <a:buNone/>
            </a:pPr>
            <a:r>
              <a:rPr lang="en-US" altLang="en-US" sz="2100" dirty="0"/>
              <a:t>	</a:t>
            </a:r>
            <a:r>
              <a:rPr lang="en-US" altLang="en-US" sz="2100" dirty="0" smtClean="0"/>
              <a:t>-- Japanese </a:t>
            </a:r>
            <a:r>
              <a:rPr lang="en-US" altLang="en-US" sz="2100" dirty="0"/>
              <a:t>finally surrender after 2</a:t>
            </a:r>
            <a:r>
              <a:rPr lang="en-US" altLang="en-US" sz="2100" baseline="30000" dirty="0"/>
              <a:t>nd</a:t>
            </a:r>
            <a:r>
              <a:rPr lang="en-US" altLang="en-US" sz="2100" dirty="0"/>
              <a:t> </a:t>
            </a:r>
            <a:r>
              <a:rPr lang="en-US" altLang="en-US" sz="2100" dirty="0" smtClean="0"/>
              <a:t>blast (</a:t>
            </a:r>
            <a:r>
              <a:rPr lang="en-US" altLang="en-US" sz="2100" b="1" i="1" dirty="0" smtClean="0"/>
              <a:t>VJ Day </a:t>
            </a:r>
            <a:r>
              <a:rPr lang="en-US" altLang="en-US" sz="2100" dirty="0" smtClean="0"/>
              <a:t>on August 14</a:t>
            </a:r>
            <a:r>
              <a:rPr lang="en-US" altLang="en-US" sz="2100" baseline="30000" dirty="0" smtClean="0"/>
              <a:t>th</a:t>
            </a:r>
            <a:r>
              <a:rPr lang="en-US" altLang="en-US" sz="2100" dirty="0" smtClean="0"/>
              <a:t>)</a:t>
            </a:r>
          </a:p>
          <a:p>
            <a:pPr marL="57150" indent="0">
              <a:buNone/>
            </a:pPr>
            <a:r>
              <a:rPr lang="en-US" altLang="en-US" sz="2100" b="1" u="sng" dirty="0" smtClean="0"/>
              <a:t>#4: Commitment to advancing Democratic ideals</a:t>
            </a:r>
          </a:p>
          <a:p>
            <a:pPr marL="400050"/>
            <a:r>
              <a:rPr lang="en-US" altLang="en-US" sz="2100" dirty="0" smtClean="0"/>
              <a:t>Early in the war, Churchill and FDR met aboard a ship in the Atlantic and agreed to the ___________________=&gt; plan for the postwar world</a:t>
            </a:r>
          </a:p>
          <a:p>
            <a:pPr lvl="1">
              <a:buFont typeface="Wingdings" panose="05000000000000000000" pitchFamily="2" charset="2"/>
              <a:buChar char="§"/>
            </a:pPr>
            <a:r>
              <a:rPr lang="en-US" altLang="en-US" sz="2100" dirty="0" smtClean="0"/>
              <a:t>No Allied power would gain territory, self </a:t>
            </a:r>
            <a:r>
              <a:rPr lang="en-US" altLang="en-US" sz="2100" dirty="0" err="1" smtClean="0"/>
              <a:t>govt</a:t>
            </a:r>
            <a:r>
              <a:rPr lang="en-US" altLang="en-US" sz="2100" dirty="0" smtClean="0"/>
              <a:t> for colonies, economic barriers would be reduced, freedom of seas, disarmament after war</a:t>
            </a:r>
          </a:p>
          <a:p>
            <a:pPr marL="457200" lvl="1" indent="0">
              <a:buNone/>
            </a:pPr>
            <a:r>
              <a:rPr lang="en-US" altLang="en-US" sz="2100" dirty="0"/>
              <a:t>	</a:t>
            </a:r>
            <a:r>
              <a:rPr lang="en-US" altLang="en-US" sz="2100" dirty="0" smtClean="0"/>
              <a:t>-- Blueprint for the UN and many events of postwar world</a:t>
            </a:r>
            <a:endParaRPr lang="en-US" altLang="en-US" sz="2100" dirty="0"/>
          </a:p>
          <a:p>
            <a:pPr>
              <a:buNone/>
            </a:pPr>
            <a:r>
              <a:rPr lang="en-US" altLang="en-US" sz="1600" dirty="0"/>
              <a:t>	</a:t>
            </a:r>
            <a:endParaRPr lang="en-US" sz="2100"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smtClean="0"/>
              <a:t>Allied Victory in WWII </a:t>
            </a:r>
            <a:endParaRPr lang="en-US" b="1" u="sng" dirty="0"/>
          </a:p>
        </p:txBody>
      </p:sp>
    </p:spTree>
    <p:extLst>
      <p:ext uri="{BB962C8B-B14F-4D97-AF65-F5344CB8AC3E}">
        <p14:creationId xmlns:p14="http://schemas.microsoft.com/office/powerpoint/2010/main" val="74118593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227"/>
            <a:ext cx="8229600" cy="563562"/>
          </a:xfrm>
        </p:spPr>
        <p:txBody>
          <a:bodyPr>
            <a:normAutofit fontScale="90000"/>
          </a:bodyPr>
          <a:lstStyle/>
          <a:p>
            <a:r>
              <a:rPr lang="en-US" b="1" u="sng" dirty="0" smtClean="0"/>
              <a:t>The Manhattan Project Sites</a:t>
            </a:r>
            <a:endParaRPr lang="en-US" b="1" u="sng" dirty="0"/>
          </a:p>
        </p:txBody>
      </p:sp>
      <p:sp>
        <p:nvSpPr>
          <p:cNvPr id="3" name="Content Placeholder 2"/>
          <p:cNvSpPr>
            <a:spLocks noGrp="1"/>
          </p:cNvSpPr>
          <p:nvPr>
            <p:ph idx="1"/>
          </p:nvPr>
        </p:nvSpPr>
        <p:spPr>
          <a:xfrm>
            <a:off x="152400" y="5105400"/>
            <a:ext cx="9067800" cy="1630363"/>
          </a:xfrm>
        </p:spPr>
        <p:txBody>
          <a:bodyPr>
            <a:normAutofit/>
          </a:bodyPr>
          <a:lstStyle/>
          <a:p>
            <a:r>
              <a:rPr lang="en-US" sz="2400" dirty="0" smtClean="0"/>
              <a:t>The Manhattan Project was coordinated between over 30 different sites across America and Canada =&gt; all were top secret </a:t>
            </a:r>
          </a:p>
          <a:p>
            <a:pPr lvl="1" indent="-342900">
              <a:buFont typeface="Wingdings" panose="05000000000000000000" pitchFamily="2" charset="2"/>
              <a:buChar char="§"/>
            </a:pPr>
            <a:r>
              <a:rPr lang="en-US" sz="2100" b="1" i="1" dirty="0" smtClean="0"/>
              <a:t>Albert Einstein </a:t>
            </a:r>
            <a:r>
              <a:rPr lang="en-US" sz="2100" dirty="0" smtClean="0"/>
              <a:t>was a key proponent &amp; lead scientist was </a:t>
            </a:r>
            <a:r>
              <a:rPr lang="en-US" sz="2100" b="1" i="1" dirty="0" smtClean="0"/>
              <a:t>R. Oppenheimer</a:t>
            </a:r>
          </a:p>
          <a:p>
            <a:pPr lvl="1" indent="-342900">
              <a:buFont typeface="Wingdings" panose="05000000000000000000" pitchFamily="2" charset="2"/>
              <a:buChar char="§"/>
            </a:pPr>
            <a:r>
              <a:rPr lang="en-US" sz="2100" dirty="0" smtClean="0"/>
              <a:t>At its height the project employed more than 130,000 </a:t>
            </a:r>
            <a:endParaRPr lang="en-US" sz="2100" dirty="0"/>
          </a:p>
        </p:txBody>
      </p:sp>
      <p:pic>
        <p:nvPicPr>
          <p:cNvPr id="8194" name="Picture 2" descr="http://upload.wikimedia.org/wikipedia/commons/thumb/5/5b/Manhattan_Project_US_Canada_Map_2.svg/700px-Manhattan_Project_US_Canada_Map_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6667500" cy="42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90125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229600" cy="685800"/>
          </a:xfrm>
        </p:spPr>
        <p:txBody>
          <a:bodyPr>
            <a:normAutofit fontScale="90000"/>
          </a:bodyPr>
          <a:lstStyle/>
          <a:p>
            <a:pPr eaLnBrk="1" hangingPunct="1"/>
            <a:r>
              <a:rPr lang="en-US" altLang="en-US" sz="4000" b="1" u="sng" smtClean="0"/>
              <a:t>Atomic Bomb and Destruction</a:t>
            </a:r>
          </a:p>
        </p:txBody>
      </p:sp>
      <p:pic>
        <p:nvPicPr>
          <p:cNvPr id="44035" name="Picture 5" descr="fat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38862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atomic-bom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67200" y="1066800"/>
            <a:ext cx="4143375" cy="5562600"/>
          </a:xfrm>
          <a:noFill/>
        </p:spPr>
      </p:pic>
    </p:spTree>
    <p:extLst>
      <p:ext uri="{BB962C8B-B14F-4D97-AF65-F5344CB8AC3E}">
        <p14:creationId xmlns:p14="http://schemas.microsoft.com/office/powerpoint/2010/main" val="288319617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smtClean="0"/>
              <a:t>WWII Impact</a:t>
            </a:r>
            <a:endParaRPr lang="en-US" b="1" u="sng" dirty="0"/>
          </a:p>
        </p:txBody>
      </p:sp>
      <p:sp>
        <p:nvSpPr>
          <p:cNvPr id="3" name="Content Placeholder 2"/>
          <p:cNvSpPr>
            <a:spLocks noGrp="1"/>
          </p:cNvSpPr>
          <p:nvPr>
            <p:ph idx="1"/>
          </p:nvPr>
        </p:nvSpPr>
        <p:spPr>
          <a:xfrm>
            <a:off x="0" y="609600"/>
            <a:ext cx="9144000" cy="6477000"/>
          </a:xfrm>
        </p:spPr>
        <p:txBody>
          <a:bodyPr>
            <a:normAutofit lnSpcReduction="10000"/>
          </a:bodyPr>
          <a:lstStyle/>
          <a:p>
            <a:r>
              <a:rPr lang="en-US" sz="2200" dirty="0" smtClean="0"/>
              <a:t>At the conclusion of WWII the US stood atop the ashes of a world destroyed =&gt; Europe and established powers were in tatters</a:t>
            </a:r>
          </a:p>
          <a:p>
            <a:pPr lvl="1" indent="-342900">
              <a:buFont typeface="Wingdings" panose="05000000000000000000" pitchFamily="2" charset="2"/>
              <a:buChar char="§"/>
            </a:pPr>
            <a:r>
              <a:rPr lang="en-US" sz="2200" dirty="0" smtClean="0"/>
              <a:t>The US emerged as the most powerful nation militarily &amp; economically</a:t>
            </a:r>
          </a:p>
          <a:p>
            <a:pPr marL="400050" lvl="1" indent="0">
              <a:buNone/>
            </a:pPr>
            <a:r>
              <a:rPr lang="en-US" sz="2200" dirty="0"/>
              <a:t>	</a:t>
            </a:r>
            <a:r>
              <a:rPr lang="en-US" sz="2200" dirty="0" smtClean="0"/>
              <a:t>-- The War impacted the US deeply in a variety of ways . . .</a:t>
            </a:r>
          </a:p>
          <a:p>
            <a:pPr marL="0" indent="0">
              <a:buNone/>
            </a:pPr>
            <a:r>
              <a:rPr lang="en-US" sz="2200" b="1" i="1" u="sng" dirty="0" smtClean="0"/>
              <a:t>#1: Establishment of US as pre-eminent military power</a:t>
            </a:r>
          </a:p>
          <a:p>
            <a:r>
              <a:rPr lang="en-US" sz="2200" dirty="0" smtClean="0"/>
              <a:t>US had developed advanced technologies during the war =&gt; SONAR, code-breaking machines,  and atomic weapons</a:t>
            </a:r>
          </a:p>
          <a:p>
            <a:r>
              <a:rPr lang="en-US" sz="2200" dirty="0" smtClean="0"/>
              <a:t>US had also produced the world largest military machine during the war</a:t>
            </a:r>
          </a:p>
          <a:p>
            <a:pPr marL="685800" lvl="1">
              <a:buFont typeface="Wingdings" panose="05000000000000000000" pitchFamily="2" charset="2"/>
              <a:buChar char="§"/>
            </a:pPr>
            <a:r>
              <a:rPr lang="en-US" sz="2100" dirty="0" smtClean="0"/>
              <a:t>Large military budgets stayed after war =&gt; ______________________</a:t>
            </a:r>
            <a:r>
              <a:rPr lang="en-US" sz="2100" b="1" i="1" dirty="0" smtClean="0"/>
              <a:t>(MIC)</a:t>
            </a:r>
          </a:p>
          <a:p>
            <a:r>
              <a:rPr lang="en-US" sz="2200" dirty="0" smtClean="0"/>
              <a:t>Through various treaties the US had also gained access to dozens of military bases around the world =&gt; British colonies, etc….</a:t>
            </a:r>
          </a:p>
          <a:p>
            <a:r>
              <a:rPr lang="en-US" sz="2200" dirty="0" smtClean="0"/>
              <a:t>US foreign policy evolves as military &amp; economic power is used to  ensure democratic principles =&gt; become _____________(i.e. Korean War, Vietnam)</a:t>
            </a:r>
          </a:p>
          <a:p>
            <a:pPr marL="0" indent="0">
              <a:buNone/>
            </a:pPr>
            <a:r>
              <a:rPr lang="en-US" sz="2200" b="1" i="1" u="sng" dirty="0" smtClean="0"/>
              <a:t>#2: Establishment of US as pre-eminent economic power</a:t>
            </a:r>
          </a:p>
          <a:p>
            <a:r>
              <a:rPr lang="en-US" sz="2200" dirty="0" err="1" smtClean="0"/>
              <a:t>Govt</a:t>
            </a:r>
            <a:r>
              <a:rPr lang="en-US" sz="2200" dirty="0" smtClean="0"/>
              <a:t> management of economy &amp; focus on efficiency improved American production =&gt; i.e. battleship production goes from 4 months to 2 weeks</a:t>
            </a:r>
          </a:p>
          <a:p>
            <a:r>
              <a:rPr lang="en-US" sz="2200" dirty="0" smtClean="0"/>
              <a:t>Economic destruction of Europe strengthened US competitive position</a:t>
            </a:r>
          </a:p>
        </p:txBody>
      </p:sp>
    </p:spTree>
    <p:extLst>
      <p:ext uri="{BB962C8B-B14F-4D97-AF65-F5344CB8AC3E}">
        <p14:creationId xmlns:p14="http://schemas.microsoft.com/office/powerpoint/2010/main" val="181071375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2819400"/>
          </a:xfrm>
        </p:spPr>
        <p:txBody>
          <a:bodyPr>
            <a:normAutofit/>
          </a:bodyPr>
          <a:lstStyle/>
          <a:p>
            <a:pPr marL="0" indent="0">
              <a:buNone/>
            </a:pPr>
            <a:r>
              <a:rPr lang="en-US" sz="2200" b="1" i="1" u="sng" dirty="0" smtClean="0"/>
              <a:t>#3: Social Impact in US =&gt; greater focus on equality for all</a:t>
            </a:r>
          </a:p>
          <a:p>
            <a:r>
              <a:rPr lang="en-US" sz="2200" dirty="0" smtClean="0"/>
              <a:t>After winning the fight against Fascism and racism many in America came home to a patriarchal and segregated country</a:t>
            </a:r>
          </a:p>
          <a:p>
            <a:pPr marL="685800" lvl="1">
              <a:buFont typeface="Wingdings" panose="05000000000000000000" pitchFamily="2" charset="2"/>
              <a:buChar char="§"/>
            </a:pPr>
            <a:r>
              <a:rPr lang="en-US" sz="2100" dirty="0" smtClean="0"/>
              <a:t>Military was segregated in WWII (i.e.___________________________)</a:t>
            </a:r>
            <a:endParaRPr lang="en-US" sz="2100" b="1" i="1" dirty="0" smtClean="0"/>
          </a:p>
          <a:p>
            <a:pPr marL="685800" lvl="1">
              <a:buFont typeface="Wingdings" panose="05000000000000000000" pitchFamily="2" charset="2"/>
              <a:buChar char="§"/>
            </a:pPr>
            <a:r>
              <a:rPr lang="en-US" sz="2100" dirty="0" smtClean="0"/>
              <a:t>60% of women lose jobs when “the boys came home”</a:t>
            </a:r>
          </a:p>
          <a:p>
            <a:pPr marL="0" indent="0">
              <a:buNone/>
            </a:pPr>
            <a:r>
              <a:rPr lang="en-US" sz="2100" b="1" i="1" dirty="0" smtClean="0"/>
              <a:t>** WWII experiences created a generation of blacks and women who wanted more from US =&gt; fought in Civil Rights &amp; Feminist movement to get it ** </a:t>
            </a:r>
            <a:endParaRPr lang="en-US" sz="2100" b="1" i="1" dirty="0"/>
          </a:p>
        </p:txBody>
      </p:sp>
      <p:sp>
        <p:nvSpPr>
          <p:cNvPr id="4" name="Title 1"/>
          <p:cNvSpPr>
            <a:spLocks noGrp="1"/>
          </p:cNvSpPr>
          <p:nvPr>
            <p:ph type="title"/>
          </p:nvPr>
        </p:nvSpPr>
        <p:spPr>
          <a:xfrm>
            <a:off x="457200" y="76200"/>
            <a:ext cx="8229600" cy="381000"/>
          </a:xfrm>
        </p:spPr>
        <p:txBody>
          <a:bodyPr>
            <a:normAutofit fontScale="90000"/>
          </a:bodyPr>
          <a:lstStyle/>
          <a:p>
            <a:r>
              <a:rPr lang="en-US" b="1" u="sng" dirty="0" smtClean="0"/>
              <a:t>WWII Impact</a:t>
            </a:r>
            <a:endParaRPr lang="en-US" b="1" u="sng" dirty="0"/>
          </a:p>
        </p:txBody>
      </p:sp>
      <p:pic>
        <p:nvPicPr>
          <p:cNvPr id="17410" name="Picture 2" descr="http://www.friendsoftuskegeeairmennhs.org/wp-content/uploads/2014/09/tuskegee-airm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199130"/>
            <a:ext cx="5420548" cy="365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2798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334962"/>
          </a:xfrm>
        </p:spPr>
        <p:txBody>
          <a:bodyPr>
            <a:normAutofit fontScale="90000"/>
          </a:bodyPr>
          <a:lstStyle/>
          <a:p>
            <a:r>
              <a:rPr lang="en-US" b="1" u="sng" dirty="0" smtClean="0"/>
              <a:t>US Federal Spending as Percent of GDP</a:t>
            </a:r>
            <a:endParaRPr lang="en-US" b="1" u="sng" dirty="0"/>
          </a:p>
        </p:txBody>
      </p:sp>
      <p:pic>
        <p:nvPicPr>
          <p:cNvPr id="3074" name="Picture 2" descr="http://www.ritholtz.com/blog/wp-content/uploads/2011/07/outlays-GD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425389"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510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477000"/>
          </a:xfrm>
        </p:spPr>
        <p:txBody>
          <a:bodyPr>
            <a:normAutofit lnSpcReduction="10000"/>
          </a:bodyPr>
          <a:lstStyle/>
          <a:p>
            <a:r>
              <a:rPr lang="en-US" sz="2300" dirty="0" smtClean="0"/>
              <a:t>Although less Progressive, Taft and Wilson also added significant achievements to progressivism . . .</a:t>
            </a:r>
          </a:p>
          <a:p>
            <a:pPr marL="0" indent="0">
              <a:buNone/>
            </a:pPr>
            <a:r>
              <a:rPr lang="en-US" sz="2300" b="1" u="sng" dirty="0" smtClean="0"/>
              <a:t>Taft</a:t>
            </a:r>
          </a:p>
          <a:p>
            <a:r>
              <a:rPr lang="en-US" sz="2300" dirty="0" smtClean="0"/>
              <a:t>Most famous for getting stuck in the WH bathtub, Taft regulated trusts more aggressively than TR (broke up Standard Oil CO)</a:t>
            </a:r>
          </a:p>
          <a:p>
            <a:pPr marL="0" indent="0">
              <a:buNone/>
            </a:pPr>
            <a:r>
              <a:rPr lang="en-US" sz="2300" b="1" u="sng" dirty="0" smtClean="0"/>
              <a:t>Wilson</a:t>
            </a:r>
          </a:p>
          <a:p>
            <a:r>
              <a:rPr lang="en-US" sz="2300" dirty="0" smtClean="0"/>
              <a:t>Enacted sweeping social and economic reforms</a:t>
            </a:r>
          </a:p>
          <a:p>
            <a:pPr lvl="1" indent="-342900">
              <a:buFont typeface="Wingdings" panose="05000000000000000000" pitchFamily="2" charset="2"/>
              <a:buChar char="§"/>
            </a:pPr>
            <a:r>
              <a:rPr lang="en-US" sz="2200" dirty="0" smtClean="0"/>
              <a:t>_____________________=&gt; created system of </a:t>
            </a:r>
            <a:r>
              <a:rPr lang="en-US" sz="2200" b="1" i="1" dirty="0" smtClean="0"/>
              <a:t>Federal Reserve Banks </a:t>
            </a:r>
            <a:r>
              <a:rPr lang="en-US" sz="2200" dirty="0" smtClean="0"/>
              <a:t>(12) and regions to handle country’s money supply and economics</a:t>
            </a:r>
          </a:p>
          <a:p>
            <a:pPr lvl="1" indent="-342900">
              <a:buFont typeface="Wingdings" panose="05000000000000000000" pitchFamily="2" charset="2"/>
              <a:buChar char="§"/>
            </a:pPr>
            <a:r>
              <a:rPr lang="en-US" sz="2200" dirty="0" smtClean="0"/>
              <a:t>Created the ____________________________&amp; </a:t>
            </a:r>
            <a:r>
              <a:rPr lang="en-US" sz="2200" b="1" i="1" dirty="0" smtClean="0"/>
              <a:t>Clayton Antitrust Act </a:t>
            </a:r>
            <a:r>
              <a:rPr lang="en-US" sz="2200" dirty="0" smtClean="0"/>
              <a:t>to further regulate behavior of trusts and big business</a:t>
            </a:r>
          </a:p>
          <a:p>
            <a:pPr marL="400050" lvl="1" indent="0">
              <a:buNone/>
            </a:pPr>
            <a:r>
              <a:rPr lang="en-US" sz="2200" dirty="0"/>
              <a:t>	</a:t>
            </a:r>
            <a:r>
              <a:rPr lang="en-US" sz="2200" dirty="0" smtClean="0"/>
              <a:t>-- </a:t>
            </a:r>
            <a:r>
              <a:rPr lang="en-US" sz="2200" dirty="0" err="1"/>
              <a:t>T</a:t>
            </a:r>
            <a:r>
              <a:rPr lang="en-US" sz="2200" dirty="0" err="1" smtClean="0"/>
              <a:t>rys</a:t>
            </a:r>
            <a:r>
              <a:rPr lang="en-US" sz="2200" dirty="0" smtClean="0"/>
              <a:t> to ensure “competitive environment” in business</a:t>
            </a:r>
          </a:p>
          <a:p>
            <a:pPr lvl="1" indent="-342900">
              <a:buFont typeface="Wingdings" panose="05000000000000000000" pitchFamily="2" charset="2"/>
              <a:buChar char="§"/>
            </a:pPr>
            <a:r>
              <a:rPr lang="en-US" sz="2200" dirty="0" smtClean="0"/>
              <a:t>Gained passage of ________________________</a:t>
            </a:r>
            <a:r>
              <a:rPr lang="en-US" sz="2200" b="1" i="1" dirty="0" smtClean="0"/>
              <a:t>(1916), Child Labor Laws </a:t>
            </a:r>
            <a:r>
              <a:rPr lang="en-US" sz="2200" dirty="0" smtClean="0"/>
              <a:t>and the </a:t>
            </a:r>
            <a:r>
              <a:rPr lang="en-US" sz="2200" b="1" i="1" dirty="0" smtClean="0"/>
              <a:t>Adamson Act </a:t>
            </a:r>
            <a:r>
              <a:rPr lang="en-US" sz="2200" dirty="0" smtClean="0"/>
              <a:t>(enacted an 8 </a:t>
            </a:r>
            <a:r>
              <a:rPr lang="en-US" sz="2200" dirty="0" err="1" smtClean="0"/>
              <a:t>hr</a:t>
            </a:r>
            <a:r>
              <a:rPr lang="en-US" sz="2200" dirty="0" smtClean="0"/>
              <a:t> workday for RR workers)</a:t>
            </a:r>
          </a:p>
          <a:p>
            <a:pPr lvl="1" indent="-342900">
              <a:buFont typeface="Wingdings" panose="05000000000000000000" pitchFamily="2" charset="2"/>
              <a:buChar char="§"/>
            </a:pPr>
            <a:r>
              <a:rPr lang="en-US" sz="2200" dirty="0" smtClean="0"/>
              <a:t>Through the </a:t>
            </a:r>
            <a:r>
              <a:rPr lang="en-US" sz="2200" b="1" i="1" dirty="0" smtClean="0"/>
              <a:t>Underwood Tariff </a:t>
            </a:r>
            <a:r>
              <a:rPr lang="en-US" sz="2200" dirty="0" smtClean="0"/>
              <a:t>he also reduced rates dramatically</a:t>
            </a:r>
          </a:p>
          <a:p>
            <a:r>
              <a:rPr lang="en-US" sz="2300" dirty="0" smtClean="0"/>
              <a:t>Local governments had also enacted building codes, fire codes and other measures designed to improve life in urban areas by 1916</a:t>
            </a:r>
            <a:endParaRPr lang="en-US" sz="2300" dirty="0"/>
          </a:p>
        </p:txBody>
      </p:sp>
      <p:sp>
        <p:nvSpPr>
          <p:cNvPr id="5" name="Title 1"/>
          <p:cNvSpPr>
            <a:spLocks noGrp="1"/>
          </p:cNvSpPr>
          <p:nvPr>
            <p:ph type="title"/>
          </p:nvPr>
        </p:nvSpPr>
        <p:spPr>
          <a:xfrm>
            <a:off x="0" y="27709"/>
            <a:ext cx="9144000" cy="505691"/>
          </a:xfrm>
        </p:spPr>
        <p:txBody>
          <a:bodyPr>
            <a:normAutofit fontScale="90000"/>
          </a:bodyPr>
          <a:lstStyle/>
          <a:p>
            <a:r>
              <a:rPr lang="en-US" sz="3400" b="1" u="sng" dirty="0" smtClean="0"/>
              <a:t>Progressive Presidents =&gt; legislation &amp; Action</a:t>
            </a:r>
            <a:endParaRPr lang="en-US" sz="3400" b="1" u="sng" dirty="0"/>
          </a:p>
        </p:txBody>
      </p:sp>
    </p:spTree>
    <p:extLst>
      <p:ext uri="{BB962C8B-B14F-4D97-AF65-F5344CB8AC3E}">
        <p14:creationId xmlns:p14="http://schemas.microsoft.com/office/powerpoint/2010/main" val="2178493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359229"/>
          </a:xfrm>
        </p:spPr>
        <p:txBody>
          <a:bodyPr>
            <a:normAutofit fontScale="90000"/>
          </a:bodyPr>
          <a:lstStyle/>
          <a:p>
            <a:r>
              <a:rPr lang="en-US" b="1" u="sng" dirty="0" smtClean="0"/>
              <a:t>Unit Big Questions and Periodization</a:t>
            </a:r>
            <a:endParaRPr lang="en-US" b="1" u="sng" dirty="0"/>
          </a:p>
        </p:txBody>
      </p:sp>
      <p:sp>
        <p:nvSpPr>
          <p:cNvPr id="3" name="Content Placeholder 2"/>
          <p:cNvSpPr>
            <a:spLocks noGrp="1"/>
          </p:cNvSpPr>
          <p:nvPr>
            <p:ph idx="1"/>
          </p:nvPr>
        </p:nvSpPr>
        <p:spPr>
          <a:xfrm>
            <a:off x="130629" y="457200"/>
            <a:ext cx="8991600" cy="6466114"/>
          </a:xfrm>
        </p:spPr>
        <p:txBody>
          <a:bodyPr>
            <a:normAutofit lnSpcReduction="10000"/>
          </a:bodyPr>
          <a:lstStyle/>
          <a:p>
            <a:r>
              <a:rPr lang="en-US" sz="2300" b="1" i="1" dirty="0" smtClean="0"/>
              <a:t>Periodization</a:t>
            </a:r>
            <a:r>
              <a:rPr lang="en-US" sz="2300" dirty="0" smtClean="0"/>
              <a:t> =&gt; Why 1898? Why 1945? </a:t>
            </a:r>
          </a:p>
          <a:p>
            <a:pPr lvl="1" indent="-342900">
              <a:buFont typeface="Wingdings" panose="05000000000000000000" pitchFamily="2" charset="2"/>
              <a:buChar char="§"/>
            </a:pPr>
            <a:r>
              <a:rPr lang="en-US" sz="2300" dirty="0" smtClean="0"/>
              <a:t>In </a:t>
            </a:r>
            <a:r>
              <a:rPr lang="en-US" sz="2300" b="1" i="1" dirty="0" smtClean="0"/>
              <a:t>1898 __________________________________ =&gt; Imperialism</a:t>
            </a:r>
            <a:r>
              <a:rPr lang="en-US" sz="2300" dirty="0" smtClean="0"/>
              <a:t> </a:t>
            </a:r>
            <a:endParaRPr lang="en-US" sz="2300" b="1" i="1" dirty="0"/>
          </a:p>
          <a:p>
            <a:pPr marL="400050" lvl="1" indent="0">
              <a:buNone/>
            </a:pPr>
            <a:r>
              <a:rPr lang="en-US" sz="2300" dirty="0"/>
              <a:t>	</a:t>
            </a:r>
            <a:r>
              <a:rPr lang="en-US" sz="2300" dirty="0" smtClean="0"/>
              <a:t>-- Opens era of more active US engagement in world affairs</a:t>
            </a:r>
          </a:p>
          <a:p>
            <a:pPr lvl="1" indent="-342900">
              <a:buFont typeface="Wingdings" panose="05000000000000000000" pitchFamily="2" charset="2"/>
              <a:buChar char="§"/>
            </a:pPr>
            <a:r>
              <a:rPr lang="en-US" sz="2300" dirty="0" smtClean="0"/>
              <a:t>In </a:t>
            </a:r>
            <a:r>
              <a:rPr lang="en-US" sz="2300" b="1" i="1" dirty="0" smtClean="0"/>
              <a:t>1945 _________</a:t>
            </a:r>
            <a:r>
              <a:rPr lang="en-US" sz="2300" dirty="0" smtClean="0"/>
              <a:t>=&gt;  US the unquestioned #1 world superpower</a:t>
            </a:r>
            <a:endParaRPr lang="en-US" sz="2300" b="1" i="1" dirty="0"/>
          </a:p>
          <a:p>
            <a:pPr marL="400050" lvl="1" indent="0">
              <a:buNone/>
            </a:pPr>
            <a:r>
              <a:rPr lang="en-US" sz="2300" dirty="0"/>
              <a:t>	</a:t>
            </a:r>
            <a:r>
              <a:rPr lang="en-US" sz="2300" dirty="0" smtClean="0"/>
              <a:t>-- After 1945 US engages in Cold War and interventionist policies</a:t>
            </a:r>
            <a:endParaRPr lang="en-US" sz="2300" dirty="0"/>
          </a:p>
          <a:p>
            <a:r>
              <a:rPr lang="en-US" sz="2900" dirty="0" smtClean="0"/>
              <a:t>Unit Essential Questions . . .</a:t>
            </a:r>
          </a:p>
          <a:p>
            <a:pPr lvl="1" indent="-342900">
              <a:buFont typeface="Courier New" panose="02070309020205020404" pitchFamily="49" charset="0"/>
              <a:buChar char="o"/>
            </a:pPr>
            <a:r>
              <a:rPr lang="en-US" sz="2300" dirty="0" smtClean="0"/>
              <a:t>How was US expansionism of the late 1800’s &amp; early 1900’s a continuation &amp; departure from previous patterns of expansionism?</a:t>
            </a:r>
            <a:endParaRPr lang="en-US" sz="2300" dirty="0"/>
          </a:p>
          <a:p>
            <a:pPr lvl="1" indent="-342900">
              <a:buFont typeface="Courier New" panose="02070309020205020404" pitchFamily="49" charset="0"/>
              <a:buChar char="o"/>
            </a:pPr>
            <a:r>
              <a:rPr lang="en-US" sz="2300" dirty="0" smtClean="0"/>
              <a:t>What reforms did Progressive reformers and Presidential leaders institute to help manage the new industrial economy? </a:t>
            </a:r>
            <a:endParaRPr lang="en-US" sz="2300" dirty="0"/>
          </a:p>
          <a:p>
            <a:pPr lvl="1" indent="-342900">
              <a:buFont typeface="Courier New" panose="02070309020205020404" pitchFamily="49" charset="0"/>
              <a:buChar char="o"/>
            </a:pPr>
            <a:r>
              <a:rPr lang="en-US" sz="2300" dirty="0" smtClean="0"/>
              <a:t>How did US foreign policy change and modify from 1898 to 1945? What factors led to those changes?</a:t>
            </a:r>
            <a:endParaRPr lang="en-US" sz="2300" dirty="0"/>
          </a:p>
          <a:p>
            <a:pPr lvl="1" indent="-342900">
              <a:buFont typeface="Courier New" panose="02070309020205020404" pitchFamily="49" charset="0"/>
              <a:buChar char="o"/>
            </a:pPr>
            <a:r>
              <a:rPr lang="en-US" sz="2300" dirty="0" smtClean="0"/>
              <a:t>What new social and economic tensions appeared in US society by the 1920’s and how did those tensions manifest themselves in US social, political and cultural developments? </a:t>
            </a:r>
          </a:p>
          <a:p>
            <a:pPr lvl="1" indent="-342900">
              <a:buFont typeface="Courier New" panose="02070309020205020404" pitchFamily="49" charset="0"/>
              <a:buChar char="o"/>
            </a:pPr>
            <a:r>
              <a:rPr lang="en-US" sz="2300" dirty="0" smtClean="0"/>
              <a:t>How did the Great Depression change US economic philosophy &amp; the role of the government in the US economy? </a:t>
            </a:r>
          </a:p>
        </p:txBody>
      </p:sp>
    </p:spTree>
    <p:extLst>
      <p:ext uri="{BB962C8B-B14F-4D97-AF65-F5344CB8AC3E}">
        <p14:creationId xmlns:p14="http://schemas.microsoft.com/office/powerpoint/2010/main" val="914957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William Howard Taft &amp; the “bathtub”</a:t>
            </a:r>
            <a:endParaRPr lang="en-US" b="1" u="sng" dirty="0"/>
          </a:p>
        </p:txBody>
      </p:sp>
      <p:pic>
        <p:nvPicPr>
          <p:cNvPr id="11266" name="Picture 2" descr="http://www.wellswooster.com/images/william-taft-tu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25718"/>
            <a:ext cx="6092826"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upload.wikimedia.org/wikipedia/commons/thumb/8/86/William_Howard_Taft.jpg/250px-William_Howard_Ta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783123"/>
            <a:ext cx="2799838" cy="362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930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6200"/>
            <a:ext cx="8229600" cy="533400"/>
          </a:xfrm>
        </p:spPr>
        <p:txBody>
          <a:bodyPr>
            <a:normAutofit/>
          </a:bodyPr>
          <a:lstStyle/>
          <a:p>
            <a:pPr eaLnBrk="1" hangingPunct="1"/>
            <a:r>
              <a:rPr lang="en-US" altLang="en-US" sz="2800" b="1" u="sng" dirty="0" smtClean="0"/>
              <a:t>The “Roaring” Business Climate of the 20’s</a:t>
            </a:r>
          </a:p>
        </p:txBody>
      </p:sp>
      <p:sp>
        <p:nvSpPr>
          <p:cNvPr id="6147" name="Rectangle 3"/>
          <p:cNvSpPr>
            <a:spLocks noGrp="1" noChangeArrowheads="1"/>
          </p:cNvSpPr>
          <p:nvPr>
            <p:ph type="body" idx="1"/>
          </p:nvPr>
        </p:nvSpPr>
        <p:spPr>
          <a:xfrm>
            <a:off x="0" y="533400"/>
            <a:ext cx="5910792" cy="6477000"/>
          </a:xfrm>
        </p:spPr>
        <p:txBody>
          <a:bodyPr>
            <a:normAutofit fontScale="92500"/>
          </a:bodyPr>
          <a:lstStyle/>
          <a:p>
            <a:pPr eaLnBrk="1" hangingPunct="1"/>
            <a:r>
              <a:rPr lang="en-US" altLang="en-US" sz="2300" dirty="0" smtClean="0"/>
              <a:t>WWI led to much disillusionment among many in the US and Europe =&gt; “</a:t>
            </a:r>
            <a:r>
              <a:rPr lang="en-US" altLang="en-US" sz="2300" b="1" i="1" dirty="0" smtClean="0"/>
              <a:t>Lost Generation</a:t>
            </a:r>
            <a:r>
              <a:rPr lang="en-US" altLang="en-US" sz="2300" dirty="0" smtClean="0"/>
              <a:t>” and loss of desire by many to reform society</a:t>
            </a:r>
          </a:p>
          <a:p>
            <a:pPr marL="685800" lvl="1">
              <a:buFont typeface="Wingdings" panose="05000000000000000000" pitchFamily="2" charset="2"/>
              <a:buChar char="§"/>
            </a:pPr>
            <a:r>
              <a:rPr lang="en-US" altLang="en-US" sz="2300" dirty="0" smtClean="0"/>
              <a:t>Discuss Remarque passage =&gt; </a:t>
            </a:r>
            <a:r>
              <a:rPr lang="en-US" altLang="en-US" sz="2300" b="1" i="1" dirty="0" smtClean="0"/>
              <a:t>All Quiet on the Western Front</a:t>
            </a:r>
          </a:p>
          <a:p>
            <a:pPr eaLnBrk="1" hangingPunct="1"/>
            <a:r>
              <a:rPr lang="en-US" altLang="en-US" sz="2300" dirty="0" smtClean="0"/>
              <a:t>The ideology of the decade best portrayed in Bruce Barton’s </a:t>
            </a:r>
            <a:r>
              <a:rPr lang="en-US" altLang="en-US" sz="2300" b="1" i="1" dirty="0" smtClean="0"/>
              <a:t>The Man Nobody Knows </a:t>
            </a:r>
            <a:r>
              <a:rPr lang="en-US" altLang="en-US" sz="2300" dirty="0" smtClean="0"/>
              <a:t>=&gt; Jesus as world’s 1</a:t>
            </a:r>
            <a:r>
              <a:rPr lang="en-US" altLang="en-US" sz="2300" baseline="30000" dirty="0" smtClean="0"/>
              <a:t>st</a:t>
            </a:r>
            <a:r>
              <a:rPr lang="en-US" altLang="en-US" sz="2300" dirty="0" smtClean="0"/>
              <a:t> “business” leader</a:t>
            </a:r>
          </a:p>
          <a:p>
            <a:pPr lvl="1">
              <a:buFont typeface="Wingdings" panose="05000000000000000000" pitchFamily="2" charset="2"/>
              <a:buChar char="§"/>
            </a:pPr>
            <a:r>
              <a:rPr lang="en-US" altLang="en-US" sz="2300" dirty="0" smtClean="0"/>
              <a:t> </a:t>
            </a:r>
            <a:r>
              <a:rPr lang="en-US" altLang="en-US" sz="2300" b="1" i="1" dirty="0" smtClean="0"/>
              <a:t>“He picked 12 men from the bottom of society and forged them into a successful organization that conquered the world”</a:t>
            </a:r>
          </a:p>
          <a:p>
            <a:pPr lvl="1">
              <a:buFont typeface="Wingdings" panose="05000000000000000000" pitchFamily="2" charset="2"/>
              <a:buChar char="§"/>
            </a:pPr>
            <a:r>
              <a:rPr lang="en-US" altLang="en-US" sz="2300" dirty="0" smtClean="0"/>
              <a:t>Preaching, healing, etc… are </a:t>
            </a:r>
            <a:r>
              <a:rPr lang="en-US" altLang="en-US" sz="2300" b="1" i="1" dirty="0" smtClean="0"/>
              <a:t>“departments in his organization”</a:t>
            </a:r>
          </a:p>
          <a:p>
            <a:pPr eaLnBrk="1" hangingPunct="1"/>
            <a:r>
              <a:rPr lang="en-US" altLang="en-US" sz="2300" dirty="0" smtClean="0"/>
              <a:t>Barton changed the way</a:t>
            </a:r>
            <a:r>
              <a:rPr lang="en-US" altLang="en-US" sz="2300" b="1" i="1" dirty="0" smtClean="0"/>
              <a:t> </a:t>
            </a:r>
            <a:r>
              <a:rPr lang="en-US" altLang="en-US" sz="2300" dirty="0" smtClean="0"/>
              <a:t>Americans looked at businessmen =&gt; business is seen as “noble” and businessmen as the “knights of America” </a:t>
            </a:r>
          </a:p>
          <a:p>
            <a:pPr lvl="1" indent="-342900">
              <a:buFont typeface="Wingdings" panose="05000000000000000000" pitchFamily="2" charset="2"/>
              <a:buChar char="§"/>
            </a:pPr>
            <a:r>
              <a:rPr lang="en-US" altLang="en-US" sz="2300" dirty="0" smtClean="0"/>
              <a:t>1928 list of most powerful Americans did not include the President!!</a:t>
            </a:r>
          </a:p>
        </p:txBody>
      </p:sp>
      <p:pic>
        <p:nvPicPr>
          <p:cNvPr id="12290" name="Picture 2" descr="http://ecx.images-amazon.com/images/I/71M4PR9E8D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0792" y="990600"/>
            <a:ext cx="3233208"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92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457200"/>
          </a:xfrm>
        </p:spPr>
        <p:txBody>
          <a:bodyPr>
            <a:normAutofit/>
          </a:bodyPr>
          <a:lstStyle/>
          <a:p>
            <a:pPr eaLnBrk="1" hangingPunct="1"/>
            <a:r>
              <a:rPr lang="en-US" altLang="en-US" sz="2400" b="1" u="sng" dirty="0" smtClean="0"/>
              <a:t>The “Roaring” Business Climate of the 20’s (</a:t>
            </a:r>
            <a:r>
              <a:rPr lang="en-US" altLang="en-US" sz="2400" b="1" u="sng" dirty="0" err="1" smtClean="0"/>
              <a:t>Cont</a:t>
            </a:r>
            <a:r>
              <a:rPr lang="en-US" altLang="en-US" sz="2400" b="1" u="sng" dirty="0" smtClean="0"/>
              <a:t>)</a:t>
            </a:r>
          </a:p>
        </p:txBody>
      </p:sp>
      <p:sp>
        <p:nvSpPr>
          <p:cNvPr id="8195" name="Rectangle 3"/>
          <p:cNvSpPr>
            <a:spLocks noGrp="1" noChangeArrowheads="1"/>
          </p:cNvSpPr>
          <p:nvPr>
            <p:ph type="body" idx="1"/>
          </p:nvPr>
        </p:nvSpPr>
        <p:spPr>
          <a:xfrm>
            <a:off x="0" y="457200"/>
            <a:ext cx="9144000" cy="6400800"/>
          </a:xfrm>
        </p:spPr>
        <p:txBody>
          <a:bodyPr>
            <a:normAutofit/>
          </a:bodyPr>
          <a:lstStyle/>
          <a:p>
            <a:r>
              <a:rPr lang="en-US" altLang="en-US" sz="2200" dirty="0"/>
              <a:t>US had a booming economy during the period =&gt; WHY??</a:t>
            </a:r>
          </a:p>
          <a:p>
            <a:pPr>
              <a:buNone/>
            </a:pPr>
            <a:r>
              <a:rPr lang="en-US" altLang="en-US" sz="2200" dirty="0" smtClean="0"/>
              <a:t>#</a:t>
            </a:r>
            <a:r>
              <a:rPr lang="en-US" altLang="en-US" sz="2200" dirty="0"/>
              <a:t>1: </a:t>
            </a:r>
            <a:r>
              <a:rPr lang="en-US" altLang="en-US" sz="2200" b="1" i="1" u="sng" dirty="0"/>
              <a:t>US was a Creditor Nation</a:t>
            </a:r>
            <a:r>
              <a:rPr lang="en-US" altLang="en-US" sz="2200" dirty="0"/>
              <a:t> – European nations owed US vast sums of $$$</a:t>
            </a:r>
          </a:p>
          <a:p>
            <a:pPr lvl="1">
              <a:buFont typeface="Wingdings" panose="05000000000000000000" pitchFamily="2" charset="2"/>
              <a:buChar char="§"/>
            </a:pPr>
            <a:r>
              <a:rPr lang="en-US" altLang="en-US" sz="2200" dirty="0" smtClean="0"/>
              <a:t>US desired repayment of $16 </a:t>
            </a:r>
            <a:r>
              <a:rPr lang="en-US" altLang="en-US" sz="2200" dirty="0"/>
              <a:t>Billion it had loaned =&gt; Euro nations refused to pay b/c they said they had fought the war while US watched</a:t>
            </a:r>
          </a:p>
          <a:p>
            <a:pPr lvl="1">
              <a:buFont typeface="Wingdings" panose="05000000000000000000" pitchFamily="2" charset="2"/>
              <a:buChar char="§"/>
            </a:pPr>
            <a:r>
              <a:rPr lang="en-US" altLang="en-US" sz="2200" dirty="0" smtClean="0"/>
              <a:t> </a:t>
            </a:r>
            <a:r>
              <a:rPr lang="en-US" altLang="en-US" sz="2200" dirty="0"/>
              <a:t>French/British sought to get their war debts paid by Germany via </a:t>
            </a:r>
            <a:r>
              <a:rPr lang="en-US" altLang="en-US" sz="2200" dirty="0" smtClean="0"/>
              <a:t>reparations </a:t>
            </a:r>
            <a:r>
              <a:rPr lang="en-US" altLang="en-US" sz="2200" dirty="0"/>
              <a:t>($32 billion) =&gt; </a:t>
            </a:r>
            <a:r>
              <a:rPr lang="en-US" altLang="en-US" sz="2200" dirty="0" smtClean="0"/>
              <a:t>Germany inflates </a:t>
            </a:r>
            <a:r>
              <a:rPr lang="en-US" altLang="en-US" sz="2200" dirty="0"/>
              <a:t>currency (1924 loaf of bread costs $120 million!!)</a:t>
            </a:r>
          </a:p>
          <a:p>
            <a:pPr lvl="1">
              <a:buFont typeface="Wingdings" panose="05000000000000000000" pitchFamily="2" charset="2"/>
              <a:buChar char="§"/>
            </a:pPr>
            <a:r>
              <a:rPr lang="en-US" altLang="en-US" sz="2200" dirty="0" smtClean="0"/>
              <a:t> </a:t>
            </a:r>
            <a:r>
              <a:rPr lang="en-US" altLang="en-US" sz="2200" dirty="0"/>
              <a:t>US sought </a:t>
            </a:r>
            <a:r>
              <a:rPr lang="en-US" altLang="en-US" sz="2200" dirty="0" smtClean="0"/>
              <a:t>to solve problem via __________________(</a:t>
            </a:r>
            <a:r>
              <a:rPr lang="en-US" altLang="en-US" sz="2200" dirty="0"/>
              <a:t>1924) =&gt; US </a:t>
            </a:r>
            <a:r>
              <a:rPr lang="en-US" altLang="en-US" sz="2200" dirty="0" smtClean="0"/>
              <a:t>backed system of loans</a:t>
            </a:r>
          </a:p>
          <a:p>
            <a:pPr marL="57150" indent="0">
              <a:buNone/>
            </a:pPr>
            <a:r>
              <a:rPr lang="en-US" altLang="en-US" sz="2200" dirty="0" smtClean="0"/>
              <a:t>* </a:t>
            </a:r>
            <a:r>
              <a:rPr lang="en-US" altLang="en-US" sz="2200" dirty="0"/>
              <a:t>Only </a:t>
            </a:r>
            <a:r>
              <a:rPr lang="en-US" altLang="en-US" sz="2200" dirty="0" smtClean="0"/>
              <a:t>Finland </a:t>
            </a:r>
            <a:r>
              <a:rPr lang="en-US" altLang="en-US" sz="2200" dirty="0"/>
              <a:t>repaid US debt </a:t>
            </a:r>
            <a:r>
              <a:rPr lang="en-US" altLang="en-US" sz="2200" dirty="0" smtClean="0"/>
              <a:t>=&gt;  </a:t>
            </a:r>
            <a:r>
              <a:rPr lang="en-US" altLang="en-US" sz="2200" dirty="0"/>
              <a:t>contributed to US isolationism in </a:t>
            </a:r>
            <a:r>
              <a:rPr lang="en-US" altLang="en-US" sz="2200" dirty="0" smtClean="0"/>
              <a:t>1930’s *</a:t>
            </a:r>
            <a:endParaRPr lang="en-US" altLang="en-US" sz="2200" dirty="0"/>
          </a:p>
          <a:p>
            <a:pPr eaLnBrk="1" hangingPunct="1">
              <a:lnSpc>
                <a:spcPct val="90000"/>
              </a:lnSpc>
              <a:buFontTx/>
              <a:buNone/>
            </a:pPr>
            <a:r>
              <a:rPr lang="en-US" altLang="en-US" sz="2200" dirty="0" smtClean="0"/>
              <a:t>#2: </a:t>
            </a:r>
            <a:r>
              <a:rPr lang="en-US" altLang="en-US" sz="2200" b="1" i="1" u="sng" dirty="0" smtClean="0"/>
              <a:t>US had no war destruction to deal with</a:t>
            </a:r>
          </a:p>
          <a:p>
            <a:pPr lvl="1">
              <a:lnSpc>
                <a:spcPct val="90000"/>
              </a:lnSpc>
              <a:buFont typeface="Wingdings" panose="05000000000000000000" pitchFamily="2" charset="2"/>
              <a:buChar char="§"/>
            </a:pPr>
            <a:r>
              <a:rPr lang="en-US" altLang="en-US" sz="2200" dirty="0"/>
              <a:t>I</a:t>
            </a:r>
            <a:r>
              <a:rPr lang="en-US" altLang="en-US" sz="2200" dirty="0" smtClean="0"/>
              <a:t>n addition, US Congress passed </a:t>
            </a:r>
            <a:r>
              <a:rPr lang="en-US" altLang="en-US" sz="2200" b="1" i="1" dirty="0" err="1" smtClean="0"/>
              <a:t>Fordney-McCumber</a:t>
            </a:r>
            <a:r>
              <a:rPr lang="en-US" altLang="en-US" sz="2200" b="1" i="1" dirty="0" smtClean="0"/>
              <a:t> Tariff</a:t>
            </a:r>
            <a:r>
              <a:rPr lang="en-US" altLang="en-US" sz="2200" dirty="0" smtClean="0"/>
              <a:t> of 1922 which boosted tariffs to high ~38% rates =&gt; US prosperity kept in US</a:t>
            </a:r>
          </a:p>
          <a:p>
            <a:pPr eaLnBrk="1" hangingPunct="1">
              <a:lnSpc>
                <a:spcPct val="90000"/>
              </a:lnSpc>
              <a:buFontTx/>
              <a:buNone/>
            </a:pPr>
            <a:r>
              <a:rPr lang="en-US" altLang="en-US" sz="2200" dirty="0" smtClean="0"/>
              <a:t>#3: </a:t>
            </a:r>
            <a:r>
              <a:rPr lang="en-US" altLang="en-US" sz="2200" b="1" i="1" u="sng" dirty="0" smtClean="0"/>
              <a:t>US industrial Productivity increased 70% from 1922-1928 w/ new machines and productive processes</a:t>
            </a:r>
          </a:p>
          <a:p>
            <a:pPr lvl="1">
              <a:lnSpc>
                <a:spcPct val="90000"/>
              </a:lnSpc>
              <a:buFont typeface="Wingdings" panose="05000000000000000000" pitchFamily="2" charset="2"/>
              <a:buChar char="§"/>
            </a:pPr>
            <a:r>
              <a:rPr lang="en-US" altLang="en-US" sz="2200" dirty="0" smtClean="0"/>
              <a:t>New economy was created by advent of the electric and gasoline age =&gt; largest new invention was automobile</a:t>
            </a:r>
          </a:p>
        </p:txBody>
      </p:sp>
    </p:spTree>
    <p:extLst>
      <p:ext uri="{BB962C8B-B14F-4D97-AF65-F5344CB8AC3E}">
        <p14:creationId xmlns:p14="http://schemas.microsoft.com/office/powerpoint/2010/main" val="2244315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altLang="en-US" smtClean="0"/>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01175"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199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533400"/>
          </a:xfrm>
        </p:spPr>
        <p:txBody>
          <a:bodyPr>
            <a:normAutofit/>
          </a:bodyPr>
          <a:lstStyle/>
          <a:p>
            <a:pPr eaLnBrk="1" hangingPunct="1"/>
            <a:r>
              <a:rPr lang="en-US" altLang="en-US" sz="2400" b="1" u="sng" dirty="0" smtClean="0"/>
              <a:t>The “Roaring” Business Climate of the 20’s (</a:t>
            </a:r>
            <a:r>
              <a:rPr lang="en-US" altLang="en-US" sz="2400" b="1" u="sng" dirty="0" err="1" smtClean="0"/>
              <a:t>Cont</a:t>
            </a:r>
            <a:r>
              <a:rPr lang="en-US" altLang="en-US" sz="2400" b="1" u="sng" dirty="0" smtClean="0"/>
              <a:t>)</a:t>
            </a:r>
          </a:p>
        </p:txBody>
      </p:sp>
      <p:sp>
        <p:nvSpPr>
          <p:cNvPr id="9219" name="Rectangle 3"/>
          <p:cNvSpPr>
            <a:spLocks noGrp="1" noChangeArrowheads="1"/>
          </p:cNvSpPr>
          <p:nvPr>
            <p:ph type="body" idx="1"/>
          </p:nvPr>
        </p:nvSpPr>
        <p:spPr>
          <a:xfrm>
            <a:off x="0" y="685800"/>
            <a:ext cx="9144000" cy="6324600"/>
          </a:xfrm>
        </p:spPr>
        <p:txBody>
          <a:bodyPr>
            <a:normAutofit fontScale="85000" lnSpcReduction="10000"/>
          </a:bodyPr>
          <a:lstStyle/>
          <a:p>
            <a:pPr>
              <a:lnSpc>
                <a:spcPct val="90000"/>
              </a:lnSpc>
              <a:buNone/>
            </a:pPr>
            <a:r>
              <a:rPr lang="en-US" altLang="en-US" sz="2600" dirty="0"/>
              <a:t>#4: </a:t>
            </a:r>
            <a:r>
              <a:rPr lang="en-US" altLang="en-US" sz="2600" b="1" i="1" u="sng" dirty="0"/>
              <a:t>Rise of corporations</a:t>
            </a:r>
            <a:r>
              <a:rPr lang="en-US" altLang="en-US" sz="2600" dirty="0"/>
              <a:t> =&gt; 1920’s was the age of large corporations and the creation of the </a:t>
            </a:r>
            <a:r>
              <a:rPr lang="en-US" altLang="en-US" sz="2600" b="1" i="1" dirty="0"/>
              <a:t>US oligopoly</a:t>
            </a:r>
          </a:p>
          <a:p>
            <a:pPr lvl="1">
              <a:lnSpc>
                <a:spcPct val="90000"/>
              </a:lnSpc>
              <a:buFont typeface="Wingdings" panose="05000000000000000000" pitchFamily="2" charset="2"/>
              <a:buChar char="§"/>
            </a:pPr>
            <a:r>
              <a:rPr lang="en-US" altLang="en-US" sz="2600" dirty="0"/>
              <a:t>US Govt.</a:t>
            </a:r>
            <a:r>
              <a:rPr lang="en-US" altLang="en-US" sz="2600" b="1" i="1" dirty="0"/>
              <a:t> </a:t>
            </a:r>
            <a:r>
              <a:rPr lang="en-US" altLang="en-US" sz="2600" dirty="0"/>
              <a:t>reverted back to Laissez-Faire philosophy &amp; Coolidge summed it all up w/ his famous saying </a:t>
            </a:r>
            <a:r>
              <a:rPr lang="en-US" altLang="en-US" sz="2600" b="1" i="1" dirty="0" smtClean="0"/>
              <a:t>“_________________________” </a:t>
            </a:r>
            <a:r>
              <a:rPr lang="en-US" altLang="en-US" sz="2600" b="1" i="1" dirty="0"/>
              <a:t>=&gt; </a:t>
            </a:r>
            <a:r>
              <a:rPr lang="en-US" altLang="en-US" sz="2600" dirty="0"/>
              <a:t>Anti-trust laws were often ignored and Presidents nominated businessmen like </a:t>
            </a:r>
            <a:r>
              <a:rPr lang="en-US" altLang="en-US" sz="2600" b="1" i="1" dirty="0"/>
              <a:t>Andrew Mellon</a:t>
            </a:r>
            <a:r>
              <a:rPr lang="en-US" altLang="en-US" sz="2600" dirty="0"/>
              <a:t> (3</a:t>
            </a:r>
            <a:r>
              <a:rPr lang="en-US" altLang="en-US" sz="2600" baseline="30000" dirty="0"/>
              <a:t>rd</a:t>
            </a:r>
            <a:r>
              <a:rPr lang="en-US" altLang="en-US" sz="2600" dirty="0"/>
              <a:t> richest man in US) to run regulatory agencies</a:t>
            </a:r>
          </a:p>
          <a:p>
            <a:pPr lvl="1">
              <a:lnSpc>
                <a:spcPct val="90000"/>
              </a:lnSpc>
              <a:buFont typeface="Wingdings" panose="05000000000000000000" pitchFamily="2" charset="2"/>
              <a:buChar char="§"/>
            </a:pPr>
            <a:r>
              <a:rPr lang="en-US" altLang="en-US" sz="2600" b="1" i="1" dirty="0"/>
              <a:t> US Supreme Court </a:t>
            </a:r>
            <a:r>
              <a:rPr lang="en-US" altLang="en-US" sz="2600" dirty="0"/>
              <a:t>killed child labor legislation and reversed </a:t>
            </a:r>
            <a:r>
              <a:rPr lang="en-US" altLang="en-US" sz="2600" b="1" i="1" dirty="0"/>
              <a:t>Muller v. Oregon</a:t>
            </a:r>
            <a:r>
              <a:rPr lang="en-US" altLang="en-US" sz="2600" dirty="0"/>
              <a:t> in </a:t>
            </a:r>
            <a:r>
              <a:rPr lang="en-US" altLang="en-US" sz="2600" b="1" i="1" dirty="0"/>
              <a:t>Adkins v. Children’s Hospital </a:t>
            </a:r>
            <a:endParaRPr lang="en-US" altLang="en-US" sz="2600" dirty="0"/>
          </a:p>
          <a:p>
            <a:pPr lvl="1">
              <a:lnSpc>
                <a:spcPct val="90000"/>
              </a:lnSpc>
              <a:buFont typeface="Wingdings" panose="05000000000000000000" pitchFamily="2" charset="2"/>
              <a:buChar char="§"/>
            </a:pPr>
            <a:r>
              <a:rPr lang="en-US" altLang="en-US" sz="2600" dirty="0"/>
              <a:t>US Govt. very hostile towards Unions and ends 1922 Railway strike w/ Federal Troop injunction</a:t>
            </a:r>
          </a:p>
          <a:p>
            <a:pPr lvl="1">
              <a:lnSpc>
                <a:spcPct val="90000"/>
              </a:lnSpc>
              <a:buFont typeface="Wingdings" panose="05000000000000000000" pitchFamily="2" charset="2"/>
              <a:buChar char="§"/>
            </a:pPr>
            <a:r>
              <a:rPr lang="en-US" altLang="en-US" sz="2600" dirty="0"/>
              <a:t> Industries set up “</a:t>
            </a:r>
            <a:r>
              <a:rPr lang="en-US" altLang="en-US" sz="2600" b="1" i="1" dirty="0"/>
              <a:t>Trade Associations</a:t>
            </a:r>
            <a:r>
              <a:rPr lang="en-US" altLang="en-US" sz="2600" dirty="0"/>
              <a:t>” w/ the go-ahead from Federal Government that set prices, decreased competition and </a:t>
            </a:r>
            <a:r>
              <a:rPr lang="en-US" altLang="en-US" sz="2600" dirty="0" smtClean="0"/>
              <a:t>standardization</a:t>
            </a:r>
            <a:endParaRPr lang="en-US" altLang="en-US" sz="2600" dirty="0"/>
          </a:p>
          <a:p>
            <a:pPr eaLnBrk="1" hangingPunct="1">
              <a:buFontTx/>
              <a:buNone/>
            </a:pPr>
            <a:r>
              <a:rPr lang="en-US" altLang="en-US" sz="2600" dirty="0" smtClean="0"/>
              <a:t>#5: </a:t>
            </a:r>
            <a:r>
              <a:rPr lang="en-US" altLang="en-US" sz="2600" b="1" i="1" u="sng" dirty="0" smtClean="0"/>
              <a:t>Rise of American Advertising</a:t>
            </a:r>
            <a:r>
              <a:rPr lang="en-US" altLang="en-US" sz="2600" dirty="0" smtClean="0"/>
              <a:t> =&gt; National economy and entertainment industry allowed first real mass consumer culture in US history</a:t>
            </a:r>
          </a:p>
          <a:p>
            <a:pPr lvl="1">
              <a:buFont typeface="Wingdings" panose="05000000000000000000" pitchFamily="2" charset="2"/>
              <a:buChar char="§"/>
            </a:pPr>
            <a:r>
              <a:rPr lang="en-US" altLang="en-US" sz="2600" b="1" i="1" dirty="0" smtClean="0"/>
              <a:t>“_________________________”</a:t>
            </a:r>
            <a:r>
              <a:rPr lang="en-US" altLang="en-US" sz="2600" dirty="0" smtClean="0"/>
              <a:t> became the new philosophy of the age =&gt; buying makes one happy, fulfilled and successful</a:t>
            </a:r>
          </a:p>
          <a:p>
            <a:pPr lvl="1">
              <a:buFont typeface="Wingdings" panose="05000000000000000000" pitchFamily="2" charset="2"/>
              <a:buChar char="§"/>
            </a:pPr>
            <a:r>
              <a:rPr lang="en-US" altLang="en-US" sz="2600" dirty="0" smtClean="0"/>
              <a:t> Cos. made products quickly &amp; sought markets fro them =&gt; persuasion, sexual appeal, guilt, etc…. used throughout the decade to sell</a:t>
            </a:r>
          </a:p>
          <a:p>
            <a:pPr lvl="1">
              <a:buFont typeface="Wingdings" panose="05000000000000000000" pitchFamily="2" charset="2"/>
              <a:buChar char="§"/>
            </a:pPr>
            <a:r>
              <a:rPr lang="en-US" altLang="en-US" sz="2600" dirty="0" smtClean="0"/>
              <a:t>_______expanded rapidly as well =&gt; majority of Americans bought cars, electric appliances on credit (70% of these purchases made “on time”)</a:t>
            </a:r>
            <a:endParaRPr lang="en-US" altLang="en-US" sz="2600" b="1" i="1" u="sng" dirty="0" smtClean="0"/>
          </a:p>
        </p:txBody>
      </p:sp>
    </p:spTree>
    <p:extLst>
      <p:ext uri="{BB962C8B-B14F-4D97-AF65-F5344CB8AC3E}">
        <p14:creationId xmlns:p14="http://schemas.microsoft.com/office/powerpoint/2010/main" val="448638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2657"/>
            <a:ext cx="8229600" cy="411162"/>
          </a:xfrm>
        </p:spPr>
        <p:txBody>
          <a:bodyPr>
            <a:normAutofit fontScale="90000"/>
          </a:bodyPr>
          <a:lstStyle/>
          <a:p>
            <a:pPr eaLnBrk="1" hangingPunct="1"/>
            <a:r>
              <a:rPr lang="en-US" altLang="en-US" b="1" u="sng" dirty="0" smtClean="0"/>
              <a:t>Sinclair Lewis, </a:t>
            </a:r>
            <a:r>
              <a:rPr lang="en-US" altLang="en-US" b="1" i="1" u="sng" dirty="0" smtClean="0"/>
              <a:t>Babbitt </a:t>
            </a:r>
            <a:r>
              <a:rPr lang="en-US" altLang="en-US" b="1" u="sng" dirty="0" smtClean="0"/>
              <a:t>(1922)</a:t>
            </a:r>
          </a:p>
        </p:txBody>
      </p:sp>
      <p:sp>
        <p:nvSpPr>
          <p:cNvPr id="10243" name="Rectangle 3"/>
          <p:cNvSpPr>
            <a:spLocks noGrp="1" noChangeArrowheads="1"/>
          </p:cNvSpPr>
          <p:nvPr>
            <p:ph type="body" idx="1"/>
          </p:nvPr>
        </p:nvSpPr>
        <p:spPr>
          <a:xfrm>
            <a:off x="0" y="533400"/>
            <a:ext cx="5562600" cy="6477000"/>
          </a:xfrm>
        </p:spPr>
        <p:txBody>
          <a:bodyPr>
            <a:normAutofit/>
          </a:bodyPr>
          <a:lstStyle/>
          <a:p>
            <a:pPr eaLnBrk="1" hangingPunct="1"/>
            <a:r>
              <a:rPr lang="en-US" altLang="en-US" sz="2200" b="1" i="1" dirty="0" smtClean="0"/>
              <a:t>“Just as he was an Elk, a Booster, and a member of the Chamber of Commerce, just as the Priests of the Catholic Church determined his every religious belief and the senators who controlled the Republican Party decided in little smoky rooms in Washington what he should think about disarmament, the tariff and Germany, so did the large national advertisers fix the surface of his life, fix what he believed to be his individuality.  These standard advertised wares – toothpastes, socks, tires, cameras, instantaneous water heaters – were his symbols and proofs of excellence; at first the signs, then the substitutes, for joy and passion and wisdom.”</a:t>
            </a:r>
          </a:p>
        </p:txBody>
      </p:sp>
      <p:pic>
        <p:nvPicPr>
          <p:cNvPr id="8194" name="Picture 2" descr="http://www.images-chapitre.com/ima1/original/361/1039361_30134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399" y="990600"/>
            <a:ext cx="3637109"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935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411162"/>
          </a:xfrm>
        </p:spPr>
        <p:txBody>
          <a:bodyPr>
            <a:normAutofit fontScale="90000"/>
          </a:bodyPr>
          <a:lstStyle/>
          <a:p>
            <a:pPr eaLnBrk="1" hangingPunct="1"/>
            <a:r>
              <a:rPr lang="en-US" altLang="en-US" sz="4000" b="1" u="sng" smtClean="0"/>
              <a:t>1920’s Advertisements</a:t>
            </a:r>
          </a:p>
        </p:txBody>
      </p:sp>
      <p:pic>
        <p:nvPicPr>
          <p:cNvPr id="11267" name="Picture 5" descr="comtex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37163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J0012-72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38200"/>
            <a:ext cx="34607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078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487363"/>
          </a:xfrm>
        </p:spPr>
        <p:txBody>
          <a:bodyPr>
            <a:normAutofit fontScale="90000"/>
          </a:bodyPr>
          <a:lstStyle/>
          <a:p>
            <a:pPr eaLnBrk="1" hangingPunct="1"/>
            <a:r>
              <a:rPr lang="en-US" altLang="en-US" sz="3200" b="1" u="sng" smtClean="0"/>
              <a:t>Henry Ford -- #1 Businessman of Era</a:t>
            </a:r>
          </a:p>
        </p:txBody>
      </p:sp>
      <p:sp>
        <p:nvSpPr>
          <p:cNvPr id="13315" name="Rectangle 3"/>
          <p:cNvSpPr>
            <a:spLocks noGrp="1" noChangeArrowheads="1"/>
          </p:cNvSpPr>
          <p:nvPr>
            <p:ph type="body" idx="1"/>
          </p:nvPr>
        </p:nvSpPr>
        <p:spPr>
          <a:xfrm>
            <a:off x="0" y="457200"/>
            <a:ext cx="9144000" cy="6629400"/>
          </a:xfrm>
        </p:spPr>
        <p:txBody>
          <a:bodyPr>
            <a:normAutofit fontScale="92500"/>
          </a:bodyPr>
          <a:lstStyle/>
          <a:p>
            <a:pPr eaLnBrk="1" hangingPunct="1"/>
            <a:r>
              <a:rPr lang="en-US" altLang="en-US" sz="2100" dirty="0" smtClean="0"/>
              <a:t>Automobile was the #1 invention &amp; product of the 1920’s =&gt; drove prosperity &amp; a remaking of American landscape (roads vs RR; also drove </a:t>
            </a:r>
            <a:r>
              <a:rPr lang="en-US" altLang="en-US" sz="2100" dirty="0" err="1" smtClean="0"/>
              <a:t>aeroplane</a:t>
            </a:r>
            <a:r>
              <a:rPr lang="en-US" altLang="en-US" sz="2100" dirty="0" smtClean="0"/>
              <a:t> industry)</a:t>
            </a:r>
          </a:p>
          <a:p>
            <a:pPr eaLnBrk="1" hangingPunct="1"/>
            <a:r>
              <a:rPr lang="en-US" altLang="en-US" sz="2100" dirty="0" smtClean="0"/>
              <a:t>Personally Ford did not graduate high school and his 1</a:t>
            </a:r>
            <a:r>
              <a:rPr lang="en-US" altLang="en-US" sz="2100" baseline="30000" dirty="0" smtClean="0"/>
              <a:t>st</a:t>
            </a:r>
            <a:r>
              <a:rPr lang="en-US" altLang="en-US" sz="2100" dirty="0" smtClean="0"/>
              <a:t> 2 companies failed =&gt; he was also an Anti-Semite</a:t>
            </a:r>
          </a:p>
          <a:p>
            <a:pPr eaLnBrk="1" hangingPunct="1"/>
            <a:r>
              <a:rPr lang="en-US" altLang="en-US" sz="2100" b="1" i="1" dirty="0" smtClean="0"/>
              <a:t>_______________________.</a:t>
            </a:r>
            <a:r>
              <a:rPr lang="en-US" altLang="en-US" sz="2100" dirty="0" smtClean="0"/>
              <a:t> revolutionized production methods in the 1920’s by utilizing the scientific management theories of </a:t>
            </a:r>
            <a:r>
              <a:rPr lang="en-US" altLang="en-US" sz="2100" b="1" i="1" dirty="0" smtClean="0"/>
              <a:t>Frederick Taylor (copied by others</a:t>
            </a:r>
            <a:endParaRPr lang="en-US" altLang="en-US" sz="2100" dirty="0"/>
          </a:p>
          <a:p>
            <a:pPr marL="0" indent="0" eaLnBrk="1" hangingPunct="1">
              <a:buNone/>
            </a:pPr>
            <a:r>
              <a:rPr lang="en-US" altLang="en-US" sz="2100" dirty="0" smtClean="0"/>
              <a:t>#1: </a:t>
            </a:r>
            <a:r>
              <a:rPr lang="en-US" altLang="en-US" sz="2100" b="1" i="1" u="sng" dirty="0" smtClean="0"/>
              <a:t>Interchangeable Parts</a:t>
            </a:r>
            <a:r>
              <a:rPr lang="en-US" altLang="en-US" sz="2100" dirty="0" smtClean="0"/>
              <a:t> =&gt; 1st introduced by </a:t>
            </a:r>
            <a:r>
              <a:rPr lang="en-US" altLang="en-US" sz="2100" b="1" i="1" dirty="0" smtClean="0"/>
              <a:t>Eli Whitney,</a:t>
            </a:r>
            <a:r>
              <a:rPr lang="en-US" altLang="en-US" sz="2100" dirty="0" smtClean="0"/>
              <a:t> Ford used this to make &amp; repair cars efficiently w/ little waste </a:t>
            </a:r>
          </a:p>
          <a:p>
            <a:pPr eaLnBrk="1" hangingPunct="1">
              <a:buFontTx/>
              <a:buNone/>
            </a:pPr>
            <a:r>
              <a:rPr lang="en-US" altLang="en-US" sz="2100" dirty="0" smtClean="0"/>
              <a:t>#2: </a:t>
            </a:r>
            <a:r>
              <a:rPr lang="en-US" altLang="en-US" sz="2100" b="1" i="1" u="sng" dirty="0" smtClean="0"/>
              <a:t>Division of Labor</a:t>
            </a:r>
            <a:r>
              <a:rPr lang="en-US" altLang="en-US" sz="2100" dirty="0" smtClean="0"/>
              <a:t> =&gt; divides labor into pieces to improve efficiency (reduces skill)</a:t>
            </a:r>
          </a:p>
          <a:p>
            <a:pPr marL="57150" indent="0">
              <a:buNone/>
            </a:pPr>
            <a:r>
              <a:rPr lang="en-US" altLang="en-US" sz="2100" dirty="0" smtClean="0"/>
              <a:t>#3: ___________________=&gt; worker wastes no time and production never stops </a:t>
            </a:r>
          </a:p>
          <a:p>
            <a:pPr lvl="1">
              <a:buFont typeface="Wingdings" panose="05000000000000000000" pitchFamily="2" charset="2"/>
              <a:buChar char="§"/>
            </a:pPr>
            <a:r>
              <a:rPr lang="en-US" altLang="en-US" sz="2100" dirty="0" smtClean="0"/>
              <a:t>1914 Ford introduces 1</a:t>
            </a:r>
            <a:r>
              <a:rPr lang="en-US" altLang="en-US" sz="2100" baseline="30000" dirty="0" smtClean="0"/>
              <a:t>st</a:t>
            </a:r>
            <a:r>
              <a:rPr lang="en-US" altLang="en-US" sz="2100" dirty="0" smtClean="0"/>
              <a:t> modern assembly line that is motor powered</a:t>
            </a:r>
          </a:p>
          <a:p>
            <a:pPr>
              <a:buNone/>
            </a:pPr>
            <a:r>
              <a:rPr lang="en-US" altLang="en-US" sz="2100" b="1" i="1" dirty="0" smtClean="0"/>
              <a:t>** Due his innovations, by </a:t>
            </a:r>
            <a:r>
              <a:rPr lang="en-US" altLang="en-US" sz="2100" b="1" i="1" dirty="0"/>
              <a:t>1930 </a:t>
            </a:r>
            <a:r>
              <a:rPr lang="en-US" altLang="en-US" sz="2100" b="1" i="1" dirty="0" smtClean="0"/>
              <a:t>______% </a:t>
            </a:r>
            <a:r>
              <a:rPr lang="en-US" altLang="en-US" sz="2100" b="1" i="1" dirty="0"/>
              <a:t>of US autos were Fords</a:t>
            </a:r>
            <a:r>
              <a:rPr lang="en-US" altLang="en-US" sz="2100" dirty="0" smtClean="0"/>
              <a:t>!!</a:t>
            </a:r>
            <a:r>
              <a:rPr lang="en-US" altLang="en-US" sz="2100" b="1" i="1" dirty="0" smtClean="0"/>
              <a:t>**</a:t>
            </a:r>
          </a:p>
          <a:p>
            <a:pPr eaLnBrk="1" hangingPunct="1"/>
            <a:r>
              <a:rPr lang="en-US" altLang="en-US" sz="2100" dirty="0" smtClean="0"/>
              <a:t>Ford also instituted what he called </a:t>
            </a:r>
            <a:r>
              <a:rPr lang="en-US" altLang="en-US" sz="2100" b="1" i="1" dirty="0" smtClean="0"/>
              <a:t>“Welfare Capitalism”</a:t>
            </a:r>
            <a:r>
              <a:rPr lang="en-US" altLang="en-US" sz="2100" dirty="0" smtClean="0"/>
              <a:t> at his factories</a:t>
            </a:r>
          </a:p>
          <a:p>
            <a:pPr lvl="1">
              <a:buFont typeface="Wingdings" panose="05000000000000000000" pitchFamily="2" charset="2"/>
              <a:buChar char="§"/>
            </a:pPr>
            <a:r>
              <a:rPr lang="en-US" altLang="en-US" sz="2100" dirty="0" smtClean="0"/>
              <a:t>Believed that a well-paid worker was the best worker so he: </a:t>
            </a:r>
          </a:p>
          <a:p>
            <a:pPr marL="914400" lvl="1" indent="-457200">
              <a:buAutoNum type="arabicParenR"/>
            </a:pPr>
            <a:r>
              <a:rPr lang="en-US" altLang="en-US" sz="2100" dirty="0"/>
              <a:t>P</a:t>
            </a:r>
            <a:r>
              <a:rPr lang="en-US" altLang="en-US" sz="2100" dirty="0" smtClean="0"/>
              <a:t>rohibited Unions but paid workers ~$5/day</a:t>
            </a:r>
          </a:p>
          <a:p>
            <a:pPr marL="914400" lvl="1" indent="-457200">
              <a:buAutoNum type="arabicParenR"/>
            </a:pPr>
            <a:r>
              <a:rPr lang="en-US" altLang="en-US" sz="2100" dirty="0"/>
              <a:t>E</a:t>
            </a:r>
            <a:r>
              <a:rPr lang="en-US" altLang="en-US" sz="2100" dirty="0" smtClean="0"/>
              <a:t>mployed ex-cons and mentally handicapped</a:t>
            </a:r>
          </a:p>
          <a:p>
            <a:pPr marL="914400" lvl="1" indent="-457200">
              <a:buAutoNum type="arabicParenR"/>
            </a:pPr>
            <a:r>
              <a:rPr lang="en-US" altLang="en-US" sz="2100" dirty="0"/>
              <a:t>I</a:t>
            </a:r>
            <a:r>
              <a:rPr lang="en-US" altLang="en-US" sz="2100" dirty="0" smtClean="0"/>
              <a:t>nstituted 40 hr. workweek and better conditions</a:t>
            </a:r>
          </a:p>
          <a:p>
            <a:pPr lvl="1">
              <a:buFont typeface="Wingdings" panose="05000000000000000000" pitchFamily="2" charset="2"/>
              <a:buChar char="§"/>
            </a:pPr>
            <a:r>
              <a:rPr lang="en-US" altLang="en-US" sz="1700" dirty="0" smtClean="0"/>
              <a:t> </a:t>
            </a:r>
            <a:r>
              <a:rPr lang="en-US" altLang="en-US" sz="2100" dirty="0" smtClean="0"/>
              <a:t>Union membership in 1920’s </a:t>
            </a:r>
            <a:r>
              <a:rPr lang="en-US" altLang="en-US" sz="2100" dirty="0" err="1" smtClean="0"/>
              <a:t>dec.</a:t>
            </a:r>
            <a:r>
              <a:rPr lang="en-US" altLang="en-US" sz="2100" dirty="0" smtClean="0"/>
              <a:t> by 30% due to this </a:t>
            </a:r>
            <a:r>
              <a:rPr lang="en-US" altLang="en-US" sz="2100" dirty="0"/>
              <a:t>&amp;</a:t>
            </a:r>
            <a:r>
              <a:rPr lang="en-US" altLang="en-US" sz="2100" dirty="0" smtClean="0"/>
              <a:t> Government measures</a:t>
            </a:r>
          </a:p>
        </p:txBody>
      </p:sp>
    </p:spTree>
    <p:extLst>
      <p:ext uri="{BB962C8B-B14F-4D97-AF65-F5344CB8AC3E}">
        <p14:creationId xmlns:p14="http://schemas.microsoft.com/office/powerpoint/2010/main" val="42555128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5410200" y="274638"/>
            <a:ext cx="3581400" cy="2163762"/>
          </a:xfrm>
        </p:spPr>
        <p:txBody>
          <a:bodyPr/>
          <a:lstStyle/>
          <a:p>
            <a:pPr eaLnBrk="1" hangingPunct="1"/>
            <a:r>
              <a:rPr lang="en-US" altLang="en-US" sz="4000" b="1" i="1" u="sng" smtClean="0"/>
              <a:t>Model T Sales (by year)</a:t>
            </a:r>
          </a:p>
        </p:txBody>
      </p:sp>
      <p:pic>
        <p:nvPicPr>
          <p:cNvPr id="14339" name="Picture 8" descr="murrin_lep4e_ch20-2"/>
          <p:cNvPicPr>
            <a:picLocks noGrp="1" noChangeAspect="1" noChangeArrowheads="1"/>
          </p:cNvPicPr>
          <p:nvPr>
            <p:ph idx="1"/>
          </p:nvPr>
        </p:nvPicPr>
        <p:blipFill>
          <a:blip r:embed="rId2" cstate="print">
            <a:lum bright="-6000" contrast="24000"/>
            <a:extLst>
              <a:ext uri="{28A0092B-C50C-407E-A947-70E740481C1C}">
                <a14:useLocalDpi xmlns:a14="http://schemas.microsoft.com/office/drawing/2010/main" val="0"/>
              </a:ext>
            </a:extLst>
          </a:blip>
          <a:srcRect/>
          <a:stretch>
            <a:fillRect/>
          </a:stretch>
        </p:blipFill>
        <p:spPr>
          <a:xfrm>
            <a:off x="0" y="381000"/>
            <a:ext cx="5486400" cy="6305550"/>
          </a:xfrm>
          <a:ln>
            <a:solidFill>
              <a:schemeClr val="bg1"/>
            </a:solidFill>
            <a:miter lim="800000"/>
            <a:headEnd/>
            <a:tailEnd/>
          </a:ln>
        </p:spPr>
      </p:pic>
    </p:spTree>
    <p:extLst>
      <p:ext uri="{BB962C8B-B14F-4D97-AF65-F5344CB8AC3E}">
        <p14:creationId xmlns:p14="http://schemas.microsoft.com/office/powerpoint/2010/main" val="2829518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74000"/>
          </a:schemeClr>
        </a:solidFill>
        <a:effectLst/>
      </p:bgPr>
    </p:bg>
    <p:spTree>
      <p:nvGrpSpPr>
        <p:cNvPr id="1" name=""/>
        <p:cNvGrpSpPr/>
        <p:nvPr/>
      </p:nvGrpSpPr>
      <p:grpSpPr>
        <a:xfrm>
          <a:off x="0" y="0"/>
          <a:ext cx="0" cy="0"/>
          <a:chOff x="0" y="0"/>
          <a:chExt cx="0" cy="0"/>
        </a:xfrm>
      </p:grpSpPr>
      <p:sp>
        <p:nvSpPr>
          <p:cNvPr id="16386" name="Rectangle 7"/>
          <p:cNvSpPr>
            <a:spLocks noGrp="1" noChangeArrowheads="1"/>
          </p:cNvSpPr>
          <p:nvPr>
            <p:ph type="title"/>
          </p:nvPr>
        </p:nvSpPr>
        <p:spPr>
          <a:xfrm>
            <a:off x="457200" y="0"/>
            <a:ext cx="8229600" cy="1096963"/>
          </a:xfrm>
        </p:spPr>
        <p:txBody>
          <a:bodyPr/>
          <a:lstStyle/>
          <a:p>
            <a:pPr eaLnBrk="1" hangingPunct="1"/>
            <a:r>
              <a:rPr lang="en-US" altLang="en-US" sz="4000" b="1" u="sng" smtClean="0"/>
              <a:t>1912 Ford Model T</a:t>
            </a:r>
            <a:r>
              <a:rPr lang="en-US" altLang="en-US" sz="4000" smtClean="0"/>
              <a:t> – </a:t>
            </a:r>
            <a:br>
              <a:rPr lang="en-US" altLang="en-US" sz="4000" smtClean="0"/>
            </a:br>
            <a:r>
              <a:rPr lang="en-US" altLang="en-US" sz="2000" smtClean="0"/>
              <a:t>Car came “in any color as long as it was black” – Henry Ford</a:t>
            </a:r>
          </a:p>
        </p:txBody>
      </p:sp>
      <p:pic>
        <p:nvPicPr>
          <p:cNvPr id="16387" name="Picture 5" descr="model-t"/>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 y="1066800"/>
            <a:ext cx="8731250" cy="5638800"/>
          </a:xfrm>
          <a:noFill/>
        </p:spPr>
      </p:pic>
    </p:spTree>
    <p:extLst>
      <p:ext uri="{BB962C8B-B14F-4D97-AF65-F5344CB8AC3E}">
        <p14:creationId xmlns:p14="http://schemas.microsoft.com/office/powerpoint/2010/main" val="3064765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10600" cy="381000"/>
          </a:xfrm>
        </p:spPr>
        <p:txBody>
          <a:bodyPr>
            <a:normAutofit fontScale="90000"/>
          </a:bodyPr>
          <a:lstStyle/>
          <a:p>
            <a:r>
              <a:rPr lang="en-US" b="1" u="sng" dirty="0" smtClean="0"/>
              <a:t>Key Changes of the Period 1898 to 1945</a:t>
            </a:r>
            <a:endParaRPr lang="en-US" b="1" u="sng" dirty="0"/>
          </a:p>
        </p:txBody>
      </p:sp>
      <p:sp>
        <p:nvSpPr>
          <p:cNvPr id="3" name="Content Placeholder 2"/>
          <p:cNvSpPr>
            <a:spLocks noGrp="1"/>
          </p:cNvSpPr>
          <p:nvPr>
            <p:ph idx="1"/>
          </p:nvPr>
        </p:nvSpPr>
        <p:spPr>
          <a:xfrm>
            <a:off x="13855" y="512618"/>
            <a:ext cx="9144000" cy="3124200"/>
          </a:xfrm>
        </p:spPr>
        <p:txBody>
          <a:bodyPr>
            <a:normAutofit/>
          </a:bodyPr>
          <a:lstStyle/>
          <a:p>
            <a:r>
              <a:rPr lang="en-US" sz="2300" dirty="0" smtClean="0"/>
              <a:t>During the early 20</a:t>
            </a:r>
            <a:r>
              <a:rPr lang="en-US" sz="2300" baseline="30000" dirty="0" smtClean="0"/>
              <a:t>th</a:t>
            </a:r>
            <a:r>
              <a:rPr lang="en-US" sz="2300" dirty="0" smtClean="0"/>
              <a:t> century the US changed dramatically in social, political and economic ways (largely due to industrial economy) . . .</a:t>
            </a:r>
          </a:p>
          <a:p>
            <a:pPr marL="0" indent="0">
              <a:buNone/>
            </a:pPr>
            <a:r>
              <a:rPr lang="en-US" sz="2300" b="1" u="sng" dirty="0" smtClean="0"/>
              <a:t>Social</a:t>
            </a:r>
            <a:r>
              <a:rPr lang="en-US" sz="2300" dirty="0" smtClean="0"/>
              <a:t> =&gt; US becomes a more _________________that is increasingly driven by_____________________________; urban pop&gt; rural pop</a:t>
            </a:r>
          </a:p>
          <a:p>
            <a:pPr marL="0" indent="0">
              <a:buNone/>
            </a:pPr>
            <a:r>
              <a:rPr lang="en-US" sz="2300" b="1" u="sng" dirty="0" smtClean="0"/>
              <a:t>Economic </a:t>
            </a:r>
            <a:r>
              <a:rPr lang="en-US" sz="2300" dirty="0" smtClean="0"/>
              <a:t>=&gt; economic uncertainty brought by industrialization and the Great Depression transforms US into a___________________________</a:t>
            </a:r>
          </a:p>
          <a:p>
            <a:pPr marL="0" indent="0">
              <a:buNone/>
            </a:pPr>
            <a:r>
              <a:rPr lang="en-US" sz="2300" b="1" u="sng" dirty="0" smtClean="0"/>
              <a:t>Political</a:t>
            </a:r>
            <a:r>
              <a:rPr lang="en-US" sz="2300" dirty="0" smtClean="0"/>
              <a:t> =&gt; increasing international conflicts and growing US power leads the US into a role of____________________________________</a:t>
            </a:r>
            <a:endParaRPr lang="en-US" sz="2300" dirty="0"/>
          </a:p>
        </p:txBody>
      </p:sp>
      <p:pic>
        <p:nvPicPr>
          <p:cNvPr id="2050" name="Picture 2" descr="https://www.learnerator.com/images/fck_images/USP7GC01-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581400"/>
            <a:ext cx="536575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46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6633">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Early 20</a:t>
            </a:r>
            <a:r>
              <a:rPr lang="en-US" b="1" u="sng" baseline="30000" dirty="0" smtClean="0"/>
              <a:t>th</a:t>
            </a:r>
            <a:r>
              <a:rPr lang="en-US" b="1" u="sng" dirty="0" smtClean="0"/>
              <a:t> Century Economic Theory</a:t>
            </a:r>
            <a:endParaRPr lang="en-US" b="1" u="sng" dirty="0"/>
          </a:p>
        </p:txBody>
      </p:sp>
      <p:sp>
        <p:nvSpPr>
          <p:cNvPr id="3" name="Content Placeholder 2"/>
          <p:cNvSpPr>
            <a:spLocks noGrp="1"/>
          </p:cNvSpPr>
          <p:nvPr>
            <p:ph idx="1"/>
          </p:nvPr>
        </p:nvSpPr>
        <p:spPr>
          <a:xfrm>
            <a:off x="0" y="609600"/>
            <a:ext cx="9144000" cy="6400800"/>
          </a:xfrm>
        </p:spPr>
        <p:txBody>
          <a:bodyPr>
            <a:normAutofit fontScale="92500" lnSpcReduction="10000"/>
          </a:bodyPr>
          <a:lstStyle/>
          <a:p>
            <a:r>
              <a:rPr lang="en-US" sz="2300" dirty="0" smtClean="0"/>
              <a:t>By the early 20</a:t>
            </a:r>
            <a:r>
              <a:rPr lang="en-US" sz="2300" baseline="30000" dirty="0" smtClean="0"/>
              <a:t>th</a:t>
            </a:r>
            <a:r>
              <a:rPr lang="en-US" sz="2300" dirty="0" smtClean="0"/>
              <a:t> century </a:t>
            </a:r>
            <a:r>
              <a:rPr lang="en-US" sz="2300" b="1" i="1" dirty="0" smtClean="0"/>
              <a:t>economics</a:t>
            </a:r>
            <a:r>
              <a:rPr lang="en-US" sz="2300" dirty="0" smtClean="0"/>
              <a:t> had emerged as a field of study and industrial economies sought to use ideas to promote growth </a:t>
            </a:r>
          </a:p>
          <a:p>
            <a:r>
              <a:rPr lang="en-US" sz="2300" dirty="0" smtClean="0"/>
              <a:t>Dominant school of thought was the </a:t>
            </a:r>
            <a:r>
              <a:rPr lang="en-US" sz="2300" b="1" i="1" dirty="0" smtClean="0"/>
              <a:t>Classical</a:t>
            </a:r>
            <a:r>
              <a:rPr lang="en-US" sz="2300" dirty="0" smtClean="0"/>
              <a:t> (Conservative) =&gt; based on theories of </a:t>
            </a:r>
            <a:r>
              <a:rPr lang="en-US" sz="2300" b="1" i="1" dirty="0" smtClean="0"/>
              <a:t>Adam Smith </a:t>
            </a:r>
            <a:r>
              <a:rPr lang="en-US" sz="2300" dirty="0" smtClean="0"/>
              <a:t>in </a:t>
            </a:r>
            <a:r>
              <a:rPr lang="en-US" sz="2300" b="1" i="1" dirty="0" smtClean="0"/>
              <a:t>Wealth of Nations</a:t>
            </a:r>
          </a:p>
          <a:p>
            <a:pPr lvl="1" indent="-342900">
              <a:buFont typeface="Wingdings" panose="05000000000000000000" pitchFamily="2" charset="2"/>
              <a:buChar char="§"/>
            </a:pPr>
            <a:r>
              <a:rPr lang="en-US" sz="2300" dirty="0" smtClean="0"/>
              <a:t>Smith advocated Free Market Capitalism w/ little government intervention =&gt; ____________________</a:t>
            </a:r>
          </a:p>
          <a:p>
            <a:pPr marL="400050" lvl="1" indent="0">
              <a:buNone/>
            </a:pPr>
            <a:r>
              <a:rPr lang="en-US" sz="2300" b="1" i="1" dirty="0"/>
              <a:t>	</a:t>
            </a:r>
            <a:r>
              <a:rPr lang="en-US" sz="2300" dirty="0" smtClean="0"/>
              <a:t>-- Believed that the “Invisible Hand” of market (people acting in self 	interests) worked best to regulate economy</a:t>
            </a:r>
          </a:p>
          <a:p>
            <a:pPr marL="400050" lvl="1" indent="0">
              <a:buNone/>
            </a:pPr>
            <a:r>
              <a:rPr lang="en-US" sz="2300" dirty="0" smtClean="0"/>
              <a:t>Argued that economic </a:t>
            </a:r>
            <a:r>
              <a:rPr lang="en-US" sz="2300" dirty="0" err="1" smtClean="0"/>
              <a:t>flucuations</a:t>
            </a:r>
            <a:r>
              <a:rPr lang="en-US" sz="2300" dirty="0" smtClean="0"/>
              <a:t> were natural in economy</a:t>
            </a:r>
          </a:p>
          <a:p>
            <a:r>
              <a:rPr lang="en-US" sz="2300" dirty="0" smtClean="0"/>
              <a:t>Other theorists (Karl Marx or Herbert Spencer) believed that govt. needed to be involved to regulate the abuses of unrestrained capitalists</a:t>
            </a:r>
          </a:p>
          <a:p>
            <a:pPr lvl="1" indent="-342900">
              <a:buFont typeface="Wingdings" panose="05000000000000000000" pitchFamily="2" charset="2"/>
              <a:buChar char="§"/>
            </a:pPr>
            <a:r>
              <a:rPr lang="en-US" sz="2300" dirty="0" smtClean="0"/>
              <a:t>Government would control or regulate certain essential industries (i.e. RR, water, sewer, automobile, telephone, etc..)</a:t>
            </a:r>
          </a:p>
          <a:p>
            <a:pPr lvl="1">
              <a:buFont typeface="Wingdings" panose="05000000000000000000" pitchFamily="2" charset="2"/>
              <a:buChar char="§"/>
            </a:pPr>
            <a:r>
              <a:rPr lang="en-US" sz="2300" dirty="0" smtClean="0"/>
              <a:t>Socialist ideas and programs were popular in Europe by 1914 =&gt; </a:t>
            </a:r>
          </a:p>
          <a:p>
            <a:pPr marL="457200" lvl="1" indent="0">
              <a:buNone/>
            </a:pPr>
            <a:r>
              <a:rPr lang="en-US" sz="2300" dirty="0"/>
              <a:t>	</a:t>
            </a:r>
            <a:r>
              <a:rPr lang="en-US" sz="2300" dirty="0" smtClean="0"/>
              <a:t>-- Germany </a:t>
            </a:r>
            <a:r>
              <a:rPr lang="en-US" sz="2300" dirty="0"/>
              <a:t>= social security </a:t>
            </a:r>
          </a:p>
          <a:p>
            <a:pPr marL="0" indent="0">
              <a:buNone/>
            </a:pPr>
            <a:r>
              <a:rPr lang="en-US" sz="2400" dirty="0"/>
              <a:t>	</a:t>
            </a:r>
            <a:r>
              <a:rPr lang="en-US" sz="2400" dirty="0" smtClean="0"/>
              <a:t>-- </a:t>
            </a:r>
            <a:r>
              <a:rPr lang="en-US" sz="2400" dirty="0"/>
              <a:t>Britain = national </a:t>
            </a:r>
            <a:r>
              <a:rPr lang="en-US" sz="2400" dirty="0" smtClean="0"/>
              <a:t>healthcare &amp; </a:t>
            </a:r>
            <a:r>
              <a:rPr lang="en-US" sz="2400" dirty="0"/>
              <a:t>unemployment </a:t>
            </a:r>
            <a:r>
              <a:rPr lang="en-US" sz="2400" dirty="0" smtClean="0"/>
              <a:t>insurance</a:t>
            </a:r>
          </a:p>
          <a:p>
            <a:pPr lvl="1" indent="-342900">
              <a:buFont typeface="Wingdings" panose="05000000000000000000" pitchFamily="2" charset="2"/>
              <a:buChar char="§"/>
            </a:pPr>
            <a:r>
              <a:rPr lang="en-US" sz="2300" dirty="0" smtClean="0"/>
              <a:t>US feared socialist revolution and believed ideas to be counter to American identity =&gt; Hoover’s </a:t>
            </a:r>
            <a:r>
              <a:rPr lang="en-US" sz="2300" b="1" i="1" dirty="0" smtClean="0"/>
              <a:t>“______________________________”</a:t>
            </a:r>
          </a:p>
          <a:p>
            <a:pPr marL="400050" lvl="1" indent="0">
              <a:buNone/>
            </a:pPr>
            <a:endParaRPr lang="en-US" sz="2300" b="1" i="1" dirty="0"/>
          </a:p>
          <a:p>
            <a:pPr lvl="1" indent="-342900">
              <a:buFont typeface="Wingdings" panose="05000000000000000000" pitchFamily="2" charset="2"/>
              <a:buChar char="§"/>
            </a:pPr>
            <a:endParaRPr lang="en-US" sz="2300" dirty="0"/>
          </a:p>
        </p:txBody>
      </p:sp>
    </p:spTree>
    <p:extLst>
      <p:ext uri="{BB962C8B-B14F-4D97-AF65-F5344CB8AC3E}">
        <p14:creationId xmlns:p14="http://schemas.microsoft.com/office/powerpoint/2010/main" val="202919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6633">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457200"/>
          </a:xfrm>
        </p:spPr>
        <p:txBody>
          <a:bodyPr>
            <a:normAutofit fontScale="90000"/>
          </a:bodyPr>
          <a:lstStyle/>
          <a:p>
            <a:r>
              <a:rPr lang="en-US" b="1" u="sng" dirty="0" smtClean="0"/>
              <a:t>Business Cycles &amp; Economic </a:t>
            </a:r>
            <a:r>
              <a:rPr lang="en-US" b="1" u="sng" dirty="0" err="1" smtClean="0"/>
              <a:t>Flucuation</a:t>
            </a:r>
            <a:endParaRPr lang="en-US" b="1" u="sng" dirty="0"/>
          </a:p>
        </p:txBody>
      </p:sp>
      <p:pic>
        <p:nvPicPr>
          <p:cNvPr id="6146" name="Picture 2" descr="http://financeandcareer.com/wp-content/uploads/2014/03/business-cycle-graph.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07571"/>
            <a:ext cx="7543800" cy="5938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68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6633">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763000" cy="639762"/>
          </a:xfrm>
        </p:spPr>
        <p:txBody>
          <a:bodyPr>
            <a:noAutofit/>
          </a:bodyPr>
          <a:lstStyle/>
          <a:p>
            <a:r>
              <a:rPr lang="en-US" sz="3400" b="1" i="1" u="sng" dirty="0" smtClean="0"/>
              <a:t>US Business Cycles of 19</a:t>
            </a:r>
            <a:r>
              <a:rPr lang="en-US" sz="3400" b="1" i="1" u="sng" baseline="30000" dirty="0" smtClean="0"/>
              <a:t>th</a:t>
            </a:r>
            <a:r>
              <a:rPr lang="en-US" sz="3400" b="1" i="1" u="sng" dirty="0" smtClean="0"/>
              <a:t> and Early 20</a:t>
            </a:r>
            <a:r>
              <a:rPr lang="en-US" sz="3400" b="1" i="1" u="sng" baseline="30000" dirty="0" smtClean="0"/>
              <a:t>th</a:t>
            </a:r>
            <a:r>
              <a:rPr lang="en-US" sz="3400" b="1" i="1" u="sng" dirty="0" smtClean="0"/>
              <a:t> century</a:t>
            </a:r>
            <a:endParaRPr lang="en-US" sz="3400" b="1" i="1" u="sng" dirty="0"/>
          </a:p>
        </p:txBody>
      </p:sp>
      <p:sp>
        <p:nvSpPr>
          <p:cNvPr id="3" name="Content Placeholder 2"/>
          <p:cNvSpPr>
            <a:spLocks noGrp="1"/>
          </p:cNvSpPr>
          <p:nvPr>
            <p:ph idx="1"/>
          </p:nvPr>
        </p:nvSpPr>
        <p:spPr>
          <a:xfrm>
            <a:off x="0" y="5562600"/>
            <a:ext cx="9144000" cy="1219200"/>
          </a:xfrm>
        </p:spPr>
        <p:txBody>
          <a:bodyPr>
            <a:normAutofit/>
          </a:bodyPr>
          <a:lstStyle/>
          <a:p>
            <a:pPr marL="0" indent="0">
              <a:buNone/>
            </a:pPr>
            <a:r>
              <a:rPr lang="en-US" sz="2300" dirty="0" smtClean="0"/>
              <a:t>In the late 1800’s and early 1900’s business cycle </a:t>
            </a:r>
            <a:r>
              <a:rPr lang="en-US" sz="2300" dirty="0" err="1" smtClean="0"/>
              <a:t>flucuations</a:t>
            </a:r>
            <a:r>
              <a:rPr lang="en-US" sz="2300" dirty="0" smtClean="0"/>
              <a:t> became increasingly severe and jagged =&gt; Farmers experienced a severe recession after WWI and the credit boom of the 1920’s led to a huge bubble</a:t>
            </a:r>
            <a:endParaRPr lang="en-US" sz="2300" dirty="0"/>
          </a:p>
        </p:txBody>
      </p:sp>
      <p:pic>
        <p:nvPicPr>
          <p:cNvPr id="7170" name="Picture 2" descr="http://static.safehaven.com/authors/alexander/110602_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780111" cy="465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525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6633">
            <a:alpha val="18000"/>
          </a:srgb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563563"/>
          </a:xfrm>
        </p:spPr>
        <p:txBody>
          <a:bodyPr>
            <a:normAutofit fontScale="90000"/>
          </a:bodyPr>
          <a:lstStyle/>
          <a:p>
            <a:pPr eaLnBrk="1" hangingPunct="1"/>
            <a:r>
              <a:rPr lang="en-US" altLang="en-US" sz="3600" b="1" u="sng" dirty="0" smtClean="0"/>
              <a:t>Republican Presidents of the 1920’s</a:t>
            </a:r>
          </a:p>
        </p:txBody>
      </p:sp>
      <p:sp>
        <p:nvSpPr>
          <p:cNvPr id="17411" name="Rectangle 3"/>
          <p:cNvSpPr>
            <a:spLocks noGrp="1" noChangeArrowheads="1"/>
          </p:cNvSpPr>
          <p:nvPr>
            <p:ph type="body" idx="1"/>
          </p:nvPr>
        </p:nvSpPr>
        <p:spPr>
          <a:xfrm>
            <a:off x="-1" y="533400"/>
            <a:ext cx="5638799" cy="6477000"/>
          </a:xfrm>
        </p:spPr>
        <p:txBody>
          <a:bodyPr>
            <a:normAutofit/>
          </a:bodyPr>
          <a:lstStyle/>
          <a:p>
            <a:pPr eaLnBrk="1" hangingPunct="1"/>
            <a:r>
              <a:rPr lang="en-US" altLang="en-US" sz="2300" dirty="0" smtClean="0"/>
              <a:t>The election of 1920 was a referendum on </a:t>
            </a:r>
            <a:r>
              <a:rPr lang="en-US" altLang="en-US" sz="2300" b="1" i="1" dirty="0" smtClean="0"/>
              <a:t>Progressivism &amp; WWI</a:t>
            </a:r>
          </a:p>
          <a:p>
            <a:pPr eaLnBrk="1" hangingPunct="1">
              <a:buFontTx/>
              <a:buNone/>
            </a:pPr>
            <a:r>
              <a:rPr lang="en-US" altLang="en-US" sz="2300" b="1" i="1" dirty="0" smtClean="0"/>
              <a:t>	</a:t>
            </a:r>
            <a:r>
              <a:rPr lang="en-US" altLang="en-US" sz="2300" b="1" i="1" u="sng" dirty="0" smtClean="0"/>
              <a:t>Democrats </a:t>
            </a:r>
            <a:r>
              <a:rPr lang="en-US" altLang="en-US" sz="2300" b="1" i="1" dirty="0" smtClean="0"/>
              <a:t>– </a:t>
            </a:r>
            <a:r>
              <a:rPr lang="en-US" altLang="en-US" sz="2300" dirty="0" smtClean="0"/>
              <a:t>James Cox</a:t>
            </a:r>
            <a:endParaRPr lang="en-US" altLang="en-US" sz="2300" dirty="0"/>
          </a:p>
          <a:p>
            <a:pPr eaLnBrk="1" hangingPunct="1">
              <a:buFontTx/>
              <a:buNone/>
            </a:pPr>
            <a:r>
              <a:rPr lang="en-US" altLang="en-US" sz="2300" dirty="0" smtClean="0"/>
              <a:t>	</a:t>
            </a:r>
            <a:r>
              <a:rPr lang="en-US" altLang="en-US" sz="2300" b="1" i="1" u="sng" dirty="0" smtClean="0"/>
              <a:t>Republicans</a:t>
            </a:r>
            <a:r>
              <a:rPr lang="en-US" altLang="en-US" sz="2300" dirty="0" smtClean="0"/>
              <a:t> – Warren Harding</a:t>
            </a:r>
            <a:endParaRPr lang="en-US" altLang="en-US" sz="2300" dirty="0"/>
          </a:p>
          <a:p>
            <a:pPr eaLnBrk="1" hangingPunct="1"/>
            <a:r>
              <a:rPr lang="en-US" altLang="en-US" sz="2300" dirty="0" smtClean="0"/>
              <a:t> Slogan was </a:t>
            </a:r>
            <a:r>
              <a:rPr lang="en-US" altLang="en-US" sz="2300" b="1" i="1" dirty="0" smtClean="0"/>
              <a:t>“___________________</a:t>
            </a:r>
            <a:r>
              <a:rPr lang="en-US" altLang="en-US" sz="2300" dirty="0" smtClean="0"/>
              <a:t>”=&gt; US tired of seeing what needed “fixed” in their society (i.e. </a:t>
            </a:r>
            <a:r>
              <a:rPr lang="en-US" altLang="en-US" sz="2300" b="1" i="1" dirty="0" smtClean="0"/>
              <a:t>Progressivism</a:t>
            </a:r>
            <a:r>
              <a:rPr lang="en-US" altLang="en-US" sz="2300" dirty="0" smtClean="0"/>
              <a:t>) &amp; wanted to pivot from focus on WWI</a:t>
            </a:r>
          </a:p>
          <a:p>
            <a:pPr eaLnBrk="1" hangingPunct="1"/>
            <a:r>
              <a:rPr lang="en-US" altLang="en-US" sz="2300" dirty="0" smtClean="0"/>
              <a:t>Warren Harding was considered attractive and helped to attract the female vote (first election for women) =&gt; </a:t>
            </a:r>
            <a:r>
              <a:rPr lang="en-US" altLang="en-US" sz="2300" b="1" i="1" dirty="0" smtClean="0"/>
              <a:t>history of affairs</a:t>
            </a:r>
          </a:p>
          <a:p>
            <a:pPr lvl="1" indent="-342900">
              <a:buFont typeface="Wingdings" panose="05000000000000000000" pitchFamily="2" charset="2"/>
              <a:buChar char="§"/>
            </a:pPr>
            <a:r>
              <a:rPr lang="en-US" altLang="en-US" sz="2300" dirty="0" smtClean="0"/>
              <a:t>Had a decade long affair w/ Nan Britton =&gt; fathered a child </a:t>
            </a:r>
            <a:r>
              <a:rPr lang="en-US" altLang="en-US" sz="1900" dirty="0" smtClean="0"/>
              <a:t>	</a:t>
            </a:r>
            <a:endParaRPr lang="en-US" altLang="en-US" sz="1400" b="1" i="1" dirty="0" smtClean="0"/>
          </a:p>
        </p:txBody>
      </p:sp>
      <p:pic>
        <p:nvPicPr>
          <p:cNvPr id="17412" name="Picture 10" descr="Image7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799" y="1066800"/>
            <a:ext cx="337729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3867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6633">
            <a:alpha val="18000"/>
          </a:srgb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381000"/>
          </a:xfrm>
        </p:spPr>
        <p:txBody>
          <a:bodyPr>
            <a:noAutofit/>
          </a:bodyPr>
          <a:lstStyle/>
          <a:p>
            <a:pPr eaLnBrk="1" hangingPunct="1"/>
            <a:r>
              <a:rPr lang="en-US" altLang="en-US" sz="3600" b="1" u="sng" dirty="0" smtClean="0"/>
              <a:t>Election of 1920</a:t>
            </a:r>
          </a:p>
        </p:txBody>
      </p:sp>
      <p:sp>
        <p:nvSpPr>
          <p:cNvPr id="18435" name="Rectangle 3"/>
          <p:cNvSpPr>
            <a:spLocks noGrp="1" noChangeArrowheads="1"/>
          </p:cNvSpPr>
          <p:nvPr>
            <p:ph type="body" idx="1"/>
          </p:nvPr>
        </p:nvSpPr>
        <p:spPr/>
        <p:txBody>
          <a:bodyPr/>
          <a:lstStyle/>
          <a:p>
            <a:pPr eaLnBrk="1" hangingPunct="1"/>
            <a:endParaRPr lang="en-US" altLang="en-US" smtClean="0"/>
          </a:p>
        </p:txBody>
      </p:sp>
      <p:pic>
        <p:nvPicPr>
          <p:cNvPr id="18436" name="Picture 7" descr="Map of the Presidential Election of 192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76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706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6633">
            <a:alpha val="18000"/>
          </a:srgbClr>
        </a:solid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0" y="533400"/>
            <a:ext cx="9144000" cy="6477000"/>
          </a:xfrm>
        </p:spPr>
        <p:txBody>
          <a:bodyPr>
            <a:normAutofit fontScale="92500" lnSpcReduction="20000"/>
          </a:bodyPr>
          <a:lstStyle/>
          <a:p>
            <a:pPr eaLnBrk="1" hangingPunct="1"/>
            <a:r>
              <a:rPr lang="en-US" altLang="en-US" sz="2100" dirty="0" smtClean="0"/>
              <a:t>The Republican Presidents of the 1920’s endorsed and practiced a laissez faire focus on business =&gt; actions and policies</a:t>
            </a:r>
          </a:p>
          <a:p>
            <a:pPr marL="400050" lvl="1" indent="0">
              <a:buNone/>
            </a:pPr>
            <a:r>
              <a:rPr lang="en-US" altLang="en-US" sz="2100" dirty="0" smtClean="0"/>
              <a:t>#1: Appointment of conservatives to Cabinet posts =&gt; </a:t>
            </a:r>
            <a:r>
              <a:rPr lang="en-US" altLang="en-US" sz="2100" b="1" i="1" dirty="0" smtClean="0"/>
              <a:t>Herbert Hoover </a:t>
            </a:r>
            <a:r>
              <a:rPr lang="en-US" altLang="en-US" sz="2100" dirty="0" smtClean="0"/>
              <a:t>as Secretary of Commerce (new position) &amp; </a:t>
            </a:r>
            <a:r>
              <a:rPr lang="en-US" altLang="en-US" sz="2100" b="1" i="1" dirty="0" smtClean="0"/>
              <a:t>Andrew Mellon </a:t>
            </a:r>
            <a:r>
              <a:rPr lang="en-US" altLang="en-US" sz="2100" dirty="0" smtClean="0"/>
              <a:t>as Secretary of Treasury</a:t>
            </a:r>
          </a:p>
          <a:p>
            <a:pPr marL="400050" lvl="1" indent="0">
              <a:buNone/>
            </a:pPr>
            <a:r>
              <a:rPr lang="en-US" altLang="en-US" sz="2100" dirty="0" smtClean="0"/>
              <a:t>-- Sided with business in labor disputes and ceased to enforce regulations</a:t>
            </a:r>
          </a:p>
          <a:p>
            <a:pPr marL="400050" lvl="1" indent="0">
              <a:buNone/>
            </a:pPr>
            <a:r>
              <a:rPr lang="en-US" altLang="en-US" sz="2100" dirty="0" smtClean="0"/>
              <a:t>-- Coolidge said, “The Business of America is Business” </a:t>
            </a:r>
          </a:p>
          <a:p>
            <a:pPr marL="400050" lvl="1" indent="0">
              <a:buNone/>
            </a:pPr>
            <a:r>
              <a:rPr lang="en-US" altLang="en-US" sz="2100" dirty="0" smtClean="0"/>
              <a:t>#2: Cut income taxes on wealthiest Americans from 73% to 25% =&gt; led to a concentration of wealth in top 1% (owned 43% of wealth)</a:t>
            </a:r>
          </a:p>
          <a:p>
            <a:pPr marL="400050" lvl="1" indent="0">
              <a:buNone/>
            </a:pPr>
            <a:r>
              <a:rPr lang="en-US" altLang="en-US" sz="2100" dirty="0" smtClean="0"/>
              <a:t>#3: Harding’s Sup Court nominees overturned laws designed to regulate business and allowed application of anti-trust laws to unions</a:t>
            </a:r>
          </a:p>
          <a:p>
            <a:pPr marL="400050" lvl="1" indent="0">
              <a:buNone/>
            </a:pPr>
            <a:r>
              <a:rPr lang="en-US" altLang="en-US" sz="2100" dirty="0" smtClean="0"/>
              <a:t>#4: Ford </a:t>
            </a:r>
            <a:r>
              <a:rPr lang="en-US" altLang="en-US" sz="2100" dirty="0" err="1" smtClean="0"/>
              <a:t>McCumber</a:t>
            </a:r>
            <a:r>
              <a:rPr lang="en-US" altLang="en-US" sz="2100" dirty="0" smtClean="0"/>
              <a:t> Tariff of 1922 set rates very high and protected American industries from foreign competition</a:t>
            </a:r>
          </a:p>
          <a:p>
            <a:pPr eaLnBrk="1" hangingPunct="1"/>
            <a:r>
              <a:rPr lang="en-US" altLang="en-US" sz="2100" dirty="0" smtClean="0"/>
              <a:t>However, Harding is most well known for scandal</a:t>
            </a:r>
          </a:p>
          <a:p>
            <a:pPr marL="685800" lvl="1">
              <a:buFont typeface="Wingdings" panose="05000000000000000000" pitchFamily="2" charset="2"/>
              <a:buChar char="§"/>
            </a:pPr>
            <a:r>
              <a:rPr lang="en-US" altLang="en-US" sz="2100" dirty="0" smtClean="0"/>
              <a:t>Appointed some old poker buddies from Ohio like </a:t>
            </a:r>
            <a:r>
              <a:rPr lang="en-US" altLang="en-US" sz="2100" b="1" i="1" dirty="0" smtClean="0"/>
              <a:t>Albert Fall</a:t>
            </a:r>
            <a:r>
              <a:rPr lang="en-US" altLang="en-US" sz="2100" dirty="0" smtClean="0"/>
              <a:t> Sec. of Interior and </a:t>
            </a:r>
            <a:r>
              <a:rPr lang="en-US" altLang="en-US" sz="2100" b="1" i="1" dirty="0" smtClean="0"/>
              <a:t>Harry Daugherty</a:t>
            </a:r>
            <a:r>
              <a:rPr lang="en-US" altLang="en-US" sz="2100" dirty="0" smtClean="0"/>
              <a:t> as Att. General =&gt; Friends known as </a:t>
            </a:r>
            <a:r>
              <a:rPr lang="en-US" altLang="en-US" sz="2100" b="1" i="1" dirty="0" smtClean="0"/>
              <a:t>“_________________”</a:t>
            </a:r>
            <a:r>
              <a:rPr lang="en-US" altLang="en-US" sz="2100" dirty="0" smtClean="0"/>
              <a:t> b/c Harding would spend days in WH playing poker and drinking</a:t>
            </a:r>
          </a:p>
          <a:p>
            <a:pPr eaLnBrk="1" hangingPunct="1"/>
            <a:r>
              <a:rPr lang="en-US" altLang="en-US" sz="2100" dirty="0" smtClean="0"/>
              <a:t>Although short lived, Harding’s administration fell apart due to a series of Scandals:</a:t>
            </a:r>
          </a:p>
          <a:p>
            <a:pPr eaLnBrk="1" hangingPunct="1">
              <a:buFontTx/>
              <a:buNone/>
            </a:pPr>
            <a:r>
              <a:rPr lang="en-US" altLang="en-US" sz="2100" b="1" dirty="0" smtClean="0"/>
              <a:t>	#1:</a:t>
            </a:r>
            <a:r>
              <a:rPr lang="en-US" altLang="en-US" sz="2100" dirty="0" smtClean="0"/>
              <a:t> ____________________________=&gt; Charles Forbes (Harding appointee) found guilty of selling govt. supplies for profit of over $200 Million!!</a:t>
            </a:r>
          </a:p>
          <a:p>
            <a:pPr eaLnBrk="1" hangingPunct="1">
              <a:buFontTx/>
              <a:buNone/>
            </a:pPr>
            <a:r>
              <a:rPr lang="en-US" altLang="en-US" sz="2100" dirty="0" smtClean="0"/>
              <a:t>	</a:t>
            </a:r>
            <a:r>
              <a:rPr lang="en-US" altLang="en-US" sz="2100" b="1" dirty="0" smtClean="0"/>
              <a:t>#</a:t>
            </a:r>
            <a:r>
              <a:rPr lang="en-US" altLang="en-US" sz="2100" b="1" dirty="0"/>
              <a:t>2</a:t>
            </a:r>
            <a:r>
              <a:rPr lang="en-US" altLang="en-US" sz="2100" dirty="0" smtClean="0"/>
              <a:t>: ________________________________=&gt; Sec. of Interior Fall leases govt. oil fields to private contractors for “bribes” of ~ $500,000!!</a:t>
            </a:r>
          </a:p>
          <a:p>
            <a:pPr eaLnBrk="1" hangingPunct="1"/>
            <a:r>
              <a:rPr lang="en-US" altLang="en-US" sz="2100" dirty="0" smtClean="0"/>
              <a:t>As scandals were coming to light Harding died of </a:t>
            </a:r>
            <a:r>
              <a:rPr lang="en-US" altLang="en-US" sz="2100" dirty="0" err="1" smtClean="0"/>
              <a:t>pnuemonia</a:t>
            </a:r>
            <a:r>
              <a:rPr lang="en-US" altLang="en-US" sz="2100" dirty="0" smtClean="0"/>
              <a:t> during a trip to tour West </a:t>
            </a:r>
          </a:p>
          <a:p>
            <a:pPr lvl="1">
              <a:buFont typeface="Wingdings" panose="05000000000000000000" pitchFamily="2" charset="2"/>
              <a:buChar char="§"/>
            </a:pPr>
            <a:r>
              <a:rPr lang="en-US" altLang="en-US" sz="2100" dirty="0" smtClean="0"/>
              <a:t> Given a large and well attended funeral</a:t>
            </a:r>
          </a:p>
        </p:txBody>
      </p:sp>
      <p:sp>
        <p:nvSpPr>
          <p:cNvPr id="5" name="Rectangle 2"/>
          <p:cNvSpPr>
            <a:spLocks noGrp="1" noChangeArrowheads="1"/>
          </p:cNvSpPr>
          <p:nvPr>
            <p:ph type="title"/>
          </p:nvPr>
        </p:nvSpPr>
        <p:spPr>
          <a:xfrm>
            <a:off x="457200" y="0"/>
            <a:ext cx="8229600" cy="563563"/>
          </a:xfrm>
        </p:spPr>
        <p:txBody>
          <a:bodyPr>
            <a:normAutofit fontScale="90000"/>
          </a:bodyPr>
          <a:lstStyle/>
          <a:p>
            <a:pPr eaLnBrk="1" hangingPunct="1"/>
            <a:r>
              <a:rPr lang="en-US" altLang="en-US" sz="3600" b="1" u="sng" dirty="0" smtClean="0"/>
              <a:t>Republican Presidents of the 1920’s</a:t>
            </a:r>
          </a:p>
        </p:txBody>
      </p:sp>
    </p:spTree>
    <p:extLst>
      <p:ext uri="{BB962C8B-B14F-4D97-AF65-F5344CB8AC3E}">
        <p14:creationId xmlns:p14="http://schemas.microsoft.com/office/powerpoint/2010/main" val="172340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6633">
            <a:alpha val="18000"/>
          </a:srgb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487362"/>
          </a:xfrm>
        </p:spPr>
        <p:txBody>
          <a:bodyPr>
            <a:normAutofit fontScale="90000"/>
          </a:bodyPr>
          <a:lstStyle/>
          <a:p>
            <a:pPr eaLnBrk="1" hangingPunct="1"/>
            <a:r>
              <a:rPr lang="en-US" altLang="en-US" sz="3600" b="1" u="sng" smtClean="0"/>
              <a:t>Teapot Dome Scandal</a:t>
            </a:r>
          </a:p>
        </p:txBody>
      </p:sp>
      <p:pic>
        <p:nvPicPr>
          <p:cNvPr id="20483" name="Picture 5" descr="topics19and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477000"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7998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6633">
            <a:alpha val="18000"/>
          </a:srgb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76200"/>
            <a:ext cx="8229600" cy="563563"/>
          </a:xfrm>
        </p:spPr>
        <p:txBody>
          <a:bodyPr>
            <a:normAutofit fontScale="90000"/>
          </a:bodyPr>
          <a:lstStyle/>
          <a:p>
            <a:pPr eaLnBrk="1" hangingPunct="1"/>
            <a:r>
              <a:rPr lang="en-US" altLang="en-US" sz="4000" b="1" u="sng" dirty="0" smtClean="0"/>
              <a:t>Calvin Coolidge (1923-1929)</a:t>
            </a:r>
          </a:p>
        </p:txBody>
      </p:sp>
      <p:sp>
        <p:nvSpPr>
          <p:cNvPr id="21507" name="Rectangle 3"/>
          <p:cNvSpPr>
            <a:spLocks noGrp="1" noChangeArrowheads="1"/>
          </p:cNvSpPr>
          <p:nvPr>
            <p:ph type="body" idx="1"/>
          </p:nvPr>
        </p:nvSpPr>
        <p:spPr>
          <a:xfrm>
            <a:off x="0" y="609600"/>
            <a:ext cx="5579840" cy="6324600"/>
          </a:xfrm>
        </p:spPr>
        <p:txBody>
          <a:bodyPr/>
          <a:lstStyle/>
          <a:p>
            <a:pPr eaLnBrk="1" hangingPunct="1"/>
            <a:r>
              <a:rPr lang="en-US" altLang="en-US" sz="2300" dirty="0" smtClean="0"/>
              <a:t>After Harding’s many scandals US was looking for honesty in Presidency </a:t>
            </a:r>
          </a:p>
          <a:p>
            <a:pPr lvl="1" indent="-342900">
              <a:buFont typeface="Wingdings" panose="05000000000000000000" pitchFamily="2" charset="2"/>
              <a:buChar char="§"/>
            </a:pPr>
            <a:r>
              <a:rPr lang="en-US" altLang="en-US" sz="2300" dirty="0" smtClean="0"/>
              <a:t>Coolidge was the son of a Presbyterian Minister and was extremely honest, quiet, dry, shy and boring</a:t>
            </a:r>
          </a:p>
          <a:p>
            <a:pPr lvl="1">
              <a:buFont typeface="Wingdings" panose="05000000000000000000" pitchFamily="2" charset="2"/>
              <a:buChar char="§"/>
            </a:pPr>
            <a:r>
              <a:rPr lang="en-US" altLang="en-US" sz="2300" dirty="0" smtClean="0"/>
              <a:t>Observers remarked that Coolidge looked as if he had been </a:t>
            </a:r>
            <a:r>
              <a:rPr lang="en-US" altLang="en-US" sz="2300" b="1" i="1" dirty="0" smtClean="0"/>
              <a:t>“weaned on a pickle” (</a:t>
            </a:r>
            <a:r>
              <a:rPr lang="en-US" altLang="en-US" sz="2300" dirty="0" smtClean="0"/>
              <a:t>Nickname was</a:t>
            </a:r>
            <a:r>
              <a:rPr lang="en-US" altLang="en-US" sz="2300" b="1" i="1" dirty="0" smtClean="0"/>
              <a:t> “__________”)</a:t>
            </a:r>
          </a:p>
          <a:p>
            <a:pPr eaLnBrk="1" hangingPunct="1"/>
            <a:r>
              <a:rPr lang="en-US" altLang="en-US" sz="2300" dirty="0" smtClean="0"/>
              <a:t>Coolidge was a very strict </a:t>
            </a:r>
            <a:r>
              <a:rPr lang="en-US" altLang="en-US" sz="2300" b="1" i="1" dirty="0" smtClean="0"/>
              <a:t>“__________” </a:t>
            </a:r>
            <a:r>
              <a:rPr lang="en-US" altLang="en-US" sz="2300" dirty="0" smtClean="0"/>
              <a:t>apostle and believed that, </a:t>
            </a:r>
            <a:r>
              <a:rPr lang="en-US" altLang="en-US" sz="2300" b="1" i="1" dirty="0" smtClean="0"/>
              <a:t>“the man who builds a factory builds a temple, the man who works there worships there”</a:t>
            </a:r>
          </a:p>
          <a:p>
            <a:pPr lvl="1" indent="-342900">
              <a:buFont typeface="Wingdings" panose="05000000000000000000" pitchFamily="2" charset="2"/>
              <a:buChar char="§"/>
            </a:pPr>
            <a:r>
              <a:rPr lang="en-US" altLang="en-US" sz="2300" dirty="0" smtClean="0"/>
              <a:t>Continued and amplified laissez faire policies =&gt; deregulated industries and encouraged credit purchases</a:t>
            </a:r>
          </a:p>
          <a:p>
            <a:pPr eaLnBrk="1" hangingPunct="1">
              <a:buFontTx/>
              <a:buNone/>
            </a:pPr>
            <a:r>
              <a:rPr lang="en-US" altLang="en-US" sz="1800" dirty="0" smtClean="0"/>
              <a:t>	</a:t>
            </a:r>
            <a:endParaRPr lang="en-US" altLang="en-US" sz="1800" b="1" i="1" dirty="0" smtClean="0"/>
          </a:p>
        </p:txBody>
      </p:sp>
      <p:pic>
        <p:nvPicPr>
          <p:cNvPr id="1026" name="Picture 2" descr="http://www.historytoday.com/sites/default/files/421px-Calvin_Coolidge-Ga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9840" y="1066800"/>
            <a:ext cx="3481156"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6199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04800" y="0"/>
            <a:ext cx="8610600" cy="609600"/>
          </a:xfrm>
        </p:spPr>
        <p:txBody>
          <a:bodyPr/>
          <a:lstStyle/>
          <a:p>
            <a:pPr eaLnBrk="1" hangingPunct="1"/>
            <a:r>
              <a:rPr lang="en-US" altLang="en-US" sz="3400" b="1" u="sng" dirty="0" smtClean="0"/>
              <a:t>Stock Market Crash of 1929 – Black Tuesday</a:t>
            </a:r>
          </a:p>
        </p:txBody>
      </p:sp>
      <p:sp>
        <p:nvSpPr>
          <p:cNvPr id="2051" name="Rectangle 3"/>
          <p:cNvSpPr>
            <a:spLocks noGrp="1" noChangeArrowheads="1"/>
          </p:cNvSpPr>
          <p:nvPr>
            <p:ph type="body" idx="1"/>
          </p:nvPr>
        </p:nvSpPr>
        <p:spPr>
          <a:xfrm>
            <a:off x="0" y="533400"/>
            <a:ext cx="9144000" cy="3505200"/>
          </a:xfrm>
        </p:spPr>
        <p:txBody>
          <a:bodyPr/>
          <a:lstStyle/>
          <a:p>
            <a:pPr eaLnBrk="1" hangingPunct="1">
              <a:lnSpc>
                <a:spcPct val="80000"/>
              </a:lnSpc>
            </a:pPr>
            <a:r>
              <a:rPr lang="en-US" altLang="en-US" sz="2200" dirty="0" smtClean="0"/>
              <a:t>Much of the great boom of the 1920’s was due to the Stock Market =&gt;       Q: </a:t>
            </a:r>
            <a:r>
              <a:rPr lang="en-US" altLang="en-US" sz="2200" b="1" i="1" dirty="0" smtClean="0"/>
              <a:t>What is a Stock?? Why buy stock??</a:t>
            </a:r>
          </a:p>
          <a:p>
            <a:pPr lvl="1">
              <a:lnSpc>
                <a:spcPct val="80000"/>
              </a:lnSpc>
              <a:buFont typeface="Wingdings" panose="05000000000000000000" pitchFamily="2" charset="2"/>
              <a:buChar char="§"/>
            </a:pPr>
            <a:r>
              <a:rPr lang="en-US" altLang="en-US" sz="2200" dirty="0" smtClean="0"/>
              <a:t>1920’s credit policies extended to stocks (i.e.</a:t>
            </a:r>
            <a:r>
              <a:rPr lang="en-US" altLang="en-US" sz="2200" b="1" i="1" dirty="0" smtClean="0"/>
              <a:t>“________________”)</a:t>
            </a:r>
            <a:r>
              <a:rPr lang="en-US" altLang="en-US" sz="2200" dirty="0" smtClean="0"/>
              <a:t> =&gt; buying stocks on “loan” w/ ~5-10% deposit </a:t>
            </a:r>
            <a:endParaRPr lang="en-US" altLang="en-US" sz="2200" dirty="0"/>
          </a:p>
          <a:p>
            <a:pPr lvl="1">
              <a:lnSpc>
                <a:spcPct val="80000"/>
              </a:lnSpc>
              <a:buFont typeface="Wingdings" panose="05000000000000000000" pitchFamily="2" charset="2"/>
              <a:buChar char="§"/>
            </a:pPr>
            <a:r>
              <a:rPr lang="en-US" altLang="en-US" sz="2200" dirty="0" smtClean="0"/>
              <a:t>By the summer of 1929 ~ $6 Billion in stocks bought on </a:t>
            </a:r>
            <a:r>
              <a:rPr lang="en-US" altLang="en-US" sz="2200" dirty="0"/>
              <a:t>m</a:t>
            </a:r>
            <a:r>
              <a:rPr lang="en-US" altLang="en-US" sz="2200" dirty="0" smtClean="0"/>
              <a:t>argin =&gt; creates huge “bubble” of inflated stock prices</a:t>
            </a:r>
          </a:p>
          <a:p>
            <a:pPr>
              <a:lnSpc>
                <a:spcPct val="80000"/>
              </a:lnSpc>
            </a:pPr>
            <a:r>
              <a:rPr lang="en-US" altLang="en-US" sz="2200" dirty="0"/>
              <a:t>Market </a:t>
            </a:r>
            <a:r>
              <a:rPr lang="en-US" altLang="en-US" sz="2200" dirty="0" smtClean="0"/>
              <a:t>crashes </a:t>
            </a:r>
            <a:r>
              <a:rPr lang="en-US" altLang="en-US" sz="2200" dirty="0"/>
              <a:t>in </a:t>
            </a:r>
            <a:r>
              <a:rPr lang="en-US" altLang="en-US" sz="2200" b="1" i="1" dirty="0"/>
              <a:t>October of 1929</a:t>
            </a:r>
            <a:r>
              <a:rPr lang="en-US" altLang="en-US" sz="2200" dirty="0"/>
              <a:t> &amp;</a:t>
            </a:r>
            <a:r>
              <a:rPr lang="en-US" altLang="en-US" sz="2200" dirty="0" smtClean="0"/>
              <a:t> </a:t>
            </a:r>
            <a:r>
              <a:rPr lang="en-US" altLang="en-US" sz="2200" dirty="0"/>
              <a:t>culminates in </a:t>
            </a:r>
            <a:r>
              <a:rPr lang="en-US" altLang="en-US" sz="2200" b="1" i="1" dirty="0" smtClean="0"/>
              <a:t>“_________________”</a:t>
            </a:r>
            <a:r>
              <a:rPr lang="en-US" altLang="en-US" sz="2200" dirty="0" smtClean="0"/>
              <a:t> =&gt; </a:t>
            </a:r>
            <a:r>
              <a:rPr lang="en-US" altLang="en-US" sz="2200" b="1" i="1" dirty="0"/>
              <a:t>stocks lose 75% of values within 3 weeks!!</a:t>
            </a:r>
            <a:r>
              <a:rPr lang="en-US" altLang="en-US" sz="2200" dirty="0"/>
              <a:t> ($40 B </a:t>
            </a:r>
            <a:r>
              <a:rPr lang="en-US" altLang="en-US" sz="2200" dirty="0" smtClean="0"/>
              <a:t>lost</a:t>
            </a:r>
            <a:r>
              <a:rPr lang="en-US" altLang="en-US" sz="2200" dirty="0"/>
              <a:t> </a:t>
            </a:r>
            <a:r>
              <a:rPr lang="en-US" altLang="en-US" sz="2200" dirty="0" smtClean="0"/>
              <a:t>and panic ensues)</a:t>
            </a:r>
          </a:p>
          <a:p>
            <a:pPr lvl="1" indent="-342900">
              <a:lnSpc>
                <a:spcPct val="80000"/>
              </a:lnSpc>
              <a:buFont typeface="Wingdings" panose="05000000000000000000" pitchFamily="2" charset="2"/>
              <a:buChar char="§"/>
            </a:pPr>
            <a:r>
              <a:rPr lang="en-US" altLang="en-US" sz="2200" dirty="0" smtClean="0"/>
              <a:t>Due to margin loans, many banks go bankrupt and millions lose savings and faith in economy =&gt; restrict spending &amp; cause further pain</a:t>
            </a:r>
            <a:endParaRPr lang="en-US" altLang="en-US" sz="2200" dirty="0"/>
          </a:p>
          <a:p>
            <a:pPr eaLnBrk="1" hangingPunct="1">
              <a:lnSpc>
                <a:spcPct val="80000"/>
              </a:lnSpc>
            </a:pPr>
            <a:endParaRPr lang="en-US" altLang="en-US" sz="1800" dirty="0" smtClean="0"/>
          </a:p>
        </p:txBody>
      </p:sp>
      <p:pic>
        <p:nvPicPr>
          <p:cNvPr id="2052" name="Picture 1029" descr="l038817-01-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733800"/>
            <a:ext cx="4022725"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031" descr="1920certific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73380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525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685800"/>
          </a:xfrm>
        </p:spPr>
        <p:txBody>
          <a:bodyPr>
            <a:normAutofit fontScale="90000"/>
          </a:bodyPr>
          <a:lstStyle/>
          <a:p>
            <a:pPr eaLnBrk="1" hangingPunct="1"/>
            <a:r>
              <a:rPr lang="en-US" altLang="en-US" sz="4000" b="1" u="sng" dirty="0" smtClean="0"/>
              <a:t>Stock Market Crash of 1929</a:t>
            </a:r>
          </a:p>
        </p:txBody>
      </p:sp>
      <p:pic>
        <p:nvPicPr>
          <p:cNvPr id="4099" name="Picture 3" descr="Stock_market_crash_1929_small"/>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685800"/>
            <a:ext cx="5098676" cy="5562600"/>
          </a:xfrm>
          <a:noFill/>
        </p:spPr>
      </p:pic>
      <p:pic>
        <p:nvPicPr>
          <p:cNvPr id="4100" name="Picture 5" descr="20051029-black-tuesda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914400"/>
            <a:ext cx="3598629" cy="5257800"/>
          </a:xfrm>
          <a:noFill/>
        </p:spPr>
      </p:pic>
    </p:spTree>
    <p:extLst>
      <p:ext uri="{BB962C8B-B14F-4D97-AF65-F5344CB8AC3E}">
        <p14:creationId xmlns:p14="http://schemas.microsoft.com/office/powerpoint/2010/main" val="1480934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457200"/>
          </a:xfrm>
        </p:spPr>
        <p:txBody>
          <a:bodyPr>
            <a:normAutofit fontScale="90000"/>
          </a:bodyPr>
          <a:lstStyle/>
          <a:p>
            <a:r>
              <a:rPr lang="en-US" b="1" u="sng" dirty="0" smtClean="0"/>
              <a:t>Unit VII Main Eras</a:t>
            </a:r>
            <a:endParaRPr lang="en-US" b="1" u="sng" dirty="0"/>
          </a:p>
        </p:txBody>
      </p:sp>
      <p:sp>
        <p:nvSpPr>
          <p:cNvPr id="3" name="Content Placeholder 2"/>
          <p:cNvSpPr>
            <a:spLocks noGrp="1"/>
          </p:cNvSpPr>
          <p:nvPr>
            <p:ph idx="1"/>
          </p:nvPr>
        </p:nvSpPr>
        <p:spPr>
          <a:xfrm>
            <a:off x="0" y="685800"/>
            <a:ext cx="9144000" cy="3276600"/>
          </a:xfrm>
        </p:spPr>
        <p:txBody>
          <a:bodyPr>
            <a:normAutofit lnSpcReduction="10000"/>
          </a:bodyPr>
          <a:lstStyle/>
          <a:p>
            <a:pPr marL="0" indent="0">
              <a:buNone/>
            </a:pPr>
            <a:r>
              <a:rPr lang="en-US" sz="2200" dirty="0" smtClean="0"/>
              <a:t>Unit comprises many different broad eras &amp; developments in US History </a:t>
            </a:r>
          </a:p>
          <a:p>
            <a:r>
              <a:rPr lang="en-US" sz="2200" dirty="0" smtClean="0"/>
              <a:t>___________________________(1890-1914) =&gt; reformers institute improvements aimed at new industrial society</a:t>
            </a:r>
          </a:p>
          <a:p>
            <a:r>
              <a:rPr lang="en-US" sz="2200" dirty="0" smtClean="0"/>
              <a:t>________________________(1920-1929) =&gt; US society undergoes a social and cultural transformation which unleashes a variety of tensions</a:t>
            </a:r>
          </a:p>
          <a:p>
            <a:r>
              <a:rPr lang="en-US" sz="2200" dirty="0" smtClean="0"/>
              <a:t>_____________________(1929-1939) =&gt; Stock Market collapse &amp; laissez faire policies unleash a decade of collapse that remakes the US economy</a:t>
            </a:r>
          </a:p>
          <a:p>
            <a:r>
              <a:rPr lang="en-US" sz="2200" dirty="0" smtClean="0"/>
              <a:t>______________________=&gt; increasingly violent &amp; large international conflicts presses US into a more interventionist  foreign policy</a:t>
            </a:r>
            <a:endParaRPr lang="en-US" sz="2200" dirty="0"/>
          </a:p>
        </p:txBody>
      </p:sp>
      <p:pic>
        <p:nvPicPr>
          <p:cNvPr id="3074" name="Picture 2" descr="http://envisioningtheamericandream.files.wordpress.com/2014/09/roosvelt-t-newdiplomacy2.jpg?w=7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38574"/>
            <a:ext cx="4800600" cy="301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679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76200"/>
            <a:ext cx="7772400" cy="533400"/>
          </a:xfrm>
        </p:spPr>
        <p:txBody>
          <a:bodyPr>
            <a:normAutofit fontScale="90000"/>
          </a:bodyPr>
          <a:lstStyle/>
          <a:p>
            <a:pPr eaLnBrk="1" hangingPunct="1"/>
            <a:r>
              <a:rPr lang="en-US" altLang="en-US" sz="4000" b="1" u="sng" dirty="0" smtClean="0"/>
              <a:t>Causes of the Great Depression</a:t>
            </a:r>
          </a:p>
        </p:txBody>
      </p:sp>
      <p:sp>
        <p:nvSpPr>
          <p:cNvPr id="5123" name="Rectangle 3"/>
          <p:cNvSpPr>
            <a:spLocks noGrp="1" noChangeArrowheads="1"/>
          </p:cNvSpPr>
          <p:nvPr>
            <p:ph type="body" idx="1"/>
          </p:nvPr>
        </p:nvSpPr>
        <p:spPr>
          <a:xfrm>
            <a:off x="0" y="609600"/>
            <a:ext cx="9144000" cy="6400800"/>
          </a:xfrm>
        </p:spPr>
        <p:txBody>
          <a:bodyPr>
            <a:normAutofit fontScale="92500"/>
          </a:bodyPr>
          <a:lstStyle/>
          <a:p>
            <a:pPr eaLnBrk="1" hangingPunct="1"/>
            <a:r>
              <a:rPr lang="en-US" altLang="en-US" sz="2200" dirty="0" smtClean="0"/>
              <a:t>What is a </a:t>
            </a:r>
            <a:r>
              <a:rPr lang="en-US" altLang="en-US" sz="2200" b="1" i="1" dirty="0" smtClean="0"/>
              <a:t>Depression</a:t>
            </a:r>
            <a:r>
              <a:rPr lang="en-US" altLang="en-US" sz="2200" dirty="0" smtClean="0"/>
              <a:t>?? =&gt; </a:t>
            </a:r>
          </a:p>
          <a:p>
            <a:pPr eaLnBrk="1" hangingPunct="1"/>
            <a:endParaRPr lang="en-US" altLang="en-US" sz="2200" dirty="0" smtClean="0"/>
          </a:p>
          <a:p>
            <a:pPr eaLnBrk="1" hangingPunct="1"/>
            <a:r>
              <a:rPr lang="en-US" altLang="en-US" sz="2300" dirty="0" smtClean="0"/>
              <a:t>Why is the Depression of the 1930’s called the “Great” Depression??</a:t>
            </a:r>
          </a:p>
          <a:p>
            <a:pPr eaLnBrk="1" hangingPunct="1">
              <a:buFontTx/>
              <a:buNone/>
            </a:pPr>
            <a:r>
              <a:rPr lang="en-US" altLang="en-US" sz="2300" dirty="0" smtClean="0"/>
              <a:t>	-- </a:t>
            </a:r>
            <a:r>
              <a:rPr lang="en-US" altLang="en-US" sz="2300" b="1" i="1" dirty="0" smtClean="0"/>
              <a:t>1929 = 23,000 businesses fail</a:t>
            </a:r>
            <a:r>
              <a:rPr lang="en-US" altLang="en-US" sz="2300" b="1" i="1" dirty="0"/>
              <a:t>;</a:t>
            </a:r>
            <a:r>
              <a:rPr lang="en-US" altLang="en-US" sz="2300" b="1" i="1" dirty="0" smtClean="0"/>
              <a:t> </a:t>
            </a:r>
            <a:r>
              <a:rPr lang="en-US" altLang="en-US" sz="2300" b="1" i="1" dirty="0" err="1" smtClean="0"/>
              <a:t>Avg</a:t>
            </a:r>
            <a:r>
              <a:rPr lang="en-US" altLang="en-US" sz="2300" b="1" i="1" dirty="0" smtClean="0"/>
              <a:t> incomes falls from $2,300/yr. In 1929 to $1,600 in 1932; Unemployment rises from 5% in 1929 to 25% in 1932!!!</a:t>
            </a:r>
          </a:p>
          <a:p>
            <a:pPr eaLnBrk="1" hangingPunct="1"/>
            <a:r>
              <a:rPr lang="en-US" altLang="en-US" sz="2300" dirty="0" smtClean="0"/>
              <a:t>What made the depression of 1929 the Great Depression??</a:t>
            </a:r>
          </a:p>
          <a:p>
            <a:pPr eaLnBrk="1" hangingPunct="1">
              <a:buFontTx/>
              <a:buNone/>
            </a:pPr>
            <a:r>
              <a:rPr lang="en-US" altLang="en-US" sz="2300" dirty="0" smtClean="0"/>
              <a:t>	</a:t>
            </a:r>
            <a:r>
              <a:rPr lang="en-US" altLang="en-US" sz="2300" b="1" i="1" u="sng" dirty="0" smtClean="0"/>
              <a:t>#1: Stock Market Crash</a:t>
            </a:r>
            <a:r>
              <a:rPr lang="en-US" altLang="en-US" sz="2300" dirty="0" smtClean="0"/>
              <a:t> =&gt; US lost confidence, destroyed savings </a:t>
            </a:r>
            <a:r>
              <a:rPr lang="en-US" altLang="en-US" sz="2300" dirty="0"/>
              <a:t>&amp;</a:t>
            </a:r>
            <a:r>
              <a:rPr lang="en-US" altLang="en-US" sz="2300" dirty="0" smtClean="0"/>
              <a:t> banking</a:t>
            </a:r>
          </a:p>
          <a:p>
            <a:pPr eaLnBrk="1" hangingPunct="1">
              <a:buFontTx/>
              <a:buNone/>
            </a:pPr>
            <a:r>
              <a:rPr lang="en-US" altLang="en-US" sz="2300" dirty="0" smtClean="0"/>
              <a:t>	</a:t>
            </a:r>
            <a:r>
              <a:rPr lang="en-US" altLang="en-US" sz="2300" b="1" i="1" u="sng" dirty="0" smtClean="0"/>
              <a:t>#2: Depressed Farms and Industries</a:t>
            </a:r>
            <a:r>
              <a:rPr lang="en-US" altLang="en-US" sz="2300" dirty="0" smtClean="0"/>
              <a:t> =&gt; 1920’s hadn’t been good for farmers; dust storms and natural disasters destroyed Midwest</a:t>
            </a:r>
          </a:p>
          <a:p>
            <a:pPr eaLnBrk="1" hangingPunct="1">
              <a:buFontTx/>
              <a:buNone/>
            </a:pPr>
            <a:r>
              <a:rPr lang="en-US" altLang="en-US" sz="2300" dirty="0" smtClean="0"/>
              <a:t>	</a:t>
            </a:r>
            <a:r>
              <a:rPr lang="en-US" altLang="en-US" sz="2300" b="1" i="1" u="sng" dirty="0" smtClean="0"/>
              <a:t>#3: Overproduction and Overconsumption</a:t>
            </a:r>
            <a:r>
              <a:rPr lang="en-US" altLang="en-US" sz="2300" dirty="0" smtClean="0"/>
              <a:t> =&gt; US industries produced too much in 1920’s w/ new machinery and too many credit purchases were made</a:t>
            </a:r>
          </a:p>
          <a:p>
            <a:pPr lvl="1">
              <a:buFont typeface="Wingdings" panose="05000000000000000000" pitchFamily="2" charset="2"/>
              <a:buChar char="§"/>
            </a:pPr>
            <a:r>
              <a:rPr lang="en-US" altLang="en-US" sz="2300" dirty="0" smtClean="0"/>
              <a:t>Warehouses full of merchandise ready for consumption at time of crash</a:t>
            </a:r>
          </a:p>
          <a:p>
            <a:pPr eaLnBrk="1" hangingPunct="1">
              <a:buFontTx/>
              <a:buNone/>
            </a:pPr>
            <a:r>
              <a:rPr lang="en-US" altLang="en-US" sz="2300" dirty="0" smtClean="0"/>
              <a:t>	</a:t>
            </a:r>
            <a:r>
              <a:rPr lang="en-US" altLang="en-US" sz="2300" b="1" i="1" u="sng" dirty="0" smtClean="0"/>
              <a:t>#4: Monetary Policy</a:t>
            </a:r>
            <a:r>
              <a:rPr lang="en-US" altLang="en-US" sz="2300" dirty="0" smtClean="0"/>
              <a:t> =&gt; Federal reserve new &amp; did not understand $$ policy (expand in time of crisis); 1930’s =&gt; $$ too tightly controlled</a:t>
            </a:r>
          </a:p>
          <a:p>
            <a:pPr eaLnBrk="1" hangingPunct="1">
              <a:buFontTx/>
              <a:buNone/>
            </a:pPr>
            <a:r>
              <a:rPr lang="en-US" altLang="en-US" sz="2300" dirty="0" smtClean="0"/>
              <a:t>	</a:t>
            </a:r>
            <a:r>
              <a:rPr lang="en-US" altLang="en-US" sz="2300" b="1" i="1" u="sng" dirty="0" smtClean="0"/>
              <a:t>#5: Decreased Foreign Trade</a:t>
            </a:r>
            <a:r>
              <a:rPr lang="en-US" altLang="en-US" sz="2300" dirty="0" smtClean="0"/>
              <a:t> =&gt; High ____________________________made things worse as US shut out Europe for no paying WWI debts</a:t>
            </a:r>
          </a:p>
          <a:p>
            <a:pPr marL="0" indent="0" eaLnBrk="1" hangingPunct="1">
              <a:buNone/>
            </a:pPr>
            <a:endParaRPr lang="en-US" altLang="en-US" sz="2200" b="1" i="1" dirty="0" smtClean="0"/>
          </a:p>
        </p:txBody>
      </p:sp>
    </p:spTree>
    <p:extLst>
      <p:ext uri="{BB962C8B-B14F-4D97-AF65-F5344CB8AC3E}">
        <p14:creationId xmlns:p14="http://schemas.microsoft.com/office/powerpoint/2010/main" val="24628235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685800" y="23813"/>
            <a:ext cx="7772400" cy="585787"/>
          </a:xfrm>
        </p:spPr>
        <p:txBody>
          <a:bodyPr>
            <a:normAutofit fontScale="90000"/>
          </a:bodyPr>
          <a:lstStyle/>
          <a:p>
            <a:r>
              <a:rPr lang="en-US" altLang="en-US" b="1" u="sng" smtClean="0"/>
              <a:t>1930’s US $$ Supply</a:t>
            </a: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28992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1509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647700" y="0"/>
            <a:ext cx="7772400" cy="614363"/>
          </a:xfrm>
        </p:spPr>
        <p:txBody>
          <a:bodyPr>
            <a:normAutofit fontScale="90000"/>
          </a:bodyPr>
          <a:lstStyle/>
          <a:p>
            <a:r>
              <a:rPr lang="en-US" altLang="en-US" smtClean="0"/>
              <a:t>1930’s World Trade</a:t>
            </a: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614363"/>
            <a:ext cx="86042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extBox 3"/>
          <p:cNvSpPr txBox="1">
            <a:spLocks noChangeArrowheads="1"/>
          </p:cNvSpPr>
          <p:nvPr/>
        </p:nvSpPr>
        <p:spPr bwMode="auto">
          <a:xfrm>
            <a:off x="273050" y="5457825"/>
            <a:ext cx="86042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b="1"/>
              <a:t>Ironically, even though tariff rates rose by up to 50%, imports declined so sharply that tariff revenues fell 46% from $602 million in 1929 to $328 million in 1932. This not to mention the loss of tax revenue from the domestic unemployment the tariffs caused indirectly.</a:t>
            </a:r>
            <a:endParaRPr lang="en-US" altLang="en-US" sz="2000"/>
          </a:p>
        </p:txBody>
      </p:sp>
    </p:spTree>
    <p:extLst>
      <p:ext uri="{BB962C8B-B14F-4D97-AF65-F5344CB8AC3E}">
        <p14:creationId xmlns:p14="http://schemas.microsoft.com/office/powerpoint/2010/main" val="32920577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574" y="40594"/>
            <a:ext cx="8912225" cy="792162"/>
          </a:xfrm>
        </p:spPr>
        <p:txBody>
          <a:bodyPr>
            <a:normAutofit/>
          </a:bodyPr>
          <a:lstStyle/>
          <a:p>
            <a:r>
              <a:rPr lang="en-US" sz="3600" b="1" u="sng" dirty="0" smtClean="0"/>
              <a:t>Unemployment During the Great Depression</a:t>
            </a:r>
            <a:endParaRPr lang="en-US" sz="3600" b="1" u="sng" dirty="0"/>
          </a:p>
        </p:txBody>
      </p:sp>
      <p:sp>
        <p:nvSpPr>
          <p:cNvPr id="4" name="AutoShape 2" descr="data:image/jpeg;base64,/9j/4AAQSkZJRgABAQAAAQABAAD/2wCEAAkGBhQQEBUSEhASFRIUFxsWFhcWGBgXGRUYHRoYFxUTFxYXGyYfFxkkGhUUIC8gIycpLCwtFx8xNTAqQSgrLCkBCQoKDgwOGg8PGjQkHCQsLCwtKSwyLDUpNSksLCksLywsLCwsLCkpLCksLCksKSwsLCwsKSosLCwwLCwpLCwpKf/AABEIAL8BCAMBIgACEQEDEQH/xAAbAAEBAAMBAQEAAAAAAAAAAAAAAwIEBQEGB//EAD8QAAIABAIHBgQEBAYDAQEAAAECAAMREgQhBRMxQVFS0hQiYZGSogYycYEHQsHRIzNighUkQ3Kh8IOTsdNT/8QAFwEBAQEBAAAAAAAAAAAAAAAAAAIBA//EACIRAQEAAQQCAgMBAAAAAAAAAAABEQISIUExUWFxIoGhUv/aAAwDAQACEQMRAD8A/cYQhAI1tJaQTDyZk6YSJcpC7kAkhVFWNBmaAE5cI2Y1NL6NXE4ebh3JCTpbymI2gOpQkV30MAwulEmUIuAZFmAsLQVapXbv7py3RsmYBtI84+b0l8GdolYZHmrXDPLeurqJglpMQKVL5V1pNanZsjit+E6nDzJLYpmL4eVhw7ITZq1RCyrrKWsstTaa0apB3QH3utHMPP7RqHTMrtAw138UyjOAoaatWCM12z5mXKtc4+G0/wDhm/Z8WZDiZNnS8UqS7FSpxE+XPC3s9AEKECvEnKOgPwzXW6wYhgO+bAgtBfFy8ZaBd/LBlBCm8MxqKwH2hnqNrL5iPQ4Owj/u2PiJf4dqVmybpi/5SZhdc1rCaJtzLM1YNQZJeaqg0yegOUSf8KgSf80VDCcDZLCmk3DSsMQDfuMoPszLEeMB94Jo4jPxjnY34jkSpHaDMuk3iXcnfFxcSgO7X85Cx87M/DZTOlzROVSmoNBLJ70rETMS5UtMJUO01hSpoOOyNhfgELotNHLOAVHV7zLrULOE8AoGAqbQpNftAfQ6P0vKnh9W1dXMMpwQQVmLQlCDvoQfEERbD4xJgJR1YBihtINGUkMuW8EGo8I+Oxf4cM6GUuMKyg7PLGrDOl06TiLTNL3MA8k0JzowBJtBi8n8OkV0bW1EuZPmBbCATOnLiFPdcd9HloKmoKihWA+h0xpqVhJD4icxEpKXFQWpUgVotScyIywWmJU68I/eluZcxWqrIwAYghv6SDXYQQRHCxXwKG0bMwCzyFmbHK3lFuVggBarAWgAsxNN5pGlpn8M1xLTJnaCs6c05nbVgrSbhjhLFW4EWoQQamprXbkH1+IxySwCSTVlTugsaswUZKCQKsKnYBmaCKictK3Cg31j5CV+HKhT/FQucRInq+qFyiUMPdKBvrRzhUJNd+w0jkTfwueRKAkvLmmktSrKZSmydiJ4mEqzVP8AHsoVIoPIPt9LaflYVA80tYad5VLAXOktQSo2l5igffgY90fp+VPmzZKFhNk26xWVlK3hivzDP5W2RzMX8Lmdo2Vg+5IsEjJbpqrqXluEBYqWFZYFxzzMamkvw/1+MfE9oKF3lvRUoyhJE7DlVmXVFwnlq0ytGRgPpsfpKXIlNOmzFSUgqzHYB9tprlQZk5R5I0kjsV7ysArEOrLk11tCRQnuNkMxTOkcFPgKWdGnAO7EMFrMWoJdLCky1mYA1loSNhzyFYw0l8ENiZqzJ2KZ1XESp+qKlpSiWjo0tEZzbfeSTnspSA+p1g4jL/v6iJJjUYuqsGaWaOqkEqSAwUjcSCDTxEfHzvwxQyZslJ9gmtNq1lzCXMXEKJWb2iw4l6MoU0AU1jt/Dvwz2PXkTA7T2VySlCGWVLlGpDVYEy7vC45nbAU0N8WYbF26qZUvK1yhlZC0q63WC4CoDCh4VFaVFerrRsuHHb/zHw0n8LFEiXLOKcvIkLIluqWgATknlnW6rXGWikXDu141EW/DkzMZOJ/hSFl4dZLCjFrJGKkOmblwg16khj3rQK74D9AEwcREcXj0lIXYm0U+UFzmQooqgk5ncI+TkfhlKTV98GzCrh2FhUO6o0rtFEmCjMjsrA1qLcxQGMMd+GQmSmTtT1ZAhLKHqFmpOUsCwuYFCLhQkN3ixAgPtTMA2kcPvwj0GsfFTfwzUzA/aWNJ0udRluDWYmdiyrd7vMTPKXblGw1MfQ/C+hOw4OThdYZmpSy8i24AmndqaZGm3dAdWEIQCEIQHL07hcRMCDDTRLYFiWOYPdKqpWmYq123IqMjXLRw2jscjKxxMtxcl6MMlQFw4VgAWa0pmaVIj6KEBFma6gKgUrmCf1Ee2vzL6T1QHz/2/qYrAStfmX0nqha/MvpPVFYQErX5l9J6oWvzL6T1RWEBK1+ZfSeqFr8y+k9UVhAStfmX0nqha/MvpPVFYQErX5l9J6oWvzL6T1RWEBK1+ZfSeqFr8y+k9UVhAStfmX0nqha/MvpPVFYQErX5l9J6oWvzL6T1RWEBK1+ZfSeqFr8y+k9UVhAStfmX0nqha/MvpPVFYQErX5l9J6oWvzL6T1RWEBK1+ZfSeqFr8y+k9UVhASIbmX0nqiUvEXbJss79h2bK/NG1Gi2hpZpUHIEDM7ySf+WMbMdsuelXnFdsyWKUrUbKmi/m3nKPJeKBa3WITmKAUNRUU+bireRhM0ajEkg95bTnkV4U8N31MeJotA11DUGuZNK1Zq0+rt5xv4s5bcIQiVEI5umdJPJ1dku+4tUUfIBGaoKK1Mwoz45RzsJ8Q4iqa3BOFfViqG60vcHLDcqsBnwNd9IDvD5/7f1MVjXaYQ57pPdGy3ieJjPXHkb29UBWES1x5G9vVDXHkb29UBWES1x5G9vVDXHkb29UBWES1x5G9vVDXHkb29UBWES1x5G9vVAzTyN7eqAiNKSyD3jkpcggghVNCSCOMeSNLSnNFcVy21G0VAz8I0Mfi5MgfySZir3UW0zCNtKBi1vjsEbeFmpORJiye7QFck7tMgKXZEZim6Ol0zGcVGbnDoQiWtPI3t6oa48je3qjmtWES1x5G9vVDXHkb29UBWES1x5G9vVDXHkb29UBWES1x5G9vVDXHkb29UBWES1x5G9vVDXHkb29UBWES1x5G9vVDXHkb29UBWES1x5G9vVDXHkb29UBWES1x5G9vVDXHkb29UBWES1x5G9vVHqzCT8jDxNv6GApCEIBCEICQ+f+39TFYkPn/t/UxWAQhCAQhCA0cfiZimkta9xjmrHvZBRVcqbaj7xN8ZOLUSTkAM2yqbgGHlWn0rwr0oRUs9Jx8uVjtKTUkBlk1mlwioxpXvUqCPAE/QExUYGZM/mzSBySqoPoX+c/UFfpAfxMT/TIFP8AyOKn7qlP/YY6EVbjwyTPlHDYNJQoiKo30FK+JO8+JjUxGHaUxmyhUHOZLH5v604P4fm+tDHRhEzVVYTw+IWYodDVTsP/AHYfCCYhTsdTt2EHYaHyOUaOMlmQWnywSvzTZY/MBtmIP/6AD+6lNtDE9ENKnqs6VMY/NttDC5lZlYAZHuAfT7GN28Z6Tu5x26MrFI3yup+hB4jd4g+UVjSm6JlsQSDdl3gaE0N2ZHjWN2JuOlTPZCEIxpCEIBCEIBCEIBCEIBCEIBCEIBCEIDS0npaXhgGm3BTXvBSwW1WclqbBRTnGnhvi3DTHsEyjVVaMCvea4BQTkTVCMt8dLE4CXNKmZLVitbbgDSooaV4jKMf8MlUUaqXRCCotHdK1KkcCCTn4mAyacomZsB3RtI4mMu0rzr5iH5/7f1MVgJdpXnXzEO0rzr5iKwgJdpXnXzEO0rzr5iKwgJdpXnXzETxOkElozlhRQTkRU03DxjZjn43+JNlytw/iv9FP8Nfu9D/4zG6Zmst4e6MpLlgM63tVnzHzsat9gTQeAEbXaV518xFYQtzckmEu0rzr5iHaV518xFYRjUu0rzr5iNXE4aS5uuCuMg6MFYeFRtHgajwjfhGy2eGWZco495PzlZqcyEBwP6krRvquf9MTXSgxKLMw80Be8DU257KFSK+NcqZR2Y0MRgyja2SBd+dNizB/8VxubfsO4i5ZftNl/SD6wgDXopsoWBBq9VN1CN4DD7xt4SeQDrJksm420P5d1a79sVwmKWatynLYQcipG1WG4jhFom2+GydpdpXnXzEO0rzr5iKwiVNPFaTWXuLVVm7tDkpUHf8A1A/QGIvpxRsSYTaHoBmASAQRXIiuf0MdEoDtAjjy9MNrZl0n/LqbVmr3u8PnuAztBqK0oCpqeHTTJekarjt0ZGPRxUMBQlc8sxtGcZ9pXnXzEZSpgYAqQVOYINQfEEbYziKuJdpXnXzEO0rzr5iKwjBLtK86+Yh2ledfMRWEBLtK86+YjJZ6k0DKT4ERnCAQhCAQjwtTfGEvEK3ysprwIO3Zs+h8oDwfP/b+pisS/P8A2/qYrAIQhAIRo4+bNBIlKD3MiR+a5RTbylt277Rg83EFzaqBO7S7bt7wy+5r9PGKmlO50SY0NEi8NOP+qar4SxlLH3FW+rmNLSuLnGSksSv4k5tWy3AFUzvcH/aNu64bdkdtVAFBkBsjbNs+yXNewhCIUQhCAQhCAQhCA0cXhGVtbKpf+ddgmgbjwcDY32OWyWG04s+WXkVYq4RgVIKm5Q4I4hST9o6caOJ0f3tZKISbv5Zm+2YBt/3bR5g3LL5RZZ4YzMVNWgCBiXpWhAC1pXac8jnwplnFMFiZjG2ZKtIUGozUmpBA8oyweOEyqkFZi/Mh2jgQfzKdzD/g1Api8UJSF2rQbhtJOSqBvJJAH1hfWG/OWvpCeSRJlmjvtYf6afmf67l8TXcY2pEgIoRRRVFAOAGyIaPwpUF3prZmb02DlQf0qMvHM7424y+oT20ZmjKEvJbVucyAKox/qTZXxFD4xCVpoicJE2UyOVqHBrLY7grGme3Ijdv2x1YniMOsxSrqGU7QY2av9FnpppJnBBVquZYU94AX0NWHd4geZ4R7Kkz1YEurKSLgRQgW0NCu03Cv3jDXth8phLyd0w5tL8JnFf6/VzR0Q1cxsjbcMkewhCOayEIQCEIQHP0toZcTq7iRqyxFAprdKmSSDcDlbNY/UD6RoYf4LkyyhltNRkMvNXPeEuoVGrWq2tbTgAI78ICDSgX3/KNhI3ngYz1A4t6m/ePB8/8Ab+pisBPUDi3qb94agcW9TfvFIQE9QOLepv3hqBxb1N+8UjU0niCkuifzHIRP9x3/AEAqx8FMbJm4Zbhr4OSJk15tWtWspO82wH+I23e4p/4xG/qBxb1N+8eYbDiWiovyqAB9uPjFYarmkmE9QOLepv3hqBxb1N+8UhGNT1A4t6m/eGoHFvU37xSEBPUDi3qb94agcW9TfvFIQE9QOLepv3hqBxb1N+8UhAT1A4t6m/eGoHFvU37xSEBp4vRazKG5ldfkcMarx2nMHeDkY0MBImzZrGfLKrJNJdGYrMYjOaKtUZZAbrjmTs6WKkuzKUe2gau07RRTbvoc9ojUOAmsqgzipEu0spPebu94g7DVTnnkxjppvCLOXQ1A4t6m/eGoHFvU37xhhJbqGvYN3iVIFKLuB8dsXiKtPUDi3qb94agcW9TfvFIRgnqBxb1N+8cbEYR8NNR0emE/1EqTYTsdc8krSo2DM04d2PGUEEEVByIO/wAIrTqwmzLQXAzAwInZAuaEEghmJXf+UGg+kTl6KmAD/MNeAASRUHvXVtO+hpWKYBjKbUMcgKyifzJvQneyVA8QVPGOhFXVYySVMyBxb1N+8erJANc/Ux/+mM4RzWQhCAQjm6bkYhwnZ5ioQXuLUpQypiplaa0mmU1MslO3YefhtH45GVjiZbgsl6MMlQFw4VgKs1pTMgVIgO6Pn/t/UxWIMG1mRHyjaCd58YztbmX0nqgKQiExyoqzoB4in/1oxM/Omsl1rSlM6nMCl22gMMDZjny/4uILflkixfF2ALn7Lav9zRnjsU0uWXqpOxRQ95jkqjvbyRGWCwjS5YW5SRmxtPeYmrN829iT94qcTKbzcNuETtbmX0nqha3MvpPVEqUhE7W5l9J6oWtzL6T1QFIRO1uZfSeqFrcy+k9UBSETtbmX0nqha3MvpPVAUhE7W5l9J6oWtzL6T1QFIRO1uZfSeqFrcy+k9UBSETtbmX0nqha3MvpPVAUhE7W5l9J6oWtzL6T1QFIRO1uZfSeqFrcy+k9UBSETtbmX0nqha3MvpPVASx+E1i5G11NyNysNh8RmQRvBIj3A4vWJUi1gbXXlYbV8eIO8EHfFLW5l9J6o5GlFmyZiz0KWGgn1B+TdMpXatTU8ONMr0/lwm8cu3COfOafc9oUraLDl81M61OzI+a8DCQ2IDC9UZSRUqaWi0V27e9XzjNvybnQhCESohCEBIfP/AG/qYrEh8/8Ab+pisBr43BLOW160qDkaZjZEv8HlklitWJBJO2oyBy2bT5xuxq6RxRRKLQzHNiA8x3nwABY+CmKlviJsnmuaui0mzpY7xl4Q903HvTDQ0PEKKfdqbiD3Ijg8KJSBBU03naxObMfEkkn6xaGrVk0zBCEIlRCEIBCEIBCEIBCEIBCEIBCEIBCEIBCEIBCEIBHjLUUOwx7CA5+jjq2Mg/lFZZO+Xsp4lD3fpad8dCNTSOGLKGSmtlm5PHihPBhUeR3RbC4kTEDrsI37RuII3EGoI4iKvPKZxwrCEIlSWKnFJbMBcVUkDPMgEgZAnyBjhYT4hxFU1uCcK+rFU71pe4OWA2KrAZ12Gu8CPooQEGch/lJ7o2U4niYy1p5G9vVGjP0wiYjVFZpOruqst3FK0p3AT/xSK/4wnLP/APRP/wDzitur0ndPbZ1p5G9vVGhg5hmzDOsYqAUlfLsr35nzfmIoPBQd8Rx2lhMZMOizgZ1QXMuYgVBm9CyjMjIEbCQfr2JcsKAAAABQAbABsAjcXTOezO6sNaeRvb1Q1p5G9vVFYRCktaeRvb1Q1p5G9vVFYQEtaeRvb1Q1p5G9vVFYQEtaeRvb1Q1p5G9vVFYQEtaeRvb1Q1p5G9vVFYQEtaeRvb1Q1p5G9vVFYQEtaeRvb1Q1p5G9vVFYQEtaeRvb1Q1p5G9vVFYQEtaeRvb1Q1p5G9vVFYQEtaeRvb1Q1p5G9vVFYQEtaeRvb1Q1p5G9vVFYQEtaeRvb1Q1p5G9vVFYQEtaeRvb1RysRj1ws0FwVlT2puNs36AnJht4EV/NHSx2JMuWzqjORsVdpiGIxL1ylB1qvgRmQWow2ggecXp/idTfhEcJiNYga1lruYUI3bIRHhS0InicQstGdyFRFLMTuAFSfIGOdhvijDTHsWct9VFDVc2utXvAZ90inHKA2MXfeur8C2zNamq58dxHCIsmIzYMtKtRWC7LRaKjgwbzzjbacomZso7o2kcTGfak518xFTVhlmUHM25CBlb31BFCxpsJzyNfAgxBExIANyN/SQB+c51XfYR5ee92pOdfMQ7UnOvmIbvhm1WES7UnOvmIdqTnXzESpWES7UnOvmIdqTnXzEBWES7UnOvmIdqTnXzEBWES7UnOvmIdqTnXzEBWES7UnOvmIdqTnXzEBWES7UnOvmIdqTnXzEBWES7UnOvmIdqTnXzEBWES7UnOvmIdqTnXzEBWES7UnOvmIdqTnXzEBWES7UnOvmIdqTnXzEBWES7UnOvmIdqTnXzEBWES7UnOvmIdqTnXzEBWES7UnOvmI9XEKTQMpP1EBSEIQGE2UHUqwBVgQQcwQciCN4pHOx+Cw0mTrJkpNXIAmfKWK2VYMAASSCWP3MdSJYrCrNRpcxQyMKMpzDA7QRvEByZnxbhlL95zq2dHIRzaUV3YGg4S5lONv0r0pGkEeSJ6kmWyawEAmq0uqAMzlwic3QshzVpKE1Y1IGZYBWJ41AAz4DhGwmERZerCKJYW0KBQBaUtpwpAcpPizDs2TOSNXWiObRNAMsmgyBque6ucb+jNJy8TKE2U1yNWhoRmCVIofEGMBoSQLaSUFhUrQfLYCqU/2qSBwqeMbUjDrLUKihVGwAUA3wHHf4wwu0u2Sa35HqEu1ZahFRQnP6x0dHaVl4hWaU1wVrTkRnQNv2gqymvAxgug5AAUSJdAKAWjIVLU+lSTTfWNjDYRJYIloqgksQoAqTtJpv2eUBycT8X4ZK3O1VWY5Fj1pKaYszKm4yZvprvFeng8ek66wk2NY2RGdqtlUZijqajLOJ/4LJpTUpSpOzez6xz4VfvHidsXw2DSXdYircbmoKVNAtT9lUfYQHPxHxJIWZqmZry5l22Nm6qjkDLPKbLod931i+jNNS8SKyyxBRJgJVlBSYCUIJFD8rVG6mcZvoiSSxMpCWJZjTaxUIW+tgC120FIphtHy5RZpctVLUuoKVoKL5CA08d8RSJT6uY5DXIlLWpWYGsFaUNbG2cIy0f8AEEme4RC1xV2AKkZJM1UwZ71fKnjGxM0XKZi7SkLNaSSAa21sr9LjThWPcNo2VKNUlqppSoGdNpz8TSvGggNXSfxHIwxYTXK2hWbusQA5cKagU/0pn0p4irB/EEiZMEpH/iVmKEIIP8IhZn0AJH13bDG1N0bKdi7S1LEKCSK1CksgPEBiSPExjJ0TJRlZZMsMoIVgouANLgG250HkICek9OSsN/NYjuF8lY90MiHMClbpssU8a7jGrh/irDs6Slc3O9i90gEmWs4Gp3FHUjj9jHRxOjpcw3PLVjaUqRXutQsn+02rUb6CMZeipStcJSBqk1pvOZPnAYaR0vLw9NYxFQzCisckW5swKDLzjTkfFeGZlVZlC+rtBBF2tBZCK7jRvvltIr0sTgJcwguisVuCkjZcLWp9RlEf8EkVB1EuqkMptHdI+UjhTdSApjdIJJCmYSA7WigJzoWzoDTJTmf1Ec2T8W4dxchdqprO6jElQ+qY7M6MtD9o6uIwiTLb1DWMGWv5WFQGHA5nziUrRMlPllIMgMlG4gj/AJVT9hwgKYzGLKW5yQLlTIE5uwRRQf1MM9g3xx3+NsIqlzMNBfU2N/p2Fgcsspqt4AkmlDHaxOFSatrqGWoNDmKqQyn6ggH7RrTNByGrWRLNdtVGZqWr9akmu3OApidJJLkmexOrC3k2sTbStbQK7PCObN+L8Mparmqu8pja2TIrOy7OCPTjQx1Z2BlvLMppamUVtKUFtuy2mylN0TbRMkkkykqbiTTMlhRiTvJAArwygMpWkUeSJ6sTLKawEAklaXVtArs3UrHNPxhhKms4ArqxmGH80ApTLeMzwpnHXOHWyy0WUttplbSltOFMo1v8EkUA1EogWEVUGln8ulRlbTLhAU0fpBJ8sTJZqpqNhGakqwIO8EEfaOW/xlhBm02lE1ouVh3SQlQCK1qwFNuf1p2MNhUlqERVVRsCigGdTkPEkxq/4Dh7LOzyilttpUEW1utoRsqSfrAbGExizVLISQGdDUEd5GKOKHgykV3xy8R8YYVCb5ttqu5uVhQS2dH2jbdKmADfb4ivWw+FWWCEUKCzMQMqsxLM31JJJ+sazaEkFSpkSyrBgQVBBDtfMFDzManidsBXB49Zt9t38NrGqpXO1XBFR3gVdTUZZwjLC4JJV2rRVuYs1Mqsdpj2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descr="http://blog.heritage.org/wp-content/uploads/2009/01/new-deal-unemployme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16429"/>
            <a:ext cx="7540626"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178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21771"/>
            <a:ext cx="7772400" cy="533400"/>
          </a:xfrm>
        </p:spPr>
        <p:txBody>
          <a:bodyPr>
            <a:normAutofit fontScale="90000"/>
          </a:bodyPr>
          <a:lstStyle/>
          <a:p>
            <a:pPr eaLnBrk="1" hangingPunct="1"/>
            <a:r>
              <a:rPr lang="en-US" altLang="en-US" sz="4000" b="1" u="sng" dirty="0" smtClean="0"/>
              <a:t>Life During the Depression</a:t>
            </a:r>
          </a:p>
        </p:txBody>
      </p:sp>
      <p:sp>
        <p:nvSpPr>
          <p:cNvPr id="9219" name="Rectangle 3"/>
          <p:cNvSpPr>
            <a:spLocks noGrp="1" noChangeArrowheads="1"/>
          </p:cNvSpPr>
          <p:nvPr>
            <p:ph type="body" idx="1"/>
          </p:nvPr>
        </p:nvSpPr>
        <p:spPr>
          <a:xfrm>
            <a:off x="0" y="533400"/>
            <a:ext cx="9144000" cy="6553200"/>
          </a:xfrm>
        </p:spPr>
        <p:txBody>
          <a:bodyPr/>
          <a:lstStyle/>
          <a:p>
            <a:pPr eaLnBrk="1" hangingPunct="1">
              <a:lnSpc>
                <a:spcPct val="90000"/>
              </a:lnSpc>
            </a:pPr>
            <a:r>
              <a:rPr lang="en-US" altLang="en-US" sz="2100" dirty="0" smtClean="0"/>
              <a:t>Life during the Great Depression was very hard and crushing . . .</a:t>
            </a:r>
          </a:p>
          <a:p>
            <a:pPr eaLnBrk="1" hangingPunct="1">
              <a:lnSpc>
                <a:spcPct val="90000"/>
              </a:lnSpc>
              <a:buFontTx/>
              <a:buNone/>
            </a:pPr>
            <a:r>
              <a:rPr lang="en-US" altLang="en-US" sz="2100" b="1" u="sng" dirty="0" smtClean="0"/>
              <a:t>Rural Farmers</a:t>
            </a:r>
          </a:p>
          <a:p>
            <a:pPr eaLnBrk="1" hangingPunct="1">
              <a:lnSpc>
                <a:spcPct val="90000"/>
              </a:lnSpc>
            </a:pPr>
            <a:r>
              <a:rPr lang="en-US" altLang="en-US" sz="2100" dirty="0" smtClean="0"/>
              <a:t>Farmers during the 1930’s were faced w/ a wide variety of problems</a:t>
            </a:r>
          </a:p>
          <a:p>
            <a:pPr eaLnBrk="1" hangingPunct="1">
              <a:lnSpc>
                <a:spcPct val="90000"/>
              </a:lnSpc>
              <a:buFontTx/>
              <a:buNone/>
            </a:pPr>
            <a:r>
              <a:rPr lang="en-US" altLang="en-US" sz="2100" dirty="0" smtClean="0"/>
              <a:t>	</a:t>
            </a:r>
            <a:r>
              <a:rPr lang="en-US" altLang="en-US" sz="2100" b="1" dirty="0" smtClean="0"/>
              <a:t>#1</a:t>
            </a:r>
            <a:r>
              <a:rPr lang="en-US" altLang="en-US" sz="2100" dirty="0" smtClean="0"/>
              <a:t>: </a:t>
            </a:r>
            <a:r>
              <a:rPr lang="en-US" altLang="en-US" sz="2100" b="1" u="sng" dirty="0" smtClean="0"/>
              <a:t>Chronically low prices</a:t>
            </a:r>
            <a:r>
              <a:rPr lang="en-US" altLang="en-US" sz="2100" dirty="0" smtClean="0"/>
              <a:t>  =&gt; 2</a:t>
            </a:r>
            <a:r>
              <a:rPr lang="en-US" altLang="en-US" sz="2100" baseline="30000" dirty="0" smtClean="0"/>
              <a:t>nd</a:t>
            </a:r>
            <a:r>
              <a:rPr lang="en-US" altLang="en-US" sz="2100" dirty="0" smtClean="0"/>
              <a:t> decade; prices were so low many farmers let crops rot in field or dumped milk b/c it would cost more to sell it</a:t>
            </a:r>
          </a:p>
          <a:p>
            <a:pPr eaLnBrk="1" hangingPunct="1">
              <a:lnSpc>
                <a:spcPct val="90000"/>
              </a:lnSpc>
              <a:buFontTx/>
              <a:buNone/>
            </a:pPr>
            <a:r>
              <a:rPr lang="en-US" altLang="en-US" sz="2100" dirty="0" smtClean="0"/>
              <a:t>	</a:t>
            </a:r>
            <a:r>
              <a:rPr lang="en-US" altLang="en-US" sz="2100" b="1" dirty="0" smtClean="0"/>
              <a:t>#2: </a:t>
            </a:r>
            <a:r>
              <a:rPr lang="en-US" altLang="en-US" sz="2100" b="1" u="sng" dirty="0" smtClean="0"/>
              <a:t>Dust Storms</a:t>
            </a:r>
            <a:r>
              <a:rPr lang="en-US" altLang="en-US" sz="2100" dirty="0" smtClean="0"/>
              <a:t> (“_______________________”) =&gt; 1000 + feet high =&gt; blocked RR lines, buries farm equipment/houses; kills animals, destroys soil</a:t>
            </a:r>
          </a:p>
          <a:p>
            <a:pPr lvl="1">
              <a:lnSpc>
                <a:spcPct val="90000"/>
              </a:lnSpc>
              <a:buFont typeface="Wingdings" panose="05000000000000000000" pitchFamily="2" charset="2"/>
              <a:buChar char="§"/>
            </a:pPr>
            <a:r>
              <a:rPr lang="en-US" altLang="en-US" sz="2100" dirty="0" smtClean="0"/>
              <a:t>Caused by over-farming </a:t>
            </a:r>
            <a:r>
              <a:rPr lang="en-US" altLang="en-US" sz="2100" dirty="0"/>
              <a:t>,</a:t>
            </a:r>
            <a:r>
              <a:rPr lang="en-US" altLang="en-US" sz="2100" dirty="0" smtClean="0"/>
              <a:t> de-forestation &amp; drought in MW </a:t>
            </a:r>
            <a:r>
              <a:rPr lang="en-US" altLang="en-US" sz="2100" b="1" i="1" dirty="0" smtClean="0"/>
              <a:t>(“__________”)</a:t>
            </a:r>
          </a:p>
          <a:p>
            <a:pPr eaLnBrk="1" hangingPunct="1">
              <a:lnSpc>
                <a:spcPct val="90000"/>
              </a:lnSpc>
              <a:buFontTx/>
              <a:buNone/>
            </a:pPr>
            <a:r>
              <a:rPr lang="en-US" altLang="en-US" sz="2100" dirty="0" smtClean="0"/>
              <a:t>	</a:t>
            </a:r>
            <a:r>
              <a:rPr lang="en-US" altLang="en-US" sz="2100" b="1" dirty="0" smtClean="0"/>
              <a:t>#3</a:t>
            </a:r>
            <a:r>
              <a:rPr lang="en-US" altLang="en-US" sz="2100" dirty="0" smtClean="0"/>
              <a:t>: </a:t>
            </a:r>
            <a:r>
              <a:rPr lang="en-US" altLang="en-US" sz="2100" b="1" u="sng" dirty="0" smtClean="0"/>
              <a:t>Bank Foreclosures</a:t>
            </a:r>
            <a:r>
              <a:rPr lang="en-US" altLang="en-US" sz="2100" dirty="0" smtClean="0"/>
              <a:t> =&gt; many farmers had borrowed against farm in tough years or to buy modern equipment and now 1000’s go bankrupt</a:t>
            </a:r>
          </a:p>
          <a:p>
            <a:pPr lvl="1">
              <a:lnSpc>
                <a:spcPct val="90000"/>
              </a:lnSpc>
              <a:buFont typeface="Wingdings" panose="05000000000000000000" pitchFamily="2" charset="2"/>
              <a:buChar char="§"/>
            </a:pPr>
            <a:r>
              <a:rPr lang="en-US" altLang="en-US" sz="2100" dirty="0" smtClean="0"/>
              <a:t>Some retaliate w/ </a:t>
            </a:r>
            <a:r>
              <a:rPr lang="en-US" altLang="en-US" sz="2100" b="1" i="1" dirty="0" smtClean="0"/>
              <a:t>“Penny Auctions”</a:t>
            </a:r>
            <a:r>
              <a:rPr lang="en-US" altLang="en-US" sz="2100" dirty="0" smtClean="0"/>
              <a:t> where property is sold for a low price and then given back to families</a:t>
            </a:r>
          </a:p>
          <a:p>
            <a:pPr marL="400050">
              <a:lnSpc>
                <a:spcPct val="90000"/>
              </a:lnSpc>
            </a:pPr>
            <a:r>
              <a:rPr lang="en-US" altLang="en-US" sz="2100" dirty="0" smtClean="0"/>
              <a:t>Leads many to abandon Midwest =&gt; migrate to California </a:t>
            </a:r>
            <a:r>
              <a:rPr lang="en-US" altLang="en-US" sz="2100" b="1" i="1" dirty="0" smtClean="0"/>
              <a:t>(“_________”)</a:t>
            </a:r>
          </a:p>
          <a:p>
            <a:pPr>
              <a:buNone/>
            </a:pPr>
            <a:r>
              <a:rPr lang="en-US" altLang="en-US" sz="2000" b="1" u="sng" dirty="0"/>
              <a:t>Urban Poor</a:t>
            </a:r>
          </a:p>
          <a:p>
            <a:r>
              <a:rPr lang="en-US" altLang="en-US" sz="2100" dirty="0"/>
              <a:t>1933 was the peak of unemployment =&gt; over </a:t>
            </a:r>
            <a:r>
              <a:rPr lang="en-US" altLang="en-US" sz="2100" dirty="0" smtClean="0"/>
              <a:t>_____% </a:t>
            </a:r>
            <a:r>
              <a:rPr lang="en-US" altLang="en-US" sz="2100" dirty="0"/>
              <a:t>nationwide w/ reduced wages for others</a:t>
            </a:r>
          </a:p>
          <a:p>
            <a:pPr lvl="1">
              <a:buFont typeface="Wingdings" panose="05000000000000000000" pitchFamily="2" charset="2"/>
              <a:buChar char="§"/>
            </a:pPr>
            <a:r>
              <a:rPr lang="en-US" altLang="en-US" sz="2100" dirty="0" smtClean="0"/>
              <a:t>“_________” hardest hit =&gt;  </a:t>
            </a:r>
            <a:r>
              <a:rPr lang="en-US" altLang="en-US" sz="2100" dirty="0"/>
              <a:t>Chicago = 50%; Cleveland =50%; Toledo = 80%</a:t>
            </a:r>
          </a:p>
          <a:p>
            <a:pPr lvl="1">
              <a:buFont typeface="Wingdings" panose="05000000000000000000" pitchFamily="2" charset="2"/>
              <a:buChar char="§"/>
            </a:pPr>
            <a:r>
              <a:rPr lang="en-US" altLang="en-US" sz="2100" dirty="0" smtClean="0"/>
              <a:t> </a:t>
            </a:r>
            <a:r>
              <a:rPr lang="en-US" altLang="en-US" sz="2100" dirty="0"/>
              <a:t>Former rich and middle class on streets selling apples, begging, homeless</a:t>
            </a:r>
          </a:p>
          <a:p>
            <a:pPr eaLnBrk="1" hangingPunct="1">
              <a:lnSpc>
                <a:spcPct val="90000"/>
              </a:lnSpc>
              <a:buFontTx/>
              <a:buNone/>
            </a:pPr>
            <a:endParaRPr lang="en-US" altLang="en-US" sz="1800" b="1" i="1" dirty="0" smtClean="0"/>
          </a:p>
        </p:txBody>
      </p:sp>
    </p:spTree>
    <p:extLst>
      <p:ext uri="{BB962C8B-B14F-4D97-AF65-F5344CB8AC3E}">
        <p14:creationId xmlns:p14="http://schemas.microsoft.com/office/powerpoint/2010/main" val="361094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linds(horizontal)">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blinds(horizontal)">
                                      <p:cBhvr>
                                        <p:cTn id="12" dur="5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blinds(horizontal)">
                                      <p:cBhvr>
                                        <p:cTn id="17" dur="500"/>
                                        <p:tgtEl>
                                          <p:spTgt spid="9219">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9219">
                                            <p:txEl>
                                              <p:pRg st="3" end="3"/>
                                            </p:txEl>
                                          </p:spTgt>
                                        </p:tgtEl>
                                        <p:attrNameLst>
                                          <p:attrName>style.visibility</p:attrName>
                                        </p:attrNameLst>
                                      </p:cBhvr>
                                      <p:to>
                                        <p:strVal val="visible"/>
                                      </p:to>
                                    </p:set>
                                    <p:animEffect transition="in" filter="blinds(horizontal)">
                                      <p:cBhvr>
                                        <p:cTn id="20" dur="500"/>
                                        <p:tgtEl>
                                          <p:spTgt spid="9219">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animEffect transition="in" filter="blinds(horizontal)">
                                      <p:cBhvr>
                                        <p:cTn id="23" dur="500"/>
                                        <p:tgtEl>
                                          <p:spTgt spid="9219">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9219">
                                            <p:txEl>
                                              <p:pRg st="5" end="5"/>
                                            </p:txEl>
                                          </p:spTgt>
                                        </p:tgtEl>
                                        <p:attrNameLst>
                                          <p:attrName>style.visibility</p:attrName>
                                        </p:attrNameLst>
                                      </p:cBhvr>
                                      <p:to>
                                        <p:strVal val="visible"/>
                                      </p:to>
                                    </p:set>
                                    <p:animEffect transition="in" filter="blinds(horizontal)">
                                      <p:cBhvr>
                                        <p:cTn id="26" dur="500"/>
                                        <p:tgtEl>
                                          <p:spTgt spid="9219">
                                            <p:txEl>
                                              <p:pRg st="5" end="5"/>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9219">
                                            <p:txEl>
                                              <p:pRg st="6" end="6"/>
                                            </p:txEl>
                                          </p:spTgt>
                                        </p:tgtEl>
                                        <p:attrNameLst>
                                          <p:attrName>style.visibility</p:attrName>
                                        </p:attrNameLst>
                                      </p:cBhvr>
                                      <p:to>
                                        <p:strVal val="visible"/>
                                      </p:to>
                                    </p:set>
                                    <p:animEffect transition="in" filter="blinds(horizontal)">
                                      <p:cBhvr>
                                        <p:cTn id="29" dur="500"/>
                                        <p:tgtEl>
                                          <p:spTgt spid="9219">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9219">
                                            <p:txEl>
                                              <p:pRg st="7" end="7"/>
                                            </p:txEl>
                                          </p:spTgt>
                                        </p:tgtEl>
                                        <p:attrNameLst>
                                          <p:attrName>style.visibility</p:attrName>
                                        </p:attrNameLst>
                                      </p:cBhvr>
                                      <p:to>
                                        <p:strVal val="visible"/>
                                      </p:to>
                                    </p:set>
                                    <p:animEffect transition="in" filter="blinds(horizontal)">
                                      <p:cBhvr>
                                        <p:cTn id="32" dur="500"/>
                                        <p:tgtEl>
                                          <p:spTgt spid="9219">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9219">
                                            <p:txEl>
                                              <p:pRg st="8" end="8"/>
                                            </p:txEl>
                                          </p:spTgt>
                                        </p:tgtEl>
                                        <p:attrNameLst>
                                          <p:attrName>style.visibility</p:attrName>
                                        </p:attrNameLst>
                                      </p:cBhvr>
                                      <p:to>
                                        <p:strVal val="visible"/>
                                      </p:to>
                                    </p:set>
                                    <p:animEffect transition="in" filter="blinds(horizontal)">
                                      <p:cBhvr>
                                        <p:cTn id="35" dur="500"/>
                                        <p:tgtEl>
                                          <p:spTgt spid="9219">
                                            <p:txEl>
                                              <p:pRg st="8" end="8"/>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9219">
                                            <p:txEl>
                                              <p:pRg st="9" end="9"/>
                                            </p:txEl>
                                          </p:spTgt>
                                        </p:tgtEl>
                                        <p:attrNameLst>
                                          <p:attrName>style.visibility</p:attrName>
                                        </p:attrNameLst>
                                      </p:cBhvr>
                                      <p:to>
                                        <p:strVal val="visible"/>
                                      </p:to>
                                    </p:set>
                                    <p:animEffect transition="in" filter="blinds(horizontal)">
                                      <p:cBhvr>
                                        <p:cTn id="38" dur="500"/>
                                        <p:tgtEl>
                                          <p:spTgt spid="9219">
                                            <p:txEl>
                                              <p:pRg st="9" end="9"/>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9219">
                                            <p:txEl>
                                              <p:pRg st="10" end="10"/>
                                            </p:txEl>
                                          </p:spTgt>
                                        </p:tgtEl>
                                        <p:attrNameLst>
                                          <p:attrName>style.visibility</p:attrName>
                                        </p:attrNameLst>
                                      </p:cBhvr>
                                      <p:to>
                                        <p:strVal val="visible"/>
                                      </p:to>
                                    </p:set>
                                    <p:animEffect transition="in" filter="blinds(horizontal)">
                                      <p:cBhvr>
                                        <p:cTn id="41" dur="500"/>
                                        <p:tgtEl>
                                          <p:spTgt spid="9219">
                                            <p:txEl>
                                              <p:pRg st="10" end="10"/>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9219">
                                            <p:txEl>
                                              <p:pRg st="11" end="11"/>
                                            </p:txEl>
                                          </p:spTgt>
                                        </p:tgtEl>
                                        <p:attrNameLst>
                                          <p:attrName>style.visibility</p:attrName>
                                        </p:attrNameLst>
                                      </p:cBhvr>
                                      <p:to>
                                        <p:strVal val="visible"/>
                                      </p:to>
                                    </p:set>
                                    <p:animEffect transition="in" filter="blinds(horizontal)">
                                      <p:cBhvr>
                                        <p:cTn id="44" dur="500"/>
                                        <p:tgtEl>
                                          <p:spTgt spid="9219">
                                            <p:txEl>
                                              <p:pRg st="11" end="11"/>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9219">
                                            <p:txEl>
                                              <p:pRg st="12" end="12"/>
                                            </p:txEl>
                                          </p:spTgt>
                                        </p:tgtEl>
                                        <p:attrNameLst>
                                          <p:attrName>style.visibility</p:attrName>
                                        </p:attrNameLst>
                                      </p:cBhvr>
                                      <p:to>
                                        <p:strVal val="visible"/>
                                      </p:to>
                                    </p:set>
                                    <p:animEffect transition="in" filter="blinds(horizontal)">
                                      <p:cBhvr>
                                        <p:cTn id="47" dur="500"/>
                                        <p:tgtEl>
                                          <p:spTgt spid="921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152400"/>
            <a:ext cx="7772400" cy="685800"/>
          </a:xfrm>
        </p:spPr>
        <p:txBody>
          <a:bodyPr>
            <a:normAutofit fontScale="90000"/>
          </a:bodyPr>
          <a:lstStyle/>
          <a:p>
            <a:pPr eaLnBrk="1" hangingPunct="1"/>
            <a:r>
              <a:rPr lang="en-US" altLang="en-US" sz="4000" b="1" u="sng" smtClean="0"/>
              <a:t>Black Blizzard in Kansas</a:t>
            </a:r>
          </a:p>
        </p:txBody>
      </p:sp>
      <p:sp>
        <p:nvSpPr>
          <p:cNvPr id="15363" name="Rectangle 3"/>
          <p:cNvSpPr>
            <a:spLocks noGrp="1" noChangeArrowheads="1"/>
          </p:cNvSpPr>
          <p:nvPr>
            <p:ph type="body" idx="1"/>
          </p:nvPr>
        </p:nvSpPr>
        <p:spPr/>
        <p:txBody>
          <a:bodyPr/>
          <a:lstStyle/>
          <a:p>
            <a:pPr eaLnBrk="1" hangingPunct="1"/>
            <a:endParaRPr lang="en-US" altLang="en-US" smtClean="0"/>
          </a:p>
        </p:txBody>
      </p:sp>
      <p:pic>
        <p:nvPicPr>
          <p:cNvPr id="15364" name="Picture 5" descr="dustst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6106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6120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09600" y="152400"/>
            <a:ext cx="7772400" cy="762000"/>
          </a:xfrm>
        </p:spPr>
        <p:txBody>
          <a:bodyPr/>
          <a:lstStyle/>
          <a:p>
            <a:pPr eaLnBrk="1" hangingPunct="1"/>
            <a:r>
              <a:rPr lang="en-US" altLang="en-US" b="1" u="sng" smtClean="0"/>
              <a:t>Dust Bowl in 1930’s</a:t>
            </a:r>
          </a:p>
        </p:txBody>
      </p:sp>
      <p:pic>
        <p:nvPicPr>
          <p:cNvPr id="16387" name="Picture 5" descr="pdi3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86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2480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152400"/>
            <a:ext cx="7772400" cy="609600"/>
          </a:xfrm>
        </p:spPr>
        <p:txBody>
          <a:bodyPr>
            <a:normAutofit fontScale="90000"/>
          </a:bodyPr>
          <a:lstStyle/>
          <a:p>
            <a:pPr eaLnBrk="1" hangingPunct="1"/>
            <a:r>
              <a:rPr lang="en-US" altLang="en-US" sz="4000" b="1" i="1" u="sng" smtClean="0"/>
              <a:t>Migrant Mother</a:t>
            </a:r>
            <a:r>
              <a:rPr lang="en-US" altLang="en-US" sz="4000" u="sng" smtClean="0"/>
              <a:t> by Dorothea Lange</a:t>
            </a:r>
          </a:p>
        </p:txBody>
      </p:sp>
      <p:pic>
        <p:nvPicPr>
          <p:cNvPr id="17411" name="Picture 5" descr="20050204013313!Lange-MigrantM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14400"/>
            <a:ext cx="48006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61788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76200"/>
            <a:ext cx="7772400" cy="381000"/>
          </a:xfrm>
        </p:spPr>
        <p:txBody>
          <a:bodyPr>
            <a:normAutofit fontScale="90000"/>
          </a:bodyPr>
          <a:lstStyle/>
          <a:p>
            <a:pPr eaLnBrk="1" hangingPunct="1"/>
            <a:r>
              <a:rPr lang="en-US" altLang="en-US" sz="4000" b="1" u="sng" dirty="0" smtClean="0"/>
              <a:t>Life During the Depression (</a:t>
            </a:r>
            <a:r>
              <a:rPr lang="en-US" altLang="en-US" sz="4000" b="1" u="sng" dirty="0" err="1" smtClean="0"/>
              <a:t>Cont</a:t>
            </a:r>
            <a:r>
              <a:rPr lang="en-US" altLang="en-US" sz="4000" b="1" u="sng" dirty="0" smtClean="0"/>
              <a:t>)</a:t>
            </a:r>
          </a:p>
        </p:txBody>
      </p:sp>
      <p:sp>
        <p:nvSpPr>
          <p:cNvPr id="14339" name="Rectangle 3"/>
          <p:cNvSpPr>
            <a:spLocks noGrp="1" noChangeArrowheads="1"/>
          </p:cNvSpPr>
          <p:nvPr>
            <p:ph type="body" idx="1"/>
          </p:nvPr>
        </p:nvSpPr>
        <p:spPr>
          <a:xfrm>
            <a:off x="0" y="533400"/>
            <a:ext cx="9144000" cy="3810000"/>
          </a:xfrm>
        </p:spPr>
        <p:txBody>
          <a:bodyPr/>
          <a:lstStyle/>
          <a:p>
            <a:pPr eaLnBrk="1" hangingPunct="1"/>
            <a:r>
              <a:rPr lang="en-US" altLang="en-US" sz="2100" b="1" i="1" dirty="0" smtClean="0"/>
              <a:t>“_____________________________</a:t>
            </a:r>
            <a:r>
              <a:rPr lang="en-US" altLang="en-US" sz="2100" dirty="0" smtClean="0"/>
              <a:t>” – home for those w/o a home</a:t>
            </a:r>
          </a:p>
          <a:p>
            <a:pPr lvl="1">
              <a:buFont typeface="Wingdings" panose="05000000000000000000" pitchFamily="2" charset="2"/>
              <a:buChar char="§"/>
            </a:pPr>
            <a:r>
              <a:rPr lang="en-US" altLang="en-US" sz="2100" dirty="0" smtClean="0"/>
              <a:t>1932 2 </a:t>
            </a:r>
            <a:r>
              <a:rPr lang="en-US" altLang="en-US" sz="2100" dirty="0"/>
              <a:t>M</a:t>
            </a:r>
            <a:r>
              <a:rPr lang="en-US" altLang="en-US" sz="2100" dirty="0" smtClean="0"/>
              <a:t> on road looking for work </a:t>
            </a:r>
            <a:r>
              <a:rPr lang="en-US" altLang="en-US" sz="2100" dirty="0"/>
              <a:t>&amp;</a:t>
            </a:r>
            <a:r>
              <a:rPr lang="en-US" altLang="en-US" sz="2100" dirty="0" smtClean="0"/>
              <a:t> 2 </a:t>
            </a:r>
            <a:r>
              <a:rPr lang="en-US" altLang="en-US" sz="2100" dirty="0"/>
              <a:t>M</a:t>
            </a:r>
            <a:r>
              <a:rPr lang="en-US" altLang="en-US" sz="2100" dirty="0" smtClean="0"/>
              <a:t> living in </a:t>
            </a:r>
            <a:r>
              <a:rPr lang="en-US" altLang="en-US" sz="2100" b="1" i="1" dirty="0" smtClean="0"/>
              <a:t>“</a:t>
            </a:r>
            <a:r>
              <a:rPr lang="en-US" altLang="en-US" sz="2100" b="1" i="1" dirty="0" err="1" smtClean="0"/>
              <a:t>Hoovervilles</a:t>
            </a:r>
            <a:r>
              <a:rPr lang="en-US" altLang="en-US" sz="2100" b="1" i="1" dirty="0" smtClean="0"/>
              <a:t>”</a:t>
            </a:r>
          </a:p>
          <a:p>
            <a:pPr lvl="1">
              <a:buFont typeface="Wingdings" panose="05000000000000000000" pitchFamily="2" charset="2"/>
              <a:buChar char="§"/>
            </a:pPr>
            <a:r>
              <a:rPr lang="en-US" altLang="en-US" sz="2100" b="1" i="1" dirty="0" smtClean="0"/>
              <a:t> </a:t>
            </a:r>
            <a:r>
              <a:rPr lang="en-US" altLang="en-US" sz="2100" dirty="0" smtClean="0"/>
              <a:t>People live in crates &amp; boxes =&gt; settlements in cities 10 </a:t>
            </a:r>
            <a:r>
              <a:rPr lang="en-US" altLang="en-US" sz="2100" dirty="0" err="1" smtClean="0"/>
              <a:t>sq</a:t>
            </a:r>
            <a:r>
              <a:rPr lang="en-US" altLang="en-US" sz="2100" dirty="0" smtClean="0"/>
              <a:t> miles</a:t>
            </a:r>
          </a:p>
          <a:p>
            <a:pPr lvl="1">
              <a:buFont typeface="Wingdings" panose="05000000000000000000" pitchFamily="2" charset="2"/>
              <a:buChar char="§"/>
            </a:pPr>
            <a:r>
              <a:rPr lang="en-US" altLang="en-US" sz="2100" dirty="0" smtClean="0"/>
              <a:t> People eat “turtle soup”; scraps; dog food; etc….</a:t>
            </a:r>
          </a:p>
          <a:p>
            <a:pPr eaLnBrk="1" hangingPunct="1"/>
            <a:r>
              <a:rPr lang="en-US" altLang="en-US" sz="2100" b="1" i="1" dirty="0" smtClean="0"/>
              <a:t>Family Life</a:t>
            </a:r>
          </a:p>
          <a:p>
            <a:pPr lvl="1">
              <a:buFont typeface="Wingdings" panose="05000000000000000000" pitchFamily="2" charset="2"/>
              <a:buChar char="§"/>
            </a:pPr>
            <a:r>
              <a:rPr lang="en-US" altLang="en-US" sz="2100" dirty="0" smtClean="0"/>
              <a:t> Family roles change during the 1930’s as male employment decreases and women find it easier to get a job (i.e. telephone operator; laundry; etc…)</a:t>
            </a:r>
          </a:p>
          <a:p>
            <a:pPr lvl="1">
              <a:buFont typeface="Wingdings" panose="05000000000000000000" pitchFamily="2" charset="2"/>
              <a:buChar char="§"/>
            </a:pPr>
            <a:r>
              <a:rPr lang="en-US" altLang="en-US" sz="2100" dirty="0" smtClean="0"/>
              <a:t>Overcrowding a major issue as families share apartments to pay rent</a:t>
            </a:r>
          </a:p>
          <a:p>
            <a:pPr lvl="1">
              <a:buFont typeface="Wingdings" panose="05000000000000000000" pitchFamily="2" charset="2"/>
              <a:buChar char="§"/>
            </a:pPr>
            <a:r>
              <a:rPr lang="en-US" altLang="en-US" sz="2100" dirty="0" smtClean="0"/>
              <a:t> Victorian family model is stressed and men lose respect for themselves =&gt; many turn to odd jobs and wait for work each day or become___________</a:t>
            </a:r>
            <a:endParaRPr lang="en-US" altLang="en-US" sz="1800" b="1" i="1" dirty="0" smtClean="0"/>
          </a:p>
          <a:p>
            <a:pPr eaLnBrk="1" hangingPunct="1"/>
            <a:endParaRPr lang="en-US" altLang="en-US" sz="1800" dirty="0" smtClean="0"/>
          </a:p>
        </p:txBody>
      </p:sp>
      <p:pic>
        <p:nvPicPr>
          <p:cNvPr id="4" name="Picture 5" descr="jobl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56" y="4267199"/>
            <a:ext cx="4691743" cy="256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17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ox(in)">
                                      <p:cBhvr>
                                        <p:cTn id="7" dur="500"/>
                                        <p:tgtEl>
                                          <p:spTgt spid="14339">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4339">
                                            <p:txEl>
                                              <p:pRg st="1" end="1"/>
                                            </p:txEl>
                                          </p:spTgt>
                                        </p:tgtEl>
                                        <p:attrNameLst>
                                          <p:attrName>style.visibility</p:attrName>
                                        </p:attrNameLst>
                                      </p:cBhvr>
                                      <p:to>
                                        <p:strVal val="visible"/>
                                      </p:to>
                                    </p:set>
                                    <p:animEffect transition="in" filter="box(in)">
                                      <p:cBhvr>
                                        <p:cTn id="10" dur="500"/>
                                        <p:tgtEl>
                                          <p:spTgt spid="14339">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Effect transition="in" filter="box(in)">
                                      <p:cBhvr>
                                        <p:cTn id="13" dur="500"/>
                                        <p:tgtEl>
                                          <p:spTgt spid="14339">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14339">
                                            <p:txEl>
                                              <p:pRg st="3" end="3"/>
                                            </p:txEl>
                                          </p:spTgt>
                                        </p:tgtEl>
                                        <p:attrNameLst>
                                          <p:attrName>style.visibility</p:attrName>
                                        </p:attrNameLst>
                                      </p:cBhvr>
                                      <p:to>
                                        <p:strVal val="visible"/>
                                      </p:to>
                                    </p:set>
                                    <p:animEffect transition="in" filter="box(in)">
                                      <p:cBhvr>
                                        <p:cTn id="16" dur="500"/>
                                        <p:tgtEl>
                                          <p:spTgt spid="14339">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14339">
                                            <p:txEl>
                                              <p:pRg st="4" end="4"/>
                                            </p:txEl>
                                          </p:spTgt>
                                        </p:tgtEl>
                                        <p:attrNameLst>
                                          <p:attrName>style.visibility</p:attrName>
                                        </p:attrNameLst>
                                      </p:cBhvr>
                                      <p:to>
                                        <p:strVal val="visible"/>
                                      </p:to>
                                    </p:set>
                                    <p:animEffect transition="in" filter="box(in)">
                                      <p:cBhvr>
                                        <p:cTn id="21" dur="500"/>
                                        <p:tgtEl>
                                          <p:spTgt spid="14339">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4339">
                                            <p:txEl>
                                              <p:pRg st="5" end="5"/>
                                            </p:txEl>
                                          </p:spTgt>
                                        </p:tgtEl>
                                        <p:attrNameLst>
                                          <p:attrName>style.visibility</p:attrName>
                                        </p:attrNameLst>
                                      </p:cBhvr>
                                      <p:to>
                                        <p:strVal val="visible"/>
                                      </p:to>
                                    </p:set>
                                    <p:animEffect transition="in" filter="box(in)">
                                      <p:cBhvr>
                                        <p:cTn id="24" dur="500"/>
                                        <p:tgtEl>
                                          <p:spTgt spid="14339">
                                            <p:txEl>
                                              <p:pRg st="5" end="5"/>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4339">
                                            <p:txEl>
                                              <p:pRg st="6" end="6"/>
                                            </p:txEl>
                                          </p:spTgt>
                                        </p:tgtEl>
                                        <p:attrNameLst>
                                          <p:attrName>style.visibility</p:attrName>
                                        </p:attrNameLst>
                                      </p:cBhvr>
                                      <p:to>
                                        <p:strVal val="visible"/>
                                      </p:to>
                                    </p:set>
                                    <p:animEffect transition="in" filter="box(in)">
                                      <p:cBhvr>
                                        <p:cTn id="27" dur="500"/>
                                        <p:tgtEl>
                                          <p:spTgt spid="14339">
                                            <p:txEl>
                                              <p:pRg st="6" end="6"/>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4339">
                                            <p:txEl>
                                              <p:pRg st="7" end="7"/>
                                            </p:txEl>
                                          </p:spTgt>
                                        </p:tgtEl>
                                        <p:attrNameLst>
                                          <p:attrName>style.visibility</p:attrName>
                                        </p:attrNameLst>
                                      </p:cBhvr>
                                      <p:to>
                                        <p:strVal val="visible"/>
                                      </p:to>
                                    </p:set>
                                    <p:animEffect transition="in" filter="box(in)">
                                      <p:cBhvr>
                                        <p:cTn id="30" dur="500"/>
                                        <p:tgtEl>
                                          <p:spTgt spid="143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37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152400"/>
            <a:ext cx="7772400" cy="685800"/>
          </a:xfrm>
        </p:spPr>
        <p:txBody>
          <a:bodyPr>
            <a:normAutofit fontScale="90000"/>
          </a:bodyPr>
          <a:lstStyle/>
          <a:p>
            <a:pPr eaLnBrk="1" hangingPunct="1"/>
            <a:r>
              <a:rPr lang="en-US" altLang="en-US" sz="4000" smtClean="0"/>
              <a:t>“</a:t>
            </a:r>
            <a:r>
              <a:rPr lang="en-US" altLang="en-US" sz="4000" b="1" u="sng" smtClean="0"/>
              <a:t>Hooverville” in Seattle</a:t>
            </a:r>
            <a:r>
              <a:rPr lang="en-US" altLang="en-US" sz="4000" smtClean="0"/>
              <a:t> (1933)</a:t>
            </a:r>
          </a:p>
        </p:txBody>
      </p:sp>
      <p:pic>
        <p:nvPicPr>
          <p:cNvPr id="20483" name="Picture 5" descr="hoovervi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1628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039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381000"/>
          </a:xfrm>
        </p:spPr>
        <p:txBody>
          <a:bodyPr>
            <a:noAutofit/>
          </a:bodyPr>
          <a:lstStyle/>
          <a:p>
            <a:r>
              <a:rPr lang="en-US" sz="3600" b="1" u="sng" dirty="0" smtClean="0"/>
              <a:t>Problems of Industrialization &amp; Early 1900’s</a:t>
            </a:r>
            <a:endParaRPr lang="en-US" sz="3600" b="1" u="sng" dirty="0"/>
          </a:p>
        </p:txBody>
      </p:sp>
      <p:sp>
        <p:nvSpPr>
          <p:cNvPr id="3" name="Content Placeholder 2"/>
          <p:cNvSpPr>
            <a:spLocks noGrp="1"/>
          </p:cNvSpPr>
          <p:nvPr>
            <p:ph idx="1"/>
          </p:nvPr>
        </p:nvSpPr>
        <p:spPr>
          <a:xfrm>
            <a:off x="0" y="609600"/>
            <a:ext cx="9144000" cy="6400800"/>
          </a:xfrm>
        </p:spPr>
        <p:txBody>
          <a:bodyPr>
            <a:normAutofit fontScale="92500" lnSpcReduction="10000"/>
          </a:bodyPr>
          <a:lstStyle/>
          <a:p>
            <a:r>
              <a:rPr lang="en-US" sz="2300" dirty="0" smtClean="0"/>
              <a:t>The transformation of the US from an agricultural to industrially based economy in the late 1800’s and early 1900’s produced a variety of issues</a:t>
            </a:r>
          </a:p>
          <a:p>
            <a:pPr marL="0" indent="0">
              <a:buNone/>
            </a:pPr>
            <a:r>
              <a:rPr lang="en-US" sz="2300" b="1" u="sng" dirty="0" smtClean="0"/>
              <a:t>Economic</a:t>
            </a:r>
          </a:p>
          <a:p>
            <a:r>
              <a:rPr lang="en-US" sz="2300" dirty="0" smtClean="0"/>
              <a:t>Industrial economy produced a deep divide between the uber wealthy and the poor working classes =&gt; no regulation of wages, </a:t>
            </a:r>
            <a:r>
              <a:rPr lang="en-US" sz="2300" b="1" i="1" dirty="0" smtClean="0"/>
              <a:t>Plutocracy</a:t>
            </a:r>
          </a:p>
          <a:p>
            <a:pPr lvl="1" indent="-342900">
              <a:buFont typeface="Wingdings" panose="05000000000000000000" pitchFamily="2" charset="2"/>
              <a:buChar char="§"/>
            </a:pPr>
            <a:r>
              <a:rPr lang="en-US" sz="2300" dirty="0" smtClean="0"/>
              <a:t>One factor in an economy that was very unstable =&gt; periods of prosperity followed by deeper recessions</a:t>
            </a:r>
          </a:p>
          <a:p>
            <a:r>
              <a:rPr lang="en-US" sz="2300" dirty="0" smtClean="0"/>
              <a:t>Large Trusts and corporations came to dominate many industries (i.e. RR, Oil, finance) &amp; engaged in abusive practices &amp;monopolistic behavior</a:t>
            </a:r>
          </a:p>
          <a:p>
            <a:pPr marL="0" indent="0">
              <a:buNone/>
            </a:pPr>
            <a:r>
              <a:rPr lang="en-US" sz="2300" b="1" u="sng" dirty="0" smtClean="0"/>
              <a:t>Social</a:t>
            </a:r>
          </a:p>
          <a:p>
            <a:r>
              <a:rPr lang="en-US" sz="2300" dirty="0" smtClean="0"/>
              <a:t>Increasing need for labor led to high immigration &amp; rapid urban growth =&gt; Cities became centers for poor, unsanitary and dangerous (i.e. </a:t>
            </a:r>
            <a:r>
              <a:rPr lang="en-US" sz="2300" b="1" i="1" dirty="0" smtClean="0"/>
              <a:t>tenements</a:t>
            </a:r>
            <a:r>
              <a:rPr lang="en-US" sz="2300" dirty="0" smtClean="0"/>
              <a:t>)</a:t>
            </a:r>
          </a:p>
          <a:p>
            <a:r>
              <a:rPr lang="en-US" sz="2300" dirty="0" smtClean="0"/>
              <a:t>Large corporations were also increasingly engaging in environmental degradation =&gt; western mining, logging, </a:t>
            </a:r>
            <a:r>
              <a:rPr lang="en-US" sz="2300" dirty="0" err="1" smtClean="0"/>
              <a:t>Hetch</a:t>
            </a:r>
            <a:r>
              <a:rPr lang="en-US" sz="2300" dirty="0" smtClean="0"/>
              <a:t> </a:t>
            </a:r>
            <a:r>
              <a:rPr lang="en-US" sz="2300" dirty="0" err="1" smtClean="0"/>
              <a:t>Hetchy</a:t>
            </a:r>
            <a:r>
              <a:rPr lang="en-US" sz="2300" dirty="0" smtClean="0"/>
              <a:t> damming</a:t>
            </a:r>
          </a:p>
          <a:p>
            <a:pPr marL="0" indent="0">
              <a:buNone/>
            </a:pPr>
            <a:r>
              <a:rPr lang="en-US" sz="2300" b="1" u="sng" dirty="0" smtClean="0"/>
              <a:t>Political</a:t>
            </a:r>
          </a:p>
          <a:p>
            <a:r>
              <a:rPr lang="en-US" sz="2300" dirty="0" smtClean="0"/>
              <a:t>Trusts &amp; machines, as well as the power of industrialists, led to a political system that was dominated by corruption and scandal</a:t>
            </a:r>
          </a:p>
          <a:p>
            <a:pPr lvl="1" indent="-342900">
              <a:buFont typeface="Wingdings" panose="05000000000000000000" pitchFamily="2" charset="2"/>
              <a:buChar char="§"/>
            </a:pPr>
            <a:r>
              <a:rPr lang="en-US" sz="2300" dirty="0" smtClean="0"/>
              <a:t>I.e. </a:t>
            </a:r>
            <a:r>
              <a:rPr lang="en-US" sz="2300" b="1" i="1" dirty="0" smtClean="0"/>
              <a:t>Tammany Hall</a:t>
            </a:r>
            <a:r>
              <a:rPr lang="en-US" sz="2300" dirty="0" smtClean="0"/>
              <a:t>, </a:t>
            </a:r>
            <a:r>
              <a:rPr lang="en-US" sz="2300" b="1" i="1" dirty="0" smtClean="0"/>
              <a:t>Boss Tweed</a:t>
            </a:r>
            <a:r>
              <a:rPr lang="en-US" sz="2300" dirty="0" smtClean="0"/>
              <a:t>, </a:t>
            </a:r>
            <a:r>
              <a:rPr lang="en-US" sz="2300" b="1" i="1" dirty="0" smtClean="0"/>
              <a:t>Whiskey Ring </a:t>
            </a:r>
            <a:r>
              <a:rPr lang="en-US" sz="2300" dirty="0" smtClean="0"/>
              <a:t>Scandal, </a:t>
            </a:r>
            <a:r>
              <a:rPr lang="en-US" sz="2300" b="1" i="1" dirty="0" smtClean="0"/>
              <a:t>Credit </a:t>
            </a:r>
            <a:r>
              <a:rPr lang="en-US" sz="2300" b="1" i="1" dirty="0" err="1" smtClean="0"/>
              <a:t>Mobilier</a:t>
            </a:r>
            <a:endParaRPr lang="en-US" sz="2300" b="1" i="1" dirty="0"/>
          </a:p>
        </p:txBody>
      </p:sp>
    </p:spTree>
    <p:extLst>
      <p:ext uri="{BB962C8B-B14F-4D97-AF65-F5344CB8AC3E}">
        <p14:creationId xmlns:p14="http://schemas.microsoft.com/office/powerpoint/2010/main" val="2120008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0"/>
            <a:ext cx="8458200" cy="533400"/>
          </a:xfrm>
        </p:spPr>
        <p:txBody>
          <a:bodyPr>
            <a:normAutofit fontScale="90000"/>
          </a:bodyPr>
          <a:lstStyle/>
          <a:p>
            <a:pPr eaLnBrk="1" hangingPunct="1"/>
            <a:r>
              <a:rPr lang="en-US" altLang="en-US" sz="3600" b="1" u="sng" dirty="0" smtClean="0"/>
              <a:t>Herbert Hoover and the Great Depression</a:t>
            </a:r>
          </a:p>
        </p:txBody>
      </p:sp>
      <p:sp>
        <p:nvSpPr>
          <p:cNvPr id="9219" name="Rectangle 3"/>
          <p:cNvSpPr>
            <a:spLocks noGrp="1" noChangeArrowheads="1"/>
          </p:cNvSpPr>
          <p:nvPr>
            <p:ph type="body" idx="1"/>
          </p:nvPr>
        </p:nvSpPr>
        <p:spPr>
          <a:xfrm>
            <a:off x="0" y="533400"/>
            <a:ext cx="5257800" cy="6477000"/>
          </a:xfrm>
        </p:spPr>
        <p:txBody>
          <a:bodyPr>
            <a:noAutofit/>
          </a:bodyPr>
          <a:lstStyle/>
          <a:p>
            <a:pPr eaLnBrk="1" hangingPunct="1"/>
            <a:r>
              <a:rPr lang="en-US" altLang="en-US" sz="2000" dirty="0" smtClean="0"/>
              <a:t>Hoover famous  in 20’s for his humanitarian efforts during WWI </a:t>
            </a:r>
            <a:r>
              <a:rPr lang="en-US" altLang="en-US" sz="2000" dirty="0"/>
              <a:t>i</a:t>
            </a:r>
            <a:r>
              <a:rPr lang="en-US" altLang="en-US" sz="2000" dirty="0" smtClean="0"/>
              <a:t>n Belgium to feed starving millions</a:t>
            </a:r>
          </a:p>
          <a:p>
            <a:pPr eaLnBrk="1" hangingPunct="1"/>
            <a:r>
              <a:rPr lang="en-US" altLang="en-US" sz="2000" dirty="0" smtClean="0"/>
              <a:t>Hoover was an individualist who believed in the spirit of hard work and sacrifice</a:t>
            </a:r>
          </a:p>
          <a:p>
            <a:pPr eaLnBrk="1" hangingPunct="1">
              <a:buFontTx/>
              <a:buNone/>
            </a:pPr>
            <a:r>
              <a:rPr lang="en-US" altLang="en-US" sz="2000" dirty="0" smtClean="0"/>
              <a:t>	-- </a:t>
            </a:r>
            <a:r>
              <a:rPr lang="en-US" altLang="en-US" sz="2000" b="1" i="1" dirty="0" smtClean="0"/>
              <a:t>“____________________” =&gt; </a:t>
            </a:r>
            <a:r>
              <a:rPr lang="en-US" altLang="en-US" sz="2000" dirty="0" smtClean="0"/>
              <a:t>self made millionaire who believed in laissez faire ideas</a:t>
            </a:r>
            <a:endParaRPr lang="en-US" altLang="en-US" sz="2000" dirty="0"/>
          </a:p>
          <a:p>
            <a:pPr eaLnBrk="1" hangingPunct="1">
              <a:buFontTx/>
              <a:buNone/>
            </a:pPr>
            <a:r>
              <a:rPr lang="en-US" altLang="en-US" sz="2000" b="1" u="sng" dirty="0" smtClean="0"/>
              <a:t>Reactions to the Depression:</a:t>
            </a:r>
          </a:p>
          <a:p>
            <a:pPr eaLnBrk="1" hangingPunct="1">
              <a:buFontTx/>
              <a:buNone/>
            </a:pPr>
            <a:r>
              <a:rPr lang="en-US" altLang="en-US" sz="2000" b="1" dirty="0" smtClean="0"/>
              <a:t>#1</a:t>
            </a:r>
            <a:r>
              <a:rPr lang="en-US" altLang="en-US" sz="2000" dirty="0" smtClean="0"/>
              <a:t>:______________ =&gt; “</a:t>
            </a:r>
            <a:r>
              <a:rPr lang="en-US" altLang="en-US" sz="2000" b="1" i="1" dirty="0" smtClean="0"/>
              <a:t>We have passed the worst &amp; shall rapidly recover</a:t>
            </a:r>
            <a:r>
              <a:rPr lang="en-US" altLang="en-US" sz="2000" dirty="0" smtClean="0"/>
              <a:t>” (May 1930)</a:t>
            </a:r>
          </a:p>
          <a:p>
            <a:pPr eaLnBrk="1" hangingPunct="1">
              <a:buFont typeface="Wingdings" panose="05000000000000000000" pitchFamily="2" charset="2"/>
              <a:buChar char="§"/>
            </a:pPr>
            <a:r>
              <a:rPr lang="en-US" altLang="en-US" sz="2000" dirty="0" smtClean="0"/>
              <a:t>Hoover was very rich and seemed disconnected to suffering of avg. American</a:t>
            </a:r>
          </a:p>
          <a:p>
            <a:pPr eaLnBrk="1" hangingPunct="1">
              <a:buFont typeface="Wingdings" panose="05000000000000000000" pitchFamily="2" charset="2"/>
              <a:buChar char="§"/>
            </a:pPr>
            <a:r>
              <a:rPr lang="en-US" altLang="en-US" sz="2000" dirty="0" smtClean="0"/>
              <a:t>Believed in the capacity of US economy to recover &amp; return to prosperity (</a:t>
            </a:r>
            <a:r>
              <a:rPr lang="en-US" altLang="en-US" sz="2000" b="1" i="1" dirty="0" smtClean="0"/>
              <a:t>laissez faire) </a:t>
            </a:r>
          </a:p>
          <a:p>
            <a:pPr eaLnBrk="1" hangingPunct="1">
              <a:buFont typeface="Wingdings" panose="05000000000000000000" pitchFamily="2" charset="2"/>
              <a:buChar char="§"/>
            </a:pPr>
            <a:r>
              <a:rPr lang="en-US" altLang="en-US" sz="2000" dirty="0" smtClean="0"/>
              <a:t>Thought “doles” and handouts would ruin the national spirit and prolong depression</a:t>
            </a:r>
            <a:endParaRPr lang="en-US" altLang="en-US" sz="2000" b="1" u="sng" dirty="0" smtClean="0"/>
          </a:p>
        </p:txBody>
      </p:sp>
      <p:pic>
        <p:nvPicPr>
          <p:cNvPr id="9220" name="Picture 5" descr="herbert-ho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914400"/>
            <a:ext cx="3717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3768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76200"/>
            <a:ext cx="8305800" cy="381000"/>
          </a:xfrm>
        </p:spPr>
        <p:txBody>
          <a:bodyPr>
            <a:normAutofit fontScale="90000"/>
          </a:bodyPr>
          <a:lstStyle/>
          <a:p>
            <a:pPr eaLnBrk="1" hangingPunct="1"/>
            <a:r>
              <a:rPr lang="en-US" altLang="en-US" sz="3600" b="1" u="sng" dirty="0" smtClean="0"/>
              <a:t>Herbert Hoover (</a:t>
            </a:r>
            <a:r>
              <a:rPr lang="en-US" altLang="en-US" sz="3600" b="1" u="sng" dirty="0" err="1" smtClean="0"/>
              <a:t>Cont</a:t>
            </a:r>
            <a:r>
              <a:rPr lang="en-US" altLang="en-US" sz="3600" b="1" u="sng" dirty="0" smtClean="0"/>
              <a:t>)</a:t>
            </a:r>
          </a:p>
        </p:txBody>
      </p:sp>
      <p:sp>
        <p:nvSpPr>
          <p:cNvPr id="10243" name="Rectangle 3"/>
          <p:cNvSpPr>
            <a:spLocks noGrp="1" noChangeArrowheads="1"/>
          </p:cNvSpPr>
          <p:nvPr>
            <p:ph type="body" idx="1"/>
          </p:nvPr>
        </p:nvSpPr>
        <p:spPr>
          <a:xfrm>
            <a:off x="0" y="457200"/>
            <a:ext cx="9144000" cy="6553200"/>
          </a:xfrm>
        </p:spPr>
        <p:txBody>
          <a:bodyPr>
            <a:normAutofit/>
          </a:bodyPr>
          <a:lstStyle/>
          <a:p>
            <a:pPr eaLnBrk="1" hangingPunct="1">
              <a:lnSpc>
                <a:spcPct val="90000"/>
              </a:lnSpc>
              <a:buFontTx/>
              <a:buNone/>
            </a:pPr>
            <a:r>
              <a:rPr lang="en-US" altLang="en-US" sz="2100" b="1" dirty="0" smtClean="0"/>
              <a:t>#2: </a:t>
            </a:r>
            <a:r>
              <a:rPr lang="en-US" altLang="en-US" sz="2100" b="1" u="sng" dirty="0" smtClean="0"/>
              <a:t>Voluntary and Local Action</a:t>
            </a:r>
            <a:r>
              <a:rPr lang="en-US" altLang="en-US" sz="2100" dirty="0" smtClean="0"/>
              <a:t> =&gt; Hoover called on firms to not fire workers &amp; expand; encouraged local action to provide food &amp; emergency housing </a:t>
            </a:r>
          </a:p>
          <a:p>
            <a:pPr eaLnBrk="1" hangingPunct="1">
              <a:lnSpc>
                <a:spcPct val="90000"/>
              </a:lnSpc>
              <a:buFont typeface="Wingdings" panose="05000000000000000000" pitchFamily="2" charset="2"/>
              <a:buChar char="§"/>
            </a:pPr>
            <a:r>
              <a:rPr lang="en-US" altLang="en-US" sz="2100" dirty="0" smtClean="0"/>
              <a:t>Hoover eventually did break down and established the </a:t>
            </a:r>
            <a:r>
              <a:rPr lang="en-US" altLang="en-US" sz="2100" b="1" i="1" dirty="0" smtClean="0"/>
              <a:t>Reconstruction Finance Corporation</a:t>
            </a:r>
            <a:r>
              <a:rPr lang="en-US" altLang="en-US" sz="2100" dirty="0" smtClean="0"/>
              <a:t> and secured ~$500 Million in funding </a:t>
            </a:r>
            <a:endParaRPr lang="en-US" altLang="en-US" sz="2100" dirty="0"/>
          </a:p>
          <a:p>
            <a:pPr marL="400050" lvl="1" indent="0">
              <a:lnSpc>
                <a:spcPct val="90000"/>
              </a:lnSpc>
              <a:buNone/>
            </a:pPr>
            <a:r>
              <a:rPr lang="en-US" altLang="en-US" sz="2100" dirty="0" smtClean="0"/>
              <a:t>-- RFC, though, only loans $$ to banks, RR’s, Insurance Cos., etc…. to fix depression from top down </a:t>
            </a:r>
            <a:r>
              <a:rPr lang="en-US" altLang="en-US" sz="2100" b="1" i="1" dirty="0" smtClean="0"/>
              <a:t>(“Trickle Down Economics</a:t>
            </a:r>
            <a:r>
              <a:rPr lang="en-US" altLang="en-US" sz="2100" dirty="0" smtClean="0"/>
              <a:t>”) </a:t>
            </a:r>
          </a:p>
          <a:p>
            <a:pPr eaLnBrk="1" hangingPunct="1">
              <a:lnSpc>
                <a:spcPct val="90000"/>
              </a:lnSpc>
              <a:buFontTx/>
              <a:buNone/>
            </a:pPr>
            <a:r>
              <a:rPr lang="en-US" altLang="en-US" sz="2100" b="1" i="1" dirty="0" smtClean="0"/>
              <a:t>* Signals the economic philosophy of Republican Party in the 20</a:t>
            </a:r>
            <a:r>
              <a:rPr lang="en-US" altLang="en-US" sz="2100" b="1" i="1" baseline="30000" dirty="0" smtClean="0"/>
              <a:t>th</a:t>
            </a:r>
            <a:r>
              <a:rPr lang="en-US" altLang="en-US" sz="2100" b="1" i="1" dirty="0" smtClean="0"/>
              <a:t> century and beyond!!! *</a:t>
            </a:r>
          </a:p>
          <a:p>
            <a:pPr eaLnBrk="1" hangingPunct="1">
              <a:lnSpc>
                <a:spcPct val="90000"/>
              </a:lnSpc>
              <a:buFontTx/>
              <a:buNone/>
            </a:pPr>
            <a:r>
              <a:rPr lang="en-US" altLang="en-US" sz="2100" dirty="0" smtClean="0"/>
              <a:t>#3: </a:t>
            </a:r>
            <a:r>
              <a:rPr lang="en-US" altLang="en-US" sz="2100" b="1" u="sng" dirty="0" smtClean="0"/>
              <a:t>Lower Income Taxes</a:t>
            </a:r>
            <a:r>
              <a:rPr lang="en-US" altLang="en-US" sz="2100" dirty="0" smtClean="0"/>
              <a:t> =&gt; most Americans don’t pay them (mostly only rich do!!)</a:t>
            </a:r>
          </a:p>
          <a:p>
            <a:pPr eaLnBrk="1" hangingPunct="1">
              <a:lnSpc>
                <a:spcPct val="90000"/>
              </a:lnSpc>
              <a:buFontTx/>
              <a:buNone/>
            </a:pPr>
            <a:r>
              <a:rPr lang="en-US" altLang="en-US" sz="2100" dirty="0" smtClean="0"/>
              <a:t>#4: </a:t>
            </a:r>
            <a:r>
              <a:rPr lang="en-US" altLang="en-US" sz="2100" b="1" u="sng" dirty="0" smtClean="0"/>
              <a:t>“______________________________”</a:t>
            </a:r>
            <a:r>
              <a:rPr lang="en-US" altLang="en-US" sz="2100" dirty="0" smtClean="0"/>
              <a:t> =&gt; 20,000 WWI veterans marched on Washington in 1932 to secure early payment of their 1945 war bonus</a:t>
            </a:r>
          </a:p>
          <a:p>
            <a:pPr eaLnBrk="1" hangingPunct="1">
              <a:lnSpc>
                <a:spcPct val="90000"/>
              </a:lnSpc>
              <a:buFont typeface="Wingdings" panose="05000000000000000000" pitchFamily="2" charset="2"/>
              <a:buChar char="§"/>
            </a:pPr>
            <a:r>
              <a:rPr lang="en-US" altLang="en-US" sz="2100" dirty="0" smtClean="0"/>
              <a:t>Set up a camp outside of DC, which was very unsanitary and tried to intimidate Congress w/ presence =&gt; Congress votes bill down and they refuse to leave</a:t>
            </a:r>
          </a:p>
          <a:p>
            <a:pPr eaLnBrk="1" hangingPunct="1">
              <a:lnSpc>
                <a:spcPct val="90000"/>
              </a:lnSpc>
              <a:buFont typeface="Wingdings" panose="05000000000000000000" pitchFamily="2" charset="2"/>
              <a:buChar char="§"/>
            </a:pPr>
            <a:r>
              <a:rPr lang="en-US" altLang="en-US" sz="2100" dirty="0" smtClean="0"/>
              <a:t>Hoover orders federal troops to disperse them and they burn down shacks and employ tear gas =&gt; 11 month old baby killed due to tear gas exposure</a:t>
            </a:r>
          </a:p>
          <a:p>
            <a:pPr eaLnBrk="1" hangingPunct="1">
              <a:lnSpc>
                <a:spcPct val="90000"/>
              </a:lnSpc>
            </a:pPr>
            <a:r>
              <a:rPr lang="en-US" altLang="en-US" sz="2100" dirty="0" smtClean="0"/>
              <a:t>Hoover becomes reviled in country and blamed for the Depression!!!</a:t>
            </a:r>
          </a:p>
          <a:p>
            <a:pPr eaLnBrk="1" hangingPunct="1">
              <a:lnSpc>
                <a:spcPct val="90000"/>
              </a:lnSpc>
              <a:buFontTx/>
              <a:buNone/>
            </a:pPr>
            <a:r>
              <a:rPr lang="en-US" altLang="en-US" sz="2100" dirty="0" smtClean="0"/>
              <a:t>	-- Ghettos and box cities called “</a:t>
            </a:r>
            <a:r>
              <a:rPr lang="en-US" altLang="en-US" sz="2100" b="1" i="1" dirty="0" err="1" smtClean="0"/>
              <a:t>Hoovervilles</a:t>
            </a:r>
            <a:r>
              <a:rPr lang="en-US" altLang="en-US" sz="2100" dirty="0" smtClean="0"/>
              <a:t>”; newspapers called “</a:t>
            </a:r>
            <a:r>
              <a:rPr lang="en-US" altLang="en-US" sz="2100" b="1" i="1" dirty="0" smtClean="0"/>
              <a:t>Hoover Blankets</a:t>
            </a:r>
            <a:r>
              <a:rPr lang="en-US" altLang="en-US" sz="2100" dirty="0" smtClean="0"/>
              <a:t>”; Pockets turned inside out called “</a:t>
            </a:r>
            <a:r>
              <a:rPr lang="en-US" altLang="en-US" sz="2100" b="1" i="1" dirty="0" smtClean="0"/>
              <a:t>Hoover Flags</a:t>
            </a:r>
            <a:r>
              <a:rPr lang="en-US" altLang="en-US" sz="2100" dirty="0" smtClean="0"/>
              <a:t>”</a:t>
            </a:r>
          </a:p>
          <a:p>
            <a:pPr eaLnBrk="1" hangingPunct="1">
              <a:lnSpc>
                <a:spcPct val="90000"/>
              </a:lnSpc>
              <a:buFontTx/>
              <a:buNone/>
            </a:pPr>
            <a:endParaRPr lang="en-US" altLang="en-US" sz="1800" dirty="0" smtClean="0"/>
          </a:p>
          <a:p>
            <a:pPr eaLnBrk="1" hangingPunct="1">
              <a:lnSpc>
                <a:spcPct val="90000"/>
              </a:lnSpc>
              <a:buFontTx/>
              <a:buNone/>
            </a:pPr>
            <a:endParaRPr lang="en-US" altLang="en-US" sz="1800" dirty="0" smtClean="0"/>
          </a:p>
        </p:txBody>
      </p:sp>
    </p:spTree>
    <p:extLst>
      <p:ext uri="{BB962C8B-B14F-4D97-AF65-F5344CB8AC3E}">
        <p14:creationId xmlns:p14="http://schemas.microsoft.com/office/powerpoint/2010/main" val="26323433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609600" y="152400"/>
            <a:ext cx="7772400" cy="685800"/>
          </a:xfrm>
        </p:spPr>
        <p:txBody>
          <a:bodyPr>
            <a:normAutofit fontScale="90000"/>
          </a:bodyPr>
          <a:lstStyle/>
          <a:p>
            <a:r>
              <a:rPr lang="en-US" altLang="en-US" b="1" u="sng" smtClean="0"/>
              <a:t>“Hooverisms”</a:t>
            </a:r>
          </a:p>
        </p:txBody>
      </p:sp>
      <p:sp>
        <p:nvSpPr>
          <p:cNvPr id="11267" name="Rectangle 3"/>
          <p:cNvSpPr>
            <a:spLocks noChangeArrowheads="1"/>
          </p:cNvSpPr>
          <p:nvPr/>
        </p:nvSpPr>
        <p:spPr bwMode="auto">
          <a:xfrm>
            <a:off x="5181600" y="1371600"/>
            <a:ext cx="3810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400" b="1"/>
              <a:t>-- "Hoover Blankets" were a blanket made from a newspaper </a:t>
            </a:r>
            <a:endParaRPr lang="en-US" altLang="en-US" sz="2400"/>
          </a:p>
          <a:p>
            <a:pPr eaLnBrk="1" hangingPunct="1">
              <a:spcBef>
                <a:spcPct val="0"/>
              </a:spcBef>
              <a:buFontTx/>
              <a:buNone/>
            </a:pPr>
            <a:r>
              <a:rPr lang="en-US" altLang="en-US" sz="2400" b="1"/>
              <a:t>-- "Hoover Flags" were empty inside-out pants pockets </a:t>
            </a:r>
            <a:endParaRPr lang="en-US" altLang="en-US" sz="2400"/>
          </a:p>
          <a:p>
            <a:pPr eaLnBrk="1" hangingPunct="1">
              <a:spcBef>
                <a:spcPct val="0"/>
              </a:spcBef>
              <a:buFontTx/>
              <a:buNone/>
            </a:pPr>
            <a:r>
              <a:rPr lang="en-US" altLang="en-US" sz="2400" b="1"/>
              <a:t>-- "Hoover Hogs" were jackrabbits fried over a fire </a:t>
            </a:r>
            <a:endParaRPr lang="en-US" altLang="en-US" sz="2400"/>
          </a:p>
          <a:p>
            <a:pPr eaLnBrk="1" hangingPunct="1">
              <a:spcBef>
                <a:spcPct val="0"/>
              </a:spcBef>
              <a:buFontTx/>
              <a:buNone/>
            </a:pPr>
            <a:r>
              <a:rPr lang="en-US" altLang="en-US" sz="2400" b="1"/>
              <a:t>-- "Hoover wagons" were broke down automobiles pulled by mules</a:t>
            </a:r>
            <a:endParaRPr lang="en-US" altLang="en-US" sz="2400"/>
          </a:p>
        </p:txBody>
      </p:sp>
      <p:pic>
        <p:nvPicPr>
          <p:cNvPr id="11268" name="Picture 2" descr="http://8fclasswiki.pbworks.com/f/1271124410/political%20cartoon%20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4572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0698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a:xfrm>
            <a:off x="685800" y="152400"/>
            <a:ext cx="7772400" cy="1295400"/>
          </a:xfrm>
        </p:spPr>
        <p:txBody>
          <a:bodyPr/>
          <a:lstStyle/>
          <a:p>
            <a:pPr eaLnBrk="1" hangingPunct="1"/>
            <a:r>
              <a:rPr lang="en-US" altLang="en-US" b="1" u="sng" smtClean="0"/>
              <a:t>“Bonus Army” of 1932</a:t>
            </a:r>
            <a:br>
              <a:rPr lang="en-US" altLang="en-US" b="1" u="sng" smtClean="0"/>
            </a:br>
            <a:r>
              <a:rPr lang="en-US" altLang="en-US" sz="2400" b="1" smtClean="0"/>
              <a:t>Before Hoover                                        After Hoover</a:t>
            </a:r>
            <a:endParaRPr lang="en-US" altLang="en-US" b="1" smtClean="0"/>
          </a:p>
        </p:txBody>
      </p:sp>
      <p:pic>
        <p:nvPicPr>
          <p:cNvPr id="12291" name="Picture 5" descr="at0058f2b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 y="1524000"/>
            <a:ext cx="4419600" cy="3563938"/>
          </a:xfrm>
          <a:noFill/>
        </p:spPr>
      </p:pic>
      <p:pic>
        <p:nvPicPr>
          <p:cNvPr id="12292" name="Picture 9" descr="July 28, 1932 - Fires burn one of the shanty towns built by the Bonus Army Expeditionary Force. The USA Army burned this and similar camps to the ground after routing the many thousands of protestors that were camped out in the national capital, Washington, DC, in July 1932. In the distance, the stately dome of the USA Capitol build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524000"/>
            <a:ext cx="4114800" cy="3581400"/>
          </a:xfrm>
          <a:noFill/>
        </p:spPr>
      </p:pic>
    </p:spTree>
    <p:extLst>
      <p:ext uri="{BB962C8B-B14F-4D97-AF65-F5344CB8AC3E}">
        <p14:creationId xmlns:p14="http://schemas.microsoft.com/office/powerpoint/2010/main" val="19929296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76200"/>
            <a:ext cx="9144000" cy="533400"/>
          </a:xfrm>
        </p:spPr>
        <p:txBody>
          <a:bodyPr>
            <a:noAutofit/>
          </a:bodyPr>
          <a:lstStyle/>
          <a:p>
            <a:pPr eaLnBrk="1" hangingPunct="1"/>
            <a:r>
              <a:rPr lang="en-US" altLang="en-US" sz="3200" b="1" u="sng" dirty="0" smtClean="0"/>
              <a:t>Franklin Delano Roosevelt (FDR) &amp; the New Deal</a:t>
            </a:r>
          </a:p>
        </p:txBody>
      </p:sp>
      <p:sp>
        <p:nvSpPr>
          <p:cNvPr id="25603" name="Rectangle 3"/>
          <p:cNvSpPr>
            <a:spLocks noGrp="1" noChangeArrowheads="1"/>
          </p:cNvSpPr>
          <p:nvPr>
            <p:ph type="body" idx="1"/>
          </p:nvPr>
        </p:nvSpPr>
        <p:spPr>
          <a:xfrm>
            <a:off x="0" y="609600"/>
            <a:ext cx="5944034" cy="6400800"/>
          </a:xfrm>
        </p:spPr>
        <p:txBody>
          <a:bodyPr>
            <a:noAutofit/>
          </a:bodyPr>
          <a:lstStyle/>
          <a:p>
            <a:pPr eaLnBrk="1" hangingPunct="1"/>
            <a:r>
              <a:rPr lang="en-US" altLang="en-US" sz="2100" dirty="0" smtClean="0"/>
              <a:t>FDR was born into a wealthy &amp; aristocratic family </a:t>
            </a:r>
          </a:p>
          <a:p>
            <a:pPr lvl="1">
              <a:buFont typeface="Wingdings" panose="05000000000000000000" pitchFamily="2" charset="2"/>
              <a:buChar char="§"/>
            </a:pPr>
            <a:r>
              <a:rPr lang="en-US" altLang="en-US" sz="2100" dirty="0" smtClean="0"/>
              <a:t>Married his distant cousin _______at age 23 – </a:t>
            </a:r>
          </a:p>
          <a:p>
            <a:pPr marL="1200150" lvl="2" indent="-342900">
              <a:buFont typeface="Courier New" panose="02070309020205020404" pitchFamily="49" charset="0"/>
              <a:buChar char="o"/>
            </a:pPr>
            <a:r>
              <a:rPr lang="en-US" altLang="en-US" sz="2100" dirty="0" smtClean="0"/>
              <a:t> FDR very politically experienced =&gt; 1913 – </a:t>
            </a:r>
            <a:r>
              <a:rPr lang="en-US" altLang="en-US" sz="2100" b="1" i="1" dirty="0" smtClean="0"/>
              <a:t>Asst. Secretary of Navy</a:t>
            </a:r>
            <a:r>
              <a:rPr lang="en-US" altLang="en-US" sz="2100" dirty="0" smtClean="0"/>
              <a:t>; 1920 – </a:t>
            </a:r>
            <a:r>
              <a:rPr lang="en-US" altLang="en-US" sz="2100" b="1" i="1" dirty="0" smtClean="0"/>
              <a:t>VP nomination</a:t>
            </a:r>
            <a:r>
              <a:rPr lang="en-US" altLang="en-US" sz="2100" dirty="0" smtClean="0"/>
              <a:t>; 1928 </a:t>
            </a:r>
            <a:r>
              <a:rPr lang="en-US" altLang="en-US" sz="2100" b="1" i="1" dirty="0" smtClean="0"/>
              <a:t>NY Governor</a:t>
            </a:r>
          </a:p>
          <a:p>
            <a:pPr lvl="1">
              <a:buFont typeface="Wingdings" panose="05000000000000000000" pitchFamily="2" charset="2"/>
              <a:buChar char="§"/>
            </a:pPr>
            <a:r>
              <a:rPr lang="en-US" altLang="en-US" sz="2100" dirty="0" smtClean="0"/>
              <a:t>1920 FDR contracted Polio and was partially paralyzed from waist down =&gt; used a wheelchair &amp; braces for rest of life (Never let photographers document this)</a:t>
            </a:r>
          </a:p>
          <a:p>
            <a:pPr eaLnBrk="1" hangingPunct="1"/>
            <a:r>
              <a:rPr lang="en-US" altLang="en-US" sz="2100" dirty="0" smtClean="0"/>
              <a:t>FDR’s wife Eleanor was an important political asset =&gt; kept Roosevelt’s name active </a:t>
            </a:r>
          </a:p>
          <a:p>
            <a:pPr lvl="1">
              <a:buFont typeface="Wingdings" panose="05000000000000000000" pitchFamily="2" charset="2"/>
              <a:buChar char="§"/>
            </a:pPr>
            <a:r>
              <a:rPr lang="en-US" altLang="en-US" sz="2100" dirty="0" smtClean="0"/>
              <a:t>Took up # of causes =&gt; precedent for  modern 1</a:t>
            </a:r>
            <a:r>
              <a:rPr lang="en-US" altLang="en-US" sz="2100" baseline="30000" dirty="0" smtClean="0"/>
              <a:t>st</a:t>
            </a:r>
            <a:r>
              <a:rPr lang="en-US" altLang="en-US" sz="2100" dirty="0" smtClean="0"/>
              <a:t> ladies </a:t>
            </a:r>
          </a:p>
          <a:p>
            <a:pPr lvl="1">
              <a:buFont typeface="Wingdings" panose="05000000000000000000" pitchFamily="2" charset="2"/>
              <a:buChar char="§"/>
            </a:pPr>
            <a:r>
              <a:rPr lang="en-US" altLang="en-US" sz="2100" dirty="0" smtClean="0"/>
              <a:t> Answered personal letters from public =&gt; result is that people feel connected to Roosevelt and that he cares for their suffering</a:t>
            </a:r>
          </a:p>
        </p:txBody>
      </p:sp>
      <p:pic>
        <p:nvPicPr>
          <p:cNvPr id="2050" name="Picture 2" descr="http://izquotes.com/images/eleanor-rooseve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4034" y="1143000"/>
            <a:ext cx="319303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333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228600"/>
            <a:ext cx="7772400" cy="381000"/>
          </a:xfrm>
        </p:spPr>
        <p:txBody>
          <a:bodyPr>
            <a:normAutofit fontScale="90000"/>
          </a:bodyPr>
          <a:lstStyle/>
          <a:p>
            <a:pPr eaLnBrk="1" hangingPunct="1"/>
            <a:r>
              <a:rPr lang="en-US" altLang="en-US" sz="3200" b="1" u="sng" smtClean="0"/>
              <a:t>FDR in a Wheelchair on Campaign Trail</a:t>
            </a:r>
          </a:p>
        </p:txBody>
      </p:sp>
      <p:pic>
        <p:nvPicPr>
          <p:cNvPr id="26627" name="Picture 5" descr="000001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56419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1776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4636"/>
            <a:ext cx="7772400" cy="498764"/>
          </a:xfrm>
        </p:spPr>
        <p:txBody>
          <a:bodyPr>
            <a:normAutofit fontScale="90000"/>
          </a:bodyPr>
          <a:lstStyle/>
          <a:p>
            <a:pPr eaLnBrk="1" hangingPunct="1"/>
            <a:r>
              <a:rPr lang="en-US" altLang="en-US" sz="4000" b="1" u="sng" dirty="0" smtClean="0"/>
              <a:t>FDR and Election of 1932</a:t>
            </a:r>
          </a:p>
        </p:txBody>
      </p:sp>
      <p:sp>
        <p:nvSpPr>
          <p:cNvPr id="27651" name="Rectangle 3"/>
          <p:cNvSpPr>
            <a:spLocks noGrp="1" noChangeArrowheads="1"/>
          </p:cNvSpPr>
          <p:nvPr>
            <p:ph type="body" idx="1"/>
          </p:nvPr>
        </p:nvSpPr>
        <p:spPr>
          <a:xfrm>
            <a:off x="0" y="533400"/>
            <a:ext cx="6019800" cy="6477000"/>
          </a:xfrm>
        </p:spPr>
        <p:txBody>
          <a:bodyPr>
            <a:normAutofit/>
          </a:bodyPr>
          <a:lstStyle/>
          <a:p>
            <a:pPr eaLnBrk="1" hangingPunct="1"/>
            <a:r>
              <a:rPr lang="en-US" altLang="en-US" sz="2100" dirty="0" smtClean="0"/>
              <a:t>FDR campaigned on a liberal platform to extend government assistance to the needy =&gt; </a:t>
            </a:r>
            <a:r>
              <a:rPr lang="en-US" altLang="en-US" sz="2100" b="1" i="1" dirty="0" smtClean="0"/>
              <a:t>New Deal</a:t>
            </a:r>
          </a:p>
          <a:p>
            <a:pPr marL="685800" lvl="1">
              <a:buFont typeface="Wingdings" panose="05000000000000000000" pitchFamily="2" charset="2"/>
              <a:buChar char="§"/>
            </a:pPr>
            <a:r>
              <a:rPr lang="en-US" altLang="en-US" sz="2300" dirty="0" smtClean="0"/>
              <a:t>Represents a new __________________ that stresses government intervention during recession &amp; depression</a:t>
            </a:r>
          </a:p>
          <a:p>
            <a:pPr eaLnBrk="1" hangingPunct="1"/>
            <a:r>
              <a:rPr lang="en-US" altLang="en-US" sz="2100" dirty="0" smtClean="0"/>
              <a:t>FDR election was a blowout! =&gt; Hoover won only 6 states (huge mandate for programs)</a:t>
            </a:r>
          </a:p>
          <a:p>
            <a:pPr eaLnBrk="1" hangingPunct="1"/>
            <a:r>
              <a:rPr lang="en-US" altLang="en-US" sz="2100" dirty="0" smtClean="0"/>
              <a:t> Roosevelt uses </a:t>
            </a:r>
            <a:r>
              <a:rPr lang="en-US" altLang="en-US" sz="2100" b="1" i="1" dirty="0" smtClean="0"/>
              <a:t>“_____________________” </a:t>
            </a:r>
            <a:r>
              <a:rPr lang="en-US" altLang="en-US" sz="2100" dirty="0" smtClean="0"/>
              <a:t>to improve communication &amp; trust</a:t>
            </a:r>
          </a:p>
          <a:p>
            <a:pPr marL="685800" lvl="1">
              <a:buFont typeface="Wingdings" panose="05000000000000000000" pitchFamily="2" charset="2"/>
              <a:buChar char="§"/>
            </a:pPr>
            <a:r>
              <a:rPr lang="en-US" altLang="en-US" sz="2100" dirty="0" smtClean="0"/>
              <a:t>Use radio to give addresses in a casual atmosphere to help calm public’s fears </a:t>
            </a:r>
            <a:endParaRPr lang="en-US" altLang="en-US" sz="2100" dirty="0"/>
          </a:p>
          <a:p>
            <a:pPr marL="800100" lvl="2" indent="0">
              <a:buNone/>
            </a:pPr>
            <a:r>
              <a:rPr lang="en-US" altLang="en-US" sz="2100" dirty="0" smtClean="0"/>
              <a:t>-- </a:t>
            </a:r>
            <a:r>
              <a:rPr lang="en-US" altLang="en-US" sz="2100" b="1" i="1" dirty="0" smtClean="0"/>
              <a:t>“_________________________________” </a:t>
            </a:r>
          </a:p>
          <a:p>
            <a:pPr eaLnBrk="1" hangingPunct="1"/>
            <a:r>
              <a:rPr lang="en-US" altLang="en-US" sz="2100" dirty="0" smtClean="0"/>
              <a:t>Roosevelt embarks on his </a:t>
            </a:r>
            <a:r>
              <a:rPr lang="en-US" altLang="en-US" sz="2100" b="1" i="1" dirty="0" smtClean="0"/>
              <a:t>“__________”</a:t>
            </a:r>
            <a:r>
              <a:rPr lang="en-US" altLang="en-US" sz="2100" dirty="0" smtClean="0"/>
              <a:t> =&gt; passes </a:t>
            </a:r>
            <a:r>
              <a:rPr lang="en-US" altLang="en-US" sz="2100" b="1" i="1" dirty="0" smtClean="0"/>
              <a:t>New Deal </a:t>
            </a:r>
            <a:r>
              <a:rPr lang="en-US" altLang="en-US" sz="2100" dirty="0" smtClean="0"/>
              <a:t>to fix problems of Great Depression</a:t>
            </a:r>
          </a:p>
          <a:p>
            <a:pPr lvl="1" indent="-342900">
              <a:buFont typeface="Wingdings" panose="05000000000000000000" pitchFamily="2" charset="2"/>
              <a:buChar char="§"/>
            </a:pPr>
            <a:r>
              <a:rPr lang="en-US" altLang="en-US" sz="2100" dirty="0" smtClean="0"/>
              <a:t>More laws than any other 100 day period before =&gt; sets precedent</a:t>
            </a:r>
          </a:p>
        </p:txBody>
      </p:sp>
      <p:pic>
        <p:nvPicPr>
          <p:cNvPr id="27652" name="Picture 5" descr="gd-roosev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295400"/>
            <a:ext cx="3200400" cy="469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0810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152400"/>
            <a:ext cx="7772400" cy="533400"/>
          </a:xfrm>
        </p:spPr>
        <p:txBody>
          <a:bodyPr>
            <a:normAutofit fontScale="90000"/>
          </a:bodyPr>
          <a:lstStyle/>
          <a:p>
            <a:pPr eaLnBrk="1" hangingPunct="1"/>
            <a:r>
              <a:rPr lang="en-US" altLang="en-US" sz="4000" b="1" u="sng" smtClean="0"/>
              <a:t>Election of 1932</a:t>
            </a:r>
          </a:p>
        </p:txBody>
      </p:sp>
      <p:sp>
        <p:nvSpPr>
          <p:cNvPr id="28675" name="Rectangle 3"/>
          <p:cNvSpPr>
            <a:spLocks noGrp="1" noChangeArrowheads="1"/>
          </p:cNvSpPr>
          <p:nvPr>
            <p:ph type="body" idx="1"/>
          </p:nvPr>
        </p:nvSpPr>
        <p:spPr/>
        <p:txBody>
          <a:bodyPr/>
          <a:lstStyle/>
          <a:p>
            <a:pPr eaLnBrk="1" hangingPunct="1"/>
            <a:endParaRPr lang="en-US" altLang="en-US" smtClean="0"/>
          </a:p>
        </p:txBody>
      </p:sp>
      <p:pic>
        <p:nvPicPr>
          <p:cNvPr id="28676" name="Picture 5" descr="450px-ElectoralCollege1932-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76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7784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06582" y="76200"/>
            <a:ext cx="7772400" cy="457200"/>
          </a:xfrm>
        </p:spPr>
        <p:txBody>
          <a:bodyPr>
            <a:normAutofit fontScale="90000"/>
          </a:bodyPr>
          <a:lstStyle/>
          <a:p>
            <a:pPr eaLnBrk="1" hangingPunct="1"/>
            <a:r>
              <a:rPr lang="en-US" altLang="en-US" sz="4000" b="1" u="sng" dirty="0" smtClean="0"/>
              <a:t>FDR and the “New Deal”</a:t>
            </a:r>
          </a:p>
        </p:txBody>
      </p:sp>
      <p:sp>
        <p:nvSpPr>
          <p:cNvPr id="25603" name="Rectangle 3"/>
          <p:cNvSpPr>
            <a:spLocks noGrp="1" noChangeArrowheads="1"/>
          </p:cNvSpPr>
          <p:nvPr>
            <p:ph type="body" idx="1"/>
          </p:nvPr>
        </p:nvSpPr>
        <p:spPr>
          <a:xfrm>
            <a:off x="0" y="609600"/>
            <a:ext cx="9144000" cy="3886200"/>
          </a:xfrm>
        </p:spPr>
        <p:txBody>
          <a:bodyPr>
            <a:noAutofit/>
          </a:bodyPr>
          <a:lstStyle/>
          <a:p>
            <a:pPr eaLnBrk="1" hangingPunct="1"/>
            <a:r>
              <a:rPr lang="en-US" altLang="en-US" sz="2000" dirty="0" smtClean="0"/>
              <a:t>Roosevelt immediately implemented his </a:t>
            </a:r>
            <a:r>
              <a:rPr lang="en-US" altLang="en-US" sz="2000" b="1" i="1" dirty="0" smtClean="0"/>
              <a:t>New Deal </a:t>
            </a:r>
            <a:r>
              <a:rPr lang="en-US" altLang="en-US" sz="2000" dirty="0" smtClean="0"/>
              <a:t>=&gt; series of laws whose philosophy dated back to </a:t>
            </a:r>
            <a:r>
              <a:rPr lang="en-US" altLang="en-US" sz="2200" b="1" i="1" dirty="0" smtClean="0"/>
              <a:t>pre WWI Progressivism</a:t>
            </a:r>
            <a:endParaRPr lang="en-US" altLang="en-US" sz="2200" b="1" i="1" dirty="0"/>
          </a:p>
          <a:p>
            <a:pPr marL="685800" lvl="1">
              <a:buFont typeface="Wingdings" panose="05000000000000000000" pitchFamily="2" charset="2"/>
              <a:buChar char="§"/>
            </a:pPr>
            <a:r>
              <a:rPr lang="en-US" altLang="en-US" sz="2000" dirty="0" smtClean="0"/>
              <a:t>New Deal was the laws but also the spirit of reform and social welfare behind them =&gt; passed by a large </a:t>
            </a:r>
            <a:r>
              <a:rPr lang="en-US" altLang="en-US" sz="2000" dirty="0"/>
              <a:t>D</a:t>
            </a:r>
            <a:r>
              <a:rPr lang="en-US" altLang="en-US" sz="2000" dirty="0" smtClean="0"/>
              <a:t>emocratic majority</a:t>
            </a:r>
          </a:p>
          <a:p>
            <a:pPr eaLnBrk="1" hangingPunct="1"/>
            <a:r>
              <a:rPr lang="en-US" altLang="en-US" sz="2000" dirty="0" smtClean="0"/>
              <a:t>New Deal was organized into Roosevelt’s </a:t>
            </a:r>
            <a:r>
              <a:rPr lang="en-US" altLang="en-US" sz="2000" b="1" i="1" dirty="0" smtClean="0"/>
              <a:t>“________”</a:t>
            </a:r>
            <a:r>
              <a:rPr lang="en-US" altLang="en-US" sz="2000" dirty="0" smtClean="0"/>
              <a:t> </a:t>
            </a:r>
          </a:p>
          <a:p>
            <a:pPr eaLnBrk="1" hangingPunct="1">
              <a:buFontTx/>
              <a:buNone/>
            </a:pPr>
            <a:r>
              <a:rPr lang="en-US" altLang="en-US" sz="2000" dirty="0" smtClean="0"/>
              <a:t>	</a:t>
            </a:r>
            <a:r>
              <a:rPr lang="en-US" altLang="en-US" sz="2000" b="1" dirty="0" smtClean="0"/>
              <a:t>#1</a:t>
            </a:r>
            <a:r>
              <a:rPr lang="en-US" altLang="en-US" sz="2000" dirty="0" smtClean="0"/>
              <a:t>: _____________=&gt; Provide immediate aid to unemployed and suffering</a:t>
            </a:r>
          </a:p>
          <a:p>
            <a:pPr eaLnBrk="1" hangingPunct="1">
              <a:buFontTx/>
              <a:buNone/>
            </a:pPr>
            <a:r>
              <a:rPr lang="en-US" altLang="en-US" sz="2000" dirty="0" smtClean="0"/>
              <a:t>	</a:t>
            </a:r>
            <a:r>
              <a:rPr lang="en-US" altLang="en-US" sz="2000" b="1" dirty="0" smtClean="0"/>
              <a:t>#2:</a:t>
            </a:r>
            <a:r>
              <a:rPr lang="en-US" altLang="en-US" sz="2000" dirty="0" smtClean="0"/>
              <a:t> </a:t>
            </a:r>
            <a:r>
              <a:rPr lang="en-US" altLang="en-US" sz="2000" b="1" u="sng" dirty="0" smtClean="0"/>
              <a:t>_____________</a:t>
            </a:r>
            <a:r>
              <a:rPr lang="en-US" altLang="en-US" sz="2000" dirty="0" smtClean="0"/>
              <a:t> =&gt; stimulate economy and bring back prosperity</a:t>
            </a:r>
          </a:p>
          <a:p>
            <a:pPr eaLnBrk="1" hangingPunct="1">
              <a:buFontTx/>
              <a:buNone/>
            </a:pPr>
            <a:r>
              <a:rPr lang="en-US" altLang="en-US" sz="2000" dirty="0" smtClean="0"/>
              <a:t>	</a:t>
            </a:r>
            <a:r>
              <a:rPr lang="en-US" altLang="en-US" sz="2000" b="1" dirty="0" smtClean="0"/>
              <a:t>#3</a:t>
            </a:r>
            <a:r>
              <a:rPr lang="en-US" altLang="en-US" sz="2000" dirty="0" smtClean="0"/>
              <a:t>: </a:t>
            </a:r>
            <a:r>
              <a:rPr lang="en-US" altLang="en-US" sz="2000" b="1" u="sng" dirty="0" smtClean="0"/>
              <a:t>_____________</a:t>
            </a:r>
            <a:r>
              <a:rPr lang="en-US" altLang="en-US" sz="2000" dirty="0" smtClean="0"/>
              <a:t>=&gt; prevent future depressions and “fix” US economy</a:t>
            </a:r>
          </a:p>
          <a:p>
            <a:pPr eaLnBrk="1" hangingPunct="1"/>
            <a:r>
              <a:rPr lang="en-US" altLang="en-US" sz="2000" dirty="0" smtClean="0"/>
              <a:t>Often the laws passed ostensibly for one purpose actually fulfilled others (i.e. </a:t>
            </a:r>
            <a:r>
              <a:rPr lang="en-US" altLang="en-US" sz="2000" b="1" i="1" dirty="0" smtClean="0"/>
              <a:t>TVA</a:t>
            </a:r>
            <a:r>
              <a:rPr lang="en-US" altLang="en-US" sz="2000" dirty="0" smtClean="0"/>
              <a:t>)</a:t>
            </a:r>
          </a:p>
          <a:p>
            <a:pPr lvl="1">
              <a:buFont typeface="Wingdings" panose="05000000000000000000" pitchFamily="2" charset="2"/>
              <a:buChar char="§"/>
            </a:pPr>
            <a:r>
              <a:rPr lang="en-US" altLang="en-US" sz="2000" dirty="0" smtClean="0"/>
              <a:t> Most laws necessitated the creation of government agencies </a:t>
            </a:r>
            <a:r>
              <a:rPr lang="en-US" altLang="en-US" sz="2000" b="1" i="1" dirty="0" smtClean="0"/>
              <a:t>“__________ ____________________”</a:t>
            </a:r>
            <a:r>
              <a:rPr lang="en-US" altLang="en-US" sz="2000" dirty="0" smtClean="0"/>
              <a:t> to administer their provisions</a:t>
            </a:r>
          </a:p>
        </p:txBody>
      </p:sp>
      <p:pic>
        <p:nvPicPr>
          <p:cNvPr id="29700" name="Picture 5" descr="t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724400"/>
            <a:ext cx="1905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descr="fdic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648200"/>
            <a:ext cx="164623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descr="pho_203x266_propaganda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572000"/>
            <a:ext cx="15843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657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603">
                                            <p:txEl>
                                              <p:pRg st="5" end="5"/>
                                            </p:txEl>
                                          </p:spTgt>
                                        </p:tgtEl>
                                        <p:attrNameLst>
                                          <p:attrName>style.visibility</p:attrName>
                                        </p:attrNameLst>
                                      </p:cBhvr>
                                      <p:to>
                                        <p:strVal val="visible"/>
                                      </p:to>
                                    </p:set>
                                    <p:anim calcmode="lin" valueType="num">
                                      <p:cBhvr additive="base">
                                        <p:cTn id="37"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5603">
                                            <p:txEl>
                                              <p:pRg st="6" end="6"/>
                                            </p:txEl>
                                          </p:spTgt>
                                        </p:tgtEl>
                                        <p:attrNameLst>
                                          <p:attrName>style.visibility</p:attrName>
                                        </p:attrNameLst>
                                      </p:cBhvr>
                                      <p:to>
                                        <p:strVal val="visible"/>
                                      </p:to>
                                    </p:set>
                                    <p:anim calcmode="lin" valueType="num">
                                      <p:cBhvr additive="base">
                                        <p:cTn id="43"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anim calcmode="lin" valueType="num">
                                      <p:cBhvr additive="base">
                                        <p:cTn id="49"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6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76200"/>
            <a:ext cx="7772400" cy="457200"/>
          </a:xfrm>
        </p:spPr>
        <p:txBody>
          <a:bodyPr>
            <a:normAutofit fontScale="90000"/>
          </a:bodyPr>
          <a:lstStyle/>
          <a:p>
            <a:pPr eaLnBrk="1" hangingPunct="1"/>
            <a:r>
              <a:rPr lang="en-US" altLang="en-US" sz="4000" b="1" u="sng" dirty="0" smtClean="0"/>
              <a:t>Relief, Recovery and Reform</a:t>
            </a:r>
          </a:p>
        </p:txBody>
      </p:sp>
      <p:sp>
        <p:nvSpPr>
          <p:cNvPr id="30723" name="Rectangle 3"/>
          <p:cNvSpPr>
            <a:spLocks noGrp="1" noChangeArrowheads="1"/>
          </p:cNvSpPr>
          <p:nvPr>
            <p:ph type="body" idx="1"/>
          </p:nvPr>
        </p:nvSpPr>
        <p:spPr>
          <a:xfrm>
            <a:off x="0" y="533400"/>
            <a:ext cx="9144000" cy="6477000"/>
          </a:xfrm>
        </p:spPr>
        <p:txBody>
          <a:bodyPr>
            <a:noAutofit/>
          </a:bodyPr>
          <a:lstStyle/>
          <a:p>
            <a:pPr eaLnBrk="1" hangingPunct="1"/>
            <a:r>
              <a:rPr lang="en-US" altLang="en-US" sz="2000" dirty="0" smtClean="0"/>
              <a:t>FDR’s top priority was to alleviate suffering of millions of Americans</a:t>
            </a:r>
          </a:p>
          <a:p>
            <a:pPr eaLnBrk="1" hangingPunct="1"/>
            <a:r>
              <a:rPr lang="en-US" altLang="en-US" sz="2000" dirty="0" smtClean="0"/>
              <a:t>New Relief Agencies/Laws:</a:t>
            </a:r>
          </a:p>
          <a:p>
            <a:pPr lvl="1">
              <a:buFont typeface="Wingdings" panose="05000000000000000000" pitchFamily="2" charset="2"/>
              <a:buChar char="§"/>
            </a:pPr>
            <a:r>
              <a:rPr lang="en-US" altLang="en-US" sz="2000" dirty="0" smtClean="0"/>
              <a:t> _______________________________(</a:t>
            </a:r>
            <a:r>
              <a:rPr lang="en-US" altLang="en-US" sz="2000" b="1" i="1" dirty="0" smtClean="0"/>
              <a:t>FERA</a:t>
            </a:r>
            <a:r>
              <a:rPr lang="en-US" altLang="en-US" sz="2000" dirty="0" smtClean="0"/>
              <a:t>) =&gt; over $3 billion for direct dole payments or work wages on government projects</a:t>
            </a:r>
          </a:p>
          <a:p>
            <a:pPr lvl="1">
              <a:buFont typeface="Wingdings" panose="05000000000000000000" pitchFamily="2" charset="2"/>
              <a:buChar char="§"/>
            </a:pPr>
            <a:r>
              <a:rPr lang="en-US" altLang="en-US" sz="2000" b="1" u="sng" dirty="0" smtClean="0"/>
              <a:t>Civilian Conservation Corps</a:t>
            </a:r>
            <a:r>
              <a:rPr lang="en-US" altLang="en-US" sz="2000" dirty="0" smtClean="0"/>
              <a:t> (CCC) =&gt; federal agency that employed 3M young men in outdoors work in reforestation, fire-fighting, swamp drainage, etc…</a:t>
            </a:r>
          </a:p>
          <a:p>
            <a:pPr lvl="1">
              <a:buFont typeface="Wingdings" panose="05000000000000000000" pitchFamily="2" charset="2"/>
              <a:buChar char="§"/>
            </a:pPr>
            <a:r>
              <a:rPr lang="en-US" altLang="en-US" sz="2000" b="1" u="sng" dirty="0" smtClean="0"/>
              <a:t>Agricultural Adjustment Act</a:t>
            </a:r>
            <a:r>
              <a:rPr lang="en-US" altLang="en-US" sz="2000" dirty="0" smtClean="0"/>
              <a:t> (AAA) and </a:t>
            </a:r>
            <a:r>
              <a:rPr lang="en-US" altLang="en-US" sz="2000" b="1" u="sng" dirty="0" smtClean="0"/>
              <a:t>Homeowner Loan Corporation</a:t>
            </a:r>
            <a:r>
              <a:rPr lang="en-US" altLang="en-US" sz="2000" dirty="0" smtClean="0"/>
              <a:t> (HOLC) =&gt; made available millions of dollars to help farmers (and HOLC for non-farmers) pay mortgages and produce/buy food </a:t>
            </a:r>
          </a:p>
          <a:p>
            <a:pPr marL="857250" lvl="2" indent="0">
              <a:buNone/>
            </a:pPr>
            <a:r>
              <a:rPr lang="en-US" altLang="en-US" sz="2000" dirty="0" smtClean="0"/>
              <a:t>=&gt; Subsidizes production (fallow land to increase prices)</a:t>
            </a:r>
          </a:p>
          <a:p>
            <a:pPr lvl="1">
              <a:buFont typeface="Wingdings" panose="05000000000000000000" pitchFamily="2" charset="2"/>
              <a:buChar char="§"/>
            </a:pPr>
            <a:r>
              <a:rPr lang="en-US" altLang="en-US" sz="2000" dirty="0" smtClean="0"/>
              <a:t>________________________(WPA) =&gt; $11B for jobs to build bridges, roads and also fund the </a:t>
            </a:r>
            <a:r>
              <a:rPr lang="en-US" altLang="en-US" sz="2000" b="1" i="1" dirty="0" smtClean="0"/>
              <a:t>Federal Writers Project </a:t>
            </a:r>
            <a:r>
              <a:rPr lang="en-US" altLang="en-US" sz="2000" dirty="0" smtClean="0"/>
              <a:t>(cultural studies and artistic funding)</a:t>
            </a:r>
          </a:p>
          <a:p>
            <a:pPr eaLnBrk="1" hangingPunct="1"/>
            <a:r>
              <a:rPr lang="en-US" altLang="en-US" sz="2000" dirty="0" smtClean="0"/>
              <a:t>New Recovery Agencies/Laws:</a:t>
            </a:r>
          </a:p>
          <a:p>
            <a:pPr lvl="1">
              <a:buFont typeface="Wingdings" panose="05000000000000000000" pitchFamily="2" charset="2"/>
              <a:buChar char="§"/>
            </a:pPr>
            <a:r>
              <a:rPr lang="en-US" altLang="en-US" sz="2000" b="1" u="sng" dirty="0" smtClean="0"/>
              <a:t>Elimination of gold standard</a:t>
            </a:r>
            <a:r>
              <a:rPr lang="en-US" altLang="en-US" sz="2000" dirty="0" smtClean="0"/>
              <a:t> (1933) =&gt; FDR eliminates payments in gold and orders all gold surrendered to govt. (inflate currency)</a:t>
            </a:r>
          </a:p>
          <a:p>
            <a:pPr lvl="1">
              <a:buFont typeface="Wingdings" panose="05000000000000000000" pitchFamily="2" charset="2"/>
              <a:buChar char="§"/>
            </a:pPr>
            <a:r>
              <a:rPr lang="en-US" altLang="en-US" sz="2000" b="1" u="sng" dirty="0" smtClean="0"/>
              <a:t>National Recovery Administration</a:t>
            </a:r>
            <a:r>
              <a:rPr lang="en-US" altLang="en-US" sz="2000" dirty="0" smtClean="0"/>
              <a:t> (NRA) =&gt; wages floors established and max hours were also established; child labor forbidden and labor allowed to organize into Unions (opposed by corporations)</a:t>
            </a:r>
          </a:p>
        </p:txBody>
      </p:sp>
    </p:spTree>
    <p:extLst>
      <p:ext uri="{BB962C8B-B14F-4D97-AF65-F5344CB8AC3E}">
        <p14:creationId xmlns:p14="http://schemas.microsoft.com/office/powerpoint/2010/main" val="2406460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609600"/>
          </a:xfrm>
        </p:spPr>
        <p:txBody>
          <a:bodyPr>
            <a:normAutofit fontScale="90000"/>
          </a:bodyPr>
          <a:lstStyle/>
          <a:p>
            <a:r>
              <a:rPr lang="en-US" altLang="en-US" sz="3600" u="sng" dirty="0" smtClean="0"/>
              <a:t>Economic Activity of the Late 19</a:t>
            </a:r>
            <a:r>
              <a:rPr lang="en-US" altLang="en-US" sz="3600" u="sng" baseline="30000" dirty="0" smtClean="0"/>
              <a:t>th</a:t>
            </a:r>
            <a:r>
              <a:rPr lang="en-US" altLang="en-US" sz="3600" u="sng" dirty="0" smtClean="0"/>
              <a:t> Century</a:t>
            </a:r>
          </a:p>
        </p:txBody>
      </p:sp>
      <p:sp>
        <p:nvSpPr>
          <p:cNvPr id="16387" name="Text Placeholder 2"/>
          <p:cNvSpPr>
            <a:spLocks noGrp="1"/>
          </p:cNvSpPr>
          <p:nvPr>
            <p:ph type="body" sz="half" idx="1"/>
          </p:nvPr>
        </p:nvSpPr>
        <p:spPr>
          <a:xfrm>
            <a:off x="76200" y="609600"/>
            <a:ext cx="4343400" cy="1295400"/>
          </a:xfrm>
        </p:spPr>
        <p:txBody>
          <a:bodyPr>
            <a:normAutofit fontScale="85000" lnSpcReduction="20000"/>
          </a:bodyPr>
          <a:lstStyle/>
          <a:p>
            <a:r>
              <a:rPr lang="en-US" altLang="en-US" sz="2600" dirty="0" smtClean="0">
                <a:latin typeface="Times New Roman" pitchFamily="18" charset="0"/>
                <a:cs typeface="Times New Roman" pitchFamily="18" charset="0"/>
              </a:rPr>
              <a:t>Despite the success of the uber-wealthy during the period economic prosperity overall was not quite as consistent</a:t>
            </a:r>
          </a:p>
          <a:p>
            <a:endParaRPr lang="en-US" altLang="en-US" sz="1800" dirty="0" smtClean="0">
              <a:latin typeface="Times New Roman" pitchFamily="18" charset="0"/>
              <a:cs typeface="Times New Roman" pitchFamily="18" charset="0"/>
            </a:endParaRPr>
          </a:p>
        </p:txBody>
      </p:sp>
      <p:sp>
        <p:nvSpPr>
          <p:cNvPr id="16388" name="Content Placeholder 3"/>
          <p:cNvSpPr>
            <a:spLocks noGrp="1"/>
          </p:cNvSpPr>
          <p:nvPr>
            <p:ph sz="quarter" idx="2"/>
          </p:nvPr>
        </p:nvSpPr>
        <p:spPr>
          <a:xfrm>
            <a:off x="4572000" y="609600"/>
            <a:ext cx="4495800" cy="1524000"/>
          </a:xfrm>
        </p:spPr>
        <p:txBody>
          <a:bodyPr/>
          <a:lstStyle/>
          <a:p>
            <a:r>
              <a:rPr lang="en-US" altLang="en-US" sz="2200" dirty="0" smtClean="0">
                <a:latin typeface="Times New Roman" pitchFamily="18" charset="0"/>
                <a:cs typeface="Times New Roman" pitchFamily="18" charset="0"/>
              </a:rPr>
              <a:t>Period from 1865 to 1917 was characterized by periods of great prosperity followed by deep depressions</a:t>
            </a:r>
          </a:p>
          <a:p>
            <a:endParaRPr lang="en-US" altLang="en-US" dirty="0" smtClean="0"/>
          </a:p>
        </p:txBody>
      </p:sp>
      <p:pic>
        <p:nvPicPr>
          <p:cNvPr id="16389" name="Picture 2" descr="http://upload.wikimedia.org/wikipedia/commons/8/87/Year-to-Year_Increases_in_US_GDP_(as_Percent_GDP)_and_Debt_(as_Percent_GDP)_Grap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057400"/>
            <a:ext cx="74676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2643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New Deal Advertisements</a:t>
            </a:r>
            <a:endParaRPr lang="en-US" b="1" u="sng" dirty="0"/>
          </a:p>
        </p:txBody>
      </p:sp>
      <p:pic>
        <p:nvPicPr>
          <p:cNvPr id="14338" name="Picture 2" descr="http://www.archives.gov/exhibits/new_deal_for_the_arts/images/work_pays_america/images/ccc_work_play_heal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3840632" cy="59436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pzrservices.typepad.com/advertisingisgoodforyou/images/2008/08/31/wpa_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762000"/>
            <a:ext cx="447836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805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7709"/>
            <a:ext cx="7772400" cy="533400"/>
          </a:xfrm>
        </p:spPr>
        <p:txBody>
          <a:bodyPr>
            <a:normAutofit fontScale="90000"/>
          </a:bodyPr>
          <a:lstStyle/>
          <a:p>
            <a:pPr eaLnBrk="1" hangingPunct="1"/>
            <a:r>
              <a:rPr lang="en-US" altLang="en-US" sz="3600" b="1" u="sng" dirty="0" smtClean="0"/>
              <a:t>Relief, Recovery and Reform (Cont.)</a:t>
            </a:r>
          </a:p>
        </p:txBody>
      </p:sp>
      <p:sp>
        <p:nvSpPr>
          <p:cNvPr id="31747" name="Rectangle 3"/>
          <p:cNvSpPr>
            <a:spLocks noGrp="1" noChangeArrowheads="1"/>
          </p:cNvSpPr>
          <p:nvPr>
            <p:ph type="body" idx="1"/>
          </p:nvPr>
        </p:nvSpPr>
        <p:spPr>
          <a:xfrm>
            <a:off x="0" y="533400"/>
            <a:ext cx="9144000" cy="6477000"/>
          </a:xfrm>
        </p:spPr>
        <p:txBody>
          <a:bodyPr>
            <a:normAutofit/>
          </a:bodyPr>
          <a:lstStyle/>
          <a:p>
            <a:pPr lvl="1">
              <a:buFont typeface="Wingdings" panose="05000000000000000000" pitchFamily="2" charset="2"/>
              <a:buChar char="§"/>
            </a:pPr>
            <a:r>
              <a:rPr lang="en-US" altLang="en-US" sz="2000" b="1" u="sng" dirty="0" smtClean="0"/>
              <a:t>Wagner Act</a:t>
            </a:r>
            <a:r>
              <a:rPr lang="en-US" altLang="en-US" sz="2000" dirty="0" smtClean="0"/>
              <a:t> (1935) =&gt; allowed workers to unionize (after repeal of NRA in 1935 by Supreme Court) and was very important milestone for Unions (led to creation of </a:t>
            </a:r>
            <a:r>
              <a:rPr lang="en-US" altLang="en-US" sz="2000" b="1" i="1" dirty="0" smtClean="0"/>
              <a:t>CIO</a:t>
            </a:r>
            <a:r>
              <a:rPr lang="en-US" altLang="en-US" sz="2000" dirty="0" smtClean="0"/>
              <a:t> Unions for unskilled auto and other workers)</a:t>
            </a:r>
          </a:p>
          <a:p>
            <a:pPr eaLnBrk="1" hangingPunct="1"/>
            <a:r>
              <a:rPr lang="en-US" altLang="en-US" sz="2000" dirty="0" smtClean="0"/>
              <a:t>New Reform Agencies/Laws:</a:t>
            </a:r>
          </a:p>
          <a:p>
            <a:pPr lvl="1">
              <a:buFont typeface="Wingdings" panose="05000000000000000000" pitchFamily="2" charset="2"/>
              <a:buChar char="§"/>
            </a:pPr>
            <a:r>
              <a:rPr lang="en-US" altLang="en-US" sz="2000" dirty="0" smtClean="0"/>
              <a:t>__________________________(TVA) =&gt; dam construction and electrification in TV for poor and low income families/businesses (jobs and electricity)</a:t>
            </a:r>
          </a:p>
          <a:p>
            <a:pPr lvl="1">
              <a:buFont typeface="Wingdings" panose="05000000000000000000" pitchFamily="2" charset="2"/>
              <a:buChar char="§"/>
            </a:pPr>
            <a:r>
              <a:rPr lang="en-US" altLang="en-US" sz="2000" b="1" u="sng" dirty="0" smtClean="0"/>
              <a:t>Glass-</a:t>
            </a:r>
            <a:r>
              <a:rPr lang="en-US" altLang="en-US" sz="2000" b="1" u="sng" dirty="0" err="1" smtClean="0"/>
              <a:t>Steagall</a:t>
            </a:r>
            <a:r>
              <a:rPr lang="en-US" altLang="en-US" sz="2000" b="1" u="sng" dirty="0" smtClean="0"/>
              <a:t> Banking Reform Act</a:t>
            </a:r>
            <a:r>
              <a:rPr lang="en-US" altLang="en-US" sz="2000" dirty="0" smtClean="0"/>
              <a:t> =&gt; creates ________to insure bank deposits to up to $5,000 (end of lost bank deposits and bank failures)</a:t>
            </a:r>
          </a:p>
          <a:p>
            <a:pPr lvl="1">
              <a:buFont typeface="Wingdings" panose="05000000000000000000" pitchFamily="2" charset="2"/>
              <a:buChar char="§"/>
            </a:pPr>
            <a:r>
              <a:rPr lang="en-US" altLang="en-US" sz="2000" dirty="0" smtClean="0"/>
              <a:t>______________________________(SEC) =&gt; federal agency that regulates stock trading to insure safe market conditions and prevent another “crash”</a:t>
            </a:r>
          </a:p>
          <a:p>
            <a:pPr lvl="1">
              <a:buFont typeface="Wingdings" panose="05000000000000000000" pitchFamily="2" charset="2"/>
              <a:buChar char="§"/>
            </a:pPr>
            <a:r>
              <a:rPr lang="en-US" altLang="en-US" sz="2000" dirty="0" smtClean="0"/>
              <a:t> </a:t>
            </a:r>
            <a:r>
              <a:rPr lang="en-US" altLang="en-US" sz="2000" b="1" u="sng" dirty="0" smtClean="0"/>
              <a:t>Indian Reorganization Act</a:t>
            </a:r>
            <a:r>
              <a:rPr lang="en-US" altLang="en-US" sz="2000" dirty="0" smtClean="0"/>
              <a:t> =&gt; allowed federal govt. to protect Indian lands from seizure and allowed Indian tribes self-government on their land </a:t>
            </a:r>
          </a:p>
          <a:p>
            <a:pPr lvl="1">
              <a:buFont typeface="Wingdings" panose="05000000000000000000" pitchFamily="2" charset="2"/>
              <a:buChar char="§"/>
            </a:pPr>
            <a:r>
              <a:rPr lang="en-US" altLang="en-US" sz="2000" dirty="0" smtClean="0"/>
              <a:t>___________________=&gt; provided for federal/state unemployment insurance, retired workers would receive payments from government also to aid elderly in times of need (one of most sweeping pieces of legislation ever passed!!)</a:t>
            </a:r>
          </a:p>
          <a:p>
            <a:pPr lvl="1">
              <a:buFont typeface="Wingdings" panose="05000000000000000000" pitchFamily="2" charset="2"/>
              <a:buChar char="§"/>
            </a:pPr>
            <a:r>
              <a:rPr lang="en-US" altLang="en-US" sz="2000" b="1" u="sng" dirty="0" smtClean="0"/>
              <a:t>Fair Labor Standards Act</a:t>
            </a:r>
            <a:r>
              <a:rPr lang="en-US" altLang="en-US" sz="2000" dirty="0" smtClean="0"/>
              <a:t> =&gt; established _________________________at $.25/</a:t>
            </a:r>
            <a:r>
              <a:rPr lang="en-US" altLang="en-US" sz="2000" dirty="0" err="1" smtClean="0"/>
              <a:t>hr</a:t>
            </a:r>
            <a:r>
              <a:rPr lang="en-US" altLang="en-US" sz="2000" dirty="0" smtClean="0"/>
              <a:t> and set a maximum work week of 44 hours</a:t>
            </a:r>
          </a:p>
        </p:txBody>
      </p:sp>
    </p:spTree>
    <p:extLst>
      <p:ext uri="{BB962C8B-B14F-4D97-AF65-F5344CB8AC3E}">
        <p14:creationId xmlns:p14="http://schemas.microsoft.com/office/powerpoint/2010/main" val="35578837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639762"/>
          </a:xfrm>
        </p:spPr>
        <p:txBody>
          <a:bodyPr>
            <a:normAutofit fontScale="90000"/>
          </a:bodyPr>
          <a:lstStyle/>
          <a:p>
            <a:r>
              <a:rPr lang="en-US" b="1" u="sng" dirty="0" smtClean="0"/>
              <a:t>Social Security Act</a:t>
            </a:r>
            <a:endParaRPr lang="en-US" b="1" u="sng" dirty="0"/>
          </a:p>
        </p:txBody>
      </p:sp>
      <p:pic>
        <p:nvPicPr>
          <p:cNvPr id="13314" name="Picture 2" descr="http://www.annarbor.com/assets_c/2011/09/00915%20Social%20Security%20Poster%201930s-thumb-300x441-885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599"/>
            <a:ext cx="4038600" cy="595659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ssa.gov/history/pics/check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255" y="791332"/>
            <a:ext cx="3796145" cy="592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5943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New </a:t>
            </a:r>
            <a:r>
              <a:rPr lang="en-US" b="1" u="sng" dirty="0"/>
              <a:t>D</a:t>
            </a:r>
            <a:r>
              <a:rPr lang="en-US" b="1" u="sng" dirty="0" smtClean="0"/>
              <a:t>eal Criticisms</a:t>
            </a:r>
            <a:endParaRPr lang="en-US" b="1" u="sng" dirty="0"/>
          </a:p>
        </p:txBody>
      </p:sp>
      <p:sp>
        <p:nvSpPr>
          <p:cNvPr id="3" name="Content Placeholder 2"/>
          <p:cNvSpPr>
            <a:spLocks noGrp="1"/>
          </p:cNvSpPr>
          <p:nvPr>
            <p:ph idx="1"/>
          </p:nvPr>
        </p:nvSpPr>
        <p:spPr>
          <a:xfrm>
            <a:off x="0" y="609600"/>
            <a:ext cx="9144000" cy="6553200"/>
          </a:xfrm>
        </p:spPr>
        <p:txBody>
          <a:bodyPr>
            <a:normAutofit fontScale="92500" lnSpcReduction="20000"/>
          </a:bodyPr>
          <a:lstStyle/>
          <a:p>
            <a:r>
              <a:rPr lang="en-US" altLang="en-US" sz="2600" dirty="0"/>
              <a:t>Most </a:t>
            </a:r>
            <a:r>
              <a:rPr lang="en-US" altLang="en-US" sz="2600" dirty="0" smtClean="0"/>
              <a:t>in US supported </a:t>
            </a:r>
            <a:r>
              <a:rPr lang="en-US" altLang="en-US" sz="2600" dirty="0"/>
              <a:t>the New Deal in principle </a:t>
            </a:r>
            <a:r>
              <a:rPr lang="en-US" altLang="en-US" sz="2600" dirty="0" smtClean="0"/>
              <a:t>=&gt; Democrats control Congress &amp; Presidency in 1930’s, but </a:t>
            </a:r>
            <a:r>
              <a:rPr lang="en-US" altLang="en-US" sz="2600" dirty="0"/>
              <a:t>some criticisms did arise</a:t>
            </a:r>
          </a:p>
          <a:p>
            <a:r>
              <a:rPr lang="en-US" altLang="en-US" sz="2600" dirty="0"/>
              <a:t>Some believed that the New Deal was not doing enough to solve Depression =&gt; unemployment still at ~15% in 1934</a:t>
            </a:r>
          </a:p>
          <a:p>
            <a:r>
              <a:rPr lang="en-US" altLang="en-US" sz="2600" dirty="0"/>
              <a:t> Others were fearful that the US was becoming a </a:t>
            </a:r>
            <a:r>
              <a:rPr lang="en-US" altLang="en-US" sz="2600" b="1" i="1" dirty="0"/>
              <a:t>socialist </a:t>
            </a:r>
            <a:r>
              <a:rPr lang="en-US" altLang="en-US" sz="2600" b="1" i="1" dirty="0" smtClean="0"/>
              <a:t>or Fascist republic</a:t>
            </a:r>
            <a:r>
              <a:rPr lang="en-US" altLang="en-US" sz="2600" dirty="0" smtClean="0"/>
              <a:t> </a:t>
            </a:r>
            <a:r>
              <a:rPr lang="en-US" altLang="en-US" sz="2600" dirty="0"/>
              <a:t>w/ Roosevelt in control </a:t>
            </a:r>
            <a:endParaRPr lang="en-US" altLang="en-US" sz="2600" dirty="0" smtClean="0"/>
          </a:p>
          <a:p>
            <a:pPr marL="0" indent="0">
              <a:buNone/>
            </a:pPr>
            <a:r>
              <a:rPr lang="en-US" altLang="en-US" sz="2600" dirty="0" smtClean="0"/>
              <a:t>#</a:t>
            </a:r>
            <a:r>
              <a:rPr lang="en-US" altLang="en-US" sz="2600" dirty="0"/>
              <a:t>1: </a:t>
            </a:r>
            <a:r>
              <a:rPr lang="en-US" altLang="en-US" sz="2600" b="1" u="sng" dirty="0"/>
              <a:t>Labor and Unions</a:t>
            </a:r>
            <a:r>
              <a:rPr lang="en-US" altLang="en-US" sz="2600" dirty="0"/>
              <a:t> =&gt; NRA and Wagner Act allowed Unions to bargain collectively (</a:t>
            </a:r>
            <a:r>
              <a:rPr lang="en-US" altLang="en-US" sz="2600" dirty="0" smtClean="0"/>
              <a:t>over </a:t>
            </a:r>
            <a:r>
              <a:rPr lang="en-US" altLang="en-US" sz="2600" dirty="0"/>
              <a:t>1.5 M workers stage 1800 strikes in 1934!!)</a:t>
            </a:r>
          </a:p>
          <a:p>
            <a:pPr lvl="1">
              <a:buFont typeface="Wingdings" panose="05000000000000000000" pitchFamily="2" charset="2"/>
              <a:buChar char="§"/>
            </a:pPr>
            <a:r>
              <a:rPr lang="en-US" altLang="en-US" sz="2600" dirty="0" smtClean="0"/>
              <a:t>Fear that </a:t>
            </a:r>
            <a:r>
              <a:rPr lang="en-US" altLang="en-US" sz="2600" dirty="0"/>
              <a:t>US will be taken over by Union violence and competition</a:t>
            </a:r>
          </a:p>
          <a:p>
            <a:pPr>
              <a:buNone/>
            </a:pPr>
            <a:r>
              <a:rPr lang="en-US" altLang="en-US" sz="2600" dirty="0"/>
              <a:t>#2: </a:t>
            </a:r>
            <a:r>
              <a:rPr lang="en-US" altLang="en-US" sz="2600" b="1" u="sng" dirty="0"/>
              <a:t>Demagogues and Radicals</a:t>
            </a:r>
            <a:r>
              <a:rPr lang="en-US" altLang="en-US" sz="2600" dirty="0"/>
              <a:t> =&gt; some </a:t>
            </a:r>
            <a:r>
              <a:rPr lang="en-US" altLang="en-US" sz="2600" dirty="0" smtClean="0"/>
              <a:t>believe New </a:t>
            </a:r>
            <a:r>
              <a:rPr lang="en-US" altLang="en-US" sz="2600" dirty="0"/>
              <a:t>Deal </a:t>
            </a:r>
            <a:r>
              <a:rPr lang="en-US" altLang="en-US" sz="2600" dirty="0" smtClean="0"/>
              <a:t>not </a:t>
            </a:r>
            <a:r>
              <a:rPr lang="en-US" altLang="en-US" sz="2600" dirty="0"/>
              <a:t>going far enough</a:t>
            </a:r>
          </a:p>
          <a:p>
            <a:pPr lvl="1">
              <a:buFont typeface="Wingdings" panose="05000000000000000000" pitchFamily="2" charset="2"/>
              <a:buChar char="§"/>
            </a:pPr>
            <a:r>
              <a:rPr lang="en-US" altLang="en-US" sz="2600" dirty="0"/>
              <a:t>LA senator </a:t>
            </a:r>
            <a:r>
              <a:rPr lang="en-US" altLang="en-US" sz="2600" dirty="0" smtClean="0"/>
              <a:t>_______________preaches </a:t>
            </a:r>
            <a:r>
              <a:rPr lang="en-US" altLang="en-US" sz="2600" dirty="0"/>
              <a:t>“Wealth distribution” (all $$ over $5,000 made each year turned over to government and redistributed to public) and becomes immensely popular</a:t>
            </a:r>
          </a:p>
          <a:p>
            <a:pPr lvl="1">
              <a:buFont typeface="Wingdings" panose="05000000000000000000" pitchFamily="2" charset="2"/>
              <a:buChar char="§"/>
            </a:pPr>
            <a:r>
              <a:rPr lang="en-US" altLang="en-US" sz="2600" dirty="0"/>
              <a:t>Minister </a:t>
            </a:r>
            <a:r>
              <a:rPr lang="en-US" altLang="en-US" sz="2600" b="1" i="1" dirty="0"/>
              <a:t>Father Coughlin</a:t>
            </a:r>
            <a:r>
              <a:rPr lang="en-US" altLang="en-US" sz="2600" dirty="0"/>
              <a:t> blames depression on American Jews and says “social justice must prevail in US”</a:t>
            </a:r>
          </a:p>
          <a:p>
            <a:pPr lvl="1">
              <a:buFont typeface="Wingdings" panose="05000000000000000000" pitchFamily="2" charset="2"/>
              <a:buChar char="§"/>
            </a:pPr>
            <a:r>
              <a:rPr lang="en-US" altLang="en-US" sz="2600" dirty="0" smtClean="0"/>
              <a:t>________________calls </a:t>
            </a:r>
            <a:r>
              <a:rPr lang="en-US" altLang="en-US" sz="2600" dirty="0"/>
              <a:t>for $$ payments to elderly in the country who are suffering under the depression	</a:t>
            </a:r>
          </a:p>
          <a:p>
            <a:endParaRPr lang="en-US" sz="2300" dirty="0"/>
          </a:p>
        </p:txBody>
      </p:sp>
    </p:spTree>
    <p:extLst>
      <p:ext uri="{BB962C8B-B14F-4D97-AF65-F5344CB8AC3E}">
        <p14:creationId xmlns:p14="http://schemas.microsoft.com/office/powerpoint/2010/main" val="3578948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152400"/>
            <a:ext cx="7772400" cy="990600"/>
          </a:xfrm>
        </p:spPr>
        <p:txBody>
          <a:bodyPr>
            <a:normAutofit fontScale="90000"/>
          </a:bodyPr>
          <a:lstStyle/>
          <a:p>
            <a:pPr algn="l" eaLnBrk="1" hangingPunct="1"/>
            <a:r>
              <a:rPr lang="en-US" altLang="en-US" sz="4000" smtClean="0"/>
              <a:t>             </a:t>
            </a:r>
            <a:r>
              <a:rPr lang="en-US" altLang="en-US" sz="4000" b="1" u="sng" smtClean="0"/>
              <a:t>1930’s “Demagogues”</a:t>
            </a:r>
            <a:br>
              <a:rPr lang="en-US" altLang="en-US" sz="4000" b="1" u="sng" smtClean="0"/>
            </a:br>
            <a:r>
              <a:rPr lang="en-US" altLang="en-US" sz="2000" b="1" u="sng" smtClean="0"/>
              <a:t>Father Coughlin</a:t>
            </a:r>
            <a:r>
              <a:rPr lang="en-US" altLang="en-US" sz="2000" smtClean="0"/>
              <a:t>                                                             </a:t>
            </a:r>
            <a:r>
              <a:rPr lang="en-US" altLang="en-US" sz="2000" b="1" u="sng" smtClean="0"/>
              <a:t>Huey Long</a:t>
            </a:r>
            <a:endParaRPr lang="en-US" altLang="en-US" sz="4000" b="1" u="sng" smtClean="0"/>
          </a:p>
        </p:txBody>
      </p:sp>
      <p:pic>
        <p:nvPicPr>
          <p:cNvPr id="34819" name="Picture 5" descr="orange-Fr_Coughlin-speakin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37766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descr="02912h"/>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29200" y="1295400"/>
            <a:ext cx="3535363" cy="5257800"/>
          </a:xfrm>
          <a:noFill/>
        </p:spPr>
      </p:pic>
    </p:spTree>
    <p:extLst>
      <p:ext uri="{BB962C8B-B14F-4D97-AF65-F5344CB8AC3E}">
        <p14:creationId xmlns:p14="http://schemas.microsoft.com/office/powerpoint/2010/main" val="10680383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b="1" u="sng" dirty="0" smtClean="0"/>
              <a:t>New Deal Criticisms</a:t>
            </a:r>
            <a:endParaRPr lang="en-US" b="1" u="sng" dirty="0"/>
          </a:p>
        </p:txBody>
      </p:sp>
      <p:sp>
        <p:nvSpPr>
          <p:cNvPr id="3" name="Content Placeholder 2"/>
          <p:cNvSpPr>
            <a:spLocks noGrp="1"/>
          </p:cNvSpPr>
          <p:nvPr>
            <p:ph idx="1"/>
          </p:nvPr>
        </p:nvSpPr>
        <p:spPr>
          <a:xfrm>
            <a:off x="0" y="609600"/>
            <a:ext cx="9144000" cy="6477000"/>
          </a:xfrm>
        </p:spPr>
        <p:txBody>
          <a:bodyPr>
            <a:normAutofit/>
          </a:bodyPr>
          <a:lstStyle/>
          <a:p>
            <a:pPr>
              <a:buNone/>
            </a:pPr>
            <a:r>
              <a:rPr lang="en-US" altLang="en-US" sz="2200" dirty="0"/>
              <a:t>#3: </a:t>
            </a:r>
            <a:r>
              <a:rPr lang="en-US" altLang="en-US" sz="2200" dirty="0" smtClean="0"/>
              <a:t>_____________________=&gt; </a:t>
            </a:r>
            <a:r>
              <a:rPr lang="en-US" altLang="en-US" sz="2200" dirty="0"/>
              <a:t>$$ conservatives form a group </a:t>
            </a:r>
            <a:r>
              <a:rPr lang="en-US" altLang="en-US" sz="2200" dirty="0" smtClean="0"/>
              <a:t>against </a:t>
            </a:r>
            <a:r>
              <a:rPr lang="en-US" altLang="en-US" sz="2200" dirty="0"/>
              <a:t>the </a:t>
            </a:r>
            <a:r>
              <a:rPr lang="en-US" altLang="en-US" sz="2200" dirty="0" smtClean="0"/>
              <a:t>New Deal </a:t>
            </a:r>
            <a:r>
              <a:rPr lang="en-US" altLang="en-US" sz="2200" dirty="0"/>
              <a:t>which they consider </a:t>
            </a:r>
            <a:r>
              <a:rPr lang="en-US" altLang="en-US" sz="2200" b="1" i="1" dirty="0"/>
              <a:t>“Socialism” </a:t>
            </a:r>
          </a:p>
          <a:p>
            <a:pPr lvl="1">
              <a:buFont typeface="Wingdings" panose="05000000000000000000" pitchFamily="2" charset="2"/>
              <a:buChar char="§"/>
            </a:pPr>
            <a:r>
              <a:rPr lang="en-US" altLang="en-US" sz="2200" dirty="0"/>
              <a:t>Concerned the </a:t>
            </a:r>
            <a:r>
              <a:rPr lang="en-US" altLang="en-US" sz="2200" dirty="0" smtClean="0"/>
              <a:t>US </a:t>
            </a:r>
            <a:r>
              <a:rPr lang="en-US" altLang="en-US" sz="2200" dirty="0"/>
              <a:t>is overspending and creating huge bureaucracy =&gt; Social Security Act, etc</a:t>
            </a:r>
            <a:r>
              <a:rPr lang="en-US" altLang="en-US" sz="2200" dirty="0" smtClean="0"/>
              <a:t>…..</a:t>
            </a:r>
          </a:p>
          <a:p>
            <a:pPr lvl="1">
              <a:buFont typeface="Wingdings" panose="05000000000000000000" pitchFamily="2" charset="2"/>
              <a:buChar char="§"/>
            </a:pPr>
            <a:r>
              <a:rPr lang="en-US" altLang="en-US" sz="2200" dirty="0" smtClean="0"/>
              <a:t>Many wealthy consider FDR a “traitor” to his class =&gt; Was the New deal “socialist”??????</a:t>
            </a:r>
            <a:endParaRPr lang="en-US" altLang="en-US" sz="2200" dirty="0"/>
          </a:p>
          <a:p>
            <a:pPr>
              <a:buNone/>
            </a:pPr>
            <a:r>
              <a:rPr lang="en-US" altLang="en-US" sz="2200" dirty="0"/>
              <a:t>#4: </a:t>
            </a:r>
            <a:r>
              <a:rPr lang="en-US" altLang="en-US" sz="2200" b="1" u="sng" dirty="0"/>
              <a:t>Supreme Court</a:t>
            </a:r>
            <a:r>
              <a:rPr lang="en-US" altLang="en-US" sz="2200" dirty="0"/>
              <a:t> =&gt; Ultraconservative court nominated in 1920’s shot down 7 New Deal agencies including NRA and AAA </a:t>
            </a:r>
            <a:endParaRPr lang="en-US" altLang="en-US" sz="2200" dirty="0" smtClean="0"/>
          </a:p>
          <a:p>
            <a:pPr lvl="1">
              <a:buFont typeface="Wingdings" panose="05000000000000000000" pitchFamily="2" charset="2"/>
              <a:buChar char="§"/>
            </a:pPr>
            <a:r>
              <a:rPr lang="en-US" altLang="en-US" sz="2200" dirty="0" smtClean="0"/>
              <a:t>Roosevelt </a:t>
            </a:r>
            <a:r>
              <a:rPr lang="en-US" altLang="en-US" sz="2200" dirty="0"/>
              <a:t>attempts to “pack” the court w/ a new justice for each over 70 who wouldn’t retire =&gt; </a:t>
            </a:r>
            <a:r>
              <a:rPr lang="en-US" altLang="en-US" sz="2200" b="1" i="1" dirty="0" smtClean="0"/>
              <a:t>Q: Why do this???</a:t>
            </a:r>
          </a:p>
          <a:p>
            <a:pPr lvl="1">
              <a:buFont typeface="Wingdings" panose="05000000000000000000" pitchFamily="2" charset="2"/>
              <a:buChar char="§"/>
            </a:pPr>
            <a:r>
              <a:rPr lang="en-US" altLang="en-US" sz="2200" dirty="0" smtClean="0"/>
              <a:t>Country </a:t>
            </a:r>
            <a:r>
              <a:rPr lang="en-US" altLang="en-US" sz="2200" dirty="0"/>
              <a:t>reacts w/ alarm at Roosevelt trying to take away the “checks and balances” of Constitution </a:t>
            </a:r>
          </a:p>
          <a:p>
            <a:pPr marL="457200" lvl="1" indent="0">
              <a:buNone/>
            </a:pPr>
            <a:r>
              <a:rPr lang="en-US" altLang="en-US" sz="2200" dirty="0"/>
              <a:t>	-- However, Supreme Court gets message and justices retire or start </a:t>
            </a:r>
            <a:r>
              <a:rPr lang="en-US" altLang="en-US" sz="2200" dirty="0" smtClean="0"/>
              <a:t>	voting </a:t>
            </a:r>
            <a:r>
              <a:rPr lang="en-US" altLang="en-US" sz="2200" dirty="0"/>
              <a:t>Roosevelt’s way </a:t>
            </a:r>
            <a:r>
              <a:rPr lang="en-US" altLang="en-US" sz="2200" dirty="0" smtClean="0"/>
              <a:t>(</a:t>
            </a:r>
            <a:r>
              <a:rPr lang="en-US" altLang="en-US" sz="2200" dirty="0"/>
              <a:t>Roosevelt eventually appoints 9 justices!!)</a:t>
            </a:r>
          </a:p>
          <a:p>
            <a:endParaRPr lang="en-US" sz="2300" dirty="0"/>
          </a:p>
        </p:txBody>
      </p:sp>
    </p:spTree>
    <p:extLst>
      <p:ext uri="{BB962C8B-B14F-4D97-AF65-F5344CB8AC3E}">
        <p14:creationId xmlns:p14="http://schemas.microsoft.com/office/powerpoint/2010/main" val="3188159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58027" y="457200"/>
            <a:ext cx="3028773" cy="609600"/>
          </a:xfrm>
        </p:spPr>
        <p:txBody>
          <a:bodyPr>
            <a:normAutofit fontScale="90000"/>
          </a:bodyPr>
          <a:lstStyle/>
          <a:p>
            <a:r>
              <a:rPr lang="en-US" b="1" u="sng" dirty="0" smtClean="0"/>
              <a:t>King Franklin the First???</a:t>
            </a:r>
            <a:endParaRPr lang="en-US" b="1" u="sng" dirty="0"/>
          </a:p>
        </p:txBody>
      </p:sp>
      <p:pic>
        <p:nvPicPr>
          <p:cNvPr id="1026" name="Picture 2" descr="http://tonyrollo.com/blog/wp-content/uploads/2011/04/PoliticalCartoon9-870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655"/>
            <a:ext cx="5658027" cy="6659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avidpietrusza.com/liberty_leag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743200"/>
            <a:ext cx="2974975" cy="265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861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76200"/>
            <a:ext cx="7772400" cy="533400"/>
          </a:xfrm>
        </p:spPr>
        <p:txBody>
          <a:bodyPr>
            <a:normAutofit fontScale="90000"/>
          </a:bodyPr>
          <a:lstStyle/>
          <a:p>
            <a:pPr eaLnBrk="1" hangingPunct="1"/>
            <a:r>
              <a:rPr lang="en-US" altLang="en-US" b="1" u="sng" dirty="0" smtClean="0"/>
              <a:t>New Deal Evaluation</a:t>
            </a:r>
          </a:p>
        </p:txBody>
      </p:sp>
      <p:sp>
        <p:nvSpPr>
          <p:cNvPr id="37891" name="Rectangle 3"/>
          <p:cNvSpPr>
            <a:spLocks noGrp="1" noChangeArrowheads="1"/>
          </p:cNvSpPr>
          <p:nvPr>
            <p:ph type="body" idx="1"/>
          </p:nvPr>
        </p:nvSpPr>
        <p:spPr>
          <a:xfrm>
            <a:off x="0" y="609600"/>
            <a:ext cx="9144000" cy="6477000"/>
          </a:xfrm>
        </p:spPr>
        <p:txBody>
          <a:bodyPr>
            <a:normAutofit fontScale="92500"/>
          </a:bodyPr>
          <a:lstStyle/>
          <a:p>
            <a:pPr eaLnBrk="1" hangingPunct="1"/>
            <a:r>
              <a:rPr lang="en-US" altLang="en-US" sz="2100" b="1" dirty="0" smtClean="0"/>
              <a:t>Was the New Deal positive for America in the Long Term?  </a:t>
            </a:r>
          </a:p>
          <a:p>
            <a:pPr eaLnBrk="1" hangingPunct="1">
              <a:buFontTx/>
              <a:buNone/>
            </a:pPr>
            <a:r>
              <a:rPr lang="en-US" altLang="en-US" sz="2100" b="1" u="sng" dirty="0" smtClean="0"/>
              <a:t>Negatives:</a:t>
            </a:r>
          </a:p>
          <a:p>
            <a:pPr eaLnBrk="1" hangingPunct="1"/>
            <a:r>
              <a:rPr lang="en-US" altLang="en-US" sz="2100" dirty="0" smtClean="0"/>
              <a:t>Federal Govt. spending balloons under the New Deal =&gt; </a:t>
            </a:r>
            <a:r>
              <a:rPr lang="en-US" altLang="en-US" sz="2100" b="1" i="1" dirty="0" smtClean="0"/>
              <a:t>Keynesian Economics </a:t>
            </a:r>
            <a:r>
              <a:rPr lang="en-US" altLang="en-US" sz="2100" dirty="0" smtClean="0"/>
              <a:t>leads to large  government debt and balanced budget not a priority</a:t>
            </a:r>
          </a:p>
          <a:p>
            <a:pPr marL="685800" lvl="1">
              <a:buFont typeface="Wingdings" panose="05000000000000000000" pitchFamily="2" charset="2"/>
              <a:buChar char="§"/>
            </a:pPr>
            <a:r>
              <a:rPr lang="en-US" altLang="en-US" sz="2100" b="1" i="1" dirty="0" smtClean="0"/>
              <a:t>National Debt doubled to $40 billion by 1939</a:t>
            </a:r>
            <a:r>
              <a:rPr lang="en-US" altLang="en-US" sz="2100" dirty="0" smtClean="0"/>
              <a:t>!!</a:t>
            </a:r>
          </a:p>
          <a:p>
            <a:pPr marL="685800" lvl="1">
              <a:buFont typeface="Wingdings" panose="05000000000000000000" pitchFamily="2" charset="2"/>
              <a:buChar char="§"/>
            </a:pPr>
            <a:r>
              <a:rPr lang="en-US" altLang="en-US" sz="2100" dirty="0" smtClean="0"/>
              <a:t>Creates many long term mandates that prove very expensive  (i.e. Social Security)</a:t>
            </a:r>
          </a:p>
          <a:p>
            <a:pPr eaLnBrk="1" hangingPunct="1"/>
            <a:r>
              <a:rPr lang="en-US" altLang="en-US" sz="2100" dirty="0" err="1" smtClean="0"/>
              <a:t>Natl</a:t>
            </a:r>
            <a:r>
              <a:rPr lang="en-US" altLang="en-US" sz="2100" dirty="0" smtClean="0"/>
              <a:t> Government becomes single largest employer in country =&gt; huge </a:t>
            </a:r>
            <a:r>
              <a:rPr lang="en-US" altLang="en-US" sz="2100" dirty="0" err="1" smtClean="0"/>
              <a:t>govt</a:t>
            </a:r>
            <a:r>
              <a:rPr lang="en-US" altLang="en-US" sz="2100" dirty="0" smtClean="0"/>
              <a:t> bureaucracy</a:t>
            </a:r>
          </a:p>
          <a:p>
            <a:pPr eaLnBrk="1" hangingPunct="1"/>
            <a:r>
              <a:rPr lang="en-US" altLang="en-US" sz="2100" dirty="0" smtClean="0"/>
              <a:t>Many still unemployed &amp; WWII buildup needed to solve all of Great Depression ills</a:t>
            </a:r>
          </a:p>
          <a:p>
            <a:pPr eaLnBrk="1" hangingPunct="1"/>
            <a:r>
              <a:rPr lang="en-US" altLang="en-US" sz="2100" dirty="0" smtClean="0"/>
              <a:t>Roosevelt tried to destroy (unwittingly) the checks/balances in Constitution =&gt; Court Packing Scandal of 1937</a:t>
            </a:r>
          </a:p>
          <a:p>
            <a:pPr eaLnBrk="1" hangingPunct="1">
              <a:buFontTx/>
              <a:buNone/>
            </a:pPr>
            <a:r>
              <a:rPr lang="en-US" altLang="en-US" sz="2100" b="1" u="sng" dirty="0" smtClean="0"/>
              <a:t>Positives:</a:t>
            </a:r>
          </a:p>
          <a:p>
            <a:pPr eaLnBrk="1" hangingPunct="1"/>
            <a:r>
              <a:rPr lang="en-US" altLang="en-US" sz="2100" dirty="0" smtClean="0"/>
              <a:t>Many national laws created to benefit Americans  by providing a higher level of security=&gt; i.e. </a:t>
            </a:r>
            <a:r>
              <a:rPr lang="en-US" altLang="en-US" sz="2100" b="1" i="1" dirty="0" smtClean="0"/>
              <a:t>Wagner Act; Minimum Wage; Social Security; FDIC</a:t>
            </a:r>
            <a:endParaRPr lang="en-US" altLang="en-US" sz="2100" dirty="0"/>
          </a:p>
          <a:p>
            <a:pPr eaLnBrk="1" hangingPunct="1"/>
            <a:r>
              <a:rPr lang="en-US" altLang="en-US" sz="2100" dirty="0" smtClean="0"/>
              <a:t>Govt. philosophy changed forever into a more activist Govt. that is responsible for each citizen’s well-being (i.e. managing economy w/ laws &amp; reforms)</a:t>
            </a:r>
          </a:p>
          <a:p>
            <a:pPr eaLnBrk="1" hangingPunct="1"/>
            <a:r>
              <a:rPr lang="en-US" altLang="en-US" sz="2100" dirty="0" smtClean="0"/>
              <a:t>Indians, women, blacks given further rights and voice in New Deal Govt. (i.e. </a:t>
            </a:r>
            <a:r>
              <a:rPr lang="en-US" altLang="en-US" sz="2100" b="1" i="1" dirty="0" smtClean="0"/>
              <a:t>“Black Cabinet”</a:t>
            </a:r>
            <a:r>
              <a:rPr lang="en-US" altLang="en-US" sz="2100" dirty="0" smtClean="0"/>
              <a:t>; Women’s new posts and </a:t>
            </a:r>
            <a:r>
              <a:rPr lang="en-US" altLang="en-US" sz="2100" b="1" i="1" dirty="0" smtClean="0"/>
              <a:t>Indian Reorganization Act</a:t>
            </a:r>
            <a:r>
              <a:rPr lang="en-US" altLang="en-US" sz="2100" dirty="0" smtClean="0"/>
              <a:t>)</a:t>
            </a:r>
          </a:p>
          <a:p>
            <a:pPr marL="685800" lvl="1">
              <a:buFont typeface="Wingdings" panose="05000000000000000000" pitchFamily="2" charset="2"/>
              <a:buChar char="§"/>
            </a:pPr>
            <a:r>
              <a:rPr lang="en-US" altLang="en-US" sz="2100" dirty="0" smtClean="0"/>
              <a:t>Leads to </a:t>
            </a:r>
            <a:r>
              <a:rPr lang="en-US" altLang="en-US" sz="2100" b="1" i="1" dirty="0" smtClean="0"/>
              <a:t>LT political reorganization </a:t>
            </a:r>
            <a:r>
              <a:rPr lang="en-US" altLang="en-US" sz="2100" dirty="0" smtClean="0"/>
              <a:t>=&gt; Democratic Party appeals to working class, immigrants &amp; African Americans</a:t>
            </a:r>
          </a:p>
        </p:txBody>
      </p:sp>
    </p:spTree>
    <p:extLst>
      <p:ext uri="{BB962C8B-B14F-4D97-AF65-F5344CB8AC3E}">
        <p14:creationId xmlns:p14="http://schemas.microsoft.com/office/powerpoint/2010/main" val="20638839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533400"/>
          </a:xfrm>
        </p:spPr>
        <p:txBody>
          <a:bodyPr>
            <a:noAutofit/>
          </a:bodyPr>
          <a:lstStyle/>
          <a:p>
            <a:r>
              <a:rPr lang="en-US" sz="2800" b="1" u="sng" dirty="0" smtClean="0"/>
              <a:t>Federal Government Spending as a percentage of GDP</a:t>
            </a:r>
            <a:endParaRPr lang="en-US" sz="2800" b="1" u="sng" dirty="0"/>
          </a:p>
        </p:txBody>
      </p:sp>
      <p:pic>
        <p:nvPicPr>
          <p:cNvPr id="3074" name="Picture 2" descr="http://taxfoundation.org/sites/taxfoundation.org/files/docs/Chart1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10498"/>
            <a:ext cx="8077200" cy="614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02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200" cy="792162"/>
          </a:xfrm>
        </p:spPr>
        <p:txBody>
          <a:bodyPr>
            <a:normAutofit fontScale="90000"/>
          </a:bodyPr>
          <a:lstStyle/>
          <a:p>
            <a:r>
              <a:rPr lang="en-US" b="1" u="sng" dirty="0" smtClean="0"/>
              <a:t>Federal Government Debt in US History</a:t>
            </a:r>
            <a:endParaRPr lang="en-US" b="1" u="sng" dirty="0"/>
          </a:p>
        </p:txBody>
      </p:sp>
      <p:pic>
        <p:nvPicPr>
          <p:cNvPr id="1026" name="Picture 2" descr="http://d1w116sruyx1mf.cloudfront.net/ee-assets/channels/article_default/TotalUSGovernmentHistoricalDebt1790to20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229600" cy="592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235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xfrm>
            <a:off x="457200" y="76200"/>
            <a:ext cx="8229600" cy="609600"/>
          </a:xfrm>
        </p:spPr>
        <p:txBody>
          <a:bodyPr>
            <a:normAutofit fontScale="90000"/>
          </a:bodyPr>
          <a:lstStyle/>
          <a:p>
            <a:pPr eaLnBrk="1" hangingPunct="1"/>
            <a:r>
              <a:rPr lang="en-US" altLang="en-US" sz="4000" b="1" u="sng" dirty="0" smtClean="0"/>
              <a:t>Wealth Concentration in US History</a:t>
            </a:r>
          </a:p>
        </p:txBody>
      </p:sp>
      <p:pic>
        <p:nvPicPr>
          <p:cNvPr id="12291" name="Picture 4" descr="chart-wealth concentration in US-1750-2000"/>
          <p:cNvPicPr>
            <a:picLocks noGrp="1" noChangeAspect="1" noChangeArrowheads="1"/>
          </p:cNvPicPr>
          <p:nvPr>
            <p:ph idx="1"/>
          </p:nvPr>
        </p:nvPicPr>
        <p:blipFill>
          <a:blip r:embed="rId2">
            <a:lum contrast="18000"/>
            <a:extLst>
              <a:ext uri="{28A0092B-C50C-407E-A947-70E740481C1C}">
                <a14:useLocalDpi xmlns:a14="http://schemas.microsoft.com/office/drawing/2010/main" val="0"/>
              </a:ext>
            </a:extLst>
          </a:blip>
          <a:srcRect t="10835"/>
          <a:stretch>
            <a:fillRect/>
          </a:stretch>
        </p:blipFill>
        <p:spPr>
          <a:xfrm>
            <a:off x="228600" y="685800"/>
            <a:ext cx="8305800" cy="6032634"/>
          </a:xfrm>
          <a:noFill/>
          <a:ln>
            <a:solidFill>
              <a:schemeClr val="bg1"/>
            </a:solidFill>
            <a:miter lim="800000"/>
            <a:headEnd/>
            <a:tailEnd/>
          </a:ln>
        </p:spPr>
      </p:pic>
    </p:spTree>
    <p:extLst>
      <p:ext uri="{BB962C8B-B14F-4D97-AF65-F5344CB8AC3E}">
        <p14:creationId xmlns:p14="http://schemas.microsoft.com/office/powerpoint/2010/main" val="25359549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a:bodyPr>
          <a:lstStyle/>
          <a:p>
            <a:r>
              <a:rPr lang="en-US" sz="3000" b="1" u="sng" dirty="0" smtClean="0"/>
              <a:t>Social Security – Ratio of Workers to </a:t>
            </a:r>
            <a:r>
              <a:rPr lang="en-US" sz="3000" b="1" u="sng" dirty="0" err="1" smtClean="0"/>
              <a:t>benficiaries</a:t>
            </a:r>
            <a:endParaRPr lang="en-US" sz="3000" b="1" u="sng" dirty="0"/>
          </a:p>
        </p:txBody>
      </p:sp>
      <p:pic>
        <p:nvPicPr>
          <p:cNvPr id="5122" name="Picture 2" descr="http://www.ssa.gov/policy/docs/ssb/v66n1/v66n1p1c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66800"/>
            <a:ext cx="8802690" cy="454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48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5"/>
            <a:ext cx="8229600" cy="715962"/>
          </a:xfrm>
        </p:spPr>
        <p:txBody>
          <a:bodyPr>
            <a:normAutofit fontScale="90000"/>
          </a:bodyPr>
          <a:lstStyle/>
          <a:p>
            <a:r>
              <a:rPr lang="en-US" b="1" u="sng" dirty="0" smtClean="0"/>
              <a:t>Election of 1928</a:t>
            </a:r>
            <a:endParaRPr lang="en-US" b="1" u="sng" dirty="0"/>
          </a:p>
        </p:txBody>
      </p:sp>
      <p:sp>
        <p:nvSpPr>
          <p:cNvPr id="3" name="Content Placeholder 2"/>
          <p:cNvSpPr>
            <a:spLocks noGrp="1"/>
          </p:cNvSpPr>
          <p:nvPr>
            <p:ph idx="1"/>
          </p:nvPr>
        </p:nvSpPr>
        <p:spPr>
          <a:xfrm>
            <a:off x="457200" y="6096000"/>
            <a:ext cx="8229600" cy="609600"/>
          </a:xfrm>
        </p:spPr>
        <p:txBody>
          <a:bodyPr/>
          <a:lstStyle/>
          <a:p>
            <a:pPr marL="0" indent="0">
              <a:buNone/>
            </a:pPr>
            <a:r>
              <a:rPr lang="en-US" dirty="0" smtClean="0"/>
              <a:t>Q: Where is the Democratic Party strongest? </a:t>
            </a:r>
            <a:endParaRPr lang="en-US" dirty="0"/>
          </a:p>
        </p:txBody>
      </p:sp>
      <p:pic>
        <p:nvPicPr>
          <p:cNvPr id="6146" name="Picture 2" descr="http://www.reformation.org/large-election-resul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685800"/>
            <a:ext cx="8929116"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252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smtClean="0"/>
              <a:t>Election of 1936</a:t>
            </a:r>
            <a:endParaRPr lang="en-US" b="1" u="sng" dirty="0"/>
          </a:p>
        </p:txBody>
      </p:sp>
      <p:pic>
        <p:nvPicPr>
          <p:cNvPr id="7172" name="Picture 4" descr="http://www.lpusd.k12.ca.us/rm1/online/hotpotatoestav/19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914400"/>
            <a:ext cx="8970817" cy="533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996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b="1" u="sng" dirty="0" smtClean="0"/>
              <a:t>Election of 1948</a:t>
            </a:r>
            <a:endParaRPr lang="en-US" b="1" u="sng" dirty="0"/>
          </a:p>
        </p:txBody>
      </p:sp>
      <p:pic>
        <p:nvPicPr>
          <p:cNvPr id="8194" name="Picture 2" descr="http://1.bp.blogspot.com/-cYzdxxQ99Io/UIL7cAEW2MI/AAAAAAAAWCM/SCzXsefH2K8/s1600/1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7" y="838200"/>
            <a:ext cx="8956964" cy="546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6440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66699">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b="1" u="sng" dirty="0" smtClean="0"/>
              <a:t>Election of 1964</a:t>
            </a:r>
            <a:endParaRPr lang="en-US" b="1" u="sng" dirty="0"/>
          </a:p>
        </p:txBody>
      </p:sp>
      <p:pic>
        <p:nvPicPr>
          <p:cNvPr id="9218" name="Picture 2" descr="http://allthewaywithlbj.files.wordpress.com/2008/06/1964-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526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 y="0"/>
            <a:ext cx="8991600" cy="487363"/>
          </a:xfrm>
        </p:spPr>
        <p:txBody>
          <a:bodyPr>
            <a:normAutofit fontScale="90000"/>
          </a:bodyPr>
          <a:lstStyle/>
          <a:p>
            <a:pPr eaLnBrk="1" hangingPunct="1"/>
            <a:r>
              <a:rPr lang="en-US" altLang="en-US" sz="4000" b="1" u="sng" dirty="0" smtClean="0"/>
              <a:t>1920’s Cultural Developments =&gt; Roaring 20’s</a:t>
            </a:r>
          </a:p>
        </p:txBody>
      </p:sp>
      <p:sp>
        <p:nvSpPr>
          <p:cNvPr id="23555" name="Rectangle 3"/>
          <p:cNvSpPr>
            <a:spLocks noGrp="1" noChangeArrowheads="1"/>
          </p:cNvSpPr>
          <p:nvPr>
            <p:ph type="body" idx="1"/>
          </p:nvPr>
        </p:nvSpPr>
        <p:spPr>
          <a:xfrm>
            <a:off x="0" y="533400"/>
            <a:ext cx="9144000" cy="7010400"/>
          </a:xfrm>
        </p:spPr>
        <p:txBody>
          <a:bodyPr>
            <a:normAutofit fontScale="92500" lnSpcReduction="10000"/>
          </a:bodyPr>
          <a:lstStyle/>
          <a:p>
            <a:pPr eaLnBrk="1" hangingPunct="1"/>
            <a:r>
              <a:rPr lang="en-US" altLang="en-US" sz="2100" dirty="0" smtClean="0"/>
              <a:t>1920’s cultural developments led to changes=&gt; shift to a </a:t>
            </a:r>
            <a:r>
              <a:rPr lang="en-US" altLang="en-US" sz="2100" b="1" i="1" dirty="0" smtClean="0"/>
              <a:t>modern society dominated by a national culture</a:t>
            </a:r>
            <a:r>
              <a:rPr lang="en-US" altLang="en-US" sz="2100" dirty="0" smtClean="0"/>
              <a:t>, but tension developed between modern &amp; traditional values</a:t>
            </a:r>
          </a:p>
          <a:p>
            <a:pPr eaLnBrk="1" hangingPunct="1">
              <a:buFontTx/>
              <a:buNone/>
            </a:pPr>
            <a:r>
              <a:rPr lang="en-US" altLang="en-US" sz="2100" b="1" u="sng" dirty="0" smtClean="0"/>
              <a:t>New 1920’s Society</a:t>
            </a:r>
          </a:p>
          <a:p>
            <a:pPr eaLnBrk="1" hangingPunct="1">
              <a:buFontTx/>
              <a:buNone/>
            </a:pPr>
            <a:r>
              <a:rPr lang="en-US" altLang="en-US" sz="2100" b="1" dirty="0" smtClean="0"/>
              <a:t>#1</a:t>
            </a:r>
            <a:r>
              <a:rPr lang="en-US" altLang="en-US" sz="2100" dirty="0" smtClean="0"/>
              <a:t>: </a:t>
            </a:r>
            <a:r>
              <a:rPr lang="en-US" altLang="en-US" sz="2100" b="1" u="sng" dirty="0" smtClean="0"/>
              <a:t>Rise of Middle Class</a:t>
            </a:r>
            <a:r>
              <a:rPr lang="en-US" altLang="en-US" sz="2100" dirty="0" smtClean="0"/>
              <a:t> </a:t>
            </a:r>
          </a:p>
          <a:p>
            <a:pPr eaLnBrk="1" hangingPunct="1">
              <a:buFont typeface="Wingdings" panose="05000000000000000000" pitchFamily="2" charset="2"/>
              <a:buChar char="§"/>
            </a:pPr>
            <a:r>
              <a:rPr lang="en-US" altLang="en-US" sz="2100" dirty="0" smtClean="0"/>
              <a:t> New economy led to incr. standards of living and more </a:t>
            </a:r>
            <a:r>
              <a:rPr lang="en-US" altLang="en-US" sz="2100" b="1" i="1" dirty="0" smtClean="0"/>
              <a:t>“______________________” </a:t>
            </a:r>
          </a:p>
          <a:p>
            <a:pPr eaLnBrk="1" hangingPunct="1">
              <a:buFont typeface="Wingdings" panose="05000000000000000000" pitchFamily="2" charset="2"/>
              <a:buChar char="§"/>
            </a:pPr>
            <a:r>
              <a:rPr lang="en-US" altLang="en-US" sz="2100" dirty="0" smtClean="0"/>
              <a:t>Products cost less &amp; new </a:t>
            </a:r>
            <a:r>
              <a:rPr lang="en-US" altLang="en-US" sz="2100" b="1" i="1" dirty="0" smtClean="0"/>
              <a:t>“_____________”</a:t>
            </a:r>
            <a:r>
              <a:rPr lang="en-US" altLang="en-US" sz="2100" dirty="0" smtClean="0"/>
              <a:t> allowed nationalization &amp; </a:t>
            </a:r>
            <a:r>
              <a:rPr lang="en-US" altLang="en-US" sz="2100" dirty="0" err="1" smtClean="0"/>
              <a:t>inc.competition</a:t>
            </a:r>
            <a:endParaRPr lang="en-US" altLang="en-US" sz="2100" dirty="0" smtClean="0"/>
          </a:p>
          <a:p>
            <a:pPr eaLnBrk="1" hangingPunct="1">
              <a:buFontTx/>
              <a:buNone/>
            </a:pPr>
            <a:r>
              <a:rPr lang="en-US" altLang="en-US" sz="2100" b="1" dirty="0" smtClean="0"/>
              <a:t>#2</a:t>
            </a:r>
            <a:r>
              <a:rPr lang="en-US" altLang="en-US" sz="2100" dirty="0" smtClean="0"/>
              <a:t>: </a:t>
            </a:r>
            <a:r>
              <a:rPr lang="en-US" altLang="en-US" sz="2100" b="1" u="sng" dirty="0" smtClean="0"/>
              <a:t>“Consumerism” and Credit</a:t>
            </a:r>
          </a:p>
          <a:p>
            <a:pPr eaLnBrk="1" hangingPunct="1">
              <a:buFont typeface="Wingdings" panose="05000000000000000000" pitchFamily="2" charset="2"/>
              <a:buChar char="§"/>
            </a:pPr>
            <a:r>
              <a:rPr lang="en-US" altLang="en-US" sz="2100" dirty="0" smtClean="0"/>
              <a:t>Old Puritanical values of thrift and moderation were shunned as “old fashioned”</a:t>
            </a:r>
          </a:p>
          <a:p>
            <a:pPr eaLnBrk="1" hangingPunct="1">
              <a:buFont typeface="Wingdings" panose="05000000000000000000" pitchFamily="2" charset="2"/>
              <a:buChar char="§"/>
            </a:pPr>
            <a:r>
              <a:rPr lang="en-US" altLang="en-US" sz="2100" dirty="0" smtClean="0"/>
              <a:t>New society encouraged consumerism and pushed credit buying =&gt; 70% of new “modern” (i.e. toasters, vacuums, refrigerators, radios, etc..) were bought on credit!</a:t>
            </a:r>
          </a:p>
          <a:p>
            <a:pPr eaLnBrk="1" hangingPunct="1">
              <a:buFont typeface="Wingdings" panose="05000000000000000000" pitchFamily="2" charset="2"/>
              <a:buChar char="§"/>
            </a:pPr>
            <a:r>
              <a:rPr lang="en-US" altLang="en-US" sz="2100" dirty="0" smtClean="0"/>
              <a:t>New items begin to be seen as “necessities” =&gt; i.e. cars = freedom/independence</a:t>
            </a:r>
          </a:p>
          <a:p>
            <a:pPr eaLnBrk="1" hangingPunct="1">
              <a:buFontTx/>
              <a:buNone/>
            </a:pPr>
            <a:r>
              <a:rPr lang="en-US" altLang="en-US" sz="2100" b="1" i="1" dirty="0" smtClean="0"/>
              <a:t>#3</a:t>
            </a:r>
            <a:r>
              <a:rPr lang="en-US" altLang="en-US" sz="2100" b="1" u="sng" dirty="0" smtClean="0"/>
              <a:t>: Rise of Youth Culture</a:t>
            </a:r>
          </a:p>
          <a:p>
            <a:pPr eaLnBrk="1" hangingPunct="1">
              <a:buFont typeface="Wingdings" panose="05000000000000000000" pitchFamily="2" charset="2"/>
              <a:buChar char="§"/>
            </a:pPr>
            <a:r>
              <a:rPr lang="en-US" altLang="en-US" sz="2100" dirty="0" smtClean="0"/>
              <a:t>1920’s saw the development of a large </a:t>
            </a:r>
            <a:r>
              <a:rPr lang="en-US" altLang="en-US" sz="2100" b="1" i="1" dirty="0" smtClean="0"/>
              <a:t>“Generation Gap”</a:t>
            </a:r>
            <a:r>
              <a:rPr lang="en-US" altLang="en-US" sz="2100" dirty="0" smtClean="0"/>
              <a:t> =&gt; related some say to school attendance (</a:t>
            </a:r>
            <a:r>
              <a:rPr lang="en-US" altLang="en-US" sz="2100" b="1" i="1" dirty="0" smtClean="0"/>
              <a:t>1890 = 6% of US youth in HS; 1930 = 51%)</a:t>
            </a:r>
          </a:p>
          <a:p>
            <a:pPr eaLnBrk="1" hangingPunct="1">
              <a:buFontTx/>
              <a:buNone/>
            </a:pPr>
            <a:r>
              <a:rPr lang="en-US" altLang="en-US" sz="2100" b="1" i="1" dirty="0" smtClean="0"/>
              <a:t>	** States required school attendance until a certain age &amp; passed child labor laws **</a:t>
            </a:r>
          </a:p>
          <a:p>
            <a:pPr eaLnBrk="1" hangingPunct="1">
              <a:buFont typeface="Wingdings" panose="05000000000000000000" pitchFamily="2" charset="2"/>
              <a:buChar char="§"/>
            </a:pPr>
            <a:r>
              <a:rPr lang="en-US" altLang="en-US" sz="2100" dirty="0" smtClean="0"/>
              <a:t>Youth Fashion also developed =&gt; </a:t>
            </a:r>
            <a:r>
              <a:rPr lang="en-US" altLang="en-US" sz="2100" b="1" i="1" dirty="0" smtClean="0"/>
              <a:t>“____________”</a:t>
            </a:r>
            <a:r>
              <a:rPr lang="en-US" altLang="en-US" sz="2100" dirty="0" smtClean="0"/>
              <a:t> (flat chested, loose blouse, low waist, short hair w/make-up) and </a:t>
            </a:r>
            <a:r>
              <a:rPr lang="en-US" altLang="en-US" sz="2100" b="1" i="1" dirty="0" smtClean="0"/>
              <a:t>“_____________”</a:t>
            </a:r>
            <a:r>
              <a:rPr lang="en-US" altLang="en-US" sz="2100" dirty="0" smtClean="0"/>
              <a:t> (baggy pants) were symbols of rebellion</a:t>
            </a:r>
          </a:p>
          <a:p>
            <a:pPr eaLnBrk="1" hangingPunct="1">
              <a:buFontTx/>
              <a:buNone/>
            </a:pPr>
            <a:r>
              <a:rPr lang="en-US" altLang="en-US" sz="2100" dirty="0" smtClean="0"/>
              <a:t>	-- Young girls also began smoking, marrying older and engaging in sexual activity</a:t>
            </a:r>
          </a:p>
          <a:p>
            <a:pPr eaLnBrk="1" hangingPunct="1">
              <a:buFontTx/>
              <a:buNone/>
            </a:pPr>
            <a:r>
              <a:rPr lang="en-US" altLang="en-US" sz="2100" dirty="0" smtClean="0"/>
              <a:t>	-- </a:t>
            </a:r>
            <a:r>
              <a:rPr lang="en-US" altLang="en-US" sz="2100" b="1" i="1" dirty="0" smtClean="0"/>
              <a:t>Sigmund Freud</a:t>
            </a:r>
            <a:r>
              <a:rPr lang="en-US" altLang="en-US" sz="2100" dirty="0" smtClean="0"/>
              <a:t> contributed to this w/ publication of his work that suggested sexual repression led to many nervous and societal ills</a:t>
            </a:r>
          </a:p>
          <a:p>
            <a:pPr eaLnBrk="1" hangingPunct="1">
              <a:buFontTx/>
              <a:buNone/>
            </a:pPr>
            <a:endParaRPr lang="en-US" altLang="en-US" sz="1700" dirty="0" smtClean="0"/>
          </a:p>
          <a:p>
            <a:pPr eaLnBrk="1" hangingPunct="1">
              <a:buFontTx/>
              <a:buNone/>
            </a:pPr>
            <a:r>
              <a:rPr lang="en-US" altLang="en-US" sz="1800" dirty="0" smtClean="0"/>
              <a:t>	</a:t>
            </a:r>
          </a:p>
        </p:txBody>
      </p:sp>
    </p:spTree>
    <p:extLst>
      <p:ext uri="{BB962C8B-B14F-4D97-AF65-F5344CB8AC3E}">
        <p14:creationId xmlns:p14="http://schemas.microsoft.com/office/powerpoint/2010/main" val="27035995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smtClean="0"/>
              <a:t>1920’s Chain Stores</a:t>
            </a:r>
            <a:endParaRPr lang="en-US" b="1" u="sng" dirty="0"/>
          </a:p>
        </p:txBody>
      </p:sp>
      <p:pic>
        <p:nvPicPr>
          <p:cNvPr id="1026" name="Picture 2" descr="http://terembrydotcom.files.wordpress.com/2012/06/ap-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14399"/>
            <a:ext cx="4264025" cy="556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100thbirthday.co.uk/images/StoreGallery/images/0054Bournemouth-1920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171699"/>
            <a:ext cx="4572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927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152400"/>
            <a:ext cx="8229600" cy="487363"/>
          </a:xfrm>
        </p:spPr>
        <p:txBody>
          <a:bodyPr>
            <a:normAutofit fontScale="90000"/>
          </a:bodyPr>
          <a:lstStyle/>
          <a:p>
            <a:pPr eaLnBrk="1" hangingPunct="1"/>
            <a:r>
              <a:rPr lang="en-US" altLang="en-US" sz="3600" b="1" u="sng" smtClean="0"/>
              <a:t>1920’s Youth</a:t>
            </a:r>
          </a:p>
        </p:txBody>
      </p:sp>
      <p:pic>
        <p:nvPicPr>
          <p:cNvPr id="24579" name="Picture 5" descr="Flappers-do-the-Charlest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6629400"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9830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229600" cy="533400"/>
          </a:xfrm>
        </p:spPr>
        <p:txBody>
          <a:bodyPr>
            <a:normAutofit fontScale="90000"/>
          </a:bodyPr>
          <a:lstStyle/>
          <a:p>
            <a:pPr eaLnBrk="1" hangingPunct="1"/>
            <a:r>
              <a:rPr lang="en-US" altLang="en-US" sz="4000" b="1" u="sng" smtClean="0"/>
              <a:t>New 1920’s Appliances</a:t>
            </a:r>
          </a:p>
        </p:txBody>
      </p:sp>
      <p:pic>
        <p:nvPicPr>
          <p:cNvPr id="26627" name="Picture 5" descr="c3105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441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descr="washing_machi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24400" y="990600"/>
            <a:ext cx="3836988" cy="5715000"/>
          </a:xfrm>
          <a:noFill/>
        </p:spPr>
      </p:pic>
    </p:spTree>
    <p:extLst>
      <p:ext uri="{BB962C8B-B14F-4D97-AF65-F5344CB8AC3E}">
        <p14:creationId xmlns:p14="http://schemas.microsoft.com/office/powerpoint/2010/main" val="32236204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US Divorce Rate in 20</a:t>
            </a:r>
            <a:r>
              <a:rPr lang="en-US" b="1" u="sng" baseline="30000" dirty="0" smtClean="0"/>
              <a:t>th</a:t>
            </a:r>
            <a:r>
              <a:rPr lang="en-US" b="1" u="sng" dirty="0" smtClean="0"/>
              <a:t> Century</a:t>
            </a:r>
            <a:endParaRPr lang="en-US" b="1" u="sng" dirty="0"/>
          </a:p>
        </p:txBody>
      </p:sp>
      <p:pic>
        <p:nvPicPr>
          <p:cNvPr id="22530" name="Picture 2" descr="http://www.aifs.gov.au/institute/info/charts/divorce/crudedivorcer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62000"/>
            <a:ext cx="8889997"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944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4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
            <a:ext cx="8229600" cy="304800"/>
          </a:xfrm>
        </p:spPr>
        <p:txBody>
          <a:bodyPr>
            <a:normAutofit fontScale="90000"/>
          </a:bodyPr>
          <a:lstStyle/>
          <a:p>
            <a:pPr eaLnBrk="1" hangingPunct="1"/>
            <a:r>
              <a:rPr lang="en-US" altLang="en-US" sz="3200" b="1" u="sng" dirty="0" smtClean="0"/>
              <a:t>The Progressive Movement (1900-1915)</a:t>
            </a:r>
          </a:p>
        </p:txBody>
      </p:sp>
      <p:sp>
        <p:nvSpPr>
          <p:cNvPr id="3075" name="Rectangle 3"/>
          <p:cNvSpPr>
            <a:spLocks noGrp="1" noChangeArrowheads="1"/>
          </p:cNvSpPr>
          <p:nvPr>
            <p:ph type="body" idx="1"/>
          </p:nvPr>
        </p:nvSpPr>
        <p:spPr>
          <a:xfrm>
            <a:off x="0" y="332508"/>
            <a:ext cx="9144000" cy="6754091"/>
          </a:xfrm>
        </p:spPr>
        <p:txBody>
          <a:bodyPr>
            <a:normAutofit fontScale="92500"/>
          </a:bodyPr>
          <a:lstStyle/>
          <a:p>
            <a:pPr eaLnBrk="1" hangingPunct="1">
              <a:lnSpc>
                <a:spcPct val="90000"/>
              </a:lnSpc>
              <a:buFontTx/>
              <a:buNone/>
            </a:pPr>
            <a:r>
              <a:rPr lang="en-US" altLang="en-US" sz="2200" b="1" u="sng" dirty="0" smtClean="0"/>
              <a:t>What was Progressivism?</a:t>
            </a:r>
          </a:p>
          <a:p>
            <a:pPr eaLnBrk="1" hangingPunct="1">
              <a:lnSpc>
                <a:spcPct val="90000"/>
              </a:lnSpc>
            </a:pPr>
            <a:r>
              <a:rPr lang="en-US" altLang="en-US" sz="2200" dirty="0" smtClean="0"/>
              <a:t>One reformer said, “</a:t>
            </a:r>
            <a:r>
              <a:rPr lang="en-US" altLang="en-US" sz="2200" b="1" i="1" dirty="0" smtClean="0"/>
              <a:t>the real heart of the movement is to use government as an agency of human welfare</a:t>
            </a:r>
            <a:r>
              <a:rPr lang="en-US" altLang="en-US" sz="2200" dirty="0" smtClean="0"/>
              <a:t>” =&gt; How is this a departure from the </a:t>
            </a:r>
            <a:r>
              <a:rPr lang="en-US" altLang="en-US" sz="2200" b="1" i="1" dirty="0" smtClean="0"/>
              <a:t>Gilded Age</a:t>
            </a:r>
            <a:r>
              <a:rPr lang="en-US" altLang="en-US" sz="2200" dirty="0" smtClean="0"/>
              <a:t>?</a:t>
            </a:r>
          </a:p>
          <a:p>
            <a:pPr lvl="1">
              <a:lnSpc>
                <a:spcPct val="90000"/>
              </a:lnSpc>
              <a:buFont typeface="Wingdings" panose="05000000000000000000" pitchFamily="2" charset="2"/>
              <a:buChar char="§"/>
            </a:pPr>
            <a:r>
              <a:rPr lang="en-US" altLang="en-US" sz="1800" dirty="0" smtClean="0"/>
              <a:t> </a:t>
            </a:r>
            <a:r>
              <a:rPr lang="en-US" altLang="en-US" sz="2200" dirty="0" smtClean="0"/>
              <a:t>Attempt to improve ills of  the new industrial society of late 1800’s</a:t>
            </a:r>
          </a:p>
          <a:p>
            <a:pPr eaLnBrk="1" hangingPunct="1">
              <a:lnSpc>
                <a:spcPct val="90000"/>
              </a:lnSpc>
              <a:buFontTx/>
              <a:buNone/>
            </a:pPr>
            <a:r>
              <a:rPr lang="en-US" altLang="en-US" sz="2200" b="1" u="sng" dirty="0" smtClean="0"/>
              <a:t>Who were the Progressives??</a:t>
            </a:r>
          </a:p>
          <a:p>
            <a:pPr eaLnBrk="1" hangingPunct="1">
              <a:lnSpc>
                <a:spcPct val="90000"/>
              </a:lnSpc>
            </a:pPr>
            <a:r>
              <a:rPr lang="en-US" altLang="en-US" sz="2200" dirty="0" smtClean="0"/>
              <a:t>Many different groups of reformers made up movement =&gt; _____________ ______________________________</a:t>
            </a:r>
          </a:p>
          <a:p>
            <a:pPr eaLnBrk="1" hangingPunct="1">
              <a:lnSpc>
                <a:spcPct val="90000"/>
              </a:lnSpc>
            </a:pPr>
            <a:r>
              <a:rPr lang="en-US" altLang="en-US" sz="2200" dirty="0" smtClean="0"/>
              <a:t>Many different groups contributed to the Movement</a:t>
            </a:r>
          </a:p>
          <a:p>
            <a:pPr eaLnBrk="1" hangingPunct="1">
              <a:lnSpc>
                <a:spcPct val="90000"/>
              </a:lnSpc>
              <a:buFontTx/>
              <a:buNone/>
            </a:pPr>
            <a:r>
              <a:rPr lang="en-US" altLang="en-US" sz="2200" dirty="0" smtClean="0"/>
              <a:t>#1: __________________– writers &amp; journalists  like ________________ (</a:t>
            </a:r>
            <a:r>
              <a:rPr lang="en-US" altLang="en-US" sz="2200" i="1" dirty="0" smtClean="0"/>
              <a:t>the Jungle</a:t>
            </a:r>
            <a:r>
              <a:rPr lang="en-US" altLang="en-US" sz="2200" dirty="0" smtClean="0"/>
              <a:t> @ Chicago Meatpacking), _______________(</a:t>
            </a:r>
            <a:r>
              <a:rPr lang="en-US" altLang="en-US" sz="2200" i="1" dirty="0" smtClean="0"/>
              <a:t>History of the Standard Oil Co</a:t>
            </a:r>
            <a:r>
              <a:rPr lang="en-US" altLang="en-US" sz="2200" dirty="0" smtClean="0"/>
              <a:t>), </a:t>
            </a:r>
            <a:r>
              <a:rPr lang="en-US" altLang="en-US" sz="2200" b="1" i="1" dirty="0" smtClean="0"/>
              <a:t>Jacob Riis</a:t>
            </a:r>
            <a:r>
              <a:rPr lang="en-US" altLang="en-US" sz="2200" dirty="0" smtClean="0"/>
              <a:t> (</a:t>
            </a:r>
            <a:r>
              <a:rPr lang="en-US" altLang="en-US" sz="2200" i="1" dirty="0" smtClean="0"/>
              <a:t>How the Other Half Lives</a:t>
            </a:r>
            <a:r>
              <a:rPr lang="en-US" altLang="en-US" sz="2200" dirty="0" smtClean="0"/>
              <a:t> @ NYC Tenements)</a:t>
            </a:r>
          </a:p>
          <a:p>
            <a:pPr lvl="1">
              <a:lnSpc>
                <a:spcPct val="90000"/>
              </a:lnSpc>
              <a:buFont typeface="Wingdings" panose="05000000000000000000" pitchFamily="2" charset="2"/>
              <a:buChar char="§"/>
            </a:pPr>
            <a:r>
              <a:rPr lang="en-US" altLang="en-US" sz="2200" dirty="0" smtClean="0"/>
              <a:t>Sensational accounts of horrors of industrial life and industry =&gt; brought attention to causes and many times led to laws and improvements</a:t>
            </a:r>
          </a:p>
          <a:p>
            <a:pPr eaLnBrk="1" hangingPunct="1">
              <a:lnSpc>
                <a:spcPct val="90000"/>
              </a:lnSpc>
              <a:buFontTx/>
              <a:buNone/>
            </a:pPr>
            <a:r>
              <a:rPr lang="en-US" altLang="en-US" sz="2200" dirty="0" smtClean="0"/>
              <a:t>#2: _______________________________=&gt; tried to improve life in urban slums via settlement houses and improved legislation at local level</a:t>
            </a:r>
          </a:p>
          <a:p>
            <a:pPr lvl="1">
              <a:lnSpc>
                <a:spcPct val="90000"/>
              </a:lnSpc>
              <a:buFont typeface="Wingdings" panose="05000000000000000000" pitchFamily="2" charset="2"/>
              <a:buChar char="§"/>
            </a:pPr>
            <a:r>
              <a:rPr lang="en-US" altLang="en-US" sz="2200" dirty="0" smtClean="0"/>
              <a:t>Led by figures like __________________________and </a:t>
            </a:r>
            <a:r>
              <a:rPr lang="en-US" altLang="en-US" sz="2200" b="1" i="1" dirty="0"/>
              <a:t>Jane Addams</a:t>
            </a:r>
            <a:r>
              <a:rPr lang="en-US" altLang="en-US" sz="2200" dirty="0"/>
              <a:t> </a:t>
            </a:r>
          </a:p>
          <a:p>
            <a:pPr>
              <a:lnSpc>
                <a:spcPct val="90000"/>
              </a:lnSpc>
              <a:buNone/>
            </a:pPr>
            <a:r>
              <a:rPr lang="en-US" altLang="en-US" sz="2200" dirty="0"/>
              <a:t>#3: </a:t>
            </a:r>
            <a:r>
              <a:rPr lang="en-US" altLang="en-US" sz="2200" b="1" u="sng" dirty="0"/>
              <a:t>Women Reformers</a:t>
            </a:r>
            <a:r>
              <a:rPr lang="en-US" altLang="en-US" sz="2200" dirty="0"/>
              <a:t> =&gt; mainly urban middle class white women</a:t>
            </a:r>
          </a:p>
          <a:p>
            <a:pPr lvl="1">
              <a:lnSpc>
                <a:spcPct val="90000"/>
              </a:lnSpc>
              <a:buFont typeface="Wingdings" panose="05000000000000000000" pitchFamily="2" charset="2"/>
              <a:buChar char="§"/>
            </a:pPr>
            <a:r>
              <a:rPr lang="en-US" altLang="en-US" sz="2200" dirty="0"/>
              <a:t>Reformers like </a:t>
            </a:r>
            <a:r>
              <a:rPr lang="en-US" altLang="en-US" sz="2200" b="1" i="1" dirty="0"/>
              <a:t>Carrie Nation</a:t>
            </a:r>
            <a:r>
              <a:rPr lang="en-US" altLang="en-US" sz="2200" dirty="0"/>
              <a:t>, </a:t>
            </a:r>
            <a:r>
              <a:rPr lang="en-US" altLang="en-US" sz="2200" b="1" i="1" dirty="0"/>
              <a:t>Francis Willard</a:t>
            </a:r>
            <a:r>
              <a:rPr lang="en-US" altLang="en-US" sz="2200" dirty="0"/>
              <a:t> and the </a:t>
            </a:r>
            <a:r>
              <a:rPr lang="en-US" altLang="en-US" sz="2200" dirty="0" smtClean="0"/>
              <a:t>_________(</a:t>
            </a:r>
            <a:r>
              <a:rPr lang="en-US" altLang="en-US" sz="2200" i="1" dirty="0"/>
              <a:t>Women’s Christian Temperance Union</a:t>
            </a:r>
            <a:r>
              <a:rPr lang="en-US" altLang="en-US" sz="2200" dirty="0"/>
              <a:t>) fought against the saloon culture </a:t>
            </a:r>
          </a:p>
          <a:p>
            <a:pPr marL="457200" lvl="1" indent="0">
              <a:lnSpc>
                <a:spcPct val="90000"/>
              </a:lnSpc>
              <a:buNone/>
            </a:pPr>
            <a:r>
              <a:rPr lang="en-US" altLang="en-US" sz="2200" dirty="0"/>
              <a:t>	-- Worked w/ </a:t>
            </a:r>
            <a:r>
              <a:rPr lang="en-US" altLang="en-US" sz="2200" b="1" i="1" dirty="0"/>
              <a:t>Anti-Saloon League</a:t>
            </a:r>
            <a:r>
              <a:rPr lang="en-US" altLang="en-US" sz="2200" dirty="0"/>
              <a:t> to gain “dry territory” in 50% of US 	by </a:t>
            </a:r>
            <a:r>
              <a:rPr lang="en-US" altLang="en-US" sz="2200" dirty="0" smtClean="0"/>
              <a:t>	1914 </a:t>
            </a:r>
            <a:r>
              <a:rPr lang="en-US" altLang="en-US" sz="2200" dirty="0"/>
              <a:t>=&gt; passage of </a:t>
            </a:r>
            <a:r>
              <a:rPr lang="en-US" altLang="en-US" sz="2200" dirty="0" smtClean="0"/>
              <a:t>___________________in </a:t>
            </a:r>
            <a:r>
              <a:rPr lang="en-US" altLang="en-US" sz="2200" dirty="0"/>
              <a:t>1919</a:t>
            </a:r>
          </a:p>
          <a:p>
            <a:pPr marL="57150" indent="0">
              <a:lnSpc>
                <a:spcPct val="90000"/>
              </a:lnSpc>
              <a:buNone/>
            </a:pPr>
            <a:endParaRPr lang="en-US" altLang="en-US" sz="2200" dirty="0" smtClean="0"/>
          </a:p>
        </p:txBody>
      </p:sp>
    </p:spTree>
    <p:extLst>
      <p:ext uri="{BB962C8B-B14F-4D97-AF65-F5344CB8AC3E}">
        <p14:creationId xmlns:p14="http://schemas.microsoft.com/office/powerpoint/2010/main" val="27514893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457200"/>
          </a:xfrm>
        </p:spPr>
        <p:txBody>
          <a:bodyPr>
            <a:normAutofit fontScale="90000"/>
          </a:bodyPr>
          <a:lstStyle/>
          <a:p>
            <a:pPr eaLnBrk="1" hangingPunct="1"/>
            <a:r>
              <a:rPr lang="en-US" altLang="en-US" sz="4000" b="1" u="sng" dirty="0" smtClean="0"/>
              <a:t>1920’s Popular Culture</a:t>
            </a:r>
          </a:p>
        </p:txBody>
      </p:sp>
      <p:sp>
        <p:nvSpPr>
          <p:cNvPr id="28675" name="Rectangle 3"/>
          <p:cNvSpPr>
            <a:spLocks noGrp="1" noChangeArrowheads="1"/>
          </p:cNvSpPr>
          <p:nvPr>
            <p:ph type="body" idx="1"/>
          </p:nvPr>
        </p:nvSpPr>
        <p:spPr>
          <a:xfrm>
            <a:off x="0" y="609600"/>
            <a:ext cx="9144000" cy="6400800"/>
          </a:xfrm>
        </p:spPr>
        <p:txBody>
          <a:bodyPr>
            <a:normAutofit/>
          </a:bodyPr>
          <a:lstStyle/>
          <a:p>
            <a:pPr eaLnBrk="1" hangingPunct="1">
              <a:lnSpc>
                <a:spcPct val="90000"/>
              </a:lnSpc>
            </a:pPr>
            <a:r>
              <a:rPr lang="en-US" altLang="en-US" sz="2100" dirty="0" smtClean="0"/>
              <a:t>Rise of Youth and Consumer culture also led to the rise of US entertainment industry =&gt; by 1930’s entertainment is #3 industry in US !!</a:t>
            </a:r>
          </a:p>
          <a:p>
            <a:pPr eaLnBrk="1" hangingPunct="1">
              <a:lnSpc>
                <a:spcPct val="90000"/>
              </a:lnSpc>
              <a:buFontTx/>
              <a:buNone/>
            </a:pPr>
            <a:r>
              <a:rPr lang="en-US" altLang="en-US" sz="2100" b="1" u="sng" dirty="0" smtClean="0"/>
              <a:t>Music</a:t>
            </a:r>
          </a:p>
          <a:p>
            <a:pPr eaLnBrk="1" hangingPunct="1">
              <a:lnSpc>
                <a:spcPct val="90000"/>
              </a:lnSpc>
            </a:pPr>
            <a:r>
              <a:rPr lang="en-US" altLang="en-US" sz="2100" b="1" i="1" dirty="0" smtClean="0"/>
              <a:t>Marconi’s</a:t>
            </a:r>
            <a:r>
              <a:rPr lang="en-US" altLang="en-US" sz="2100" dirty="0" smtClean="0"/>
              <a:t> wireless telegraphy (_________) was used in WWI to send messages on battlefield and in 1920’s first long range communications were possible</a:t>
            </a:r>
          </a:p>
          <a:p>
            <a:pPr lvl="1">
              <a:lnSpc>
                <a:spcPct val="90000"/>
              </a:lnSpc>
              <a:buFont typeface="Wingdings" panose="05000000000000000000" pitchFamily="2" charset="2"/>
              <a:buChar char="§"/>
            </a:pPr>
            <a:r>
              <a:rPr lang="en-US" altLang="en-US" sz="2100" dirty="0" smtClean="0"/>
              <a:t>Radios made a ___________________possible w/ programs, news, familial gatherings, advertising all centered around it</a:t>
            </a:r>
          </a:p>
          <a:p>
            <a:pPr marL="457200" lvl="1" indent="0">
              <a:lnSpc>
                <a:spcPct val="90000"/>
              </a:lnSpc>
              <a:buNone/>
            </a:pPr>
            <a:r>
              <a:rPr lang="en-US" altLang="en-US" sz="2100" dirty="0"/>
              <a:t>	</a:t>
            </a:r>
            <a:r>
              <a:rPr lang="en-US" altLang="en-US" sz="2100" dirty="0" smtClean="0"/>
              <a:t>-- Main stream US culture created (vs regional ethnic cultures)</a:t>
            </a:r>
          </a:p>
          <a:p>
            <a:pPr lvl="1">
              <a:lnSpc>
                <a:spcPct val="90000"/>
              </a:lnSpc>
              <a:buFont typeface="Wingdings" panose="05000000000000000000" pitchFamily="2" charset="2"/>
              <a:buChar char="§"/>
            </a:pPr>
            <a:r>
              <a:rPr lang="en-US" altLang="en-US" sz="2100" dirty="0" smtClean="0"/>
              <a:t>Changed entertainment, corporate sponsorship, politics</a:t>
            </a:r>
            <a:r>
              <a:rPr lang="en-US" altLang="en-US" sz="2100" dirty="0"/>
              <a:t> </a:t>
            </a:r>
            <a:r>
              <a:rPr lang="en-US" altLang="en-US" sz="2100" dirty="0" smtClean="0"/>
              <a:t>(</a:t>
            </a:r>
            <a:r>
              <a:rPr lang="en-US" altLang="en-US" sz="2100" b="1" i="1" dirty="0" smtClean="0"/>
              <a:t>Fireside Chats</a:t>
            </a:r>
            <a:r>
              <a:rPr lang="en-US" altLang="en-US" sz="2100" dirty="0" smtClean="0"/>
              <a:t>)</a:t>
            </a:r>
          </a:p>
          <a:p>
            <a:pPr eaLnBrk="1" hangingPunct="1">
              <a:lnSpc>
                <a:spcPct val="90000"/>
              </a:lnSpc>
            </a:pPr>
            <a:r>
              <a:rPr lang="en-US" altLang="en-US" sz="2100" dirty="0" smtClean="0"/>
              <a:t>New music of the age was __________(supported by Al Capone) and </a:t>
            </a:r>
            <a:r>
              <a:rPr lang="en-US" altLang="en-US" sz="2100" b="1" i="1" dirty="0" smtClean="0"/>
              <a:t>Blues</a:t>
            </a:r>
            <a:r>
              <a:rPr lang="en-US" altLang="en-US" sz="2100" dirty="0" smtClean="0"/>
              <a:t> =&gt; sounds which were modeled after cities &amp; other aspects of culture</a:t>
            </a:r>
          </a:p>
          <a:p>
            <a:pPr lvl="1">
              <a:lnSpc>
                <a:spcPct val="90000"/>
              </a:lnSpc>
              <a:buFont typeface="Wingdings" panose="05000000000000000000" pitchFamily="2" charset="2"/>
              <a:buChar char="§"/>
            </a:pPr>
            <a:r>
              <a:rPr lang="en-US" altLang="en-US" sz="2100" dirty="0" smtClean="0"/>
              <a:t>Famous singers were minorities like </a:t>
            </a:r>
            <a:r>
              <a:rPr lang="en-US" altLang="en-US" sz="2100" b="1" i="1" dirty="0" smtClean="0"/>
              <a:t>Bessie Smith</a:t>
            </a:r>
            <a:r>
              <a:rPr lang="en-US" altLang="en-US" sz="2100" dirty="0" smtClean="0"/>
              <a:t> </a:t>
            </a:r>
            <a:r>
              <a:rPr lang="en-US" altLang="en-US" sz="2100" dirty="0"/>
              <a:t>&amp;</a:t>
            </a:r>
            <a:r>
              <a:rPr lang="en-US" altLang="en-US" sz="2100" dirty="0" smtClean="0"/>
              <a:t> </a:t>
            </a:r>
            <a:r>
              <a:rPr lang="en-US" altLang="en-US" sz="2100" b="1" i="1" dirty="0" smtClean="0"/>
              <a:t>King Oliver =&gt; </a:t>
            </a:r>
            <a:r>
              <a:rPr lang="en-US" altLang="en-US" sz="2100" dirty="0" smtClean="0"/>
              <a:t>most famous dance was</a:t>
            </a:r>
            <a:r>
              <a:rPr lang="en-US" altLang="en-US" sz="2100" b="1" i="1" dirty="0" smtClean="0"/>
              <a:t> __________ (</a:t>
            </a:r>
            <a:r>
              <a:rPr lang="en-US" altLang="en-US" sz="2100" dirty="0" smtClean="0"/>
              <a:t>seemed very “sexual” to older generations)</a:t>
            </a:r>
            <a:endParaRPr lang="en-US" altLang="en-US" sz="2100" b="1" i="1" dirty="0" smtClean="0"/>
          </a:p>
          <a:p>
            <a:pPr lvl="1">
              <a:lnSpc>
                <a:spcPct val="90000"/>
              </a:lnSpc>
              <a:buFont typeface="Wingdings" panose="05000000000000000000" pitchFamily="2" charset="2"/>
              <a:buChar char="§"/>
            </a:pPr>
            <a:r>
              <a:rPr lang="en-US" altLang="en-US" sz="2100" dirty="0" smtClean="0"/>
              <a:t>Songs were also recorded and</a:t>
            </a:r>
            <a:r>
              <a:rPr lang="en-US" altLang="en-US" sz="2100" b="1" i="1" dirty="0" smtClean="0"/>
              <a:t> </a:t>
            </a:r>
            <a:r>
              <a:rPr lang="en-US" altLang="en-US" sz="2100" dirty="0" smtClean="0"/>
              <a:t>marketed to youth who played them on</a:t>
            </a:r>
            <a:r>
              <a:rPr lang="en-US" altLang="en-US" sz="2100" b="1" i="1" dirty="0" smtClean="0"/>
              <a:t> phonographs =&gt; </a:t>
            </a:r>
            <a:r>
              <a:rPr lang="en-US" altLang="en-US" sz="2100" dirty="0" smtClean="0"/>
              <a:t>new technologies were a shock to older generations </a:t>
            </a:r>
          </a:p>
          <a:p>
            <a:pPr eaLnBrk="1" hangingPunct="1">
              <a:lnSpc>
                <a:spcPct val="90000"/>
              </a:lnSpc>
              <a:buFontTx/>
              <a:buNone/>
            </a:pPr>
            <a:r>
              <a:rPr lang="en-US" altLang="en-US" sz="2100" b="1" u="sng" dirty="0" smtClean="0"/>
              <a:t>Film</a:t>
            </a:r>
          </a:p>
          <a:p>
            <a:pPr eaLnBrk="1" hangingPunct="1">
              <a:lnSpc>
                <a:spcPct val="90000"/>
              </a:lnSpc>
            </a:pPr>
            <a:r>
              <a:rPr lang="en-US" altLang="en-US" sz="2100" dirty="0" smtClean="0"/>
              <a:t>1920’s Americans went to movies ~ once a week!! ($.10/show)</a:t>
            </a:r>
          </a:p>
          <a:p>
            <a:pPr eaLnBrk="1" hangingPunct="1">
              <a:lnSpc>
                <a:spcPct val="90000"/>
              </a:lnSpc>
            </a:pPr>
            <a:r>
              <a:rPr lang="en-US" altLang="en-US" sz="2100" dirty="0" smtClean="0"/>
              <a:t>1</a:t>
            </a:r>
            <a:r>
              <a:rPr lang="en-US" altLang="en-US" sz="2100" baseline="30000" dirty="0" smtClean="0"/>
              <a:t>st</a:t>
            </a:r>
            <a:r>
              <a:rPr lang="en-US" altLang="en-US" sz="2100" dirty="0" smtClean="0"/>
              <a:t> feature length films were called </a:t>
            </a:r>
            <a:r>
              <a:rPr lang="en-US" altLang="en-US" sz="2100" b="1" i="1" dirty="0" smtClean="0"/>
              <a:t>“_____________” =&gt;</a:t>
            </a:r>
            <a:r>
              <a:rPr lang="en-US" altLang="en-US" sz="2100" dirty="0" smtClean="0"/>
              <a:t> cost a nickel to watch</a:t>
            </a:r>
          </a:p>
          <a:p>
            <a:pPr lvl="1">
              <a:lnSpc>
                <a:spcPct val="90000"/>
              </a:lnSpc>
              <a:buFont typeface="Wingdings" panose="05000000000000000000" pitchFamily="2" charset="2"/>
              <a:buChar char="§"/>
            </a:pPr>
            <a:r>
              <a:rPr lang="en-US" altLang="en-US" sz="2100" b="1" i="1" dirty="0" smtClean="0"/>
              <a:t>“Great Train Robbery” </a:t>
            </a:r>
            <a:r>
              <a:rPr lang="en-US" altLang="en-US" sz="2100" dirty="0" smtClean="0"/>
              <a:t>and others told simple stories</a:t>
            </a:r>
          </a:p>
        </p:txBody>
      </p:sp>
    </p:spTree>
    <p:extLst>
      <p:ext uri="{BB962C8B-B14F-4D97-AF65-F5344CB8AC3E}">
        <p14:creationId xmlns:p14="http://schemas.microsoft.com/office/powerpoint/2010/main" val="5981322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0" y="0"/>
            <a:ext cx="9144000" cy="4678363"/>
          </a:xfrm>
        </p:spPr>
        <p:txBody>
          <a:bodyPr/>
          <a:lstStyle/>
          <a:p>
            <a:pPr eaLnBrk="1" hangingPunct="1"/>
            <a:r>
              <a:rPr lang="en-US" altLang="en-US" sz="2100" dirty="0" smtClean="0"/>
              <a:t>1</a:t>
            </a:r>
            <a:r>
              <a:rPr lang="en-US" altLang="en-US" sz="2100" baseline="30000" dirty="0" smtClean="0"/>
              <a:t>st</a:t>
            </a:r>
            <a:r>
              <a:rPr lang="en-US" altLang="en-US" sz="2100" dirty="0" smtClean="0"/>
              <a:t> full length classic was </a:t>
            </a:r>
            <a:r>
              <a:rPr lang="en-US" altLang="en-US" sz="2100" b="1" i="1" dirty="0" smtClean="0"/>
              <a:t>“Birth of a Nation” (D.W. Griffith)</a:t>
            </a:r>
            <a:r>
              <a:rPr lang="en-US" altLang="en-US" sz="2100" dirty="0" smtClean="0"/>
              <a:t> which showed a sympathetic view of KKK and portrayed Reconstruction badly</a:t>
            </a:r>
          </a:p>
          <a:p>
            <a:pPr eaLnBrk="1" hangingPunct="1"/>
            <a:r>
              <a:rPr lang="en-US" altLang="en-US" sz="2100" dirty="0" smtClean="0"/>
              <a:t>Hollywood, w/ fantastic weather, became film capital and industry took off during WWI when it produced propaganda films for Govt.</a:t>
            </a:r>
          </a:p>
          <a:p>
            <a:pPr lvl="1">
              <a:buFont typeface="Wingdings" panose="05000000000000000000" pitchFamily="2" charset="2"/>
              <a:buChar char="§"/>
            </a:pPr>
            <a:r>
              <a:rPr lang="en-US" altLang="en-US" sz="1700" dirty="0" smtClean="0"/>
              <a:t> </a:t>
            </a:r>
            <a:r>
              <a:rPr lang="en-US" altLang="en-US" sz="2100" b="1" i="1" dirty="0" smtClean="0"/>
              <a:t>“ The Jazz Singer</a:t>
            </a:r>
            <a:r>
              <a:rPr lang="en-US" altLang="en-US" sz="2100" dirty="0" smtClean="0"/>
              <a:t>” (</a:t>
            </a:r>
            <a:r>
              <a:rPr lang="en-US" altLang="en-US" sz="2100" b="1" i="1" dirty="0" smtClean="0"/>
              <a:t>Al Jolson</a:t>
            </a:r>
            <a:r>
              <a:rPr lang="en-US" altLang="en-US" sz="2100" dirty="0" smtClean="0"/>
              <a:t>) changed films by adding sound =&gt; movie stars such as ___________and _________________were idolized by teens</a:t>
            </a:r>
          </a:p>
          <a:p>
            <a:pPr eaLnBrk="1" hangingPunct="1">
              <a:buFontTx/>
              <a:buNone/>
            </a:pPr>
            <a:r>
              <a:rPr lang="en-US" altLang="en-US" sz="1800" dirty="0" smtClean="0"/>
              <a:t>	</a:t>
            </a:r>
            <a:endParaRPr lang="en-US" altLang="en-US" sz="1800" b="1" i="1" dirty="0" smtClean="0"/>
          </a:p>
        </p:txBody>
      </p:sp>
      <p:pic>
        <p:nvPicPr>
          <p:cNvPr id="29699" name="Picture 5" descr="b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362200"/>
            <a:ext cx="3200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http://www.bizarrebytes.com/wp-content/uploads/2011/09/Rudolph-Valentino-Close-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3505200" cy="4408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9762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76200"/>
            <a:ext cx="8229600" cy="381000"/>
          </a:xfrm>
        </p:spPr>
        <p:txBody>
          <a:bodyPr>
            <a:noAutofit/>
          </a:bodyPr>
          <a:lstStyle/>
          <a:p>
            <a:pPr eaLnBrk="1" hangingPunct="1"/>
            <a:r>
              <a:rPr lang="en-US" altLang="en-US" sz="3200" b="1" u="sng" dirty="0" smtClean="0"/>
              <a:t>1920’s Popular Culture (</a:t>
            </a:r>
            <a:r>
              <a:rPr lang="en-US" altLang="en-US" sz="3200" b="1" u="sng" dirty="0" err="1" smtClean="0"/>
              <a:t>Cont</a:t>
            </a:r>
            <a:r>
              <a:rPr lang="en-US" altLang="en-US" sz="3200" b="1" u="sng" dirty="0" smtClean="0"/>
              <a:t>)</a:t>
            </a:r>
          </a:p>
        </p:txBody>
      </p:sp>
      <p:sp>
        <p:nvSpPr>
          <p:cNvPr id="30723" name="Rectangle 3"/>
          <p:cNvSpPr>
            <a:spLocks noGrp="1" noChangeArrowheads="1"/>
          </p:cNvSpPr>
          <p:nvPr>
            <p:ph type="body" idx="1"/>
          </p:nvPr>
        </p:nvSpPr>
        <p:spPr>
          <a:xfrm>
            <a:off x="-10886" y="5486400"/>
            <a:ext cx="9144000" cy="914400"/>
          </a:xfrm>
        </p:spPr>
        <p:txBody>
          <a:bodyPr>
            <a:noAutofit/>
          </a:bodyPr>
          <a:lstStyle/>
          <a:p>
            <a:pPr eaLnBrk="1" hangingPunct="1">
              <a:buFontTx/>
              <a:buNone/>
            </a:pPr>
            <a:r>
              <a:rPr lang="en-US" altLang="en-US" sz="2100" b="1" u="sng" dirty="0" smtClean="0"/>
              <a:t>Architecture</a:t>
            </a:r>
          </a:p>
          <a:p>
            <a:pPr eaLnBrk="1" hangingPunct="1"/>
            <a:r>
              <a:rPr lang="en-US" altLang="en-US" sz="2100" dirty="0" smtClean="0"/>
              <a:t>Celebrated the newfound technology available (steel buildings) by creating masterpieces of </a:t>
            </a:r>
            <a:r>
              <a:rPr lang="en-US" altLang="en-US" sz="2100" dirty="0" err="1" smtClean="0"/>
              <a:t>moderninity</a:t>
            </a:r>
            <a:r>
              <a:rPr lang="en-US" altLang="en-US" sz="2100" dirty="0" smtClean="0"/>
              <a:t> =&gt; </a:t>
            </a:r>
            <a:r>
              <a:rPr lang="en-US" altLang="en-US" sz="2100" b="1" i="1" dirty="0" smtClean="0"/>
              <a:t>Frank Lloyd Wright</a:t>
            </a:r>
            <a:r>
              <a:rPr lang="en-US" altLang="en-US" sz="2100" dirty="0" smtClean="0"/>
              <a:t> utilized city planning and age of skyscraper was ushered in in American minds w/ </a:t>
            </a:r>
            <a:r>
              <a:rPr lang="en-US" altLang="en-US" sz="2100" b="1" i="1" dirty="0" smtClean="0"/>
              <a:t>Empire State Building</a:t>
            </a:r>
          </a:p>
        </p:txBody>
      </p:sp>
      <p:pic>
        <p:nvPicPr>
          <p:cNvPr id="4" name="Picture 5" descr="MID073-EmpireStat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3289300" cy="501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american-0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33400"/>
            <a:ext cx="3352800" cy="528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2732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411162"/>
          </a:xfrm>
        </p:spPr>
        <p:txBody>
          <a:bodyPr>
            <a:normAutofit fontScale="90000"/>
          </a:bodyPr>
          <a:lstStyle/>
          <a:p>
            <a:pPr eaLnBrk="1" hangingPunct="1"/>
            <a:r>
              <a:rPr lang="en-US" altLang="en-US" b="1" u="sng" smtClean="0"/>
              <a:t>Sinclair Lewis, </a:t>
            </a:r>
            <a:r>
              <a:rPr lang="en-US" altLang="en-US" b="1" i="1" u="sng" smtClean="0"/>
              <a:t>Babbitt </a:t>
            </a:r>
            <a:r>
              <a:rPr lang="en-US" altLang="en-US" b="1" u="sng" smtClean="0"/>
              <a:t>(1922)</a:t>
            </a:r>
          </a:p>
        </p:txBody>
      </p:sp>
      <p:sp>
        <p:nvSpPr>
          <p:cNvPr id="31747" name="Rectangle 3"/>
          <p:cNvSpPr>
            <a:spLocks noGrp="1" noChangeArrowheads="1"/>
          </p:cNvSpPr>
          <p:nvPr>
            <p:ph type="body" idx="1"/>
          </p:nvPr>
        </p:nvSpPr>
        <p:spPr>
          <a:xfrm>
            <a:off x="228600" y="914400"/>
            <a:ext cx="8229600" cy="4525963"/>
          </a:xfrm>
        </p:spPr>
        <p:txBody>
          <a:bodyPr/>
          <a:lstStyle/>
          <a:p>
            <a:pPr eaLnBrk="1" hangingPunct="1"/>
            <a:r>
              <a:rPr lang="en-US" altLang="en-US" sz="2400" b="1" i="1" smtClean="0"/>
              <a:t>“Just as he was an Elk, a Booster, and a member of the Chamber of Commerce, just as the Priests of the Catholic Church determined his every religious belief and the senators who controlled the Republican Party decided in little smoky rooms in Washington what he should think about disarmament, the tariff and Germany, so did the large national advertisers fix the surface of his life, fix what he believed to be his individuality.  These standard advertised wares – toothpastes, socks, tires, cameras, instantaneous water heaters – were his symbols and proofs of excellence; at first the signs, then the substitutes, for joy and passion and wisdom.”</a:t>
            </a:r>
          </a:p>
        </p:txBody>
      </p:sp>
    </p:spTree>
    <p:extLst>
      <p:ext uri="{BB962C8B-B14F-4D97-AF65-F5344CB8AC3E}">
        <p14:creationId xmlns:p14="http://schemas.microsoft.com/office/powerpoint/2010/main" val="19285954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152400"/>
            <a:ext cx="8229600" cy="533400"/>
          </a:xfrm>
        </p:spPr>
        <p:txBody>
          <a:bodyPr>
            <a:normAutofit fontScale="90000"/>
          </a:bodyPr>
          <a:lstStyle/>
          <a:p>
            <a:pPr eaLnBrk="1" hangingPunct="1"/>
            <a:r>
              <a:rPr lang="en-US" altLang="en-US" sz="4000" b="1" u="sng" smtClean="0"/>
              <a:t>1920’s Architecture</a:t>
            </a:r>
          </a:p>
        </p:txBody>
      </p:sp>
      <p:pic>
        <p:nvPicPr>
          <p:cNvPr id="32771" name="Picture 5" descr="MID073-EmpireStat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38989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american-0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62000"/>
            <a:ext cx="37719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5054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76200"/>
            <a:ext cx="8915400" cy="762000"/>
          </a:xfrm>
        </p:spPr>
        <p:txBody>
          <a:bodyPr>
            <a:normAutofit fontScale="90000"/>
          </a:bodyPr>
          <a:lstStyle/>
          <a:p>
            <a:pPr eaLnBrk="1" hangingPunct="1"/>
            <a:r>
              <a:rPr lang="en-US" altLang="en-US" sz="3300" u="sng" dirty="0" smtClean="0"/>
              <a:t>1920’s Society – Tension between Modern &amp; Traditional</a:t>
            </a:r>
            <a:r>
              <a:rPr lang="en-US" altLang="en-US" sz="4000" u="sng" dirty="0" smtClean="0"/>
              <a:t/>
            </a:r>
            <a:br>
              <a:rPr lang="en-US" altLang="en-US" sz="4000" u="sng" dirty="0" smtClean="0"/>
            </a:br>
            <a:r>
              <a:rPr lang="en-US" altLang="en-US" sz="2300" b="1" dirty="0" smtClean="0"/>
              <a:t>Edward Hopper –</a:t>
            </a:r>
            <a:r>
              <a:rPr lang="en-US" altLang="en-US" sz="2300" dirty="0" smtClean="0"/>
              <a:t> </a:t>
            </a:r>
            <a:r>
              <a:rPr lang="en-US" altLang="en-US" sz="2300" b="1" i="1" dirty="0" smtClean="0"/>
              <a:t>Automat</a:t>
            </a:r>
          </a:p>
        </p:txBody>
      </p:sp>
      <p:pic>
        <p:nvPicPr>
          <p:cNvPr id="11266" name="Picture 2" descr="http://totallyhistory.com/wp-content/uploads/2013/01/1927-edward-hopper-autom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534502" cy="589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5334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1000"/>
          </a:schemeClr>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76200"/>
            <a:ext cx="9144000" cy="487362"/>
          </a:xfrm>
        </p:spPr>
        <p:txBody>
          <a:bodyPr>
            <a:normAutofit fontScale="90000"/>
          </a:bodyPr>
          <a:lstStyle/>
          <a:p>
            <a:pPr eaLnBrk="1" hangingPunct="1"/>
            <a:r>
              <a:rPr lang="en-US" altLang="en-US" sz="3300" b="1" u="sng" dirty="0" smtClean="0"/>
              <a:t>1920’s Society – Tension between Modern &amp; Traditional </a:t>
            </a:r>
            <a:r>
              <a:rPr lang="en-US" altLang="en-US" sz="4000" b="1" u="sng" dirty="0" smtClean="0"/>
              <a:t/>
            </a:r>
            <a:br>
              <a:rPr lang="en-US" altLang="en-US" sz="4000" b="1" u="sng" dirty="0" smtClean="0"/>
            </a:br>
            <a:r>
              <a:rPr lang="en-US" altLang="en-US" sz="2300" b="1" dirty="0" smtClean="0"/>
              <a:t>John Sloan – </a:t>
            </a:r>
            <a:r>
              <a:rPr lang="en-US" altLang="en-US" sz="2300" b="1" i="1" dirty="0" smtClean="0"/>
              <a:t>6</a:t>
            </a:r>
            <a:r>
              <a:rPr lang="en-US" altLang="en-US" sz="2300" b="1" i="1" baseline="30000" dirty="0" smtClean="0"/>
              <a:t>th</a:t>
            </a:r>
            <a:r>
              <a:rPr lang="en-US" altLang="en-US" sz="2300" b="1" i="1" dirty="0" smtClean="0"/>
              <a:t> Avenue Elevated</a:t>
            </a:r>
          </a:p>
        </p:txBody>
      </p:sp>
      <p:pic>
        <p:nvPicPr>
          <p:cNvPr id="10242" name="Picture 2" descr="http://artoutthewazoo.files.wordpress.com/2011/12/sloane-sixth-ave-elevated-at-third-str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077200"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1317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1000"/>
          </a:scheme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76200"/>
            <a:ext cx="8229600" cy="411162"/>
          </a:xfrm>
        </p:spPr>
        <p:txBody>
          <a:bodyPr>
            <a:normAutofit fontScale="90000"/>
          </a:bodyPr>
          <a:lstStyle/>
          <a:p>
            <a:pPr eaLnBrk="1" hangingPunct="1"/>
            <a:r>
              <a:rPr lang="en-US" altLang="en-US" sz="4000" b="1" u="sng" dirty="0" smtClean="0"/>
              <a:t>“Heroes” of the 1920’s</a:t>
            </a:r>
          </a:p>
        </p:txBody>
      </p:sp>
      <p:sp>
        <p:nvSpPr>
          <p:cNvPr id="35843" name="Rectangle 3"/>
          <p:cNvSpPr>
            <a:spLocks noGrp="1" noChangeArrowheads="1"/>
          </p:cNvSpPr>
          <p:nvPr>
            <p:ph type="body" idx="1"/>
          </p:nvPr>
        </p:nvSpPr>
        <p:spPr>
          <a:xfrm>
            <a:off x="0" y="609600"/>
            <a:ext cx="9144000" cy="6400800"/>
          </a:xfrm>
        </p:spPr>
        <p:txBody>
          <a:bodyPr>
            <a:noAutofit/>
          </a:bodyPr>
          <a:lstStyle/>
          <a:p>
            <a:pPr eaLnBrk="1" hangingPunct="1"/>
            <a:r>
              <a:rPr lang="en-US" altLang="en-US" sz="2100" dirty="0" smtClean="0"/>
              <a:t>1920’s sought to glorify the “new society” by raising up “new” role models that utilized or exemplified new consumer culture and youthfulness</a:t>
            </a:r>
          </a:p>
          <a:p>
            <a:pPr lvl="1">
              <a:buFont typeface="Wingdings" panose="05000000000000000000" pitchFamily="2" charset="2"/>
              <a:buChar char="§"/>
            </a:pPr>
            <a:r>
              <a:rPr lang="en-US" altLang="en-US" sz="2100" dirty="0" smtClean="0"/>
              <a:t>Sports increase in popularity due to 1) National culture created by radio &amp; cars 2) Increased leisure time due to mechanization 3) Increased income</a:t>
            </a:r>
          </a:p>
          <a:p>
            <a:pPr marL="400050"/>
            <a:r>
              <a:rPr lang="en-US" altLang="en-US" sz="2100" dirty="0" smtClean="0"/>
              <a:t>New Heroes were symbols of new societal attitudes and models of success =&gt; also National and thus contribute to nationalization trend</a:t>
            </a:r>
          </a:p>
          <a:p>
            <a:pPr eaLnBrk="1" hangingPunct="1">
              <a:buFontTx/>
              <a:buNone/>
            </a:pPr>
            <a:r>
              <a:rPr lang="en-US" altLang="en-US" sz="2100" dirty="0" smtClean="0"/>
              <a:t>	</a:t>
            </a:r>
            <a:r>
              <a:rPr lang="en-US" altLang="en-US" sz="2100" b="1" u="sng" dirty="0" smtClean="0"/>
              <a:t>Clara Bow</a:t>
            </a:r>
            <a:r>
              <a:rPr lang="en-US" altLang="en-US" sz="2100" dirty="0" smtClean="0"/>
              <a:t> =&gt; “ultimate Flapper”; dressed </a:t>
            </a:r>
            <a:r>
              <a:rPr lang="en-US" altLang="en-US" sz="2100" dirty="0" err="1" smtClean="0"/>
              <a:t>provacatively</a:t>
            </a:r>
            <a:r>
              <a:rPr lang="en-US" altLang="en-US" sz="2100" dirty="0" smtClean="0"/>
              <a:t>, star of many films; smoked; successful modern women who was free of marriage</a:t>
            </a:r>
          </a:p>
          <a:p>
            <a:pPr eaLnBrk="1" hangingPunct="1">
              <a:buFontTx/>
              <a:buNone/>
            </a:pPr>
            <a:r>
              <a:rPr lang="en-US" altLang="en-US" sz="2100" dirty="0" smtClean="0"/>
              <a:t>	</a:t>
            </a:r>
            <a:r>
              <a:rPr lang="en-US" altLang="en-US" sz="2100" b="1" u="sng" dirty="0" smtClean="0"/>
              <a:t>Babe Ruth</a:t>
            </a:r>
            <a:r>
              <a:rPr lang="en-US" altLang="en-US" sz="2100" dirty="0" smtClean="0"/>
              <a:t> =&gt; Yankees baseball star; raised as an orphan and rose to fame; successful &amp; lived a wild life by utilizing modern technology (i.e. cars, etc..)</a:t>
            </a:r>
          </a:p>
          <a:p>
            <a:pPr eaLnBrk="1" hangingPunct="1">
              <a:buFontTx/>
              <a:buNone/>
            </a:pPr>
            <a:r>
              <a:rPr lang="en-US" altLang="en-US" sz="2100" dirty="0" smtClean="0"/>
              <a:t>	</a:t>
            </a:r>
            <a:r>
              <a:rPr lang="en-US" altLang="en-US" sz="2100" b="1" u="sng" dirty="0" smtClean="0"/>
              <a:t>Jack Dempsey</a:t>
            </a:r>
            <a:r>
              <a:rPr lang="en-US" altLang="en-US" sz="2100" dirty="0" smtClean="0"/>
              <a:t> =&gt; professional boxer and heavyweight champion; defeated many foreign rivals and symbolized America’s fascination w/ violence</a:t>
            </a:r>
          </a:p>
          <a:p>
            <a:pPr eaLnBrk="1" hangingPunct="1">
              <a:buFontTx/>
              <a:buNone/>
            </a:pPr>
            <a:r>
              <a:rPr lang="en-US" altLang="en-US" sz="2100" dirty="0" smtClean="0"/>
              <a:t>	</a:t>
            </a:r>
            <a:r>
              <a:rPr lang="en-US" altLang="en-US" sz="2100" b="1" u="sng" dirty="0" smtClean="0"/>
              <a:t>Charles Lindbergh</a:t>
            </a:r>
            <a:r>
              <a:rPr lang="en-US" altLang="en-US" sz="2100" dirty="0" smtClean="0"/>
              <a:t> =&gt; 1</a:t>
            </a:r>
            <a:r>
              <a:rPr lang="en-US" altLang="en-US" sz="2100" baseline="30000" dirty="0" smtClean="0"/>
              <a:t>st</a:t>
            </a:r>
            <a:r>
              <a:rPr lang="en-US" altLang="en-US" sz="2100" dirty="0" smtClean="0"/>
              <a:t> to fly across the Atlantic; “American Idol” of 1920’s; loved by all b/c he used modern technology but adhered to traditional values</a:t>
            </a:r>
          </a:p>
          <a:p>
            <a:pPr eaLnBrk="1" hangingPunct="1"/>
            <a:r>
              <a:rPr lang="en-US" altLang="en-US" sz="2100" dirty="0" smtClean="0"/>
              <a:t>Sports stars were more well known than leaders and heralded the shift to a culture focused on </a:t>
            </a:r>
            <a:r>
              <a:rPr lang="en-US" altLang="en-US" sz="2100" b="1" i="1" dirty="0" smtClean="0"/>
              <a:t>entertainment (#3 industry in US during the 1920’s)</a:t>
            </a:r>
          </a:p>
        </p:txBody>
      </p:sp>
    </p:spTree>
    <p:extLst>
      <p:ext uri="{BB962C8B-B14F-4D97-AF65-F5344CB8AC3E}">
        <p14:creationId xmlns:p14="http://schemas.microsoft.com/office/powerpoint/2010/main" val="14462596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1920’s Heroes</a:t>
            </a:r>
            <a:endParaRPr lang="en-US" b="1" u="sng" dirty="0"/>
          </a:p>
        </p:txBody>
      </p:sp>
      <p:pic>
        <p:nvPicPr>
          <p:cNvPr id="23554" name="Picture 2" descr="http://thenypost.files.wordpress.com/2014/02/babes-last-hom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85800"/>
            <a:ext cx="4377323" cy="57912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thesweetscience.com/images/stories/boxing3/FighterActors_JackDempsey_article_263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5800"/>
            <a:ext cx="4546600" cy="5892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1855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smtClean="0"/>
              <a:t>1920’s Heroes</a:t>
            </a:r>
            <a:endParaRPr lang="en-US" b="1" u="sng" dirty="0"/>
          </a:p>
        </p:txBody>
      </p:sp>
      <p:pic>
        <p:nvPicPr>
          <p:cNvPr id="24578" name="Picture 2" descr="http://classicmoviechat.com/wp-content/uploads/2014/07/ClaraBow2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62000"/>
            <a:ext cx="4103371"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www.aviation-history.com/airmen/lindbergh-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90562"/>
            <a:ext cx="4457700" cy="585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675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2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01"/>
            <a:ext cx="8229600" cy="715962"/>
          </a:xfrm>
        </p:spPr>
        <p:txBody>
          <a:bodyPr>
            <a:normAutofit fontScale="90000"/>
          </a:bodyPr>
          <a:lstStyle/>
          <a:p>
            <a:r>
              <a:rPr lang="en-US" b="1" u="sng" dirty="0" smtClean="0"/>
              <a:t>Jane Addams – Hull House</a:t>
            </a:r>
            <a:endParaRPr lang="en-US" b="1" u="sng" dirty="0"/>
          </a:p>
        </p:txBody>
      </p:sp>
      <p:sp>
        <p:nvSpPr>
          <p:cNvPr id="3" name="Content Placeholder 2"/>
          <p:cNvSpPr>
            <a:spLocks noGrp="1"/>
          </p:cNvSpPr>
          <p:nvPr>
            <p:ph idx="1"/>
          </p:nvPr>
        </p:nvSpPr>
        <p:spPr>
          <a:xfrm>
            <a:off x="0" y="5257800"/>
            <a:ext cx="9144000" cy="1600200"/>
          </a:xfrm>
        </p:spPr>
        <p:txBody>
          <a:bodyPr>
            <a:normAutofit fontScale="92500" lnSpcReduction="20000"/>
          </a:bodyPr>
          <a:lstStyle/>
          <a:p>
            <a:r>
              <a:rPr lang="en-US" sz="2400" b="1" i="1" dirty="0" smtClean="0"/>
              <a:t>Hull House </a:t>
            </a:r>
            <a:r>
              <a:rPr lang="en-US" sz="2400" dirty="0" smtClean="0"/>
              <a:t>was one the first prominent settlement houses in American cities =&gt; it once covered a city block on Chicago’s South side and provided services for the city’s poor</a:t>
            </a:r>
          </a:p>
          <a:p>
            <a:r>
              <a:rPr lang="en-US" sz="2400" dirty="0" smtClean="0"/>
              <a:t>Addams was a wealthy women who pioneered the US social services and social work movement of the late 1800’s</a:t>
            </a:r>
            <a:endParaRPr lang="en-US" sz="2400" dirty="0"/>
          </a:p>
        </p:txBody>
      </p:sp>
      <p:pic>
        <p:nvPicPr>
          <p:cNvPr id="5122" name="Picture 2" descr="http://media.trb.com/media/photo/2012-01/267058580-19164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1268"/>
            <a:ext cx="5867398" cy="40417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promfih.com/data_images/main/jane-addams/jane-addams-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914400"/>
            <a:ext cx="3157872"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9775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1000"/>
          </a:schemeClr>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76200"/>
            <a:ext cx="8229600" cy="533399"/>
          </a:xfrm>
        </p:spPr>
        <p:txBody>
          <a:bodyPr>
            <a:normAutofit fontScale="90000"/>
          </a:bodyPr>
          <a:lstStyle/>
          <a:p>
            <a:pPr eaLnBrk="1" hangingPunct="1"/>
            <a:r>
              <a:rPr lang="en-US" altLang="en-US" sz="3200" b="1" u="sng" dirty="0" smtClean="0"/>
              <a:t>Cultural Conflict – clash of traditional &amp; modern</a:t>
            </a:r>
          </a:p>
        </p:txBody>
      </p:sp>
      <p:sp>
        <p:nvSpPr>
          <p:cNvPr id="36867" name="Rectangle 3"/>
          <p:cNvSpPr>
            <a:spLocks noGrp="1" noChangeArrowheads="1"/>
          </p:cNvSpPr>
          <p:nvPr>
            <p:ph type="body" idx="1"/>
          </p:nvPr>
        </p:nvSpPr>
        <p:spPr>
          <a:xfrm>
            <a:off x="0" y="609600"/>
            <a:ext cx="9144000" cy="6400800"/>
          </a:xfrm>
        </p:spPr>
        <p:txBody>
          <a:bodyPr>
            <a:normAutofit/>
          </a:bodyPr>
          <a:lstStyle/>
          <a:p>
            <a:pPr eaLnBrk="1" hangingPunct="1"/>
            <a:r>
              <a:rPr lang="en-US" altLang="en-US" sz="2100" dirty="0" smtClean="0"/>
              <a:t>Many Traditionalists were appalled at credit buying, young “flappers, jazz music </a:t>
            </a:r>
          </a:p>
          <a:p>
            <a:pPr eaLnBrk="1" hangingPunct="1">
              <a:buFontTx/>
              <a:buNone/>
            </a:pPr>
            <a:r>
              <a:rPr lang="en-US" altLang="en-US" sz="2100" dirty="0" smtClean="0"/>
              <a:t>	-- Attempted to institute measures to stem the advance of modernism</a:t>
            </a:r>
          </a:p>
          <a:p>
            <a:pPr eaLnBrk="1" hangingPunct="1">
              <a:buFontTx/>
              <a:buNone/>
            </a:pPr>
            <a:r>
              <a:rPr lang="en-US" altLang="en-US" sz="2100" b="1" u="sng" dirty="0" smtClean="0"/>
              <a:t>Prohibition</a:t>
            </a:r>
          </a:p>
          <a:p>
            <a:pPr eaLnBrk="1" hangingPunct="1"/>
            <a:r>
              <a:rPr lang="en-US" altLang="en-US" sz="2100" dirty="0" smtClean="0"/>
              <a:t>Prohibition had been enacted steadily for decades as more and more rural states and localities became </a:t>
            </a:r>
            <a:r>
              <a:rPr lang="en-US" altLang="en-US" sz="2100" b="1" i="1" dirty="0" smtClean="0"/>
              <a:t>“dry”</a:t>
            </a:r>
            <a:r>
              <a:rPr lang="en-US" altLang="en-US" sz="2100" dirty="0" smtClean="0"/>
              <a:t> =&gt; over 50% of population lived dry by 1920</a:t>
            </a:r>
          </a:p>
          <a:p>
            <a:pPr lvl="1">
              <a:buFont typeface="Wingdings" panose="05000000000000000000" pitchFamily="2" charset="2"/>
              <a:buChar char="§"/>
            </a:pPr>
            <a:r>
              <a:rPr lang="en-US" altLang="en-US" sz="2100" b="1" i="1" dirty="0" smtClean="0"/>
              <a:t> </a:t>
            </a:r>
            <a:r>
              <a:rPr lang="en-US" altLang="en-US" sz="2100" dirty="0" smtClean="0"/>
              <a:t>The Progressive Era helped the crusade and women’s groups, now gaining the right to vote, were the true catalysts</a:t>
            </a:r>
          </a:p>
          <a:p>
            <a:pPr eaLnBrk="1" hangingPunct="1">
              <a:lnSpc>
                <a:spcPct val="80000"/>
              </a:lnSpc>
            </a:pPr>
            <a:r>
              <a:rPr lang="en-US" altLang="en-US" sz="2100" dirty="0" smtClean="0"/>
              <a:t>In 1919 the __________________________was ratified and Congress later passed the </a:t>
            </a:r>
            <a:r>
              <a:rPr lang="en-US" altLang="en-US" sz="2100" b="1" i="1" dirty="0" smtClean="0"/>
              <a:t>Volstead Act</a:t>
            </a:r>
            <a:r>
              <a:rPr lang="en-US" altLang="en-US" sz="2100" dirty="0" smtClean="0"/>
              <a:t> to enforce the law =&gt; “</a:t>
            </a:r>
            <a:r>
              <a:rPr lang="en-US" altLang="en-US" sz="2100" b="1" i="1" dirty="0" smtClean="0"/>
              <a:t>no person shall manufacture, sell, barter, transport, import, export, deliver, furnish or possess any intoxicating liquor except as authorized by this act.”</a:t>
            </a:r>
            <a:r>
              <a:rPr lang="en-US" altLang="en-US" sz="2100" dirty="0" smtClean="0"/>
              <a:t> </a:t>
            </a:r>
          </a:p>
          <a:p>
            <a:pPr eaLnBrk="1" hangingPunct="1">
              <a:lnSpc>
                <a:spcPct val="80000"/>
              </a:lnSpc>
            </a:pPr>
            <a:r>
              <a:rPr lang="en-US" altLang="en-US" sz="2100" dirty="0" smtClean="0"/>
              <a:t>Law popular among the traditional areas of US =&gt; Where????</a:t>
            </a:r>
          </a:p>
          <a:p>
            <a:pPr eaLnBrk="1" hangingPunct="1">
              <a:lnSpc>
                <a:spcPct val="80000"/>
              </a:lnSpc>
            </a:pPr>
            <a:r>
              <a:rPr lang="en-US" altLang="en-US" sz="2100" dirty="0" smtClean="0"/>
              <a:t>What led to rampant disregard for the law???</a:t>
            </a:r>
          </a:p>
          <a:p>
            <a:pPr eaLnBrk="1" hangingPunct="1">
              <a:lnSpc>
                <a:spcPct val="80000"/>
              </a:lnSpc>
              <a:buFontTx/>
              <a:buNone/>
            </a:pPr>
            <a:r>
              <a:rPr lang="en-US" altLang="en-US" sz="2100" b="1" i="1" dirty="0" smtClean="0"/>
              <a:t>	#1: Disillusionment post WWI about Progressivism and self-denial</a:t>
            </a:r>
          </a:p>
          <a:p>
            <a:pPr eaLnBrk="1" hangingPunct="1">
              <a:lnSpc>
                <a:spcPct val="80000"/>
              </a:lnSpc>
              <a:buFontTx/>
              <a:buNone/>
            </a:pPr>
            <a:r>
              <a:rPr lang="en-US" altLang="en-US" sz="2100" dirty="0" smtClean="0"/>
              <a:t>	#2: </a:t>
            </a:r>
            <a:r>
              <a:rPr lang="en-US" altLang="en-US" sz="2100" b="1" i="1" dirty="0" smtClean="0"/>
              <a:t>Attitude among soldiers that this was not “their law”</a:t>
            </a:r>
          </a:p>
          <a:p>
            <a:pPr eaLnBrk="1" hangingPunct="1">
              <a:lnSpc>
                <a:spcPct val="80000"/>
              </a:lnSpc>
              <a:buFontTx/>
              <a:buNone/>
            </a:pPr>
            <a:r>
              <a:rPr lang="en-US" altLang="en-US" sz="2100" dirty="0" smtClean="0"/>
              <a:t>	#3: </a:t>
            </a:r>
            <a:r>
              <a:rPr lang="en-US" altLang="en-US" sz="2100" b="1" i="1" dirty="0" smtClean="0"/>
              <a:t>Poor enforcement of law by underpaid agents who were too few in #’s</a:t>
            </a:r>
          </a:p>
          <a:p>
            <a:pPr eaLnBrk="1" hangingPunct="1">
              <a:lnSpc>
                <a:spcPct val="80000"/>
              </a:lnSpc>
              <a:buFontTx/>
              <a:buNone/>
            </a:pPr>
            <a:r>
              <a:rPr lang="en-US" altLang="en-US" sz="2100" dirty="0" smtClean="0"/>
              <a:t>	#4: </a:t>
            </a:r>
            <a:r>
              <a:rPr lang="en-US" altLang="en-US" sz="2100" b="1" i="1" dirty="0" smtClean="0"/>
              <a:t>Hypocrisy among leaders and rich =&gt; </a:t>
            </a:r>
            <a:r>
              <a:rPr lang="en-US" altLang="en-US" sz="2100" dirty="0" smtClean="0"/>
              <a:t>i.e. Harding, Congressional leaders</a:t>
            </a:r>
          </a:p>
          <a:p>
            <a:pPr eaLnBrk="1" hangingPunct="1">
              <a:lnSpc>
                <a:spcPct val="80000"/>
              </a:lnSpc>
              <a:buFontTx/>
              <a:buNone/>
            </a:pPr>
            <a:r>
              <a:rPr lang="en-US" altLang="en-US" sz="2100" dirty="0" smtClean="0"/>
              <a:t>	#5: </a:t>
            </a:r>
            <a:r>
              <a:rPr lang="en-US" altLang="en-US" sz="2100" b="1" i="1" dirty="0" smtClean="0"/>
              <a:t>Lack of regard for law by youth &amp; modern generation</a:t>
            </a:r>
          </a:p>
        </p:txBody>
      </p:sp>
    </p:spTree>
    <p:extLst>
      <p:ext uri="{BB962C8B-B14F-4D97-AF65-F5344CB8AC3E}">
        <p14:creationId xmlns:p14="http://schemas.microsoft.com/office/powerpoint/2010/main" val="36483950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1000"/>
          </a:schemeClr>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 y="76200"/>
            <a:ext cx="8763000" cy="685800"/>
          </a:xfrm>
        </p:spPr>
        <p:txBody>
          <a:bodyPr>
            <a:noAutofit/>
          </a:bodyPr>
          <a:lstStyle/>
          <a:p>
            <a:pPr eaLnBrk="1" hangingPunct="1"/>
            <a:r>
              <a:rPr lang="en-US" altLang="en-US" sz="2800" b="1" i="1" u="sng" dirty="0" smtClean="0"/>
              <a:t>Per Capita Consumption of Alcoholic Beverages (Gallons of Pure Alcohol) 1910-1929</a:t>
            </a:r>
            <a:endParaRPr lang="en-US" altLang="en-US" sz="2800" dirty="0" smtClean="0"/>
          </a:p>
        </p:txBody>
      </p:sp>
      <p:pic>
        <p:nvPicPr>
          <p:cNvPr id="37891" name="Picture 3" descr="pa-15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990599"/>
            <a:ext cx="9069474" cy="533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4201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1000"/>
          </a:schemeClr>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76200"/>
            <a:ext cx="8229600" cy="487363"/>
          </a:xfrm>
        </p:spPr>
        <p:txBody>
          <a:bodyPr>
            <a:normAutofit fontScale="90000"/>
          </a:bodyPr>
          <a:lstStyle/>
          <a:p>
            <a:pPr eaLnBrk="1" hangingPunct="1"/>
            <a:r>
              <a:rPr lang="en-US" altLang="en-US" sz="4000" b="1" u="sng" dirty="0" smtClean="0"/>
              <a:t>Prohibition Era Lawlessness </a:t>
            </a:r>
            <a:r>
              <a:rPr lang="en-US" altLang="en-US" sz="4000" b="1" u="sng" dirty="0"/>
              <a:t>&amp;</a:t>
            </a:r>
            <a:r>
              <a:rPr lang="en-US" altLang="en-US" sz="4000" b="1" u="sng" dirty="0" smtClean="0"/>
              <a:t> Bootlegging</a:t>
            </a:r>
          </a:p>
        </p:txBody>
      </p:sp>
      <p:sp>
        <p:nvSpPr>
          <p:cNvPr id="38915" name="Rectangle 3"/>
          <p:cNvSpPr>
            <a:spLocks noGrp="1" noChangeArrowheads="1"/>
          </p:cNvSpPr>
          <p:nvPr>
            <p:ph type="body" idx="1"/>
          </p:nvPr>
        </p:nvSpPr>
        <p:spPr>
          <a:xfrm>
            <a:off x="0" y="609600"/>
            <a:ext cx="9144000" cy="6400800"/>
          </a:xfrm>
        </p:spPr>
        <p:txBody>
          <a:bodyPr>
            <a:noAutofit/>
          </a:bodyPr>
          <a:lstStyle/>
          <a:p>
            <a:pPr eaLnBrk="1" hangingPunct="1"/>
            <a:r>
              <a:rPr lang="en-US" altLang="en-US" sz="2100" dirty="0" smtClean="0"/>
              <a:t>Organized criminal activity rose up to a monstrous scale in the 1920’s to supply the alcohol so many wanted</a:t>
            </a:r>
          </a:p>
          <a:p>
            <a:pPr lvl="1">
              <a:buFont typeface="Wingdings" panose="05000000000000000000" pitchFamily="2" charset="2"/>
              <a:buChar char="§"/>
            </a:pPr>
            <a:r>
              <a:rPr lang="en-US" altLang="en-US" sz="2100" dirty="0" smtClean="0"/>
              <a:t>_______________________________________became methods of acquiring alcohol and these places, unlike the saloon, were open to women</a:t>
            </a:r>
          </a:p>
          <a:p>
            <a:pPr eaLnBrk="1" hangingPunct="1"/>
            <a:r>
              <a:rPr lang="en-US" altLang="en-US" sz="2100" dirty="0" smtClean="0"/>
              <a:t>Gang Wars in such locales as Chicago (rum-running capital of the US due to it’s proximity to Canada) resulted in hundreds of deaths</a:t>
            </a:r>
          </a:p>
          <a:p>
            <a:pPr lvl="1">
              <a:buFont typeface="Wingdings" panose="05000000000000000000" pitchFamily="2" charset="2"/>
              <a:buChar char="§"/>
            </a:pPr>
            <a:r>
              <a:rPr lang="en-US" altLang="en-US" sz="2100" dirty="0" smtClean="0"/>
              <a:t>Gangsters often not convicted due to deaths, bribes, and lack of evidence</a:t>
            </a:r>
          </a:p>
          <a:p>
            <a:pPr eaLnBrk="1" hangingPunct="1"/>
            <a:r>
              <a:rPr lang="en-US" altLang="en-US" sz="2100" dirty="0" smtClean="0"/>
              <a:t>__________________emerged as the supreme mobster of the US =&gt; appeared in public as an upstanding citizen who “owned” Chicago w/ illicit payoffs</a:t>
            </a:r>
          </a:p>
          <a:p>
            <a:pPr lvl="1">
              <a:buFont typeface="Wingdings" panose="05000000000000000000" pitchFamily="2" charset="2"/>
              <a:buChar char="§"/>
            </a:pPr>
            <a:r>
              <a:rPr lang="en-US" altLang="en-US" sz="2100" dirty="0" smtClean="0"/>
              <a:t>Brought in $$ Billions during his ~ 8 year reign; </a:t>
            </a:r>
            <a:r>
              <a:rPr lang="en-US" altLang="en-US" sz="2100" b="1" i="1" dirty="0" smtClean="0"/>
              <a:t>By 1930 the underworld “take” was ~ $15 B; many times the Government’s income</a:t>
            </a:r>
          </a:p>
          <a:p>
            <a:pPr lvl="1">
              <a:buFont typeface="Wingdings" panose="05000000000000000000" pitchFamily="2" charset="2"/>
              <a:buChar char="§"/>
            </a:pPr>
            <a:r>
              <a:rPr lang="en-US" altLang="en-US" sz="2100" dirty="0" smtClean="0"/>
              <a:t>Capone expanded activities to include narcotics, prostitution &amp; gambling</a:t>
            </a:r>
          </a:p>
          <a:p>
            <a:pPr eaLnBrk="1" hangingPunct="1"/>
            <a:r>
              <a:rPr lang="en-US" altLang="en-US" sz="2100" b="1" u="sng" dirty="0" smtClean="0"/>
              <a:t>Repeal of Prohibition </a:t>
            </a:r>
            <a:r>
              <a:rPr lang="en-US" altLang="en-US" sz="2100" dirty="0" smtClean="0"/>
              <a:t>=&gt; WHY??</a:t>
            </a:r>
          </a:p>
          <a:p>
            <a:pPr eaLnBrk="1" hangingPunct="1">
              <a:buFontTx/>
              <a:buNone/>
            </a:pPr>
            <a:r>
              <a:rPr lang="en-US" altLang="en-US" sz="2100" dirty="0" smtClean="0"/>
              <a:t>	#1: By 1930 after the _______________many believed Prohibition was a failure </a:t>
            </a:r>
          </a:p>
          <a:p>
            <a:pPr eaLnBrk="1" hangingPunct="1">
              <a:buFontTx/>
              <a:buNone/>
            </a:pPr>
            <a:r>
              <a:rPr lang="en-US" altLang="en-US" sz="2100" dirty="0" smtClean="0"/>
              <a:t>	#2: Increased lawlessness instead of decreasing it (i.e. _________________ _____________in 1929 where Capone’s men killed 7 members of a gang)</a:t>
            </a:r>
          </a:p>
          <a:p>
            <a:pPr eaLnBrk="1" hangingPunct="1">
              <a:buFontTx/>
              <a:buNone/>
            </a:pPr>
            <a:r>
              <a:rPr lang="en-US" altLang="en-US" sz="2100" dirty="0" smtClean="0"/>
              <a:t>	#3: _________________could raise $$ for government and help pay for relief</a:t>
            </a:r>
          </a:p>
        </p:txBody>
      </p:sp>
    </p:spTree>
    <p:extLst>
      <p:ext uri="{BB962C8B-B14F-4D97-AF65-F5344CB8AC3E}">
        <p14:creationId xmlns:p14="http://schemas.microsoft.com/office/powerpoint/2010/main" val="30702818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1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152400"/>
            <a:ext cx="8229600" cy="487363"/>
          </a:xfrm>
        </p:spPr>
        <p:txBody>
          <a:bodyPr>
            <a:normAutofit fontScale="90000"/>
          </a:bodyPr>
          <a:lstStyle/>
          <a:p>
            <a:pPr eaLnBrk="1" hangingPunct="1"/>
            <a:r>
              <a:rPr lang="en-US" altLang="en-US" sz="3200" b="1" u="sng" smtClean="0"/>
              <a:t>St. Valentine’s Day Massacre -- 1929</a:t>
            </a:r>
          </a:p>
        </p:txBody>
      </p:sp>
      <p:pic>
        <p:nvPicPr>
          <p:cNvPr id="5122" name="Picture 2" descr="http://blog.chicagohistory.org/wp-content/uploads/stvdaymassacre_ch_004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1999"/>
            <a:ext cx="7239000" cy="5726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21669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1000"/>
          </a:schemeClr>
        </a:solidFill>
        <a:effectLst/>
      </p:bgPr>
    </p:bg>
    <p:spTree>
      <p:nvGrpSpPr>
        <p:cNvPr id="1" name=""/>
        <p:cNvGrpSpPr/>
        <p:nvPr/>
      </p:nvGrpSpPr>
      <p:grpSpPr>
        <a:xfrm>
          <a:off x="0" y="0"/>
          <a:ext cx="0" cy="0"/>
          <a:chOff x="0" y="0"/>
          <a:chExt cx="0" cy="0"/>
        </a:xfrm>
      </p:grpSpPr>
      <p:sp>
        <p:nvSpPr>
          <p:cNvPr id="41986" name="Rectangle 14"/>
          <p:cNvSpPr>
            <a:spLocks noGrp="1" noChangeArrowheads="1"/>
          </p:cNvSpPr>
          <p:nvPr>
            <p:ph type="title"/>
          </p:nvPr>
        </p:nvSpPr>
        <p:spPr>
          <a:xfrm>
            <a:off x="457200" y="274638"/>
            <a:ext cx="8229600" cy="334962"/>
          </a:xfrm>
        </p:spPr>
        <p:txBody>
          <a:bodyPr>
            <a:normAutofit fontScale="90000"/>
          </a:bodyPr>
          <a:lstStyle/>
          <a:p>
            <a:pPr eaLnBrk="1" hangingPunct="1"/>
            <a:r>
              <a:rPr lang="en-US" altLang="en-US" sz="4000" smtClean="0"/>
              <a:t>“</a:t>
            </a:r>
            <a:r>
              <a:rPr lang="en-US" altLang="en-US" sz="4000" b="1" u="sng" smtClean="0"/>
              <a:t>Scarface” Al Capone</a:t>
            </a:r>
          </a:p>
        </p:txBody>
      </p:sp>
      <p:pic>
        <p:nvPicPr>
          <p:cNvPr id="41987" name="Picture 9" descr="capone3a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2757488"/>
            <a:ext cx="1905000" cy="2209800"/>
          </a:xfrm>
          <a:noFill/>
        </p:spPr>
      </p:pic>
      <p:pic>
        <p:nvPicPr>
          <p:cNvPr id="41988" name="Picture 5" descr="uewb_02_img01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191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3" descr="capone25sm"/>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495800" y="914400"/>
            <a:ext cx="3884613" cy="5257800"/>
          </a:xfrm>
          <a:noFill/>
        </p:spPr>
      </p:pic>
    </p:spTree>
    <p:extLst>
      <p:ext uri="{BB962C8B-B14F-4D97-AF65-F5344CB8AC3E}">
        <p14:creationId xmlns:p14="http://schemas.microsoft.com/office/powerpoint/2010/main" val="208018719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1000"/>
          </a:schemeClr>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76200"/>
            <a:ext cx="8229600" cy="487363"/>
          </a:xfrm>
        </p:spPr>
        <p:txBody>
          <a:bodyPr>
            <a:normAutofit fontScale="90000"/>
          </a:bodyPr>
          <a:lstStyle/>
          <a:p>
            <a:pPr eaLnBrk="1" hangingPunct="1"/>
            <a:r>
              <a:rPr lang="en-US" altLang="en-US" sz="4000" b="1" u="sng" dirty="0" smtClean="0"/>
              <a:t>Scopes Monkey Trial – Science vs Religion</a:t>
            </a:r>
          </a:p>
        </p:txBody>
      </p:sp>
      <p:sp>
        <p:nvSpPr>
          <p:cNvPr id="43011" name="Rectangle 3"/>
          <p:cNvSpPr>
            <a:spLocks noGrp="1" noChangeArrowheads="1"/>
          </p:cNvSpPr>
          <p:nvPr>
            <p:ph type="body" idx="1"/>
          </p:nvPr>
        </p:nvSpPr>
        <p:spPr>
          <a:xfrm>
            <a:off x="0" y="609600"/>
            <a:ext cx="9144000" cy="6400800"/>
          </a:xfrm>
        </p:spPr>
        <p:txBody>
          <a:bodyPr>
            <a:normAutofit/>
          </a:bodyPr>
          <a:lstStyle/>
          <a:p>
            <a:pPr eaLnBrk="1" hangingPunct="1"/>
            <a:r>
              <a:rPr lang="en-US" altLang="en-US" sz="2100" dirty="0" smtClean="0"/>
              <a:t>1920’s High School education becoming more prevalent w/ ~30% of Americans graduating from HS</a:t>
            </a:r>
          </a:p>
          <a:p>
            <a:pPr eaLnBrk="1" hangingPunct="1"/>
            <a:r>
              <a:rPr lang="en-US" altLang="en-US" sz="2100" dirty="0" smtClean="0"/>
              <a:t>Many schools began teaching science and focused on </a:t>
            </a:r>
            <a:r>
              <a:rPr lang="en-US" altLang="en-US" sz="2100" b="1" i="1" dirty="0" smtClean="0"/>
              <a:t>Darwin’s Theory of Evolution =&gt; </a:t>
            </a:r>
            <a:r>
              <a:rPr lang="en-US" altLang="en-US" sz="2100" dirty="0" smtClean="0"/>
              <a:t>3 Southern States passed laws prohibiting this teaching on the ground that it eroded moral values</a:t>
            </a:r>
          </a:p>
          <a:p>
            <a:pPr eaLnBrk="1" hangingPunct="1"/>
            <a:r>
              <a:rPr lang="en-US" altLang="en-US" sz="2100" b="1" i="1" dirty="0" smtClean="0"/>
              <a:t>John Scopes</a:t>
            </a:r>
            <a:r>
              <a:rPr lang="en-US" altLang="en-US" sz="2100" dirty="0" smtClean="0"/>
              <a:t> challenged the ________(TN Law) in his classroom &amp; was aided in his defense by numerous NY attorneys, including well known </a:t>
            </a:r>
            <a:r>
              <a:rPr lang="en-US" altLang="en-US" sz="2100" b="1" i="1" dirty="0" smtClean="0"/>
              <a:t>Clarence Darrow</a:t>
            </a:r>
          </a:p>
          <a:p>
            <a:pPr lvl="1">
              <a:buFont typeface="Wingdings" panose="05000000000000000000" pitchFamily="2" charset="2"/>
              <a:buChar char="§"/>
            </a:pPr>
            <a:r>
              <a:rPr lang="en-US" altLang="en-US" sz="2100" b="1" i="1" dirty="0" smtClean="0"/>
              <a:t>William Jennings Bryan </a:t>
            </a:r>
            <a:r>
              <a:rPr lang="en-US" altLang="en-US" sz="2100" dirty="0" smtClean="0"/>
              <a:t>testified as a “Bible Expert” for the defense and was made to look like a fool by Darrow </a:t>
            </a:r>
          </a:p>
          <a:p>
            <a:pPr eaLnBrk="1" hangingPunct="1"/>
            <a:r>
              <a:rPr lang="en-US" altLang="en-US" sz="2100" dirty="0" smtClean="0"/>
              <a:t>Scopes was found guilty (9 </a:t>
            </a:r>
            <a:r>
              <a:rPr lang="en-US" altLang="en-US" sz="2100" dirty="0" err="1" smtClean="0"/>
              <a:t>mins</a:t>
            </a:r>
            <a:r>
              <a:rPr lang="en-US" altLang="en-US" sz="2100" dirty="0" smtClean="0"/>
              <a:t>) and fined $100 =&gt; effect of the trial was to increase ___________________________appeal to it’s bedrock communities but also to cast some doubt on it’s relevance in scientific age</a:t>
            </a:r>
          </a:p>
          <a:p>
            <a:pPr marL="685800" lvl="1">
              <a:buFont typeface="Wingdings" panose="05000000000000000000" pitchFamily="2" charset="2"/>
              <a:buChar char="§"/>
            </a:pPr>
            <a:r>
              <a:rPr lang="en-US" altLang="en-US" sz="2100" dirty="0" smtClean="0"/>
              <a:t>Butler Act remained a law in Tennessee until 1967</a:t>
            </a:r>
          </a:p>
        </p:txBody>
      </p:sp>
    </p:spTree>
    <p:extLst>
      <p:ext uri="{BB962C8B-B14F-4D97-AF65-F5344CB8AC3E}">
        <p14:creationId xmlns:p14="http://schemas.microsoft.com/office/powerpoint/2010/main" val="13987383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8000"/>
          </a:schemeClr>
        </a:solidFill>
        <a:effectLst/>
      </p:bgPr>
    </p:bg>
    <p:spTree>
      <p:nvGrpSpPr>
        <p:cNvPr id="1" name=""/>
        <p:cNvGrpSpPr/>
        <p:nvPr/>
      </p:nvGrpSpPr>
      <p:grpSpPr>
        <a:xfrm>
          <a:off x="0" y="0"/>
          <a:ext cx="0" cy="0"/>
          <a:chOff x="0" y="0"/>
          <a:chExt cx="0" cy="0"/>
        </a:xfrm>
      </p:grpSpPr>
      <p:pic>
        <p:nvPicPr>
          <p:cNvPr id="28674" name="Picture 2" descr="http://www.froginawell.com/scop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382000" cy="494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977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b="1" u="sng" dirty="0" smtClean="0"/>
              <a:t>The Bible Belt</a:t>
            </a:r>
            <a:endParaRPr lang="en-US" b="1" u="sng" dirty="0"/>
          </a:p>
        </p:txBody>
      </p:sp>
      <p:sp>
        <p:nvSpPr>
          <p:cNvPr id="3" name="Content Placeholder 2"/>
          <p:cNvSpPr>
            <a:spLocks noGrp="1"/>
          </p:cNvSpPr>
          <p:nvPr>
            <p:ph idx="1"/>
          </p:nvPr>
        </p:nvSpPr>
        <p:spPr>
          <a:xfrm>
            <a:off x="457200" y="5943600"/>
            <a:ext cx="8229600" cy="792163"/>
          </a:xfrm>
        </p:spPr>
        <p:txBody>
          <a:bodyPr>
            <a:normAutofit fontScale="92500" lnSpcReduction="10000"/>
          </a:bodyPr>
          <a:lstStyle/>
          <a:p>
            <a:pPr marL="0" indent="0">
              <a:buNone/>
            </a:pPr>
            <a:r>
              <a:rPr lang="en-US" sz="2600" dirty="0" smtClean="0"/>
              <a:t>The Bible Belt contains the highest percentage of religious adherents per capita in the US =&gt; #1 religious denomination?</a:t>
            </a:r>
            <a:endParaRPr lang="en-US" sz="2600" dirty="0"/>
          </a:p>
        </p:txBody>
      </p:sp>
      <p:pic>
        <p:nvPicPr>
          <p:cNvPr id="27652" name="Picture 4" descr="http://upload.wikimedia.org/wikipedia/commons/c/c2/BibleBel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7924800" cy="498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6418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noAutofit/>
          </a:bodyPr>
          <a:lstStyle/>
          <a:p>
            <a:r>
              <a:rPr lang="en-US" sz="3000" dirty="0" smtClean="0"/>
              <a:t> </a:t>
            </a:r>
            <a:r>
              <a:rPr lang="en-US" sz="2800" b="1" u="sng" dirty="0" smtClean="0"/>
              <a:t>Variety in Cultural Expression in the Early 20</a:t>
            </a:r>
            <a:r>
              <a:rPr lang="en-US" sz="2800" b="1" u="sng" baseline="30000" dirty="0" smtClean="0"/>
              <a:t>th</a:t>
            </a:r>
            <a:r>
              <a:rPr lang="en-US" sz="2800" b="1" u="sng" dirty="0" smtClean="0"/>
              <a:t> Century</a:t>
            </a:r>
            <a:endParaRPr lang="en-US" sz="2800" b="1" u="sng" dirty="0"/>
          </a:p>
        </p:txBody>
      </p:sp>
      <p:sp>
        <p:nvSpPr>
          <p:cNvPr id="3" name="Content Placeholder 2"/>
          <p:cNvSpPr>
            <a:spLocks noGrp="1"/>
          </p:cNvSpPr>
          <p:nvPr>
            <p:ph idx="1"/>
          </p:nvPr>
        </p:nvSpPr>
        <p:spPr>
          <a:xfrm>
            <a:off x="0" y="685800"/>
            <a:ext cx="9144000" cy="6324600"/>
          </a:xfrm>
        </p:spPr>
        <p:txBody>
          <a:bodyPr>
            <a:normAutofit/>
          </a:bodyPr>
          <a:lstStyle/>
          <a:p>
            <a:pPr>
              <a:buNone/>
            </a:pPr>
            <a:r>
              <a:rPr lang="en-US" altLang="en-US" sz="2200" b="1" u="sng" dirty="0"/>
              <a:t>Literature</a:t>
            </a:r>
          </a:p>
          <a:p>
            <a:r>
              <a:rPr lang="en-US" altLang="en-US" sz="2200" dirty="0"/>
              <a:t>New mass market magazines like </a:t>
            </a:r>
            <a:r>
              <a:rPr lang="en-US" altLang="en-US" sz="2200" b="1" i="1" dirty="0"/>
              <a:t>Reader’s Digest</a:t>
            </a:r>
            <a:r>
              <a:rPr lang="en-US" altLang="en-US" sz="2200" dirty="0"/>
              <a:t>, </a:t>
            </a:r>
            <a:r>
              <a:rPr lang="en-US" altLang="en-US" sz="2200" b="1" i="1" dirty="0"/>
              <a:t>New Yorker</a:t>
            </a:r>
            <a:r>
              <a:rPr lang="en-US" altLang="en-US" sz="2200" dirty="0"/>
              <a:t>, </a:t>
            </a:r>
            <a:r>
              <a:rPr lang="en-US" altLang="en-US" sz="2200" b="1" i="1" dirty="0"/>
              <a:t>Time</a:t>
            </a:r>
            <a:r>
              <a:rPr lang="en-US" altLang="en-US" sz="2200" dirty="0"/>
              <a:t> all began during this time period =&gt; reinforced national culture</a:t>
            </a:r>
          </a:p>
          <a:p>
            <a:r>
              <a:rPr lang="en-US" altLang="en-US" sz="2200" dirty="0" smtClean="0"/>
              <a:t>Many major literature movements were </a:t>
            </a:r>
            <a:r>
              <a:rPr lang="en-US" altLang="en-US" sz="2200" dirty="0"/>
              <a:t>a reaction </a:t>
            </a:r>
            <a:r>
              <a:rPr lang="en-US" altLang="en-US" sz="2200" dirty="0" smtClean="0"/>
              <a:t>against mainstream </a:t>
            </a:r>
            <a:r>
              <a:rPr lang="en-US" altLang="en-US" sz="2200" dirty="0"/>
              <a:t>culture of the </a:t>
            </a:r>
            <a:r>
              <a:rPr lang="en-US" altLang="en-US" sz="2200" dirty="0" smtClean="0"/>
              <a:t>1920’s (i.e. consumerism and materialism)</a:t>
            </a:r>
          </a:p>
          <a:p>
            <a:pPr marL="0" indent="0">
              <a:buNone/>
            </a:pPr>
            <a:r>
              <a:rPr lang="en-US" altLang="en-US" sz="2200" b="1" i="1" dirty="0" smtClean="0"/>
              <a:t>#1: _______________________</a:t>
            </a:r>
            <a:r>
              <a:rPr lang="en-US" altLang="en-US" sz="2200" dirty="0" smtClean="0"/>
              <a:t>featured </a:t>
            </a:r>
            <a:r>
              <a:rPr lang="en-US" altLang="en-US" sz="2200" dirty="0"/>
              <a:t>writers like Langston Hughes who wrote about African pride and unique </a:t>
            </a:r>
            <a:r>
              <a:rPr lang="en-US" altLang="en-US" sz="2200" dirty="0" smtClean="0"/>
              <a:t>culture (precursor to rap music)</a:t>
            </a:r>
          </a:p>
          <a:p>
            <a:pPr lvl="1" indent="-342900">
              <a:buFont typeface="Wingdings" panose="05000000000000000000" pitchFamily="2" charset="2"/>
              <a:buChar char="§"/>
            </a:pPr>
            <a:r>
              <a:rPr lang="en-US" altLang="en-US" sz="2200" dirty="0" smtClean="0"/>
              <a:t>Music included Jazz and Blues (based on Christian spirituals and African musical patterns); also included poetry, literature and artwork</a:t>
            </a:r>
          </a:p>
          <a:p>
            <a:pPr lvl="1">
              <a:buFont typeface="Wingdings" panose="05000000000000000000" pitchFamily="2" charset="2"/>
              <a:buChar char="§"/>
            </a:pPr>
            <a:r>
              <a:rPr lang="en-US" altLang="en-US" sz="2200" dirty="0"/>
              <a:t>S</a:t>
            </a:r>
            <a:r>
              <a:rPr lang="en-US" altLang="en-US" sz="2200" dirty="0" smtClean="0"/>
              <a:t>pawned </a:t>
            </a:r>
            <a:r>
              <a:rPr lang="en-US" altLang="en-US" sz="2200" dirty="0"/>
              <a:t>political movement of </a:t>
            </a:r>
            <a:r>
              <a:rPr lang="en-US" altLang="en-US" sz="2200" dirty="0" smtClean="0"/>
              <a:t>_____________which </a:t>
            </a:r>
            <a:r>
              <a:rPr lang="en-US" altLang="en-US" sz="2200" dirty="0"/>
              <a:t>focused on black nationalism &amp; pride </a:t>
            </a:r>
            <a:r>
              <a:rPr lang="en-US" altLang="en-US" sz="2200" dirty="0" smtClean="0"/>
              <a:t>=&gt;  </a:t>
            </a:r>
            <a:r>
              <a:rPr lang="en-US" altLang="en-US" sz="2200" dirty="0"/>
              <a:t>“Back to Africa” movement (</a:t>
            </a:r>
            <a:r>
              <a:rPr lang="en-US" altLang="en-US" sz="2200" b="1" i="1" dirty="0"/>
              <a:t>Black Star Line</a:t>
            </a:r>
            <a:r>
              <a:rPr lang="en-US" altLang="en-US" sz="2200" dirty="0"/>
              <a:t>)</a:t>
            </a:r>
          </a:p>
          <a:p>
            <a:pPr>
              <a:buNone/>
            </a:pPr>
            <a:r>
              <a:rPr lang="en-US" altLang="en-US" sz="2200" b="1" i="1" dirty="0"/>
              <a:t>** Coincides with the division of American cities on </a:t>
            </a:r>
            <a:r>
              <a:rPr lang="en-US" altLang="en-US" sz="2200" b="1" i="1" dirty="0" smtClean="0"/>
              <a:t>ethnic lines </a:t>
            </a:r>
            <a:r>
              <a:rPr lang="en-US" altLang="en-US" sz="2200" b="1" i="1" dirty="0"/>
              <a:t>by 1930**</a:t>
            </a:r>
          </a:p>
          <a:p>
            <a:pPr>
              <a:buNone/>
            </a:pPr>
            <a:r>
              <a:rPr lang="en-US" altLang="en-US" sz="2200" dirty="0" smtClean="0"/>
              <a:t>#2:  “_______________” =&gt; writers </a:t>
            </a:r>
            <a:r>
              <a:rPr lang="en-US" altLang="en-US" sz="2200" dirty="0"/>
              <a:t>such as </a:t>
            </a:r>
            <a:r>
              <a:rPr lang="en-US" altLang="en-US" sz="2200" b="1" i="1" dirty="0"/>
              <a:t>F. Scott Fitzgerald</a:t>
            </a:r>
            <a:r>
              <a:rPr lang="en-US" altLang="en-US" sz="2200" dirty="0"/>
              <a:t> </a:t>
            </a:r>
            <a:r>
              <a:rPr lang="en-US" altLang="en-US" sz="2200" dirty="0" smtClean="0"/>
              <a:t>(__________), </a:t>
            </a:r>
            <a:r>
              <a:rPr lang="en-US" altLang="en-US" sz="2200" b="1" i="1" dirty="0"/>
              <a:t>Sinclair Lewis</a:t>
            </a:r>
            <a:r>
              <a:rPr lang="en-US" altLang="en-US" sz="2200" dirty="0"/>
              <a:t> (</a:t>
            </a:r>
            <a:r>
              <a:rPr lang="en-US" altLang="en-US" sz="2200" b="1" i="1" dirty="0"/>
              <a:t>Babbitt</a:t>
            </a:r>
            <a:r>
              <a:rPr lang="en-US" altLang="en-US" sz="2200" dirty="0"/>
              <a:t>) &amp;</a:t>
            </a:r>
            <a:r>
              <a:rPr lang="en-US" altLang="en-US" sz="2200" b="1" dirty="0" smtClean="0"/>
              <a:t>Ernest </a:t>
            </a:r>
            <a:r>
              <a:rPr lang="en-US" altLang="en-US" sz="2200" b="1" dirty="0"/>
              <a:t>Hemingway</a:t>
            </a:r>
            <a:r>
              <a:rPr lang="en-US" altLang="en-US" sz="2200" dirty="0"/>
              <a:t> (“</a:t>
            </a:r>
            <a:r>
              <a:rPr lang="en-US" altLang="en-US" sz="2200" b="1" i="1" dirty="0"/>
              <a:t>A Farewell to Arms”) </a:t>
            </a:r>
            <a:endParaRPr lang="en-US" altLang="en-US" sz="2200" b="1" i="1" dirty="0" smtClean="0"/>
          </a:p>
          <a:p>
            <a:pPr lvl="1">
              <a:buFont typeface="Wingdings" panose="05000000000000000000" pitchFamily="2" charset="2"/>
              <a:buChar char="§"/>
            </a:pPr>
            <a:r>
              <a:rPr lang="en-US" altLang="en-US" sz="2200" dirty="0" smtClean="0"/>
              <a:t>Reaction </a:t>
            </a:r>
            <a:r>
              <a:rPr lang="en-US" altLang="en-US" sz="2200" dirty="0"/>
              <a:t>against the materialistic and consumerist culture that they viewed as hollow and </a:t>
            </a:r>
            <a:r>
              <a:rPr lang="en-US" altLang="en-US" sz="2200" dirty="0" smtClean="0"/>
              <a:t>empty (Post WWI sacrifices)</a:t>
            </a:r>
            <a:endParaRPr lang="en-US" altLang="en-US" sz="2200" dirty="0"/>
          </a:p>
          <a:p>
            <a:endParaRPr lang="en-US" sz="2300" dirty="0"/>
          </a:p>
        </p:txBody>
      </p:sp>
    </p:spTree>
    <p:extLst>
      <p:ext uri="{BB962C8B-B14F-4D97-AF65-F5344CB8AC3E}">
        <p14:creationId xmlns:p14="http://schemas.microsoft.com/office/powerpoint/2010/main" val="39871247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C99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smtClean="0"/>
              <a:t>The Cotton Club</a:t>
            </a:r>
            <a:endParaRPr lang="en-US" b="1" u="sng" dirty="0"/>
          </a:p>
        </p:txBody>
      </p:sp>
      <p:sp>
        <p:nvSpPr>
          <p:cNvPr id="3" name="Content Placeholder 2"/>
          <p:cNvSpPr>
            <a:spLocks noGrp="1"/>
          </p:cNvSpPr>
          <p:nvPr>
            <p:ph idx="1"/>
          </p:nvPr>
        </p:nvSpPr>
        <p:spPr>
          <a:xfrm>
            <a:off x="0" y="5811436"/>
            <a:ext cx="8686800" cy="1046564"/>
          </a:xfrm>
        </p:spPr>
        <p:txBody>
          <a:bodyPr>
            <a:normAutofit fontScale="77500" lnSpcReduction="20000"/>
          </a:bodyPr>
          <a:lstStyle/>
          <a:p>
            <a:r>
              <a:rPr lang="en-US" sz="2300" dirty="0" smtClean="0"/>
              <a:t>The Cotton Club was a white only establishment operated by NYC gangsters in the 1920’s in Harlem =&gt; it featured many of the most prominent jazz &amp; blues musicians (Duke Ellington, Louis </a:t>
            </a:r>
            <a:r>
              <a:rPr lang="en-US" sz="2300" dirty="0"/>
              <a:t>A</a:t>
            </a:r>
            <a:r>
              <a:rPr lang="en-US" sz="2300" dirty="0" smtClean="0"/>
              <a:t>rmstrong, Billie Holliday), as well as prominent poets like Langston Hughes</a:t>
            </a:r>
            <a:endParaRPr lang="en-US" sz="2300" dirty="0"/>
          </a:p>
        </p:txBody>
      </p:sp>
      <p:pic>
        <p:nvPicPr>
          <p:cNvPr id="1026" name="Picture 2" descr="http://www.ourvalleyvoice.com/wp-content/uploads/2014/02/Harlem-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6858000" cy="5125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868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5024</TotalTime>
  <Words>9146</Words>
  <Application>Microsoft Office PowerPoint</Application>
  <PresentationFormat>On-screen Show (4:3)</PresentationFormat>
  <Paragraphs>916</Paragraphs>
  <Slides>188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188</vt:i4>
      </vt:variant>
    </vt:vector>
  </HeadingPairs>
  <TitlesOfParts>
    <vt:vector size="196" baseType="lpstr">
      <vt:lpstr>Arial</vt:lpstr>
      <vt:lpstr>Calibri</vt:lpstr>
      <vt:lpstr>Courier New</vt:lpstr>
      <vt:lpstr>Symbol</vt:lpstr>
      <vt:lpstr>Times New Roman</vt:lpstr>
      <vt:lpstr>Wingdings</vt:lpstr>
      <vt:lpstr>Office Theme</vt:lpstr>
      <vt:lpstr>1_Office Theme</vt:lpstr>
      <vt:lpstr>AP US History Unit VII – The US in the Early 20th Century</vt:lpstr>
      <vt:lpstr>Unit Big Questions and Periodization</vt:lpstr>
      <vt:lpstr>Key Changes of the Period 1898 to 1945</vt:lpstr>
      <vt:lpstr>Unit VII Main Eras</vt:lpstr>
      <vt:lpstr>Problems of Industrialization &amp; Early 1900’s</vt:lpstr>
      <vt:lpstr>Economic Activity of the Late 19th Century</vt:lpstr>
      <vt:lpstr>Wealth Concentration in US History</vt:lpstr>
      <vt:lpstr>The Progressive Movement (1900-1915)</vt:lpstr>
      <vt:lpstr>Jane Addams – Hull House</vt:lpstr>
      <vt:lpstr>Walter Rauschenbausch – Hell’s Kitchen</vt:lpstr>
      <vt:lpstr>The Progressive Movement (1900-1915) (Cont)</vt:lpstr>
      <vt:lpstr>Carrie Nation &amp; WCTU</vt:lpstr>
      <vt:lpstr>Progressive Reformers</vt:lpstr>
      <vt:lpstr>Progressivism Divided </vt:lpstr>
      <vt:lpstr>African American Reformers</vt:lpstr>
      <vt:lpstr>Environmentalism =&gt; Muir vs Roosevelt</vt:lpstr>
      <vt:lpstr>Progressive Presidents =&gt; legislation &amp; Action</vt:lpstr>
      <vt:lpstr>3 Progressive Presidents </vt:lpstr>
      <vt:lpstr>Progressive Presidents =&gt; legislation &amp; Action</vt:lpstr>
      <vt:lpstr>William Howard Taft &amp; the “bathtub”</vt:lpstr>
      <vt:lpstr>The “Roaring” Business Climate of the 20’s</vt:lpstr>
      <vt:lpstr>The “Roaring” Business Climate of the 20’s (Cont)</vt:lpstr>
      <vt:lpstr>PowerPoint Presentation</vt:lpstr>
      <vt:lpstr>The “Roaring” Business Climate of the 20’s (Cont)</vt:lpstr>
      <vt:lpstr>Sinclair Lewis, Babbitt (1922)</vt:lpstr>
      <vt:lpstr>1920’s Advertisements</vt:lpstr>
      <vt:lpstr>Henry Ford -- #1 Businessman of Era</vt:lpstr>
      <vt:lpstr>Model T Sales (by year)</vt:lpstr>
      <vt:lpstr>1912 Ford Model T –  Car came “in any color as long as it was black” – Henry Ford</vt:lpstr>
      <vt:lpstr>Early 20th Century Economic Theory</vt:lpstr>
      <vt:lpstr>Business Cycles &amp; Economic Flucuation</vt:lpstr>
      <vt:lpstr>US Business Cycles of 19th and Early 20th century</vt:lpstr>
      <vt:lpstr>Republican Presidents of the 1920’s</vt:lpstr>
      <vt:lpstr>Election of 1920</vt:lpstr>
      <vt:lpstr>Republican Presidents of the 1920’s</vt:lpstr>
      <vt:lpstr>Teapot Dome Scandal</vt:lpstr>
      <vt:lpstr>Calvin Coolidge (1923-1929)</vt:lpstr>
      <vt:lpstr>Stock Market Crash of 1929 – Black Tuesday</vt:lpstr>
      <vt:lpstr>Stock Market Crash of 1929</vt:lpstr>
      <vt:lpstr>Causes of the Great Depression</vt:lpstr>
      <vt:lpstr>1930’s US $$ Supply</vt:lpstr>
      <vt:lpstr>1930’s World Trade</vt:lpstr>
      <vt:lpstr>Unemployment During the Great Depression</vt:lpstr>
      <vt:lpstr>Life During the Depression</vt:lpstr>
      <vt:lpstr>Black Blizzard in Kansas</vt:lpstr>
      <vt:lpstr>Dust Bowl in 1930’s</vt:lpstr>
      <vt:lpstr>Migrant Mother by Dorothea Lange</vt:lpstr>
      <vt:lpstr>Life During the Depression (Cont)</vt:lpstr>
      <vt:lpstr>“Hooverville” in Seattle (1933)</vt:lpstr>
      <vt:lpstr>Herbert Hoover and the Great Depression</vt:lpstr>
      <vt:lpstr>Herbert Hoover (Cont)</vt:lpstr>
      <vt:lpstr>“Hooverisms”</vt:lpstr>
      <vt:lpstr>“Bonus Army” of 1932 Before Hoover                                        After Hoover</vt:lpstr>
      <vt:lpstr>Franklin Delano Roosevelt (FDR) &amp; the New Deal</vt:lpstr>
      <vt:lpstr>FDR in a Wheelchair on Campaign Trail</vt:lpstr>
      <vt:lpstr>FDR and Election of 1932</vt:lpstr>
      <vt:lpstr>Election of 1932</vt:lpstr>
      <vt:lpstr>FDR and the “New Deal”</vt:lpstr>
      <vt:lpstr>Relief, Recovery and Reform</vt:lpstr>
      <vt:lpstr>New Deal Advertisements</vt:lpstr>
      <vt:lpstr>Relief, Recovery and Reform (Cont.)</vt:lpstr>
      <vt:lpstr>Social Security Act</vt:lpstr>
      <vt:lpstr>New Deal Criticisms</vt:lpstr>
      <vt:lpstr>             1930’s “Demagogues” Father Coughlin                                                             Huey Long</vt:lpstr>
      <vt:lpstr>New Deal Criticisms</vt:lpstr>
      <vt:lpstr>King Franklin the First???</vt:lpstr>
      <vt:lpstr>New Deal Evaluation</vt:lpstr>
      <vt:lpstr>Federal Government Spending as a percentage of GDP</vt:lpstr>
      <vt:lpstr>Federal Government Debt in US History</vt:lpstr>
      <vt:lpstr>Social Security – Ratio of Workers to benficiaries</vt:lpstr>
      <vt:lpstr>Election of 1928</vt:lpstr>
      <vt:lpstr>Election of 1936</vt:lpstr>
      <vt:lpstr>Election of 1948</vt:lpstr>
      <vt:lpstr>Election of 1964</vt:lpstr>
      <vt:lpstr>1920’s Cultural Developments =&gt; Roaring 20’s</vt:lpstr>
      <vt:lpstr>1920’s Chain Stores</vt:lpstr>
      <vt:lpstr>1920’s Youth</vt:lpstr>
      <vt:lpstr>New 1920’s Appliances</vt:lpstr>
      <vt:lpstr>US Divorce Rate in 20th Century</vt:lpstr>
      <vt:lpstr>1920’s Popular Culture</vt:lpstr>
      <vt:lpstr>PowerPoint Presentation</vt:lpstr>
      <vt:lpstr>1920’s Popular Culture (Cont)</vt:lpstr>
      <vt:lpstr>Sinclair Lewis, Babbitt (1922)</vt:lpstr>
      <vt:lpstr>1920’s Architecture</vt:lpstr>
      <vt:lpstr>1920’s Society – Tension between Modern &amp; Traditional Edward Hopper – Automat</vt:lpstr>
      <vt:lpstr>1920’s Society – Tension between Modern &amp; Traditional  John Sloan – 6th Avenue Elevated</vt:lpstr>
      <vt:lpstr>“Heroes” of the 1920’s</vt:lpstr>
      <vt:lpstr>1920’s Heroes</vt:lpstr>
      <vt:lpstr>1920’s Heroes</vt:lpstr>
      <vt:lpstr>Cultural Conflict – clash of traditional &amp; modern</vt:lpstr>
      <vt:lpstr>Per Capita Consumption of Alcoholic Beverages (Gallons of Pure Alcohol) 1910-1929</vt:lpstr>
      <vt:lpstr>Prohibition Era Lawlessness &amp; Bootlegging</vt:lpstr>
      <vt:lpstr>St. Valentine’s Day Massacre -- 1929</vt:lpstr>
      <vt:lpstr>“Scarface” Al Capone</vt:lpstr>
      <vt:lpstr>Scopes Monkey Trial – Science vs Religion</vt:lpstr>
      <vt:lpstr>PowerPoint Presentation</vt:lpstr>
      <vt:lpstr>The Bible Belt</vt:lpstr>
      <vt:lpstr> Variety in Cultural Expression in the Early 20th Century</vt:lpstr>
      <vt:lpstr>The Cotton Club</vt:lpstr>
      <vt:lpstr>Major Figures of the Harlem Renaissance</vt:lpstr>
      <vt:lpstr>Harlem Renaissance Art</vt:lpstr>
      <vt:lpstr>Back to Africa Movement</vt:lpstr>
      <vt:lpstr> Variety in Cultural Expression in the Early 20th Century</vt:lpstr>
      <vt:lpstr>Early 20th Century American Immigration</vt:lpstr>
      <vt:lpstr>US Immigration during late 19th &amp; Early 20th centuries</vt:lpstr>
      <vt:lpstr>Foreign Born Population in the US</vt:lpstr>
      <vt:lpstr>Sacco &amp; Vanzetti Trial -- 1921</vt:lpstr>
      <vt:lpstr>Early 20th Century American Immigration</vt:lpstr>
      <vt:lpstr>Early 20th Century American Immigration</vt:lpstr>
      <vt:lpstr>PowerPoint Presentation</vt:lpstr>
      <vt:lpstr>Early 20th Century Migrations</vt:lpstr>
      <vt:lpstr>Great Migration – 1915 to 1960</vt:lpstr>
      <vt:lpstr>Early 20th Century Migrations</vt:lpstr>
      <vt:lpstr>Migrant Mother by Dorothea Lange</vt:lpstr>
      <vt:lpstr>Black Blizzard in Kansas</vt:lpstr>
      <vt:lpstr>Dust Bowl in 1930’s</vt:lpstr>
      <vt:lpstr>Okies and Dust Bowl Migrations</vt:lpstr>
      <vt:lpstr>Okie xenophobia</vt:lpstr>
      <vt:lpstr>Early 20th Century Migrations</vt:lpstr>
      <vt:lpstr>WWII Migrations</vt:lpstr>
      <vt:lpstr>Zoot Suits of the 1940’s</vt:lpstr>
      <vt:lpstr>Zoot Suit Riots – June 1943 (LA)</vt:lpstr>
      <vt:lpstr>US Rural vs Urban Population</vt:lpstr>
      <vt:lpstr>Early 20th Century Migrations</vt:lpstr>
      <vt:lpstr>Bracero Program – 1942 to 1962</vt:lpstr>
      <vt:lpstr>Japanese American Internment camps</vt:lpstr>
      <vt:lpstr>Early 20th Century Expansionism -- Reasons</vt:lpstr>
      <vt:lpstr>“White Man’s Burden” in advertising (ca 1900)</vt:lpstr>
      <vt:lpstr>Early US Imperialism (1867-1895)</vt:lpstr>
      <vt:lpstr>Spanish American War (1898)</vt:lpstr>
      <vt:lpstr>Late 1800’s Yellow Journalism</vt:lpstr>
      <vt:lpstr>Spanish-American War (Cont)</vt:lpstr>
      <vt:lpstr>US Imperialist Actions (1890-1920)</vt:lpstr>
      <vt:lpstr>America on the World Stage (1900-1910)</vt:lpstr>
      <vt:lpstr>US Open Door Policy in China</vt:lpstr>
      <vt:lpstr>Panama Canal -- 1908</vt:lpstr>
      <vt:lpstr>The Big Stick in the Carribean (1905)</vt:lpstr>
      <vt:lpstr>America on the World Stage (1900-1910)</vt:lpstr>
      <vt:lpstr>America on the World Stage (1900-1910)</vt:lpstr>
      <vt:lpstr>Isolationism vs Interventionism??</vt:lpstr>
      <vt:lpstr>World War I </vt:lpstr>
      <vt:lpstr>World War I – Map of Countries</vt:lpstr>
      <vt:lpstr>PowerPoint Presentation</vt:lpstr>
      <vt:lpstr>US Neutrality &amp; Intervention</vt:lpstr>
      <vt:lpstr>PowerPoint Presentation</vt:lpstr>
      <vt:lpstr>The US in WWI – The War &amp; Postwar Negotiations</vt:lpstr>
      <vt:lpstr>World War I Trench</vt:lpstr>
      <vt:lpstr>WWI Pictures – Trench warfare, Chemical Warfare</vt:lpstr>
      <vt:lpstr>Chemical Warfare</vt:lpstr>
      <vt:lpstr>WWI – Peace and Aftermath</vt:lpstr>
      <vt:lpstr>Europe in 1914</vt:lpstr>
      <vt:lpstr>Europe in 1919</vt:lpstr>
      <vt:lpstr>Wilson’s Failure &amp; Decline of League</vt:lpstr>
      <vt:lpstr>Article X of League of Nations</vt:lpstr>
      <vt:lpstr>League of Nations  (d. blue = member; l. blue = colony)</vt:lpstr>
      <vt:lpstr>Fascism &amp; the Rise of the 3 Dictators</vt:lpstr>
      <vt:lpstr>PowerPoint Presentation</vt:lpstr>
      <vt:lpstr>Emperor Hirohito</vt:lpstr>
      <vt:lpstr>Road to War (1929-1939)</vt:lpstr>
      <vt:lpstr>Road to War (1929-1939)</vt:lpstr>
      <vt:lpstr>Japanese Expansion Pre-Pearl Harbor</vt:lpstr>
      <vt:lpstr>Early WWII – (Sep. 1939-Dec. 1941)</vt:lpstr>
      <vt:lpstr>Maginot Line</vt:lpstr>
      <vt:lpstr>US – Isolationism or Intervention??</vt:lpstr>
      <vt:lpstr>Committee to Defend America First – Charles Lindbergh</vt:lpstr>
      <vt:lpstr>US Prepares for War – (1941)</vt:lpstr>
      <vt:lpstr>Pearl Harbor – December 7th 1941</vt:lpstr>
      <vt:lpstr>Pearl Harbor Attack -- Casualties</vt:lpstr>
      <vt:lpstr>World War I &amp; II Homefronts</vt:lpstr>
      <vt:lpstr>World War I &amp; II Homefronts</vt:lpstr>
      <vt:lpstr>US Federal Spending as Percent of GDP</vt:lpstr>
      <vt:lpstr>US National Debt during the Early 20th Century</vt:lpstr>
      <vt:lpstr>WWII US War Bond Q: How does buying a war bond aid war effort?  </vt:lpstr>
      <vt:lpstr>PowerPoint Presentation</vt:lpstr>
      <vt:lpstr>WWII Rationing Coupons</vt:lpstr>
      <vt:lpstr>World War I &amp; II Homefronts</vt:lpstr>
      <vt:lpstr>WWI &amp; II and the Repression of Civil Liberties</vt:lpstr>
      <vt:lpstr>WWI Propaganda</vt:lpstr>
      <vt:lpstr>Japanese Internment Camps</vt:lpstr>
      <vt:lpstr>Allied Victory in WWII </vt:lpstr>
      <vt:lpstr>Nazi Empire at its Height (1942)</vt:lpstr>
      <vt:lpstr>Japanese Empire at its Height (1942)</vt:lpstr>
      <vt:lpstr>Allied Victory in WWII </vt:lpstr>
      <vt:lpstr>The Manhattan Project Sites</vt:lpstr>
      <vt:lpstr>Atomic Bomb and Destruction</vt:lpstr>
      <vt:lpstr>WWII Impact</vt:lpstr>
      <vt:lpstr>WWII Impact</vt:lpstr>
      <vt:lpstr>US Federal Spending as Percent of GDP</vt:lpstr>
    </vt:vector>
  </TitlesOfParts>
  <Company>SHIPPENSBURG AREA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Kristoffer Rhinehart</dc:creator>
  <cp:lastModifiedBy>Kristoffer Rhinehart</cp:lastModifiedBy>
  <cp:revision>107</cp:revision>
  <cp:lastPrinted>2016-01-04T19:06:39Z</cp:lastPrinted>
  <dcterms:created xsi:type="dcterms:W3CDTF">2015-01-08T13:46:21Z</dcterms:created>
  <dcterms:modified xsi:type="dcterms:W3CDTF">2016-01-04T19:18:21Z</dcterms:modified>
</cp:coreProperties>
</file>