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20"/>
  </p:handoutMasterIdLst>
  <p:sldIdLst>
    <p:sldId id="257" r:id="rId2"/>
    <p:sldId id="258" r:id="rId3"/>
    <p:sldId id="259" r:id="rId4"/>
    <p:sldId id="262" r:id="rId5"/>
    <p:sldId id="260" r:id="rId6"/>
    <p:sldId id="264" r:id="rId7"/>
    <p:sldId id="266" r:id="rId8"/>
    <p:sldId id="274" r:id="rId9"/>
    <p:sldId id="275" r:id="rId10"/>
    <p:sldId id="276" r:id="rId11"/>
    <p:sldId id="277" r:id="rId12"/>
    <p:sldId id="269" r:id="rId13"/>
    <p:sldId id="271" r:id="rId14"/>
    <p:sldId id="278" r:id="rId15"/>
    <p:sldId id="280" r:id="rId16"/>
    <p:sldId id="283" r:id="rId17"/>
    <p:sldId id="286" r:id="rId18"/>
    <p:sldId id="287" r:id="rId19"/>
    <p:sldId id="288" r:id="rId20"/>
    <p:sldId id="289" r:id="rId21"/>
    <p:sldId id="290" r:id="rId22"/>
    <p:sldId id="294" r:id="rId23"/>
    <p:sldId id="291" r:id="rId24"/>
    <p:sldId id="295" r:id="rId25"/>
    <p:sldId id="296" r:id="rId26"/>
    <p:sldId id="297" r:id="rId27"/>
    <p:sldId id="298" r:id="rId28"/>
    <p:sldId id="299" r:id="rId29"/>
    <p:sldId id="301" r:id="rId30"/>
    <p:sldId id="300" r:id="rId31"/>
    <p:sldId id="302" r:id="rId32"/>
    <p:sldId id="304" r:id="rId33"/>
    <p:sldId id="307" r:id="rId34"/>
    <p:sldId id="309" r:id="rId35"/>
    <p:sldId id="310" r:id="rId36"/>
    <p:sldId id="314" r:id="rId37"/>
    <p:sldId id="311" r:id="rId38"/>
    <p:sldId id="316" r:id="rId39"/>
    <p:sldId id="312" r:id="rId40"/>
    <p:sldId id="318" r:id="rId41"/>
    <p:sldId id="313" r:id="rId42"/>
    <p:sldId id="320" r:id="rId43"/>
    <p:sldId id="321" r:id="rId44"/>
    <p:sldId id="322" r:id="rId45"/>
    <p:sldId id="323" r:id="rId46"/>
    <p:sldId id="325" r:id="rId47"/>
    <p:sldId id="326" r:id="rId48"/>
    <p:sldId id="327" r:id="rId49"/>
    <p:sldId id="331" r:id="rId50"/>
    <p:sldId id="329" r:id="rId51"/>
    <p:sldId id="330" r:id="rId52"/>
    <p:sldId id="332" r:id="rId53"/>
    <p:sldId id="337" r:id="rId54"/>
    <p:sldId id="339" r:id="rId55"/>
    <p:sldId id="341" r:id="rId56"/>
    <p:sldId id="338" r:id="rId57"/>
    <p:sldId id="336" r:id="rId58"/>
    <p:sldId id="346" r:id="rId59"/>
    <p:sldId id="344" r:id="rId60"/>
    <p:sldId id="345" r:id="rId61"/>
    <p:sldId id="343" r:id="rId62"/>
    <p:sldId id="347" r:id="rId63"/>
    <p:sldId id="353" r:id="rId64"/>
    <p:sldId id="342" r:id="rId65"/>
    <p:sldId id="355" r:id="rId66"/>
    <p:sldId id="360" r:id="rId67"/>
    <p:sldId id="359" r:id="rId68"/>
    <p:sldId id="364" r:id="rId69"/>
    <p:sldId id="356" r:id="rId70"/>
    <p:sldId id="361" r:id="rId71"/>
    <p:sldId id="357" r:id="rId72"/>
    <p:sldId id="363" r:id="rId73"/>
    <p:sldId id="358" r:id="rId74"/>
    <p:sldId id="369" r:id="rId75"/>
    <p:sldId id="365" r:id="rId76"/>
    <p:sldId id="366" r:id="rId77"/>
    <p:sldId id="370" r:id="rId78"/>
    <p:sldId id="368" r:id="rId79"/>
    <p:sldId id="377" r:id="rId80"/>
    <p:sldId id="381" r:id="rId81"/>
    <p:sldId id="391" r:id="rId82"/>
    <p:sldId id="386" r:id="rId83"/>
    <p:sldId id="385" r:id="rId84"/>
    <p:sldId id="392" r:id="rId85"/>
    <p:sldId id="397" r:id="rId86"/>
    <p:sldId id="398" r:id="rId87"/>
    <p:sldId id="399" r:id="rId88"/>
    <p:sldId id="403" r:id="rId89"/>
    <p:sldId id="400" r:id="rId90"/>
    <p:sldId id="406" r:id="rId91"/>
    <p:sldId id="405" r:id="rId92"/>
    <p:sldId id="408" r:id="rId93"/>
    <p:sldId id="407" r:id="rId94"/>
    <p:sldId id="412" r:id="rId95"/>
    <p:sldId id="416" r:id="rId96"/>
    <p:sldId id="419" r:id="rId97"/>
    <p:sldId id="420" r:id="rId98"/>
    <p:sldId id="426" r:id="rId99"/>
    <p:sldId id="435" r:id="rId100"/>
    <p:sldId id="433" r:id="rId101"/>
    <p:sldId id="434" r:id="rId102"/>
    <p:sldId id="429" r:id="rId103"/>
    <p:sldId id="430" r:id="rId104"/>
    <p:sldId id="442" r:id="rId105"/>
    <p:sldId id="444" r:id="rId106"/>
    <p:sldId id="443" r:id="rId107"/>
    <p:sldId id="445" r:id="rId108"/>
    <p:sldId id="446" r:id="rId109"/>
    <p:sldId id="447" r:id="rId110"/>
    <p:sldId id="449" r:id="rId111"/>
    <p:sldId id="453" r:id="rId112"/>
    <p:sldId id="470" r:id="rId113"/>
    <p:sldId id="454" r:id="rId114"/>
    <p:sldId id="459" r:id="rId115"/>
    <p:sldId id="460" r:id="rId116"/>
    <p:sldId id="466" r:id="rId117"/>
    <p:sldId id="471" r:id="rId118"/>
    <p:sldId id="467" r:id="rId119"/>
  </p:sldIdLst>
  <p:sldSz cx="9144000" cy="6858000" type="screen4x3"/>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CC9900"/>
    <a:srgbClr val="808000"/>
    <a:srgbClr val="CC6600"/>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2610" y="-8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1963"/>
          </a:xfrm>
          <a:prstGeom prst="rect">
            <a:avLst/>
          </a:prstGeom>
        </p:spPr>
        <p:txBody>
          <a:bodyPr vert="horz" lIns="91440" tIns="45720" rIns="91440" bIns="45720" rtlCol="0"/>
          <a:lstStyle>
            <a:lvl1pPr algn="r">
              <a:defRPr sz="1200"/>
            </a:lvl1pPr>
          </a:lstStyle>
          <a:p>
            <a:fld id="{970CE352-F066-4E19-A23F-FB495BC76DA1}" type="datetimeFigureOut">
              <a:rPr lang="en-US" smtClean="0"/>
              <a:t>2/16/2016</a:t>
            </a:fld>
            <a:endParaRPr lang="en-US"/>
          </a:p>
        </p:txBody>
      </p:sp>
      <p:sp>
        <p:nvSpPr>
          <p:cNvPr id="4" name="Footer Placeholder 3"/>
          <p:cNvSpPr>
            <a:spLocks noGrp="1"/>
          </p:cNvSpPr>
          <p:nvPr>
            <p:ph type="ftr" sz="quarter" idx="2"/>
          </p:nvPr>
        </p:nvSpPr>
        <p:spPr>
          <a:xfrm>
            <a:off x="0" y="8775684"/>
            <a:ext cx="2971800"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5684"/>
            <a:ext cx="2971800" cy="461963"/>
          </a:xfrm>
          <a:prstGeom prst="rect">
            <a:avLst/>
          </a:prstGeom>
        </p:spPr>
        <p:txBody>
          <a:bodyPr vert="horz" lIns="91440" tIns="45720" rIns="91440" bIns="45720" rtlCol="0" anchor="b"/>
          <a:lstStyle>
            <a:lvl1pPr algn="r">
              <a:defRPr sz="1200"/>
            </a:lvl1pPr>
          </a:lstStyle>
          <a:p>
            <a:fld id="{BBAD9D57-3E3B-41B9-9079-62931A04EA0F}" type="slidenum">
              <a:rPr lang="en-US" smtClean="0"/>
              <a:t>‹#›</a:t>
            </a:fld>
            <a:endParaRPr lang="en-US"/>
          </a:p>
        </p:txBody>
      </p:sp>
    </p:spTree>
    <p:extLst>
      <p:ext uri="{BB962C8B-B14F-4D97-AF65-F5344CB8AC3E}">
        <p14:creationId xmlns:p14="http://schemas.microsoft.com/office/powerpoint/2010/main" val="73178064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1683527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2943085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282269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08A0409-334C-4527-B379-A41BD1E7EFC1}" type="slidenum">
              <a:rPr lang="en-US"/>
              <a:pPr>
                <a:defRPr/>
              </a:pPr>
              <a:t>‹#›</a:t>
            </a:fld>
            <a:endParaRPr lang="en-US" dirty="0"/>
          </a:p>
        </p:txBody>
      </p:sp>
    </p:spTree>
    <p:extLst>
      <p:ext uri="{BB962C8B-B14F-4D97-AF65-F5344CB8AC3E}">
        <p14:creationId xmlns:p14="http://schemas.microsoft.com/office/powerpoint/2010/main" val="258329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242691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3722097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197344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164356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12789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3279913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1497992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D29E07-1F45-46AA-8CC8-184D27473A08}" type="datetimeFigureOut">
              <a:rPr lang="en-US" smtClean="0"/>
              <a:t>2/16/2016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AF0E94-FAE2-495B-9B2E-8078C3AC286C}" type="slidenum">
              <a:rPr lang="en-US" smtClean="0"/>
              <a:t>‹#›</a:t>
            </a:fld>
            <a:endParaRPr lang="en-US" dirty="0"/>
          </a:p>
        </p:txBody>
      </p:sp>
    </p:spTree>
    <p:extLst>
      <p:ext uri="{BB962C8B-B14F-4D97-AF65-F5344CB8AC3E}">
        <p14:creationId xmlns:p14="http://schemas.microsoft.com/office/powerpoint/2010/main" val="1128195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29E07-1F45-46AA-8CC8-184D27473A08}" type="datetimeFigureOut">
              <a:rPr lang="en-US" smtClean="0"/>
              <a:t>2/16/2016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F0E94-FAE2-495B-9B2E-8078C3AC286C}" type="slidenum">
              <a:rPr lang="en-US" smtClean="0"/>
              <a:t>‹#›</a:t>
            </a:fld>
            <a:endParaRPr lang="en-US" dirty="0"/>
          </a:p>
        </p:txBody>
      </p:sp>
    </p:spTree>
    <p:extLst>
      <p:ext uri="{BB962C8B-B14F-4D97-AF65-F5344CB8AC3E}">
        <p14:creationId xmlns:p14="http://schemas.microsoft.com/office/powerpoint/2010/main" val="3701370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hyperlink" Target="http://www.livingroomcandidate.org/commercials/1964"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Communist_Party"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americanhistory.unomaha.edu/module_display.php?mod_id=46&amp;review=yes"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XEtaaW3UFZA" TargetMode="External"/><Relationship Id="rId2" Type="http://schemas.openxmlformats.org/officeDocument/2006/relationships/hyperlink" Target="https://www.youtube.com/watch?v=qka6JrKUM5U"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0782"/>
            <a:ext cx="9144000" cy="609600"/>
          </a:xfrm>
        </p:spPr>
        <p:txBody>
          <a:bodyPr>
            <a:noAutofit/>
          </a:bodyPr>
          <a:lstStyle/>
          <a:p>
            <a:r>
              <a:rPr lang="en-US" sz="3000" b="1" u="sng" dirty="0" smtClean="0"/>
              <a:t>AP US History Unit VIII – The Cold War</a:t>
            </a:r>
            <a:endParaRPr lang="en-US" sz="3000" b="1" u="sng" dirty="0"/>
          </a:p>
        </p:txBody>
      </p:sp>
      <p:sp>
        <p:nvSpPr>
          <p:cNvPr id="3" name="Subtitle 2"/>
          <p:cNvSpPr>
            <a:spLocks noGrp="1"/>
          </p:cNvSpPr>
          <p:nvPr>
            <p:ph type="subTitle" idx="1"/>
          </p:nvPr>
        </p:nvSpPr>
        <p:spPr>
          <a:xfrm>
            <a:off x="1447800" y="5943600"/>
            <a:ext cx="6400800" cy="838200"/>
          </a:xfrm>
        </p:spPr>
        <p:txBody>
          <a:bodyPr>
            <a:noAutofit/>
          </a:bodyPr>
          <a:lstStyle/>
          <a:p>
            <a:r>
              <a:rPr lang="en-US" sz="4500" b="1" i="1" dirty="0" smtClean="0"/>
              <a:t>1945 to 1980</a:t>
            </a:r>
            <a:endParaRPr lang="en-US" sz="4500" b="1" i="1" dirty="0"/>
          </a:p>
        </p:txBody>
      </p:sp>
      <p:pic>
        <p:nvPicPr>
          <p:cNvPr id="4" name="Picture 2" descr="http://vignette3.wikia.nocookie.net/tropico/images/1/12/Cold-war-flag.jpg/revision/latest?cb=201406080823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3" y="914400"/>
            <a:ext cx="8663889"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336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5029200" cy="6400800"/>
          </a:xfrm>
        </p:spPr>
        <p:txBody>
          <a:bodyPr>
            <a:normAutofit/>
          </a:bodyPr>
          <a:lstStyle/>
          <a:p>
            <a:pPr marL="685800" lvl="1">
              <a:buFont typeface="Wingdings" panose="05000000000000000000" pitchFamily="2" charset="2"/>
              <a:buChar char="§"/>
            </a:pPr>
            <a:r>
              <a:rPr lang="en-US" sz="2200" dirty="0" smtClean="0"/>
              <a:t>Due to fears of Soviet penetration into the Middle East &amp; resistance of Iran to western oil companies CIA executed a coup in Iran in 1954</a:t>
            </a:r>
          </a:p>
          <a:p>
            <a:pPr marL="400050" lvl="1" indent="0">
              <a:buNone/>
            </a:pPr>
            <a:r>
              <a:rPr lang="en-US" sz="2200" dirty="0"/>
              <a:t>	</a:t>
            </a:r>
            <a:r>
              <a:rPr lang="en-US" sz="2200" dirty="0" smtClean="0"/>
              <a:t>-- Installed </a:t>
            </a:r>
            <a:r>
              <a:rPr lang="en-US" sz="2200" b="1" i="1" dirty="0" smtClean="0"/>
              <a:t>Shah Pahlavi </a:t>
            </a:r>
            <a:r>
              <a:rPr lang="en-US" sz="2200" dirty="0" smtClean="0"/>
              <a:t>as military dictator =&gt; led to resentment of US in Middle East, especially Iran</a:t>
            </a:r>
          </a:p>
          <a:p>
            <a:r>
              <a:rPr lang="en-US" sz="2200" dirty="0" smtClean="0"/>
              <a:t>In 1962 JFK announced the institution of </a:t>
            </a:r>
            <a:r>
              <a:rPr lang="en-US" sz="2200" b="1" i="1" dirty="0" smtClean="0"/>
              <a:t>Alliance for Progress </a:t>
            </a:r>
            <a:r>
              <a:rPr lang="en-US" sz="2200" dirty="0" smtClean="0"/>
              <a:t>=&gt; Marshall Plan for Latin America (led to little financial success)</a:t>
            </a:r>
          </a:p>
          <a:p>
            <a:r>
              <a:rPr lang="en-US" sz="2200" dirty="0" smtClean="0"/>
              <a:t>In 1957 Eisenhower declared the ______________________=&gt; financial assistance for any Middle Eastern nation fighting Communist takeover</a:t>
            </a:r>
          </a:p>
          <a:p>
            <a:pPr marL="0" indent="0">
              <a:buNone/>
            </a:pPr>
            <a:endParaRPr lang="en-US" sz="2200" dirty="0" smtClean="0"/>
          </a:p>
          <a:p>
            <a:endParaRPr lang="en-US" sz="2200" dirty="0" smtClean="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smtClean="0"/>
              <a:t>Indirect Cold War Confrontations</a:t>
            </a:r>
            <a:endParaRPr lang="en-US" b="1" u="sng" dirty="0"/>
          </a:p>
        </p:txBody>
      </p:sp>
      <p:pic>
        <p:nvPicPr>
          <p:cNvPr id="17410" name="Picture 2" descr="http://www.rescueattempt.com/sitebuildercontent/sitebuilderpictures/shah-in-unif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533400"/>
            <a:ext cx="4132704"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9200" y="6348642"/>
            <a:ext cx="3886200" cy="430887"/>
          </a:xfrm>
          <a:prstGeom prst="rect">
            <a:avLst/>
          </a:prstGeom>
          <a:noFill/>
        </p:spPr>
        <p:txBody>
          <a:bodyPr wrap="square" rtlCol="0">
            <a:spAutoFit/>
          </a:bodyPr>
          <a:lstStyle/>
          <a:p>
            <a:pPr algn="ctr"/>
            <a:r>
              <a:rPr lang="en-US" sz="2200" b="1" i="1" dirty="0" smtClean="0"/>
              <a:t>Shah Pahlavi</a:t>
            </a:r>
            <a:endParaRPr lang="en-US" sz="2200" b="1" i="1" dirty="0"/>
          </a:p>
        </p:txBody>
      </p:sp>
    </p:spTree>
    <p:extLst>
      <p:ext uri="{BB962C8B-B14F-4D97-AF65-F5344CB8AC3E}">
        <p14:creationId xmlns:p14="http://schemas.microsoft.com/office/powerpoint/2010/main" val="22446810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457200"/>
            <a:ext cx="9144000" cy="6477000"/>
          </a:xfrm>
        </p:spPr>
        <p:txBody>
          <a:bodyPr>
            <a:normAutofit fontScale="85000" lnSpcReduction="10000"/>
          </a:bodyPr>
          <a:lstStyle/>
          <a:p>
            <a:pPr marL="1371600" lvl="3" indent="0">
              <a:buNone/>
            </a:pPr>
            <a:r>
              <a:rPr lang="en-US" altLang="en-US" sz="2500" dirty="0" smtClean="0"/>
              <a:t>-- SDS wanted to eliminate campus ROTC programs</a:t>
            </a:r>
          </a:p>
          <a:p>
            <a:pPr lvl="2">
              <a:buFont typeface="Courier New" panose="02070309020205020404" pitchFamily="49" charset="0"/>
              <a:buChar char="o"/>
            </a:pPr>
            <a:r>
              <a:rPr lang="en-US" altLang="en-US" sz="2500" dirty="0" smtClean="0"/>
              <a:t>By late 1960’s some students grew disillusioned w/ peaceful protest and formed the ______________________________</a:t>
            </a:r>
          </a:p>
          <a:p>
            <a:pPr marL="914400" lvl="2" indent="0">
              <a:buNone/>
            </a:pPr>
            <a:r>
              <a:rPr lang="en-US" altLang="en-US" sz="2500" b="1" i="1" dirty="0"/>
              <a:t>	</a:t>
            </a:r>
            <a:r>
              <a:rPr lang="en-US" altLang="en-US" sz="2500" b="1" i="1" dirty="0" smtClean="0"/>
              <a:t>-- Weathermen </a:t>
            </a:r>
            <a:r>
              <a:rPr lang="en-US" altLang="en-US" sz="2500" dirty="0" smtClean="0"/>
              <a:t>sought to overthrow the US government =&gt; 	utilized bombing of federal buildings (Pentagon, Capitol) &amp; banks </a:t>
            </a:r>
          </a:p>
          <a:p>
            <a:pPr marL="114300" indent="0">
              <a:buNone/>
            </a:pPr>
            <a:r>
              <a:rPr lang="en-US" altLang="en-US" sz="2500" b="1" i="1" dirty="0" smtClean="0"/>
              <a:t>#4: Hippie Movement</a:t>
            </a:r>
          </a:p>
          <a:p>
            <a:pPr marL="571500" indent="-457200"/>
            <a:r>
              <a:rPr lang="en-US" altLang="en-US" sz="2500" dirty="0" smtClean="0"/>
              <a:t>Many youth decided to “drop out of mainstream culture” or adopt attitudes in opposition to mainstream culture</a:t>
            </a:r>
          </a:p>
          <a:p>
            <a:pPr marL="857250" lvl="1" indent="-342900">
              <a:buFont typeface="Wingdings" panose="05000000000000000000" pitchFamily="2" charset="2"/>
              <a:buChar char="§"/>
            </a:pPr>
            <a:r>
              <a:rPr lang="en-US" altLang="en-US" sz="2500" dirty="0" smtClean="0"/>
              <a:t>Hippies engaged in actions like living in communes, pre-marital sex, experimental drug use (LSD, marijuana), practice of Eastern faiths (i.e. Buddhism, Hare </a:t>
            </a:r>
            <a:r>
              <a:rPr lang="en-US" altLang="en-US" sz="2500" dirty="0" err="1" smtClean="0"/>
              <a:t>Krishnas</a:t>
            </a:r>
            <a:r>
              <a:rPr lang="en-US" altLang="en-US" sz="2500" dirty="0" smtClean="0"/>
              <a:t>), environmental concern, organic foods, wearing brightly colored clothing and long hair</a:t>
            </a:r>
          </a:p>
          <a:p>
            <a:pPr marL="857250" lvl="1" indent="-342900">
              <a:buFont typeface="Wingdings" panose="05000000000000000000" pitchFamily="2" charset="2"/>
              <a:buChar char="§"/>
            </a:pPr>
            <a:r>
              <a:rPr lang="en-US" altLang="en-US" sz="2500" dirty="0" smtClean="0"/>
              <a:t>Popular musicians like </a:t>
            </a:r>
            <a:r>
              <a:rPr lang="en-US" altLang="en-US" sz="2500" b="1" i="1" dirty="0" smtClean="0"/>
              <a:t>Bob Dylan, </a:t>
            </a:r>
            <a:r>
              <a:rPr lang="en-US" altLang="en-US" sz="2500" b="1" i="1" dirty="0" err="1" smtClean="0"/>
              <a:t>Jimmi</a:t>
            </a:r>
            <a:r>
              <a:rPr lang="en-US" altLang="en-US" sz="2500" b="1" i="1" dirty="0" smtClean="0"/>
              <a:t> Hendrix and CCR </a:t>
            </a:r>
            <a:r>
              <a:rPr lang="en-US" altLang="en-US" sz="2500" dirty="0" smtClean="0"/>
              <a:t>expressed themes of movement in music =&gt; festivals like _____________</a:t>
            </a:r>
          </a:p>
          <a:p>
            <a:pPr marL="857250" lvl="1" indent="-342900">
              <a:buFont typeface="Wingdings" panose="05000000000000000000" pitchFamily="2" charset="2"/>
              <a:buChar char="§"/>
            </a:pPr>
            <a:r>
              <a:rPr lang="en-US" altLang="en-US" sz="2500" dirty="0" smtClean="0"/>
              <a:t>Films </a:t>
            </a:r>
            <a:r>
              <a:rPr lang="en-US" altLang="en-US" sz="2500" dirty="0"/>
              <a:t>like </a:t>
            </a:r>
            <a:r>
              <a:rPr lang="en-US" altLang="en-US" sz="2500" b="1" i="1" dirty="0"/>
              <a:t>“Rebel With A Cause”</a:t>
            </a:r>
            <a:r>
              <a:rPr lang="en-US" altLang="en-US" sz="2500" dirty="0"/>
              <a:t> and actors like </a:t>
            </a:r>
            <a:r>
              <a:rPr lang="en-US" altLang="en-US" sz="2500" b="1" i="1" dirty="0"/>
              <a:t>James Dean and Marlon Brando</a:t>
            </a:r>
            <a:r>
              <a:rPr lang="en-US" altLang="en-US" sz="2500" dirty="0"/>
              <a:t> expressed the sentiment of generation also</a:t>
            </a:r>
          </a:p>
          <a:p>
            <a:r>
              <a:rPr lang="en-US" altLang="en-US" sz="2500" dirty="0"/>
              <a:t>Artists like </a:t>
            </a:r>
            <a:r>
              <a:rPr lang="en-US" altLang="en-US" sz="2500" b="1" i="1" dirty="0"/>
              <a:t>Andy Warhol</a:t>
            </a:r>
            <a:r>
              <a:rPr lang="en-US" altLang="en-US" sz="2500" dirty="0"/>
              <a:t> created </a:t>
            </a:r>
            <a:r>
              <a:rPr lang="en-US" altLang="en-US" sz="2500" b="1" i="1" dirty="0"/>
              <a:t>“Pop Art”</a:t>
            </a:r>
            <a:r>
              <a:rPr lang="en-US" altLang="en-US" sz="2500" dirty="0"/>
              <a:t> to glorify the ordinary and rebel against traditional artistic expression</a:t>
            </a:r>
          </a:p>
          <a:p>
            <a:r>
              <a:rPr lang="en-US" altLang="en-US" sz="2500" dirty="0"/>
              <a:t>These ideas and attitudes became integrated into mainstream American culture via process of </a:t>
            </a:r>
            <a:r>
              <a:rPr lang="en-US" altLang="en-US" sz="2500" b="1" i="1" dirty="0"/>
              <a:t>“Cultural Diffusion”</a:t>
            </a:r>
          </a:p>
          <a:p>
            <a:endParaRPr lang="en-US" dirty="0"/>
          </a:p>
        </p:txBody>
      </p:sp>
      <p:sp>
        <p:nvSpPr>
          <p:cNvPr id="5" name="Rectangle 2"/>
          <p:cNvSpPr>
            <a:spLocks noGrp="1" noChangeArrowheads="1"/>
          </p:cNvSpPr>
          <p:nvPr>
            <p:ph type="title"/>
          </p:nvPr>
        </p:nvSpPr>
        <p:spPr>
          <a:xfrm>
            <a:off x="457200" y="76200"/>
            <a:ext cx="8229600" cy="304800"/>
          </a:xfrm>
        </p:spPr>
        <p:txBody>
          <a:bodyPr>
            <a:normAutofit fontScale="90000"/>
          </a:bodyPr>
          <a:lstStyle/>
          <a:p>
            <a:pPr eaLnBrk="1" hangingPunct="1"/>
            <a:r>
              <a:rPr lang="en-US" altLang="en-US" sz="3200" b="1" u="sng" dirty="0" smtClean="0"/>
              <a:t>1960’s/70’s Counter-Cultural Revolution</a:t>
            </a:r>
          </a:p>
        </p:txBody>
      </p:sp>
    </p:spTree>
    <p:extLst>
      <p:ext uri="{BB962C8B-B14F-4D97-AF65-F5344CB8AC3E}">
        <p14:creationId xmlns:p14="http://schemas.microsoft.com/office/powerpoint/2010/main" val="14601346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49154" name="Rectangle 10"/>
          <p:cNvSpPr>
            <a:spLocks noGrp="1" noChangeArrowheads="1"/>
          </p:cNvSpPr>
          <p:nvPr>
            <p:ph type="title"/>
          </p:nvPr>
        </p:nvSpPr>
        <p:spPr>
          <a:xfrm>
            <a:off x="457200" y="152400"/>
            <a:ext cx="8229600" cy="487363"/>
          </a:xfrm>
        </p:spPr>
        <p:txBody>
          <a:bodyPr>
            <a:normAutofit fontScale="90000"/>
          </a:bodyPr>
          <a:lstStyle/>
          <a:p>
            <a:pPr eaLnBrk="1" hangingPunct="1"/>
            <a:r>
              <a:rPr lang="en-US" altLang="en-US" sz="4000" b="1" u="sng" smtClean="0"/>
              <a:t>1970’s Counterculture</a:t>
            </a:r>
          </a:p>
        </p:txBody>
      </p:sp>
      <p:pic>
        <p:nvPicPr>
          <p:cNvPr id="49155" name="Picture 5" descr="woodstock-post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1295400"/>
            <a:ext cx="3665538" cy="5029200"/>
          </a:xfrm>
          <a:noFill/>
        </p:spPr>
      </p:pic>
      <p:pic>
        <p:nvPicPr>
          <p:cNvPr id="49156" name="Picture 9" descr="hippi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86200" y="1981200"/>
            <a:ext cx="5105400" cy="3871913"/>
          </a:xfrm>
          <a:noFill/>
        </p:spPr>
      </p:pic>
    </p:spTree>
    <p:extLst>
      <p:ext uri="{BB962C8B-B14F-4D97-AF65-F5344CB8AC3E}">
        <p14:creationId xmlns:p14="http://schemas.microsoft.com/office/powerpoint/2010/main" val="146026385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76200"/>
            <a:ext cx="8229600" cy="304800"/>
          </a:xfrm>
        </p:spPr>
        <p:txBody>
          <a:bodyPr>
            <a:normAutofit fontScale="90000"/>
          </a:bodyPr>
          <a:lstStyle/>
          <a:p>
            <a:pPr eaLnBrk="1" hangingPunct="1"/>
            <a:r>
              <a:rPr lang="en-US" altLang="en-US" sz="4000" b="1" u="sng" dirty="0" smtClean="0"/>
              <a:t>1970’s Environmentalism</a:t>
            </a:r>
          </a:p>
        </p:txBody>
      </p:sp>
      <p:sp>
        <p:nvSpPr>
          <p:cNvPr id="69635" name="Rectangle 3"/>
          <p:cNvSpPr>
            <a:spLocks noGrp="1" noChangeArrowheads="1"/>
          </p:cNvSpPr>
          <p:nvPr>
            <p:ph type="body" idx="1"/>
          </p:nvPr>
        </p:nvSpPr>
        <p:spPr>
          <a:xfrm>
            <a:off x="0" y="533400"/>
            <a:ext cx="9144000" cy="6400800"/>
          </a:xfrm>
        </p:spPr>
        <p:txBody>
          <a:bodyPr/>
          <a:lstStyle/>
          <a:p>
            <a:pPr eaLnBrk="1" hangingPunct="1"/>
            <a:r>
              <a:rPr lang="en-US" altLang="en-US" sz="2000" dirty="0" smtClean="0"/>
              <a:t>In response to Oil crisis and long lines at gas pumps and purchase restrictions US institutes variety of measures</a:t>
            </a:r>
          </a:p>
          <a:p>
            <a:pPr lvl="1">
              <a:buFont typeface="Wingdings" panose="05000000000000000000" pitchFamily="2" charset="2"/>
              <a:buChar char="§"/>
            </a:pPr>
            <a:r>
              <a:rPr lang="en-US" altLang="en-US" sz="2000" dirty="0" smtClean="0"/>
              <a:t>New lower </a:t>
            </a:r>
            <a:r>
              <a:rPr lang="en-US" altLang="en-US" sz="2000" b="1" i="1" dirty="0" smtClean="0"/>
              <a:t>55 MPH national speed limit</a:t>
            </a:r>
            <a:r>
              <a:rPr lang="en-US" altLang="en-US" sz="2000" dirty="0" smtClean="0"/>
              <a:t> to conserve fuel; Alaskan pipeline funding; proposals for </a:t>
            </a:r>
            <a:r>
              <a:rPr lang="en-US" altLang="en-US" sz="2000" b="1" i="1" dirty="0" smtClean="0"/>
              <a:t>alternate energy sources</a:t>
            </a:r>
            <a:r>
              <a:rPr lang="en-US" altLang="en-US" sz="2000" dirty="0" smtClean="0"/>
              <a:t> (i.e. wind, nuclear, etc..)</a:t>
            </a:r>
          </a:p>
          <a:p>
            <a:pPr eaLnBrk="1" hangingPunct="1"/>
            <a:r>
              <a:rPr lang="en-US" altLang="en-US" sz="2000" dirty="0" smtClean="0"/>
              <a:t>___________________________expressed early concern for environmental effect of US policies &amp; LBJ’s Great Society passed </a:t>
            </a:r>
            <a:r>
              <a:rPr lang="en-US" altLang="en-US" sz="2000" b="1" i="1" dirty="0" smtClean="0"/>
              <a:t>Clean Air &amp; Water Acts</a:t>
            </a:r>
          </a:p>
          <a:p>
            <a:pPr eaLnBrk="1" hangingPunct="1"/>
            <a:r>
              <a:rPr lang="en-US" altLang="en-US" sz="2000" dirty="0" smtClean="0"/>
              <a:t>However, it was the environmental disasters of the 1970’s , </a:t>
            </a:r>
            <a:r>
              <a:rPr lang="en-US" altLang="en-US" sz="2000" b="1" i="1" dirty="0" smtClean="0"/>
              <a:t>TMI and Love Canal, </a:t>
            </a:r>
            <a:r>
              <a:rPr lang="en-US" altLang="en-US" sz="2000" dirty="0" smtClean="0"/>
              <a:t>that made environmental concern more mainstream</a:t>
            </a:r>
          </a:p>
          <a:p>
            <a:pPr marL="0" indent="0" eaLnBrk="1" hangingPunct="1">
              <a:buNone/>
            </a:pPr>
            <a:r>
              <a:rPr lang="en-US" altLang="en-US" sz="2000" dirty="0" smtClean="0"/>
              <a:t>_______________________</a:t>
            </a:r>
          </a:p>
          <a:p>
            <a:pPr eaLnBrk="1" hangingPunct="1"/>
            <a:r>
              <a:rPr lang="en-US" altLang="en-US" sz="2000" dirty="0" smtClean="0"/>
              <a:t>Love Canal had been sold to </a:t>
            </a:r>
            <a:r>
              <a:rPr lang="en-US" altLang="en-US" sz="2000" b="1" i="1" dirty="0" smtClean="0"/>
              <a:t>Hooker Chemical</a:t>
            </a:r>
            <a:r>
              <a:rPr lang="en-US" altLang="en-US" sz="2000" dirty="0" smtClean="0"/>
              <a:t> in 1930’s after failed business plans &amp; turned into a toxic waste dump site (21,000 tons dumped there by 1953)</a:t>
            </a:r>
          </a:p>
          <a:p>
            <a:pPr eaLnBrk="1" hangingPunct="1"/>
            <a:r>
              <a:rPr lang="en-US" altLang="en-US" sz="2000" dirty="0" smtClean="0"/>
              <a:t>Hooker covered the site w/ 8-10 feet of dirt </a:t>
            </a:r>
            <a:r>
              <a:rPr lang="en-US" altLang="en-US" sz="2000" dirty="0"/>
              <a:t>&amp;</a:t>
            </a:r>
            <a:r>
              <a:rPr lang="en-US" altLang="en-US" sz="2000" dirty="0" smtClean="0"/>
              <a:t> sold land to town of Love, NY for $1 in 1955 =&gt; Love erected 800 houses, 240 apartments </a:t>
            </a:r>
            <a:r>
              <a:rPr lang="en-US" altLang="en-US" sz="2000" dirty="0"/>
              <a:t>&amp;</a:t>
            </a:r>
            <a:r>
              <a:rPr lang="en-US" altLang="en-US" sz="2000" dirty="0" smtClean="0"/>
              <a:t> elementary school by 1978</a:t>
            </a:r>
          </a:p>
          <a:p>
            <a:pPr eaLnBrk="1" hangingPunct="1"/>
            <a:r>
              <a:rPr lang="en-US" altLang="en-US" sz="2000" dirty="0" smtClean="0"/>
              <a:t>1978 rainfall leaches chemicals to the surface and negative consequences follow</a:t>
            </a:r>
          </a:p>
          <a:p>
            <a:pPr lvl="1">
              <a:buFont typeface="Wingdings" panose="05000000000000000000" pitchFamily="2" charset="2"/>
              <a:buChar char="§"/>
            </a:pPr>
            <a:r>
              <a:rPr lang="en-US" altLang="en-US" sz="2000" dirty="0" smtClean="0"/>
              <a:t>“Black” trees; radioactive puddles; birth defects</a:t>
            </a:r>
          </a:p>
          <a:p>
            <a:pPr eaLnBrk="1" hangingPunct="1"/>
            <a:r>
              <a:rPr lang="en-US" altLang="en-US" sz="2000" dirty="0" smtClean="0"/>
              <a:t>US Govt. steps in and evacuates 200+ families</a:t>
            </a:r>
            <a:r>
              <a:rPr lang="en-US" altLang="en-US" sz="2000" dirty="0"/>
              <a:t> </a:t>
            </a:r>
            <a:r>
              <a:rPr lang="en-US" altLang="en-US" sz="2000" dirty="0" smtClean="0"/>
              <a:t>=&gt; Big Q: where else where chemicals buried??? What else????</a:t>
            </a:r>
          </a:p>
          <a:p>
            <a:pPr eaLnBrk="1" hangingPunct="1"/>
            <a:endParaRPr lang="en-US" altLang="en-US" sz="1800" dirty="0" smtClean="0"/>
          </a:p>
        </p:txBody>
      </p:sp>
    </p:spTree>
    <p:extLst>
      <p:ext uri="{BB962C8B-B14F-4D97-AF65-F5344CB8AC3E}">
        <p14:creationId xmlns:p14="http://schemas.microsoft.com/office/powerpoint/2010/main" val="31951635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76200"/>
            <a:ext cx="8229600" cy="487362"/>
          </a:xfrm>
        </p:spPr>
        <p:txBody>
          <a:bodyPr>
            <a:normAutofit fontScale="90000"/>
          </a:bodyPr>
          <a:lstStyle/>
          <a:p>
            <a:pPr eaLnBrk="1" hangingPunct="1"/>
            <a:r>
              <a:rPr lang="en-US" altLang="en-US" sz="4000" b="1" u="sng" dirty="0" smtClean="0"/>
              <a:t>1970’s Environmentalism (</a:t>
            </a:r>
            <a:r>
              <a:rPr lang="en-US" altLang="en-US" sz="4000" b="1" u="sng" dirty="0" err="1" smtClean="0"/>
              <a:t>Cont</a:t>
            </a:r>
            <a:r>
              <a:rPr lang="en-US" altLang="en-US" sz="4000" b="1" u="sng" dirty="0" smtClean="0"/>
              <a:t>)</a:t>
            </a:r>
          </a:p>
        </p:txBody>
      </p:sp>
      <p:sp>
        <p:nvSpPr>
          <p:cNvPr id="70659" name="Rectangle 3"/>
          <p:cNvSpPr>
            <a:spLocks noGrp="1" noChangeArrowheads="1"/>
          </p:cNvSpPr>
          <p:nvPr>
            <p:ph type="body" idx="1"/>
          </p:nvPr>
        </p:nvSpPr>
        <p:spPr>
          <a:xfrm>
            <a:off x="0" y="685800"/>
            <a:ext cx="9144000" cy="4525963"/>
          </a:xfrm>
        </p:spPr>
        <p:txBody>
          <a:bodyPr>
            <a:normAutofit/>
          </a:bodyPr>
          <a:lstStyle/>
          <a:p>
            <a:pPr eaLnBrk="1" hangingPunct="1">
              <a:buFontTx/>
              <a:buNone/>
            </a:pPr>
            <a:r>
              <a:rPr lang="en-US" altLang="en-US" sz="2100" b="1" u="sng" dirty="0" smtClean="0"/>
              <a:t>______________________________(Harrisburg PA) March 28</a:t>
            </a:r>
            <a:r>
              <a:rPr lang="en-US" altLang="en-US" sz="2100" b="1" u="sng" baseline="30000" dirty="0" smtClean="0"/>
              <a:t>th</a:t>
            </a:r>
            <a:r>
              <a:rPr lang="en-US" altLang="en-US" sz="2100" b="1" u="sng" dirty="0" smtClean="0"/>
              <a:t>-30</a:t>
            </a:r>
            <a:r>
              <a:rPr lang="en-US" altLang="en-US" sz="2100" b="1" u="sng" baseline="30000" dirty="0" smtClean="0"/>
              <a:t>th</a:t>
            </a:r>
            <a:r>
              <a:rPr lang="en-US" altLang="en-US" sz="2100" b="1" u="sng" dirty="0" smtClean="0"/>
              <a:t> 1979</a:t>
            </a:r>
          </a:p>
          <a:p>
            <a:pPr eaLnBrk="1" hangingPunct="1"/>
            <a:r>
              <a:rPr lang="en-US" altLang="en-US" sz="2100" dirty="0" smtClean="0"/>
              <a:t>1</a:t>
            </a:r>
            <a:r>
              <a:rPr lang="en-US" altLang="en-US" sz="2100" baseline="30000" dirty="0" smtClean="0"/>
              <a:t>st</a:t>
            </a:r>
            <a:r>
              <a:rPr lang="en-US" altLang="en-US" sz="2100" dirty="0" smtClean="0"/>
              <a:t> nuclear power plant was commissioned at </a:t>
            </a:r>
            <a:r>
              <a:rPr lang="en-US" altLang="en-US" sz="2100" b="1" i="1" dirty="0" err="1" smtClean="0"/>
              <a:t>Shippingsport</a:t>
            </a:r>
            <a:r>
              <a:rPr lang="en-US" altLang="en-US" sz="2100" b="1" i="1" dirty="0" smtClean="0"/>
              <a:t> PA in 1957</a:t>
            </a:r>
          </a:p>
          <a:p>
            <a:pPr eaLnBrk="1" hangingPunct="1"/>
            <a:r>
              <a:rPr lang="en-US" altLang="en-US" sz="2100" dirty="0" smtClean="0"/>
              <a:t>During OPEC embargo more were commissioned and by 1979 there are 99 total in US =&gt; Today = 110 (</a:t>
            </a:r>
            <a:r>
              <a:rPr lang="en-US" altLang="en-US" sz="2100" b="1" i="1" dirty="0" smtClean="0"/>
              <a:t>20% of energy supply</a:t>
            </a:r>
            <a:r>
              <a:rPr lang="en-US" altLang="en-US" sz="2100" dirty="0" smtClean="0"/>
              <a:t> comes from Nuclear power)</a:t>
            </a:r>
          </a:p>
          <a:p>
            <a:pPr eaLnBrk="1" hangingPunct="1"/>
            <a:r>
              <a:rPr lang="en-US" altLang="en-US" sz="2100" dirty="0" smtClean="0"/>
              <a:t>Mechanical failures cause overheated core which partially melts down!!</a:t>
            </a:r>
          </a:p>
          <a:p>
            <a:pPr lvl="1">
              <a:buFont typeface="Wingdings" panose="05000000000000000000" pitchFamily="2" charset="2"/>
              <a:buChar char="§"/>
            </a:pPr>
            <a:r>
              <a:rPr lang="en-US" altLang="en-US" sz="2100" dirty="0" smtClean="0"/>
              <a:t>Public panics and many are evacuated from immediate area</a:t>
            </a:r>
          </a:p>
          <a:p>
            <a:pPr lvl="1">
              <a:buFont typeface="Wingdings" panose="05000000000000000000" pitchFamily="2" charset="2"/>
              <a:buChar char="§"/>
            </a:pPr>
            <a:r>
              <a:rPr lang="en-US" altLang="en-US" sz="2100" dirty="0" smtClean="0"/>
              <a:t>Authorities get plant under control in the end w/ 0 casualties &amp; little release of nuclear materials</a:t>
            </a:r>
          </a:p>
          <a:p>
            <a:pPr eaLnBrk="1" hangingPunct="1">
              <a:buFontTx/>
              <a:buNone/>
            </a:pPr>
            <a:r>
              <a:rPr lang="en-US" altLang="en-US" sz="2100" b="1" dirty="0" smtClean="0"/>
              <a:t>** Both disasters make US more aware of environmental dangers and TMI causes virtual shutdown of future nuclear activity in US power industry**</a:t>
            </a:r>
          </a:p>
          <a:p>
            <a:pPr eaLnBrk="1" hangingPunct="1">
              <a:buFontTx/>
              <a:buNone/>
            </a:pPr>
            <a:r>
              <a:rPr lang="en-US" altLang="en-US" sz="2100" b="1" dirty="0" smtClean="0"/>
              <a:t>	-- </a:t>
            </a:r>
            <a:r>
              <a:rPr lang="en-US" altLang="en-US" sz="2100" b="1" i="1" dirty="0" smtClean="0"/>
              <a:t>NRC, EPA and Superfund</a:t>
            </a:r>
            <a:r>
              <a:rPr lang="en-US" altLang="en-US" sz="2100" b="1" dirty="0" smtClean="0"/>
              <a:t> all created/beefed up in reaction to </a:t>
            </a:r>
            <a:r>
              <a:rPr lang="en-US" altLang="en-US" sz="2100" b="1" dirty="0" err="1" smtClean="0"/>
              <a:t>crisises</a:t>
            </a:r>
            <a:endParaRPr lang="en-US" altLang="en-US" sz="2100" b="1" dirty="0" smtClean="0"/>
          </a:p>
        </p:txBody>
      </p:sp>
    </p:spTree>
    <p:extLst>
      <p:ext uri="{BB962C8B-B14F-4D97-AF65-F5344CB8AC3E}">
        <p14:creationId xmlns:p14="http://schemas.microsoft.com/office/powerpoint/2010/main" val="269858301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996633">
            <a:alpha val="1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457200"/>
          </a:xfrm>
        </p:spPr>
        <p:txBody>
          <a:bodyPr>
            <a:normAutofit fontScale="90000"/>
          </a:bodyPr>
          <a:lstStyle/>
          <a:p>
            <a:r>
              <a:rPr lang="en-US" b="1" u="sng" dirty="0" smtClean="0"/>
              <a:t>Modern Conservatism in 1960’s and 70’s</a:t>
            </a:r>
            <a:endParaRPr lang="en-US" b="1" u="sng" dirty="0"/>
          </a:p>
        </p:txBody>
      </p:sp>
      <p:sp>
        <p:nvSpPr>
          <p:cNvPr id="3" name="Content Placeholder 2"/>
          <p:cNvSpPr>
            <a:spLocks noGrp="1"/>
          </p:cNvSpPr>
          <p:nvPr>
            <p:ph idx="1"/>
          </p:nvPr>
        </p:nvSpPr>
        <p:spPr>
          <a:xfrm>
            <a:off x="0" y="609600"/>
            <a:ext cx="9144000" cy="6400800"/>
          </a:xfrm>
        </p:spPr>
        <p:txBody>
          <a:bodyPr>
            <a:normAutofit lnSpcReduction="10000"/>
          </a:bodyPr>
          <a:lstStyle/>
          <a:p>
            <a:r>
              <a:rPr lang="en-US" sz="2100" dirty="0" smtClean="0"/>
              <a:t>In the 1950’s American conservatism experienced a postwar resurgence =&gt; Americans reacted against the big government policies of WWII</a:t>
            </a:r>
          </a:p>
          <a:p>
            <a:pPr lvl="1" indent="-342900">
              <a:buFont typeface="Wingdings" panose="05000000000000000000" pitchFamily="2" charset="2"/>
              <a:buChar char="§"/>
            </a:pPr>
            <a:r>
              <a:rPr lang="en-US" sz="2100" dirty="0" smtClean="0"/>
              <a:t>Eisenhower Republicanism (dynamic conservatism) was mixture of social liberalism (i.e. desegregation) &amp; economic conservatism (small </a:t>
            </a:r>
            <a:r>
              <a:rPr lang="en-US" sz="2100" dirty="0" err="1" smtClean="0"/>
              <a:t>govt</a:t>
            </a:r>
            <a:r>
              <a:rPr lang="en-US" sz="2100" dirty="0" smtClean="0"/>
              <a:t>)</a:t>
            </a:r>
          </a:p>
          <a:p>
            <a:pPr lvl="1" indent="-342900">
              <a:buFont typeface="Wingdings" panose="05000000000000000000" pitchFamily="2" charset="2"/>
              <a:buChar char="§"/>
            </a:pPr>
            <a:r>
              <a:rPr lang="en-US" sz="2100" dirty="0" smtClean="0"/>
              <a:t>Eisenhower supported many New Deal programs (i.e. Social Security, TVA, farm subsidies) &amp; expanded public works (</a:t>
            </a:r>
            <a:r>
              <a:rPr lang="en-US" sz="2100" b="1" i="1" dirty="0" smtClean="0"/>
              <a:t>Interstate Highway Act of 1957</a:t>
            </a:r>
            <a:r>
              <a:rPr lang="en-US" sz="2100" dirty="0" smtClean="0"/>
              <a:t>)</a:t>
            </a:r>
          </a:p>
          <a:p>
            <a:r>
              <a:rPr lang="en-US" sz="2100" dirty="0" smtClean="0"/>
              <a:t>By 1960’s many conservatives wanted a </a:t>
            </a:r>
            <a:r>
              <a:rPr lang="en-US" sz="2100" b="1" i="1" dirty="0" smtClean="0"/>
              <a:t>“Choice not an echo” </a:t>
            </a:r>
            <a:r>
              <a:rPr lang="en-US" sz="2100" dirty="0" smtClean="0"/>
              <a:t>of liberalism  </a:t>
            </a:r>
          </a:p>
          <a:p>
            <a:pPr marL="685800" lvl="1">
              <a:buFont typeface="Wingdings" panose="05000000000000000000" pitchFamily="2" charset="2"/>
              <a:buChar char="§"/>
            </a:pPr>
            <a:r>
              <a:rPr lang="en-US" sz="2100" dirty="0"/>
              <a:t>R</a:t>
            </a:r>
            <a:r>
              <a:rPr lang="en-US" sz="2100" dirty="0" smtClean="0"/>
              <a:t>eaction against Great Society, Civil Rights (blacks, women), countercultural movement and perceived youth delinquency</a:t>
            </a:r>
          </a:p>
          <a:p>
            <a:pPr marL="685800" lvl="1">
              <a:buFont typeface="Wingdings" panose="05000000000000000000" pitchFamily="2" charset="2"/>
              <a:buChar char="§"/>
            </a:pPr>
            <a:r>
              <a:rPr lang="en-US" sz="2100" dirty="0" smtClean="0"/>
              <a:t>Young Americans for Freedom (YAF) drafted </a:t>
            </a:r>
            <a:r>
              <a:rPr lang="en-US" sz="2100" b="1" i="1" dirty="0" smtClean="0"/>
              <a:t>Sharon Statement </a:t>
            </a:r>
            <a:r>
              <a:rPr lang="en-US" sz="2100" dirty="0" smtClean="0"/>
              <a:t>=&gt; manifesto for modern conservatism</a:t>
            </a:r>
          </a:p>
          <a:p>
            <a:pPr marL="400050" lvl="1" indent="0">
              <a:buNone/>
            </a:pPr>
            <a:r>
              <a:rPr lang="en-US" sz="2100" b="1" i="1" dirty="0"/>
              <a:t>	</a:t>
            </a:r>
            <a:r>
              <a:rPr lang="en-US" sz="2100" b="1" i="1" dirty="0" smtClean="0"/>
              <a:t>-- </a:t>
            </a:r>
            <a:r>
              <a:rPr lang="en-US" sz="2100" dirty="0" smtClean="0"/>
              <a:t>Called for small government devoted to Law and Order, national 	defense and protection of personal liberties and freedoms</a:t>
            </a:r>
          </a:p>
          <a:p>
            <a:pPr marL="400050" lvl="1" indent="0">
              <a:buNone/>
            </a:pPr>
            <a:r>
              <a:rPr lang="en-US" sz="2100" dirty="0"/>
              <a:t>	</a:t>
            </a:r>
            <a:r>
              <a:rPr lang="en-US" sz="2100" dirty="0" smtClean="0"/>
              <a:t>-- Also opposed judicial activism of 1960’s Supreme Court =&gt; judges 	should not “legislate from bench”</a:t>
            </a:r>
          </a:p>
          <a:p>
            <a:r>
              <a:rPr lang="en-US" sz="2100" dirty="0" smtClean="0"/>
              <a:t>Republicans nominated _____________________to be the modern conservative President in 1964 =&gt; radical conservative in contrast to liberal LBJ</a:t>
            </a:r>
          </a:p>
          <a:p>
            <a:pPr marL="685800" lvl="1">
              <a:buFont typeface="Wingdings" panose="05000000000000000000" pitchFamily="2" charset="2"/>
              <a:buChar char="§"/>
            </a:pPr>
            <a:r>
              <a:rPr lang="en-US" sz="2100" dirty="0" smtClean="0"/>
              <a:t>LBJ successfully painted Goldwater as simply a radical =&gt; Goldwater often shot from the lip (use nuclear weapons in Vietnam?)</a:t>
            </a:r>
          </a:p>
          <a:p>
            <a:pPr marL="685800" lvl="1">
              <a:buFont typeface="Wingdings" panose="05000000000000000000" pitchFamily="2" charset="2"/>
              <a:buChar char="§"/>
            </a:pPr>
            <a:endParaRPr lang="en-US" sz="2100" dirty="0"/>
          </a:p>
        </p:txBody>
      </p:sp>
    </p:spTree>
    <p:extLst>
      <p:ext uri="{BB962C8B-B14F-4D97-AF65-F5344CB8AC3E}">
        <p14:creationId xmlns:p14="http://schemas.microsoft.com/office/powerpoint/2010/main" val="14813797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996633">
            <a:alpha val="1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Election of 1964</a:t>
            </a:r>
            <a:endParaRPr lang="en-US" b="1" u="sng" dirty="0"/>
          </a:p>
        </p:txBody>
      </p:sp>
      <p:pic>
        <p:nvPicPr>
          <p:cNvPr id="46082" name="Picture 2" descr="http://www.factbook.org/wikipedia/en/media/d/db/electoralcollege1964_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915400" cy="5170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0989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996633">
            <a:alpha val="1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58200" cy="609600"/>
          </a:xfrm>
        </p:spPr>
        <p:txBody>
          <a:bodyPr>
            <a:normAutofit fontScale="90000"/>
          </a:bodyPr>
          <a:lstStyle/>
          <a:p>
            <a:r>
              <a:rPr lang="en-US" b="1" u="sng" dirty="0" smtClean="0"/>
              <a:t>Barry Goldwater &amp; Election of 1964</a:t>
            </a:r>
            <a:endParaRPr lang="en-US" b="1" u="sng" dirty="0"/>
          </a:p>
        </p:txBody>
      </p:sp>
      <p:pic>
        <p:nvPicPr>
          <p:cNvPr id="45060" name="Picture 4" descr="http://www.gosar4congress.com/wp-content/uploads/2012/07/goldwater_hb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62000"/>
            <a:ext cx="3926237" cy="5791200"/>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descr="http://izquotes.com/quotes-pictures/quote-the-income-tax-created-more-criminals-than-any-other-single-act-of-government-barry-goldwater-73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468" y="1676400"/>
            <a:ext cx="4819650" cy="2268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67200" y="4267200"/>
            <a:ext cx="4800600" cy="1200329"/>
          </a:xfrm>
          <a:prstGeom prst="rect">
            <a:avLst/>
          </a:prstGeom>
          <a:noFill/>
        </p:spPr>
        <p:txBody>
          <a:bodyPr wrap="square" rtlCol="0">
            <a:spAutoFit/>
          </a:bodyPr>
          <a:lstStyle/>
          <a:p>
            <a:endParaRPr lang="en-US" dirty="0">
              <a:hlinkClick r:id="rId4"/>
            </a:endParaRPr>
          </a:p>
          <a:p>
            <a:r>
              <a:rPr lang="en-US" dirty="0" smtClean="0">
                <a:hlinkClick r:id="rId4"/>
              </a:rPr>
              <a:t>http</a:t>
            </a:r>
            <a:r>
              <a:rPr lang="en-US" dirty="0">
                <a:hlinkClick r:id="rId4"/>
              </a:rPr>
              <a:t>://</a:t>
            </a:r>
            <a:r>
              <a:rPr lang="en-US" dirty="0" smtClean="0">
                <a:hlinkClick r:id="rId4"/>
              </a:rPr>
              <a:t>www.livingroomcandidate.org/commercials/1964</a:t>
            </a:r>
            <a:endParaRPr lang="en-US" dirty="0" smtClean="0"/>
          </a:p>
          <a:p>
            <a:endParaRPr lang="en-US" dirty="0"/>
          </a:p>
        </p:txBody>
      </p:sp>
    </p:spTree>
    <p:extLst>
      <p:ext uri="{BB962C8B-B14F-4D97-AF65-F5344CB8AC3E}">
        <p14:creationId xmlns:p14="http://schemas.microsoft.com/office/powerpoint/2010/main" val="40192307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996633">
            <a:alpha val="13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9225"/>
            <a:ext cx="9144000" cy="6324600"/>
          </a:xfrm>
        </p:spPr>
        <p:txBody>
          <a:bodyPr>
            <a:noAutofit/>
          </a:bodyPr>
          <a:lstStyle/>
          <a:p>
            <a:r>
              <a:rPr lang="en-US" sz="1900" dirty="0" smtClean="0"/>
              <a:t>Conservatives in the 1960’s and 70’s continued to fight for these goals with moderate success on some fronts</a:t>
            </a:r>
          </a:p>
          <a:p>
            <a:pPr lvl="1">
              <a:buFont typeface="Wingdings" panose="05000000000000000000" pitchFamily="2" charset="2"/>
              <a:buChar char="§"/>
            </a:pPr>
            <a:r>
              <a:rPr lang="en-US" sz="1900" dirty="0" smtClean="0"/>
              <a:t>Richard Nixon was elected President in 1968 =&gt; </a:t>
            </a:r>
            <a:r>
              <a:rPr lang="en-US" sz="1900" b="1" i="1" dirty="0" smtClean="0"/>
              <a:t>New Federalism </a:t>
            </a:r>
            <a:r>
              <a:rPr lang="en-US" sz="1900" dirty="0" smtClean="0"/>
              <a:t>(return $$ to states . .  i.e. kill Great Society)</a:t>
            </a:r>
          </a:p>
          <a:p>
            <a:pPr marL="857250" lvl="2" indent="0">
              <a:buNone/>
            </a:pPr>
            <a:r>
              <a:rPr lang="en-US" sz="1900" dirty="0" smtClean="0"/>
              <a:t>-- Instituted some conservative policies =&gt; opposition to school busing (Southern strategy), “Law &amp; Order” in cities (anti-protest &amp; Black Power)</a:t>
            </a:r>
          </a:p>
          <a:p>
            <a:pPr marL="857250" lvl="2" indent="0">
              <a:buNone/>
            </a:pPr>
            <a:r>
              <a:rPr lang="en-US" sz="1900" dirty="0" smtClean="0"/>
              <a:t>-- -- Tried to appeal to the </a:t>
            </a:r>
            <a:r>
              <a:rPr lang="en-US" sz="1900" b="1" i="1" dirty="0" smtClean="0"/>
              <a:t>“_______________________” </a:t>
            </a:r>
            <a:r>
              <a:rPr lang="en-US" sz="1900" dirty="0" smtClean="0"/>
              <a:t>=&gt; white middle class, suburban, </a:t>
            </a:r>
            <a:r>
              <a:rPr lang="en-US" sz="1900" dirty="0" err="1" smtClean="0"/>
              <a:t>midwestern</a:t>
            </a:r>
            <a:r>
              <a:rPr lang="en-US" sz="1900" dirty="0" smtClean="0"/>
              <a:t>, southern person who does not engage in protest</a:t>
            </a:r>
          </a:p>
          <a:p>
            <a:pPr lvl="1">
              <a:buFont typeface="Wingdings" panose="05000000000000000000" pitchFamily="2" charset="2"/>
              <a:buChar char="§"/>
            </a:pPr>
            <a:r>
              <a:rPr lang="en-US" sz="1900" dirty="0" smtClean="0"/>
              <a:t>1978 Supreme Court Case ________________________________struck down racial quotas in college admissions (preserved affirmative action though)</a:t>
            </a:r>
          </a:p>
          <a:p>
            <a:pPr lvl="1">
              <a:buFont typeface="Wingdings" panose="05000000000000000000" pitchFamily="2" charset="2"/>
              <a:buChar char="§"/>
            </a:pPr>
            <a:r>
              <a:rPr lang="en-US" sz="1900" dirty="0" smtClean="0"/>
              <a:t>Some conservatives also supported </a:t>
            </a:r>
            <a:r>
              <a:rPr lang="en-US" sz="1900" b="1" i="1" dirty="0" smtClean="0"/>
              <a:t>George Wallace </a:t>
            </a:r>
            <a:r>
              <a:rPr lang="en-US" sz="1900" dirty="0" smtClean="0"/>
              <a:t>=&gt; radical southern candidate that opposed integration &amp; student protest</a:t>
            </a:r>
          </a:p>
          <a:p>
            <a:pPr lvl="1">
              <a:buFont typeface="Wingdings" panose="05000000000000000000" pitchFamily="2" charset="2"/>
              <a:buChar char="§"/>
            </a:pPr>
            <a:r>
              <a:rPr lang="en-US" sz="1900" dirty="0" smtClean="0"/>
              <a:t>_________________________argued for </a:t>
            </a:r>
            <a:r>
              <a:rPr lang="en-US" sz="1900" b="1" i="1" dirty="0" smtClean="0"/>
              <a:t>“moral conservatism” </a:t>
            </a:r>
            <a:r>
              <a:rPr lang="en-US" sz="1900" dirty="0" smtClean="0"/>
              <a:t>in the 1970’s and also founded the </a:t>
            </a:r>
            <a:r>
              <a:rPr lang="en-US" sz="1900" b="1" i="1" dirty="0" smtClean="0"/>
              <a:t>anti-feminism</a:t>
            </a:r>
            <a:r>
              <a:rPr lang="en-US" sz="1900" dirty="0" smtClean="0"/>
              <a:t> movement</a:t>
            </a:r>
          </a:p>
          <a:p>
            <a:pPr lvl="2">
              <a:buFont typeface="Courier New" panose="02070309020205020404" pitchFamily="49" charset="0"/>
              <a:buChar char="o"/>
            </a:pPr>
            <a:r>
              <a:rPr lang="en-US" sz="1900" dirty="0" smtClean="0"/>
              <a:t>Argued for use of moral judgement in government and against anti-moral policies like abortion (</a:t>
            </a:r>
            <a:r>
              <a:rPr lang="en-US" sz="1900" b="1" i="1" dirty="0" smtClean="0"/>
              <a:t>Roe v Wade </a:t>
            </a:r>
            <a:r>
              <a:rPr lang="en-US" sz="1900" dirty="0" smtClean="0"/>
              <a:t>decision)</a:t>
            </a:r>
          </a:p>
          <a:p>
            <a:pPr lvl="2">
              <a:buFont typeface="Courier New" panose="02070309020205020404" pitchFamily="49" charset="0"/>
              <a:buChar char="o"/>
            </a:pPr>
            <a:r>
              <a:rPr lang="en-US" sz="1900" dirty="0" smtClean="0"/>
              <a:t>Founded the </a:t>
            </a:r>
            <a:r>
              <a:rPr lang="en-US" sz="1900" b="1" i="1" dirty="0" smtClean="0"/>
              <a:t>Eagle Forum </a:t>
            </a:r>
            <a:r>
              <a:rPr lang="en-US" sz="1900" dirty="0" smtClean="0"/>
              <a:t>in 1972 =&gt; promoted the traditional role of women &amp; pro-family policies (raise moral children who are good citizens) </a:t>
            </a:r>
          </a:p>
          <a:p>
            <a:pPr lvl="2">
              <a:buFont typeface="Courier New" panose="02070309020205020404" pitchFamily="49" charset="0"/>
              <a:buChar char="o"/>
            </a:pPr>
            <a:r>
              <a:rPr lang="en-US" sz="1900" dirty="0" smtClean="0"/>
              <a:t> Opposed the </a:t>
            </a:r>
            <a:r>
              <a:rPr lang="en-US" sz="1900" b="1" i="1" dirty="0" smtClean="0"/>
              <a:t>ERA amendment </a:t>
            </a:r>
            <a:r>
              <a:rPr lang="en-US" sz="1900" dirty="0" smtClean="0"/>
              <a:t>=&gt; would led to females in military, unisex bathrooms and lose of female SS death benefits</a:t>
            </a:r>
            <a:endParaRPr lang="en-US" sz="1900" dirty="0"/>
          </a:p>
        </p:txBody>
      </p:sp>
      <p:sp>
        <p:nvSpPr>
          <p:cNvPr id="4" name="Title 1"/>
          <p:cNvSpPr>
            <a:spLocks noGrp="1"/>
          </p:cNvSpPr>
          <p:nvPr>
            <p:ph type="title"/>
          </p:nvPr>
        </p:nvSpPr>
        <p:spPr>
          <a:xfrm>
            <a:off x="228600" y="76200"/>
            <a:ext cx="8763000" cy="304800"/>
          </a:xfrm>
        </p:spPr>
        <p:txBody>
          <a:bodyPr>
            <a:normAutofit fontScale="90000"/>
          </a:bodyPr>
          <a:lstStyle/>
          <a:p>
            <a:r>
              <a:rPr lang="en-US" b="1" u="sng" dirty="0" smtClean="0"/>
              <a:t>Modern Conservatism in 1960’s and 70’s</a:t>
            </a:r>
            <a:endParaRPr lang="en-US" b="1" u="sng" dirty="0"/>
          </a:p>
        </p:txBody>
      </p:sp>
    </p:spTree>
    <p:extLst>
      <p:ext uri="{BB962C8B-B14F-4D97-AF65-F5344CB8AC3E}">
        <p14:creationId xmlns:p14="http://schemas.microsoft.com/office/powerpoint/2010/main" val="371168219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996633">
            <a:alpha val="1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George Wallace</a:t>
            </a:r>
            <a:endParaRPr lang="en-US" b="1" u="sng" dirty="0"/>
          </a:p>
        </p:txBody>
      </p:sp>
      <p:pic>
        <p:nvPicPr>
          <p:cNvPr id="47106" name="Picture 2" descr="https://williamhogeland.files.wordpress.com/2012/04/wall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85800"/>
            <a:ext cx="4511039" cy="563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66613" y="914400"/>
            <a:ext cx="4401187" cy="3477875"/>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Wallace on segregation =&gt; “Segregation now, segregation tomorrow, segregation forever.”</a:t>
            </a:r>
            <a:endParaRPr lang="en-US" sz="2200" dirty="0"/>
          </a:p>
          <a:p>
            <a:pPr marL="285750" indent="-285750">
              <a:buFont typeface="Arial" panose="020B0604020202020204" pitchFamily="34" charset="0"/>
              <a:buChar char="•"/>
            </a:pPr>
            <a:r>
              <a:rPr lang="en-US" sz="2200" dirty="0" smtClean="0"/>
              <a:t>Wallace on Hippie protest =&gt; “If any demonstrator ever lays down in front of my car, it will be the last car he ever sees”</a:t>
            </a:r>
          </a:p>
          <a:p>
            <a:pPr marL="285750" indent="-285750">
              <a:buFont typeface="Arial" panose="020B0604020202020204" pitchFamily="34" charset="0"/>
              <a:buChar char="•"/>
            </a:pPr>
            <a:r>
              <a:rPr lang="en-US" sz="2200" dirty="0" smtClean="0"/>
              <a:t>Wallace on Hippies =&gt; “ Here are two words that the hippie does not understand – SOAP &amp; WORK”</a:t>
            </a:r>
            <a:endParaRPr lang="en-US" sz="2200" dirty="0"/>
          </a:p>
        </p:txBody>
      </p:sp>
    </p:spTree>
    <p:extLst>
      <p:ext uri="{BB962C8B-B14F-4D97-AF65-F5344CB8AC3E}">
        <p14:creationId xmlns:p14="http://schemas.microsoft.com/office/powerpoint/2010/main" val="19052252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996633">
            <a:alpha val="13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0" y="228600"/>
            <a:ext cx="4495800" cy="990600"/>
          </a:xfrm>
        </p:spPr>
        <p:txBody>
          <a:bodyPr>
            <a:normAutofit fontScale="90000"/>
          </a:bodyPr>
          <a:lstStyle/>
          <a:p>
            <a:r>
              <a:rPr lang="en-US" sz="3400" b="1" u="sng" dirty="0" err="1" smtClean="0"/>
              <a:t>Phyliss</a:t>
            </a:r>
            <a:r>
              <a:rPr lang="en-US" sz="3400" b="1" u="sng" dirty="0" smtClean="0"/>
              <a:t> </a:t>
            </a:r>
            <a:r>
              <a:rPr lang="en-US" sz="3400" b="1" u="sng" dirty="0" err="1" smtClean="0"/>
              <a:t>Schlafly</a:t>
            </a:r>
            <a:r>
              <a:rPr lang="en-US" sz="3400" b="1" u="sng" dirty="0" smtClean="0"/>
              <a:t> &amp; Moral Conservatism</a:t>
            </a:r>
            <a:endParaRPr lang="en-US" b="1" u="sng" dirty="0"/>
          </a:p>
        </p:txBody>
      </p:sp>
      <p:pic>
        <p:nvPicPr>
          <p:cNvPr id="48130" name="Picture 2" descr="http://equalrightsamendment1979.weebly.com/uploads/2/8/4/8/28482943/83385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2" y="76200"/>
            <a:ext cx="3895217" cy="518160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www.americanyawp.com/text/wp-content/uploads/schlaf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825210"/>
            <a:ext cx="5916355" cy="295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442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77000"/>
          </a:xfrm>
        </p:spPr>
        <p:txBody>
          <a:bodyPr>
            <a:normAutofit fontScale="92500" lnSpcReduction="10000"/>
          </a:bodyPr>
          <a:lstStyle/>
          <a:p>
            <a:pPr>
              <a:buNone/>
            </a:pPr>
            <a:r>
              <a:rPr lang="en-US" sz="2400" b="1" i="1" dirty="0" smtClean="0"/>
              <a:t>#2: _____________</a:t>
            </a:r>
            <a:r>
              <a:rPr lang="en-US" sz="2400" dirty="0" smtClean="0"/>
              <a:t>=&gt; in 1949 the USSR detonated its first atomic weapon</a:t>
            </a:r>
            <a:endParaRPr lang="en-US" altLang="en-US" sz="2400" b="1" i="1" dirty="0" smtClean="0"/>
          </a:p>
          <a:p>
            <a:r>
              <a:rPr lang="en-US" altLang="en-US" sz="2400" b="1" i="1" dirty="0" smtClean="0"/>
              <a:t>Ethel &amp; Julius Rosenberg</a:t>
            </a:r>
            <a:r>
              <a:rPr lang="en-US" altLang="en-US" sz="2400" dirty="0" smtClean="0"/>
              <a:t> blamed for leak and executed after trial in 1951</a:t>
            </a:r>
          </a:p>
          <a:p>
            <a:pPr>
              <a:buNone/>
            </a:pPr>
            <a:r>
              <a:rPr lang="en-US" altLang="en-US" sz="2400" b="1" i="1" dirty="0" smtClean="0"/>
              <a:t>*Rosenberg case helped convince US there was a internal Communist threat*</a:t>
            </a:r>
          </a:p>
          <a:p>
            <a:r>
              <a:rPr lang="en-US" altLang="en-US" sz="2400" dirty="0" smtClean="0"/>
              <a:t>Many Americans became fearful of a </a:t>
            </a:r>
            <a:r>
              <a:rPr lang="en-US" altLang="en-US" sz="2400" b="1" i="1" dirty="0" smtClean="0"/>
              <a:t>Nuclear WWIII </a:t>
            </a:r>
            <a:r>
              <a:rPr lang="en-US" altLang="en-US" sz="2400" dirty="0" smtClean="0"/>
              <a:t>w/ the Soviets</a:t>
            </a:r>
          </a:p>
          <a:p>
            <a:pPr lvl="1">
              <a:buFont typeface="Wingdings" panose="05000000000000000000" pitchFamily="2" charset="2"/>
              <a:buChar char="§"/>
            </a:pPr>
            <a:r>
              <a:rPr lang="en-US" altLang="en-US" sz="2400" dirty="0" smtClean="0"/>
              <a:t> Eisenhower creates ___________________________(FCDA) to ease fears by creating public service ads &amp; increasing awareness </a:t>
            </a:r>
          </a:p>
          <a:p>
            <a:pPr marL="457200" lvl="1" indent="0">
              <a:buNone/>
            </a:pPr>
            <a:r>
              <a:rPr lang="en-US" altLang="en-US" sz="2400" dirty="0"/>
              <a:t>	</a:t>
            </a:r>
            <a:r>
              <a:rPr lang="en-US" altLang="en-US" sz="2400" dirty="0" smtClean="0"/>
              <a:t>-- </a:t>
            </a:r>
            <a:r>
              <a:rPr lang="en-US" altLang="en-US" sz="2400" b="1" i="1" dirty="0" smtClean="0"/>
              <a:t>Duck and Cover Campaign advertisement** </a:t>
            </a:r>
            <a:endParaRPr lang="en-US" altLang="en-US" sz="2400" dirty="0" smtClean="0"/>
          </a:p>
          <a:p>
            <a:pPr lvl="1">
              <a:buFont typeface="Wingdings" panose="05000000000000000000" pitchFamily="2" charset="2"/>
              <a:buChar char="§"/>
            </a:pPr>
            <a:r>
              <a:rPr lang="en-US" altLang="en-US" sz="2400" dirty="0" smtClean="0"/>
              <a:t>Businesses in US encourage home bomb shelters, radiation proof clothing, etc..</a:t>
            </a:r>
            <a:r>
              <a:rPr lang="en-US" altLang="en-US" sz="2400" b="1" i="1" dirty="0" smtClean="0"/>
              <a:t> </a:t>
            </a:r>
          </a:p>
          <a:p>
            <a:pPr marL="514350" indent="-457200"/>
            <a:r>
              <a:rPr lang="en-US" altLang="en-US" sz="2400" dirty="0" smtClean="0"/>
              <a:t>Eisenhower Adm. used</a:t>
            </a:r>
            <a:r>
              <a:rPr lang="en-US" altLang="en-US" sz="2400" b="1" i="1" dirty="0" smtClean="0"/>
              <a:t> </a:t>
            </a:r>
            <a:r>
              <a:rPr lang="en-US" altLang="en-US" sz="2400" dirty="0" smtClean="0"/>
              <a:t>a document from Truman era</a:t>
            </a:r>
            <a:r>
              <a:rPr lang="en-US" altLang="en-US" sz="2400" b="1" i="1" dirty="0" smtClean="0"/>
              <a:t> (National Security Council Memo #68) NSC 68 </a:t>
            </a:r>
            <a:r>
              <a:rPr lang="en-US" altLang="en-US" sz="2400" dirty="0" smtClean="0"/>
              <a:t>to expand on an already growing US military</a:t>
            </a:r>
          </a:p>
          <a:p>
            <a:pPr lvl="1">
              <a:buFont typeface="Wingdings" panose="05000000000000000000" pitchFamily="2" charset="2"/>
              <a:buChar char="§"/>
            </a:pPr>
            <a:r>
              <a:rPr lang="en-US" altLang="en-US" sz="2400" b="1" i="1" dirty="0" smtClean="0"/>
              <a:t> NSC 68 </a:t>
            </a:r>
            <a:r>
              <a:rPr lang="en-US" altLang="en-US" sz="2400" dirty="0" smtClean="0"/>
              <a:t>used during 1950’s to expand military 4x it’s size </a:t>
            </a:r>
          </a:p>
          <a:p>
            <a:r>
              <a:rPr lang="en-US" altLang="en-US" sz="2400" dirty="0" smtClean="0"/>
              <a:t>Eisenhower sought a new strategy, shunning </a:t>
            </a:r>
            <a:r>
              <a:rPr lang="en-US" altLang="en-US" sz="2400" b="1" i="1" dirty="0" err="1" smtClean="0"/>
              <a:t>Containnment</a:t>
            </a:r>
            <a:r>
              <a:rPr lang="en-US" altLang="en-US" sz="2400" dirty="0" smtClean="0"/>
              <a:t> as “too passive” =&gt; introduces ___________________________or </a:t>
            </a:r>
            <a:r>
              <a:rPr lang="en-US" altLang="en-US" sz="2400" b="1" i="1" dirty="0" smtClean="0"/>
              <a:t>“</a:t>
            </a:r>
            <a:r>
              <a:rPr lang="en-US" altLang="en-US" sz="2400" b="1" i="1" dirty="0" err="1" smtClean="0"/>
              <a:t>Brinkmenship</a:t>
            </a:r>
            <a:r>
              <a:rPr lang="en-US" altLang="en-US" sz="2400" b="1" i="1" dirty="0" smtClean="0"/>
              <a:t>” </a:t>
            </a:r>
          </a:p>
          <a:p>
            <a:pPr marL="685800" lvl="1">
              <a:buFont typeface="Wingdings" panose="05000000000000000000" pitchFamily="2" charset="2"/>
              <a:buChar char="§"/>
            </a:pPr>
            <a:r>
              <a:rPr lang="en-US" altLang="en-US" sz="2400" b="1" i="1" dirty="0" smtClean="0"/>
              <a:t>Threaten large response if USSR gets “out of line” =&gt; i.e. nuclear</a:t>
            </a:r>
            <a:endParaRPr lang="en-US" altLang="en-US" sz="2400" b="1" i="1" dirty="0"/>
          </a:p>
          <a:p>
            <a:pPr marL="685800" lvl="1">
              <a:buFont typeface="Wingdings" panose="05000000000000000000" pitchFamily="2" charset="2"/>
              <a:buChar char="§"/>
            </a:pPr>
            <a:r>
              <a:rPr lang="en-US" altLang="en-US" sz="2400" dirty="0" smtClean="0"/>
              <a:t>Eisenhower felt this idea would save $$, threaten Soviets to retreat </a:t>
            </a:r>
            <a:r>
              <a:rPr lang="en-US" altLang="en-US" sz="2400" b="1" i="1" dirty="0" smtClean="0"/>
              <a:t>		** Q: Problems w/ new Cold War strategy?? ** </a:t>
            </a:r>
          </a:p>
          <a:p>
            <a:endParaRPr lang="en-US" sz="2200"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smtClean="0"/>
              <a:t>Indirect Cold War Confrontations</a:t>
            </a:r>
            <a:endParaRPr lang="en-US" b="1" u="sng" dirty="0"/>
          </a:p>
        </p:txBody>
      </p:sp>
    </p:spTree>
    <p:extLst>
      <p:ext uri="{BB962C8B-B14F-4D97-AF65-F5344CB8AC3E}">
        <p14:creationId xmlns:p14="http://schemas.microsoft.com/office/powerpoint/2010/main" val="17714726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smtClean="0"/>
              <a:t>1970’s Malaise</a:t>
            </a:r>
            <a:endParaRPr lang="en-US" b="1" u="sng" dirty="0"/>
          </a:p>
        </p:txBody>
      </p:sp>
      <p:sp>
        <p:nvSpPr>
          <p:cNvPr id="3" name="Content Placeholder 2"/>
          <p:cNvSpPr>
            <a:spLocks noGrp="1"/>
          </p:cNvSpPr>
          <p:nvPr>
            <p:ph idx="1"/>
          </p:nvPr>
        </p:nvSpPr>
        <p:spPr>
          <a:xfrm>
            <a:off x="0" y="457200"/>
            <a:ext cx="9144000" cy="6324600"/>
          </a:xfrm>
        </p:spPr>
        <p:txBody>
          <a:bodyPr>
            <a:noAutofit/>
          </a:bodyPr>
          <a:lstStyle/>
          <a:p>
            <a:pPr marL="0" indent="0">
              <a:buNone/>
            </a:pPr>
            <a:r>
              <a:rPr lang="en-US" sz="2100" b="1" i="1" dirty="0" smtClean="0"/>
              <a:t>Q: What is Malaise? =&gt; </a:t>
            </a:r>
            <a:r>
              <a:rPr lang="en-US" sz="2100" dirty="0" smtClean="0"/>
              <a:t>a </a:t>
            </a:r>
            <a:r>
              <a:rPr lang="en-US" sz="2100" dirty="0"/>
              <a:t>general feeling of discomfort, illness, or uneasiness whose exact cause is difficult to </a:t>
            </a:r>
            <a:r>
              <a:rPr lang="en-US" sz="2100" dirty="0" smtClean="0"/>
              <a:t>identify</a:t>
            </a:r>
          </a:p>
          <a:p>
            <a:r>
              <a:rPr lang="en-US" sz="2100" dirty="0" smtClean="0"/>
              <a:t>The 1970’s in the United States were permeated by a feeling of malaise that was brought on by many complex factors . . .</a:t>
            </a:r>
          </a:p>
          <a:p>
            <a:pPr marL="0" indent="0">
              <a:buNone/>
            </a:pPr>
            <a:r>
              <a:rPr lang="en-US" sz="2100" b="1" i="1" dirty="0" smtClean="0"/>
              <a:t>#1: Political Assassinations </a:t>
            </a:r>
            <a:r>
              <a:rPr lang="en-US" sz="2100" dirty="0" smtClean="0"/>
              <a:t>=&gt; many popular figures in the 1960’s and 70’s were assassinated, some under mysterious circumstances</a:t>
            </a:r>
          </a:p>
          <a:p>
            <a:r>
              <a:rPr lang="en-US" sz="2100" dirty="0" smtClean="0"/>
              <a:t>JFK was assassinated in Dallas Texas on November 22</a:t>
            </a:r>
            <a:r>
              <a:rPr lang="en-US" sz="2100" baseline="30000" dirty="0" smtClean="0"/>
              <a:t>nd</a:t>
            </a:r>
            <a:r>
              <a:rPr lang="en-US" sz="2100" dirty="0" smtClean="0"/>
              <a:t> 1963 during a motorcade by </a:t>
            </a:r>
            <a:r>
              <a:rPr lang="en-US" sz="2100" b="1" i="1" dirty="0" smtClean="0"/>
              <a:t>Lee Harvey Oswald</a:t>
            </a:r>
            <a:r>
              <a:rPr lang="en-US" sz="2100" dirty="0" smtClean="0"/>
              <a:t> </a:t>
            </a:r>
          </a:p>
          <a:p>
            <a:pPr marL="685800" lvl="1">
              <a:buFont typeface="Wingdings" panose="05000000000000000000" pitchFamily="2" charset="2"/>
              <a:buChar char="§"/>
            </a:pPr>
            <a:r>
              <a:rPr lang="en-US" sz="2100" dirty="0" smtClean="0"/>
              <a:t>Government investigation,_____________________</a:t>
            </a:r>
            <a:r>
              <a:rPr lang="en-US" sz="2100" b="1" i="1" dirty="0" smtClean="0"/>
              <a:t>, </a:t>
            </a:r>
            <a:r>
              <a:rPr lang="en-US" sz="2100" dirty="0" smtClean="0"/>
              <a:t>endorsed the lone assassin theory or </a:t>
            </a:r>
            <a:r>
              <a:rPr lang="en-US" sz="2100" b="1" i="1" dirty="0" smtClean="0"/>
              <a:t>Magic Bullet Theory</a:t>
            </a:r>
          </a:p>
          <a:p>
            <a:pPr marL="400050" lvl="1" indent="0">
              <a:buNone/>
            </a:pPr>
            <a:r>
              <a:rPr lang="en-US" sz="2100" b="1" i="1" dirty="0"/>
              <a:t>	</a:t>
            </a:r>
            <a:r>
              <a:rPr lang="en-US" sz="2100" b="1" i="1" dirty="0" smtClean="0"/>
              <a:t>-- </a:t>
            </a:r>
            <a:r>
              <a:rPr lang="en-US" sz="2100" dirty="0" smtClean="0"/>
              <a:t>Very suspicious circumstances and 90% of Americans disbelieve report</a:t>
            </a:r>
          </a:p>
          <a:p>
            <a:pPr lvl="1" indent="-342900">
              <a:buFont typeface="Wingdings" panose="05000000000000000000" pitchFamily="2" charset="2"/>
              <a:buChar char="§"/>
            </a:pPr>
            <a:r>
              <a:rPr lang="en-US" altLang="en-US" sz="2100" dirty="0"/>
              <a:t>Many Americans believed </a:t>
            </a:r>
            <a:r>
              <a:rPr lang="en-US" altLang="en-US" sz="2100" dirty="0" smtClean="0"/>
              <a:t>there </a:t>
            </a:r>
            <a:r>
              <a:rPr lang="en-US" altLang="en-US" sz="2100" dirty="0"/>
              <a:t>was a </a:t>
            </a:r>
            <a:r>
              <a:rPr lang="en-US" altLang="en-US" sz="2100" dirty="0" smtClean="0"/>
              <a:t>conspiracy =&gt;  </a:t>
            </a:r>
            <a:r>
              <a:rPr lang="en-US" altLang="en-US" sz="2100" b="1" i="1" dirty="0" smtClean="0"/>
              <a:t>LBJ, MIC, Southerners</a:t>
            </a:r>
            <a:r>
              <a:rPr lang="en-US" altLang="en-US" sz="2100" b="1" i="1" dirty="0"/>
              <a:t>, Communists, Cubans, Jackie Kennedy, Mob </a:t>
            </a:r>
            <a:r>
              <a:rPr lang="en-US" altLang="en-US" sz="2100" b="1" i="1" dirty="0" smtClean="0"/>
              <a:t>bosses ?????????</a:t>
            </a:r>
            <a:r>
              <a:rPr lang="en-US" altLang="en-US" sz="2100" dirty="0" smtClean="0"/>
              <a:t>  </a:t>
            </a:r>
            <a:endParaRPr lang="en-US" sz="2100" dirty="0" smtClean="0"/>
          </a:p>
          <a:p>
            <a:r>
              <a:rPr lang="en-US" sz="2100" dirty="0" smtClean="0"/>
              <a:t>_________________were both killed in the 1960s =&gt; MLK Jr’s was killed by White supremacist James Earl Ray, Malcolm X by Nation of Islam fanatic</a:t>
            </a:r>
          </a:p>
          <a:p>
            <a:pPr marL="685800" lvl="1">
              <a:buFont typeface="Wingdings" panose="05000000000000000000" pitchFamily="2" charset="2"/>
              <a:buChar char="§"/>
            </a:pPr>
            <a:r>
              <a:rPr lang="en-US" sz="2100" dirty="0" smtClean="0"/>
              <a:t>James Earl Ray later claims he was set up by the CIA &amp; did not shoot MLK Jr.</a:t>
            </a:r>
          </a:p>
          <a:p>
            <a:r>
              <a:rPr lang="en-US" sz="2100" dirty="0" smtClean="0"/>
              <a:t>_____________________was shot  while campaigning for President in 1968 on a strong anti-Vietnam war stance =&gt; many believe he was killed for views</a:t>
            </a:r>
            <a:endParaRPr lang="en-US" sz="2100" dirty="0"/>
          </a:p>
        </p:txBody>
      </p:sp>
    </p:spTree>
    <p:extLst>
      <p:ext uri="{BB962C8B-B14F-4D97-AF65-F5344CB8AC3E}">
        <p14:creationId xmlns:p14="http://schemas.microsoft.com/office/powerpoint/2010/main" val="31439098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77000"/>
          </a:xfrm>
        </p:spPr>
        <p:txBody>
          <a:bodyPr>
            <a:normAutofit lnSpcReduction="10000"/>
          </a:bodyPr>
          <a:lstStyle/>
          <a:p>
            <a:pPr marL="0" indent="0">
              <a:buNone/>
            </a:pPr>
            <a:r>
              <a:rPr lang="en-US" sz="2200" b="1" i="1" dirty="0" smtClean="0"/>
              <a:t>#2: Vietnam War </a:t>
            </a:r>
            <a:r>
              <a:rPr lang="en-US" sz="2200" dirty="0" smtClean="0"/>
              <a:t>=&gt; Vietnam lasted almost 10 years and in the end the US was unable to contain the spread of Communism (60,000 + dead)</a:t>
            </a:r>
          </a:p>
          <a:p>
            <a:r>
              <a:rPr lang="en-US" sz="2200" dirty="0" smtClean="0"/>
              <a:t>Shattered many Americans belief in the “invincibility” of American military power =&gt; fear future problems . . .</a:t>
            </a:r>
          </a:p>
          <a:p>
            <a:r>
              <a:rPr lang="en-US" sz="2200" dirty="0" smtClean="0"/>
              <a:t>War protests also divided the country and the tone was unpatriotic in the minds of many from the older generation =&gt; feared for the future of US</a:t>
            </a:r>
          </a:p>
          <a:p>
            <a:pPr marL="0" indent="0">
              <a:buNone/>
            </a:pPr>
            <a:r>
              <a:rPr lang="en-US" sz="2200" b="1" i="1" dirty="0" smtClean="0"/>
              <a:t>#3: _________________________</a:t>
            </a:r>
            <a:r>
              <a:rPr lang="en-US" sz="2200" dirty="0" smtClean="0"/>
              <a:t>=&gt; worst presidential scandal in US History</a:t>
            </a:r>
          </a:p>
          <a:p>
            <a:r>
              <a:rPr lang="en-US" sz="2200" dirty="0" smtClean="0"/>
              <a:t>Nixon Whitehouse was filled with “yes men” &amp; Nixon friends=&gt; i.e. </a:t>
            </a:r>
            <a:r>
              <a:rPr lang="en-US" sz="2200" b="1" i="1" dirty="0" smtClean="0"/>
              <a:t>Haldeman</a:t>
            </a:r>
            <a:r>
              <a:rPr lang="en-US" sz="2200" dirty="0" smtClean="0"/>
              <a:t> (Chief of Staff), </a:t>
            </a:r>
            <a:r>
              <a:rPr lang="en-US" sz="2200" b="1" i="1" dirty="0" err="1" smtClean="0"/>
              <a:t>Ehrlichman</a:t>
            </a:r>
            <a:r>
              <a:rPr lang="en-US" sz="2200" dirty="0" smtClean="0"/>
              <a:t> (Domestic advisor), </a:t>
            </a:r>
            <a:r>
              <a:rPr lang="en-US" sz="2200" b="1" i="1" dirty="0" smtClean="0"/>
              <a:t>Dean</a:t>
            </a:r>
            <a:r>
              <a:rPr lang="en-US" sz="2200" dirty="0" smtClean="0"/>
              <a:t> (lawyer)</a:t>
            </a:r>
          </a:p>
          <a:p>
            <a:r>
              <a:rPr lang="en-US" sz="2200" dirty="0" smtClean="0"/>
              <a:t>Nixon was obsessed with winning re-election in 1972 =&gt; creates </a:t>
            </a:r>
            <a:r>
              <a:rPr lang="en-US" sz="2200" b="1" i="1" dirty="0" smtClean="0"/>
              <a:t>CREEP</a:t>
            </a:r>
            <a:r>
              <a:rPr lang="en-US" sz="2200" dirty="0" smtClean="0"/>
              <a:t> and engages in </a:t>
            </a:r>
            <a:r>
              <a:rPr lang="en-US" sz="2200" b="1" i="1" dirty="0" smtClean="0"/>
              <a:t>dirty tricks campaign </a:t>
            </a:r>
            <a:r>
              <a:rPr lang="en-US" sz="2200" dirty="0" smtClean="0"/>
              <a:t>(</a:t>
            </a:r>
            <a:r>
              <a:rPr lang="en-US" sz="2200" b="1" i="1" dirty="0" smtClean="0"/>
              <a:t>Canuck Letter</a:t>
            </a:r>
            <a:r>
              <a:rPr lang="en-US" sz="2200" dirty="0" smtClean="0"/>
              <a:t>; use of CIA and FBI)</a:t>
            </a:r>
          </a:p>
          <a:p>
            <a:r>
              <a:rPr lang="en-US" sz="2200" dirty="0" smtClean="0"/>
              <a:t>CREEP authorizes and masterminds the break-in at the Watergate hotel (DNC headquarters) to steal Democratic strategies and plans</a:t>
            </a:r>
          </a:p>
          <a:p>
            <a:pPr marL="685800" lvl="1">
              <a:buFont typeface="Wingdings" panose="05000000000000000000" pitchFamily="2" charset="2"/>
              <a:buChar char="§"/>
            </a:pPr>
            <a:r>
              <a:rPr lang="en-US" sz="2100" dirty="0" smtClean="0"/>
              <a:t>“Plumbers” are caught and expose Nixon’s involvement in the cover-up</a:t>
            </a:r>
          </a:p>
          <a:p>
            <a:r>
              <a:rPr lang="en-US" sz="2100" b="1" i="1" dirty="0" smtClean="0"/>
              <a:t>Alexander Butterfield </a:t>
            </a:r>
            <a:r>
              <a:rPr lang="en-US" sz="2100" dirty="0" smtClean="0"/>
              <a:t>(Nixon aide) testifies about the existence of a ________ _____________=&gt; Congress &amp; Supreme Court order Nixon to hand over tapes</a:t>
            </a:r>
          </a:p>
          <a:p>
            <a:pPr marL="685800" lvl="1">
              <a:buFont typeface="Wingdings" panose="05000000000000000000" pitchFamily="2" charset="2"/>
              <a:buChar char="§"/>
            </a:pPr>
            <a:r>
              <a:rPr lang="en-US" sz="2100" dirty="0" smtClean="0"/>
              <a:t>Nixon refuses and then hands over tapes with huge gaps</a:t>
            </a:r>
          </a:p>
          <a:p>
            <a:r>
              <a:rPr lang="en-US" sz="2100" dirty="0" smtClean="0"/>
              <a:t>Nixon is forced to __________________in 1973 =&gt; 1</a:t>
            </a:r>
            <a:r>
              <a:rPr lang="en-US" sz="2100" baseline="30000" dirty="0" smtClean="0"/>
              <a:t>st</a:t>
            </a:r>
            <a:r>
              <a:rPr lang="en-US" sz="2100" dirty="0" smtClean="0"/>
              <a:t> president in US History</a:t>
            </a:r>
            <a:endParaRPr lang="en-US" sz="2100"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smtClean="0"/>
              <a:t>1970’s Malaise</a:t>
            </a:r>
            <a:endParaRPr lang="en-US" b="1" u="sng" dirty="0"/>
          </a:p>
        </p:txBody>
      </p:sp>
    </p:spTree>
    <p:extLst>
      <p:ext uri="{BB962C8B-B14F-4D97-AF65-F5344CB8AC3E}">
        <p14:creationId xmlns:p14="http://schemas.microsoft.com/office/powerpoint/2010/main" val="13015371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0" y="274638"/>
            <a:ext cx="3352800" cy="1706562"/>
          </a:xfrm>
        </p:spPr>
        <p:txBody>
          <a:bodyPr>
            <a:normAutofit/>
          </a:bodyPr>
          <a:lstStyle/>
          <a:p>
            <a:r>
              <a:rPr lang="en-US" b="1" i="1" dirty="0" smtClean="0"/>
              <a:t>Nixon and </a:t>
            </a:r>
            <a:r>
              <a:rPr lang="en-US" b="1" i="1" dirty="0"/>
              <a:t>W</a:t>
            </a:r>
            <a:r>
              <a:rPr lang="en-US" b="1" i="1" dirty="0" smtClean="0"/>
              <a:t>atergate</a:t>
            </a:r>
            <a:endParaRPr lang="en-US" b="1" i="1" dirty="0"/>
          </a:p>
        </p:txBody>
      </p:sp>
      <p:pic>
        <p:nvPicPr>
          <p:cNvPr id="20484" name="Picture 4" descr="http://www.loc.gov/exhibits/herblocks-history/images/hblock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4559847" cy="649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1794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00800"/>
          </a:xfrm>
        </p:spPr>
        <p:txBody>
          <a:bodyPr>
            <a:normAutofit fontScale="92500" lnSpcReduction="10000"/>
          </a:bodyPr>
          <a:lstStyle/>
          <a:p>
            <a:pPr marL="0" indent="0">
              <a:buNone/>
            </a:pPr>
            <a:r>
              <a:rPr lang="en-US" sz="2100" b="1" i="1" dirty="0" smtClean="0"/>
              <a:t>#4: </a:t>
            </a:r>
            <a:r>
              <a:rPr lang="en-US" sz="2100" b="1" i="1" dirty="0"/>
              <a:t>Energy </a:t>
            </a:r>
            <a:r>
              <a:rPr lang="en-US" sz="2100" b="1" i="1" dirty="0" smtClean="0"/>
              <a:t>Crisis &amp; Stagflation </a:t>
            </a:r>
            <a:r>
              <a:rPr lang="en-US" sz="2100" dirty="0"/>
              <a:t>=&gt; OPEC and 1970’s oil embargoes</a:t>
            </a:r>
          </a:p>
          <a:p>
            <a:pPr>
              <a:lnSpc>
                <a:spcPct val="90000"/>
              </a:lnSpc>
            </a:pPr>
            <a:r>
              <a:rPr lang="en-US" altLang="en-US" sz="2100" dirty="0"/>
              <a:t>After Nixon resigns Gerald Ford takes over as President =&gt; 1</a:t>
            </a:r>
            <a:r>
              <a:rPr lang="en-US" altLang="en-US" sz="2100" baseline="30000" dirty="0"/>
              <a:t>st</a:t>
            </a:r>
            <a:r>
              <a:rPr lang="en-US" altLang="en-US" sz="2100" dirty="0"/>
              <a:t> “unelected” leader of the United States</a:t>
            </a:r>
          </a:p>
          <a:p>
            <a:pPr lvl="1">
              <a:lnSpc>
                <a:spcPct val="90000"/>
              </a:lnSpc>
              <a:buFont typeface="Wingdings" panose="05000000000000000000" pitchFamily="2" charset="2"/>
              <a:buChar char="§"/>
            </a:pPr>
            <a:r>
              <a:rPr lang="en-US" altLang="en-US" sz="2100" dirty="0"/>
              <a:t>Most view him as a “caretaker President</a:t>
            </a:r>
            <a:r>
              <a:rPr lang="en-US" altLang="en-US" sz="2100" dirty="0" smtClean="0"/>
              <a:t>”</a:t>
            </a:r>
            <a:endParaRPr lang="en-US" altLang="en-US" sz="2100" dirty="0"/>
          </a:p>
          <a:p>
            <a:pPr>
              <a:lnSpc>
                <a:spcPct val="90000"/>
              </a:lnSpc>
            </a:pPr>
            <a:r>
              <a:rPr lang="en-US" altLang="en-US" sz="2100" dirty="0"/>
              <a:t>Most Americans are outraged and feel betrayed when </a:t>
            </a:r>
            <a:r>
              <a:rPr lang="en-US" altLang="en-US" sz="2100" dirty="0" smtClean="0"/>
              <a:t>_________________a </a:t>
            </a:r>
            <a:r>
              <a:rPr lang="en-US" altLang="en-US" sz="2100" dirty="0"/>
              <a:t>few weeks later =&gt; </a:t>
            </a:r>
            <a:r>
              <a:rPr lang="en-US" altLang="en-US" sz="2100" b="1" i="1" dirty="0"/>
              <a:t>feel that a “deal” was made!!!</a:t>
            </a:r>
          </a:p>
          <a:p>
            <a:pPr>
              <a:lnSpc>
                <a:spcPct val="90000"/>
              </a:lnSpc>
            </a:pPr>
            <a:r>
              <a:rPr lang="en-US" altLang="en-US" sz="2100" dirty="0" smtClean="0"/>
              <a:t>Ford &amp; Carter Presidencies were </a:t>
            </a:r>
            <a:r>
              <a:rPr lang="en-US" altLang="en-US" sz="2100" dirty="0"/>
              <a:t>troubled by </a:t>
            </a:r>
            <a:r>
              <a:rPr lang="en-US" altLang="en-US" sz="2100" dirty="0" smtClean="0"/>
              <a:t>International </a:t>
            </a:r>
            <a:r>
              <a:rPr lang="en-US" altLang="en-US" sz="2100" dirty="0"/>
              <a:t>Developments</a:t>
            </a:r>
          </a:p>
          <a:p>
            <a:pPr>
              <a:lnSpc>
                <a:spcPct val="90000"/>
              </a:lnSpc>
            </a:pPr>
            <a:r>
              <a:rPr lang="en-US" altLang="en-US" sz="2100" b="1" i="1" dirty="0" smtClean="0"/>
              <a:t>“</a:t>
            </a:r>
            <a:r>
              <a:rPr lang="en-US" altLang="en-US" sz="2100" b="1" i="1" dirty="0"/>
              <a:t>Stagflation</a:t>
            </a:r>
            <a:r>
              <a:rPr lang="en-US" altLang="en-US" sz="2100" i="1" dirty="0"/>
              <a:t>” </a:t>
            </a:r>
            <a:r>
              <a:rPr lang="en-US" altLang="en-US" sz="2100" dirty="0"/>
              <a:t>=&gt; US economy stagnate w/ industries and production that was falling behind Japan in cars/electronics and Third world in steel</a:t>
            </a:r>
          </a:p>
          <a:p>
            <a:pPr lvl="1">
              <a:lnSpc>
                <a:spcPct val="90000"/>
              </a:lnSpc>
              <a:buFont typeface="Wingdings" panose="05000000000000000000" pitchFamily="2" charset="2"/>
              <a:buChar char="§"/>
            </a:pPr>
            <a:r>
              <a:rPr lang="en-US" altLang="en-US" sz="2100" dirty="0" smtClean="0"/>
              <a:t>1970’s </a:t>
            </a:r>
            <a:r>
              <a:rPr lang="en-US" altLang="en-US" sz="2100" dirty="0"/>
              <a:t>also saw rampant inflation within US economy of 17%+ (average rate =2-3%); Causes much economic hardship!!!</a:t>
            </a:r>
          </a:p>
          <a:p>
            <a:pPr>
              <a:lnSpc>
                <a:spcPct val="90000"/>
              </a:lnSpc>
            </a:pPr>
            <a:r>
              <a:rPr lang="en-US" altLang="en-US" sz="2100" b="1" i="1" dirty="0" smtClean="0"/>
              <a:t>Energy </a:t>
            </a:r>
            <a:r>
              <a:rPr lang="en-US" altLang="en-US" sz="2100" b="1" i="1" dirty="0"/>
              <a:t>Crisis and </a:t>
            </a:r>
            <a:r>
              <a:rPr lang="en-US" altLang="en-US" sz="2100" b="1" i="1" dirty="0" smtClean="0"/>
              <a:t>___________________</a:t>
            </a:r>
            <a:r>
              <a:rPr lang="en-US" altLang="en-US" sz="2100" dirty="0" smtClean="0"/>
              <a:t>=&gt; due to </a:t>
            </a:r>
            <a:r>
              <a:rPr lang="en-US" altLang="en-US" sz="2100" dirty="0"/>
              <a:t>US support for Israel in </a:t>
            </a:r>
            <a:r>
              <a:rPr lang="en-US" altLang="en-US" sz="2100" b="1" i="1" dirty="0"/>
              <a:t>Yom </a:t>
            </a:r>
            <a:r>
              <a:rPr lang="en-US" altLang="en-US" sz="2100" b="1" i="1" dirty="0" smtClean="0"/>
              <a:t>Kippur War</a:t>
            </a:r>
            <a:r>
              <a:rPr lang="en-US" altLang="en-US" sz="2100" dirty="0" smtClean="0"/>
              <a:t> </a:t>
            </a:r>
            <a:r>
              <a:rPr lang="en-US" altLang="en-US" sz="2100" dirty="0"/>
              <a:t>and meddling in Iran’s Govt. </a:t>
            </a:r>
            <a:r>
              <a:rPr lang="en-US" altLang="en-US" sz="2100" b="1" dirty="0"/>
              <a:t>OPEC</a:t>
            </a:r>
            <a:r>
              <a:rPr lang="en-US" altLang="en-US" sz="2100" dirty="0"/>
              <a:t> institutes oil embargo vs. US</a:t>
            </a:r>
          </a:p>
          <a:p>
            <a:pPr lvl="1">
              <a:lnSpc>
                <a:spcPct val="90000"/>
              </a:lnSpc>
              <a:buFont typeface="Wingdings" panose="05000000000000000000" pitchFamily="2" charset="2"/>
              <a:buChar char="§"/>
            </a:pPr>
            <a:r>
              <a:rPr lang="en-US" altLang="en-US" sz="2100" b="1" i="1" dirty="0" smtClean="0"/>
              <a:t>33</a:t>
            </a:r>
            <a:r>
              <a:rPr lang="en-US" altLang="en-US" sz="2100" b="1" i="1" dirty="0"/>
              <a:t>% of </a:t>
            </a:r>
            <a:r>
              <a:rPr lang="en-US" altLang="en-US" sz="2100" b="1" i="1" dirty="0" smtClean="0"/>
              <a:t>US oil </a:t>
            </a:r>
            <a:r>
              <a:rPr lang="en-US" altLang="en-US" sz="2100" b="1" i="1" dirty="0"/>
              <a:t>bought from OPEC</a:t>
            </a:r>
            <a:r>
              <a:rPr lang="en-US" altLang="en-US" sz="2100" dirty="0"/>
              <a:t> &amp;</a:t>
            </a:r>
            <a:r>
              <a:rPr lang="en-US" altLang="en-US" sz="2100" dirty="0" smtClean="0"/>
              <a:t> </a:t>
            </a:r>
            <a:r>
              <a:rPr lang="en-US" altLang="en-US" sz="2100" dirty="0"/>
              <a:t>lack of supply cause oil prices to increase by </a:t>
            </a:r>
            <a:r>
              <a:rPr lang="en-US" altLang="en-US" sz="2100" b="1" i="1" dirty="0"/>
              <a:t>400% </a:t>
            </a:r>
            <a:r>
              <a:rPr lang="en-US" altLang="en-US" sz="2100" b="1" i="1" dirty="0" smtClean="0"/>
              <a:t>!!</a:t>
            </a:r>
            <a:r>
              <a:rPr lang="en-US" altLang="en-US" sz="2100" dirty="0" smtClean="0"/>
              <a:t> (</a:t>
            </a:r>
          </a:p>
          <a:p>
            <a:pPr marL="457200" lvl="1" indent="0">
              <a:lnSpc>
                <a:spcPct val="90000"/>
              </a:lnSpc>
              <a:buNone/>
            </a:pPr>
            <a:r>
              <a:rPr lang="en-US" altLang="en-US" sz="2100" dirty="0"/>
              <a:t>	</a:t>
            </a:r>
            <a:r>
              <a:rPr lang="en-US" altLang="en-US" sz="2100" dirty="0" smtClean="0"/>
              <a:t>-- Long lines and gas shortages throughout the late 1970’s</a:t>
            </a:r>
          </a:p>
          <a:p>
            <a:pPr lvl="1">
              <a:lnSpc>
                <a:spcPct val="90000"/>
              </a:lnSpc>
              <a:buFont typeface="Wingdings" panose="05000000000000000000" pitchFamily="2" charset="2"/>
              <a:buChar char="§"/>
            </a:pPr>
            <a:r>
              <a:rPr lang="en-US" altLang="en-US" sz="2100" dirty="0" smtClean="0"/>
              <a:t>US responds by developing a national energy policy =&gt; tries to limit consumption (55mph speed limit, conservation, domestic drilling)</a:t>
            </a:r>
          </a:p>
          <a:p>
            <a:pPr marL="457200" lvl="1" indent="0">
              <a:lnSpc>
                <a:spcPct val="90000"/>
              </a:lnSpc>
              <a:buNone/>
            </a:pPr>
            <a:r>
              <a:rPr lang="en-US" altLang="en-US" sz="2100" dirty="0"/>
              <a:t>	</a:t>
            </a:r>
            <a:r>
              <a:rPr lang="en-US" altLang="en-US" sz="2100" dirty="0" smtClean="0"/>
              <a:t>-- Forms alliances with Middle Eastern nations (i.e. Saudis, Kuwait) and 	vows 	to preserve access to Middle Eastern supplies</a:t>
            </a:r>
          </a:p>
          <a:p>
            <a:pPr marL="457200" lvl="1" indent="0">
              <a:lnSpc>
                <a:spcPct val="90000"/>
              </a:lnSpc>
              <a:buNone/>
            </a:pPr>
            <a:r>
              <a:rPr lang="en-US" altLang="en-US" sz="2100" dirty="0"/>
              <a:t>	</a:t>
            </a:r>
            <a:r>
              <a:rPr lang="en-US" altLang="en-US" sz="2100" dirty="0" smtClean="0"/>
              <a:t>-- Tries to promote Peace in the Middle East =&gt; Jimmy Carter’s _____________ _____________________in 1979 (peace treaty between Egypt and Israel)</a:t>
            </a:r>
            <a:endParaRPr lang="en-US" altLang="en-US" sz="2100"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smtClean="0"/>
              <a:t>1970’s Malaise</a:t>
            </a:r>
            <a:endParaRPr lang="en-US" b="1" u="sng" dirty="0"/>
          </a:p>
        </p:txBody>
      </p:sp>
    </p:spTree>
    <p:extLst>
      <p:ext uri="{BB962C8B-B14F-4D97-AF65-F5344CB8AC3E}">
        <p14:creationId xmlns:p14="http://schemas.microsoft.com/office/powerpoint/2010/main" val="17227664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7000"/>
          </a:schemeClr>
        </a:solidFill>
        <a:effectLst/>
      </p:bgPr>
    </p:bg>
    <p:spTree>
      <p:nvGrpSpPr>
        <p:cNvPr id="1" name=""/>
        <p:cNvGrpSpPr/>
        <p:nvPr/>
      </p:nvGrpSpPr>
      <p:grpSpPr>
        <a:xfrm>
          <a:off x="0" y="0"/>
          <a:ext cx="0" cy="0"/>
          <a:chOff x="0" y="0"/>
          <a:chExt cx="0" cy="0"/>
        </a:xfrm>
      </p:grpSpPr>
      <p:pic>
        <p:nvPicPr>
          <p:cNvPr id="66562" name="Picture 2" descr="http://bestsellingcarsblog.com/wp-content/uploads/2012/01/Subaru-Leone-Switzerland-198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73163"/>
            <a:ext cx="8839200"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Box 4"/>
          <p:cNvSpPr txBox="1">
            <a:spLocks noChangeArrowheads="1"/>
          </p:cNvSpPr>
          <p:nvPr/>
        </p:nvSpPr>
        <p:spPr bwMode="auto">
          <a:xfrm>
            <a:off x="228600" y="228600"/>
            <a:ext cx="868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u="sng"/>
              <a:t>1970 Toyota Corolla</a:t>
            </a:r>
          </a:p>
        </p:txBody>
      </p:sp>
    </p:spTree>
    <p:extLst>
      <p:ext uri="{BB962C8B-B14F-4D97-AF65-F5344CB8AC3E}">
        <p14:creationId xmlns:p14="http://schemas.microsoft.com/office/powerpoint/2010/main" val="29500705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7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411162"/>
          </a:xfrm>
        </p:spPr>
        <p:txBody>
          <a:bodyPr>
            <a:normAutofit fontScale="90000"/>
          </a:bodyPr>
          <a:lstStyle/>
          <a:p>
            <a:pPr eaLnBrk="1" hangingPunct="1"/>
            <a:r>
              <a:rPr lang="en-US" altLang="en-US" sz="4000" b="1" u="sng" smtClean="0"/>
              <a:t>Energy Crisis of 1970’s</a:t>
            </a:r>
          </a:p>
        </p:txBody>
      </p:sp>
      <p:pic>
        <p:nvPicPr>
          <p:cNvPr id="67587" name="Picture 5" descr="ID38014_3_EnergyCri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38115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7" descr="291---Image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914400"/>
            <a:ext cx="48768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03555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91100" y="274638"/>
            <a:ext cx="3695700" cy="2468562"/>
          </a:xfrm>
        </p:spPr>
        <p:txBody>
          <a:bodyPr/>
          <a:lstStyle/>
          <a:p>
            <a:r>
              <a:rPr lang="en-US" b="1" i="1" dirty="0" smtClean="0"/>
              <a:t>US Oil Production vs Consumption</a:t>
            </a:r>
            <a:endParaRPr lang="en-US" b="1" i="1" dirty="0"/>
          </a:p>
        </p:txBody>
      </p:sp>
      <p:pic>
        <p:nvPicPr>
          <p:cNvPr id="15362" name="Picture 2" descr="040404o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3075"/>
            <a:ext cx="4762500" cy="669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5384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u="sng" dirty="0" smtClean="0"/>
              <a:t>Camp David Accords</a:t>
            </a:r>
            <a:endParaRPr lang="en-US" b="1" u="sng" dirty="0"/>
          </a:p>
        </p:txBody>
      </p:sp>
      <p:pic>
        <p:nvPicPr>
          <p:cNvPr id="21506" name="Picture 2" descr="http://media-2.web.britannica.com/eb-media/20/78620-004-AE3D4B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467600" cy="577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0768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4953000" cy="6172200"/>
          </a:xfrm>
        </p:spPr>
        <p:txBody>
          <a:bodyPr>
            <a:normAutofit/>
          </a:bodyPr>
          <a:lstStyle/>
          <a:p>
            <a:pPr marL="0" indent="0">
              <a:buNone/>
            </a:pPr>
            <a:r>
              <a:rPr lang="en-US" sz="2200" b="1" i="1" dirty="0" smtClean="0"/>
              <a:t>#</a:t>
            </a:r>
            <a:r>
              <a:rPr lang="en-US" sz="2100" b="1" i="1" dirty="0" smtClean="0"/>
              <a:t>5</a:t>
            </a:r>
            <a:r>
              <a:rPr lang="en-US" sz="2100" b="1" i="1" smtClean="0"/>
              <a:t>: ______________________(</a:t>
            </a:r>
            <a:r>
              <a:rPr lang="en-US" sz="2100" b="1" i="1" dirty="0" smtClean="0"/>
              <a:t>1979-1981)</a:t>
            </a:r>
          </a:p>
          <a:p>
            <a:pPr>
              <a:lnSpc>
                <a:spcPct val="90000"/>
              </a:lnSpc>
            </a:pPr>
            <a:r>
              <a:rPr lang="en-US" altLang="en-US" sz="2100" dirty="0" smtClean="0"/>
              <a:t>US </a:t>
            </a:r>
            <a:r>
              <a:rPr lang="en-US" altLang="en-US" sz="2100" dirty="0"/>
              <a:t>backed leader of Iran </a:t>
            </a:r>
            <a:r>
              <a:rPr lang="en-US" altLang="en-US" sz="2100" b="1" i="1" dirty="0"/>
              <a:t>Shah Pahlavi</a:t>
            </a:r>
            <a:r>
              <a:rPr lang="en-US" altLang="en-US" sz="2100" dirty="0"/>
              <a:t> leaves country for medical treatment in US </a:t>
            </a:r>
            <a:r>
              <a:rPr lang="en-US" altLang="en-US" sz="2100" dirty="0" smtClean="0"/>
              <a:t>(US installed via CIA coup in 1950’s)</a:t>
            </a:r>
            <a:endParaRPr lang="en-US" altLang="en-US" sz="2100" dirty="0"/>
          </a:p>
          <a:p>
            <a:pPr lvl="1">
              <a:lnSpc>
                <a:spcPct val="90000"/>
              </a:lnSpc>
              <a:buFont typeface="Wingdings" panose="05000000000000000000" pitchFamily="2" charset="2"/>
              <a:buChar char="§"/>
            </a:pPr>
            <a:r>
              <a:rPr lang="en-US" altLang="en-US" sz="2100" dirty="0" smtClean="0"/>
              <a:t>While </a:t>
            </a:r>
            <a:r>
              <a:rPr lang="en-US" altLang="en-US" sz="2100" dirty="0"/>
              <a:t>he is gone a coup occurs and state becomes Islamic Republic </a:t>
            </a:r>
            <a:r>
              <a:rPr lang="en-US" altLang="en-US" sz="2100" b="1" i="1" dirty="0"/>
              <a:t>(Ayatollah </a:t>
            </a:r>
            <a:r>
              <a:rPr lang="en-US" altLang="en-US" sz="2100" b="1" i="1" dirty="0" err="1"/>
              <a:t>Khoemeni</a:t>
            </a:r>
            <a:r>
              <a:rPr lang="en-US" altLang="en-US" sz="2100" dirty="0" smtClean="0"/>
              <a:t>) =&gt; hostile to US interests, especially oil</a:t>
            </a:r>
            <a:endParaRPr lang="en-US" altLang="en-US" sz="2100" dirty="0"/>
          </a:p>
          <a:p>
            <a:pPr lvl="1">
              <a:lnSpc>
                <a:spcPct val="90000"/>
              </a:lnSpc>
              <a:buFont typeface="Wingdings" panose="05000000000000000000" pitchFamily="2" charset="2"/>
              <a:buChar char="§"/>
            </a:pPr>
            <a:r>
              <a:rPr lang="en-US" altLang="en-US" sz="2100" dirty="0" smtClean="0"/>
              <a:t>New </a:t>
            </a:r>
            <a:r>
              <a:rPr lang="en-US" altLang="en-US" sz="2100" dirty="0"/>
              <a:t>Govt. holds </a:t>
            </a:r>
            <a:r>
              <a:rPr lang="en-US" altLang="en-US" sz="2100" b="1" i="1" dirty="0" smtClean="0"/>
              <a:t>US diplomatic  </a:t>
            </a:r>
            <a:r>
              <a:rPr lang="en-US" altLang="en-US" sz="2100" b="1" i="1" dirty="0"/>
              <a:t>prisoners hostage for 444 days</a:t>
            </a:r>
            <a:r>
              <a:rPr lang="en-US" altLang="en-US" sz="2100" dirty="0"/>
              <a:t> and Carter seems weak and hopeless in his inability to secure </a:t>
            </a:r>
            <a:r>
              <a:rPr lang="en-US" altLang="en-US" sz="2100" dirty="0" smtClean="0"/>
              <a:t>release</a:t>
            </a:r>
          </a:p>
          <a:p>
            <a:pPr marL="457200" lvl="1" indent="0">
              <a:lnSpc>
                <a:spcPct val="90000"/>
              </a:lnSpc>
              <a:buNone/>
            </a:pPr>
            <a:r>
              <a:rPr lang="en-US" altLang="en-US" sz="2100" dirty="0"/>
              <a:t>	</a:t>
            </a:r>
            <a:r>
              <a:rPr lang="en-US" altLang="en-US" sz="2100" dirty="0" smtClean="0"/>
              <a:t>-- Failed raid, weak negotiations =&gt; 	Carter a weak leader???</a:t>
            </a:r>
            <a:endParaRPr lang="en-US" altLang="en-US" sz="2100" dirty="0"/>
          </a:p>
          <a:p>
            <a:pPr marL="0" indent="0">
              <a:buNone/>
            </a:pPr>
            <a:endParaRPr lang="en-US" sz="2200" b="1" i="1"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smtClean="0"/>
              <a:t>1970’s Malaise</a:t>
            </a:r>
            <a:endParaRPr lang="en-US" b="1" u="sng" dirty="0"/>
          </a:p>
        </p:txBody>
      </p:sp>
      <p:pic>
        <p:nvPicPr>
          <p:cNvPr id="5" name="Picture 5" descr="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181600" y="1143000"/>
            <a:ext cx="3759200" cy="5181600"/>
          </a:xfrm>
          <a:prstGeom prst="rect">
            <a:avLst/>
          </a:prstGeom>
          <a:noFill/>
        </p:spPr>
      </p:pic>
    </p:spTree>
    <p:extLst>
      <p:ext uri="{BB962C8B-B14F-4D97-AF65-F5344CB8AC3E}">
        <p14:creationId xmlns:p14="http://schemas.microsoft.com/office/powerpoint/2010/main" val="2289842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229600" cy="563563"/>
          </a:xfrm>
        </p:spPr>
        <p:txBody>
          <a:bodyPr>
            <a:normAutofit fontScale="90000"/>
          </a:bodyPr>
          <a:lstStyle/>
          <a:p>
            <a:pPr eaLnBrk="1" hangingPunct="1"/>
            <a:r>
              <a:rPr lang="en-US" altLang="en-US" sz="4000" b="1" u="sng" smtClean="0"/>
              <a:t>Life Magazine May 1955</a:t>
            </a:r>
          </a:p>
        </p:txBody>
      </p:sp>
      <p:pic>
        <p:nvPicPr>
          <p:cNvPr id="27651" name="Picture 5" descr="106296_fig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1628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5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609600"/>
            <a:ext cx="4191000" cy="715962"/>
          </a:xfrm>
        </p:spPr>
        <p:txBody>
          <a:bodyPr>
            <a:normAutofit fontScale="90000"/>
          </a:bodyPr>
          <a:lstStyle/>
          <a:p>
            <a:r>
              <a:rPr lang="en-US" b="1" i="1" dirty="0" smtClean="0"/>
              <a:t>Nuclear Fears – Commercial Response</a:t>
            </a:r>
            <a:endParaRPr lang="en-US" b="1" i="1" dirty="0"/>
          </a:p>
        </p:txBody>
      </p:sp>
      <p:pic>
        <p:nvPicPr>
          <p:cNvPr id="12290" name="Picture 2" descr="https://40.media.tumblr.com/b8b0e0236aa8aac07911045da2d6f183/tumblr_nfpzjvxaFb1t3cxt2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18846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madamepickwickartblog.com/wp-content/uploads/2012/12/bomb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45129"/>
            <a:ext cx="33432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18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00800"/>
          </a:xfrm>
        </p:spPr>
        <p:txBody>
          <a:bodyPr>
            <a:normAutofit lnSpcReduction="10000"/>
          </a:bodyPr>
          <a:lstStyle/>
          <a:p>
            <a:r>
              <a:rPr lang="en-US" altLang="en-US" sz="2200" dirty="0" smtClean="0"/>
              <a:t>As a result of new Cold War paradigm defense spending increases as US nuclear arsenal &amp; bomber fleet expand =&gt; (</a:t>
            </a:r>
            <a:r>
              <a:rPr lang="en-US" altLang="en-US" sz="2200" b="1" i="1" dirty="0" smtClean="0"/>
              <a:t>2 in 1945; 32,000+ in 1965</a:t>
            </a:r>
            <a:r>
              <a:rPr lang="en-US" altLang="en-US" sz="2200" dirty="0" smtClean="0"/>
              <a:t>)</a:t>
            </a:r>
          </a:p>
          <a:p>
            <a:pPr marL="685800" lvl="1">
              <a:buFont typeface="Wingdings" panose="05000000000000000000" pitchFamily="2" charset="2"/>
              <a:buChar char="§"/>
            </a:pPr>
            <a:r>
              <a:rPr lang="en-US" altLang="en-US" sz="2200" dirty="0" smtClean="0"/>
              <a:t>US develops _________________________in 1952</a:t>
            </a:r>
            <a:r>
              <a:rPr lang="en-US" altLang="en-US" sz="2200" b="1" i="1" dirty="0" smtClean="0"/>
              <a:t> </a:t>
            </a:r>
            <a:r>
              <a:rPr lang="en-US" altLang="en-US" sz="2200" dirty="0" smtClean="0"/>
              <a:t>to overpower USSR (codenamed “Mike”) =&gt; 1000X more powerful than Hiroshima bombs</a:t>
            </a:r>
          </a:p>
          <a:p>
            <a:r>
              <a:rPr lang="en-US" altLang="en-US" sz="2200" dirty="0" smtClean="0"/>
              <a:t>US also tests new weapons in the open seas (i.e. Bikini Atoll test of 1954) and Nevada deserts =&gt; much radiation exposure in US and overseas</a:t>
            </a:r>
          </a:p>
          <a:p>
            <a:pPr marL="0" indent="0">
              <a:buNone/>
            </a:pPr>
            <a:r>
              <a:rPr lang="en-US" sz="2200" b="1" i="1" dirty="0" smtClean="0"/>
              <a:t>#3: ___________=&gt; </a:t>
            </a:r>
            <a:r>
              <a:rPr lang="en-US" sz="2200" dirty="0" smtClean="0"/>
              <a:t>in 1957 the USSR sent ________(184 </a:t>
            </a:r>
            <a:r>
              <a:rPr lang="en-US" sz="2200" dirty="0" err="1" smtClean="0"/>
              <a:t>lb</a:t>
            </a:r>
            <a:r>
              <a:rPr lang="en-US" sz="2200" dirty="0" smtClean="0"/>
              <a:t> satellite) into orbit</a:t>
            </a:r>
          </a:p>
          <a:p>
            <a:r>
              <a:rPr lang="en-US" altLang="en-US" sz="2200" dirty="0" smtClean="0"/>
              <a:t>Sputnik increases US tensions =&gt; USSR promotes Communism as way to scientific advancement and industrialization</a:t>
            </a:r>
          </a:p>
          <a:p>
            <a:r>
              <a:rPr lang="en-US" altLang="en-US" sz="2200" dirty="0" smtClean="0"/>
              <a:t>Post Sputnik US public and leaders fear that there is a </a:t>
            </a:r>
            <a:r>
              <a:rPr lang="en-US" altLang="en-US" sz="2200" b="1" i="1" dirty="0" smtClean="0"/>
              <a:t>“missile gap”</a:t>
            </a:r>
            <a:r>
              <a:rPr lang="en-US" altLang="en-US" sz="2200" dirty="0" smtClean="0"/>
              <a:t> w/ Soviets =&gt; more weapons &amp; missile programs funded </a:t>
            </a:r>
          </a:p>
          <a:p>
            <a:pPr lvl="1">
              <a:buFont typeface="Wingdings" panose="05000000000000000000" pitchFamily="2" charset="2"/>
              <a:buChar char="§"/>
            </a:pPr>
            <a:r>
              <a:rPr lang="en-US" altLang="en-US" sz="1800" dirty="0" smtClean="0"/>
              <a:t> </a:t>
            </a:r>
            <a:r>
              <a:rPr lang="en-US" altLang="en-US" sz="2200" b="1" i="1" dirty="0" smtClean="0"/>
              <a:t>National Defense and Education Act</a:t>
            </a:r>
            <a:r>
              <a:rPr lang="en-US" altLang="en-US" sz="2200" dirty="0" smtClean="0"/>
              <a:t> places emphasis on </a:t>
            </a:r>
            <a:r>
              <a:rPr lang="en-US" altLang="en-US" sz="2200" dirty="0"/>
              <a:t>m</a:t>
            </a:r>
            <a:r>
              <a:rPr lang="en-US" altLang="en-US" sz="2200" dirty="0" smtClean="0"/>
              <a:t>ath &amp; science in public schools &amp;provides grants for graduate education</a:t>
            </a:r>
          </a:p>
          <a:p>
            <a:pPr marL="400050"/>
            <a:r>
              <a:rPr lang="en-US" altLang="en-US" sz="2200" dirty="0" smtClean="0"/>
              <a:t>USSR also beats US into </a:t>
            </a:r>
            <a:r>
              <a:rPr lang="en-US" altLang="en-US" sz="2200" dirty="0" err="1" smtClean="0"/>
              <a:t>outerspace</a:t>
            </a:r>
            <a:r>
              <a:rPr lang="en-US" altLang="en-US" sz="2200" dirty="0" smtClean="0"/>
              <a:t> =&gt; </a:t>
            </a:r>
            <a:r>
              <a:rPr lang="en-US" altLang="en-US" sz="2200" b="1" i="1" dirty="0" smtClean="0"/>
              <a:t>Yuri Gagarin </a:t>
            </a:r>
            <a:r>
              <a:rPr lang="en-US" altLang="en-US" sz="2200" dirty="0" smtClean="0"/>
              <a:t>in 1959</a:t>
            </a:r>
          </a:p>
          <a:p>
            <a:pPr marL="400050"/>
            <a:r>
              <a:rPr lang="en-US" altLang="en-US" sz="2200" dirty="0" smtClean="0"/>
              <a:t>US commits to “put a man on moon” before USSR =&gt; Mercury, Gemini and Apollo missions launched and ___________________created</a:t>
            </a:r>
          </a:p>
          <a:p>
            <a:pPr lvl="1">
              <a:buFont typeface="Wingdings" panose="05000000000000000000" pitchFamily="2" charset="2"/>
              <a:buChar char="§"/>
            </a:pPr>
            <a:r>
              <a:rPr lang="en-US" altLang="en-US" sz="2200" dirty="0" smtClean="0"/>
              <a:t>__________________________walks on moon in 1969</a:t>
            </a:r>
          </a:p>
          <a:p>
            <a:pPr>
              <a:buNone/>
            </a:pPr>
            <a:r>
              <a:rPr lang="en-US" altLang="en-US" sz="2200" dirty="0" smtClean="0"/>
              <a:t>	</a:t>
            </a:r>
            <a:endParaRPr lang="en-US" sz="2200"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smtClean="0"/>
              <a:t>Indirect Cold War Confrontations</a:t>
            </a:r>
            <a:endParaRPr lang="en-US" b="1" u="sng" dirty="0"/>
          </a:p>
        </p:txBody>
      </p:sp>
    </p:spTree>
    <p:extLst>
      <p:ext uri="{BB962C8B-B14F-4D97-AF65-F5344CB8AC3E}">
        <p14:creationId xmlns:p14="http://schemas.microsoft.com/office/powerpoint/2010/main" val="2740027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smtClean="0"/>
              <a:t>US vs USSR military arsenal</a:t>
            </a:r>
            <a:endParaRPr lang="en-US" b="1" u="sng" dirty="0"/>
          </a:p>
        </p:txBody>
      </p:sp>
      <p:pic>
        <p:nvPicPr>
          <p:cNvPr id="19458" name="Picture 2" descr="http://upload.wikimedia.org/wikipedia/commons/thumb/b/bb/US_and_USSR_nuclear_stockpiles.svg/2000px-US_and_USSR_nuclear_stockpil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9079"/>
            <a:ext cx="8382000" cy="589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204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534400" cy="563562"/>
          </a:xfrm>
        </p:spPr>
        <p:txBody>
          <a:bodyPr>
            <a:normAutofit fontScale="90000"/>
          </a:bodyPr>
          <a:lstStyle/>
          <a:p>
            <a:r>
              <a:rPr lang="en-US" b="1" u="sng" dirty="0" smtClean="0"/>
              <a:t>Bikini Atoll Nuclear Tests – 1946 to1956</a:t>
            </a:r>
            <a:endParaRPr lang="en-US" b="1" u="sng" dirty="0"/>
          </a:p>
        </p:txBody>
      </p:sp>
      <p:pic>
        <p:nvPicPr>
          <p:cNvPr id="22530" name="Picture 2" descr="http://upload.wikimedia.org/wikipedia/commons/0/09/Operation_Crossroads_Baker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38200"/>
            <a:ext cx="8839199"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172200"/>
            <a:ext cx="9144000" cy="769441"/>
          </a:xfrm>
          <a:prstGeom prst="rect">
            <a:avLst/>
          </a:prstGeom>
          <a:noFill/>
        </p:spPr>
        <p:txBody>
          <a:bodyPr wrap="square" rtlCol="0">
            <a:spAutoFit/>
          </a:bodyPr>
          <a:lstStyle/>
          <a:p>
            <a:r>
              <a:rPr lang="en-US" sz="2200" b="1" i="1" dirty="0" smtClean="0"/>
              <a:t>Between 1946-1954 the US tested over 28 weapons at the Bikini Atoll island chain</a:t>
            </a:r>
            <a:endParaRPr lang="en-US" sz="2200" b="1" i="1" dirty="0"/>
          </a:p>
        </p:txBody>
      </p:sp>
    </p:spTree>
    <p:extLst>
      <p:ext uri="{BB962C8B-B14F-4D97-AF65-F5344CB8AC3E}">
        <p14:creationId xmlns:p14="http://schemas.microsoft.com/office/powerpoint/2010/main" val="2744335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2286000"/>
          </a:xfrm>
        </p:spPr>
        <p:txBody>
          <a:bodyPr>
            <a:normAutofit lnSpcReduction="10000"/>
          </a:bodyPr>
          <a:lstStyle/>
          <a:p>
            <a:pPr marL="0" indent="0">
              <a:buNone/>
            </a:pPr>
            <a:r>
              <a:rPr lang="en-US" sz="2200" b="1" i="1" dirty="0" smtClean="0"/>
              <a:t>#4: Social competitions </a:t>
            </a:r>
            <a:endParaRPr lang="en-US" sz="2200" dirty="0"/>
          </a:p>
          <a:p>
            <a:r>
              <a:rPr lang="en-US" sz="2200" dirty="0" smtClean="0"/>
              <a:t>From 1950’s to 1980’s the __________________took on Cold War implications as to nations competed for athletic and social superiority</a:t>
            </a:r>
          </a:p>
          <a:p>
            <a:pPr marL="685800" lvl="1">
              <a:buFont typeface="Wingdings" panose="05000000000000000000" pitchFamily="2" charset="2"/>
              <a:buChar char="§"/>
            </a:pPr>
            <a:r>
              <a:rPr lang="en-US" sz="2200" dirty="0" smtClean="0"/>
              <a:t>Hockey, gymnastics, figure skating, etc…. =&gt; 1980 “Miracle on Ice”</a:t>
            </a:r>
          </a:p>
          <a:p>
            <a:r>
              <a:rPr lang="en-US" sz="2200" b="1" i="1" dirty="0" smtClean="0"/>
              <a:t>“________________” </a:t>
            </a:r>
            <a:r>
              <a:rPr lang="en-US" sz="2200" dirty="0" smtClean="0"/>
              <a:t>pitted American consumer products against Soviet technology during </a:t>
            </a:r>
            <a:r>
              <a:rPr lang="en-US" sz="2200" dirty="0" err="1" smtClean="0"/>
              <a:t>Krushchev’s</a:t>
            </a:r>
            <a:r>
              <a:rPr lang="en-US" sz="2200" dirty="0" smtClean="0"/>
              <a:t> 1957 US visit =&gt; higher standard of living?</a:t>
            </a:r>
            <a:endParaRPr lang="en-US" sz="2200"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smtClean="0"/>
              <a:t>Indirect Cold War Confrontations</a:t>
            </a:r>
            <a:endParaRPr lang="en-US" b="1" u="sng" dirty="0"/>
          </a:p>
        </p:txBody>
      </p:sp>
      <p:pic>
        <p:nvPicPr>
          <p:cNvPr id="26626" name="Picture 2" descr="http://assets.dacw.co/itemimages/JIMCRAIGDYBIM16X20AU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90800"/>
            <a:ext cx="6629400" cy="4191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914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563563"/>
          </a:xfrm>
        </p:spPr>
        <p:txBody>
          <a:bodyPr>
            <a:normAutofit fontScale="90000"/>
          </a:bodyPr>
          <a:lstStyle/>
          <a:p>
            <a:pPr eaLnBrk="1" hangingPunct="1"/>
            <a:r>
              <a:rPr lang="en-US" altLang="en-US" sz="4000" b="1" u="sng" dirty="0" smtClean="0"/>
              <a:t>“War of the Kitchens” -- 1957</a:t>
            </a:r>
          </a:p>
        </p:txBody>
      </p:sp>
      <p:pic>
        <p:nvPicPr>
          <p:cNvPr id="25604" name="Picture 4" descr="http://graphics8.nytimes.com/images/2009/07/24/opinion/24oped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305800" cy="574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23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Direct Confrontation in Cold War</a:t>
            </a:r>
            <a:endParaRPr lang="en-US" b="1" u="sng" dirty="0"/>
          </a:p>
        </p:txBody>
      </p:sp>
      <p:sp>
        <p:nvSpPr>
          <p:cNvPr id="3" name="Content Placeholder 2"/>
          <p:cNvSpPr>
            <a:spLocks noGrp="1"/>
          </p:cNvSpPr>
          <p:nvPr>
            <p:ph idx="1"/>
          </p:nvPr>
        </p:nvSpPr>
        <p:spPr>
          <a:xfrm>
            <a:off x="0" y="609600"/>
            <a:ext cx="9144000" cy="6324600"/>
          </a:xfrm>
        </p:spPr>
        <p:txBody>
          <a:bodyPr>
            <a:normAutofit fontScale="92500" lnSpcReduction="10000"/>
          </a:bodyPr>
          <a:lstStyle/>
          <a:p>
            <a:r>
              <a:rPr lang="en-US" sz="2200" dirty="0" smtClean="0"/>
              <a:t>However, during the Cold War, there were also numerous instances of direct confrontation between the US and communists . . .</a:t>
            </a:r>
          </a:p>
          <a:p>
            <a:pPr marL="0" indent="0">
              <a:buNone/>
            </a:pPr>
            <a:r>
              <a:rPr lang="en-US" sz="2200" b="1" i="1" dirty="0" smtClean="0"/>
              <a:t>#1: ____________________________(1948-49)</a:t>
            </a:r>
          </a:p>
          <a:p>
            <a:r>
              <a:rPr lang="en-US" altLang="en-US" sz="2200" dirty="0" smtClean="0"/>
              <a:t>Due to </a:t>
            </a:r>
            <a:r>
              <a:rPr lang="en-US" altLang="en-US" sz="2200" b="1" i="1" dirty="0" smtClean="0"/>
              <a:t>Yalta</a:t>
            </a:r>
            <a:r>
              <a:rPr lang="en-US" altLang="en-US" sz="2200" dirty="0" smtClean="0"/>
              <a:t> &amp; “</a:t>
            </a:r>
            <a:r>
              <a:rPr lang="en-US" altLang="en-US" sz="2200" b="1" i="1" dirty="0" smtClean="0"/>
              <a:t>Race to Berlin</a:t>
            </a:r>
            <a:r>
              <a:rPr lang="en-US" altLang="en-US" sz="2200" dirty="0" smtClean="0"/>
              <a:t>” Germany was divided at the end of WWII</a:t>
            </a:r>
          </a:p>
          <a:p>
            <a:r>
              <a:rPr lang="en-US" altLang="en-US" sz="2200" dirty="0" smtClean="0"/>
              <a:t>US also wishes to start rebuilding process economically but USSR stalls and controversy erupts over currency reform and 4-Power control</a:t>
            </a:r>
          </a:p>
          <a:p>
            <a:pPr lvl="1">
              <a:buFont typeface="Wingdings" panose="05000000000000000000" pitchFamily="2" charset="2"/>
              <a:buChar char="§"/>
            </a:pPr>
            <a:r>
              <a:rPr lang="en-US" altLang="en-US" sz="2200" dirty="0" smtClean="0"/>
              <a:t>USSR feels threatened and in 1948 cuts off power, access to W. Berlin </a:t>
            </a:r>
            <a:r>
              <a:rPr lang="en-US" altLang="en-US" sz="2200" b="1" i="1" dirty="0" smtClean="0"/>
              <a:t>*WHY??*</a:t>
            </a:r>
          </a:p>
          <a:p>
            <a:r>
              <a:rPr lang="en-US" altLang="en-US" sz="2200" dirty="0" smtClean="0"/>
              <a:t>US responds w/ </a:t>
            </a:r>
            <a:r>
              <a:rPr lang="en-US" altLang="en-US" sz="2200" b="1" i="1" dirty="0" smtClean="0"/>
              <a:t>Berlin Airlift</a:t>
            </a:r>
            <a:r>
              <a:rPr lang="en-US" altLang="en-US" sz="2200" dirty="0" smtClean="0"/>
              <a:t> =&gt; 11 month airlift campaign which gives Berliners needed supplies (277,000 flights &amp; 2M tons of supplies)</a:t>
            </a:r>
          </a:p>
          <a:p>
            <a:r>
              <a:rPr lang="en-US" altLang="en-US" sz="2200" dirty="0" smtClean="0"/>
              <a:t>By 1949 Stalin backs off and US “wins” a Cold War victory</a:t>
            </a:r>
          </a:p>
          <a:p>
            <a:pPr marL="0" indent="0">
              <a:buNone/>
            </a:pPr>
            <a:r>
              <a:rPr lang="en-US" sz="2200" b="1" i="1" dirty="0" smtClean="0"/>
              <a:t>#2: _______________________________(1963)</a:t>
            </a:r>
          </a:p>
          <a:p>
            <a:r>
              <a:rPr lang="en-US" altLang="en-US" sz="2400" dirty="0" smtClean="0"/>
              <a:t>After Bay of Pigs many covert CIA operations to assassinate Castro failed </a:t>
            </a:r>
          </a:p>
          <a:p>
            <a:pPr lvl="1">
              <a:buFont typeface="Wingdings" panose="05000000000000000000" pitchFamily="2" charset="2"/>
              <a:buChar char="§"/>
            </a:pPr>
            <a:r>
              <a:rPr lang="en-US" altLang="en-US" sz="2400" dirty="0" smtClean="0"/>
              <a:t> Castro pushed further towards Soviets</a:t>
            </a:r>
          </a:p>
          <a:p>
            <a:r>
              <a:rPr lang="en-US" altLang="en-US" sz="2400" b="1" i="1" dirty="0" err="1" smtClean="0"/>
              <a:t>Krushchev</a:t>
            </a:r>
            <a:r>
              <a:rPr lang="en-US" altLang="en-US" sz="2400" dirty="0" smtClean="0"/>
              <a:t>, w/ Cuban cooperation, installs USSR nuclear missile sites in Cuba in Summer of 1962 =&gt; American </a:t>
            </a:r>
            <a:r>
              <a:rPr lang="en-US" altLang="en-US" sz="2400" b="1" i="1" dirty="0" smtClean="0"/>
              <a:t>U2 planes</a:t>
            </a:r>
            <a:r>
              <a:rPr lang="en-US" altLang="en-US" sz="2400" dirty="0" smtClean="0"/>
              <a:t> spot sites on October 16th</a:t>
            </a:r>
          </a:p>
          <a:p>
            <a:pPr lvl="1">
              <a:buFont typeface="Wingdings" panose="05000000000000000000" pitchFamily="2" charset="2"/>
              <a:buChar char="§"/>
            </a:pPr>
            <a:r>
              <a:rPr lang="en-US" altLang="en-US" sz="2000" dirty="0" smtClean="0"/>
              <a:t> </a:t>
            </a:r>
            <a:r>
              <a:rPr lang="en-US" altLang="en-US" sz="2400" dirty="0" smtClean="0"/>
              <a:t>US has </a:t>
            </a:r>
            <a:r>
              <a:rPr lang="en-US" altLang="en-US" sz="2400" b="1" i="1" dirty="0" smtClean="0"/>
              <a:t>Jupiter Missiles</a:t>
            </a:r>
            <a:r>
              <a:rPr lang="en-US" altLang="en-US" sz="2400" dirty="0" smtClean="0"/>
              <a:t> in </a:t>
            </a:r>
            <a:r>
              <a:rPr lang="en-US" altLang="en-US" sz="2400" b="1" i="1" dirty="0" smtClean="0"/>
              <a:t>Turkey</a:t>
            </a:r>
            <a:r>
              <a:rPr lang="en-US" altLang="en-US" sz="2400" dirty="0" smtClean="0"/>
              <a:t> and other bases in Europe</a:t>
            </a:r>
          </a:p>
          <a:p>
            <a:r>
              <a:rPr lang="en-US" altLang="en-US" sz="2400" b="1" i="1" dirty="0" smtClean="0"/>
              <a:t>What should the US do in response</a:t>
            </a:r>
            <a:r>
              <a:rPr lang="en-US" altLang="en-US" sz="2400" dirty="0" smtClean="0"/>
              <a:t>???? =&gt; Advisors call for nuclear strike, invasion, etc…………</a:t>
            </a:r>
          </a:p>
          <a:p>
            <a:pPr marL="0" indent="0">
              <a:buNone/>
            </a:pPr>
            <a:endParaRPr lang="en-US" sz="2200" b="1" i="1" dirty="0"/>
          </a:p>
        </p:txBody>
      </p:sp>
    </p:spTree>
    <p:extLst>
      <p:ext uri="{BB962C8B-B14F-4D97-AF65-F5344CB8AC3E}">
        <p14:creationId xmlns:p14="http://schemas.microsoft.com/office/powerpoint/2010/main" val="1068519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359229"/>
          </a:xfrm>
        </p:spPr>
        <p:txBody>
          <a:bodyPr>
            <a:normAutofit fontScale="90000"/>
          </a:bodyPr>
          <a:lstStyle/>
          <a:p>
            <a:r>
              <a:rPr lang="en-US" b="1" u="sng" dirty="0" smtClean="0"/>
              <a:t>Unit Big Questions and Periodization</a:t>
            </a:r>
            <a:endParaRPr lang="en-US" b="1" u="sng" dirty="0"/>
          </a:p>
        </p:txBody>
      </p:sp>
      <p:sp>
        <p:nvSpPr>
          <p:cNvPr id="3" name="Content Placeholder 2"/>
          <p:cNvSpPr>
            <a:spLocks noGrp="1"/>
          </p:cNvSpPr>
          <p:nvPr>
            <p:ph idx="1"/>
          </p:nvPr>
        </p:nvSpPr>
        <p:spPr>
          <a:xfrm>
            <a:off x="130629" y="457200"/>
            <a:ext cx="8991600" cy="6858000"/>
          </a:xfrm>
        </p:spPr>
        <p:txBody>
          <a:bodyPr>
            <a:normAutofit fontScale="77500" lnSpcReduction="20000"/>
          </a:bodyPr>
          <a:lstStyle/>
          <a:p>
            <a:r>
              <a:rPr lang="en-US" sz="2300" b="1" i="1" dirty="0" smtClean="0"/>
              <a:t>Periodization</a:t>
            </a:r>
            <a:r>
              <a:rPr lang="en-US" sz="2300" dirty="0" smtClean="0"/>
              <a:t> =&gt; Why 1945? Why 1980? </a:t>
            </a:r>
          </a:p>
          <a:p>
            <a:pPr lvl="1" indent="-342900">
              <a:buFont typeface="Wingdings" panose="05000000000000000000" pitchFamily="2" charset="2"/>
              <a:buChar char="§"/>
            </a:pPr>
            <a:r>
              <a:rPr lang="en-US" sz="2300" dirty="0" smtClean="0"/>
              <a:t>In </a:t>
            </a:r>
            <a:r>
              <a:rPr lang="en-US" sz="2300" b="1" i="1" dirty="0" smtClean="0"/>
              <a:t>1945 _________________________________=&gt; </a:t>
            </a:r>
            <a:r>
              <a:rPr lang="en-US" sz="2300" dirty="0" smtClean="0"/>
              <a:t>US becomes #1 world leader and pursues interventionist foreign policy</a:t>
            </a:r>
            <a:endParaRPr lang="en-US" sz="2300" dirty="0"/>
          </a:p>
          <a:p>
            <a:pPr lvl="1" indent="-342900">
              <a:buFont typeface="Wingdings" panose="05000000000000000000" pitchFamily="2" charset="2"/>
              <a:buChar char="§"/>
            </a:pPr>
            <a:r>
              <a:rPr lang="en-US" sz="2300" dirty="0" smtClean="0"/>
              <a:t>In </a:t>
            </a:r>
            <a:r>
              <a:rPr lang="en-US" sz="2300" b="1" i="1" dirty="0" smtClean="0"/>
              <a:t>1980 _______________________is elected President </a:t>
            </a:r>
            <a:r>
              <a:rPr lang="en-US" sz="2300" dirty="0" smtClean="0"/>
              <a:t>=&gt;  US domestic policies change to more conservative stance &amp; Cold War ends</a:t>
            </a:r>
          </a:p>
          <a:p>
            <a:r>
              <a:rPr lang="en-US" sz="2600" b="1" i="1" dirty="0" smtClean="0"/>
              <a:t>Unit Essential Questions . . .</a:t>
            </a:r>
          </a:p>
          <a:p>
            <a:pPr lvl="1" indent="-342900">
              <a:buFont typeface="Courier New" panose="02070309020205020404" pitchFamily="49" charset="0"/>
              <a:buChar char="o"/>
            </a:pPr>
            <a:r>
              <a:rPr lang="en-US" sz="2300" dirty="0" smtClean="0"/>
              <a:t>Analyze the changes that occurred during the 1960’s in the goals, strategies &amp; support of the movement for Afr. American civil rights</a:t>
            </a:r>
            <a:r>
              <a:rPr lang="en-US" sz="2300" dirty="0"/>
              <a:t>.</a:t>
            </a:r>
          </a:p>
          <a:p>
            <a:pPr lvl="1" indent="-342900">
              <a:buFont typeface="Courier New" panose="02070309020205020404" pitchFamily="49" charset="0"/>
              <a:buChar char="o"/>
            </a:pPr>
            <a:r>
              <a:rPr lang="en-US" sz="2300" dirty="0" smtClean="0"/>
              <a:t>Analyze the ways in which the Vietnam War heightened social, political &amp; economic tensions in the US from 1964 to 1975? </a:t>
            </a:r>
            <a:endParaRPr lang="en-US" sz="2300" dirty="0"/>
          </a:p>
          <a:p>
            <a:pPr lvl="1" indent="-342900">
              <a:buFont typeface="Courier New" panose="02070309020205020404" pitchFamily="49" charset="0"/>
              <a:buChar char="o"/>
            </a:pPr>
            <a:r>
              <a:rPr lang="en-US" sz="2300" dirty="0" smtClean="0"/>
              <a:t>How did social, political and economic events from 1945 to 1980 contribute to a sense of malaise in US society?</a:t>
            </a:r>
            <a:endParaRPr lang="en-US" sz="2300" dirty="0"/>
          </a:p>
          <a:p>
            <a:pPr lvl="1" indent="-342900">
              <a:buFont typeface="Courier New" panose="02070309020205020404" pitchFamily="49" charset="0"/>
              <a:buChar char="o"/>
            </a:pPr>
            <a:r>
              <a:rPr lang="en-US" sz="2300" dirty="0" smtClean="0"/>
              <a:t>What were the Cold War fears of the American people in the aftermath of the Second World War?  How well did the US government address these fears during the period  1945 to 1960?</a:t>
            </a:r>
          </a:p>
          <a:p>
            <a:pPr lvl="1" indent="-342900">
              <a:buFont typeface="Courier New" panose="02070309020205020404" pitchFamily="49" charset="0"/>
              <a:buChar char="o"/>
            </a:pPr>
            <a:r>
              <a:rPr lang="en-US" sz="2300" dirty="0" smtClean="0"/>
              <a:t>What effects did the liberal movement have on the United States socially &amp; economically?  Confine your answer to the period 1960-1980. </a:t>
            </a:r>
          </a:p>
          <a:p>
            <a:pPr lvl="1" indent="-342900">
              <a:buFont typeface="Courier New" panose="02070309020205020404" pitchFamily="49" charset="0"/>
              <a:buChar char="o"/>
            </a:pPr>
            <a:r>
              <a:rPr lang="en-US" sz="2300" dirty="0" smtClean="0"/>
              <a:t>How did the Cold War foreign policies change and modify to the circumstances?</a:t>
            </a:r>
          </a:p>
          <a:p>
            <a:pPr lvl="1" indent="-342900">
              <a:buFont typeface="Courier New" panose="02070309020205020404" pitchFamily="49" charset="0"/>
              <a:buChar char="o"/>
            </a:pPr>
            <a:r>
              <a:rPr lang="en-US" sz="2300" dirty="0" smtClean="0"/>
              <a:t>Analyze the causes and consequences of population movements in the US during the period 1945-1980 such as suburbanization, growth of the Sun Belt and immigration to the US.</a:t>
            </a:r>
          </a:p>
          <a:p>
            <a:pPr lvl="1" indent="-342900">
              <a:buFont typeface="Courier New" panose="02070309020205020404" pitchFamily="49" charset="0"/>
              <a:buChar char="o"/>
            </a:pPr>
            <a:r>
              <a:rPr lang="en-US" sz="2300" dirty="0" smtClean="0"/>
              <a:t>Analyze the causes and consequences of protest movements in the US from 1945 to 1980 involving groups like African Americans, women, college students and Latinos.</a:t>
            </a:r>
          </a:p>
        </p:txBody>
      </p:sp>
    </p:spTree>
    <p:extLst>
      <p:ext uri="{BB962C8B-B14F-4D97-AF65-F5344CB8AC3E}">
        <p14:creationId xmlns:p14="http://schemas.microsoft.com/office/powerpoint/2010/main" val="3335199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563563"/>
          </a:xfrm>
        </p:spPr>
        <p:txBody>
          <a:bodyPr>
            <a:normAutofit fontScale="90000"/>
          </a:bodyPr>
          <a:lstStyle/>
          <a:p>
            <a:pPr eaLnBrk="1" hangingPunct="1"/>
            <a:r>
              <a:rPr lang="en-US" altLang="en-US" sz="4000" b="1" u="sng" smtClean="0"/>
              <a:t>Germany Divided -- 1945</a:t>
            </a:r>
          </a:p>
        </p:txBody>
      </p:sp>
      <p:pic>
        <p:nvPicPr>
          <p:cNvPr id="8195" name="Picture 5" descr="Imag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315200"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370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152400"/>
            <a:ext cx="8229600" cy="487363"/>
          </a:xfrm>
        </p:spPr>
        <p:txBody>
          <a:bodyPr>
            <a:normAutofit fontScale="90000"/>
          </a:bodyPr>
          <a:lstStyle/>
          <a:p>
            <a:pPr eaLnBrk="1" hangingPunct="1"/>
            <a:r>
              <a:rPr lang="en-US" altLang="en-US" sz="4000" b="1" u="sng" smtClean="0"/>
              <a:t>Berlin Airlift</a:t>
            </a:r>
          </a:p>
        </p:txBody>
      </p:sp>
      <p:pic>
        <p:nvPicPr>
          <p:cNvPr id="9219" name="Picture 5" descr="AP35G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46482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descr="Milk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38200"/>
            <a:ext cx="41052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212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486400" y="274638"/>
            <a:ext cx="3200400" cy="3382962"/>
          </a:xfrm>
        </p:spPr>
        <p:txBody>
          <a:bodyPr/>
          <a:lstStyle/>
          <a:p>
            <a:pPr algn="l" eaLnBrk="1" hangingPunct="1"/>
            <a:r>
              <a:rPr lang="en-US" altLang="en-US" sz="2000" b="1" i="1" u="sng" smtClean="0"/>
              <a:t>Soviet Missile Range – October 1962</a:t>
            </a:r>
            <a:br>
              <a:rPr lang="en-US" altLang="en-US" sz="2000" b="1" i="1" u="sng" smtClean="0"/>
            </a:br>
            <a:r>
              <a:rPr lang="en-US" altLang="en-US" sz="2000" b="1" i="1" smtClean="0"/>
              <a:t/>
            </a:r>
            <a:br>
              <a:rPr lang="en-US" altLang="en-US" sz="2000" b="1" i="1" smtClean="0"/>
            </a:br>
            <a:r>
              <a:rPr lang="en-US" altLang="en-US" sz="2000" b="1" i="1" smtClean="0"/>
              <a:t>-- 1</a:t>
            </a:r>
            <a:r>
              <a:rPr lang="en-US" altLang="en-US" sz="2000" b="1" i="1" baseline="30000" smtClean="0"/>
              <a:t>st</a:t>
            </a:r>
            <a:r>
              <a:rPr lang="en-US" altLang="en-US" sz="2000" b="1" i="1" smtClean="0"/>
              <a:t> circle = Short range ICBM’s</a:t>
            </a:r>
            <a:br>
              <a:rPr lang="en-US" altLang="en-US" sz="2000" b="1" i="1" smtClean="0"/>
            </a:br>
            <a:r>
              <a:rPr lang="en-US" altLang="en-US" sz="2000" b="1" i="1" smtClean="0"/>
              <a:t>-- 2</a:t>
            </a:r>
            <a:r>
              <a:rPr lang="en-US" altLang="en-US" sz="2000" b="1" i="1" baseline="30000" smtClean="0"/>
              <a:t>nd</a:t>
            </a:r>
            <a:r>
              <a:rPr lang="en-US" altLang="en-US" sz="2000" b="1" i="1" smtClean="0"/>
              <a:t> circle = Interm -ediate range ICBM</a:t>
            </a:r>
            <a:br>
              <a:rPr lang="en-US" altLang="en-US" sz="2000" b="1" i="1" smtClean="0"/>
            </a:br>
            <a:r>
              <a:rPr lang="en-US" altLang="en-US" sz="2000" b="1" i="1" smtClean="0"/>
              <a:t>-- 3</a:t>
            </a:r>
            <a:r>
              <a:rPr lang="en-US" altLang="en-US" sz="2000" b="1" i="1" baseline="30000" smtClean="0"/>
              <a:t>rd</a:t>
            </a:r>
            <a:r>
              <a:rPr lang="en-US" altLang="en-US" sz="2000" b="1" i="1" smtClean="0"/>
              <a:t> circle = Long range ICBM’s</a:t>
            </a:r>
          </a:p>
        </p:txBody>
      </p:sp>
      <p:pic>
        <p:nvPicPr>
          <p:cNvPr id="12291" name="Picture 5" descr="cmc_map_missile_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5187950" cy="681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053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normAutofit fontScale="92500" lnSpcReduction="10000"/>
          </a:bodyPr>
          <a:lstStyle/>
          <a:p>
            <a:r>
              <a:rPr lang="en-US" altLang="en-US" sz="2300" b="1" i="1" dirty="0" smtClean="0"/>
              <a:t>October 22</a:t>
            </a:r>
            <a:r>
              <a:rPr lang="en-US" altLang="en-US" sz="2300" b="1" i="1" baseline="30000" dirty="0" smtClean="0"/>
              <a:t>nd</a:t>
            </a:r>
            <a:r>
              <a:rPr lang="en-US" altLang="en-US" sz="2300" dirty="0" smtClean="0"/>
              <a:t> -- JFK announces situation to US public &amp; initiates a </a:t>
            </a:r>
            <a:r>
              <a:rPr lang="en-US" altLang="en-US" sz="2300" b="1" i="1" dirty="0" smtClean="0"/>
              <a:t>“quarantine”</a:t>
            </a:r>
            <a:r>
              <a:rPr lang="en-US" altLang="en-US" sz="2300" dirty="0" smtClean="0"/>
              <a:t> against Cuba =&gt; </a:t>
            </a:r>
            <a:r>
              <a:rPr lang="en-US" altLang="en-US" sz="2300" b="1" i="1" dirty="0" smtClean="0"/>
              <a:t>“quarantine</a:t>
            </a:r>
            <a:r>
              <a:rPr lang="en-US" altLang="en-US" sz="2300" dirty="0" smtClean="0"/>
              <a:t>” not an act of war like </a:t>
            </a:r>
            <a:r>
              <a:rPr lang="en-US" altLang="en-US" sz="2300" b="1" i="1" dirty="0" smtClean="0"/>
              <a:t>blockade</a:t>
            </a:r>
            <a:endParaRPr lang="en-US" altLang="en-US" sz="2300" dirty="0" smtClean="0"/>
          </a:p>
          <a:p>
            <a:pPr lvl="1">
              <a:buFont typeface="Wingdings" panose="05000000000000000000" pitchFamily="2" charset="2"/>
              <a:buChar char="§"/>
            </a:pPr>
            <a:r>
              <a:rPr lang="en-US" altLang="en-US" sz="2300" dirty="0" smtClean="0"/>
              <a:t> 180 US warships sail to intercept any Soviet ships =&gt; tension increases</a:t>
            </a:r>
          </a:p>
          <a:p>
            <a:r>
              <a:rPr lang="en-US" altLang="en-US" sz="2300" b="1" i="1" dirty="0" smtClean="0"/>
              <a:t>October 26</a:t>
            </a:r>
            <a:r>
              <a:rPr lang="en-US" altLang="en-US" sz="2300" b="1" i="1" baseline="30000" dirty="0" smtClean="0"/>
              <a:t>th</a:t>
            </a:r>
            <a:r>
              <a:rPr lang="en-US" altLang="en-US" sz="2300" dirty="0" smtClean="0"/>
              <a:t> – </a:t>
            </a:r>
            <a:r>
              <a:rPr lang="en-US" altLang="en-US" sz="2300" dirty="0" err="1" smtClean="0"/>
              <a:t>Krushchev</a:t>
            </a:r>
            <a:r>
              <a:rPr lang="en-US" altLang="en-US" sz="2300" dirty="0" smtClean="0"/>
              <a:t> backs down =&gt; USSR removes missiles if US promises not to invade Cuba &amp; remove Jupiter missiles in Turkey</a:t>
            </a:r>
          </a:p>
          <a:p>
            <a:pPr>
              <a:buNone/>
            </a:pPr>
            <a:r>
              <a:rPr lang="en-US" altLang="en-US" sz="2300" dirty="0" smtClean="0"/>
              <a:t>	-- Closest to nuclear war US/USSR ever came!!!</a:t>
            </a:r>
          </a:p>
          <a:p>
            <a:pPr>
              <a:buNone/>
            </a:pPr>
            <a:r>
              <a:rPr lang="en-US" altLang="en-US" sz="2300" dirty="0" smtClean="0"/>
              <a:t>** </a:t>
            </a:r>
            <a:r>
              <a:rPr lang="en-US" altLang="en-US" sz="2300" b="1" i="1" dirty="0" smtClean="0"/>
              <a:t>Documents released in 1991 =&gt; Soviets had operational missiles and were cleared to launch if US invaded!!!!</a:t>
            </a:r>
            <a:r>
              <a:rPr lang="en-US" altLang="en-US" sz="2300" dirty="0" smtClean="0"/>
              <a:t> **</a:t>
            </a:r>
          </a:p>
          <a:p>
            <a:pPr>
              <a:buNone/>
            </a:pPr>
            <a:r>
              <a:rPr lang="en-US" altLang="en-US" sz="2300" dirty="0" smtClean="0"/>
              <a:t>#3: _________________________________</a:t>
            </a:r>
            <a:r>
              <a:rPr lang="en-US" altLang="en-US" sz="2300" b="1" i="1" dirty="0" smtClean="0"/>
              <a:t>(1950-53)</a:t>
            </a:r>
          </a:p>
          <a:p>
            <a:pPr>
              <a:lnSpc>
                <a:spcPct val="90000"/>
              </a:lnSpc>
            </a:pPr>
            <a:r>
              <a:rPr lang="en-US" altLang="en-US" sz="2300" dirty="0" smtClean="0"/>
              <a:t>WWII ended w/ Korea divided at the 38th parallel between </a:t>
            </a:r>
            <a:r>
              <a:rPr lang="en-US" altLang="en-US" sz="2300" b="1" i="1" dirty="0" smtClean="0"/>
              <a:t>Communism in the North</a:t>
            </a:r>
            <a:r>
              <a:rPr lang="en-US" altLang="en-US" sz="2300" dirty="0" smtClean="0"/>
              <a:t> &amp; </a:t>
            </a:r>
            <a:r>
              <a:rPr lang="en-US" altLang="en-US" sz="2300" b="1" i="1" dirty="0" smtClean="0"/>
              <a:t>Democracy in the South =&gt; </a:t>
            </a:r>
            <a:r>
              <a:rPr lang="en-US" altLang="en-US" sz="2300" dirty="0" smtClean="0"/>
              <a:t>Each wanted to reunify the country</a:t>
            </a:r>
          </a:p>
          <a:p>
            <a:pPr>
              <a:lnSpc>
                <a:spcPct val="90000"/>
              </a:lnSpc>
            </a:pPr>
            <a:r>
              <a:rPr lang="en-US" altLang="en-US" sz="2300" dirty="0" smtClean="0"/>
              <a:t>June 25</a:t>
            </a:r>
            <a:r>
              <a:rPr lang="en-US" altLang="en-US" sz="2300" baseline="30000" dirty="0" smtClean="0"/>
              <a:t>th</a:t>
            </a:r>
            <a:r>
              <a:rPr lang="en-US" altLang="en-US" sz="2300" dirty="0" smtClean="0"/>
              <a:t> 1950 the N. Koreans attack w/ Stalin’s “blessing”</a:t>
            </a:r>
          </a:p>
          <a:p>
            <a:pPr lvl="1">
              <a:lnSpc>
                <a:spcPct val="90000"/>
              </a:lnSpc>
              <a:buFont typeface="Wingdings" panose="05000000000000000000" pitchFamily="2" charset="2"/>
              <a:buChar char="§"/>
            </a:pPr>
            <a:r>
              <a:rPr lang="en-US" altLang="en-US" sz="2300" dirty="0" smtClean="0"/>
              <a:t>US leads UN effort to halt N. Korean advance =&gt; after initial success China intervenes &amp; </a:t>
            </a:r>
            <a:r>
              <a:rPr lang="en-US" altLang="en-US" sz="2300" dirty="0"/>
              <a:t>s</a:t>
            </a:r>
            <a:r>
              <a:rPr lang="en-US" altLang="en-US" sz="2300" dirty="0" smtClean="0"/>
              <a:t>talemate ensues </a:t>
            </a:r>
          </a:p>
          <a:p>
            <a:pPr marL="457200" lvl="1" indent="0">
              <a:lnSpc>
                <a:spcPct val="90000"/>
              </a:lnSpc>
              <a:buNone/>
            </a:pPr>
            <a:r>
              <a:rPr lang="en-US" altLang="en-US" sz="2300" dirty="0"/>
              <a:t>	</a:t>
            </a:r>
            <a:r>
              <a:rPr lang="en-US" altLang="en-US" sz="2300" dirty="0" smtClean="0"/>
              <a:t>-- Relatively popular US action due to aggression &amp; UN support</a:t>
            </a:r>
          </a:p>
          <a:p>
            <a:pPr lvl="1">
              <a:lnSpc>
                <a:spcPct val="90000"/>
              </a:lnSpc>
              <a:buFont typeface="Wingdings" panose="05000000000000000000" pitchFamily="2" charset="2"/>
              <a:buChar char="§"/>
            </a:pPr>
            <a:r>
              <a:rPr lang="en-US" altLang="en-US" sz="2300" b="1" i="1" dirty="0" smtClean="0"/>
              <a:t>MacArthur Controversy</a:t>
            </a:r>
            <a:r>
              <a:rPr lang="en-US" altLang="en-US" sz="2300" dirty="0" smtClean="0"/>
              <a:t> erupts =&gt; Truman seeks to fight a “Limited War” w/o nuclear weapons and bringing USSR into fight</a:t>
            </a:r>
          </a:p>
          <a:p>
            <a:pPr marL="457200" lvl="1" indent="0">
              <a:lnSpc>
                <a:spcPct val="90000"/>
              </a:lnSpc>
              <a:buNone/>
            </a:pPr>
            <a:r>
              <a:rPr lang="en-US" altLang="en-US" sz="2300" dirty="0"/>
              <a:t>	</a:t>
            </a:r>
            <a:r>
              <a:rPr lang="en-US" altLang="en-US" sz="2300" dirty="0" smtClean="0"/>
              <a:t>--  </a:t>
            </a:r>
            <a:r>
              <a:rPr lang="en-US" altLang="en-US" sz="2300" b="1" i="1" dirty="0" smtClean="0"/>
              <a:t>MacArthur </a:t>
            </a:r>
            <a:r>
              <a:rPr lang="en-US" altLang="en-US" sz="2300" dirty="0" smtClean="0"/>
              <a:t>wanted to drops 50 nukes on China and argued that </a:t>
            </a:r>
            <a:r>
              <a:rPr lang="en-US" altLang="en-US" sz="2300" b="1" i="1" dirty="0" smtClean="0"/>
              <a:t>“there 	is no substitute for victory!” </a:t>
            </a:r>
            <a:r>
              <a:rPr lang="en-US" altLang="en-US" sz="2300" dirty="0" smtClean="0"/>
              <a:t>(MacArthur removed from command)</a:t>
            </a:r>
          </a:p>
          <a:p>
            <a:pPr lvl="1">
              <a:lnSpc>
                <a:spcPct val="90000"/>
              </a:lnSpc>
              <a:buFont typeface="Wingdings" panose="05000000000000000000" pitchFamily="2" charset="2"/>
              <a:buChar char="§"/>
            </a:pPr>
            <a:r>
              <a:rPr lang="en-US" altLang="en-US" sz="2300" dirty="0" smtClean="0"/>
              <a:t> Armistice concluded 2 years later =&gt; </a:t>
            </a:r>
            <a:r>
              <a:rPr lang="en-US" altLang="en-US" sz="2300" b="1" i="1" dirty="0" smtClean="0"/>
              <a:t>DMZ</a:t>
            </a:r>
            <a:r>
              <a:rPr lang="en-US" altLang="en-US" sz="2300" dirty="0" smtClean="0"/>
              <a:t> established &amp; still exists today!!</a:t>
            </a:r>
          </a:p>
          <a:p>
            <a:endParaRPr lang="en-US" sz="2300"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Direct Confrontation in Cold War</a:t>
            </a:r>
            <a:endParaRPr lang="en-US" b="1" u="sng" dirty="0"/>
          </a:p>
        </p:txBody>
      </p:sp>
    </p:spTree>
    <p:extLst>
      <p:ext uri="{BB962C8B-B14F-4D97-AF65-F5344CB8AC3E}">
        <p14:creationId xmlns:p14="http://schemas.microsoft.com/office/powerpoint/2010/main" val="682804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pic>
        <p:nvPicPr>
          <p:cNvPr id="16386" name="Picture 4" descr="USAH022-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52400"/>
            <a:ext cx="7467600" cy="6553200"/>
          </a:xfrm>
        </p:spPr>
      </p:pic>
    </p:spTree>
    <p:extLst>
      <p:ext uri="{BB962C8B-B14F-4D97-AF65-F5344CB8AC3E}">
        <p14:creationId xmlns:p14="http://schemas.microsoft.com/office/powerpoint/2010/main" val="1711167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0" y="533400"/>
            <a:ext cx="9144000" cy="6477000"/>
          </a:xfrm>
        </p:spPr>
        <p:txBody>
          <a:bodyPr>
            <a:normAutofit fontScale="92500" lnSpcReduction="10000"/>
          </a:bodyPr>
          <a:lstStyle/>
          <a:p>
            <a:pPr marL="0" indent="0" eaLnBrk="1" hangingPunct="1">
              <a:buNone/>
            </a:pPr>
            <a:r>
              <a:rPr lang="en-US" altLang="en-US" sz="2300" b="1" i="1" dirty="0" smtClean="0"/>
              <a:t>#4: _______________________________(1954-1974)</a:t>
            </a:r>
          </a:p>
          <a:p>
            <a:pPr eaLnBrk="1" hangingPunct="1"/>
            <a:r>
              <a:rPr lang="en-US" altLang="en-US" sz="2300" dirty="0" smtClean="0"/>
              <a:t>France had a colonial presence in SE Asia since 1890’s (rubber, gems, minerals</a:t>
            </a:r>
            <a:r>
              <a:rPr lang="en-US" altLang="en-US" sz="2300" dirty="0"/>
              <a:t>)</a:t>
            </a:r>
            <a:endParaRPr lang="en-US" altLang="en-US" sz="2300" dirty="0" smtClean="0"/>
          </a:p>
          <a:p>
            <a:pPr lvl="1">
              <a:buFont typeface="Wingdings" panose="05000000000000000000" pitchFamily="2" charset="2"/>
              <a:buChar char="§"/>
            </a:pPr>
            <a:r>
              <a:rPr lang="en-US" altLang="en-US" sz="2300" dirty="0" smtClean="0"/>
              <a:t> During WWII </a:t>
            </a:r>
            <a:r>
              <a:rPr lang="en-US" altLang="en-US" sz="2300" b="1" dirty="0" smtClean="0"/>
              <a:t>Ho Chi Minh</a:t>
            </a:r>
            <a:r>
              <a:rPr lang="en-US" altLang="en-US" sz="2300" dirty="0" smtClean="0"/>
              <a:t> founded </a:t>
            </a:r>
            <a:r>
              <a:rPr lang="en-US" altLang="en-US" sz="2300" b="1" i="1" dirty="0" smtClean="0"/>
              <a:t>Vietminh</a:t>
            </a:r>
            <a:r>
              <a:rPr lang="en-US" altLang="en-US" sz="2300" dirty="0" smtClean="0"/>
              <a:t> =&gt; Vietnamese Nationalism</a:t>
            </a:r>
          </a:p>
          <a:p>
            <a:pPr eaLnBrk="1" hangingPunct="1"/>
            <a:r>
              <a:rPr lang="en-US" altLang="en-US" sz="2300" dirty="0" smtClean="0"/>
              <a:t>After WWII Ho attacks the French </a:t>
            </a:r>
            <a:r>
              <a:rPr lang="en-US" altLang="en-US" sz="2300" dirty="0"/>
              <a:t>&amp;</a:t>
            </a:r>
            <a:r>
              <a:rPr lang="en-US" altLang="en-US" sz="2300" dirty="0" smtClean="0"/>
              <a:t> attempts to establish a communist regime</a:t>
            </a:r>
          </a:p>
          <a:p>
            <a:pPr lvl="1">
              <a:buFont typeface="Wingdings" panose="05000000000000000000" pitchFamily="2" charset="2"/>
              <a:buChar char="§"/>
            </a:pPr>
            <a:r>
              <a:rPr lang="en-US" altLang="en-US" sz="2300" dirty="0" smtClean="0"/>
              <a:t> Sees himself as the </a:t>
            </a:r>
            <a:r>
              <a:rPr lang="en-US" altLang="en-US" sz="2300" b="1" i="1" dirty="0" smtClean="0"/>
              <a:t>“Vietnamese George Washington”</a:t>
            </a:r>
            <a:r>
              <a:rPr lang="en-US" altLang="en-US" sz="2300" dirty="0" smtClean="0"/>
              <a:t> </a:t>
            </a:r>
          </a:p>
          <a:p>
            <a:pPr eaLnBrk="1" hangingPunct="1"/>
            <a:r>
              <a:rPr lang="en-US" altLang="en-US" sz="2300" dirty="0" smtClean="0"/>
              <a:t>US sends $2.6 billion under Eisenhower to help the French fight =&gt; French stronghold of </a:t>
            </a:r>
            <a:r>
              <a:rPr lang="en-US" altLang="en-US" sz="2300" b="1" i="1" dirty="0" err="1" smtClean="0"/>
              <a:t>Dien</a:t>
            </a:r>
            <a:r>
              <a:rPr lang="en-US" altLang="en-US" sz="2300" b="1" i="1" dirty="0" smtClean="0"/>
              <a:t> Bien </a:t>
            </a:r>
            <a:r>
              <a:rPr lang="en-US" altLang="en-US" sz="2300" b="1" i="1" dirty="0" err="1" smtClean="0"/>
              <a:t>Phu</a:t>
            </a:r>
            <a:r>
              <a:rPr lang="en-US" altLang="en-US" sz="2300" dirty="0" smtClean="0"/>
              <a:t> falls in 1954 and French negotiate peace</a:t>
            </a:r>
          </a:p>
          <a:p>
            <a:pPr lvl="1">
              <a:buFont typeface="Wingdings" panose="05000000000000000000" pitchFamily="2" charset="2"/>
              <a:buChar char="§"/>
            </a:pPr>
            <a:r>
              <a:rPr lang="en-US" altLang="en-US" sz="2300" dirty="0" smtClean="0"/>
              <a:t> Vietnam split at 17</a:t>
            </a:r>
            <a:r>
              <a:rPr lang="en-US" altLang="en-US" sz="2300" baseline="30000" dirty="0" smtClean="0"/>
              <a:t>th</a:t>
            </a:r>
            <a:r>
              <a:rPr lang="en-US" altLang="en-US" sz="2300" dirty="0" smtClean="0"/>
              <a:t> parallel into 2 countries =&gt; </a:t>
            </a:r>
            <a:r>
              <a:rPr lang="en-US" altLang="en-US" sz="2300" b="1" i="1" dirty="0" smtClean="0"/>
              <a:t>North</a:t>
            </a:r>
            <a:r>
              <a:rPr lang="en-US" altLang="en-US" sz="2300" dirty="0" smtClean="0"/>
              <a:t> (Communist) and </a:t>
            </a:r>
            <a:r>
              <a:rPr lang="en-US" altLang="en-US" sz="2300" b="1" i="1" dirty="0" smtClean="0"/>
              <a:t>South</a:t>
            </a:r>
            <a:r>
              <a:rPr lang="en-US" altLang="en-US" sz="2300" dirty="0" smtClean="0"/>
              <a:t> (Democratic) Vietnam w/ elections in 2 years to unify country</a:t>
            </a:r>
          </a:p>
          <a:p>
            <a:pPr eaLnBrk="1" hangingPunct="1"/>
            <a:r>
              <a:rPr lang="en-US" altLang="en-US" sz="2300" dirty="0" smtClean="0"/>
              <a:t>US supports the regime of _________________in the South (</a:t>
            </a:r>
            <a:r>
              <a:rPr lang="en-US" altLang="en-US" sz="2300" b="1" i="1" dirty="0" smtClean="0"/>
              <a:t>Catholic </a:t>
            </a:r>
            <a:r>
              <a:rPr lang="en-US" altLang="en-US" sz="2300" dirty="0" smtClean="0"/>
              <a:t>dictator)</a:t>
            </a:r>
          </a:p>
          <a:p>
            <a:pPr lvl="1">
              <a:buFont typeface="Wingdings" panose="05000000000000000000" pitchFamily="2" charset="2"/>
              <a:buChar char="§"/>
            </a:pPr>
            <a:r>
              <a:rPr lang="en-US" altLang="en-US" sz="2300" dirty="0" smtClean="0"/>
              <a:t>Due to Ho’s popularity Diem cancels elections in 1957!!</a:t>
            </a:r>
          </a:p>
          <a:p>
            <a:pPr lvl="1">
              <a:buFont typeface="Wingdings" panose="05000000000000000000" pitchFamily="2" charset="2"/>
              <a:buChar char="§"/>
            </a:pPr>
            <a:r>
              <a:rPr lang="en-US" altLang="en-US" sz="2300" dirty="0" smtClean="0"/>
              <a:t> Eventually inept and corrupt regime is overthrown w/ US aide in 1963</a:t>
            </a:r>
          </a:p>
          <a:p>
            <a:pPr eaLnBrk="1" hangingPunct="1"/>
            <a:r>
              <a:rPr lang="en-US" altLang="en-US" sz="2300" dirty="0" smtClean="0"/>
              <a:t>US </a:t>
            </a:r>
            <a:r>
              <a:rPr lang="en-US" altLang="en-US" sz="2300" b="1" i="1" dirty="0" smtClean="0"/>
              <a:t>“Hawks”</a:t>
            </a:r>
            <a:r>
              <a:rPr lang="en-US" altLang="en-US" sz="2300" dirty="0" smtClean="0"/>
              <a:t> prescribe to ______________________in region and world under </a:t>
            </a:r>
          </a:p>
          <a:p>
            <a:pPr lvl="1">
              <a:buFont typeface="Wingdings" panose="05000000000000000000" pitchFamily="2" charset="2"/>
              <a:buChar char="§"/>
            </a:pPr>
            <a:r>
              <a:rPr lang="en-US" altLang="en-US" sz="2300" dirty="0" smtClean="0"/>
              <a:t>If 1 country falls to Communism then all in region may =&gt; US is afraid at </a:t>
            </a:r>
            <a:r>
              <a:rPr lang="en-US" altLang="en-US" sz="2300" b="1" i="1" dirty="0" smtClean="0"/>
              <a:t>“dominoes”</a:t>
            </a:r>
            <a:r>
              <a:rPr lang="en-US" altLang="en-US" sz="2300" dirty="0" smtClean="0"/>
              <a:t> thus far?</a:t>
            </a:r>
          </a:p>
          <a:p>
            <a:pPr eaLnBrk="1" hangingPunct="1"/>
            <a:r>
              <a:rPr lang="en-US" altLang="en-US" sz="2300" dirty="0" smtClean="0"/>
              <a:t>US gradually becomes involved in Vietnam by sending military advisors (1960) and eventually troops to support the South (15,000 by 1964)</a:t>
            </a:r>
          </a:p>
          <a:p>
            <a:pPr eaLnBrk="1" hangingPunct="1">
              <a:buFontTx/>
              <a:buNone/>
            </a:pPr>
            <a:r>
              <a:rPr lang="en-US" altLang="en-US" sz="1800" dirty="0" smtClean="0"/>
              <a:t>	</a:t>
            </a:r>
          </a:p>
          <a:p>
            <a:pPr eaLnBrk="1" hangingPunct="1">
              <a:buFontTx/>
              <a:buNone/>
            </a:pPr>
            <a:endParaRPr lang="en-US" altLang="en-US" sz="1800" dirty="0" smtClean="0"/>
          </a:p>
        </p:txBody>
      </p:sp>
      <p:sp>
        <p:nvSpPr>
          <p:cNvPr id="5" name="Title 1"/>
          <p:cNvSpPr>
            <a:spLocks noGrp="1"/>
          </p:cNvSpPr>
          <p:nvPr>
            <p:ph type="title"/>
          </p:nvPr>
        </p:nvSpPr>
        <p:spPr>
          <a:xfrm>
            <a:off x="457200" y="76200"/>
            <a:ext cx="8229600" cy="304800"/>
          </a:xfrm>
        </p:spPr>
        <p:txBody>
          <a:bodyPr>
            <a:normAutofit fontScale="90000"/>
          </a:bodyPr>
          <a:lstStyle/>
          <a:p>
            <a:r>
              <a:rPr lang="en-US" b="1" u="sng" dirty="0" smtClean="0"/>
              <a:t>Direct Confrontation in Cold War</a:t>
            </a:r>
            <a:endParaRPr lang="en-US" b="1" u="sng" dirty="0"/>
          </a:p>
        </p:txBody>
      </p:sp>
    </p:spTree>
    <p:extLst>
      <p:ext uri="{BB962C8B-B14F-4D97-AF65-F5344CB8AC3E}">
        <p14:creationId xmlns:p14="http://schemas.microsoft.com/office/powerpoint/2010/main" val="1623469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pic>
        <p:nvPicPr>
          <p:cNvPr id="31746" name="Picture 7" descr="vietna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
            <a:ext cx="6934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434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52400"/>
            <a:ext cx="8229600" cy="411163"/>
          </a:xfrm>
        </p:spPr>
        <p:txBody>
          <a:bodyPr>
            <a:normAutofit fontScale="90000"/>
          </a:bodyPr>
          <a:lstStyle/>
          <a:p>
            <a:pPr eaLnBrk="1" hangingPunct="1"/>
            <a:r>
              <a:rPr lang="en-US" altLang="en-US" sz="4000" b="1" u="sng" smtClean="0"/>
              <a:t>Ho Chi Minh and Diem</a:t>
            </a:r>
          </a:p>
        </p:txBody>
      </p:sp>
      <p:pic>
        <p:nvPicPr>
          <p:cNvPr id="32771" name="Picture 5" descr="ho-chi-minh-1-siz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37512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die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67200" y="762000"/>
            <a:ext cx="3881438" cy="5715000"/>
          </a:xfrm>
          <a:noFill/>
        </p:spPr>
      </p:pic>
    </p:spTree>
    <p:extLst>
      <p:ext uri="{BB962C8B-B14F-4D97-AF65-F5344CB8AC3E}">
        <p14:creationId xmlns:p14="http://schemas.microsoft.com/office/powerpoint/2010/main" val="21768241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a:xfrm>
            <a:off x="457200" y="274638"/>
            <a:ext cx="8229600" cy="563562"/>
          </a:xfrm>
        </p:spPr>
        <p:txBody>
          <a:bodyPr>
            <a:normAutofit fontScale="90000"/>
          </a:bodyPr>
          <a:lstStyle/>
          <a:p>
            <a:pPr eaLnBrk="1" hangingPunct="1"/>
            <a:r>
              <a:rPr lang="en-US" altLang="en-US" sz="4000" b="1" u="sng" smtClean="0"/>
              <a:t>Buddhist Protests against Diem</a:t>
            </a:r>
            <a:r>
              <a:rPr lang="en-US" altLang="en-US" sz="4000" smtClean="0"/>
              <a:t> </a:t>
            </a:r>
          </a:p>
        </p:txBody>
      </p:sp>
      <p:pic>
        <p:nvPicPr>
          <p:cNvPr id="33795" name="Picture 4" descr="immolationBhuddistMonkQuicVanDocVietnam196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143000"/>
            <a:ext cx="8382000" cy="5503863"/>
          </a:xfrm>
          <a:noFill/>
        </p:spPr>
      </p:pic>
    </p:spTree>
    <p:extLst>
      <p:ext uri="{BB962C8B-B14F-4D97-AF65-F5344CB8AC3E}">
        <p14:creationId xmlns:p14="http://schemas.microsoft.com/office/powerpoint/2010/main" val="451244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Domino Theory</a:t>
            </a:r>
            <a:endParaRPr lang="en-US" b="1" u="sng" dirty="0"/>
          </a:p>
        </p:txBody>
      </p:sp>
      <p:pic>
        <p:nvPicPr>
          <p:cNvPr id="27652" name="Picture 4" descr="http://lh5.ggpht.com/_5XvBYfxU_dM/S7wZDJJEjBI/AAAAAAAAI_Y/qTotugoFgtM/Domino%20Theory%5B11%5D.png?imgmax=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229600" cy="5993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10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9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76200"/>
            <a:ext cx="8229600" cy="381000"/>
          </a:xfrm>
        </p:spPr>
        <p:txBody>
          <a:bodyPr>
            <a:normAutofit fontScale="90000"/>
          </a:bodyPr>
          <a:lstStyle/>
          <a:p>
            <a:pPr eaLnBrk="1" hangingPunct="1"/>
            <a:r>
              <a:rPr lang="en-US" altLang="en-US" sz="4000" b="1" u="sng" dirty="0" smtClean="0"/>
              <a:t>The Cold War Begins - 1945</a:t>
            </a:r>
          </a:p>
        </p:txBody>
      </p:sp>
      <p:sp>
        <p:nvSpPr>
          <p:cNvPr id="4099" name="Rectangle 3"/>
          <p:cNvSpPr>
            <a:spLocks noGrp="1" noChangeArrowheads="1"/>
          </p:cNvSpPr>
          <p:nvPr>
            <p:ph type="body" idx="1"/>
          </p:nvPr>
        </p:nvSpPr>
        <p:spPr>
          <a:xfrm>
            <a:off x="0" y="533400"/>
            <a:ext cx="9144000" cy="6248400"/>
          </a:xfrm>
        </p:spPr>
        <p:txBody>
          <a:bodyPr>
            <a:noAutofit/>
          </a:bodyPr>
          <a:lstStyle/>
          <a:p>
            <a:pPr eaLnBrk="1" hangingPunct="1"/>
            <a:r>
              <a:rPr lang="en-US" altLang="en-US" sz="2100" dirty="0" smtClean="0"/>
              <a:t>WWII totally changed political structure of the world =&gt; </a:t>
            </a:r>
            <a:r>
              <a:rPr lang="en-US" altLang="en-US" sz="2100" b="1" i="1" dirty="0" smtClean="0"/>
              <a:t>NWO</a:t>
            </a:r>
            <a:r>
              <a:rPr lang="en-US" altLang="en-US" sz="2100" dirty="0" smtClean="0"/>
              <a:t> established w/ new “superpowers”; decline of Europe and decolonization </a:t>
            </a:r>
          </a:p>
          <a:p>
            <a:pPr marL="685800" lvl="1">
              <a:buFont typeface="Wingdings" panose="05000000000000000000" pitchFamily="2" charset="2"/>
              <a:buChar char="§"/>
            </a:pPr>
            <a:r>
              <a:rPr lang="en-US" altLang="en-US" sz="2100" dirty="0" smtClean="0"/>
              <a:t>Nationalist movements in Africa, India, Middle East and SE Asia lead to loss of European colonies and decline of power</a:t>
            </a:r>
          </a:p>
          <a:p>
            <a:pPr marL="685800" lvl="1">
              <a:buFont typeface="Wingdings" panose="05000000000000000000" pitchFamily="2" charset="2"/>
              <a:buChar char="§"/>
            </a:pPr>
            <a:r>
              <a:rPr lang="en-US" altLang="en-US" sz="2100" dirty="0" smtClean="0"/>
              <a:t>New world superpowers = United States and Soviet Union</a:t>
            </a:r>
          </a:p>
          <a:p>
            <a:pPr eaLnBrk="1" hangingPunct="1"/>
            <a:r>
              <a:rPr lang="en-US" altLang="en-US" sz="2100" dirty="0" smtClean="0"/>
              <a:t>Both nations pursue an _____________________________after the war to ensure peace, security and economic growth</a:t>
            </a:r>
          </a:p>
          <a:p>
            <a:pPr lvl="1">
              <a:buFont typeface="Wingdings" panose="05000000000000000000" pitchFamily="2" charset="2"/>
              <a:buChar char="§"/>
            </a:pPr>
            <a:r>
              <a:rPr lang="en-US" altLang="en-US" sz="2100" dirty="0" smtClean="0"/>
              <a:t>Each country also had a different vision of Europe Post-WWII =&gt; </a:t>
            </a:r>
          </a:p>
          <a:p>
            <a:pPr eaLnBrk="1" hangingPunct="1">
              <a:buFontTx/>
              <a:buNone/>
            </a:pPr>
            <a:r>
              <a:rPr lang="en-US" altLang="en-US" sz="2100" dirty="0" smtClean="0"/>
              <a:t>		-- USSR had suffered massive casualties and wanted weak Germany &amp; E. 	Europe to serve as a buffer against Invasion </a:t>
            </a:r>
            <a:r>
              <a:rPr lang="en-US" altLang="en-US" sz="2100" b="1" i="1" dirty="0" smtClean="0"/>
              <a:t>(“Iron Curtain”)</a:t>
            </a:r>
          </a:p>
          <a:p>
            <a:pPr eaLnBrk="1" hangingPunct="1">
              <a:buFontTx/>
              <a:buNone/>
            </a:pPr>
            <a:r>
              <a:rPr lang="en-US" altLang="en-US" sz="2100" dirty="0" smtClean="0"/>
              <a:t>		-- US wanted a strong Europe and Germany to help rebuild and ensure 	prosperity </a:t>
            </a:r>
            <a:r>
              <a:rPr lang="en-US" altLang="en-US" sz="2100" b="1" i="1" dirty="0" smtClean="0"/>
              <a:t>(“Manifest Destiny”</a:t>
            </a:r>
            <a:r>
              <a:rPr lang="en-US" altLang="en-US" sz="2100" dirty="0" smtClean="0"/>
              <a:t> = create a free democratic world!!)</a:t>
            </a:r>
          </a:p>
          <a:p>
            <a:pPr eaLnBrk="1" hangingPunct="1"/>
            <a:r>
              <a:rPr lang="en-US" altLang="en-US" sz="2100" dirty="0" smtClean="0"/>
              <a:t>“Cold War” thus begins as soon as “Hot WWII” ended</a:t>
            </a:r>
          </a:p>
          <a:p>
            <a:pPr eaLnBrk="1" hangingPunct="1">
              <a:buFontTx/>
              <a:buNone/>
            </a:pPr>
            <a:r>
              <a:rPr lang="en-US" altLang="en-US" sz="2100" dirty="0" smtClean="0"/>
              <a:t>	</a:t>
            </a:r>
            <a:r>
              <a:rPr lang="en-US" altLang="en-US" sz="2100" b="1" i="1" dirty="0" smtClean="0"/>
              <a:t>Who??</a:t>
            </a:r>
            <a:r>
              <a:rPr lang="en-US" altLang="en-US" sz="2100" dirty="0" smtClean="0"/>
              <a:t> =&gt; ___________________</a:t>
            </a:r>
          </a:p>
          <a:p>
            <a:pPr eaLnBrk="1" hangingPunct="1">
              <a:buFontTx/>
              <a:buNone/>
            </a:pPr>
            <a:r>
              <a:rPr lang="en-US" altLang="en-US" sz="2100" dirty="0" smtClean="0"/>
              <a:t>	</a:t>
            </a:r>
            <a:r>
              <a:rPr lang="en-US" altLang="en-US" sz="2100" b="1" i="1" dirty="0" smtClean="0"/>
              <a:t>What??</a:t>
            </a:r>
            <a:r>
              <a:rPr lang="en-US" altLang="en-US" sz="2100" dirty="0" smtClean="0"/>
              <a:t> =&gt; “war” between the US </a:t>
            </a:r>
            <a:r>
              <a:rPr lang="en-US" altLang="en-US" sz="2100" dirty="0"/>
              <a:t>&amp;</a:t>
            </a:r>
            <a:r>
              <a:rPr lang="en-US" altLang="en-US" sz="2100" dirty="0" smtClean="0"/>
              <a:t> USSR fought via ______________</a:t>
            </a:r>
          </a:p>
          <a:p>
            <a:pPr eaLnBrk="1" hangingPunct="1">
              <a:buFontTx/>
              <a:buNone/>
            </a:pPr>
            <a:r>
              <a:rPr lang="en-US" altLang="en-US" sz="2100" dirty="0" smtClean="0"/>
              <a:t>______________________________________________________________</a:t>
            </a:r>
            <a:endParaRPr lang="en-US" altLang="en-US" sz="2100" dirty="0"/>
          </a:p>
          <a:p>
            <a:pPr eaLnBrk="1" hangingPunct="1">
              <a:buFontTx/>
              <a:buNone/>
            </a:pPr>
            <a:r>
              <a:rPr lang="en-US" altLang="en-US" sz="2100" dirty="0" smtClean="0"/>
              <a:t>	</a:t>
            </a:r>
            <a:r>
              <a:rPr lang="en-US" altLang="en-US" sz="2100" b="1" i="1" dirty="0" smtClean="0"/>
              <a:t>Why??</a:t>
            </a:r>
            <a:r>
              <a:rPr lang="en-US" altLang="en-US" sz="2100" dirty="0" smtClean="0"/>
              <a:t> =&gt;______________________________; presence of nuclear weapons</a:t>
            </a:r>
          </a:p>
          <a:p>
            <a:pPr eaLnBrk="1" hangingPunct="1">
              <a:buFontTx/>
              <a:buNone/>
            </a:pPr>
            <a:r>
              <a:rPr lang="en-US" altLang="en-US" sz="2100" dirty="0" smtClean="0"/>
              <a:t>				</a:t>
            </a:r>
            <a:endParaRPr lang="en-US" altLang="en-US" sz="2100" b="1" i="1" dirty="0" smtClean="0"/>
          </a:p>
        </p:txBody>
      </p:sp>
    </p:spTree>
    <p:extLst>
      <p:ext uri="{BB962C8B-B14F-4D97-AF65-F5344CB8AC3E}">
        <p14:creationId xmlns:p14="http://schemas.microsoft.com/office/powerpoint/2010/main" val="187640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blinds(horizontal)">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blinds(horizontal)">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blinds(horizontal)">
                                      <p:cBhvr>
                                        <p:cTn id="17" dur="5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blinds(horizontal)">
                                      <p:cBhvr>
                                        <p:cTn id="22" dur="500"/>
                                        <p:tgtEl>
                                          <p:spTgt spid="4099">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4099">
                                            <p:txEl>
                                              <p:pRg st="4" end="4"/>
                                            </p:txEl>
                                          </p:spTgt>
                                        </p:tgtEl>
                                        <p:attrNameLst>
                                          <p:attrName>style.visibility</p:attrName>
                                        </p:attrNameLst>
                                      </p:cBhvr>
                                      <p:to>
                                        <p:strVal val="visible"/>
                                      </p:to>
                                    </p:set>
                                    <p:animEffect transition="in" filter="blinds(horizontal)">
                                      <p:cBhvr>
                                        <p:cTn id="25" dur="500"/>
                                        <p:tgtEl>
                                          <p:spTgt spid="4099">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4099">
                                            <p:txEl>
                                              <p:pRg st="5" end="5"/>
                                            </p:txEl>
                                          </p:spTgt>
                                        </p:tgtEl>
                                        <p:attrNameLst>
                                          <p:attrName>style.visibility</p:attrName>
                                        </p:attrNameLst>
                                      </p:cBhvr>
                                      <p:to>
                                        <p:strVal val="visible"/>
                                      </p:to>
                                    </p:set>
                                    <p:animEffect transition="in" filter="blinds(horizontal)">
                                      <p:cBhvr>
                                        <p:cTn id="28" dur="500"/>
                                        <p:tgtEl>
                                          <p:spTgt spid="4099">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4099">
                                            <p:txEl>
                                              <p:pRg st="6" end="6"/>
                                            </p:txEl>
                                          </p:spTgt>
                                        </p:tgtEl>
                                        <p:attrNameLst>
                                          <p:attrName>style.visibility</p:attrName>
                                        </p:attrNameLst>
                                      </p:cBhvr>
                                      <p:to>
                                        <p:strVal val="visible"/>
                                      </p:to>
                                    </p:set>
                                    <p:animEffect transition="in" filter="blinds(horizontal)">
                                      <p:cBhvr>
                                        <p:cTn id="31" dur="500"/>
                                        <p:tgtEl>
                                          <p:spTgt spid="4099">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4099">
                                            <p:txEl>
                                              <p:pRg st="7" end="7"/>
                                            </p:txEl>
                                          </p:spTgt>
                                        </p:tgtEl>
                                        <p:attrNameLst>
                                          <p:attrName>style.visibility</p:attrName>
                                        </p:attrNameLst>
                                      </p:cBhvr>
                                      <p:to>
                                        <p:strVal val="visible"/>
                                      </p:to>
                                    </p:set>
                                    <p:animEffect transition="in" filter="blinds(horizontal)">
                                      <p:cBhvr>
                                        <p:cTn id="36" dur="500"/>
                                        <p:tgtEl>
                                          <p:spTgt spid="4099">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4099">
                                            <p:txEl>
                                              <p:pRg st="8" end="8"/>
                                            </p:txEl>
                                          </p:spTgt>
                                        </p:tgtEl>
                                        <p:attrNameLst>
                                          <p:attrName>style.visibility</p:attrName>
                                        </p:attrNameLst>
                                      </p:cBhvr>
                                      <p:to>
                                        <p:strVal val="visible"/>
                                      </p:to>
                                    </p:set>
                                    <p:animEffect transition="in" filter="blinds(horizontal)">
                                      <p:cBhvr>
                                        <p:cTn id="41" dur="500"/>
                                        <p:tgtEl>
                                          <p:spTgt spid="4099">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4099">
                                            <p:txEl>
                                              <p:pRg st="9" end="9"/>
                                            </p:txEl>
                                          </p:spTgt>
                                        </p:tgtEl>
                                        <p:attrNameLst>
                                          <p:attrName>style.visibility</p:attrName>
                                        </p:attrNameLst>
                                      </p:cBhvr>
                                      <p:to>
                                        <p:strVal val="visible"/>
                                      </p:to>
                                    </p:set>
                                    <p:animEffect transition="in" filter="blinds(horizontal)">
                                      <p:cBhvr>
                                        <p:cTn id="46" dur="500"/>
                                        <p:tgtEl>
                                          <p:spTgt spid="4099">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4099">
                                            <p:txEl>
                                              <p:pRg st="10" end="10"/>
                                            </p:txEl>
                                          </p:spTgt>
                                        </p:tgtEl>
                                        <p:attrNameLst>
                                          <p:attrName>style.visibility</p:attrName>
                                        </p:attrNameLst>
                                      </p:cBhvr>
                                      <p:to>
                                        <p:strVal val="visible"/>
                                      </p:to>
                                    </p:set>
                                    <p:animEffect transition="in" filter="blinds(horizontal)">
                                      <p:cBhvr>
                                        <p:cTn id="51" dur="500"/>
                                        <p:tgtEl>
                                          <p:spTgt spid="4099">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4099">
                                            <p:txEl>
                                              <p:pRg st="11" end="11"/>
                                            </p:txEl>
                                          </p:spTgt>
                                        </p:tgtEl>
                                        <p:attrNameLst>
                                          <p:attrName>style.visibility</p:attrName>
                                        </p:attrNameLst>
                                      </p:cBhvr>
                                      <p:to>
                                        <p:strVal val="visible"/>
                                      </p:to>
                                    </p:set>
                                    <p:animEffect transition="in" filter="blinds(horizontal)">
                                      <p:cBhvr>
                                        <p:cTn id="56" dur="500"/>
                                        <p:tgtEl>
                                          <p:spTgt spid="4099">
                                            <p:txEl>
                                              <p:pRg st="11" end="1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nodeType="clickEffect">
                                  <p:stCondLst>
                                    <p:cond delay="0"/>
                                  </p:stCondLst>
                                  <p:childTnLst>
                                    <p:set>
                                      <p:cBhvr>
                                        <p:cTn id="60" dur="1" fill="hold">
                                          <p:stCondLst>
                                            <p:cond delay="0"/>
                                          </p:stCondLst>
                                        </p:cTn>
                                        <p:tgtEl>
                                          <p:spTgt spid="4099">
                                            <p:txEl>
                                              <p:pRg st="12" end="12"/>
                                            </p:txEl>
                                          </p:spTgt>
                                        </p:tgtEl>
                                        <p:attrNameLst>
                                          <p:attrName>style.visibility</p:attrName>
                                        </p:attrNameLst>
                                      </p:cBhvr>
                                      <p:to>
                                        <p:strVal val="visible"/>
                                      </p:to>
                                    </p:set>
                                    <p:animEffect transition="in" filter="blinds(horizontal)">
                                      <p:cBhvr>
                                        <p:cTn id="61" dur="500"/>
                                        <p:tgtEl>
                                          <p:spTgt spid="409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9900">
            <a:alpha val="22745"/>
          </a:srgbClr>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76200"/>
            <a:ext cx="8229600" cy="381000"/>
          </a:xfrm>
        </p:spPr>
        <p:txBody>
          <a:bodyPr>
            <a:normAutofit fontScale="90000"/>
          </a:bodyPr>
          <a:lstStyle/>
          <a:p>
            <a:pPr eaLnBrk="1" hangingPunct="1"/>
            <a:r>
              <a:rPr lang="en-US" altLang="en-US" sz="4000" b="1" u="sng" dirty="0" smtClean="0"/>
              <a:t>Johnson Escalates the War</a:t>
            </a:r>
          </a:p>
        </p:txBody>
      </p:sp>
      <p:sp>
        <p:nvSpPr>
          <p:cNvPr id="34819" name="Rectangle 3"/>
          <p:cNvSpPr>
            <a:spLocks noGrp="1" noChangeArrowheads="1"/>
          </p:cNvSpPr>
          <p:nvPr>
            <p:ph type="body" sz="half" idx="1"/>
          </p:nvPr>
        </p:nvSpPr>
        <p:spPr>
          <a:xfrm>
            <a:off x="0" y="533400"/>
            <a:ext cx="5638800" cy="6400800"/>
          </a:xfrm>
        </p:spPr>
        <p:txBody>
          <a:bodyPr>
            <a:normAutofit/>
          </a:bodyPr>
          <a:lstStyle/>
          <a:p>
            <a:pPr eaLnBrk="1" hangingPunct="1">
              <a:lnSpc>
                <a:spcPct val="80000"/>
              </a:lnSpc>
            </a:pPr>
            <a:r>
              <a:rPr lang="en-US" altLang="en-US" sz="2200" dirty="0" smtClean="0"/>
              <a:t>_________________(1964) =&gt; 2 US destroyers sunk while </a:t>
            </a:r>
            <a:r>
              <a:rPr lang="en-US" altLang="en-US" sz="2200" dirty="0" err="1" smtClean="0"/>
              <a:t>patroling</a:t>
            </a:r>
            <a:r>
              <a:rPr lang="en-US" altLang="en-US" sz="2200" dirty="0" smtClean="0"/>
              <a:t> Gulf of Tonkin (conducting commando operations)</a:t>
            </a:r>
          </a:p>
          <a:p>
            <a:pPr lvl="1" indent="-342900">
              <a:lnSpc>
                <a:spcPct val="80000"/>
              </a:lnSpc>
              <a:buFont typeface="Wingdings" panose="05000000000000000000" pitchFamily="2" charset="2"/>
              <a:buChar char="§"/>
            </a:pPr>
            <a:r>
              <a:rPr lang="en-US" altLang="en-US" sz="2200" dirty="0" smtClean="0"/>
              <a:t>Johnson uses the episode to get Congress to pass the Resolution allowing him to “</a:t>
            </a:r>
            <a:r>
              <a:rPr lang="en-US" altLang="en-US" sz="2200" b="1" i="1" dirty="0" smtClean="0"/>
              <a:t>use whatever force/means deemed appropriate</a:t>
            </a:r>
            <a:r>
              <a:rPr lang="en-US" altLang="en-US" sz="2200" dirty="0" smtClean="0"/>
              <a:t>” in Vietnam</a:t>
            </a:r>
          </a:p>
          <a:p>
            <a:pPr eaLnBrk="1" hangingPunct="1">
              <a:lnSpc>
                <a:spcPct val="80000"/>
              </a:lnSpc>
            </a:pPr>
            <a:r>
              <a:rPr lang="en-US" altLang="en-US" sz="2200" dirty="0" smtClean="0"/>
              <a:t>US begins a draft &amp; sends 100,000’s of soldiers to Vietnam =&gt; </a:t>
            </a:r>
            <a:r>
              <a:rPr lang="en-US" altLang="en-US" sz="2200" b="1" i="1" dirty="0" smtClean="0"/>
              <a:t>500,000 by 1968</a:t>
            </a:r>
            <a:r>
              <a:rPr lang="en-US" altLang="en-US" sz="2200" dirty="0" smtClean="0"/>
              <a:t> </a:t>
            </a:r>
          </a:p>
          <a:p>
            <a:pPr lvl="1">
              <a:lnSpc>
                <a:spcPct val="80000"/>
              </a:lnSpc>
              <a:buFont typeface="Wingdings" panose="05000000000000000000" pitchFamily="2" charset="2"/>
              <a:buChar char="§"/>
            </a:pPr>
            <a:r>
              <a:rPr lang="en-US" altLang="en-US" sz="1800" dirty="0" smtClean="0"/>
              <a:t> </a:t>
            </a:r>
            <a:r>
              <a:rPr lang="en-US" altLang="en-US" sz="2200" dirty="0" smtClean="0"/>
              <a:t>Average age = ______!!              </a:t>
            </a:r>
          </a:p>
          <a:p>
            <a:pPr eaLnBrk="1" hangingPunct="1">
              <a:lnSpc>
                <a:spcPct val="80000"/>
              </a:lnSpc>
            </a:pPr>
            <a:r>
              <a:rPr lang="en-US" altLang="en-US" sz="2200" dirty="0" smtClean="0"/>
              <a:t>US also begins __________________in to destroy Vietnamese military capacity=&gt; US bombs North to win w/o death</a:t>
            </a:r>
          </a:p>
          <a:p>
            <a:pPr lvl="1">
              <a:lnSpc>
                <a:spcPct val="80000"/>
              </a:lnSpc>
              <a:buFont typeface="Wingdings" panose="05000000000000000000" pitchFamily="2" charset="2"/>
              <a:buChar char="§"/>
            </a:pPr>
            <a:r>
              <a:rPr lang="en-US" altLang="en-US" sz="2200" dirty="0" smtClean="0"/>
              <a:t> Bombing campaign that lasts 3 years! (More bombs dropped in Vietnam than during all of WWII!!)</a:t>
            </a:r>
          </a:p>
          <a:p>
            <a:pPr eaLnBrk="1" hangingPunct="1">
              <a:lnSpc>
                <a:spcPct val="80000"/>
              </a:lnSpc>
            </a:pPr>
            <a:r>
              <a:rPr lang="en-US" altLang="en-US" sz="2200" dirty="0" smtClean="0"/>
              <a:t>Mounting Intl. Opposition forms against the war =&gt; France condemns invasion and USSR uses opportunity to plot elsewhere</a:t>
            </a:r>
          </a:p>
          <a:p>
            <a:pPr eaLnBrk="1" hangingPunct="1">
              <a:lnSpc>
                <a:spcPct val="80000"/>
              </a:lnSpc>
            </a:pPr>
            <a:endParaRPr lang="en-US" altLang="en-US" sz="1800" dirty="0" smtClean="0"/>
          </a:p>
          <a:p>
            <a:pPr eaLnBrk="1" hangingPunct="1">
              <a:lnSpc>
                <a:spcPct val="80000"/>
              </a:lnSpc>
            </a:pPr>
            <a:endParaRPr lang="en-US" altLang="en-US" sz="1400" dirty="0" smtClean="0"/>
          </a:p>
          <a:p>
            <a:pPr eaLnBrk="1" hangingPunct="1">
              <a:lnSpc>
                <a:spcPct val="80000"/>
              </a:lnSpc>
            </a:pPr>
            <a:endParaRPr lang="en-US" altLang="en-US" sz="1400" dirty="0" smtClean="0"/>
          </a:p>
        </p:txBody>
      </p:sp>
      <p:pic>
        <p:nvPicPr>
          <p:cNvPr id="34820" name="Picture 5" descr="tpc_0003_0001_0_img032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38800" y="1143000"/>
            <a:ext cx="3386138" cy="4267200"/>
          </a:xfrm>
          <a:noFill/>
        </p:spPr>
      </p:pic>
    </p:spTree>
    <p:extLst>
      <p:ext uri="{BB962C8B-B14F-4D97-AF65-F5344CB8AC3E}">
        <p14:creationId xmlns:p14="http://schemas.microsoft.com/office/powerpoint/2010/main" val="746195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76200"/>
            <a:ext cx="8229600" cy="304800"/>
          </a:xfrm>
        </p:spPr>
        <p:txBody>
          <a:bodyPr>
            <a:normAutofit fontScale="90000"/>
          </a:bodyPr>
          <a:lstStyle/>
          <a:p>
            <a:pPr eaLnBrk="1" hangingPunct="1"/>
            <a:r>
              <a:rPr lang="en-US" altLang="en-US" sz="4000" b="1" u="sng" dirty="0" smtClean="0"/>
              <a:t>Vietnam Fighting and Tactics</a:t>
            </a:r>
          </a:p>
        </p:txBody>
      </p:sp>
      <p:sp>
        <p:nvSpPr>
          <p:cNvPr id="35843" name="Rectangle 3"/>
          <p:cNvSpPr>
            <a:spLocks noGrp="1" noChangeArrowheads="1"/>
          </p:cNvSpPr>
          <p:nvPr>
            <p:ph type="body" idx="1"/>
          </p:nvPr>
        </p:nvSpPr>
        <p:spPr>
          <a:xfrm>
            <a:off x="0" y="457200"/>
            <a:ext cx="9144000" cy="5943600"/>
          </a:xfrm>
        </p:spPr>
        <p:txBody>
          <a:bodyPr>
            <a:noAutofit/>
          </a:bodyPr>
          <a:lstStyle/>
          <a:p>
            <a:pPr eaLnBrk="1" hangingPunct="1"/>
            <a:r>
              <a:rPr lang="en-US" altLang="en-US" sz="2100" dirty="0" smtClean="0"/>
              <a:t>The Vietnam War was a very difficult one for US troops =&gt; average age 19</a:t>
            </a:r>
          </a:p>
          <a:p>
            <a:pPr lvl="1">
              <a:buFont typeface="Wingdings" panose="05000000000000000000" pitchFamily="2" charset="2"/>
              <a:buChar char="§"/>
            </a:pPr>
            <a:r>
              <a:rPr lang="en-US" altLang="en-US" sz="2100" dirty="0" smtClean="0"/>
              <a:t> Vietnamese had been fighting for over 20 years in WWII </a:t>
            </a:r>
            <a:r>
              <a:rPr lang="en-US" altLang="en-US" sz="2100" dirty="0"/>
              <a:t>&amp;</a:t>
            </a:r>
            <a:r>
              <a:rPr lang="en-US" altLang="en-US" sz="2100" dirty="0" smtClean="0"/>
              <a:t> vs French =&gt; great warriors, knew land, had defensive systems in place</a:t>
            </a:r>
          </a:p>
          <a:p>
            <a:pPr eaLnBrk="1" hangingPunct="1">
              <a:buFontTx/>
              <a:buNone/>
            </a:pPr>
            <a:r>
              <a:rPr lang="en-US" altLang="en-US" sz="2100" b="1" u="sng" dirty="0" smtClean="0"/>
              <a:t>Vietnam War Fighting</a:t>
            </a:r>
          </a:p>
          <a:p>
            <a:pPr eaLnBrk="1" hangingPunct="1">
              <a:buFontTx/>
              <a:buNone/>
            </a:pPr>
            <a:r>
              <a:rPr lang="en-US" altLang="en-US" sz="2100" dirty="0" smtClean="0"/>
              <a:t>#1: Vietnamese use ______________=&gt; undercover civilian groups in the South (</a:t>
            </a:r>
            <a:r>
              <a:rPr lang="en-US" altLang="en-US" sz="2100" b="1" i="1" dirty="0" smtClean="0"/>
              <a:t>_________________</a:t>
            </a:r>
            <a:r>
              <a:rPr lang="en-US" altLang="en-US" sz="2100" dirty="0" smtClean="0"/>
              <a:t>) wage terror campaign against the South and US soldiers</a:t>
            </a:r>
          </a:p>
          <a:p>
            <a:pPr lvl="1">
              <a:buFont typeface="Wingdings" panose="05000000000000000000" pitchFamily="2" charset="2"/>
              <a:buChar char="§"/>
            </a:pPr>
            <a:r>
              <a:rPr lang="en-US" altLang="en-US" sz="2100" dirty="0"/>
              <a:t>B</a:t>
            </a:r>
            <a:r>
              <a:rPr lang="en-US" altLang="en-US" sz="2100" dirty="0" smtClean="0"/>
              <a:t>omb restaurants, attack US supply trains, kill soldiers</a:t>
            </a:r>
          </a:p>
          <a:p>
            <a:pPr lvl="1">
              <a:buFont typeface="Wingdings" panose="05000000000000000000" pitchFamily="2" charset="2"/>
              <a:buChar char="§"/>
            </a:pPr>
            <a:r>
              <a:rPr lang="en-US" altLang="en-US" sz="2100" dirty="0" smtClean="0"/>
              <a:t>Vietcong/North Vietnamese also utilize extensive </a:t>
            </a:r>
            <a:r>
              <a:rPr lang="en-US" altLang="en-US" sz="2100" b="1" i="1" dirty="0" smtClean="0"/>
              <a:t>tunnel systems (i.e. Cu Chi tunnels) </a:t>
            </a:r>
            <a:r>
              <a:rPr lang="en-US" altLang="en-US" sz="2100" dirty="0" smtClean="0"/>
              <a:t>to hide and ambush US </a:t>
            </a:r>
            <a:r>
              <a:rPr lang="en-US" altLang="en-US" sz="2100" dirty="0"/>
              <a:t>&amp;</a:t>
            </a:r>
            <a:r>
              <a:rPr lang="en-US" altLang="en-US" sz="2100" dirty="0" smtClean="0"/>
              <a:t> then melt into jungle</a:t>
            </a:r>
          </a:p>
          <a:p>
            <a:pPr lvl="1">
              <a:buFont typeface="Wingdings" panose="05000000000000000000" pitchFamily="2" charset="2"/>
              <a:buChar char="§"/>
            </a:pPr>
            <a:r>
              <a:rPr lang="en-US" altLang="en-US" sz="2100" dirty="0" smtClean="0"/>
              <a:t>Vietcong/North Vietnamese also utilize simplistic </a:t>
            </a:r>
            <a:r>
              <a:rPr lang="en-US" altLang="en-US" sz="2100" b="1" i="1" dirty="0" smtClean="0"/>
              <a:t>booby traps </a:t>
            </a:r>
            <a:r>
              <a:rPr lang="en-US" altLang="en-US" sz="2100" dirty="0" smtClean="0"/>
              <a:t>against the US =&gt; </a:t>
            </a:r>
            <a:r>
              <a:rPr lang="en-US" altLang="en-US" sz="2100" b="1" i="1" dirty="0" smtClean="0"/>
              <a:t>Q: Psychological impact????</a:t>
            </a:r>
          </a:p>
          <a:p>
            <a:pPr eaLnBrk="1" hangingPunct="1">
              <a:buFontTx/>
              <a:buNone/>
            </a:pPr>
            <a:r>
              <a:rPr lang="en-US" altLang="en-US" sz="2100" dirty="0" smtClean="0"/>
              <a:t>#2: US responds by employing _______________against the Vietnamese =&gt; chemical which defoliates forests (5M acres) and kills North Vietnamese food</a:t>
            </a:r>
          </a:p>
          <a:p>
            <a:pPr lvl="1">
              <a:buFont typeface="Wingdings" panose="05000000000000000000" pitchFamily="2" charset="2"/>
              <a:buChar char="§"/>
            </a:pPr>
            <a:r>
              <a:rPr lang="en-US" altLang="en-US" sz="2100" dirty="0" smtClean="0"/>
              <a:t> Later found to be full of carcinogens like DDT (birth defects and deaths)</a:t>
            </a:r>
          </a:p>
          <a:p>
            <a:pPr eaLnBrk="1" hangingPunct="1">
              <a:buFontTx/>
              <a:buNone/>
            </a:pPr>
            <a:r>
              <a:rPr lang="en-US" altLang="en-US" sz="2100" dirty="0" smtClean="0"/>
              <a:t>#3: US also utilizes helicopters and advanced technology to try and </a:t>
            </a:r>
            <a:r>
              <a:rPr lang="en-US" altLang="en-US" sz="2100" dirty="0" err="1" smtClean="0"/>
              <a:t>outmanuever</a:t>
            </a:r>
            <a:r>
              <a:rPr lang="en-US" altLang="en-US" sz="2100" dirty="0" smtClean="0"/>
              <a:t> Vietnamese =&gt; travel in small </a:t>
            </a:r>
            <a:r>
              <a:rPr lang="en-US" altLang="en-US" sz="2100" b="1" i="1" dirty="0" smtClean="0"/>
              <a:t>Platoons</a:t>
            </a:r>
            <a:r>
              <a:rPr lang="en-US" altLang="en-US" sz="2100" dirty="0" smtClean="0"/>
              <a:t> to “search and destroy” </a:t>
            </a:r>
            <a:r>
              <a:rPr lang="en-US" altLang="en-US" sz="2100" b="1" i="1" dirty="0" smtClean="0"/>
              <a:t>Vietcong</a:t>
            </a:r>
          </a:p>
          <a:p>
            <a:pPr eaLnBrk="1" hangingPunct="1">
              <a:buFontTx/>
              <a:buNone/>
            </a:pPr>
            <a:r>
              <a:rPr lang="en-US" altLang="en-US" sz="2100" b="1" i="1" dirty="0" smtClean="0"/>
              <a:t>	-- </a:t>
            </a:r>
            <a:r>
              <a:rPr lang="en-US" altLang="en-US" sz="2100" i="1" dirty="0" smtClean="0"/>
              <a:t>Due to age and small numbers atrocities occur =&gt; ________________largest where US soldiers kill </a:t>
            </a:r>
            <a:r>
              <a:rPr lang="en-US" altLang="en-US" sz="2100" b="1" i="1" dirty="0" smtClean="0"/>
              <a:t>400+ Vietnamese villagers</a:t>
            </a:r>
            <a:r>
              <a:rPr lang="en-US" altLang="en-US" sz="2100" i="1" dirty="0" smtClean="0"/>
              <a:t> they believed were Vietcong</a:t>
            </a:r>
          </a:p>
        </p:txBody>
      </p:sp>
    </p:spTree>
    <p:extLst>
      <p:ext uri="{BB962C8B-B14F-4D97-AF65-F5344CB8AC3E}">
        <p14:creationId xmlns:p14="http://schemas.microsoft.com/office/powerpoint/2010/main" val="919146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altLang="en-US" sz="4000" b="1" u="sng" smtClean="0"/>
              <a:t>My Lai Massacre -- 1968</a:t>
            </a:r>
          </a:p>
        </p:txBody>
      </p:sp>
      <p:pic>
        <p:nvPicPr>
          <p:cNvPr id="37891" name="Picture 5" descr="mylaimassac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80772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364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altLang="en-US" sz="4000" b="1" u="sng" smtClean="0"/>
              <a:t>Agent Orange in Vietnam</a:t>
            </a:r>
          </a:p>
        </p:txBody>
      </p:sp>
      <p:pic>
        <p:nvPicPr>
          <p:cNvPr id="40963" name="Picture 5" descr="AV08agent_o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77724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335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76200"/>
            <a:ext cx="8229600" cy="304800"/>
          </a:xfrm>
        </p:spPr>
        <p:txBody>
          <a:bodyPr>
            <a:normAutofit fontScale="90000"/>
          </a:bodyPr>
          <a:lstStyle/>
          <a:p>
            <a:pPr eaLnBrk="1" hangingPunct="1"/>
            <a:r>
              <a:rPr lang="en-US" altLang="en-US" sz="4000" b="1" u="sng" dirty="0" smtClean="0"/>
              <a:t>TET and Vietnam Protests</a:t>
            </a:r>
          </a:p>
        </p:txBody>
      </p:sp>
      <p:sp>
        <p:nvSpPr>
          <p:cNvPr id="43011" name="Rectangle 3"/>
          <p:cNvSpPr>
            <a:spLocks noGrp="1" noChangeArrowheads="1"/>
          </p:cNvSpPr>
          <p:nvPr>
            <p:ph type="body" idx="1"/>
          </p:nvPr>
        </p:nvSpPr>
        <p:spPr>
          <a:xfrm>
            <a:off x="0" y="533400"/>
            <a:ext cx="9144000" cy="5181600"/>
          </a:xfrm>
        </p:spPr>
        <p:txBody>
          <a:bodyPr>
            <a:normAutofit/>
          </a:bodyPr>
          <a:lstStyle/>
          <a:p>
            <a:pPr eaLnBrk="1" hangingPunct="1"/>
            <a:r>
              <a:rPr lang="en-US" altLang="en-US" sz="2100" dirty="0" smtClean="0"/>
              <a:t>By 1968 many in US are growing tired of war, but Johnson says, </a:t>
            </a:r>
            <a:r>
              <a:rPr lang="en-US" altLang="en-US" sz="2100" b="1" i="1" dirty="0" smtClean="0"/>
              <a:t>“I can see the light at the end of the tunnel” =&gt; </a:t>
            </a:r>
            <a:r>
              <a:rPr lang="en-US" altLang="en-US" sz="2100" dirty="0" smtClean="0"/>
              <a:t>assures public we are winning the war </a:t>
            </a:r>
          </a:p>
          <a:p>
            <a:pPr eaLnBrk="1" hangingPunct="1"/>
            <a:r>
              <a:rPr lang="en-US" altLang="en-US" sz="2100" b="1" i="1" dirty="0" smtClean="0"/>
              <a:t>January of 1968 </a:t>
            </a:r>
            <a:r>
              <a:rPr lang="en-US" altLang="en-US" sz="2100" dirty="0" smtClean="0"/>
              <a:t>North Vietnam launches __________________=&gt; huge attack against South from tunnels, Cambodia, traditional forces, etc….</a:t>
            </a:r>
          </a:p>
          <a:p>
            <a:pPr lvl="1">
              <a:buFont typeface="Wingdings" panose="05000000000000000000" pitchFamily="2" charset="2"/>
              <a:buChar char="§"/>
            </a:pPr>
            <a:r>
              <a:rPr lang="en-US" altLang="en-US" sz="2100" b="1" i="1" dirty="0" smtClean="0"/>
              <a:t>Vietnamese lose every battle and suffer 10X US casualties </a:t>
            </a:r>
            <a:r>
              <a:rPr lang="en-US" altLang="en-US" sz="2100" dirty="0" smtClean="0"/>
              <a:t>but people begin to see war as</a:t>
            </a:r>
            <a:r>
              <a:rPr lang="en-US" altLang="en-US" sz="2100" b="1" i="1" dirty="0" smtClean="0"/>
              <a:t> “unwinnable” </a:t>
            </a:r>
            <a:r>
              <a:rPr lang="en-US" altLang="en-US" sz="2100" dirty="0" smtClean="0"/>
              <a:t>and Johnson as a</a:t>
            </a:r>
            <a:r>
              <a:rPr lang="en-US" altLang="en-US" sz="2100" b="1" i="1" dirty="0" smtClean="0"/>
              <a:t> “liar”</a:t>
            </a:r>
          </a:p>
          <a:p>
            <a:pPr eaLnBrk="1" hangingPunct="1"/>
            <a:r>
              <a:rPr lang="en-US" altLang="en-US" sz="2100" dirty="0" smtClean="0"/>
              <a:t>Anti-war protests heat up!!</a:t>
            </a:r>
          </a:p>
          <a:p>
            <a:pPr lvl="1">
              <a:buFont typeface="Wingdings" panose="05000000000000000000" pitchFamily="2" charset="2"/>
              <a:buChar char="§"/>
            </a:pPr>
            <a:r>
              <a:rPr lang="en-US" altLang="en-US" sz="2100" dirty="0" smtClean="0"/>
              <a:t>_________________________burn draft cards, stage protests (chants of </a:t>
            </a:r>
            <a:r>
              <a:rPr lang="en-US" altLang="en-US" sz="2100" b="1" i="1" dirty="0" smtClean="0"/>
              <a:t>“Hey, hey LBJ how many kids did you kill today”)</a:t>
            </a:r>
          </a:p>
          <a:p>
            <a:pPr lvl="1">
              <a:buFont typeface="Wingdings" panose="05000000000000000000" pitchFamily="2" charset="2"/>
              <a:buChar char="§"/>
            </a:pPr>
            <a:r>
              <a:rPr lang="en-US" altLang="en-US" sz="2100" dirty="0" smtClean="0"/>
              <a:t>Many flee to Canada to avoid draft &amp; verbally assault returning soldiers</a:t>
            </a:r>
          </a:p>
          <a:p>
            <a:pPr lvl="1">
              <a:buFont typeface="Wingdings" panose="05000000000000000000" pitchFamily="2" charset="2"/>
              <a:buChar char="§"/>
            </a:pPr>
            <a:r>
              <a:rPr lang="en-US" altLang="en-US" sz="2100" dirty="0" smtClean="0"/>
              <a:t>College students stage protest on college campuses =&gt; i.e. “teach-ins” and rallies, some like _______________turn violent (4 students dead!!)</a:t>
            </a:r>
          </a:p>
          <a:p>
            <a:pPr eaLnBrk="1" hangingPunct="1"/>
            <a:r>
              <a:rPr lang="en-US" altLang="en-US" sz="2100" dirty="0" smtClean="0"/>
              <a:t>70% + of US public after TET don’t support war &amp; don’t know purpose</a:t>
            </a:r>
          </a:p>
          <a:p>
            <a:pPr marL="685800" lvl="1">
              <a:buFont typeface="Wingdings" panose="05000000000000000000" pitchFamily="2" charset="2"/>
              <a:buChar char="§"/>
            </a:pPr>
            <a:r>
              <a:rPr lang="en-US" altLang="en-US" sz="2100" dirty="0"/>
              <a:t>P</a:t>
            </a:r>
            <a:r>
              <a:rPr lang="en-US" altLang="en-US" sz="2100" dirty="0" smtClean="0"/>
              <a:t>articular focus = student protest movements</a:t>
            </a:r>
          </a:p>
        </p:txBody>
      </p:sp>
    </p:spTree>
    <p:extLst>
      <p:ext uri="{BB962C8B-B14F-4D97-AF65-F5344CB8AC3E}">
        <p14:creationId xmlns:p14="http://schemas.microsoft.com/office/powerpoint/2010/main" val="3753322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0" y="228600"/>
            <a:ext cx="8991600" cy="5897563"/>
          </a:xfrm>
        </p:spPr>
        <p:txBody>
          <a:bodyPr/>
          <a:lstStyle/>
          <a:p>
            <a:r>
              <a:rPr lang="en-US" altLang="en-US" sz="2400" smtClean="0"/>
              <a:t>Source: James Fallows, writing about his 1969 draft board experience</a:t>
            </a:r>
          </a:p>
          <a:p>
            <a:pPr>
              <a:buFontTx/>
              <a:buNone/>
            </a:pPr>
            <a:endParaRPr lang="en-US" altLang="en-US" sz="1800" smtClean="0"/>
          </a:p>
          <a:p>
            <a:pPr>
              <a:buFontTx/>
              <a:buNone/>
            </a:pPr>
            <a:r>
              <a:rPr lang="en-US" altLang="en-US" sz="1800" smtClean="0"/>
              <a:t>	. </a:t>
            </a:r>
            <a:r>
              <a:rPr lang="en-US" altLang="en-US" sz="2400" smtClean="0"/>
              <a:t>. . Even as the last of the Cambridge contingent was throwing its urine and deliberately failing its color-blindness tests, buses from the next board began to arrive. These bore the boys from Chelsea, thick, dark-haired young men, the white proles [members of the working class] of Boston. Most of them were younger than us, since they had just left high school, and it had clearly never occurred to them that there might be a way around the draft. They walked through the examination lines like so many cattle off to slaughter. I tried to avoid noticing, but the results were inescapable. While perhaps four out of five of my friends from Harvard were being deferred, just the opposite was happening to the Chelsea boys.</a:t>
            </a:r>
          </a:p>
        </p:txBody>
      </p:sp>
    </p:spTree>
    <p:extLst>
      <p:ext uri="{BB962C8B-B14F-4D97-AF65-F5344CB8AC3E}">
        <p14:creationId xmlns:p14="http://schemas.microsoft.com/office/powerpoint/2010/main" val="1325637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Vietnam Public Opinion Polls</a:t>
            </a:r>
            <a:endParaRPr lang="en-US" b="1" u="sng" dirty="0"/>
          </a:p>
        </p:txBody>
      </p:sp>
      <p:pic>
        <p:nvPicPr>
          <p:cNvPr id="1026" name="Picture 2" descr="http://www.pewresearch.org/files/old-assets/publications/432-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46" y="761999"/>
            <a:ext cx="6147254" cy="5827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2.dailykos.com/images/user/123/GallupVietna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079" y="1676400"/>
            <a:ext cx="2839921" cy="299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691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32657"/>
            <a:ext cx="8229600" cy="563562"/>
          </a:xfrm>
        </p:spPr>
        <p:txBody>
          <a:bodyPr>
            <a:normAutofit fontScale="90000"/>
          </a:bodyPr>
          <a:lstStyle/>
          <a:p>
            <a:pPr eaLnBrk="1" hangingPunct="1"/>
            <a:r>
              <a:rPr lang="en-US" altLang="en-US" sz="4000" b="1" u="sng" dirty="0" smtClean="0"/>
              <a:t>Vietnam Anti-War Protests</a:t>
            </a:r>
          </a:p>
        </p:txBody>
      </p:sp>
      <p:pic>
        <p:nvPicPr>
          <p:cNvPr id="45059" name="Picture 4" descr="prod_1968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6200" y="685800"/>
            <a:ext cx="4191000" cy="2822575"/>
          </a:xfrm>
          <a:noFill/>
        </p:spPr>
      </p:pic>
      <p:pic>
        <p:nvPicPr>
          <p:cNvPr id="4098" name="Picture 2" descr="http://barkeryear10vietnam.pbworks.com/f/1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599" y="3124200"/>
            <a:ext cx="4562927" cy="3581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talkingphotography.com/images/FVRcoly-BernieFlowerPow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81400"/>
            <a:ext cx="4800600" cy="305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429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32657"/>
            <a:ext cx="8229600" cy="563562"/>
          </a:xfrm>
        </p:spPr>
        <p:txBody>
          <a:bodyPr>
            <a:normAutofit fontScale="90000"/>
          </a:bodyPr>
          <a:lstStyle/>
          <a:p>
            <a:pPr eaLnBrk="1" hangingPunct="1"/>
            <a:r>
              <a:rPr lang="en-US" altLang="en-US" sz="4000" b="1" u="sng" dirty="0" smtClean="0"/>
              <a:t>Vietnam Anti-War Protests</a:t>
            </a:r>
          </a:p>
        </p:txBody>
      </p:sp>
      <p:pic>
        <p:nvPicPr>
          <p:cNvPr id="16388" name="Picture 4" descr="http://www.travelthruhistory.tv/ThruHistory/wp-content/uploads/2014/05/19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85800"/>
            <a:ext cx="86106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3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76201"/>
            <a:ext cx="8229600" cy="457200"/>
          </a:xfrm>
        </p:spPr>
        <p:txBody>
          <a:bodyPr>
            <a:normAutofit fontScale="90000"/>
          </a:bodyPr>
          <a:lstStyle/>
          <a:p>
            <a:pPr eaLnBrk="1" hangingPunct="1"/>
            <a:r>
              <a:rPr lang="en-US" altLang="en-US" sz="4000" b="1" u="sng" dirty="0" smtClean="0"/>
              <a:t>End to Vietnam – 1968 +</a:t>
            </a:r>
          </a:p>
        </p:txBody>
      </p:sp>
      <p:sp>
        <p:nvSpPr>
          <p:cNvPr id="46083" name="Rectangle 3"/>
          <p:cNvSpPr>
            <a:spLocks noGrp="1" noChangeArrowheads="1"/>
          </p:cNvSpPr>
          <p:nvPr>
            <p:ph type="body" idx="1"/>
          </p:nvPr>
        </p:nvSpPr>
        <p:spPr>
          <a:xfrm>
            <a:off x="0" y="609600"/>
            <a:ext cx="9144000" cy="6324600"/>
          </a:xfrm>
        </p:spPr>
        <p:txBody>
          <a:bodyPr>
            <a:normAutofit lnSpcReduction="10000"/>
          </a:bodyPr>
          <a:lstStyle/>
          <a:p>
            <a:pPr eaLnBrk="1" hangingPunct="1"/>
            <a:r>
              <a:rPr lang="en-US" altLang="en-US" sz="2200" dirty="0" smtClean="0"/>
              <a:t>In the </a:t>
            </a:r>
            <a:r>
              <a:rPr lang="en-US" altLang="en-US" sz="2200" b="1" i="1" dirty="0" smtClean="0"/>
              <a:t>election of 1968</a:t>
            </a:r>
            <a:r>
              <a:rPr lang="en-US" altLang="en-US" sz="2200" dirty="0" smtClean="0"/>
              <a:t> Johnson chooses not to run due to </a:t>
            </a:r>
            <a:r>
              <a:rPr lang="en-US" altLang="en-US" sz="2200" b="1" i="1" dirty="0" smtClean="0"/>
              <a:t>approval rating of 28</a:t>
            </a:r>
            <a:r>
              <a:rPr lang="en-US" altLang="en-US" sz="2200" dirty="0" smtClean="0"/>
              <a:t>% and calls for widening of war from Joint Chiefs</a:t>
            </a:r>
          </a:p>
          <a:p>
            <a:pPr eaLnBrk="1" hangingPunct="1"/>
            <a:r>
              <a:rPr lang="en-US" altLang="en-US" sz="2200" b="1" i="1" dirty="0" smtClean="0"/>
              <a:t>Robert Kennedy</a:t>
            </a:r>
            <a:r>
              <a:rPr lang="en-US" altLang="en-US" sz="2200" dirty="0" smtClean="0"/>
              <a:t> (Peace candidate) is assassinated as he seems assured of winning Democratic nomination</a:t>
            </a:r>
          </a:p>
          <a:p>
            <a:pPr lvl="1">
              <a:buFont typeface="Wingdings" panose="05000000000000000000" pitchFamily="2" charset="2"/>
              <a:buChar char="§"/>
            </a:pPr>
            <a:r>
              <a:rPr lang="en-US" altLang="en-US" sz="2200" dirty="0" smtClean="0"/>
              <a:t> Democrats nominate </a:t>
            </a:r>
            <a:r>
              <a:rPr lang="en-US" altLang="en-US" sz="2200" b="1" i="1" dirty="0" smtClean="0"/>
              <a:t>Hubert Humphrey</a:t>
            </a:r>
            <a:r>
              <a:rPr lang="en-US" altLang="en-US" sz="2200" dirty="0" smtClean="0"/>
              <a:t> (VP) on Pro-war platform but convention in </a:t>
            </a:r>
            <a:r>
              <a:rPr lang="en-US" altLang="en-US" sz="2200" b="1" i="1" dirty="0" smtClean="0"/>
              <a:t>Chicago</a:t>
            </a:r>
            <a:r>
              <a:rPr lang="en-US" altLang="en-US" sz="2200" dirty="0" smtClean="0"/>
              <a:t> is the site on </a:t>
            </a:r>
            <a:r>
              <a:rPr lang="en-US" altLang="en-US" sz="2200" b="1" i="1" dirty="0" smtClean="0"/>
              <a:t>protest, tear gas and barb wire</a:t>
            </a:r>
          </a:p>
          <a:p>
            <a:pPr lvl="1">
              <a:buFont typeface="Wingdings" panose="05000000000000000000" pitchFamily="2" charset="2"/>
              <a:buChar char="§"/>
            </a:pPr>
            <a:r>
              <a:rPr lang="en-US" altLang="en-US" sz="2200" b="1" i="1" dirty="0" smtClean="0"/>
              <a:t> Richard Nixon</a:t>
            </a:r>
            <a:r>
              <a:rPr lang="en-US" altLang="en-US" sz="2200" dirty="0" smtClean="0"/>
              <a:t> is nominated by the Republican Party and says he has a </a:t>
            </a:r>
            <a:r>
              <a:rPr lang="en-US" altLang="en-US" sz="2200" b="1" i="1" dirty="0" smtClean="0"/>
              <a:t>“Secret Plan”</a:t>
            </a:r>
            <a:r>
              <a:rPr lang="en-US" altLang="en-US" sz="2200" dirty="0" smtClean="0"/>
              <a:t> to end the War</a:t>
            </a:r>
          </a:p>
          <a:p>
            <a:pPr lvl="1">
              <a:buFont typeface="Wingdings" panose="05000000000000000000" pitchFamily="2" charset="2"/>
              <a:buChar char="§"/>
            </a:pPr>
            <a:r>
              <a:rPr lang="en-US" altLang="en-US" sz="2200" dirty="0" smtClean="0"/>
              <a:t> 3</a:t>
            </a:r>
            <a:r>
              <a:rPr lang="en-US" altLang="en-US" sz="2200" baseline="30000" dirty="0" smtClean="0"/>
              <a:t>rd</a:t>
            </a:r>
            <a:r>
              <a:rPr lang="en-US" altLang="en-US" sz="2200" dirty="0" smtClean="0"/>
              <a:t> Party candidate </a:t>
            </a:r>
            <a:r>
              <a:rPr lang="en-US" altLang="en-US" sz="2200" b="1" i="1" dirty="0" smtClean="0"/>
              <a:t>George Wallace</a:t>
            </a:r>
            <a:r>
              <a:rPr lang="en-US" altLang="en-US" sz="2200" dirty="0" smtClean="0"/>
              <a:t> runs on a platform of “</a:t>
            </a:r>
            <a:r>
              <a:rPr lang="en-US" altLang="en-US" sz="2200" b="1" i="1" dirty="0" smtClean="0"/>
              <a:t>Segregation now. .  Segregation tomorrow . . . Segregation forever”</a:t>
            </a:r>
          </a:p>
          <a:p>
            <a:pPr eaLnBrk="1" hangingPunct="1"/>
            <a:r>
              <a:rPr lang="en-US" altLang="en-US" sz="2200" b="1" i="1" dirty="0" smtClean="0"/>
              <a:t>Nixon wins election due to divided Democratic Party</a:t>
            </a:r>
          </a:p>
          <a:p>
            <a:pPr lvl="1">
              <a:buFont typeface="Wingdings" panose="05000000000000000000" pitchFamily="2" charset="2"/>
              <a:buChar char="§"/>
            </a:pPr>
            <a:r>
              <a:rPr lang="en-US" altLang="en-US" sz="2200" b="1" i="1" dirty="0" smtClean="0"/>
              <a:t> </a:t>
            </a:r>
            <a:r>
              <a:rPr lang="en-US" altLang="en-US" sz="2200" dirty="0" smtClean="0"/>
              <a:t>Secret Plan </a:t>
            </a:r>
            <a:r>
              <a:rPr lang="en-US" altLang="en-US" sz="2200" b="1" i="1" dirty="0" smtClean="0"/>
              <a:t>“____________________________” =&gt; </a:t>
            </a:r>
            <a:r>
              <a:rPr lang="en-US" altLang="en-US" sz="2200" dirty="0" smtClean="0"/>
              <a:t>Train South Vietnamese soldiers to fight and take over US positions in the field</a:t>
            </a:r>
          </a:p>
          <a:p>
            <a:pPr eaLnBrk="1" hangingPunct="1"/>
            <a:r>
              <a:rPr lang="en-US" altLang="en-US" sz="2200" dirty="0" smtClean="0"/>
              <a:t>By 1972 only 25,000 US troops remain </a:t>
            </a:r>
            <a:r>
              <a:rPr lang="en-US" altLang="en-US" sz="2200" dirty="0"/>
              <a:t>&amp;</a:t>
            </a:r>
            <a:r>
              <a:rPr lang="en-US" altLang="en-US" sz="2200" dirty="0" smtClean="0"/>
              <a:t> Nixon concludes a Peace settlement by 1973 =&gt; Paris Peace Accord promises US aid if North attacks </a:t>
            </a:r>
          </a:p>
          <a:p>
            <a:pPr marL="685800" lvl="1">
              <a:buFont typeface="Wingdings" panose="05000000000000000000" pitchFamily="2" charset="2"/>
              <a:buChar char="§"/>
            </a:pPr>
            <a:r>
              <a:rPr lang="en-US" altLang="en-US" sz="2200" dirty="0" smtClean="0"/>
              <a:t>North attacks in 1974 =&gt; </a:t>
            </a:r>
            <a:r>
              <a:rPr lang="en-US" altLang="en-US" sz="2200" b="1" i="1" dirty="0" smtClean="0"/>
              <a:t>Q: US response?????</a:t>
            </a:r>
          </a:p>
          <a:p>
            <a:pPr eaLnBrk="1" hangingPunct="1"/>
            <a:r>
              <a:rPr lang="en-US" altLang="en-US" sz="2200" b="1" i="1" dirty="0" smtClean="0"/>
              <a:t>Total Cost of War</a:t>
            </a:r>
            <a:r>
              <a:rPr lang="en-US" altLang="en-US" sz="2200" dirty="0" smtClean="0"/>
              <a:t> =&gt; ~ ___________________dead; many times more wounded; ____________________spent on war!!</a:t>
            </a:r>
          </a:p>
          <a:p>
            <a:pPr eaLnBrk="1" hangingPunct="1">
              <a:buFontTx/>
              <a:buNone/>
            </a:pPr>
            <a:endParaRPr lang="en-US" altLang="en-US" sz="1800" dirty="0" smtClean="0"/>
          </a:p>
        </p:txBody>
      </p:sp>
    </p:spTree>
    <p:extLst>
      <p:ext uri="{BB962C8B-B14F-4D97-AF65-F5344CB8AC3E}">
        <p14:creationId xmlns:p14="http://schemas.microsoft.com/office/powerpoint/2010/main" val="1495616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Cold War as an Arm Wrestling Match</a:t>
            </a:r>
            <a:endParaRPr lang="en-US" b="1" u="sng" dirty="0"/>
          </a:p>
        </p:txBody>
      </p:sp>
      <p:sp>
        <p:nvSpPr>
          <p:cNvPr id="3" name="Content Placeholder 2"/>
          <p:cNvSpPr>
            <a:spLocks noGrp="1"/>
          </p:cNvSpPr>
          <p:nvPr>
            <p:ph idx="1"/>
          </p:nvPr>
        </p:nvSpPr>
        <p:spPr>
          <a:xfrm>
            <a:off x="76200" y="6061235"/>
            <a:ext cx="9067800" cy="674528"/>
          </a:xfrm>
        </p:spPr>
        <p:txBody>
          <a:bodyPr>
            <a:noAutofit/>
          </a:bodyPr>
          <a:lstStyle/>
          <a:p>
            <a:pPr marL="0" indent="0">
              <a:buNone/>
            </a:pPr>
            <a:r>
              <a:rPr lang="en-US" sz="2400" dirty="0" smtClean="0"/>
              <a:t>Nikita </a:t>
            </a:r>
            <a:r>
              <a:rPr lang="en-US" sz="2400" dirty="0" err="1" smtClean="0"/>
              <a:t>Krushchev</a:t>
            </a:r>
            <a:r>
              <a:rPr lang="en-US" sz="2400" dirty="0" smtClean="0"/>
              <a:t> arm wrestling JFK during the Cuban Missile Crisis =&gt; </a:t>
            </a:r>
            <a:r>
              <a:rPr lang="en-US" sz="2400" b="1" i="1" dirty="0" smtClean="0"/>
              <a:t>How is an arm wrestling match a good analogy for the Cold War?</a:t>
            </a:r>
            <a:endParaRPr lang="en-US" sz="2400" b="1" i="1" dirty="0"/>
          </a:p>
        </p:txBody>
      </p:sp>
      <p:pic>
        <p:nvPicPr>
          <p:cNvPr id="2050" name="Picture 2" descr="http://www.johndclare.net/images/Armwrestl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07570"/>
            <a:ext cx="7924800" cy="535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409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a:t>
            </a:r>
            <a:r>
              <a:rPr lang="en-US" b="1" u="sng" dirty="0" err="1" smtClean="0"/>
              <a:t>Vietnaminization</a:t>
            </a:r>
            <a:r>
              <a:rPr lang="en-US" b="1" u="sng" dirty="0" smtClean="0"/>
              <a:t>”</a:t>
            </a:r>
            <a:endParaRPr lang="en-US" b="1" u="sng" dirty="0"/>
          </a:p>
        </p:txBody>
      </p:sp>
      <p:pic>
        <p:nvPicPr>
          <p:cNvPr id="18434" name="Picture 2" descr="http://4.bp.blogspot.com/-euudCFY3SJI/UaOtxrNEstI/AAAAAAAADAk/6cC6QkTVuak/s1600/VietnamPoliticalCartoons15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914400"/>
            <a:ext cx="8759825" cy="567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40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2000"/>
          </a:schemeClr>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title"/>
          </p:nvPr>
        </p:nvSpPr>
        <p:spPr>
          <a:xfrm>
            <a:off x="457200" y="274638"/>
            <a:ext cx="8229600" cy="334962"/>
          </a:xfrm>
        </p:spPr>
        <p:txBody>
          <a:bodyPr>
            <a:normAutofit fontScale="90000"/>
          </a:bodyPr>
          <a:lstStyle/>
          <a:p>
            <a:pPr eaLnBrk="1" hangingPunct="1"/>
            <a:r>
              <a:rPr lang="en-US" altLang="en-US" sz="4000" b="1" u="sng" smtClean="0"/>
              <a:t>Election of 1968</a:t>
            </a:r>
          </a:p>
        </p:txBody>
      </p:sp>
      <p:pic>
        <p:nvPicPr>
          <p:cNvPr id="47107" name="Picture 5" descr="450px-ElectoralCollege1968-Lar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838200"/>
            <a:ext cx="8763000" cy="5867400"/>
          </a:xfrm>
          <a:noFill/>
        </p:spPr>
      </p:pic>
    </p:spTree>
    <p:extLst>
      <p:ext uri="{BB962C8B-B14F-4D97-AF65-F5344CB8AC3E}">
        <p14:creationId xmlns:p14="http://schemas.microsoft.com/office/powerpoint/2010/main" val="4081193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57" y="152400"/>
            <a:ext cx="9028792" cy="639762"/>
          </a:xfrm>
        </p:spPr>
        <p:txBody>
          <a:bodyPr>
            <a:noAutofit/>
          </a:bodyPr>
          <a:lstStyle/>
          <a:p>
            <a:r>
              <a:rPr lang="en-US" sz="3000" b="1" u="sng" dirty="0" smtClean="0"/>
              <a:t>Vietnam War – Did US become a “Monster” by fighting too long with monsters?</a:t>
            </a:r>
            <a:endParaRPr lang="en-US" sz="3000" b="1" u="sng" dirty="0"/>
          </a:p>
        </p:txBody>
      </p:sp>
      <p:pic>
        <p:nvPicPr>
          <p:cNvPr id="20482" name="Picture 2" descr="http://izquotes.com/quotes-pictures/quote-he-who-fights-with-monsters-should-be-careful-lest-he-thereby-become-a-monster-and-if-thou-gaze-friedrich-nietzsche-3875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43000"/>
            <a:ext cx="890587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0944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Cold War Debates</a:t>
            </a:r>
            <a:endParaRPr lang="en-US" b="1" u="sng" dirty="0"/>
          </a:p>
        </p:txBody>
      </p:sp>
      <p:sp>
        <p:nvSpPr>
          <p:cNvPr id="3" name="Content Placeholder 2"/>
          <p:cNvSpPr>
            <a:spLocks noGrp="1"/>
          </p:cNvSpPr>
          <p:nvPr>
            <p:ph idx="1"/>
          </p:nvPr>
        </p:nvSpPr>
        <p:spPr>
          <a:xfrm>
            <a:off x="0" y="609600"/>
            <a:ext cx="9144000" cy="6324600"/>
          </a:xfrm>
        </p:spPr>
        <p:txBody>
          <a:bodyPr>
            <a:normAutofit fontScale="92500" lnSpcReduction="10000"/>
          </a:bodyPr>
          <a:lstStyle/>
          <a:p>
            <a:r>
              <a:rPr lang="en-US" sz="2300" dirty="0" smtClean="0"/>
              <a:t>Various episodes in Cold War brought up many important debates in US society about many of the issues involved w/ US new role in 20</a:t>
            </a:r>
            <a:r>
              <a:rPr lang="en-US" sz="2300" baseline="30000" dirty="0" smtClean="0"/>
              <a:t>th</a:t>
            </a:r>
            <a:r>
              <a:rPr lang="en-US" sz="2300" dirty="0" smtClean="0"/>
              <a:t> century</a:t>
            </a:r>
          </a:p>
          <a:p>
            <a:pPr marL="0" indent="0">
              <a:buNone/>
            </a:pPr>
            <a:r>
              <a:rPr lang="en-US" sz="2300" b="1" i="1" u="sng" dirty="0" smtClean="0"/>
              <a:t>#1: Use of Force </a:t>
            </a:r>
            <a:r>
              <a:rPr lang="en-US" sz="2300" dirty="0" smtClean="0"/>
              <a:t>=&gt; Vietnam started new debate about the use of force by US</a:t>
            </a:r>
          </a:p>
          <a:p>
            <a:r>
              <a:rPr lang="en-US" sz="2300" dirty="0" smtClean="0"/>
              <a:t>Countercultural non-violent movement (students and youth promoted) promoted a greater desire for new Cold War strategies</a:t>
            </a:r>
          </a:p>
          <a:p>
            <a:r>
              <a:rPr lang="en-US" sz="2300" dirty="0" smtClean="0"/>
              <a:t>Response? =&gt; Nixon’s ______________________program</a:t>
            </a:r>
          </a:p>
          <a:p>
            <a:pPr lvl="1">
              <a:buFont typeface="Wingdings" panose="05000000000000000000" pitchFamily="2" charset="2"/>
              <a:buChar char="§"/>
            </a:pPr>
            <a:r>
              <a:rPr lang="en-US" altLang="en-US" sz="2300" b="1" i="1" dirty="0" smtClean="0"/>
              <a:t> </a:t>
            </a:r>
            <a:r>
              <a:rPr lang="en-US" altLang="en-US" sz="2300" b="1" i="1" dirty="0"/>
              <a:t>What?? =&gt; </a:t>
            </a:r>
            <a:r>
              <a:rPr lang="en-US" altLang="en-US" sz="2300" dirty="0"/>
              <a:t>limit Communist expansion and influence through </a:t>
            </a:r>
            <a:r>
              <a:rPr lang="en-US" altLang="en-US" sz="2300" dirty="0" smtClean="0"/>
              <a:t>__________ ___________________________________________</a:t>
            </a:r>
          </a:p>
          <a:p>
            <a:pPr lvl="1">
              <a:buFont typeface="Wingdings" panose="05000000000000000000" pitchFamily="2" charset="2"/>
              <a:buChar char="§"/>
            </a:pPr>
            <a:r>
              <a:rPr lang="en-US" altLang="en-US" sz="2300" b="1" i="1" dirty="0" smtClean="0"/>
              <a:t>Why</a:t>
            </a:r>
            <a:r>
              <a:rPr lang="en-US" altLang="en-US" sz="2300" b="1" i="1" dirty="0"/>
              <a:t>??</a:t>
            </a:r>
            <a:r>
              <a:rPr lang="en-US" altLang="en-US" sz="2300" dirty="0"/>
              <a:t> =&gt; What are the benefits of such a Plan?? </a:t>
            </a:r>
          </a:p>
          <a:p>
            <a:pPr>
              <a:buNone/>
            </a:pPr>
            <a:r>
              <a:rPr lang="en-US" altLang="en-US" sz="2300" dirty="0"/>
              <a:t>	#1:</a:t>
            </a:r>
          </a:p>
          <a:p>
            <a:pPr>
              <a:buNone/>
            </a:pPr>
            <a:endParaRPr lang="en-US" altLang="en-US" sz="2300" dirty="0"/>
          </a:p>
          <a:p>
            <a:pPr>
              <a:buNone/>
            </a:pPr>
            <a:r>
              <a:rPr lang="en-US" altLang="en-US" sz="2300" dirty="0"/>
              <a:t>	#2:</a:t>
            </a:r>
          </a:p>
          <a:p>
            <a:pPr>
              <a:buNone/>
            </a:pPr>
            <a:endParaRPr lang="en-US" altLang="en-US" sz="2300" dirty="0"/>
          </a:p>
          <a:p>
            <a:pPr>
              <a:buNone/>
            </a:pPr>
            <a:r>
              <a:rPr lang="en-US" altLang="en-US" sz="2300" dirty="0"/>
              <a:t>	#3: </a:t>
            </a:r>
          </a:p>
          <a:p>
            <a:r>
              <a:rPr lang="en-US" altLang="en-US" sz="2300" dirty="0"/>
              <a:t>Nixon had a reputation as hard on </a:t>
            </a:r>
            <a:r>
              <a:rPr lang="en-US" altLang="en-US" sz="2300" dirty="0" smtClean="0"/>
              <a:t>Communism</a:t>
            </a:r>
          </a:p>
          <a:p>
            <a:r>
              <a:rPr lang="en-US" altLang="en-US" sz="2300" dirty="0" smtClean="0"/>
              <a:t>National </a:t>
            </a:r>
            <a:r>
              <a:rPr lang="en-US" altLang="en-US" sz="2300" dirty="0"/>
              <a:t>Security advisor </a:t>
            </a:r>
            <a:r>
              <a:rPr lang="en-US" altLang="en-US" sz="2300" b="1" i="1" dirty="0"/>
              <a:t>Henry </a:t>
            </a:r>
            <a:r>
              <a:rPr lang="en-US" altLang="en-US" sz="2300" b="1" i="1" dirty="0" smtClean="0"/>
              <a:t>Kissinger</a:t>
            </a:r>
            <a:r>
              <a:rPr lang="en-US" altLang="en-US" sz="2300" dirty="0" smtClean="0"/>
              <a:t> </a:t>
            </a:r>
            <a:r>
              <a:rPr lang="en-US" altLang="en-US" sz="2300" dirty="0"/>
              <a:t>instrumental in </a:t>
            </a:r>
            <a:r>
              <a:rPr lang="en-US" altLang="en-US" sz="2300" dirty="0" smtClean="0"/>
              <a:t>facilitating </a:t>
            </a:r>
            <a:r>
              <a:rPr lang="en-US" altLang="en-US" sz="2300" dirty="0"/>
              <a:t>Détente</a:t>
            </a:r>
          </a:p>
          <a:p>
            <a:pPr lvl="1">
              <a:buFont typeface="Wingdings" panose="05000000000000000000" pitchFamily="2" charset="2"/>
              <a:buChar char="§"/>
            </a:pPr>
            <a:r>
              <a:rPr lang="en-US" altLang="en-US" sz="2300" dirty="0" smtClean="0"/>
              <a:t> </a:t>
            </a:r>
            <a:r>
              <a:rPr lang="en-US" altLang="en-US" sz="2300" dirty="0"/>
              <a:t>Harvard educated in foreign diplomacy and very trusted by Nixon</a:t>
            </a:r>
          </a:p>
          <a:p>
            <a:pPr lvl="1">
              <a:buFont typeface="Wingdings" panose="05000000000000000000" pitchFamily="2" charset="2"/>
              <a:buChar char="§"/>
            </a:pPr>
            <a:r>
              <a:rPr lang="en-US" altLang="en-US" sz="2300" dirty="0" smtClean="0"/>
              <a:t>Set </a:t>
            </a:r>
            <a:r>
              <a:rPr lang="en-US" altLang="en-US" sz="2300" dirty="0"/>
              <a:t>up and ran many of the covert negotiations behind landmark meetings</a:t>
            </a:r>
          </a:p>
          <a:p>
            <a:pPr marL="0" indent="0">
              <a:buNone/>
            </a:pPr>
            <a:endParaRPr lang="en-US" sz="2200" dirty="0"/>
          </a:p>
        </p:txBody>
      </p:sp>
    </p:spTree>
    <p:extLst>
      <p:ext uri="{BB962C8B-B14F-4D97-AF65-F5344CB8AC3E}">
        <p14:creationId xmlns:p14="http://schemas.microsoft.com/office/powerpoint/2010/main" val="3322463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7000"/>
          </a:schemeClr>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152400"/>
            <a:ext cx="8229600" cy="563563"/>
          </a:xfrm>
        </p:spPr>
        <p:txBody>
          <a:bodyPr>
            <a:normAutofit fontScale="90000"/>
          </a:bodyPr>
          <a:lstStyle/>
          <a:p>
            <a:pPr eaLnBrk="1" hangingPunct="1"/>
            <a:r>
              <a:rPr lang="en-US" altLang="en-US" sz="4000" b="1" u="sng" smtClean="0"/>
              <a:t>Henry Kissinger and China</a:t>
            </a:r>
          </a:p>
        </p:txBody>
      </p:sp>
      <p:pic>
        <p:nvPicPr>
          <p:cNvPr id="56323" name="Picture 5" descr="kissinger%20197504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39624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7" descr="Nixon%20in%20Ch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62000"/>
            <a:ext cx="47212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9" descr="_1821104_nixonap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57600"/>
            <a:ext cx="403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2025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7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32657"/>
            <a:ext cx="8229600" cy="487362"/>
          </a:xfrm>
        </p:spPr>
        <p:txBody>
          <a:bodyPr>
            <a:normAutofit fontScale="90000"/>
          </a:bodyPr>
          <a:lstStyle/>
          <a:p>
            <a:pPr eaLnBrk="1" hangingPunct="1"/>
            <a:r>
              <a:rPr lang="en-US" altLang="en-US" b="1" u="sng" dirty="0" smtClean="0"/>
              <a:t>Nixon’s Détente in Action</a:t>
            </a:r>
          </a:p>
        </p:txBody>
      </p:sp>
      <p:sp>
        <p:nvSpPr>
          <p:cNvPr id="57347" name="Rectangle 3"/>
          <p:cNvSpPr>
            <a:spLocks noGrp="1" noChangeArrowheads="1"/>
          </p:cNvSpPr>
          <p:nvPr>
            <p:ph type="body" idx="1"/>
          </p:nvPr>
        </p:nvSpPr>
        <p:spPr>
          <a:xfrm>
            <a:off x="0" y="533400"/>
            <a:ext cx="9144000" cy="6019800"/>
          </a:xfrm>
        </p:spPr>
        <p:txBody>
          <a:bodyPr>
            <a:noAutofit/>
          </a:bodyPr>
          <a:lstStyle/>
          <a:p>
            <a:pPr eaLnBrk="1" hangingPunct="1"/>
            <a:r>
              <a:rPr lang="en-US" altLang="en-US" sz="2200" dirty="0" smtClean="0"/>
              <a:t>Nixon executed 2 landmark Détente achievements =&gt; part of larger </a:t>
            </a:r>
            <a:r>
              <a:rPr lang="en-US" altLang="en-US" sz="2200" b="1" i="1" dirty="0" smtClean="0"/>
              <a:t>Triangular Diplomacy </a:t>
            </a:r>
            <a:r>
              <a:rPr lang="en-US" altLang="en-US" sz="2200" dirty="0" smtClean="0"/>
              <a:t>(play USSR &amp; China against one another)</a:t>
            </a:r>
          </a:p>
          <a:p>
            <a:pPr eaLnBrk="1" hangingPunct="1">
              <a:buFontTx/>
              <a:buNone/>
            </a:pPr>
            <a:r>
              <a:rPr lang="en-US" altLang="en-US" sz="2200" b="1" u="sng" dirty="0" smtClean="0"/>
              <a:t>Nixon’s Visit to _______________________</a:t>
            </a:r>
          </a:p>
          <a:p>
            <a:pPr eaLnBrk="1" hangingPunct="1"/>
            <a:r>
              <a:rPr lang="en-US" altLang="en-US" sz="2200" dirty="0" smtClean="0"/>
              <a:t>Before Nixon’s visit China was not recognized as a nation by the US and we had no relationship w/ them whatsoever</a:t>
            </a:r>
          </a:p>
          <a:p>
            <a:pPr eaLnBrk="1" hangingPunct="1"/>
            <a:r>
              <a:rPr lang="en-US" altLang="en-US" sz="2200" dirty="0" smtClean="0"/>
              <a:t>Ping-Pong match played before Nixon’s visit to “break the ice” between the nations =&gt; </a:t>
            </a:r>
            <a:r>
              <a:rPr lang="en-US" altLang="en-US" sz="2200" b="1" i="1" dirty="0" smtClean="0"/>
              <a:t>“_________________________________”</a:t>
            </a:r>
          </a:p>
          <a:p>
            <a:pPr eaLnBrk="1" hangingPunct="1"/>
            <a:r>
              <a:rPr lang="en-US" altLang="en-US" sz="2200" dirty="0" smtClean="0"/>
              <a:t>Nixon tours the country and visits the sites; </a:t>
            </a:r>
            <a:r>
              <a:rPr lang="en-US" altLang="en-US" sz="2200" b="1" i="1" dirty="0" smtClean="0"/>
              <a:t>drinks tea w/ Mao Zedong </a:t>
            </a:r>
          </a:p>
          <a:p>
            <a:pPr eaLnBrk="1" hangingPunct="1"/>
            <a:r>
              <a:rPr lang="en-US" altLang="en-US" sz="2200" dirty="0" smtClean="0"/>
              <a:t>Normalized relations; gained China’s admittance to the UN and fostered trade between the countries</a:t>
            </a:r>
          </a:p>
          <a:p>
            <a:pPr eaLnBrk="1" hangingPunct="1">
              <a:buFontTx/>
              <a:buNone/>
            </a:pPr>
            <a:r>
              <a:rPr lang="en-US" altLang="en-US" sz="2200" dirty="0" smtClean="0"/>
              <a:t>	-- China also helped US end Vietnam War</a:t>
            </a:r>
          </a:p>
          <a:p>
            <a:pPr eaLnBrk="1" hangingPunct="1">
              <a:buFontTx/>
              <a:buNone/>
            </a:pPr>
            <a:r>
              <a:rPr lang="en-US" altLang="en-US" sz="2200" b="1" u="sng" dirty="0" smtClean="0"/>
              <a:t>Nixon’s Visit to the ___________________ </a:t>
            </a:r>
          </a:p>
          <a:p>
            <a:pPr eaLnBrk="1" hangingPunct="1"/>
            <a:r>
              <a:rPr lang="en-US" altLang="en-US" sz="2200" dirty="0" smtClean="0"/>
              <a:t>1</a:t>
            </a:r>
            <a:r>
              <a:rPr lang="en-US" altLang="en-US" sz="2200" baseline="30000" dirty="0" smtClean="0"/>
              <a:t>st</a:t>
            </a:r>
            <a:r>
              <a:rPr lang="en-US" altLang="en-US" sz="2200" dirty="0" smtClean="0"/>
              <a:t> President to visit USSR =&gt; went to negotiate an proliferation Treaty</a:t>
            </a:r>
          </a:p>
          <a:p>
            <a:pPr eaLnBrk="1" hangingPunct="1"/>
            <a:r>
              <a:rPr lang="en-US" altLang="en-US" sz="2200" dirty="0" smtClean="0"/>
              <a:t>USSR and US signed the _________________________________</a:t>
            </a:r>
            <a:r>
              <a:rPr lang="en-US" altLang="en-US" sz="2200" b="1" i="1" dirty="0" smtClean="0"/>
              <a:t>(SALT</a:t>
            </a:r>
            <a:r>
              <a:rPr lang="en-US" altLang="en-US" sz="2200" dirty="0" smtClean="0"/>
              <a:t>)</a:t>
            </a:r>
          </a:p>
          <a:p>
            <a:pPr marL="685800" lvl="1">
              <a:buFont typeface="Wingdings" panose="05000000000000000000" pitchFamily="2" charset="2"/>
              <a:buChar char="§"/>
            </a:pPr>
            <a:r>
              <a:rPr lang="en-US" altLang="en-US" sz="2200" dirty="0" smtClean="0"/>
              <a:t>Limits warheads, subs and other weapons systems</a:t>
            </a:r>
          </a:p>
          <a:p>
            <a:pPr lvl="1">
              <a:buFont typeface="Wingdings" panose="05000000000000000000" pitchFamily="2" charset="2"/>
              <a:buChar char="§"/>
            </a:pPr>
            <a:r>
              <a:rPr lang="en-US" altLang="en-US" sz="2200" dirty="0" smtClean="0"/>
              <a:t> USSR wants to save $$ on weapons and also gain grain trade from US</a:t>
            </a:r>
          </a:p>
        </p:txBody>
      </p:sp>
    </p:spTree>
    <p:extLst>
      <p:ext uri="{BB962C8B-B14F-4D97-AF65-F5344CB8AC3E}">
        <p14:creationId xmlns:p14="http://schemas.microsoft.com/office/powerpoint/2010/main" val="34294857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a:bodyPr>
          <a:lstStyle/>
          <a:p>
            <a:pPr marL="0" indent="0">
              <a:buNone/>
            </a:pPr>
            <a:r>
              <a:rPr lang="en-US" sz="2200" b="1" i="1" u="sng" dirty="0" smtClean="0"/>
              <a:t>#2: Growth of Nuclear Arsenal and___________________________________</a:t>
            </a:r>
          </a:p>
          <a:p>
            <a:r>
              <a:rPr lang="en-US" sz="2200" dirty="0" smtClean="0"/>
              <a:t>During the 1950’s and 60’s the US military arsenal grew to enormous numbers =&gt; i.e. Massive Retaliation policy</a:t>
            </a:r>
          </a:p>
          <a:p>
            <a:pPr marL="685800" lvl="1">
              <a:buFont typeface="Wingdings" panose="05000000000000000000" pitchFamily="2" charset="2"/>
              <a:buChar char="§"/>
            </a:pPr>
            <a:r>
              <a:rPr lang="en-US" sz="2200" dirty="0" smtClean="0"/>
              <a:t>Many Americans debated usefulness of such drastic numbers =&gt; </a:t>
            </a:r>
            <a:r>
              <a:rPr lang="en-US" sz="2200" b="1" i="1" dirty="0" smtClean="0"/>
              <a:t>by 1965 US could destroy entire world 10 times </a:t>
            </a:r>
            <a:r>
              <a:rPr lang="en-US" sz="2200" dirty="0" smtClean="0"/>
              <a:t>!!!</a:t>
            </a:r>
          </a:p>
          <a:p>
            <a:pPr marL="685800" lvl="1">
              <a:buFont typeface="Wingdings" panose="05000000000000000000" pitchFamily="2" charset="2"/>
              <a:buChar char="§"/>
            </a:pPr>
            <a:r>
              <a:rPr lang="en-US" sz="2200" dirty="0" smtClean="0"/>
              <a:t>Nuclear testing was also highly debated =&gt; environmental impact of fallout and release of strontium into atmosphere</a:t>
            </a:r>
          </a:p>
          <a:p>
            <a:pPr marL="400050" lvl="1" indent="0">
              <a:buNone/>
            </a:pPr>
            <a:r>
              <a:rPr lang="en-US" sz="2200" dirty="0"/>
              <a:t>	</a:t>
            </a:r>
            <a:r>
              <a:rPr lang="en-US" sz="2200" dirty="0" smtClean="0"/>
              <a:t>-- _______________________</a:t>
            </a:r>
            <a:r>
              <a:rPr lang="en-US" sz="2200" b="1" i="1" dirty="0" smtClean="0"/>
              <a:t>signed </a:t>
            </a:r>
            <a:r>
              <a:rPr lang="en-US" sz="2200" dirty="0" smtClean="0"/>
              <a:t>=&gt; nuclear weapons can only be 	tested underground or in </a:t>
            </a:r>
            <a:r>
              <a:rPr lang="en-US" sz="2200" dirty="0" err="1" smtClean="0"/>
              <a:t>outerspace</a:t>
            </a:r>
            <a:endParaRPr lang="en-US" sz="2200" dirty="0" smtClean="0"/>
          </a:p>
          <a:p>
            <a:pPr lvl="1" indent="-342900">
              <a:buFont typeface="Wingdings" panose="05000000000000000000" pitchFamily="2" charset="2"/>
              <a:buChar char="§"/>
            </a:pPr>
            <a:r>
              <a:rPr lang="en-US" sz="2200" b="1" i="1" dirty="0" smtClean="0"/>
              <a:t>SALT treaty </a:t>
            </a:r>
            <a:r>
              <a:rPr lang="en-US" sz="2200" dirty="0" smtClean="0"/>
              <a:t>in 1970’s also places limits on the size of nuclear arsenal =&gt; promotes nuclear downsizing (SALT II and other agreements follow)</a:t>
            </a:r>
          </a:p>
          <a:p>
            <a:r>
              <a:rPr lang="en-US" sz="2200" dirty="0" smtClean="0"/>
              <a:t>In his </a:t>
            </a:r>
            <a:r>
              <a:rPr lang="en-US" sz="2200" b="1" i="1" dirty="0" smtClean="0"/>
              <a:t>Farewell speech Eisenhower  </a:t>
            </a:r>
            <a:r>
              <a:rPr lang="en-US" sz="2200" dirty="0" smtClean="0"/>
              <a:t>also warns of growth of </a:t>
            </a:r>
            <a:r>
              <a:rPr lang="en-US" sz="2200" b="1" i="1" dirty="0" smtClean="0"/>
              <a:t>US MIC</a:t>
            </a:r>
          </a:p>
          <a:p>
            <a:pPr marL="0" indent="0">
              <a:buNone/>
            </a:pPr>
            <a:r>
              <a:rPr lang="en-US" sz="2200" b="1" i="1" dirty="0" smtClean="0"/>
              <a:t>Q: What is the Military Industrial Complex???? =&gt; </a:t>
            </a:r>
            <a:r>
              <a:rPr lang="en-US" sz="2200" dirty="0" smtClean="0"/>
              <a:t>Defense industry, contractors &amp; research firms (employ people &amp; have powerful lobbies)</a:t>
            </a:r>
          </a:p>
          <a:p>
            <a:pPr marL="685800" lvl="1">
              <a:buFont typeface="Wingdings" panose="05000000000000000000" pitchFamily="2" charset="2"/>
              <a:buChar char="§"/>
            </a:pPr>
            <a:r>
              <a:rPr lang="en-US" sz="2200" dirty="0"/>
              <a:t> </a:t>
            </a:r>
            <a:r>
              <a:rPr lang="en-US" sz="2200" dirty="0" smtClean="0"/>
              <a:t>Eisenhower worried that this group would become too powerful and lead to a self-reinforcing war machine . . . </a:t>
            </a:r>
            <a:r>
              <a:rPr lang="en-US" sz="2200" b="1" i="1" dirty="0" smtClean="0"/>
              <a:t>Q: True???</a:t>
            </a:r>
            <a:endParaRPr lang="en-US" sz="2200" b="1" i="1"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Cold War Debates</a:t>
            </a:r>
            <a:endParaRPr lang="en-US" b="1" u="sng" dirty="0"/>
          </a:p>
        </p:txBody>
      </p:sp>
    </p:spTree>
    <p:extLst>
      <p:ext uri="{BB962C8B-B14F-4D97-AF65-F5344CB8AC3E}">
        <p14:creationId xmlns:p14="http://schemas.microsoft.com/office/powerpoint/2010/main" val="966343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smtClean="0"/>
              <a:t>US vs USSR military arsenal</a:t>
            </a:r>
            <a:endParaRPr lang="en-US" b="1" u="sng" dirty="0"/>
          </a:p>
        </p:txBody>
      </p:sp>
      <p:pic>
        <p:nvPicPr>
          <p:cNvPr id="19458" name="Picture 2" descr="http://upload.wikimedia.org/wikipedia/commons/thumb/b/bb/US_and_USSR_nuclear_stockpiles.svg/2000px-US_and_USSR_nuclear_stockpil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9079"/>
            <a:ext cx="8382000" cy="589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425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smtClean="0"/>
              <a:t>Nuclear Testing in 20</a:t>
            </a:r>
            <a:r>
              <a:rPr lang="en-US" b="1" u="sng" baseline="30000" dirty="0" smtClean="0"/>
              <a:t>th</a:t>
            </a:r>
            <a:r>
              <a:rPr lang="en-US" b="1" u="sng" dirty="0" smtClean="0"/>
              <a:t> Century</a:t>
            </a:r>
            <a:endParaRPr lang="en-US" b="1" u="sng" dirty="0"/>
          </a:p>
        </p:txBody>
      </p:sp>
      <p:pic>
        <p:nvPicPr>
          <p:cNvPr id="21506" name="Picture 2" descr="http://upload.wikimedia.org/wikipedia/commons/thumb/0/0d/Worldwide_nuclear_testing.svg/2000px-Worldwide_nuclear_testing.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686800" cy="580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564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Eisenhower Farewell Speech</a:t>
            </a:r>
            <a:endParaRPr lang="en-US" b="1" u="sng" dirty="0"/>
          </a:p>
        </p:txBody>
      </p:sp>
      <p:pic>
        <p:nvPicPr>
          <p:cNvPr id="26626" name="Picture 2" descr="http://www.unique-design.net/library/image/emergency/Eisenhower-war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04" y="1143000"/>
            <a:ext cx="888739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52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9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76201"/>
            <a:ext cx="8229600" cy="457200"/>
          </a:xfrm>
        </p:spPr>
        <p:txBody>
          <a:bodyPr>
            <a:normAutofit fontScale="90000"/>
          </a:bodyPr>
          <a:lstStyle/>
          <a:p>
            <a:pPr eaLnBrk="1" hangingPunct="1"/>
            <a:r>
              <a:rPr lang="en-US" altLang="en-US" sz="4000" b="1" u="sng" dirty="0" smtClean="0"/>
              <a:t>Cold War Strategies</a:t>
            </a:r>
          </a:p>
        </p:txBody>
      </p:sp>
      <p:sp>
        <p:nvSpPr>
          <p:cNvPr id="5123" name="Rectangle 3"/>
          <p:cNvSpPr>
            <a:spLocks noGrp="1" noChangeArrowheads="1"/>
          </p:cNvSpPr>
          <p:nvPr>
            <p:ph type="body" idx="1"/>
          </p:nvPr>
        </p:nvSpPr>
        <p:spPr>
          <a:xfrm>
            <a:off x="0" y="609600"/>
            <a:ext cx="9144000" cy="6400800"/>
          </a:xfrm>
        </p:spPr>
        <p:txBody>
          <a:bodyPr>
            <a:normAutofit fontScale="85000" lnSpcReduction="20000"/>
          </a:bodyPr>
          <a:lstStyle/>
          <a:p>
            <a:pPr eaLnBrk="1" hangingPunct="1"/>
            <a:r>
              <a:rPr lang="en-US" altLang="en-US" sz="2200" dirty="0" smtClean="0"/>
              <a:t>Early in the Cold War Truman and foreign policy leaders like Kennan and Marshall set general US policies and strategies to “win” the Cold War against the USSR</a:t>
            </a:r>
            <a:endParaRPr lang="en-US" altLang="en-US" sz="2200" dirty="0"/>
          </a:p>
          <a:p>
            <a:pPr marL="0" indent="0" eaLnBrk="1" hangingPunct="1">
              <a:buNone/>
            </a:pPr>
            <a:r>
              <a:rPr lang="en-US" altLang="en-US" sz="2200" b="1" u="sng" dirty="0" smtClean="0"/>
              <a:t>Cold War Strategies</a:t>
            </a:r>
          </a:p>
          <a:p>
            <a:pPr eaLnBrk="1" hangingPunct="1">
              <a:buFontTx/>
              <a:buNone/>
            </a:pPr>
            <a:r>
              <a:rPr lang="en-US" altLang="en-US" sz="2200" b="1" u="sng" dirty="0" smtClean="0"/>
              <a:t>Main Strategy = Containment</a:t>
            </a:r>
            <a:r>
              <a:rPr lang="en-US" altLang="en-US" sz="2200" dirty="0"/>
              <a:t>:</a:t>
            </a:r>
            <a:r>
              <a:rPr lang="en-US" altLang="en-US" sz="2200" dirty="0" smtClean="0"/>
              <a:t> idea proposed by </a:t>
            </a:r>
            <a:r>
              <a:rPr lang="en-US" altLang="en-US" sz="2200" b="1" i="1" dirty="0" smtClean="0"/>
              <a:t>George Kennan</a:t>
            </a:r>
            <a:r>
              <a:rPr lang="en-US" altLang="en-US" sz="2200" dirty="0" smtClean="0"/>
              <a:t> =&gt; to defeat Communism one must not let it expand . . . Communism is like a disease </a:t>
            </a:r>
            <a:r>
              <a:rPr lang="en-US" altLang="en-US" sz="2200" b="1" i="1" dirty="0" smtClean="0"/>
              <a:t>Q: HOW??</a:t>
            </a:r>
          </a:p>
          <a:p>
            <a:pPr eaLnBrk="1" hangingPunct="1">
              <a:buFontTx/>
              <a:buNone/>
            </a:pPr>
            <a:r>
              <a:rPr lang="en-US" altLang="en-US" sz="2200" b="1" i="1" dirty="0" smtClean="0"/>
              <a:t>#1: ______________________</a:t>
            </a:r>
            <a:r>
              <a:rPr lang="en-US" altLang="en-US" sz="2300" dirty="0" smtClean="0"/>
              <a:t>=&gt; world agency designed to promote peace and cooperation between world nations (prevent World War III)</a:t>
            </a:r>
          </a:p>
          <a:p>
            <a:pPr lvl="1">
              <a:buFont typeface="Wingdings" panose="05000000000000000000" pitchFamily="2" charset="2"/>
              <a:buChar char="§"/>
            </a:pPr>
            <a:r>
              <a:rPr lang="en-US" altLang="en-US" sz="2300" dirty="0" smtClean="0"/>
              <a:t>Comprised of a Security Council dominated by </a:t>
            </a:r>
            <a:r>
              <a:rPr lang="en-US" altLang="en-US" sz="2300" b="1" i="1" dirty="0" smtClean="0"/>
              <a:t>China, USSR, France, Britain &amp; US</a:t>
            </a:r>
            <a:r>
              <a:rPr lang="en-US" altLang="en-US" sz="2300" dirty="0" smtClean="0"/>
              <a:t> as well as a General Assembly of 140+ nations</a:t>
            </a:r>
          </a:p>
          <a:p>
            <a:pPr marL="57150" indent="0">
              <a:buNone/>
            </a:pPr>
            <a:r>
              <a:rPr lang="en-US" altLang="en-US" sz="2300" b="1" i="1" dirty="0" smtClean="0"/>
              <a:t>#2: ________________________(IMF) &amp; World Bank </a:t>
            </a:r>
            <a:r>
              <a:rPr lang="en-US" altLang="en-US" sz="2300" dirty="0" smtClean="0"/>
              <a:t>=&gt; attempts to promote economic growth &amp; stability by regulating currency exchange rates &amp; securing loans to aid developing countries (USSR refuses to participate)</a:t>
            </a:r>
          </a:p>
          <a:p>
            <a:pPr marL="57150" indent="0">
              <a:buNone/>
            </a:pPr>
            <a:r>
              <a:rPr lang="en-US" altLang="en-US" sz="2400" b="1" i="1" dirty="0" smtClean="0"/>
              <a:t>#3: _________________</a:t>
            </a:r>
            <a:r>
              <a:rPr lang="en-US" altLang="en-US" sz="2400" dirty="0" smtClean="0"/>
              <a:t>=&gt; economic aid to Europe and Greece/Turkey to rebuild the countries and prevent Communist takeovers </a:t>
            </a:r>
          </a:p>
          <a:p>
            <a:pPr lvl="1">
              <a:buFont typeface="Wingdings" panose="05000000000000000000" pitchFamily="2" charset="2"/>
              <a:buChar char="§"/>
            </a:pPr>
            <a:r>
              <a:rPr lang="en-US" altLang="en-US" sz="2200" dirty="0" smtClean="0"/>
              <a:t> Total post war aid ~ $17 Billion!! (Creates a Democratic W. Europe for decades)</a:t>
            </a:r>
          </a:p>
          <a:p>
            <a:pPr eaLnBrk="1" hangingPunct="1">
              <a:buFontTx/>
              <a:buNone/>
            </a:pPr>
            <a:r>
              <a:rPr lang="en-US" altLang="en-US" sz="2300" b="1" i="1" dirty="0" smtClean="0"/>
              <a:t>#4: _______(North Atlantic Treaty Organization) </a:t>
            </a:r>
            <a:r>
              <a:rPr lang="en-US" altLang="en-US" sz="2300" dirty="0" smtClean="0"/>
              <a:t>=&gt; defense pact between US and W. European countries that promised assistance if any country was attacked</a:t>
            </a:r>
          </a:p>
          <a:p>
            <a:pPr lvl="1">
              <a:buFont typeface="Wingdings" panose="05000000000000000000" pitchFamily="2" charset="2"/>
              <a:buChar char="§"/>
            </a:pPr>
            <a:r>
              <a:rPr lang="en-US" altLang="en-US" sz="2300" dirty="0" smtClean="0"/>
              <a:t> Soviets respond w/ </a:t>
            </a:r>
            <a:r>
              <a:rPr lang="en-US" altLang="en-US" sz="2300" b="1" i="1" dirty="0" smtClean="0"/>
              <a:t>WARSAW Pact</a:t>
            </a:r>
            <a:r>
              <a:rPr lang="en-US" altLang="en-US" sz="2300" dirty="0" smtClean="0"/>
              <a:t> (same thing w/ USSR and E. Europe)</a:t>
            </a:r>
          </a:p>
          <a:p>
            <a:pPr lvl="1">
              <a:buFont typeface="Wingdings" panose="05000000000000000000" pitchFamily="2" charset="2"/>
              <a:buChar char="§"/>
            </a:pPr>
            <a:r>
              <a:rPr lang="en-US" altLang="en-US" sz="2300" dirty="0"/>
              <a:t>Many nations in Africa and ME responded to Cold War tensions with </a:t>
            </a:r>
            <a:r>
              <a:rPr lang="en-US" altLang="en-US" sz="2300" b="1" i="1" dirty="0"/>
              <a:t>NAM </a:t>
            </a:r>
            <a:r>
              <a:rPr lang="en-US" altLang="en-US" sz="2300" dirty="0"/>
              <a:t>=&gt; </a:t>
            </a:r>
            <a:r>
              <a:rPr lang="en-US" altLang="en-US" sz="2300" b="1" i="1" dirty="0"/>
              <a:t>Non-Aligned Movement </a:t>
            </a:r>
            <a:r>
              <a:rPr lang="en-US" altLang="en-US" sz="2300" dirty="0"/>
              <a:t>(not pick a side</a:t>
            </a:r>
            <a:r>
              <a:rPr lang="en-US" altLang="en-US" sz="2300" dirty="0" smtClean="0"/>
              <a:t>)</a:t>
            </a:r>
          </a:p>
          <a:p>
            <a:pPr eaLnBrk="1" hangingPunct="1">
              <a:buFontTx/>
              <a:buNone/>
            </a:pPr>
            <a:r>
              <a:rPr lang="en-US" altLang="en-US" sz="2300" dirty="0" smtClean="0"/>
              <a:t>#5: </a:t>
            </a:r>
            <a:r>
              <a:rPr lang="en-US" altLang="en-US" sz="2300" b="1" i="1" dirty="0" smtClean="0"/>
              <a:t>Indirect &amp; Direct Confrontations </a:t>
            </a:r>
            <a:r>
              <a:rPr lang="en-US" altLang="en-US" sz="2300" dirty="0" smtClean="0"/>
              <a:t>eventually develop and are necessary to defeat the USSR</a:t>
            </a:r>
          </a:p>
        </p:txBody>
      </p:sp>
    </p:spTree>
    <p:extLst>
      <p:ext uri="{BB962C8B-B14F-4D97-AF65-F5344CB8AC3E}">
        <p14:creationId xmlns:p14="http://schemas.microsoft.com/office/powerpoint/2010/main" val="738406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animEffect transition="in" filter="box(in)">
                                      <p:cBhvr>
                                        <p:cTn id="7" dur="500"/>
                                        <p:tgtEl>
                                          <p:spTgt spid="512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123">
                                            <p:txEl>
                                              <p:pRg st="3" end="3"/>
                                            </p:txEl>
                                          </p:spTgt>
                                        </p:tgtEl>
                                        <p:attrNameLst>
                                          <p:attrName>style.visibility</p:attrName>
                                        </p:attrNameLst>
                                      </p:cBhvr>
                                      <p:to>
                                        <p:strVal val="visible"/>
                                      </p:to>
                                    </p:set>
                                    <p:animEffect transition="in" filter="box(in)">
                                      <p:cBhvr>
                                        <p:cTn id="12" dur="500"/>
                                        <p:tgtEl>
                                          <p:spTgt spid="512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123">
                                            <p:txEl>
                                              <p:pRg st="4" end="4"/>
                                            </p:txEl>
                                          </p:spTgt>
                                        </p:tgtEl>
                                        <p:attrNameLst>
                                          <p:attrName>style.visibility</p:attrName>
                                        </p:attrNameLst>
                                      </p:cBhvr>
                                      <p:to>
                                        <p:strVal val="visible"/>
                                      </p:to>
                                    </p:set>
                                    <p:animEffect transition="in" filter="box(in)">
                                      <p:cBhvr>
                                        <p:cTn id="17" dur="500"/>
                                        <p:tgtEl>
                                          <p:spTgt spid="51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123">
                                            <p:txEl>
                                              <p:pRg st="5" end="5"/>
                                            </p:txEl>
                                          </p:spTgt>
                                        </p:tgtEl>
                                        <p:attrNameLst>
                                          <p:attrName>style.visibility</p:attrName>
                                        </p:attrNameLst>
                                      </p:cBhvr>
                                      <p:to>
                                        <p:strVal val="visible"/>
                                      </p:to>
                                    </p:set>
                                    <p:animEffect transition="in" filter="box(in)">
                                      <p:cBhvr>
                                        <p:cTn id="22" dur="500"/>
                                        <p:tgtEl>
                                          <p:spTgt spid="512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123">
                                            <p:txEl>
                                              <p:pRg st="6" end="6"/>
                                            </p:txEl>
                                          </p:spTgt>
                                        </p:tgtEl>
                                        <p:attrNameLst>
                                          <p:attrName>style.visibility</p:attrName>
                                        </p:attrNameLst>
                                      </p:cBhvr>
                                      <p:to>
                                        <p:strVal val="visible"/>
                                      </p:to>
                                    </p:set>
                                    <p:animEffect transition="in" filter="box(in)">
                                      <p:cBhvr>
                                        <p:cTn id="27" dur="500"/>
                                        <p:tgtEl>
                                          <p:spTgt spid="5123">
                                            <p:txEl>
                                              <p:pRg st="6" end="6"/>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5123">
                                            <p:txEl>
                                              <p:pRg st="7" end="7"/>
                                            </p:txEl>
                                          </p:spTgt>
                                        </p:tgtEl>
                                        <p:attrNameLst>
                                          <p:attrName>style.visibility</p:attrName>
                                        </p:attrNameLst>
                                      </p:cBhvr>
                                      <p:to>
                                        <p:strVal val="visible"/>
                                      </p:to>
                                    </p:set>
                                    <p:animEffect transition="in" filter="box(in)">
                                      <p:cBhvr>
                                        <p:cTn id="30" dur="500"/>
                                        <p:tgtEl>
                                          <p:spTgt spid="5123">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nodeType="clickEffect">
                                  <p:stCondLst>
                                    <p:cond delay="0"/>
                                  </p:stCondLst>
                                  <p:childTnLst>
                                    <p:set>
                                      <p:cBhvr>
                                        <p:cTn id="34" dur="1" fill="hold">
                                          <p:stCondLst>
                                            <p:cond delay="0"/>
                                          </p:stCondLst>
                                        </p:cTn>
                                        <p:tgtEl>
                                          <p:spTgt spid="5123">
                                            <p:txEl>
                                              <p:pRg st="8" end="8"/>
                                            </p:txEl>
                                          </p:spTgt>
                                        </p:tgtEl>
                                        <p:attrNameLst>
                                          <p:attrName>style.visibility</p:attrName>
                                        </p:attrNameLst>
                                      </p:cBhvr>
                                      <p:to>
                                        <p:strVal val="visible"/>
                                      </p:to>
                                    </p:set>
                                    <p:animEffect transition="in" filter="box(in)">
                                      <p:cBhvr>
                                        <p:cTn id="35" dur="500"/>
                                        <p:tgtEl>
                                          <p:spTgt spid="5123">
                                            <p:txEl>
                                              <p:pRg st="8" end="8"/>
                                            </p:txEl>
                                          </p:spTgt>
                                        </p:tgtEl>
                                      </p:cBhvr>
                                    </p:animEffect>
                                  </p:childTnLst>
                                </p:cTn>
                              </p:par>
                              <p:par>
                                <p:cTn id="36" presetID="4" presetClass="entr" presetSubtype="16" fill="hold" nodeType="withEffect">
                                  <p:stCondLst>
                                    <p:cond delay="0"/>
                                  </p:stCondLst>
                                  <p:childTnLst>
                                    <p:set>
                                      <p:cBhvr>
                                        <p:cTn id="37" dur="1" fill="hold">
                                          <p:stCondLst>
                                            <p:cond delay="0"/>
                                          </p:stCondLst>
                                        </p:cTn>
                                        <p:tgtEl>
                                          <p:spTgt spid="5123">
                                            <p:txEl>
                                              <p:pRg st="9" end="9"/>
                                            </p:txEl>
                                          </p:spTgt>
                                        </p:tgtEl>
                                        <p:attrNameLst>
                                          <p:attrName>style.visibility</p:attrName>
                                        </p:attrNameLst>
                                      </p:cBhvr>
                                      <p:to>
                                        <p:strVal val="visible"/>
                                      </p:to>
                                    </p:set>
                                    <p:animEffect transition="in" filter="box(in)">
                                      <p:cBhvr>
                                        <p:cTn id="38" dur="500"/>
                                        <p:tgtEl>
                                          <p:spTgt spid="5123">
                                            <p:txEl>
                                              <p:pRg st="9" end="9"/>
                                            </p:txEl>
                                          </p:spTgt>
                                        </p:tgtEl>
                                      </p:cBhvr>
                                    </p:animEffect>
                                  </p:childTnLst>
                                </p:cTn>
                              </p:par>
                              <p:par>
                                <p:cTn id="39" presetID="4" presetClass="entr" presetSubtype="16" fill="hold" nodeType="withEffect">
                                  <p:stCondLst>
                                    <p:cond delay="0"/>
                                  </p:stCondLst>
                                  <p:childTnLst>
                                    <p:set>
                                      <p:cBhvr>
                                        <p:cTn id="40" dur="1" fill="hold">
                                          <p:stCondLst>
                                            <p:cond delay="0"/>
                                          </p:stCondLst>
                                        </p:cTn>
                                        <p:tgtEl>
                                          <p:spTgt spid="5123">
                                            <p:txEl>
                                              <p:pRg st="10" end="10"/>
                                            </p:txEl>
                                          </p:spTgt>
                                        </p:tgtEl>
                                        <p:attrNameLst>
                                          <p:attrName>style.visibility</p:attrName>
                                        </p:attrNameLst>
                                      </p:cBhvr>
                                      <p:to>
                                        <p:strVal val="visible"/>
                                      </p:to>
                                    </p:set>
                                    <p:animEffect transition="in" filter="box(in)">
                                      <p:cBhvr>
                                        <p:cTn id="41" dur="500"/>
                                        <p:tgtEl>
                                          <p:spTgt spid="5123">
                                            <p:txEl>
                                              <p:pRg st="10" end="10"/>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5123">
                                            <p:txEl>
                                              <p:pRg st="11" end="11"/>
                                            </p:txEl>
                                          </p:spTgt>
                                        </p:tgtEl>
                                        <p:attrNameLst>
                                          <p:attrName>style.visibility</p:attrName>
                                        </p:attrNameLst>
                                      </p:cBhvr>
                                      <p:to>
                                        <p:strVal val="visible"/>
                                      </p:to>
                                    </p:set>
                                    <p:animEffect transition="in" filter="box(in)">
                                      <p:cBhvr>
                                        <p:cTn id="44" dur="500"/>
                                        <p:tgtEl>
                                          <p:spTgt spid="512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Defense Spending in 20</a:t>
            </a:r>
            <a:r>
              <a:rPr lang="en-US" b="1" u="sng" baseline="30000" dirty="0" smtClean="0"/>
              <a:t>th</a:t>
            </a:r>
            <a:r>
              <a:rPr lang="en-US" b="1" u="sng" dirty="0" smtClean="0"/>
              <a:t> Century</a:t>
            </a:r>
            <a:endParaRPr lang="en-US" b="1" u="sng" dirty="0"/>
          </a:p>
        </p:txBody>
      </p:sp>
      <p:pic>
        <p:nvPicPr>
          <p:cNvPr id="24578" name="Picture 2" descr="http://www.heritage.org/~/media/images/reports/2010/b2418_chart1_1/b2418_chart1_2.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001000" cy="595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50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576943"/>
          </a:xfrm>
        </p:spPr>
        <p:txBody>
          <a:bodyPr>
            <a:normAutofit fontScale="90000"/>
          </a:bodyPr>
          <a:lstStyle/>
          <a:p>
            <a:r>
              <a:rPr lang="en-US" b="1" u="sng" dirty="0" smtClean="0"/>
              <a:t>Historical US Defense Spending</a:t>
            </a:r>
            <a:endParaRPr lang="en-US" b="1" u="sng" dirty="0"/>
          </a:p>
        </p:txBody>
      </p:sp>
      <p:pic>
        <p:nvPicPr>
          <p:cNvPr id="25602" name="Picture 2" descr="http://thf_media.s3.amazonaws.com/infographics/2011/11/myth-of-isolationism-defense-spending_1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620000" cy="607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749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normAutofit/>
          </a:bodyPr>
          <a:lstStyle/>
          <a:p>
            <a:pPr marL="0" indent="0">
              <a:buNone/>
            </a:pPr>
            <a:r>
              <a:rPr lang="en-US" sz="2200" b="1" i="1" u="sng" dirty="0" smtClean="0"/>
              <a:t>#3: Executive Powers in Wartime</a:t>
            </a:r>
          </a:p>
          <a:p>
            <a:r>
              <a:rPr lang="en-US" sz="2200" dirty="0" smtClean="0"/>
              <a:t>Since inception of Constitution there has been disagreement between President and Congress over </a:t>
            </a:r>
            <a:r>
              <a:rPr lang="en-US" sz="2200" dirty="0"/>
              <a:t>w</a:t>
            </a:r>
            <a:r>
              <a:rPr lang="en-US" sz="2200" dirty="0" smtClean="0"/>
              <a:t>ar powers</a:t>
            </a:r>
          </a:p>
          <a:p>
            <a:pPr marL="685800" lvl="1">
              <a:buFont typeface="Wingdings" panose="05000000000000000000" pitchFamily="2" charset="2"/>
              <a:buChar char="§"/>
            </a:pPr>
            <a:r>
              <a:rPr lang="en-US" sz="2200" dirty="0" smtClean="0"/>
              <a:t>Congress has power to declare war but President is Commander in Chief of military =&gt;</a:t>
            </a:r>
            <a:r>
              <a:rPr lang="en-US" sz="2200" b="1" i="1" dirty="0" smtClean="0"/>
              <a:t> Q: Who decides when to go to war?</a:t>
            </a:r>
          </a:p>
          <a:p>
            <a:pPr marL="685800" lvl="1">
              <a:buFont typeface="Wingdings" panose="05000000000000000000" pitchFamily="2" charset="2"/>
              <a:buChar char="§"/>
            </a:pPr>
            <a:r>
              <a:rPr lang="en-US" sz="2200" dirty="0" smtClean="0"/>
              <a:t>US has engaged in </a:t>
            </a:r>
            <a:r>
              <a:rPr lang="en-US" sz="2200" b="1" i="1" dirty="0" smtClean="0"/>
              <a:t>150-200 military actions </a:t>
            </a:r>
            <a:r>
              <a:rPr lang="en-US" sz="2200" dirty="0" smtClean="0"/>
              <a:t>yet has declared war only 5 times =&gt; War of 1812, </a:t>
            </a:r>
            <a:r>
              <a:rPr lang="en-US" sz="2200" dirty="0" err="1" smtClean="0"/>
              <a:t>Sp</a:t>
            </a:r>
            <a:r>
              <a:rPr lang="en-US" sz="2200" dirty="0" smtClean="0"/>
              <a:t>-American War, Mexican War, 2 WW’s</a:t>
            </a:r>
          </a:p>
          <a:p>
            <a:r>
              <a:rPr lang="en-US" sz="2200" dirty="0" smtClean="0"/>
              <a:t>After Vietnam and _____________________(covered up but exposed by </a:t>
            </a:r>
            <a:r>
              <a:rPr lang="en-US" sz="2200" b="1" i="1" dirty="0" smtClean="0"/>
              <a:t>Pentagon Papers</a:t>
            </a:r>
            <a:r>
              <a:rPr lang="en-US" sz="2200" dirty="0" smtClean="0"/>
              <a:t>) by Nixon Congress passes </a:t>
            </a:r>
            <a:r>
              <a:rPr lang="en-US" sz="2200" b="1" i="1" dirty="0" smtClean="0"/>
              <a:t>War Powers Act</a:t>
            </a:r>
          </a:p>
          <a:p>
            <a:pPr marL="685800" lvl="1">
              <a:buFont typeface="Wingdings" panose="05000000000000000000" pitchFamily="2" charset="2"/>
              <a:buChar char="§"/>
            </a:pPr>
            <a:r>
              <a:rPr lang="en-US" sz="2200" dirty="0" smtClean="0"/>
              <a:t>_________________________places limits on President’s deployment of  troops =&gt; after 60 days President must seek Congress’s approval</a:t>
            </a:r>
          </a:p>
          <a:p>
            <a:pPr marL="400050" lvl="1" indent="0">
              <a:buNone/>
            </a:pPr>
            <a:r>
              <a:rPr lang="en-US" sz="2200" dirty="0"/>
              <a:t>	</a:t>
            </a:r>
            <a:r>
              <a:rPr lang="en-US" sz="2200" dirty="0" smtClean="0"/>
              <a:t>-- Presidents have denied authority of law =&gt; little practical impact</a:t>
            </a:r>
          </a:p>
          <a:p>
            <a:pPr marL="400050" lvl="1" indent="0">
              <a:buNone/>
            </a:pPr>
            <a:endParaRPr lang="en-US" sz="2200" b="1" i="1"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Cold War Debates</a:t>
            </a:r>
            <a:endParaRPr lang="en-US" b="1" u="sng" dirty="0"/>
          </a:p>
        </p:txBody>
      </p:sp>
    </p:spTree>
    <p:extLst>
      <p:ext uri="{BB962C8B-B14F-4D97-AF65-F5344CB8AC3E}">
        <p14:creationId xmlns:p14="http://schemas.microsoft.com/office/powerpoint/2010/main" val="2450089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96633">
            <a:alpha val="22000"/>
          </a:srgb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381000"/>
          </a:xfrm>
        </p:spPr>
        <p:txBody>
          <a:bodyPr>
            <a:normAutofit fontScale="90000"/>
          </a:bodyPr>
          <a:lstStyle/>
          <a:p>
            <a:pPr eaLnBrk="1" hangingPunct="1"/>
            <a:r>
              <a:rPr lang="en-US" altLang="en-US" b="1" u="sng" dirty="0" smtClean="0"/>
              <a:t>Communist Fears of 1950’s</a:t>
            </a:r>
          </a:p>
        </p:txBody>
      </p:sp>
      <p:sp>
        <p:nvSpPr>
          <p:cNvPr id="18435" name="Rectangle 3"/>
          <p:cNvSpPr>
            <a:spLocks noGrp="1" noChangeArrowheads="1"/>
          </p:cNvSpPr>
          <p:nvPr>
            <p:ph type="body" idx="1"/>
          </p:nvPr>
        </p:nvSpPr>
        <p:spPr>
          <a:xfrm>
            <a:off x="0" y="533400"/>
            <a:ext cx="9144000" cy="6477000"/>
          </a:xfrm>
        </p:spPr>
        <p:txBody>
          <a:bodyPr>
            <a:normAutofit lnSpcReduction="10000"/>
          </a:bodyPr>
          <a:lstStyle/>
          <a:p>
            <a:pPr eaLnBrk="1" hangingPunct="1">
              <a:lnSpc>
                <a:spcPct val="90000"/>
              </a:lnSpc>
            </a:pPr>
            <a:r>
              <a:rPr lang="en-US" altLang="en-US" sz="2100" dirty="0" smtClean="0"/>
              <a:t>Postwar US was a time of much fear/hype concerning domestic Communism</a:t>
            </a:r>
          </a:p>
          <a:p>
            <a:pPr lvl="1">
              <a:lnSpc>
                <a:spcPct val="90000"/>
              </a:lnSpc>
              <a:buFont typeface="Wingdings" panose="05000000000000000000" pitchFamily="2" charset="2"/>
              <a:buChar char="§"/>
            </a:pPr>
            <a:r>
              <a:rPr lang="en-US" altLang="en-US" sz="2100" dirty="0" smtClean="0"/>
              <a:t>Many fear Communist spies were operating in US =&gt; BOTH parties in US take action against “domestic” communism</a:t>
            </a:r>
          </a:p>
          <a:p>
            <a:pPr marL="457200" lvl="1" indent="0">
              <a:lnSpc>
                <a:spcPct val="90000"/>
              </a:lnSpc>
              <a:buNone/>
            </a:pPr>
            <a:r>
              <a:rPr lang="en-US" altLang="en-US" sz="2100" dirty="0"/>
              <a:t>	</a:t>
            </a:r>
            <a:r>
              <a:rPr lang="en-US" altLang="en-US" sz="2100" dirty="0" smtClean="0"/>
              <a:t>-- </a:t>
            </a:r>
            <a:r>
              <a:rPr lang="en-US" altLang="en-US" sz="2100" b="1" i="1" dirty="0" smtClean="0"/>
              <a:t>Q: 1</a:t>
            </a:r>
            <a:r>
              <a:rPr lang="en-US" altLang="en-US" sz="2100" b="1" i="1" baseline="30000" dirty="0" smtClean="0"/>
              <a:t>st</a:t>
            </a:r>
            <a:r>
              <a:rPr lang="en-US" altLang="en-US" sz="2100" b="1" i="1" dirty="0" smtClean="0"/>
              <a:t> time in US History???</a:t>
            </a:r>
          </a:p>
          <a:p>
            <a:pPr eaLnBrk="1" hangingPunct="1">
              <a:lnSpc>
                <a:spcPct val="90000"/>
              </a:lnSpc>
              <a:buFontTx/>
              <a:buNone/>
            </a:pPr>
            <a:r>
              <a:rPr lang="en-US" altLang="en-US" sz="2100" b="1" dirty="0" smtClean="0"/>
              <a:t>#1:</a:t>
            </a:r>
            <a:r>
              <a:rPr lang="en-US" altLang="en-US" sz="2100" dirty="0" smtClean="0"/>
              <a:t> </a:t>
            </a:r>
            <a:r>
              <a:rPr lang="en-US" altLang="en-US" sz="2100" b="1" u="sng" dirty="0" smtClean="0"/>
              <a:t>Truman’s “Loyalty Program”</a:t>
            </a:r>
            <a:r>
              <a:rPr lang="en-US" altLang="en-US" sz="2100" dirty="0" smtClean="0"/>
              <a:t> =&gt; fearing a “soft” image on Communism Truman launches federal loyalty program where employees must take oaths	</a:t>
            </a:r>
          </a:p>
          <a:p>
            <a:pPr lvl="1">
              <a:lnSpc>
                <a:spcPct val="90000"/>
              </a:lnSpc>
              <a:buFont typeface="Wingdings" panose="05000000000000000000" pitchFamily="2" charset="2"/>
              <a:buChar char="§"/>
            </a:pPr>
            <a:r>
              <a:rPr lang="en-US" altLang="en-US" sz="2100" dirty="0" smtClean="0"/>
              <a:t>Oaths also required of some occupations (i.e. teachers)</a:t>
            </a:r>
          </a:p>
          <a:p>
            <a:pPr eaLnBrk="1" hangingPunct="1">
              <a:lnSpc>
                <a:spcPct val="90000"/>
              </a:lnSpc>
              <a:buFontTx/>
              <a:buNone/>
            </a:pPr>
            <a:r>
              <a:rPr lang="en-US" altLang="en-US" sz="2100" b="1" dirty="0" smtClean="0"/>
              <a:t>#2: ________________________________________</a:t>
            </a:r>
            <a:r>
              <a:rPr lang="en-US" altLang="en-US" sz="2100" dirty="0" smtClean="0"/>
              <a:t>=&gt; formed in 1938 to investigate Communist subversion in the US government and society</a:t>
            </a:r>
          </a:p>
          <a:p>
            <a:pPr lvl="1">
              <a:lnSpc>
                <a:spcPct val="90000"/>
              </a:lnSpc>
              <a:buFont typeface="Wingdings" panose="05000000000000000000" pitchFamily="2" charset="2"/>
              <a:buChar char="§"/>
            </a:pPr>
            <a:r>
              <a:rPr lang="en-US" altLang="en-US" sz="2100" dirty="0" smtClean="0"/>
              <a:t>Richard Nixon (key member of committee) brought </a:t>
            </a:r>
            <a:r>
              <a:rPr lang="en-US" altLang="en-US" sz="2100" b="1" i="1" dirty="0" smtClean="0"/>
              <a:t>Alger Hiss</a:t>
            </a:r>
            <a:r>
              <a:rPr lang="en-US" altLang="en-US" sz="2100" dirty="0" smtClean="0"/>
              <a:t> to trail for Communist subversion at Yalta </a:t>
            </a:r>
          </a:p>
          <a:p>
            <a:pPr lvl="1">
              <a:lnSpc>
                <a:spcPct val="90000"/>
              </a:lnSpc>
              <a:buFont typeface="Wingdings" panose="05000000000000000000" pitchFamily="2" charset="2"/>
              <a:buChar char="§"/>
            </a:pPr>
            <a:r>
              <a:rPr lang="en-US" altLang="en-US" sz="2100" dirty="0" smtClean="0"/>
              <a:t>Nixon found secret </a:t>
            </a:r>
            <a:r>
              <a:rPr lang="en-US" altLang="en-US" sz="2100" b="1" i="1" dirty="0" smtClean="0"/>
              <a:t>“Pumpkin Papers”</a:t>
            </a:r>
            <a:r>
              <a:rPr lang="en-US" altLang="en-US" sz="2100" dirty="0" smtClean="0"/>
              <a:t> at Hiss’s house inside a pumpkin??</a:t>
            </a:r>
          </a:p>
          <a:p>
            <a:pPr lvl="1">
              <a:lnSpc>
                <a:spcPct val="90000"/>
              </a:lnSpc>
              <a:buFont typeface="Wingdings" panose="05000000000000000000" pitchFamily="2" charset="2"/>
              <a:buChar char="§"/>
            </a:pPr>
            <a:r>
              <a:rPr lang="en-US" altLang="en-US" sz="2100" dirty="0" smtClean="0"/>
              <a:t>Hiss declared guilty of perjury </a:t>
            </a:r>
            <a:r>
              <a:rPr lang="en-US" altLang="en-US" sz="2100" dirty="0"/>
              <a:t>&amp;</a:t>
            </a:r>
            <a:r>
              <a:rPr lang="en-US" altLang="en-US" sz="2100" dirty="0" smtClean="0"/>
              <a:t> investigations increase</a:t>
            </a:r>
          </a:p>
          <a:p>
            <a:pPr lvl="1">
              <a:lnSpc>
                <a:spcPct val="90000"/>
              </a:lnSpc>
              <a:buFont typeface="Wingdings" panose="05000000000000000000" pitchFamily="2" charset="2"/>
              <a:buChar char="§"/>
            </a:pPr>
            <a:r>
              <a:rPr lang="en-US" altLang="en-US" sz="2100" dirty="0" smtClean="0"/>
              <a:t>In 1947 “Hollywood 10” (10 directors, screenwriters) who refused to testify before HUAC were fired and “blacklisted” by movie industry</a:t>
            </a:r>
          </a:p>
          <a:p>
            <a:pPr eaLnBrk="1" hangingPunct="1">
              <a:lnSpc>
                <a:spcPct val="90000"/>
              </a:lnSpc>
              <a:buFontTx/>
              <a:buNone/>
            </a:pPr>
            <a:r>
              <a:rPr lang="en-US" altLang="en-US" sz="2100" dirty="0" smtClean="0"/>
              <a:t>#3: </a:t>
            </a:r>
            <a:r>
              <a:rPr lang="en-US" altLang="en-US" sz="2100" b="1" u="sng" dirty="0" smtClean="0"/>
              <a:t>McCarran Internal Security Bill</a:t>
            </a:r>
            <a:r>
              <a:rPr lang="en-US" altLang="en-US" sz="2100" dirty="0" smtClean="0"/>
              <a:t> (1950) allows President to arrest &amp; detain suspicious persons in a “internal security emergency” (Truman veto overrode)</a:t>
            </a:r>
          </a:p>
          <a:p>
            <a:pPr eaLnBrk="1" hangingPunct="1">
              <a:lnSpc>
                <a:spcPct val="90000"/>
              </a:lnSpc>
              <a:buFontTx/>
              <a:buNone/>
            </a:pPr>
            <a:r>
              <a:rPr lang="en-US" altLang="en-US" sz="2100" dirty="0" smtClean="0"/>
              <a:t>#4: </a:t>
            </a:r>
            <a:r>
              <a:rPr lang="en-US" altLang="en-US" sz="2100" b="1" u="sng" dirty="0" smtClean="0"/>
              <a:t>Rosenberg Trail</a:t>
            </a:r>
            <a:r>
              <a:rPr lang="en-US" altLang="en-US" sz="2100" dirty="0" smtClean="0"/>
              <a:t> =&gt; Ethel and Julius Rosenberg arrested in 1950 for providing the USSR w/ nuclear secrets; electrocuted for their crimes in 1953</a:t>
            </a:r>
          </a:p>
          <a:p>
            <a:pPr eaLnBrk="1" hangingPunct="1">
              <a:lnSpc>
                <a:spcPct val="90000"/>
              </a:lnSpc>
              <a:buFontTx/>
              <a:buNone/>
            </a:pPr>
            <a:r>
              <a:rPr lang="en-US" altLang="en-US" sz="2100" b="1" i="1" dirty="0" smtClean="0"/>
              <a:t>** Atmosphere of fear allows extreme actions to be taken **</a:t>
            </a:r>
            <a:r>
              <a:rPr lang="en-US" altLang="en-US" sz="2100" dirty="0" smtClean="0"/>
              <a:t>	</a:t>
            </a:r>
          </a:p>
        </p:txBody>
      </p:sp>
    </p:spTree>
    <p:extLst>
      <p:ext uri="{BB962C8B-B14F-4D97-AF65-F5344CB8AC3E}">
        <p14:creationId xmlns:p14="http://schemas.microsoft.com/office/powerpoint/2010/main" val="2223433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435">
                                            <p:txEl>
                                              <p:pRg st="3" end="3"/>
                                            </p:txEl>
                                          </p:spTgt>
                                        </p:tgtEl>
                                        <p:attrNameLst>
                                          <p:attrName>style.visibility</p:attrName>
                                        </p:attrNameLst>
                                      </p:cBhvr>
                                      <p:to>
                                        <p:strVal val="visible"/>
                                      </p:to>
                                    </p:set>
                                    <p:animEffect transition="in" filter="diamond(in)">
                                      <p:cBhvr>
                                        <p:cTn id="7" dur="2000"/>
                                        <p:tgtEl>
                                          <p:spTgt spid="1843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8435">
                                            <p:txEl>
                                              <p:pRg st="4" end="4"/>
                                            </p:txEl>
                                          </p:spTgt>
                                        </p:tgtEl>
                                        <p:attrNameLst>
                                          <p:attrName>style.visibility</p:attrName>
                                        </p:attrNameLst>
                                      </p:cBhvr>
                                      <p:to>
                                        <p:strVal val="visible"/>
                                      </p:to>
                                    </p:set>
                                    <p:animEffect transition="in" filter="diamond(in)">
                                      <p:cBhvr>
                                        <p:cTn id="12" dur="2000"/>
                                        <p:tgtEl>
                                          <p:spTgt spid="1843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8435">
                                            <p:txEl>
                                              <p:pRg st="5" end="5"/>
                                            </p:txEl>
                                          </p:spTgt>
                                        </p:tgtEl>
                                        <p:attrNameLst>
                                          <p:attrName>style.visibility</p:attrName>
                                        </p:attrNameLst>
                                      </p:cBhvr>
                                      <p:to>
                                        <p:strVal val="visible"/>
                                      </p:to>
                                    </p:set>
                                    <p:animEffect transition="in" filter="diamond(in)">
                                      <p:cBhvr>
                                        <p:cTn id="17" dur="2000"/>
                                        <p:tgtEl>
                                          <p:spTgt spid="18435">
                                            <p:txEl>
                                              <p:pRg st="5" end="5"/>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18435">
                                            <p:txEl>
                                              <p:pRg st="6" end="6"/>
                                            </p:txEl>
                                          </p:spTgt>
                                        </p:tgtEl>
                                        <p:attrNameLst>
                                          <p:attrName>style.visibility</p:attrName>
                                        </p:attrNameLst>
                                      </p:cBhvr>
                                      <p:to>
                                        <p:strVal val="visible"/>
                                      </p:to>
                                    </p:set>
                                    <p:animEffect transition="in" filter="diamond(in)">
                                      <p:cBhvr>
                                        <p:cTn id="20" dur="2000"/>
                                        <p:tgtEl>
                                          <p:spTgt spid="18435">
                                            <p:txEl>
                                              <p:pRg st="6" end="6"/>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18435">
                                            <p:txEl>
                                              <p:pRg st="7" end="7"/>
                                            </p:txEl>
                                          </p:spTgt>
                                        </p:tgtEl>
                                        <p:attrNameLst>
                                          <p:attrName>style.visibility</p:attrName>
                                        </p:attrNameLst>
                                      </p:cBhvr>
                                      <p:to>
                                        <p:strVal val="visible"/>
                                      </p:to>
                                    </p:set>
                                    <p:animEffect transition="in" filter="diamond(in)">
                                      <p:cBhvr>
                                        <p:cTn id="23" dur="2000"/>
                                        <p:tgtEl>
                                          <p:spTgt spid="18435">
                                            <p:txEl>
                                              <p:pRg st="7" end="7"/>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18435">
                                            <p:txEl>
                                              <p:pRg st="8" end="8"/>
                                            </p:txEl>
                                          </p:spTgt>
                                        </p:tgtEl>
                                        <p:attrNameLst>
                                          <p:attrName>style.visibility</p:attrName>
                                        </p:attrNameLst>
                                      </p:cBhvr>
                                      <p:to>
                                        <p:strVal val="visible"/>
                                      </p:to>
                                    </p:set>
                                    <p:animEffect transition="in" filter="diamond(in)">
                                      <p:cBhvr>
                                        <p:cTn id="26" dur="2000"/>
                                        <p:tgtEl>
                                          <p:spTgt spid="18435">
                                            <p:txEl>
                                              <p:pRg st="8" end="8"/>
                                            </p:txEl>
                                          </p:spTgt>
                                        </p:tgtEl>
                                      </p:cBhvr>
                                    </p:animEffect>
                                  </p:childTnLst>
                                </p:cTn>
                              </p:par>
                              <p:par>
                                <p:cTn id="27" presetID="8" presetClass="entr" presetSubtype="16" fill="hold" nodeType="withEffect">
                                  <p:stCondLst>
                                    <p:cond delay="0"/>
                                  </p:stCondLst>
                                  <p:childTnLst>
                                    <p:set>
                                      <p:cBhvr>
                                        <p:cTn id="28" dur="1" fill="hold">
                                          <p:stCondLst>
                                            <p:cond delay="0"/>
                                          </p:stCondLst>
                                        </p:cTn>
                                        <p:tgtEl>
                                          <p:spTgt spid="18435">
                                            <p:txEl>
                                              <p:pRg st="9" end="9"/>
                                            </p:txEl>
                                          </p:spTgt>
                                        </p:tgtEl>
                                        <p:attrNameLst>
                                          <p:attrName>style.visibility</p:attrName>
                                        </p:attrNameLst>
                                      </p:cBhvr>
                                      <p:to>
                                        <p:strVal val="visible"/>
                                      </p:to>
                                    </p:set>
                                    <p:animEffect transition="in" filter="diamond(in)">
                                      <p:cBhvr>
                                        <p:cTn id="29" dur="2000"/>
                                        <p:tgtEl>
                                          <p:spTgt spid="18435">
                                            <p:txEl>
                                              <p:pRg st="9" end="9"/>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nodeType="clickEffect">
                                  <p:stCondLst>
                                    <p:cond delay="0"/>
                                  </p:stCondLst>
                                  <p:childTnLst>
                                    <p:set>
                                      <p:cBhvr>
                                        <p:cTn id="33" dur="1" fill="hold">
                                          <p:stCondLst>
                                            <p:cond delay="0"/>
                                          </p:stCondLst>
                                        </p:cTn>
                                        <p:tgtEl>
                                          <p:spTgt spid="18435">
                                            <p:txEl>
                                              <p:pRg st="10" end="10"/>
                                            </p:txEl>
                                          </p:spTgt>
                                        </p:tgtEl>
                                        <p:attrNameLst>
                                          <p:attrName>style.visibility</p:attrName>
                                        </p:attrNameLst>
                                      </p:cBhvr>
                                      <p:to>
                                        <p:strVal val="visible"/>
                                      </p:to>
                                    </p:set>
                                    <p:animEffect transition="in" filter="diamond(in)">
                                      <p:cBhvr>
                                        <p:cTn id="34" dur="2000"/>
                                        <p:tgtEl>
                                          <p:spTgt spid="18435">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ntr" presetSubtype="16" fill="hold" nodeType="clickEffect">
                                  <p:stCondLst>
                                    <p:cond delay="0"/>
                                  </p:stCondLst>
                                  <p:childTnLst>
                                    <p:set>
                                      <p:cBhvr>
                                        <p:cTn id="38" dur="1" fill="hold">
                                          <p:stCondLst>
                                            <p:cond delay="0"/>
                                          </p:stCondLst>
                                        </p:cTn>
                                        <p:tgtEl>
                                          <p:spTgt spid="18435">
                                            <p:txEl>
                                              <p:pRg st="11" end="11"/>
                                            </p:txEl>
                                          </p:spTgt>
                                        </p:tgtEl>
                                        <p:attrNameLst>
                                          <p:attrName>style.visibility</p:attrName>
                                        </p:attrNameLst>
                                      </p:cBhvr>
                                      <p:to>
                                        <p:strVal val="visible"/>
                                      </p:to>
                                    </p:set>
                                    <p:animEffect transition="in" filter="diamond(in)">
                                      <p:cBhvr>
                                        <p:cTn id="39" dur="2000"/>
                                        <p:tgtEl>
                                          <p:spTgt spid="1843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6633">
            <a:alpha val="22000"/>
          </a:srgb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381000"/>
          </a:xfrm>
        </p:spPr>
        <p:txBody>
          <a:bodyPr>
            <a:normAutofit fontScale="90000"/>
          </a:bodyPr>
          <a:lstStyle/>
          <a:p>
            <a:pPr eaLnBrk="1" hangingPunct="1"/>
            <a:r>
              <a:rPr lang="en-US" altLang="en-US" sz="4000" b="1" u="sng" smtClean="0"/>
              <a:t>Alger Hiss and the HUAC</a:t>
            </a:r>
          </a:p>
        </p:txBody>
      </p:sp>
      <p:pic>
        <p:nvPicPr>
          <p:cNvPr id="19459" name="Picture 4" descr="T304755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685800"/>
            <a:ext cx="4252913" cy="5334000"/>
          </a:xfrm>
        </p:spPr>
      </p:pic>
      <p:sp>
        <p:nvSpPr>
          <p:cNvPr id="19460" name="Rectangle 6"/>
          <p:cNvSpPr>
            <a:spLocks noChangeArrowheads="1"/>
          </p:cNvSpPr>
          <p:nvPr/>
        </p:nvSpPr>
        <p:spPr bwMode="auto">
          <a:xfrm>
            <a:off x="609600" y="6019800"/>
            <a:ext cx="817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i="1">
                <a:solidFill>
                  <a:schemeClr val="tx1"/>
                </a:solidFill>
                <a:latin typeface="Arial" charset="0"/>
                <a:cs typeface="Arial" charset="0"/>
              </a:defRPr>
            </a:lvl1pPr>
            <a:lvl2pPr marL="742950" indent="-285750" eaLnBrk="0" hangingPunct="0">
              <a:defRPr i="1">
                <a:solidFill>
                  <a:schemeClr val="tx1"/>
                </a:solidFill>
                <a:latin typeface="Arial" charset="0"/>
                <a:cs typeface="Arial" charset="0"/>
              </a:defRPr>
            </a:lvl2pPr>
            <a:lvl3pPr marL="1143000" indent="-228600" eaLnBrk="0" hangingPunct="0">
              <a:defRPr i="1">
                <a:solidFill>
                  <a:schemeClr val="tx1"/>
                </a:solidFill>
                <a:latin typeface="Arial" charset="0"/>
                <a:cs typeface="Arial" charset="0"/>
              </a:defRPr>
            </a:lvl3pPr>
            <a:lvl4pPr marL="1600200" indent="-228600" eaLnBrk="0" hangingPunct="0">
              <a:defRPr i="1">
                <a:solidFill>
                  <a:schemeClr val="tx1"/>
                </a:solidFill>
                <a:latin typeface="Arial" charset="0"/>
                <a:cs typeface="Arial" charset="0"/>
              </a:defRPr>
            </a:lvl4pPr>
            <a:lvl5pPr marL="2057400" indent="-228600" eaLnBrk="0" hangingPunct="0">
              <a:defRPr i="1">
                <a:solidFill>
                  <a:schemeClr val="tx1"/>
                </a:solidFill>
                <a:latin typeface="Arial" charset="0"/>
                <a:cs typeface="Arial" charset="0"/>
              </a:defRPr>
            </a:lvl5pPr>
            <a:lvl6pPr marL="2514600" indent="-228600" eaLnBrk="0" fontAlgn="base" hangingPunct="0">
              <a:spcBef>
                <a:spcPct val="0"/>
              </a:spcBef>
              <a:spcAft>
                <a:spcPct val="0"/>
              </a:spcAft>
              <a:defRPr i="1">
                <a:solidFill>
                  <a:schemeClr val="tx1"/>
                </a:solidFill>
                <a:latin typeface="Arial" charset="0"/>
                <a:cs typeface="Arial" charset="0"/>
              </a:defRPr>
            </a:lvl6pPr>
            <a:lvl7pPr marL="2971800" indent="-228600" eaLnBrk="0" fontAlgn="base" hangingPunct="0">
              <a:spcBef>
                <a:spcPct val="0"/>
              </a:spcBef>
              <a:spcAft>
                <a:spcPct val="0"/>
              </a:spcAft>
              <a:defRPr i="1">
                <a:solidFill>
                  <a:schemeClr val="tx1"/>
                </a:solidFill>
                <a:latin typeface="Arial" charset="0"/>
                <a:cs typeface="Arial" charset="0"/>
              </a:defRPr>
            </a:lvl7pPr>
            <a:lvl8pPr marL="3429000" indent="-228600" eaLnBrk="0" fontAlgn="base" hangingPunct="0">
              <a:spcBef>
                <a:spcPct val="0"/>
              </a:spcBef>
              <a:spcAft>
                <a:spcPct val="0"/>
              </a:spcAft>
              <a:defRPr i="1">
                <a:solidFill>
                  <a:schemeClr val="tx1"/>
                </a:solidFill>
                <a:latin typeface="Arial" charset="0"/>
                <a:cs typeface="Arial" charset="0"/>
              </a:defRPr>
            </a:lvl8pPr>
            <a:lvl9pPr marL="3886200" indent="-228600" eaLnBrk="0" fontAlgn="base" hangingPunct="0">
              <a:spcBef>
                <a:spcPct val="0"/>
              </a:spcBef>
              <a:spcAft>
                <a:spcPct val="0"/>
              </a:spcAft>
              <a:defRPr i="1">
                <a:solidFill>
                  <a:schemeClr val="tx1"/>
                </a:solidFill>
                <a:latin typeface="Arial" charset="0"/>
                <a:cs typeface="Arial" charset="0"/>
              </a:defRPr>
            </a:lvl9pPr>
          </a:lstStyle>
          <a:p>
            <a:pPr eaLnBrk="1" hangingPunct="1"/>
            <a:r>
              <a:rPr lang="en-US" altLang="en-US" b="1"/>
              <a:t>"Are you now or have you ever been a member of the </a:t>
            </a:r>
            <a:r>
              <a:rPr lang="en-US" altLang="en-US" b="1">
                <a:hlinkClick r:id="rId3" tooltip="Communist Party"/>
              </a:rPr>
              <a:t>Communist Party</a:t>
            </a:r>
            <a:r>
              <a:rPr lang="en-US" altLang="en-US" b="1"/>
              <a:t>?”</a:t>
            </a:r>
          </a:p>
        </p:txBody>
      </p:sp>
    </p:spTree>
    <p:extLst>
      <p:ext uri="{BB962C8B-B14F-4D97-AF65-F5344CB8AC3E}">
        <p14:creationId xmlns:p14="http://schemas.microsoft.com/office/powerpoint/2010/main" val="17387645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6633">
            <a:alpha val="2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smtClean="0"/>
              <a:t>Hollywood 10</a:t>
            </a:r>
            <a:endParaRPr lang="en-US" b="1" u="sng" dirty="0"/>
          </a:p>
        </p:txBody>
      </p:sp>
      <p:pic>
        <p:nvPicPr>
          <p:cNvPr id="1026" name="Picture 2" descr="http://upload.wikimedia.org/wikipedia/commons/thumb/6/68/Anticommunist_Literature_1950s.tiff/lossless-page1-325px-Anticommunist_Literature_1950s.tif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4038600" cy="6151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en/3/31/Hollywood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399150"/>
            <a:ext cx="4800600" cy="404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63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96633">
            <a:alpha val="22000"/>
          </a:srgbClr>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709"/>
            <a:ext cx="8229600" cy="457200"/>
          </a:xfrm>
        </p:spPr>
        <p:txBody>
          <a:bodyPr>
            <a:normAutofit fontScale="90000"/>
          </a:bodyPr>
          <a:lstStyle/>
          <a:p>
            <a:pPr eaLnBrk="1" hangingPunct="1"/>
            <a:r>
              <a:rPr lang="en-US" altLang="en-US" sz="3400" b="1" u="sng" dirty="0" smtClean="0"/>
              <a:t>McCarthyism and Communist Hysteria</a:t>
            </a:r>
          </a:p>
        </p:txBody>
      </p:sp>
      <p:sp>
        <p:nvSpPr>
          <p:cNvPr id="22531" name="Rectangle 3"/>
          <p:cNvSpPr>
            <a:spLocks noGrp="1" noChangeArrowheads="1"/>
          </p:cNvSpPr>
          <p:nvPr>
            <p:ph type="body" idx="1"/>
          </p:nvPr>
        </p:nvSpPr>
        <p:spPr>
          <a:xfrm>
            <a:off x="0" y="533400"/>
            <a:ext cx="9144000" cy="6477000"/>
          </a:xfrm>
        </p:spPr>
        <p:txBody>
          <a:bodyPr>
            <a:normAutofit/>
          </a:bodyPr>
          <a:lstStyle/>
          <a:p>
            <a:pPr eaLnBrk="1" hangingPunct="1"/>
            <a:r>
              <a:rPr lang="en-US" altLang="en-US" sz="2100" dirty="0" smtClean="0"/>
              <a:t>_________________________took Communist hysteria to new heights in Feb. 1950 when he accused </a:t>
            </a:r>
            <a:r>
              <a:rPr lang="en-US" altLang="en-US" sz="2100" b="1" i="1" dirty="0" smtClean="0"/>
              <a:t>205 members of State Dept. </a:t>
            </a:r>
            <a:r>
              <a:rPr lang="en-US" altLang="en-US" sz="2100" dirty="0" smtClean="0"/>
              <a:t>of being Communists </a:t>
            </a:r>
          </a:p>
          <a:p>
            <a:pPr lvl="1">
              <a:buFont typeface="Wingdings" panose="05000000000000000000" pitchFamily="2" charset="2"/>
              <a:buChar char="§"/>
            </a:pPr>
            <a:r>
              <a:rPr lang="en-US" altLang="en-US" sz="2100" dirty="0" smtClean="0"/>
              <a:t>McCarthy a Senator from Wisc. Speaking at W Virginia women’s club</a:t>
            </a:r>
          </a:p>
          <a:p>
            <a:pPr eaLnBrk="1" hangingPunct="1"/>
            <a:r>
              <a:rPr lang="en-US" altLang="en-US" sz="2100" dirty="0" smtClean="0"/>
              <a:t>McCarthy used tactics of a demagogue in almost 4 years hunting Communists  in US =&gt; </a:t>
            </a:r>
            <a:r>
              <a:rPr lang="en-US" altLang="en-US" sz="2100" b="1" i="1" dirty="0" smtClean="0"/>
              <a:t>Intimidation, unfounded accusations, fake evidence, theatrical trails</a:t>
            </a:r>
          </a:p>
          <a:p>
            <a:pPr lvl="1">
              <a:buFont typeface="Wingdings" panose="05000000000000000000" pitchFamily="2" charset="2"/>
              <a:buChar char="§"/>
            </a:pPr>
            <a:r>
              <a:rPr lang="en-US" altLang="en-US" sz="2100" dirty="0" smtClean="0"/>
              <a:t>Ruined lives of 1000’s; some commit suicide; held investigations for years</a:t>
            </a:r>
          </a:p>
          <a:p>
            <a:pPr lvl="1">
              <a:buFont typeface="Wingdings" panose="05000000000000000000" pitchFamily="2" charset="2"/>
              <a:buChar char="§"/>
            </a:pPr>
            <a:r>
              <a:rPr lang="en-US" altLang="en-US" sz="2100" dirty="0" smtClean="0"/>
              <a:t>Truman, Eisenhower, etc… stay clear of him b/c they fear him</a:t>
            </a:r>
          </a:p>
          <a:p>
            <a:pPr eaLnBrk="1" hangingPunct="1"/>
            <a:r>
              <a:rPr lang="en-US" altLang="en-US" sz="2100" dirty="0" smtClean="0"/>
              <a:t>In 1954 McCarthy accuses </a:t>
            </a:r>
            <a:r>
              <a:rPr lang="en-US" altLang="en-US" sz="2100" b="1" i="1" dirty="0" smtClean="0"/>
              <a:t>Army of harboring Communists</a:t>
            </a:r>
            <a:r>
              <a:rPr lang="en-US" altLang="en-US" sz="2100" dirty="0" smtClean="0"/>
              <a:t> =&gt; Army stands up to him and exposes his tactics in televised hearings</a:t>
            </a:r>
          </a:p>
          <a:p>
            <a:pPr eaLnBrk="1" hangingPunct="1"/>
            <a:r>
              <a:rPr lang="en-US" altLang="en-US" sz="2100" dirty="0" smtClean="0"/>
              <a:t>Afterward </a:t>
            </a:r>
            <a:r>
              <a:rPr lang="en-US" altLang="en-US" sz="2100" b="1" i="1" dirty="0" smtClean="0"/>
              <a:t>McCarthy </a:t>
            </a:r>
            <a:r>
              <a:rPr lang="en-US" altLang="en-US" sz="2100" dirty="0" smtClean="0"/>
              <a:t>officially censored by US Senate =&gt; both parties back off communists hunts after 1955 McCarthy episode</a:t>
            </a:r>
          </a:p>
          <a:p>
            <a:pPr marL="0" indent="0" eaLnBrk="1" hangingPunct="1">
              <a:buNone/>
            </a:pPr>
            <a:r>
              <a:rPr lang="en-US" altLang="en-US" sz="2100" b="1" i="1" dirty="0" smtClean="0"/>
              <a:t>**Q: Is this enough punishment???**</a:t>
            </a:r>
          </a:p>
          <a:p>
            <a:pPr eaLnBrk="1" hangingPunct="1"/>
            <a:r>
              <a:rPr lang="en-US" altLang="en-US" sz="2100" b="1" i="1" dirty="0" smtClean="0"/>
              <a:t>1957 – </a:t>
            </a:r>
            <a:r>
              <a:rPr lang="en-US" altLang="en-US" sz="2100" dirty="0" smtClean="0"/>
              <a:t>McCarthy found dead of alcohol poisoning</a:t>
            </a:r>
          </a:p>
          <a:p>
            <a:pPr eaLnBrk="1" hangingPunct="1"/>
            <a:r>
              <a:rPr lang="en-US" altLang="en-US" sz="2100" dirty="0" smtClean="0"/>
              <a:t>Communist hysteria pervades in US w/ startup of many </a:t>
            </a:r>
            <a:r>
              <a:rPr lang="en-US" altLang="en-US" sz="2100" b="1" i="1" dirty="0" smtClean="0"/>
              <a:t>Communist vigilante</a:t>
            </a:r>
            <a:r>
              <a:rPr lang="en-US" altLang="en-US" sz="2100" dirty="0" smtClean="0"/>
              <a:t> groups in neighborhoods around US</a:t>
            </a:r>
          </a:p>
        </p:txBody>
      </p:sp>
    </p:spTree>
    <p:extLst>
      <p:ext uri="{BB962C8B-B14F-4D97-AF65-F5344CB8AC3E}">
        <p14:creationId xmlns:p14="http://schemas.microsoft.com/office/powerpoint/2010/main" val="5661030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96633">
            <a:alpha val="22000"/>
          </a:srgbClr>
        </a:solidFill>
        <a:effectLst/>
      </p:bgPr>
    </p:bg>
    <p:spTree>
      <p:nvGrpSpPr>
        <p:cNvPr id="1" name=""/>
        <p:cNvGrpSpPr/>
        <p:nvPr/>
      </p:nvGrpSpPr>
      <p:grpSpPr>
        <a:xfrm>
          <a:off x="0" y="0"/>
          <a:ext cx="0" cy="0"/>
          <a:chOff x="0" y="0"/>
          <a:chExt cx="0" cy="0"/>
        </a:xfrm>
      </p:grpSpPr>
      <p:pic>
        <p:nvPicPr>
          <p:cNvPr id="23554" name="Picture 4" descr="s03479u"/>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152400"/>
            <a:ext cx="4111625" cy="6477000"/>
          </a:xfrm>
        </p:spPr>
      </p:pic>
      <p:pic>
        <p:nvPicPr>
          <p:cNvPr id="23555" name="Picture 8" descr="s03408u"/>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52400"/>
            <a:ext cx="4148138" cy="6477000"/>
          </a:xfrm>
        </p:spPr>
      </p:pic>
    </p:spTree>
    <p:extLst>
      <p:ext uri="{BB962C8B-B14F-4D97-AF65-F5344CB8AC3E}">
        <p14:creationId xmlns:p14="http://schemas.microsoft.com/office/powerpoint/2010/main" val="40727343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Social Conformity in Postwar America</a:t>
            </a:r>
            <a:endParaRPr lang="en-US" b="1" u="sng" dirty="0"/>
          </a:p>
        </p:txBody>
      </p:sp>
      <p:sp>
        <p:nvSpPr>
          <p:cNvPr id="4" name="Content Placeholder 3"/>
          <p:cNvSpPr>
            <a:spLocks noGrp="1"/>
          </p:cNvSpPr>
          <p:nvPr>
            <p:ph sz="half" idx="2"/>
          </p:nvPr>
        </p:nvSpPr>
        <p:spPr>
          <a:xfrm>
            <a:off x="0" y="685801"/>
            <a:ext cx="9144000" cy="1447799"/>
          </a:xfrm>
        </p:spPr>
        <p:txBody>
          <a:bodyPr>
            <a:normAutofit/>
          </a:bodyPr>
          <a:lstStyle/>
          <a:p>
            <a:pPr marL="0" indent="0">
              <a:buNone/>
            </a:pPr>
            <a:r>
              <a:rPr lang="en-US" sz="2300" b="1" i="1" dirty="0" smtClean="0"/>
              <a:t>Social Conformity </a:t>
            </a:r>
            <a:r>
              <a:rPr lang="en-US" sz="2300" dirty="0" smtClean="0"/>
              <a:t>=&gt; _______________________________________</a:t>
            </a:r>
          </a:p>
          <a:p>
            <a:pPr marL="0" indent="0">
              <a:buNone/>
            </a:pPr>
            <a:r>
              <a:rPr lang="en-US" sz="2300" dirty="0" smtClean="0"/>
              <a:t>_________________________________________________________</a:t>
            </a:r>
            <a:endParaRPr lang="en-US" sz="2300" dirty="0"/>
          </a:p>
          <a:p>
            <a:pPr marL="0" indent="0">
              <a:buNone/>
            </a:pPr>
            <a:r>
              <a:rPr lang="en-US" sz="2300" dirty="0" err="1" smtClean="0"/>
              <a:t>Exs</a:t>
            </a:r>
            <a:r>
              <a:rPr lang="en-US" sz="2300" dirty="0" smtClean="0"/>
              <a:t>:______________________________</a:t>
            </a:r>
            <a:endParaRPr lang="en-US" sz="2300" dirty="0"/>
          </a:p>
        </p:txBody>
      </p:sp>
      <p:pic>
        <p:nvPicPr>
          <p:cNvPr id="1026" name="Picture 2" descr="http://www.ivy-style.com/wp-content/uploads/2009/05/pt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5588340" cy="46021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40740" y="2590800"/>
            <a:ext cx="3327060" cy="1200329"/>
          </a:xfrm>
          <a:prstGeom prst="rect">
            <a:avLst/>
          </a:prstGeom>
          <a:noFill/>
        </p:spPr>
        <p:txBody>
          <a:bodyPr wrap="square" rtlCol="0">
            <a:spAutoFit/>
          </a:bodyPr>
          <a:lstStyle/>
          <a:p>
            <a:r>
              <a:rPr lang="en-US" sz="2400" b="1" i="1" dirty="0" smtClean="0"/>
              <a:t>The Organization Men of the 1950’s </a:t>
            </a:r>
            <a:r>
              <a:rPr lang="en-US" sz="2400" dirty="0" smtClean="0"/>
              <a:t>=&gt; social conformity at its height</a:t>
            </a:r>
            <a:endParaRPr lang="en-US" sz="2400" dirty="0"/>
          </a:p>
        </p:txBody>
      </p:sp>
    </p:spTree>
    <p:extLst>
      <p:ext uri="{BB962C8B-B14F-4D97-AF65-F5344CB8AC3E}">
        <p14:creationId xmlns:p14="http://schemas.microsoft.com/office/powerpoint/2010/main" val="2807867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76200"/>
            <a:ext cx="8229600" cy="304800"/>
          </a:xfrm>
        </p:spPr>
        <p:txBody>
          <a:bodyPr>
            <a:normAutofit fontScale="90000"/>
          </a:bodyPr>
          <a:lstStyle/>
          <a:p>
            <a:pPr eaLnBrk="1" hangingPunct="1"/>
            <a:r>
              <a:rPr lang="en-US" altLang="en-US" sz="4000" b="1" u="sng" dirty="0" smtClean="0"/>
              <a:t>American Postwar Prosperity</a:t>
            </a:r>
            <a:r>
              <a:rPr lang="en-US" altLang="en-US" sz="4000" dirty="0" smtClean="0"/>
              <a:t> </a:t>
            </a:r>
          </a:p>
        </p:txBody>
      </p:sp>
      <p:sp>
        <p:nvSpPr>
          <p:cNvPr id="32771" name="Rectangle 3"/>
          <p:cNvSpPr>
            <a:spLocks noGrp="1" noChangeArrowheads="1"/>
          </p:cNvSpPr>
          <p:nvPr>
            <p:ph type="body" idx="1"/>
          </p:nvPr>
        </p:nvSpPr>
        <p:spPr>
          <a:xfrm>
            <a:off x="0" y="457200"/>
            <a:ext cx="9144000" cy="6553200"/>
          </a:xfrm>
        </p:spPr>
        <p:txBody>
          <a:bodyPr>
            <a:normAutofit fontScale="85000" lnSpcReduction="20000"/>
          </a:bodyPr>
          <a:lstStyle/>
          <a:p>
            <a:pPr eaLnBrk="1" hangingPunct="1"/>
            <a:r>
              <a:rPr lang="en-US" altLang="en-US" sz="2100" dirty="0" smtClean="0"/>
              <a:t>In 1945 US society was engulfed in uncertainty over economic future</a:t>
            </a:r>
          </a:p>
          <a:p>
            <a:pPr lvl="1">
              <a:buFont typeface="Wingdings" panose="05000000000000000000" pitchFamily="2" charset="2"/>
              <a:buChar char="§"/>
            </a:pPr>
            <a:r>
              <a:rPr lang="en-US" altLang="en-US" sz="2300" dirty="0" smtClean="0"/>
              <a:t>Great Depression only ended by WWII buildup =&gt; Post WWII signs were not good (GNP slumps in 1946; Prices up 33% in 1947; Unions strikes sweep US)</a:t>
            </a:r>
          </a:p>
          <a:p>
            <a:pPr eaLnBrk="1" hangingPunct="1"/>
            <a:r>
              <a:rPr lang="en-US" altLang="en-US" sz="2100" dirty="0" smtClean="0"/>
              <a:t>However, despite fears US in 1947 embarked on nearly a 20 year economic boom =&gt; </a:t>
            </a:r>
            <a:r>
              <a:rPr lang="en-US" altLang="en-US" sz="2100" b="1" i="1" dirty="0" smtClean="0"/>
              <a:t>Natl. income doubled in 50’s; doubled again in 60’s</a:t>
            </a:r>
            <a:r>
              <a:rPr lang="en-US" altLang="en-US" sz="2100" dirty="0" smtClean="0"/>
              <a:t> !! (US envy of world!!)</a:t>
            </a:r>
          </a:p>
          <a:p>
            <a:pPr eaLnBrk="1" hangingPunct="1">
              <a:buFontTx/>
              <a:buNone/>
            </a:pPr>
            <a:r>
              <a:rPr lang="en-US" altLang="en-US" sz="2100" b="1" i="1" u="sng" dirty="0" smtClean="0"/>
              <a:t>Causes?</a:t>
            </a:r>
          </a:p>
          <a:p>
            <a:pPr eaLnBrk="1" hangingPunct="1">
              <a:buFontTx/>
              <a:buNone/>
            </a:pPr>
            <a:r>
              <a:rPr lang="en-US" altLang="en-US" sz="2100" dirty="0" smtClean="0"/>
              <a:t>#1: _______________________</a:t>
            </a:r>
            <a:r>
              <a:rPr lang="en-US" altLang="en-US" sz="2100" b="1" i="1" dirty="0" smtClean="0"/>
              <a:t>(1944)</a:t>
            </a:r>
            <a:r>
              <a:rPr lang="en-US" altLang="en-US" sz="2100" dirty="0" smtClean="0"/>
              <a:t> =&gt; provided college education and tuition assistance for returning veterans and allowed VA to loan veterans over $16 B to buy homes	</a:t>
            </a:r>
          </a:p>
          <a:p>
            <a:pPr lvl="1">
              <a:buFont typeface="Wingdings" panose="05000000000000000000" pitchFamily="2" charset="2"/>
              <a:buChar char="§"/>
            </a:pPr>
            <a:r>
              <a:rPr lang="en-US" altLang="en-US" sz="2200" dirty="0" smtClean="0"/>
              <a:t>College education for 8M + vets!! Stimulated education &amp; construction industry </a:t>
            </a:r>
          </a:p>
          <a:p>
            <a:pPr eaLnBrk="1" hangingPunct="1">
              <a:buFontTx/>
              <a:buNone/>
            </a:pPr>
            <a:r>
              <a:rPr lang="en-US" altLang="en-US" sz="2100" dirty="0" smtClean="0"/>
              <a:t>#2: </a:t>
            </a:r>
            <a:r>
              <a:rPr lang="en-US" altLang="en-US" sz="2100" b="1" i="1" dirty="0" smtClean="0"/>
              <a:t>US escaped War destruction of other nations</a:t>
            </a:r>
            <a:r>
              <a:rPr lang="en-US" altLang="en-US" sz="2100" dirty="0" smtClean="0"/>
              <a:t> =&gt; private industry in 1950’s experienced boom as new technologies drove spending (i.e. cars, electronics, appliances)</a:t>
            </a:r>
          </a:p>
          <a:p>
            <a:pPr eaLnBrk="1" hangingPunct="1">
              <a:buFontTx/>
              <a:buNone/>
            </a:pPr>
            <a:r>
              <a:rPr lang="en-US" altLang="en-US" sz="2100" dirty="0" smtClean="0"/>
              <a:t>#3: </a:t>
            </a:r>
            <a:r>
              <a:rPr lang="en-US" altLang="en-US" sz="2100" b="1" i="1" dirty="0" smtClean="0"/>
              <a:t>Growth of</a:t>
            </a:r>
            <a:r>
              <a:rPr lang="en-US" altLang="en-US" sz="2100" b="1" dirty="0" smtClean="0"/>
              <a:t> _______________________________</a:t>
            </a:r>
            <a:r>
              <a:rPr lang="en-US" altLang="en-US" sz="2100" dirty="0" smtClean="0"/>
              <a:t>=&gt; defense budgets of the 1950’s took over 50% of total Govt. spending!!	</a:t>
            </a:r>
          </a:p>
          <a:p>
            <a:pPr lvl="1">
              <a:buFont typeface="Wingdings" panose="05000000000000000000" pitchFamily="2" charset="2"/>
              <a:buChar char="§"/>
            </a:pPr>
            <a:r>
              <a:rPr lang="en-US" altLang="en-US" sz="2200" dirty="0" smtClean="0"/>
              <a:t>$$ flowed into aerospace, electronics, weapons, scientific research &amp; computers</a:t>
            </a:r>
          </a:p>
          <a:p>
            <a:pPr eaLnBrk="1" hangingPunct="1">
              <a:buFontTx/>
              <a:buNone/>
            </a:pPr>
            <a:r>
              <a:rPr lang="en-US" altLang="en-US" sz="2100" dirty="0" smtClean="0"/>
              <a:t>#4: </a:t>
            </a:r>
            <a:r>
              <a:rPr lang="en-US" altLang="en-US" sz="2100" b="1" i="1" dirty="0" smtClean="0"/>
              <a:t>Cheap Energy</a:t>
            </a:r>
            <a:r>
              <a:rPr lang="en-US" altLang="en-US" sz="2100" dirty="0" smtClean="0"/>
              <a:t> =&gt; US companies controlled ME oil in the 50’s and 60’s (Iran, Iraq, etc…) and kept price cheap (promoted growth in cars</a:t>
            </a:r>
            <a:r>
              <a:rPr lang="en-US" altLang="en-US" sz="2100" dirty="0"/>
              <a:t> </a:t>
            </a:r>
            <a:r>
              <a:rPr lang="en-US" altLang="en-US" sz="2100" dirty="0" smtClean="0"/>
              <a:t>&amp; highways</a:t>
            </a:r>
            <a:r>
              <a:rPr lang="en-US" altLang="en-US" sz="2100" dirty="0"/>
              <a:t>)</a:t>
            </a:r>
            <a:endParaRPr lang="en-US" altLang="en-US" sz="2100" dirty="0" smtClean="0"/>
          </a:p>
          <a:p>
            <a:pPr eaLnBrk="1" hangingPunct="1">
              <a:buFontTx/>
              <a:buNone/>
            </a:pPr>
            <a:r>
              <a:rPr lang="en-US" altLang="en-US" sz="2100" dirty="0" smtClean="0"/>
              <a:t>#5: </a:t>
            </a:r>
            <a:r>
              <a:rPr lang="en-US" altLang="en-US" sz="2100" b="1" i="1" dirty="0" smtClean="0"/>
              <a:t>Incr. in worker productivity</a:t>
            </a:r>
            <a:r>
              <a:rPr lang="en-US" altLang="en-US" sz="2100" dirty="0" smtClean="0"/>
              <a:t> =&gt; educational level of workforce incr. greatly w/ 90% of teens enrolled in high school by 1960 </a:t>
            </a:r>
          </a:p>
          <a:p>
            <a:pPr lvl="1">
              <a:buFont typeface="Wingdings" panose="05000000000000000000" pitchFamily="2" charset="2"/>
              <a:buChar char="§"/>
            </a:pPr>
            <a:r>
              <a:rPr lang="en-US" altLang="en-US" sz="2200" b="1" i="1" dirty="0" smtClean="0"/>
              <a:t>White Collar</a:t>
            </a:r>
            <a:r>
              <a:rPr lang="en-US" altLang="en-US" sz="2200" dirty="0" smtClean="0"/>
              <a:t> workers also outnumbered </a:t>
            </a:r>
            <a:r>
              <a:rPr lang="en-US" altLang="en-US" sz="2200" b="1" i="1" dirty="0" smtClean="0"/>
              <a:t>blue collar</a:t>
            </a:r>
            <a:r>
              <a:rPr lang="en-US" altLang="en-US" sz="2200" dirty="0" smtClean="0"/>
              <a:t> =&gt; US a </a:t>
            </a:r>
            <a:r>
              <a:rPr lang="en-US" altLang="en-US" sz="2200" b="1" i="1" dirty="0" smtClean="0"/>
              <a:t>“Post-Industrial society”</a:t>
            </a:r>
          </a:p>
          <a:p>
            <a:pPr lvl="1">
              <a:buFont typeface="Wingdings" panose="05000000000000000000" pitchFamily="2" charset="2"/>
              <a:buChar char="§"/>
            </a:pPr>
            <a:r>
              <a:rPr lang="en-US" altLang="en-US" sz="2200" dirty="0" smtClean="0"/>
              <a:t>New technologies (i.e. 1</a:t>
            </a:r>
            <a:r>
              <a:rPr lang="en-US" altLang="en-US" sz="2200" baseline="30000" dirty="0" smtClean="0"/>
              <a:t>st</a:t>
            </a:r>
            <a:r>
              <a:rPr lang="en-US" altLang="en-US" sz="2200" dirty="0" smtClean="0"/>
              <a:t> computers in 1950’s) allowed workers to work at quicker pace and have more leisure time</a:t>
            </a:r>
          </a:p>
          <a:p>
            <a:pPr eaLnBrk="1" hangingPunct="1">
              <a:buFontTx/>
              <a:buNone/>
            </a:pPr>
            <a:r>
              <a:rPr lang="en-US" altLang="en-US" sz="2100" dirty="0" smtClean="0"/>
              <a:t>#6: _______________________=&gt; farmers decrease as agriculture advances due to use of science and technology (i.e. use of pesticides, drought </a:t>
            </a:r>
            <a:r>
              <a:rPr lang="en-US" altLang="en-US" sz="2100" dirty="0" err="1" smtClean="0"/>
              <a:t>resistent</a:t>
            </a:r>
            <a:r>
              <a:rPr lang="en-US" altLang="en-US" sz="2100" dirty="0" smtClean="0"/>
              <a:t> seeds, new technology)</a:t>
            </a:r>
          </a:p>
          <a:p>
            <a:pPr lvl="1">
              <a:buFont typeface="Wingdings" panose="05000000000000000000" pitchFamily="2" charset="2"/>
              <a:buChar char="§"/>
            </a:pPr>
            <a:r>
              <a:rPr lang="en-US" altLang="en-US" sz="2200" dirty="0" smtClean="0"/>
              <a:t>15% of US farmers post WWII; 2% by 1990 =&gt; By 1990 1 farmer can feed  50</a:t>
            </a:r>
            <a:endParaRPr lang="en-US" altLang="en-US" sz="2200" b="1" i="1" u="sng" dirty="0" smtClean="0"/>
          </a:p>
          <a:p>
            <a:pPr eaLnBrk="1" hangingPunct="1"/>
            <a:endParaRPr lang="en-US" altLang="en-US" sz="1600" b="1" i="1" u="sng" dirty="0" smtClean="0"/>
          </a:p>
        </p:txBody>
      </p:sp>
    </p:spTree>
    <p:extLst>
      <p:ext uri="{BB962C8B-B14F-4D97-AF65-F5344CB8AC3E}">
        <p14:creationId xmlns:p14="http://schemas.microsoft.com/office/powerpoint/2010/main" val="4261792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Marshall Plan Payments</a:t>
            </a:r>
            <a:endParaRPr lang="en-US" b="1" u="sng" dirty="0"/>
          </a:p>
        </p:txBody>
      </p:sp>
      <p:sp>
        <p:nvSpPr>
          <p:cNvPr id="3" name="Content Placeholder 2"/>
          <p:cNvSpPr>
            <a:spLocks noGrp="1"/>
          </p:cNvSpPr>
          <p:nvPr>
            <p:ph idx="1"/>
          </p:nvPr>
        </p:nvSpPr>
        <p:spPr>
          <a:xfrm>
            <a:off x="0" y="5486400"/>
            <a:ext cx="9144000" cy="1249363"/>
          </a:xfrm>
        </p:spPr>
        <p:txBody>
          <a:bodyPr>
            <a:normAutofit fontScale="92500"/>
          </a:bodyPr>
          <a:lstStyle/>
          <a:p>
            <a:pPr marL="0" indent="0">
              <a:buNone/>
            </a:pPr>
            <a:r>
              <a:rPr lang="en-US" sz="2400" dirty="0" smtClean="0"/>
              <a:t>George Marshall believed, as many foreign policy leaders did, that the rise of Fascism and political radicalism mirrored economic difficulties . . . Therefore if nations had healthy, stable economies they would reject Communism</a:t>
            </a:r>
            <a:endParaRPr lang="en-US" sz="2400" dirty="0"/>
          </a:p>
        </p:txBody>
      </p:sp>
      <p:pic>
        <p:nvPicPr>
          <p:cNvPr id="7170" name="Picture 2" descr="http://iah201veenstra.a.wiki-site.com/images/c/cc/MarshallPla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5802364" cy="34943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marshallplan.at/images/content/2010/mp_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219200"/>
            <a:ext cx="2938082"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711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76200"/>
            <a:ext cx="8763000" cy="411163"/>
          </a:xfrm>
        </p:spPr>
        <p:txBody>
          <a:bodyPr>
            <a:normAutofit fontScale="90000"/>
          </a:bodyPr>
          <a:lstStyle/>
          <a:p>
            <a:pPr eaLnBrk="1" hangingPunct="1"/>
            <a:r>
              <a:rPr lang="en-US" altLang="en-US" sz="4000" b="1" u="sng" dirty="0" smtClean="0"/>
              <a:t>Postwar Prosperity Effects =&gt; Consumerism</a:t>
            </a:r>
          </a:p>
        </p:txBody>
      </p:sp>
      <p:sp>
        <p:nvSpPr>
          <p:cNvPr id="33795" name="Rectangle 3"/>
          <p:cNvSpPr>
            <a:spLocks noGrp="1" noChangeArrowheads="1"/>
          </p:cNvSpPr>
          <p:nvPr>
            <p:ph type="body" idx="1"/>
          </p:nvPr>
        </p:nvSpPr>
        <p:spPr>
          <a:xfrm>
            <a:off x="0" y="609600"/>
            <a:ext cx="9144000" cy="6400800"/>
          </a:xfrm>
        </p:spPr>
        <p:txBody>
          <a:bodyPr>
            <a:normAutofit fontScale="92500"/>
          </a:bodyPr>
          <a:lstStyle/>
          <a:p>
            <a:pPr eaLnBrk="1" hangingPunct="1"/>
            <a:r>
              <a:rPr lang="en-US" altLang="en-US" sz="2100" dirty="0" smtClean="0"/>
              <a:t>During the 1930’s and 40’s war years US had to “go without” =&gt; now in the Postwar world Americans have $$ and spend on products &amp; </a:t>
            </a:r>
            <a:r>
              <a:rPr lang="en-US" altLang="en-US" sz="2100" b="1" i="1" dirty="0" smtClean="0"/>
              <a:t>leisure industries</a:t>
            </a:r>
          </a:p>
          <a:p>
            <a:pPr lvl="1" indent="-342900">
              <a:buFont typeface="Wingdings" panose="05000000000000000000" pitchFamily="2" charset="2"/>
              <a:buChar char="§"/>
            </a:pPr>
            <a:r>
              <a:rPr lang="en-US" altLang="en-US" sz="1900" b="1" i="1" dirty="0" smtClean="0"/>
              <a:t>Americans take up hobbies =&gt; powerboats, golfing, fishing, travel . . . .</a:t>
            </a:r>
          </a:p>
          <a:p>
            <a:pPr eaLnBrk="1" hangingPunct="1">
              <a:buFontTx/>
              <a:buNone/>
            </a:pPr>
            <a:r>
              <a:rPr lang="en-US" altLang="en-US" sz="2100" dirty="0" smtClean="0"/>
              <a:t>#1: ________________=&gt; By 1960 60% of Americans own a home (up from 40% in 1950)</a:t>
            </a:r>
          </a:p>
          <a:p>
            <a:pPr lvl="1">
              <a:buFont typeface="Wingdings" panose="05000000000000000000" pitchFamily="2" charset="2"/>
              <a:buChar char="§"/>
            </a:pPr>
            <a:r>
              <a:rPr lang="en-US" altLang="en-US" sz="2100" dirty="0" smtClean="0"/>
              <a:t> </a:t>
            </a:r>
            <a:r>
              <a:rPr lang="en-US" altLang="en-US" sz="2100" b="1" i="1" dirty="0" smtClean="0"/>
              <a:t>83% of new homes</a:t>
            </a:r>
            <a:r>
              <a:rPr lang="en-US" altLang="en-US" sz="2100" dirty="0" smtClean="0"/>
              <a:t> located in </a:t>
            </a:r>
            <a:r>
              <a:rPr lang="en-US" altLang="en-US" sz="2100" b="1" i="1" dirty="0" smtClean="0"/>
              <a:t>Suburbia</a:t>
            </a:r>
            <a:r>
              <a:rPr lang="en-US" altLang="en-US" sz="2100" dirty="0" smtClean="0"/>
              <a:t> &amp; </a:t>
            </a:r>
            <a:r>
              <a:rPr lang="en-US" altLang="en-US" sz="2100" b="1" i="1" dirty="0" smtClean="0"/>
              <a:t>25%</a:t>
            </a:r>
            <a:r>
              <a:rPr lang="en-US" altLang="en-US" sz="2100" dirty="0" smtClean="0"/>
              <a:t> of </a:t>
            </a:r>
            <a:r>
              <a:rPr lang="en-US" altLang="en-US" sz="2100" b="1" i="1" dirty="0" smtClean="0"/>
              <a:t>all homes</a:t>
            </a:r>
            <a:r>
              <a:rPr lang="en-US" altLang="en-US" sz="2100" dirty="0" smtClean="0"/>
              <a:t> built in 1950’s</a:t>
            </a:r>
          </a:p>
          <a:p>
            <a:pPr eaLnBrk="1" hangingPunct="1">
              <a:buFontTx/>
              <a:buNone/>
            </a:pPr>
            <a:r>
              <a:rPr lang="en-US" altLang="en-US" sz="2100" dirty="0" smtClean="0"/>
              <a:t>#2: _____________=&gt; Majority of American families owned a car by end of 50’s </a:t>
            </a:r>
          </a:p>
          <a:p>
            <a:pPr lvl="1">
              <a:buFont typeface="Wingdings" panose="05000000000000000000" pitchFamily="2" charset="2"/>
              <a:buChar char="§"/>
            </a:pPr>
            <a:r>
              <a:rPr lang="en-US" altLang="en-US" sz="2100" dirty="0" smtClean="0"/>
              <a:t>Cars produced new mobility w/ advent of </a:t>
            </a:r>
            <a:r>
              <a:rPr lang="en-US" altLang="en-US" sz="2100" b="1" i="1" dirty="0" smtClean="0"/>
              <a:t>Interstate Highway System =&gt;________ _________________________ </a:t>
            </a:r>
            <a:r>
              <a:rPr lang="en-US" altLang="en-US" sz="2100" dirty="0" smtClean="0"/>
              <a:t>($27B to build 42,000 miles of highways)</a:t>
            </a:r>
          </a:p>
          <a:p>
            <a:pPr marL="457200" lvl="1" indent="0">
              <a:buNone/>
            </a:pPr>
            <a:r>
              <a:rPr lang="en-US" altLang="en-US" sz="2100" dirty="0"/>
              <a:t>	</a:t>
            </a:r>
            <a:r>
              <a:rPr lang="en-US" altLang="en-US" sz="2100" dirty="0" smtClean="0"/>
              <a:t>-- </a:t>
            </a:r>
            <a:r>
              <a:rPr lang="en-US" altLang="en-US" sz="2100" b="1" i="1" dirty="0" smtClean="0"/>
              <a:t>Franchises</a:t>
            </a:r>
            <a:r>
              <a:rPr lang="en-US" altLang="en-US" sz="2100" dirty="0" smtClean="0"/>
              <a:t> sprung up along the highways =&gt;___________________________</a:t>
            </a:r>
            <a:endParaRPr lang="en-US" altLang="en-US" sz="2100" b="1" i="1" dirty="0" smtClean="0"/>
          </a:p>
          <a:p>
            <a:pPr eaLnBrk="1" hangingPunct="1">
              <a:buFontTx/>
              <a:buNone/>
            </a:pPr>
            <a:r>
              <a:rPr lang="en-US" altLang="en-US" sz="2100" dirty="0" smtClean="0"/>
              <a:t>#3</a:t>
            </a:r>
            <a:r>
              <a:rPr lang="en-US" altLang="en-US" sz="2100" b="1" i="1" dirty="0" smtClean="0"/>
              <a:t>:</a:t>
            </a:r>
            <a:r>
              <a:rPr lang="en-US" altLang="en-US" sz="2100" b="1" u="sng" dirty="0" smtClean="0"/>
              <a:t> ____________</a:t>
            </a:r>
            <a:r>
              <a:rPr lang="en-US" altLang="en-US" sz="2100" b="1" i="1" dirty="0" smtClean="0"/>
              <a:t>=&gt; 90% of US owned a set by end of 1960 (Q: #1 TV Show in 50’s???)</a:t>
            </a:r>
          </a:p>
          <a:p>
            <a:pPr lvl="1">
              <a:buFont typeface="Wingdings" panose="05000000000000000000" pitchFamily="2" charset="2"/>
              <a:buChar char="§"/>
            </a:pPr>
            <a:r>
              <a:rPr lang="en-US" altLang="en-US" sz="2100" b="1" i="1" dirty="0" smtClean="0"/>
              <a:t> </a:t>
            </a:r>
            <a:r>
              <a:rPr lang="en-US" altLang="en-US" sz="2100" dirty="0" smtClean="0"/>
              <a:t>New TV culture pervaded American lifestyle</a:t>
            </a:r>
            <a:r>
              <a:rPr lang="en-US" altLang="en-US" sz="2100" b="1" i="1" dirty="0" smtClean="0"/>
              <a:t> =&gt; </a:t>
            </a:r>
            <a:r>
              <a:rPr lang="en-US" altLang="en-US" sz="2100" dirty="0" smtClean="0"/>
              <a:t>advertisers spent $10B/yr. on ads that encouraged consumption </a:t>
            </a:r>
            <a:r>
              <a:rPr lang="en-US" altLang="en-US" sz="2100" b="1" i="1" dirty="0" smtClean="0"/>
              <a:t>** Gillette Ad**</a:t>
            </a:r>
          </a:p>
          <a:p>
            <a:pPr lvl="1">
              <a:buFont typeface="Wingdings" panose="05000000000000000000" pitchFamily="2" charset="2"/>
              <a:buChar char="§"/>
            </a:pPr>
            <a:r>
              <a:rPr lang="en-US" altLang="en-US" sz="2100" b="1" i="1" dirty="0" smtClean="0"/>
              <a:t>Diner’s Club</a:t>
            </a:r>
            <a:r>
              <a:rPr lang="en-US" altLang="en-US" sz="2100" dirty="0" smtClean="0"/>
              <a:t> introduced 1</a:t>
            </a:r>
            <a:r>
              <a:rPr lang="en-US" altLang="en-US" sz="2100" baseline="30000" dirty="0" smtClean="0"/>
              <a:t>st</a:t>
            </a:r>
            <a:r>
              <a:rPr lang="en-US" altLang="en-US" sz="2100" dirty="0" smtClean="0"/>
              <a:t> Plastic CC in 1950 =&gt; helped feed consumerist expansion</a:t>
            </a:r>
          </a:p>
          <a:p>
            <a:pPr marL="457200" lvl="1" indent="0">
              <a:buNone/>
            </a:pPr>
            <a:r>
              <a:rPr lang="en-US" altLang="en-US" sz="2100" dirty="0"/>
              <a:t>	</a:t>
            </a:r>
            <a:r>
              <a:rPr lang="en-US" altLang="en-US" sz="2100" dirty="0" smtClean="0"/>
              <a:t>-- </a:t>
            </a:r>
            <a:r>
              <a:rPr lang="en-US" altLang="en-US" sz="2100" b="1" i="1" dirty="0" smtClean="0"/>
              <a:t>TV diners </a:t>
            </a:r>
            <a:r>
              <a:rPr lang="en-US" altLang="en-US" sz="2100" dirty="0" smtClean="0"/>
              <a:t>became popular also =&gt; busy, on the move lifestyle</a:t>
            </a:r>
          </a:p>
          <a:p>
            <a:pPr lvl="1">
              <a:buFont typeface="Wingdings" panose="05000000000000000000" pitchFamily="2" charset="2"/>
              <a:buChar char="§"/>
            </a:pPr>
            <a:r>
              <a:rPr lang="en-US" altLang="en-US" sz="2100" b="1" i="1" dirty="0" smtClean="0"/>
              <a:t>Federal Communication Commission (FCC)</a:t>
            </a:r>
            <a:r>
              <a:rPr lang="en-US" altLang="en-US" sz="2100" dirty="0" smtClean="0"/>
              <a:t> started to regulate airwaves =&gt; FCC chairman in 1958 calls TV a “vast wasteland”</a:t>
            </a:r>
          </a:p>
          <a:p>
            <a:pPr eaLnBrk="1" hangingPunct="1">
              <a:buFontTx/>
              <a:buNone/>
            </a:pPr>
            <a:r>
              <a:rPr lang="en-US" altLang="en-US" sz="2100" dirty="0" smtClean="0"/>
              <a:t>#4: _______________________=&gt; frig; washer/dryer; stove; etc.. became “necessities”</a:t>
            </a:r>
          </a:p>
          <a:p>
            <a:pPr lvl="1">
              <a:buFont typeface="Wingdings" panose="05000000000000000000" pitchFamily="2" charset="2"/>
              <a:buChar char="§"/>
            </a:pPr>
            <a:r>
              <a:rPr lang="en-US" altLang="en-US" sz="2100" dirty="0" smtClean="0"/>
              <a:t>“</a:t>
            </a:r>
            <a:r>
              <a:rPr lang="en-US" altLang="en-US" sz="2100" b="1" i="1" dirty="0" smtClean="0"/>
              <a:t>War of the Kitchens</a:t>
            </a:r>
            <a:r>
              <a:rPr lang="en-US" altLang="en-US" sz="2100" dirty="0" smtClean="0"/>
              <a:t>” between VP Nixon &amp; USSR Premier </a:t>
            </a:r>
            <a:r>
              <a:rPr lang="en-US" altLang="en-US" sz="2100" dirty="0" err="1" smtClean="0"/>
              <a:t>Krushchev</a:t>
            </a:r>
            <a:r>
              <a:rPr lang="en-US" altLang="en-US" sz="2100" dirty="0" smtClean="0"/>
              <a:t> in 1956 highlights prosperity of US (US has 6% of world pop.; 50% of wealth!)</a:t>
            </a:r>
          </a:p>
          <a:p>
            <a:pPr eaLnBrk="1" hangingPunct="1">
              <a:buFontTx/>
              <a:buNone/>
            </a:pPr>
            <a:endParaRPr lang="en-US" altLang="en-US" sz="2100" b="1" u="sng" dirty="0" smtClean="0"/>
          </a:p>
        </p:txBody>
      </p:sp>
    </p:spTree>
    <p:extLst>
      <p:ext uri="{BB962C8B-B14F-4D97-AF65-F5344CB8AC3E}">
        <p14:creationId xmlns:p14="http://schemas.microsoft.com/office/powerpoint/2010/main" val="33859524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b="1" u="sng" dirty="0" smtClean="0"/>
              <a:t>Consumer debt in Postwar America</a:t>
            </a:r>
            <a:endParaRPr lang="en-US" b="1" u="sng" dirty="0"/>
          </a:p>
        </p:txBody>
      </p:sp>
      <p:sp>
        <p:nvSpPr>
          <p:cNvPr id="3" name="Content Placeholder 2"/>
          <p:cNvSpPr>
            <a:spLocks noGrp="1"/>
          </p:cNvSpPr>
          <p:nvPr>
            <p:ph sz="half" idx="1"/>
          </p:nvPr>
        </p:nvSpPr>
        <p:spPr>
          <a:xfrm>
            <a:off x="152400" y="5562600"/>
            <a:ext cx="8839200" cy="1173163"/>
          </a:xfrm>
        </p:spPr>
        <p:txBody>
          <a:bodyPr>
            <a:normAutofit lnSpcReduction="10000"/>
          </a:bodyPr>
          <a:lstStyle/>
          <a:p>
            <a:pPr marL="0" indent="0">
              <a:buNone/>
            </a:pPr>
            <a:r>
              <a:rPr lang="en-US" sz="2400" b="1" i="1" dirty="0" smtClean="0"/>
              <a:t>Q: What happens to postwar debt in the US from 1946 to 1960?  What does this show about the US economy? Mindset of US consumers?</a:t>
            </a:r>
            <a:endParaRPr lang="en-US" sz="2400" b="1" i="1" dirty="0"/>
          </a:p>
        </p:txBody>
      </p:sp>
      <p:pic>
        <p:nvPicPr>
          <p:cNvPr id="5" name="Picture 4" descr="consumerdebt.jpg"/>
          <p:cNvPicPr/>
          <p:nvPr/>
        </p:nvPicPr>
        <p:blipFill>
          <a:blip r:embed="rId2">
            <a:extLst>
              <a:ext uri="{28A0092B-C50C-407E-A947-70E740481C1C}">
                <a14:useLocalDpi xmlns:a14="http://schemas.microsoft.com/office/drawing/2010/main" val="0"/>
              </a:ext>
            </a:extLst>
          </a:blip>
          <a:srcRect/>
          <a:stretch>
            <a:fillRect/>
          </a:stretch>
        </p:blipFill>
        <p:spPr bwMode="auto">
          <a:xfrm>
            <a:off x="723582" y="800100"/>
            <a:ext cx="7506017" cy="4686300"/>
          </a:xfrm>
          <a:prstGeom prst="rect">
            <a:avLst/>
          </a:prstGeom>
          <a:noFill/>
          <a:ln>
            <a:noFill/>
          </a:ln>
        </p:spPr>
      </p:pic>
    </p:spTree>
    <p:extLst>
      <p:ext uri="{BB962C8B-B14F-4D97-AF65-F5344CB8AC3E}">
        <p14:creationId xmlns:p14="http://schemas.microsoft.com/office/powerpoint/2010/main" val="205834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1746" name="Picture 5" descr="19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272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b="1" u="sng" dirty="0" smtClean="0"/>
              <a:t>Postwar Consumerism Ads</a:t>
            </a:r>
            <a:endParaRPr lang="en-US" b="1" u="sng" dirty="0"/>
          </a:p>
        </p:txBody>
      </p:sp>
      <p:sp>
        <p:nvSpPr>
          <p:cNvPr id="3" name="Content Placeholder 2"/>
          <p:cNvSpPr>
            <a:spLocks noGrp="1"/>
          </p:cNvSpPr>
          <p:nvPr>
            <p:ph sz="half" idx="1"/>
          </p:nvPr>
        </p:nvSpPr>
        <p:spPr>
          <a:xfrm>
            <a:off x="152400" y="762000"/>
            <a:ext cx="4343400" cy="1904999"/>
          </a:xfrm>
        </p:spPr>
        <p:txBody>
          <a:bodyPr>
            <a:normAutofit/>
          </a:bodyPr>
          <a:lstStyle/>
          <a:p>
            <a:pPr marL="0" indent="0">
              <a:buNone/>
            </a:pPr>
            <a:r>
              <a:rPr lang="en-US" dirty="0" smtClean="0"/>
              <a:t>Gillette Razor Ad from 1954</a:t>
            </a:r>
          </a:p>
          <a:p>
            <a:pPr marL="0" indent="0">
              <a:buNone/>
            </a:pPr>
            <a:r>
              <a:rPr lang="en-US" u="sng" dirty="0">
                <a:hlinkClick r:id="rId2"/>
              </a:rPr>
              <a:t>http://americanhistory.unomaha.edu/module_display.php?mod_id=46&amp;review=yes</a:t>
            </a:r>
            <a:endParaRPr lang="en-US" dirty="0"/>
          </a:p>
          <a:p>
            <a:pPr marL="0" indent="0">
              <a:buNone/>
            </a:pPr>
            <a:endParaRPr lang="en-US" dirty="0"/>
          </a:p>
          <a:p>
            <a:pPr marL="0" indent="0">
              <a:buNone/>
            </a:pPr>
            <a:endParaRPr lang="en-US" dirty="0"/>
          </a:p>
        </p:txBody>
      </p:sp>
      <p:sp>
        <p:nvSpPr>
          <p:cNvPr id="4" name="Content Placeholder 3"/>
          <p:cNvSpPr>
            <a:spLocks noGrp="1"/>
          </p:cNvSpPr>
          <p:nvPr>
            <p:ph sz="half" idx="2"/>
          </p:nvPr>
        </p:nvSpPr>
        <p:spPr>
          <a:xfrm>
            <a:off x="4648200" y="1295400"/>
            <a:ext cx="4343400" cy="4830763"/>
          </a:xfrm>
        </p:spPr>
        <p:txBody>
          <a:bodyPr>
            <a:normAutofit/>
          </a:bodyPr>
          <a:lstStyle/>
          <a:p>
            <a:r>
              <a:rPr lang="en-US" sz="2400" dirty="0" smtClean="0"/>
              <a:t>Postwar American companies began to use propaganda techniques employed by the government in WWII to market products to consumers</a:t>
            </a:r>
          </a:p>
          <a:p>
            <a:r>
              <a:rPr lang="en-US" sz="2400" dirty="0" smtClean="0"/>
              <a:t>Companies also used techniques like</a:t>
            </a:r>
            <a:r>
              <a:rPr lang="en-US" sz="2400" b="1" i="1" dirty="0" smtClean="0"/>
              <a:t> Planned Obsolescence </a:t>
            </a:r>
            <a:r>
              <a:rPr lang="en-US" sz="2400" dirty="0" smtClean="0"/>
              <a:t>to ensure continued prosperity for their products and corporations</a:t>
            </a:r>
            <a:endParaRPr lang="en-US" sz="2400" dirty="0"/>
          </a:p>
        </p:txBody>
      </p:sp>
      <p:pic>
        <p:nvPicPr>
          <p:cNvPr id="9218" name="Picture 2" descr="https://s-media-cache-ak0.pinimg.com/236x/bb/ce/cf/bbcecfd73a80bc7f9e79e832ce7385f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0"/>
            <a:ext cx="3200400" cy="413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2173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715962"/>
          </a:xfrm>
        </p:spPr>
        <p:txBody>
          <a:bodyPr>
            <a:normAutofit fontScale="90000"/>
          </a:bodyPr>
          <a:lstStyle/>
          <a:p>
            <a:r>
              <a:rPr lang="en-US" b="1" u="sng" dirty="0" smtClean="0"/>
              <a:t>1950’s Culture Activity Sites</a:t>
            </a:r>
            <a:endParaRPr lang="en-US" b="1" u="sng" dirty="0"/>
          </a:p>
        </p:txBody>
      </p:sp>
      <p:sp>
        <p:nvSpPr>
          <p:cNvPr id="3" name="Content Placeholder 2"/>
          <p:cNvSpPr>
            <a:spLocks noGrp="1"/>
          </p:cNvSpPr>
          <p:nvPr>
            <p:ph sz="half" idx="1"/>
          </p:nvPr>
        </p:nvSpPr>
        <p:spPr>
          <a:xfrm>
            <a:off x="0" y="1143000"/>
            <a:ext cx="8991600" cy="4983163"/>
          </a:xfrm>
        </p:spPr>
        <p:txBody>
          <a:bodyPr/>
          <a:lstStyle/>
          <a:p>
            <a:pPr marL="0" indent="0">
              <a:buNone/>
            </a:pPr>
            <a:r>
              <a:rPr lang="en-US" dirty="0"/>
              <a:t>Elvis Video: </a:t>
            </a:r>
            <a:r>
              <a:rPr lang="en-US" dirty="0">
                <a:hlinkClick r:id="rId2"/>
              </a:rPr>
              <a:t>https://</a:t>
            </a:r>
            <a:r>
              <a:rPr lang="en-US" dirty="0" smtClean="0">
                <a:hlinkClick r:id="rId2"/>
              </a:rPr>
              <a:t>www.youtube.com/watch?v=qka6JrKUM5U</a:t>
            </a:r>
            <a:endParaRPr lang="en-US" dirty="0" smtClean="0"/>
          </a:p>
          <a:p>
            <a:pPr marL="0" indent="0">
              <a:buNone/>
            </a:pPr>
            <a:endParaRPr lang="en-US" dirty="0"/>
          </a:p>
          <a:p>
            <a:pPr marL="0" indent="0">
              <a:buNone/>
            </a:pPr>
            <a:r>
              <a:rPr lang="en-US" dirty="0" smtClean="0"/>
              <a:t>Date with </a:t>
            </a:r>
            <a:r>
              <a:rPr lang="en-US" dirty="0"/>
              <a:t>Your Family: </a:t>
            </a:r>
            <a:r>
              <a:rPr lang="en-US" dirty="0">
                <a:hlinkClick r:id="rId3"/>
              </a:rPr>
              <a:t>https://</a:t>
            </a:r>
            <a:r>
              <a:rPr lang="en-US" dirty="0" smtClean="0">
                <a:hlinkClick r:id="rId3"/>
              </a:rPr>
              <a:t>www.youtube.com/watch?v=XEtaaW3UFZA</a:t>
            </a: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77605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6600">
            <a:alpha val="22000"/>
          </a:srgb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 y="0"/>
            <a:ext cx="9067800" cy="457200"/>
          </a:xfrm>
        </p:spPr>
        <p:txBody>
          <a:bodyPr>
            <a:noAutofit/>
          </a:bodyPr>
          <a:lstStyle/>
          <a:p>
            <a:pPr eaLnBrk="1" hangingPunct="1"/>
            <a:r>
              <a:rPr lang="en-US" altLang="en-US" sz="2600" b="1" u="sng" dirty="0" smtClean="0"/>
              <a:t>Postwar Prosperity Effects =&gt; Suburbanization &amp; Baby Boom </a:t>
            </a:r>
          </a:p>
        </p:txBody>
      </p:sp>
      <p:sp>
        <p:nvSpPr>
          <p:cNvPr id="39939" name="Rectangle 3"/>
          <p:cNvSpPr>
            <a:spLocks noGrp="1" noChangeArrowheads="1"/>
          </p:cNvSpPr>
          <p:nvPr>
            <p:ph type="body" idx="1"/>
          </p:nvPr>
        </p:nvSpPr>
        <p:spPr>
          <a:xfrm>
            <a:off x="0" y="457200"/>
            <a:ext cx="9144000" cy="6553200"/>
          </a:xfrm>
        </p:spPr>
        <p:txBody>
          <a:bodyPr>
            <a:normAutofit fontScale="92500" lnSpcReduction="20000"/>
          </a:bodyPr>
          <a:lstStyle/>
          <a:p>
            <a:pPr eaLnBrk="1" hangingPunct="1"/>
            <a:r>
              <a:rPr lang="en-US" altLang="en-US" sz="2300" dirty="0" smtClean="0"/>
              <a:t>During the 1950’s US population increased by 30M w/ little immigration</a:t>
            </a:r>
          </a:p>
          <a:p>
            <a:pPr lvl="1">
              <a:buFont typeface="Wingdings" panose="05000000000000000000" pitchFamily="2" charset="2"/>
              <a:buChar char="§"/>
            </a:pPr>
            <a:r>
              <a:rPr lang="en-US" altLang="en-US" sz="2300" dirty="0" smtClean="0"/>
              <a:t>Americans wanted to “Return to Normalcy” =&gt; </a:t>
            </a:r>
            <a:r>
              <a:rPr lang="en-US" altLang="en-US" sz="2300" b="1" i="1" dirty="0" smtClean="0"/>
              <a:t>nuclear family </a:t>
            </a:r>
            <a:r>
              <a:rPr lang="en-US" altLang="en-US" sz="2300" dirty="0" smtClean="0"/>
              <a:t>promoted </a:t>
            </a:r>
          </a:p>
          <a:p>
            <a:pPr lvl="1">
              <a:buFont typeface="Wingdings" panose="05000000000000000000" pitchFamily="2" charset="2"/>
              <a:buChar char="§"/>
            </a:pPr>
            <a:r>
              <a:rPr lang="en-US" altLang="en-US" sz="2300" dirty="0" smtClean="0"/>
              <a:t>From `946-1960 a </a:t>
            </a:r>
            <a:r>
              <a:rPr lang="en-US" altLang="en-US" sz="2300" b="1" i="1" dirty="0" smtClean="0"/>
              <a:t>baby was born every 7 seconds</a:t>
            </a:r>
            <a:r>
              <a:rPr lang="en-US" altLang="en-US" sz="2300" dirty="0" smtClean="0"/>
              <a:t> (61 M children born)=&gt; BB helped to elongate </a:t>
            </a:r>
            <a:r>
              <a:rPr lang="en-US" altLang="en-US" sz="2300" dirty="0"/>
              <a:t>&amp;</a:t>
            </a:r>
            <a:r>
              <a:rPr lang="en-US" altLang="en-US" sz="2300" dirty="0" smtClean="0"/>
              <a:t> feed American economic Boom ** </a:t>
            </a:r>
            <a:r>
              <a:rPr lang="en-US" altLang="en-US" sz="2300" b="1" i="1" dirty="0" smtClean="0"/>
              <a:t>Q: HOW??**</a:t>
            </a:r>
          </a:p>
          <a:p>
            <a:pPr eaLnBrk="1" hangingPunct="1"/>
            <a:r>
              <a:rPr lang="en-US" altLang="en-US" sz="2300" dirty="0" smtClean="0"/>
              <a:t>Society in the 1950’s became very focused on children’s well being</a:t>
            </a:r>
          </a:p>
          <a:p>
            <a:pPr lvl="1">
              <a:buFont typeface="Wingdings" panose="05000000000000000000" pitchFamily="2" charset="2"/>
              <a:buChar char="§"/>
            </a:pPr>
            <a:r>
              <a:rPr lang="en-US" altLang="en-US" sz="2300" b="1" i="1" dirty="0" smtClean="0"/>
              <a:t>“_________________”</a:t>
            </a:r>
            <a:r>
              <a:rPr lang="en-US" altLang="en-US" sz="2300" dirty="0" smtClean="0"/>
              <a:t> re-emerged in US society as women were expected to stay at home w/ kids =&gt; TV reinforces this w/ “</a:t>
            </a:r>
            <a:r>
              <a:rPr lang="en-US" altLang="en-US" sz="2300" b="1" i="1" dirty="0" smtClean="0"/>
              <a:t>Leave it to Beaver</a:t>
            </a:r>
            <a:r>
              <a:rPr lang="en-US" altLang="en-US" sz="2300" dirty="0" smtClean="0"/>
              <a:t>” etc.</a:t>
            </a:r>
          </a:p>
          <a:p>
            <a:pPr marL="457200" lvl="1" indent="0">
              <a:buNone/>
            </a:pPr>
            <a:r>
              <a:rPr lang="en-US" altLang="en-US" sz="2300" dirty="0"/>
              <a:t>	</a:t>
            </a:r>
            <a:r>
              <a:rPr lang="en-US" altLang="en-US" sz="2300" dirty="0" smtClean="0"/>
              <a:t>-- No realistic expectation for most families as more married women worked to 	participate in consumer prosperity of decade (</a:t>
            </a:r>
            <a:r>
              <a:rPr lang="en-US" altLang="en-US" sz="2300" b="1" i="1" dirty="0" smtClean="0"/>
              <a:t>doubled in 1950’s</a:t>
            </a:r>
            <a:r>
              <a:rPr lang="en-US" altLang="en-US" sz="2300" dirty="0" smtClean="0"/>
              <a:t>)</a:t>
            </a:r>
          </a:p>
          <a:p>
            <a:pPr lvl="1">
              <a:buFont typeface="Wingdings" panose="05000000000000000000" pitchFamily="2" charset="2"/>
              <a:buChar char="§"/>
            </a:pPr>
            <a:r>
              <a:rPr lang="en-US" altLang="en-US" sz="2300" dirty="0" smtClean="0"/>
              <a:t>Focus on nuclear family also helps to reinforce social conformity =&gt; attempts to tamp down </a:t>
            </a:r>
            <a:r>
              <a:rPr lang="en-US" altLang="en-US" sz="2300" b="1" i="1" dirty="0" smtClean="0"/>
              <a:t>teenage rebellion &amp; juvenile delinquency</a:t>
            </a:r>
            <a:endParaRPr lang="en-US" altLang="en-US" sz="2300" dirty="0" smtClean="0"/>
          </a:p>
          <a:p>
            <a:pPr lvl="1">
              <a:buFont typeface="Wingdings" panose="05000000000000000000" pitchFamily="2" charset="2"/>
              <a:buChar char="§"/>
            </a:pPr>
            <a:r>
              <a:rPr lang="en-US" altLang="en-US" sz="2300" dirty="0" smtClean="0"/>
              <a:t>TV offers endless hours of children’s programs (i.e. </a:t>
            </a:r>
            <a:r>
              <a:rPr lang="en-US" altLang="en-US" sz="2300" b="1" i="1" dirty="0" smtClean="0"/>
              <a:t>Lone Ranger</a:t>
            </a:r>
            <a:r>
              <a:rPr lang="en-US" altLang="en-US" sz="2300" dirty="0" smtClean="0"/>
              <a:t>)</a:t>
            </a:r>
          </a:p>
          <a:p>
            <a:pPr eaLnBrk="1" hangingPunct="1"/>
            <a:r>
              <a:rPr lang="en-US" altLang="en-US" sz="2300" b="1" dirty="0" smtClean="0"/>
              <a:t>Benjamin Spock</a:t>
            </a:r>
            <a:r>
              <a:rPr lang="en-US" altLang="en-US" sz="2300" dirty="0" smtClean="0"/>
              <a:t> provide advice for children (focus = advoiding juvenile </a:t>
            </a:r>
            <a:r>
              <a:rPr lang="en-US" altLang="en-US" sz="2300" dirty="0" err="1" smtClean="0"/>
              <a:t>deliquency</a:t>
            </a:r>
            <a:r>
              <a:rPr lang="en-US" altLang="en-US" sz="2300" dirty="0" smtClean="0"/>
              <a:t>); </a:t>
            </a:r>
            <a:r>
              <a:rPr lang="en-US" altLang="en-US" sz="2300" b="1" i="1" dirty="0" smtClean="0"/>
              <a:t>______________</a:t>
            </a:r>
            <a:r>
              <a:rPr lang="en-US" altLang="en-US" sz="2300" dirty="0" smtClean="0"/>
              <a:t> creates </a:t>
            </a:r>
            <a:r>
              <a:rPr lang="en-US" altLang="en-US" sz="2300" b="1" i="1" dirty="0" smtClean="0"/>
              <a:t>_________________</a:t>
            </a:r>
          </a:p>
          <a:p>
            <a:pPr marL="685800" lvl="1">
              <a:buFont typeface="Wingdings" panose="05000000000000000000" pitchFamily="2" charset="2"/>
              <a:buChar char="§"/>
            </a:pPr>
            <a:r>
              <a:rPr lang="en-US" altLang="en-US" sz="2300" dirty="0" smtClean="0"/>
              <a:t>Fleming’s </a:t>
            </a:r>
            <a:r>
              <a:rPr lang="en-US" altLang="en-US" sz="2300" b="1" i="1" dirty="0" smtClean="0"/>
              <a:t>antibiotics </a:t>
            </a:r>
            <a:r>
              <a:rPr lang="en-US" altLang="en-US" sz="2300" dirty="0" smtClean="0"/>
              <a:t>also become widely available</a:t>
            </a:r>
            <a:endParaRPr lang="en-US" altLang="en-US" sz="2300" b="1" i="1" dirty="0" smtClean="0"/>
          </a:p>
          <a:p>
            <a:pPr eaLnBrk="1" hangingPunct="1"/>
            <a:r>
              <a:rPr lang="en-US" altLang="en-US" sz="2300" dirty="0" smtClean="0"/>
              <a:t>______________occurred at breakneck speed during the 1950’s as a way to escape crime, poverty of cities =&gt; own your own home and raise family</a:t>
            </a:r>
          </a:p>
          <a:p>
            <a:pPr lvl="1">
              <a:buFont typeface="Wingdings" panose="05000000000000000000" pitchFamily="2" charset="2"/>
              <a:buChar char="§"/>
            </a:pPr>
            <a:r>
              <a:rPr lang="en-US" altLang="en-US" sz="2300" dirty="0" smtClean="0"/>
              <a:t>Suburbs like _______________grew up as the embodiment of </a:t>
            </a:r>
            <a:r>
              <a:rPr lang="en-US" altLang="en-US" sz="2300" b="1" i="1" dirty="0" smtClean="0"/>
              <a:t>“American Dream</a:t>
            </a:r>
            <a:r>
              <a:rPr lang="en-US" altLang="en-US" sz="2300" dirty="0" smtClean="0"/>
              <a:t>” but often discriminated against minority home ownership</a:t>
            </a:r>
          </a:p>
          <a:p>
            <a:pPr lvl="1">
              <a:buFont typeface="Wingdings" panose="05000000000000000000" pitchFamily="2" charset="2"/>
              <a:buChar char="§"/>
            </a:pPr>
            <a:r>
              <a:rPr lang="en-US" altLang="en-US" sz="2300" b="1" i="1" dirty="0" smtClean="0"/>
              <a:t>“Cookie-Cutter”</a:t>
            </a:r>
            <a:r>
              <a:rPr lang="en-US" altLang="en-US" sz="2300" dirty="0" smtClean="0"/>
              <a:t> houses built within communities that encouraged conformity and </a:t>
            </a:r>
            <a:r>
              <a:rPr lang="en-US" altLang="en-US" sz="2300" b="1" i="1" dirty="0" smtClean="0"/>
              <a:t>“Keeping up w/ the Jones”</a:t>
            </a:r>
            <a:r>
              <a:rPr lang="en-US" altLang="en-US" sz="2300" dirty="0" smtClean="0"/>
              <a:t> mentality</a:t>
            </a:r>
          </a:p>
          <a:p>
            <a:pPr eaLnBrk="1" hangingPunct="1">
              <a:buFontTx/>
              <a:buNone/>
            </a:pPr>
            <a:endParaRPr lang="en-US" altLang="en-US" sz="1800" dirty="0" smtClean="0"/>
          </a:p>
          <a:p>
            <a:pPr eaLnBrk="1" hangingPunct="1">
              <a:buFontTx/>
              <a:buNone/>
            </a:pPr>
            <a:endParaRPr lang="en-US" altLang="en-US" sz="1800" dirty="0" smtClean="0"/>
          </a:p>
        </p:txBody>
      </p:sp>
    </p:spTree>
    <p:extLst>
      <p:ext uri="{BB962C8B-B14F-4D97-AF65-F5344CB8AC3E}">
        <p14:creationId xmlns:p14="http://schemas.microsoft.com/office/powerpoint/2010/main" val="27925602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6600">
            <a:alpha val="2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smtClean="0"/>
              <a:t>20</a:t>
            </a:r>
            <a:r>
              <a:rPr lang="en-US" b="1" u="sng" baseline="30000" dirty="0" smtClean="0"/>
              <a:t>th</a:t>
            </a:r>
            <a:r>
              <a:rPr lang="en-US" b="1" u="sng" dirty="0" smtClean="0"/>
              <a:t> Century American Fertility Rates</a:t>
            </a:r>
            <a:endParaRPr lang="en-US" b="1" u="sng" dirty="0"/>
          </a:p>
        </p:txBody>
      </p:sp>
      <p:pic>
        <p:nvPicPr>
          <p:cNvPr id="5122" name="Picture 2" descr="http://2.bp.blogspot.com/-Y1Hcz6Od7vU/UD_8JNH0b5I/AAAAAAAAADQ/Qd7jKozBJu4/s1600/USFertility1917-19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79762"/>
            <a:ext cx="8723476" cy="521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6609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6600">
            <a:alpha val="2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1981200"/>
            <a:ext cx="2743200" cy="563562"/>
          </a:xfrm>
        </p:spPr>
        <p:txBody>
          <a:bodyPr>
            <a:normAutofit fontScale="90000"/>
          </a:bodyPr>
          <a:lstStyle/>
          <a:p>
            <a:r>
              <a:rPr lang="en-US" b="1" u="sng" dirty="0" smtClean="0"/>
              <a:t>Percentage of Married Women in the Labor Market</a:t>
            </a:r>
            <a:endParaRPr lang="en-US" b="1" u="sng" dirty="0"/>
          </a:p>
        </p:txBody>
      </p:sp>
      <p:pic>
        <p:nvPicPr>
          <p:cNvPr id="10242" name="Picture 2" descr="https://madeinamericathebook.files.wordpress.com/2011/02/wom-in-lf-1900-2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2400"/>
            <a:ext cx="5915025" cy="654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4629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6600">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Jonas Salk and Polio</a:t>
            </a:r>
            <a:endParaRPr lang="en-US" b="1" u="sng" dirty="0"/>
          </a:p>
        </p:txBody>
      </p:sp>
      <p:pic>
        <p:nvPicPr>
          <p:cNvPr id="7170" name="Picture 2" descr="http://citelighter-cards.s3.amazonaws.com/p172t6jvlg1tcpsourec2f1i820_2048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685800"/>
            <a:ext cx="382385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barlow.gresham.k12.or.us/Science/Anderson/Polio_Critical_Thinking_files/image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70" y="2971799"/>
            <a:ext cx="5950529" cy="3851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518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C6600">
            <a:alpha val="22000"/>
          </a:srgbClr>
        </a:solidFill>
        <a:effectLst/>
      </p:bgPr>
    </p:bg>
    <p:spTree>
      <p:nvGrpSpPr>
        <p:cNvPr id="1" name=""/>
        <p:cNvGrpSpPr/>
        <p:nvPr/>
      </p:nvGrpSpPr>
      <p:grpSpPr>
        <a:xfrm>
          <a:off x="0" y="0"/>
          <a:ext cx="0" cy="0"/>
          <a:chOff x="0" y="0"/>
          <a:chExt cx="0" cy="0"/>
        </a:xfrm>
      </p:grpSpPr>
      <p:sp>
        <p:nvSpPr>
          <p:cNvPr id="40962" name="Rectangle 5"/>
          <p:cNvSpPr>
            <a:spLocks noGrp="1" noChangeArrowheads="1"/>
          </p:cNvSpPr>
          <p:nvPr>
            <p:ph type="title"/>
          </p:nvPr>
        </p:nvSpPr>
        <p:spPr>
          <a:xfrm>
            <a:off x="457200" y="152400"/>
            <a:ext cx="8229600" cy="411162"/>
          </a:xfrm>
        </p:spPr>
        <p:txBody>
          <a:bodyPr>
            <a:normAutofit fontScale="90000"/>
          </a:bodyPr>
          <a:lstStyle/>
          <a:p>
            <a:pPr eaLnBrk="1" hangingPunct="1"/>
            <a:r>
              <a:rPr lang="en-US" altLang="en-US" sz="4000" b="1" u="sng" dirty="0" smtClean="0"/>
              <a:t>Levittown, New York 1954</a:t>
            </a:r>
          </a:p>
        </p:txBody>
      </p:sp>
      <p:pic>
        <p:nvPicPr>
          <p:cNvPr id="3074" name="Picture 2" descr="http://www.magnumphotos.com/CorexDoc/MAG/Media/TR2/b/d/4/7/NYC211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39" y="685800"/>
            <a:ext cx="8857961" cy="594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264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smtClean="0"/>
              <a:t>Indirect Cold War Confrontations</a:t>
            </a:r>
            <a:endParaRPr lang="en-US" b="1" u="sng" dirty="0"/>
          </a:p>
        </p:txBody>
      </p:sp>
      <p:sp>
        <p:nvSpPr>
          <p:cNvPr id="3" name="Content Placeholder 2"/>
          <p:cNvSpPr>
            <a:spLocks noGrp="1"/>
          </p:cNvSpPr>
          <p:nvPr>
            <p:ph idx="1"/>
          </p:nvPr>
        </p:nvSpPr>
        <p:spPr>
          <a:xfrm>
            <a:off x="0" y="457200"/>
            <a:ext cx="9144000" cy="6553200"/>
          </a:xfrm>
        </p:spPr>
        <p:txBody>
          <a:bodyPr>
            <a:normAutofit lnSpcReduction="10000"/>
          </a:bodyPr>
          <a:lstStyle/>
          <a:p>
            <a:r>
              <a:rPr lang="en-US" sz="2200" dirty="0" smtClean="0"/>
              <a:t>There were numerous times when the USSR &amp; US engaged in indirect confrontations through intermediaries or via various competitions . . .</a:t>
            </a:r>
          </a:p>
          <a:p>
            <a:pPr marL="0" indent="0">
              <a:buNone/>
            </a:pPr>
            <a:r>
              <a:rPr lang="en-US" sz="2200" dirty="0" smtClean="0"/>
              <a:t>#1: </a:t>
            </a:r>
            <a:r>
              <a:rPr lang="en-US" sz="2200" b="1" i="1" dirty="0" smtClean="0"/>
              <a:t>US aid and support of Anti-Communist leaders around the world</a:t>
            </a:r>
          </a:p>
          <a:p>
            <a:r>
              <a:rPr lang="en-US" sz="2200" dirty="0" smtClean="0"/>
              <a:t>US supported non-Communist leaders in _______________________and ______ =&gt; used CIA to engineer coups and supported brutal dictators</a:t>
            </a:r>
          </a:p>
          <a:p>
            <a:pPr lvl="1" indent="-342900">
              <a:buFont typeface="Wingdings" panose="05000000000000000000" pitchFamily="2" charset="2"/>
              <a:buChar char="§"/>
            </a:pPr>
            <a:r>
              <a:rPr lang="en-US" sz="2200" dirty="0" smtClean="0"/>
              <a:t>CIA ousted the leftist government of </a:t>
            </a:r>
            <a:r>
              <a:rPr lang="en-US" sz="2200" b="1" i="1" dirty="0" err="1" smtClean="0"/>
              <a:t>Jacobo</a:t>
            </a:r>
            <a:r>
              <a:rPr lang="en-US" sz="2200" b="1" i="1" dirty="0" smtClean="0"/>
              <a:t> </a:t>
            </a:r>
            <a:r>
              <a:rPr lang="en-US" sz="2200" b="1" i="1" dirty="0" err="1" smtClean="0"/>
              <a:t>Arbenz</a:t>
            </a:r>
            <a:r>
              <a:rPr lang="en-US" sz="2200" b="1" i="1" dirty="0" smtClean="0"/>
              <a:t> </a:t>
            </a:r>
            <a:r>
              <a:rPr lang="en-US" sz="2200" dirty="0" smtClean="0"/>
              <a:t>in </a:t>
            </a:r>
            <a:r>
              <a:rPr lang="en-US" sz="2200" b="1" i="1" dirty="0" smtClean="0"/>
              <a:t>Guatemala</a:t>
            </a:r>
            <a:r>
              <a:rPr lang="en-US" sz="2200" dirty="0" smtClean="0"/>
              <a:t> in 1954 and installed military dictator Carlos </a:t>
            </a:r>
            <a:r>
              <a:rPr lang="en-US" sz="2200" dirty="0" err="1" smtClean="0"/>
              <a:t>Armas</a:t>
            </a:r>
            <a:endParaRPr lang="en-US" sz="2200" dirty="0" smtClean="0"/>
          </a:p>
          <a:p>
            <a:pPr marL="400050" lvl="1" indent="0">
              <a:buNone/>
            </a:pPr>
            <a:r>
              <a:rPr lang="en-US" sz="2200" dirty="0"/>
              <a:t>	</a:t>
            </a:r>
            <a:r>
              <a:rPr lang="en-US" sz="2200" dirty="0" smtClean="0"/>
              <a:t>-- </a:t>
            </a:r>
            <a:r>
              <a:rPr lang="en-US" sz="2200" dirty="0" err="1" smtClean="0"/>
              <a:t>Arbenz</a:t>
            </a:r>
            <a:r>
              <a:rPr lang="en-US" sz="2200" dirty="0" smtClean="0"/>
              <a:t> was 1</a:t>
            </a:r>
            <a:r>
              <a:rPr lang="en-US" sz="2200" baseline="30000" dirty="0" smtClean="0"/>
              <a:t>st</a:t>
            </a:r>
            <a:r>
              <a:rPr lang="en-US" sz="2200" dirty="0" smtClean="0"/>
              <a:t> democratic leader after overthrow of repressive 	regime of Jorge </a:t>
            </a:r>
            <a:r>
              <a:rPr lang="en-US" sz="2200" dirty="0" err="1" smtClean="0"/>
              <a:t>Ubico</a:t>
            </a:r>
            <a:r>
              <a:rPr lang="en-US" sz="2200" dirty="0" smtClean="0"/>
              <a:t> (land to United Fruit Co &amp; US military bases)</a:t>
            </a:r>
          </a:p>
          <a:p>
            <a:pPr lvl="1" indent="-342900">
              <a:buFont typeface="Wingdings" panose="05000000000000000000" pitchFamily="2" charset="2"/>
              <a:buChar char="§"/>
            </a:pPr>
            <a:r>
              <a:rPr lang="en-US" sz="2200" dirty="0" smtClean="0"/>
              <a:t>US supported the regime of </a:t>
            </a:r>
            <a:r>
              <a:rPr lang="en-US" sz="2200" b="1" i="1" dirty="0" err="1" smtClean="0"/>
              <a:t>Fulgencio</a:t>
            </a:r>
            <a:r>
              <a:rPr lang="en-US" sz="2200" b="1" i="1" dirty="0" smtClean="0"/>
              <a:t> Batista </a:t>
            </a:r>
            <a:r>
              <a:rPr lang="en-US" sz="2200" dirty="0" smtClean="0"/>
              <a:t>in Cuba for decades (encouraged American investment into Cuba)</a:t>
            </a:r>
          </a:p>
          <a:p>
            <a:pPr marL="400050" lvl="1" indent="0">
              <a:buNone/>
            </a:pPr>
            <a:r>
              <a:rPr lang="en-US" sz="2200" dirty="0"/>
              <a:t>	</a:t>
            </a:r>
            <a:r>
              <a:rPr lang="en-US" sz="2200" dirty="0" smtClean="0"/>
              <a:t>-- When Fidel Castro overthrew Batista &amp; installed a Communist 	</a:t>
            </a:r>
            <a:r>
              <a:rPr lang="en-US" sz="2200" dirty="0" err="1" smtClean="0"/>
              <a:t>govt</a:t>
            </a:r>
            <a:r>
              <a:rPr lang="en-US" sz="2200" dirty="0" smtClean="0"/>
              <a:t> 	US instituted a sugar embargo =&gt; Castro nationalizes Cuban land</a:t>
            </a:r>
          </a:p>
          <a:p>
            <a:pPr marL="400050" lvl="1" indent="0">
              <a:buNone/>
            </a:pPr>
            <a:r>
              <a:rPr lang="en-US" sz="2200" dirty="0"/>
              <a:t>	</a:t>
            </a:r>
            <a:r>
              <a:rPr lang="en-US" sz="2200" dirty="0" smtClean="0"/>
              <a:t>-- CIA and JFK responded with __________invasion =&gt; funded a group 	of Cuban nationals to assassinate Castro and overthrow government</a:t>
            </a:r>
          </a:p>
          <a:p>
            <a:pPr lvl="1" indent="-342900">
              <a:buFont typeface="Wingdings" panose="05000000000000000000" pitchFamily="2" charset="2"/>
              <a:buChar char="§"/>
            </a:pPr>
            <a:r>
              <a:rPr lang="en-US" sz="2200" dirty="0" smtClean="0"/>
              <a:t>CIA also spent millions behind the scenes to prevent </a:t>
            </a:r>
            <a:r>
              <a:rPr lang="en-US" sz="2200" b="1" i="1" dirty="0" smtClean="0"/>
              <a:t>Salvador Allende </a:t>
            </a:r>
            <a:r>
              <a:rPr lang="en-US" sz="2200" dirty="0" smtClean="0"/>
              <a:t>from coming to power in Chile =&gt; eventually won election in 1970</a:t>
            </a:r>
          </a:p>
          <a:p>
            <a:pPr marL="400050" lvl="1" indent="0">
              <a:buNone/>
            </a:pPr>
            <a:r>
              <a:rPr lang="en-US" sz="2200" dirty="0"/>
              <a:t>	</a:t>
            </a:r>
            <a:r>
              <a:rPr lang="en-US" sz="2200" dirty="0" smtClean="0"/>
              <a:t>-- CIA orchestrated the 1973 coup that resulted in Allende’s 	assassination and installation of </a:t>
            </a:r>
            <a:r>
              <a:rPr lang="en-US" sz="2200" b="1" i="1" dirty="0" smtClean="0"/>
              <a:t>Augusto Pinochet</a:t>
            </a:r>
            <a:endParaRPr lang="en-US" sz="2200" b="1" i="1" dirty="0"/>
          </a:p>
        </p:txBody>
      </p:sp>
    </p:spTree>
    <p:extLst>
      <p:ext uri="{BB962C8B-B14F-4D97-AF65-F5344CB8AC3E}">
        <p14:creationId xmlns:p14="http://schemas.microsoft.com/office/powerpoint/2010/main" val="7825042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C6600">
            <a:alpha val="2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505691"/>
          </a:xfrm>
        </p:spPr>
        <p:txBody>
          <a:bodyPr>
            <a:normAutofit fontScale="90000"/>
          </a:bodyPr>
          <a:lstStyle/>
          <a:p>
            <a:r>
              <a:rPr lang="en-US" b="1" u="sng" dirty="0" smtClean="0"/>
              <a:t>Rise of the Sunbelt</a:t>
            </a:r>
            <a:endParaRPr lang="en-US" b="1" u="sng" dirty="0"/>
          </a:p>
        </p:txBody>
      </p:sp>
      <p:sp>
        <p:nvSpPr>
          <p:cNvPr id="3" name="Content Placeholder 2"/>
          <p:cNvSpPr>
            <a:spLocks noGrp="1"/>
          </p:cNvSpPr>
          <p:nvPr>
            <p:ph idx="1"/>
          </p:nvPr>
        </p:nvSpPr>
        <p:spPr>
          <a:xfrm>
            <a:off x="0" y="609600"/>
            <a:ext cx="9144000" cy="5257800"/>
          </a:xfrm>
        </p:spPr>
        <p:txBody>
          <a:bodyPr>
            <a:normAutofit lnSpcReduction="10000"/>
          </a:bodyPr>
          <a:lstStyle/>
          <a:p>
            <a:r>
              <a:rPr lang="en-US" sz="2200" dirty="0" smtClean="0"/>
              <a:t>In three decades after 1945 30M Americans moved each year =&gt; majority going to suburbs or Sunbelt . . . </a:t>
            </a:r>
            <a:r>
              <a:rPr lang="en-US" sz="2200" b="1" i="1" dirty="0" smtClean="0"/>
              <a:t>Q: Sunbelt?</a:t>
            </a:r>
          </a:p>
          <a:p>
            <a:pPr lvl="1" indent="-342900">
              <a:buFont typeface="Wingdings" panose="05000000000000000000" pitchFamily="2" charset="2"/>
              <a:buChar char="§"/>
            </a:pPr>
            <a:r>
              <a:rPr lang="en-US" sz="2200" b="1" i="1" dirty="0" smtClean="0"/>
              <a:t>Sunbelt = VA to Florida through Texas and Cali </a:t>
            </a:r>
          </a:p>
          <a:p>
            <a:pPr marL="400050" lvl="1" indent="0">
              <a:buNone/>
            </a:pPr>
            <a:r>
              <a:rPr lang="en-US" sz="2200" b="1" i="1" dirty="0"/>
              <a:t>	</a:t>
            </a:r>
            <a:r>
              <a:rPr lang="en-US" sz="2200" dirty="0" smtClean="0"/>
              <a:t>-- Area increased in population at twice rate of </a:t>
            </a:r>
            <a:r>
              <a:rPr lang="en-US" sz="2200" b="1" i="1" dirty="0" smtClean="0"/>
              <a:t>“______________”</a:t>
            </a:r>
          </a:p>
          <a:p>
            <a:pPr marL="0" indent="0">
              <a:buNone/>
            </a:pPr>
            <a:r>
              <a:rPr lang="en-US" sz="2200" b="1" i="1" dirty="0" smtClean="0"/>
              <a:t>Q: Why?? Where??</a:t>
            </a:r>
          </a:p>
          <a:p>
            <a:r>
              <a:rPr lang="en-US" sz="2200" dirty="0" smtClean="0"/>
              <a:t>Migrants were looking for better climates, jobs and lower taxes =&gt; migration focused on </a:t>
            </a:r>
            <a:r>
              <a:rPr lang="en-US" sz="2200" b="1" i="1" dirty="0" smtClean="0"/>
              <a:t>Texas, Florida and California</a:t>
            </a:r>
          </a:p>
          <a:p>
            <a:pPr lvl="1" indent="-342900">
              <a:buFont typeface="Wingdings" panose="05000000000000000000" pitchFamily="2" charset="2"/>
              <a:buChar char="§"/>
            </a:pPr>
            <a:r>
              <a:rPr lang="en-US" sz="2200" dirty="0" smtClean="0"/>
              <a:t>Migrants found jobs in </a:t>
            </a:r>
            <a:r>
              <a:rPr lang="en-US" sz="2200" b="1" i="1" dirty="0" smtClean="0"/>
              <a:t>Texas energy industry</a:t>
            </a:r>
            <a:r>
              <a:rPr lang="en-US" sz="2200" dirty="0" smtClean="0"/>
              <a:t>, </a:t>
            </a:r>
            <a:r>
              <a:rPr lang="en-US" sz="2200" b="1" i="1" dirty="0" smtClean="0"/>
              <a:t>California aerospace and technology cos</a:t>
            </a:r>
            <a:r>
              <a:rPr lang="en-US" sz="2200" dirty="0" smtClean="0"/>
              <a:t> and </a:t>
            </a:r>
            <a:r>
              <a:rPr lang="en-US" sz="2200" b="1" i="1" dirty="0" smtClean="0"/>
              <a:t>federal military installations </a:t>
            </a:r>
            <a:r>
              <a:rPr lang="en-US" sz="2200" dirty="0" smtClean="0"/>
              <a:t>in all three states</a:t>
            </a:r>
          </a:p>
          <a:p>
            <a:pPr marL="400050" lvl="1" indent="0">
              <a:buNone/>
            </a:pPr>
            <a:r>
              <a:rPr lang="en-US" sz="2200" dirty="0"/>
              <a:t>	</a:t>
            </a:r>
            <a:r>
              <a:rPr lang="en-US" sz="2200" dirty="0" smtClean="0"/>
              <a:t>-- Ex: </a:t>
            </a:r>
            <a:r>
              <a:rPr lang="en-US" sz="2200" b="1" i="1" dirty="0" smtClean="0"/>
              <a:t>NASA</a:t>
            </a:r>
            <a:r>
              <a:rPr lang="en-US" sz="2200" dirty="0" smtClean="0"/>
              <a:t> facilities all located in Texas &amp; Florida</a:t>
            </a:r>
          </a:p>
          <a:p>
            <a:pPr lvl="1" indent="-342900">
              <a:buFont typeface="Wingdings" panose="05000000000000000000" pitchFamily="2" charset="2"/>
              <a:buChar char="§"/>
            </a:pPr>
            <a:r>
              <a:rPr lang="en-US" sz="2200" dirty="0" smtClean="0"/>
              <a:t>By 1965 California passed NY as largest state (currently has 1/8 of total US population)</a:t>
            </a:r>
          </a:p>
          <a:p>
            <a:r>
              <a:rPr lang="en-US" sz="2200" dirty="0" smtClean="0"/>
              <a:t>With growing population came growing political power =&gt; federal spending in sunbelt outpaces North</a:t>
            </a:r>
          </a:p>
          <a:p>
            <a:pPr marL="685800" lvl="1">
              <a:buFont typeface="Wingdings" panose="05000000000000000000" pitchFamily="2" charset="2"/>
              <a:buChar char="§"/>
            </a:pPr>
            <a:r>
              <a:rPr lang="en-US" sz="2200" b="1" i="1" dirty="0" smtClean="0"/>
              <a:t>All Presidents elected since 1964 have come from Sunbelt states</a:t>
            </a:r>
          </a:p>
          <a:p>
            <a:pPr marL="0" indent="0">
              <a:buNone/>
            </a:pPr>
            <a:endParaRPr lang="en-US" sz="2200" b="1" i="1" dirty="0"/>
          </a:p>
        </p:txBody>
      </p:sp>
    </p:spTree>
    <p:extLst>
      <p:ext uri="{BB962C8B-B14F-4D97-AF65-F5344CB8AC3E}">
        <p14:creationId xmlns:p14="http://schemas.microsoft.com/office/powerpoint/2010/main" val="4219656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C6600">
            <a:alpha val="22000"/>
          </a:srgbClr>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0"/>
            <a:ext cx="8229600" cy="304800"/>
          </a:xfrm>
        </p:spPr>
        <p:txBody>
          <a:bodyPr>
            <a:normAutofit fontScale="90000"/>
          </a:bodyPr>
          <a:lstStyle/>
          <a:p>
            <a:pPr eaLnBrk="1" hangingPunct="1"/>
            <a:r>
              <a:rPr lang="en-US" altLang="en-US" sz="4000" b="1" u="sng" dirty="0" smtClean="0"/>
              <a:t>1950’s Counter-Culture Reaction</a:t>
            </a:r>
          </a:p>
        </p:txBody>
      </p:sp>
      <p:sp>
        <p:nvSpPr>
          <p:cNvPr id="41987" name="Rectangle 3"/>
          <p:cNvSpPr>
            <a:spLocks noGrp="1" noChangeArrowheads="1"/>
          </p:cNvSpPr>
          <p:nvPr>
            <p:ph type="body" idx="1"/>
          </p:nvPr>
        </p:nvSpPr>
        <p:spPr>
          <a:xfrm>
            <a:off x="0" y="381000"/>
            <a:ext cx="9144000" cy="6553200"/>
          </a:xfrm>
        </p:spPr>
        <p:txBody>
          <a:bodyPr>
            <a:normAutofit fontScale="92500" lnSpcReduction="10000"/>
          </a:bodyPr>
          <a:lstStyle/>
          <a:p>
            <a:pPr eaLnBrk="1" hangingPunct="1"/>
            <a:r>
              <a:rPr lang="en-US" altLang="en-US" sz="2300" dirty="0" smtClean="0"/>
              <a:t>Vast majority of Americans were happy w/ consumerist/conformist lifestyle of 1950’s </a:t>
            </a:r>
            <a:r>
              <a:rPr lang="en-US" altLang="en-US" sz="2300" dirty="0"/>
              <a:t> </a:t>
            </a:r>
            <a:r>
              <a:rPr lang="en-US" altLang="en-US" sz="2300" dirty="0" smtClean="0"/>
              <a:t>. . . However, there were some critics and challenges to conformity </a:t>
            </a:r>
          </a:p>
          <a:p>
            <a:pPr eaLnBrk="1" hangingPunct="1">
              <a:buFontTx/>
              <a:buNone/>
            </a:pPr>
            <a:r>
              <a:rPr lang="en-US" altLang="en-US" sz="2200" b="1" u="sng" dirty="0" smtClean="0"/>
              <a:t>Counter-Culture Reaction</a:t>
            </a:r>
          </a:p>
          <a:p>
            <a:pPr eaLnBrk="1" hangingPunct="1">
              <a:buFontTx/>
              <a:buNone/>
            </a:pPr>
            <a:r>
              <a:rPr lang="en-US" altLang="en-US" sz="2200" dirty="0" smtClean="0"/>
              <a:t>#1:</a:t>
            </a:r>
            <a:r>
              <a:rPr lang="en-US" altLang="en-US" sz="2200" b="1" u="sng" dirty="0" smtClean="0"/>
              <a:t> Youth Culture </a:t>
            </a:r>
            <a:r>
              <a:rPr lang="en-US" altLang="en-US" sz="2200" dirty="0" smtClean="0"/>
              <a:t>=&gt; Popular music in the 1950’s was ___________________and others (mostly white singers playing music inspired by blues and jazz)</a:t>
            </a:r>
          </a:p>
          <a:p>
            <a:pPr lvl="1">
              <a:buFont typeface="Wingdings" panose="05000000000000000000" pitchFamily="2" charset="2"/>
              <a:buChar char="§"/>
            </a:pPr>
            <a:r>
              <a:rPr lang="en-US" altLang="en-US" sz="2300" dirty="0" smtClean="0"/>
              <a:t>Focused on rebellion and sexually provocative lyrics and movements</a:t>
            </a:r>
          </a:p>
          <a:p>
            <a:pPr lvl="1">
              <a:buFont typeface="Wingdings" panose="05000000000000000000" pitchFamily="2" charset="2"/>
              <a:buChar char="§"/>
            </a:pPr>
            <a:r>
              <a:rPr lang="en-US" altLang="en-US" sz="2300" dirty="0" smtClean="0"/>
              <a:t>Movie stars like </a:t>
            </a:r>
            <a:r>
              <a:rPr lang="en-US" altLang="en-US" sz="2300" b="1" i="1" dirty="0" smtClean="0"/>
              <a:t>Marilyn Monroe</a:t>
            </a:r>
            <a:r>
              <a:rPr lang="en-US" altLang="en-US" sz="2300" dirty="0" smtClean="0"/>
              <a:t> and </a:t>
            </a:r>
            <a:r>
              <a:rPr lang="en-US" altLang="en-US" sz="2300" b="1" i="1" dirty="0" smtClean="0"/>
              <a:t>Playboy magazine</a:t>
            </a:r>
            <a:r>
              <a:rPr lang="en-US" altLang="en-US" sz="2300" dirty="0" smtClean="0"/>
              <a:t> also introduced rebellious sexual ideas into culture of 1950’s</a:t>
            </a:r>
          </a:p>
          <a:p>
            <a:pPr eaLnBrk="1" hangingPunct="1">
              <a:buFontTx/>
              <a:buNone/>
            </a:pPr>
            <a:r>
              <a:rPr lang="en-US" altLang="en-US" sz="2200" dirty="0" smtClean="0"/>
              <a:t>#2: </a:t>
            </a:r>
            <a:r>
              <a:rPr lang="en-US" altLang="en-US" sz="2200" b="1" u="sng" dirty="0" smtClean="0"/>
              <a:t>Academic Critics</a:t>
            </a:r>
            <a:r>
              <a:rPr lang="en-US" altLang="en-US" sz="2200" dirty="0" smtClean="0"/>
              <a:t> =&gt; </a:t>
            </a:r>
            <a:r>
              <a:rPr lang="en-US" altLang="en-US" sz="2200" b="1" i="1" dirty="0" smtClean="0"/>
              <a:t>David </a:t>
            </a:r>
            <a:r>
              <a:rPr lang="en-US" altLang="en-US" sz="2200" b="1" i="1" dirty="0" err="1" smtClean="0"/>
              <a:t>Reisman</a:t>
            </a:r>
            <a:r>
              <a:rPr lang="en-US" altLang="en-US" sz="2200" dirty="0" smtClean="0"/>
              <a:t> &amp; </a:t>
            </a:r>
            <a:r>
              <a:rPr lang="en-US" altLang="en-US" sz="2200" b="1" i="1" dirty="0" smtClean="0"/>
              <a:t>Kenneth Galbraith</a:t>
            </a:r>
            <a:r>
              <a:rPr lang="en-US" altLang="en-US" sz="2200" dirty="0" smtClean="0"/>
              <a:t> lamented the conformity/consumerism of society &amp; wanted more public spending </a:t>
            </a:r>
          </a:p>
          <a:p>
            <a:pPr eaLnBrk="1" hangingPunct="1">
              <a:buFontTx/>
              <a:buNone/>
            </a:pPr>
            <a:r>
              <a:rPr lang="en-US" altLang="en-US" sz="2200" dirty="0" smtClean="0"/>
              <a:t>#3: </a:t>
            </a:r>
            <a:r>
              <a:rPr lang="en-US" altLang="en-US" sz="2200" b="1" u="sng" dirty="0" smtClean="0"/>
              <a:t>Literature</a:t>
            </a:r>
            <a:r>
              <a:rPr lang="en-US" altLang="en-US" sz="2200" dirty="0" smtClean="0"/>
              <a:t> =&gt; “Beat” writers like _______________________reacted against social conformity; while others like </a:t>
            </a:r>
            <a:r>
              <a:rPr lang="en-US" altLang="en-US" sz="2200" b="1" i="1" dirty="0" smtClean="0"/>
              <a:t>Joseph Heller &amp; JD Salinger </a:t>
            </a:r>
            <a:r>
              <a:rPr lang="en-US" altLang="en-US" sz="2200" dirty="0" smtClean="0"/>
              <a:t>expressed disillusionment w/ modern society =&gt; </a:t>
            </a:r>
            <a:r>
              <a:rPr lang="en-US" altLang="en-US" sz="2200" b="1" i="1" dirty="0" smtClean="0"/>
              <a:t>Catcher in the Rye</a:t>
            </a:r>
            <a:r>
              <a:rPr lang="en-US" altLang="en-US" sz="2200" dirty="0" smtClean="0"/>
              <a:t>, </a:t>
            </a:r>
            <a:r>
              <a:rPr lang="en-US" altLang="en-US" sz="2200" b="1" i="1" dirty="0" smtClean="0"/>
              <a:t>Catch 22</a:t>
            </a:r>
          </a:p>
          <a:p>
            <a:pPr eaLnBrk="1" hangingPunct="1">
              <a:buFontTx/>
              <a:buNone/>
            </a:pPr>
            <a:r>
              <a:rPr lang="en-US" altLang="en-US" sz="2200" dirty="0" smtClean="0"/>
              <a:t>#4: </a:t>
            </a:r>
            <a:r>
              <a:rPr lang="en-US" altLang="en-US" sz="2200" b="1" u="sng" dirty="0" smtClean="0"/>
              <a:t>Women’s Movement</a:t>
            </a:r>
            <a:r>
              <a:rPr lang="en-US" altLang="en-US" sz="2200" dirty="0" smtClean="0"/>
              <a:t> =&gt; 1963 Novel </a:t>
            </a:r>
            <a:r>
              <a:rPr lang="en-US" altLang="en-US" sz="2200" b="1" i="1" dirty="0" smtClean="0"/>
              <a:t>The Feminine Mystique</a:t>
            </a:r>
            <a:r>
              <a:rPr lang="en-US" altLang="en-US" sz="2200" dirty="0" smtClean="0"/>
              <a:t> expressed female dissatisfaction w/ chains of </a:t>
            </a:r>
            <a:r>
              <a:rPr lang="en-US" altLang="en-US" sz="2200" dirty="0" err="1" smtClean="0"/>
              <a:t>hosewivery</a:t>
            </a:r>
            <a:r>
              <a:rPr lang="en-US" altLang="en-US" sz="2200" dirty="0" smtClean="0"/>
              <a:t> and galvanized women’s rights movement</a:t>
            </a:r>
          </a:p>
          <a:p>
            <a:pPr lvl="1">
              <a:buFont typeface="Wingdings" panose="05000000000000000000" pitchFamily="2" charset="2"/>
              <a:buChar char="§"/>
            </a:pPr>
            <a:r>
              <a:rPr lang="en-US" altLang="en-US" sz="2200" dirty="0" smtClean="0"/>
              <a:t>Start ______________________________w/ Gloria Steinem to fight for full female equality</a:t>
            </a:r>
            <a:endParaRPr lang="en-US" altLang="en-US" sz="2400" dirty="0" smtClean="0"/>
          </a:p>
          <a:p>
            <a:pPr eaLnBrk="1" hangingPunct="1">
              <a:buFontTx/>
              <a:buNone/>
            </a:pPr>
            <a:r>
              <a:rPr lang="en-US" altLang="en-US" sz="2200" dirty="0" smtClean="0"/>
              <a:t>#5: </a:t>
            </a:r>
            <a:r>
              <a:rPr lang="en-US" altLang="en-US" sz="2200" b="1" u="sng" dirty="0" smtClean="0"/>
              <a:t>Civil Rights</a:t>
            </a:r>
            <a:r>
              <a:rPr lang="en-US" altLang="en-US" sz="2200" dirty="0" smtClean="0"/>
              <a:t> =&gt; Blacks were regularly denied affluence, govt. support, freedoms and prosperity and reacted against this harshly (no longer willing to “wait”)</a:t>
            </a:r>
          </a:p>
          <a:p>
            <a:pPr lvl="1">
              <a:buFont typeface="Wingdings" panose="05000000000000000000" pitchFamily="2" charset="2"/>
              <a:buChar char="§"/>
            </a:pPr>
            <a:r>
              <a:rPr lang="en-US" altLang="en-US" sz="2100" dirty="0" smtClean="0"/>
              <a:t>WWII experiences (i.e. fighting against Fascism and Racism in Nazi Germany) gave African Americans desire to fight for own rights</a:t>
            </a:r>
            <a:endParaRPr lang="en-US" altLang="en-US" sz="2300" dirty="0" smtClean="0"/>
          </a:p>
        </p:txBody>
      </p:sp>
    </p:spTree>
    <p:extLst>
      <p:ext uri="{BB962C8B-B14F-4D97-AF65-F5344CB8AC3E}">
        <p14:creationId xmlns:p14="http://schemas.microsoft.com/office/powerpoint/2010/main" val="22354630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C6600">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Postwar Academic Critics</a:t>
            </a:r>
            <a:endParaRPr lang="en-US" b="1" u="sng" dirty="0"/>
          </a:p>
        </p:txBody>
      </p:sp>
      <p:sp>
        <p:nvSpPr>
          <p:cNvPr id="3" name="Content Placeholder 2"/>
          <p:cNvSpPr>
            <a:spLocks noGrp="1"/>
          </p:cNvSpPr>
          <p:nvPr>
            <p:ph idx="1"/>
          </p:nvPr>
        </p:nvSpPr>
        <p:spPr>
          <a:xfrm>
            <a:off x="0" y="838200"/>
            <a:ext cx="9144000" cy="4191000"/>
          </a:xfrm>
        </p:spPr>
        <p:txBody>
          <a:bodyPr>
            <a:normAutofit lnSpcReduction="10000"/>
          </a:bodyPr>
          <a:lstStyle/>
          <a:p>
            <a:pPr marL="0" indent="0">
              <a:buNone/>
            </a:pPr>
            <a:r>
              <a:rPr lang="en-US" sz="2200" dirty="0" smtClean="0"/>
              <a:t>“The US postwar economic boom is an entirely new phenomenon . . . Societies before have operated on an economy of scarcity . . . The US and other industrialized nations no operate on an economy of abundance.”</a:t>
            </a:r>
          </a:p>
          <a:p>
            <a:pPr marL="0" indent="0">
              <a:buNone/>
            </a:pPr>
            <a:r>
              <a:rPr lang="en-US" sz="2200" dirty="0"/>
              <a:t>	</a:t>
            </a:r>
            <a:r>
              <a:rPr lang="en-US" sz="2200" dirty="0" smtClean="0"/>
              <a:t>		-- John Kenneth Galbraith, </a:t>
            </a:r>
            <a:r>
              <a:rPr lang="en-US" sz="2200" i="1" dirty="0" smtClean="0"/>
              <a:t>The Affluent Society</a:t>
            </a:r>
          </a:p>
          <a:p>
            <a:pPr marL="0" indent="0">
              <a:buNone/>
            </a:pPr>
            <a:endParaRPr lang="en-US" sz="2200" i="1" dirty="0"/>
          </a:p>
          <a:p>
            <a:pPr marL="0" indent="0">
              <a:buNone/>
            </a:pPr>
            <a:r>
              <a:rPr lang="en-US" sz="2200" i="1" dirty="0" smtClean="0"/>
              <a:t>“</a:t>
            </a:r>
            <a:r>
              <a:rPr lang="en-US" sz="2200" dirty="0" smtClean="0"/>
              <a:t>The conformity expected in corporate America today is changing the dominant social dynamic in the US.  Formerly, people were predominantly ‘inner directed’  when forming opinions of themselves, using their own values and the esteem of their families and friends to form self assessments.  Now, though, people are becoming ‘other directed’, concerning themselves primarily at winning the approval of the corporation or community.”</a:t>
            </a:r>
          </a:p>
          <a:p>
            <a:pPr marL="0" indent="0">
              <a:buNone/>
            </a:pPr>
            <a:r>
              <a:rPr lang="en-US" sz="2200" i="1" dirty="0"/>
              <a:t>	</a:t>
            </a:r>
            <a:r>
              <a:rPr lang="en-US" sz="2200" i="1" dirty="0" smtClean="0"/>
              <a:t>		-- </a:t>
            </a:r>
            <a:r>
              <a:rPr lang="en-US" sz="2200" dirty="0" smtClean="0"/>
              <a:t>David Riesman</a:t>
            </a:r>
            <a:r>
              <a:rPr lang="en-US" sz="2200" i="1" dirty="0" smtClean="0"/>
              <a:t>, The Lonely Crowd</a:t>
            </a:r>
          </a:p>
        </p:txBody>
      </p:sp>
    </p:spTree>
    <p:extLst>
      <p:ext uri="{BB962C8B-B14F-4D97-AF65-F5344CB8AC3E}">
        <p14:creationId xmlns:p14="http://schemas.microsoft.com/office/powerpoint/2010/main" val="19962909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C6600">
            <a:alpha val="22000"/>
          </a:srgbClr>
        </a:solidFill>
        <a:effectLst/>
      </p:bgPr>
    </p:bg>
    <p:spTree>
      <p:nvGrpSpPr>
        <p:cNvPr id="1" name=""/>
        <p:cNvGrpSpPr/>
        <p:nvPr/>
      </p:nvGrpSpPr>
      <p:grpSpPr>
        <a:xfrm>
          <a:off x="0" y="0"/>
          <a:ext cx="0" cy="0"/>
          <a:chOff x="0" y="0"/>
          <a:chExt cx="0" cy="0"/>
        </a:xfrm>
      </p:grpSpPr>
      <p:sp>
        <p:nvSpPr>
          <p:cNvPr id="43010" name="Rectangle 8"/>
          <p:cNvSpPr>
            <a:spLocks noGrp="1" noChangeArrowheads="1"/>
          </p:cNvSpPr>
          <p:nvPr>
            <p:ph type="title"/>
          </p:nvPr>
        </p:nvSpPr>
        <p:spPr>
          <a:xfrm>
            <a:off x="457200" y="152400"/>
            <a:ext cx="8229600" cy="411163"/>
          </a:xfrm>
        </p:spPr>
        <p:txBody>
          <a:bodyPr>
            <a:normAutofit fontScale="90000"/>
          </a:bodyPr>
          <a:lstStyle/>
          <a:p>
            <a:pPr eaLnBrk="1" hangingPunct="1"/>
            <a:r>
              <a:rPr lang="en-US" altLang="en-US" sz="4000" b="1" u="sng" smtClean="0"/>
              <a:t>Betty Friedan and NOW</a:t>
            </a:r>
          </a:p>
        </p:txBody>
      </p:sp>
      <p:sp>
        <p:nvSpPr>
          <p:cNvPr id="43011" name="Rectangle 3"/>
          <p:cNvSpPr>
            <a:spLocks noGrp="1" noChangeArrowheads="1"/>
          </p:cNvSpPr>
          <p:nvPr>
            <p:ph type="body" sz="half" idx="4294967295"/>
          </p:nvPr>
        </p:nvSpPr>
        <p:spPr>
          <a:xfrm>
            <a:off x="0" y="762000"/>
            <a:ext cx="4267200" cy="5791200"/>
          </a:xfrm>
        </p:spPr>
        <p:txBody>
          <a:bodyPr>
            <a:normAutofit lnSpcReduction="10000"/>
          </a:bodyPr>
          <a:lstStyle/>
          <a:p>
            <a:pPr eaLnBrk="1" hangingPunct="1">
              <a:buFontTx/>
              <a:buNone/>
            </a:pPr>
            <a:r>
              <a:rPr lang="en-US" altLang="en-US" sz="2600" dirty="0" smtClean="0"/>
              <a:t>Source: </a:t>
            </a:r>
            <a:r>
              <a:rPr lang="en-US" altLang="en-US" sz="2600" b="1" u="sng" dirty="0" smtClean="0"/>
              <a:t>The Feminine Mystique</a:t>
            </a:r>
            <a:r>
              <a:rPr lang="en-US" altLang="en-US" sz="2600" b="1" dirty="0" smtClean="0"/>
              <a:t> by Betty Friedan</a:t>
            </a:r>
            <a:r>
              <a:rPr lang="en-US" altLang="en-US" sz="2600" dirty="0" smtClean="0"/>
              <a:t> (1963)</a:t>
            </a:r>
            <a:r>
              <a:rPr lang="en-US" altLang="en-US" sz="2000" dirty="0" smtClean="0"/>
              <a:t/>
            </a:r>
            <a:br>
              <a:rPr lang="en-US" altLang="en-US" sz="2000" dirty="0" smtClean="0"/>
            </a:br>
            <a:r>
              <a:rPr lang="en-US" altLang="en-US" sz="2400" dirty="0" smtClean="0"/>
              <a:t>"Housewives are mindless and thing-hungry... ; They are trapped in trivial domestic routine and meaningless busywork within a community that does not challenge their intelligence. Housework is peculiarly suited to the capabilities of feeble-minded girls; it can hardly use the abilities of a woman of average or normal human intelligence."</a:t>
            </a:r>
          </a:p>
        </p:txBody>
      </p:sp>
      <p:pic>
        <p:nvPicPr>
          <p:cNvPr id="43012" name="Picture 5" descr="Betty%20Friedan"/>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271963" y="914400"/>
            <a:ext cx="4872037" cy="5105400"/>
          </a:xfrm>
        </p:spPr>
      </p:pic>
    </p:spTree>
    <p:extLst>
      <p:ext uri="{BB962C8B-B14F-4D97-AF65-F5344CB8AC3E}">
        <p14:creationId xmlns:p14="http://schemas.microsoft.com/office/powerpoint/2010/main" val="21477337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96633">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smtClean="0"/>
              <a:t>Liberalism</a:t>
            </a:r>
            <a:endParaRPr lang="en-US" b="1" u="sng" dirty="0"/>
          </a:p>
        </p:txBody>
      </p:sp>
      <p:sp>
        <p:nvSpPr>
          <p:cNvPr id="3" name="Content Placeholder 2"/>
          <p:cNvSpPr>
            <a:spLocks noGrp="1"/>
          </p:cNvSpPr>
          <p:nvPr>
            <p:ph idx="1"/>
          </p:nvPr>
        </p:nvSpPr>
        <p:spPr>
          <a:xfrm>
            <a:off x="0" y="609601"/>
            <a:ext cx="9144000" cy="1676400"/>
          </a:xfrm>
        </p:spPr>
        <p:txBody>
          <a:bodyPr>
            <a:normAutofit/>
          </a:bodyPr>
          <a:lstStyle/>
          <a:p>
            <a:r>
              <a:rPr lang="en-US" sz="2300" b="1" i="1" dirty="0" smtClean="0"/>
              <a:t>Liberalism </a:t>
            </a:r>
            <a:r>
              <a:rPr lang="en-US" sz="2300" dirty="0" smtClean="0"/>
              <a:t>=&gt; </a:t>
            </a:r>
            <a:r>
              <a:rPr lang="en-US" sz="2400" dirty="0"/>
              <a:t> In the twentieth century, a viewpoint or ideology associated with free political </a:t>
            </a:r>
            <a:r>
              <a:rPr lang="en-US" sz="2400" dirty="0" smtClean="0"/>
              <a:t>institutions (i.e. anti-communism) </a:t>
            </a:r>
            <a:r>
              <a:rPr lang="en-US" sz="2400" dirty="0"/>
              <a:t>&amp;</a:t>
            </a:r>
            <a:r>
              <a:rPr lang="en-US" sz="2400" dirty="0" smtClean="0"/>
              <a:t> </a:t>
            </a:r>
            <a:r>
              <a:rPr lang="en-US" sz="2400" dirty="0"/>
              <a:t>religious toleration, as well as support for a strong role of government in regulating capitalism &amp;</a:t>
            </a:r>
            <a:r>
              <a:rPr lang="en-US" sz="2400" dirty="0" smtClean="0"/>
              <a:t> </a:t>
            </a:r>
            <a:r>
              <a:rPr lang="en-US" sz="2400" dirty="0"/>
              <a:t>constructing the welfare </a:t>
            </a:r>
            <a:r>
              <a:rPr lang="en-US" sz="2400" dirty="0" smtClean="0"/>
              <a:t>state </a:t>
            </a:r>
            <a:endParaRPr lang="en-US" sz="2300" dirty="0"/>
          </a:p>
        </p:txBody>
      </p:sp>
      <p:pic>
        <p:nvPicPr>
          <p:cNvPr id="1026" name="Picture 2" descr="http://images.sodahead.com/polls/002823569/534862183_LIBERALISM20OBAMA20CARTOONS_xlar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72144"/>
            <a:ext cx="6324600" cy="4458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7162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6633">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9200" y="990600"/>
            <a:ext cx="3886200" cy="1265238"/>
          </a:xfrm>
        </p:spPr>
        <p:txBody>
          <a:bodyPr>
            <a:normAutofit fontScale="90000"/>
          </a:bodyPr>
          <a:lstStyle/>
          <a:p>
            <a:r>
              <a:rPr lang="en-US" i="1" dirty="0" smtClean="0"/>
              <a:t>Liberalism and the “Split Level society” of Postwar America</a:t>
            </a:r>
            <a:endParaRPr lang="en-US" i="1" dirty="0"/>
          </a:p>
        </p:txBody>
      </p:sp>
      <p:pic>
        <p:nvPicPr>
          <p:cNvPr id="3" name="Picture 2" descr="Split Level Living.jpg"/>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4578927" cy="6400800"/>
          </a:xfrm>
          <a:prstGeom prst="rect">
            <a:avLst/>
          </a:prstGeom>
          <a:noFill/>
          <a:ln>
            <a:noFill/>
          </a:ln>
        </p:spPr>
      </p:pic>
    </p:spTree>
    <p:extLst>
      <p:ext uri="{BB962C8B-B14F-4D97-AF65-F5344CB8AC3E}">
        <p14:creationId xmlns:p14="http://schemas.microsoft.com/office/powerpoint/2010/main" val="3190834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96633">
            <a:alpha val="40000"/>
          </a:srgbClr>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76200"/>
            <a:ext cx="8229600" cy="457200"/>
          </a:xfrm>
        </p:spPr>
        <p:txBody>
          <a:bodyPr>
            <a:normAutofit fontScale="90000"/>
          </a:bodyPr>
          <a:lstStyle/>
          <a:p>
            <a:pPr eaLnBrk="1" hangingPunct="1"/>
            <a:r>
              <a:rPr lang="en-US" altLang="en-US" sz="4000" b="1" u="sng" dirty="0" smtClean="0"/>
              <a:t>Civil Rights Movement</a:t>
            </a:r>
          </a:p>
        </p:txBody>
      </p:sp>
      <p:sp>
        <p:nvSpPr>
          <p:cNvPr id="22531" name="Rectangle 3"/>
          <p:cNvSpPr>
            <a:spLocks noGrp="1" noChangeArrowheads="1"/>
          </p:cNvSpPr>
          <p:nvPr>
            <p:ph type="body" idx="1"/>
          </p:nvPr>
        </p:nvSpPr>
        <p:spPr>
          <a:xfrm>
            <a:off x="0" y="609600"/>
            <a:ext cx="9144000" cy="6324600"/>
          </a:xfrm>
        </p:spPr>
        <p:txBody>
          <a:bodyPr>
            <a:normAutofit lnSpcReduction="10000"/>
          </a:bodyPr>
          <a:lstStyle/>
          <a:p>
            <a:pPr eaLnBrk="1" hangingPunct="1"/>
            <a:r>
              <a:rPr lang="en-US" altLang="en-US" sz="2100" dirty="0" smtClean="0"/>
              <a:t>Post WWII both North and South had segregated societies</a:t>
            </a:r>
          </a:p>
          <a:p>
            <a:pPr lvl="1">
              <a:buFont typeface="Wingdings" panose="05000000000000000000" pitchFamily="2" charset="2"/>
              <a:buChar char="§"/>
            </a:pPr>
            <a:r>
              <a:rPr lang="en-US" altLang="en-US" sz="2100" dirty="0" smtClean="0"/>
              <a:t>North = </a:t>
            </a:r>
            <a:r>
              <a:rPr lang="en-US" altLang="en-US" sz="2100" b="1" i="1" dirty="0" smtClean="0"/>
              <a:t>de facto segregation</a:t>
            </a:r>
            <a:r>
              <a:rPr lang="en-US" altLang="en-US" sz="2100" dirty="0"/>
              <a:t> </a:t>
            </a:r>
            <a:r>
              <a:rPr lang="en-US" altLang="en-US" sz="2100" dirty="0" smtClean="0"/>
              <a:t>=&gt;  suburbanization &amp; housing discrimination</a:t>
            </a:r>
          </a:p>
          <a:p>
            <a:pPr lvl="1">
              <a:buFont typeface="Wingdings" panose="05000000000000000000" pitchFamily="2" charset="2"/>
              <a:buChar char="§"/>
            </a:pPr>
            <a:r>
              <a:rPr lang="en-US" altLang="en-US" sz="2100" dirty="0" smtClean="0"/>
              <a:t>South = </a:t>
            </a:r>
            <a:r>
              <a:rPr lang="en-US" altLang="en-US" sz="2100" b="1" i="1" dirty="0" smtClean="0"/>
              <a:t>de jure segregation</a:t>
            </a:r>
            <a:r>
              <a:rPr lang="en-US" altLang="en-US" sz="2100" dirty="0" smtClean="0"/>
              <a:t> =&gt; laws and statutes (</a:t>
            </a:r>
            <a:r>
              <a:rPr lang="en-US" altLang="en-US" sz="2100" b="1" i="1" dirty="0" smtClean="0"/>
              <a:t>Jim Crow</a:t>
            </a:r>
            <a:r>
              <a:rPr lang="en-US" altLang="en-US" sz="2100" dirty="0" smtClean="0"/>
              <a:t>)</a:t>
            </a:r>
          </a:p>
          <a:p>
            <a:pPr eaLnBrk="1" hangingPunct="1"/>
            <a:r>
              <a:rPr lang="en-US" altLang="en-US" sz="2100" dirty="0" smtClean="0"/>
              <a:t>NAACP under leadership of ______________________(1</a:t>
            </a:r>
            <a:r>
              <a:rPr lang="en-US" altLang="en-US" sz="2100" baseline="30000" dirty="0" smtClean="0"/>
              <a:t>st</a:t>
            </a:r>
            <a:r>
              <a:rPr lang="en-US" altLang="en-US" sz="2100" dirty="0" smtClean="0"/>
              <a:t> Black Supreme Court Justice)</a:t>
            </a:r>
            <a:r>
              <a:rPr lang="en-US" altLang="en-US" sz="2100" dirty="0"/>
              <a:t> </a:t>
            </a:r>
            <a:r>
              <a:rPr lang="en-US" altLang="en-US" sz="2100" dirty="0" smtClean="0"/>
              <a:t>sought to end this discrimination by bringing legal challenges</a:t>
            </a:r>
          </a:p>
          <a:p>
            <a:pPr lvl="1">
              <a:buFont typeface="Wingdings" panose="05000000000000000000" pitchFamily="2" charset="2"/>
              <a:buChar char="§"/>
            </a:pPr>
            <a:r>
              <a:rPr lang="en-US" altLang="en-US" sz="2100" dirty="0" smtClean="0"/>
              <a:t>________________________case (1954) declares segregation illegal 9-0 !!</a:t>
            </a:r>
          </a:p>
          <a:p>
            <a:pPr lvl="1">
              <a:buFont typeface="Wingdings" panose="05000000000000000000" pitchFamily="2" charset="2"/>
              <a:buChar char="§"/>
            </a:pPr>
            <a:r>
              <a:rPr lang="en-US" altLang="en-US" sz="2100" dirty="0" smtClean="0"/>
              <a:t>Warren </a:t>
            </a:r>
            <a:r>
              <a:rPr lang="en-US" altLang="en-US" sz="2100" dirty="0"/>
              <a:t>C</a:t>
            </a:r>
            <a:r>
              <a:rPr lang="en-US" altLang="en-US" sz="2100" dirty="0" smtClean="0"/>
              <a:t>ourt frustrated w/ lack of Congressional/Presidential Action</a:t>
            </a:r>
          </a:p>
          <a:p>
            <a:pPr marL="457200" lvl="1" indent="0">
              <a:buNone/>
            </a:pPr>
            <a:r>
              <a:rPr lang="en-US" altLang="en-US" sz="2100" dirty="0"/>
              <a:t>	</a:t>
            </a:r>
            <a:r>
              <a:rPr lang="en-US" altLang="en-US" sz="2100" dirty="0" smtClean="0"/>
              <a:t>-- Truman did </a:t>
            </a:r>
            <a:r>
              <a:rPr lang="en-US" altLang="en-US" sz="2100" b="1" i="1" dirty="0" smtClean="0"/>
              <a:t>desegregate the military by Executive Order in 1948 </a:t>
            </a:r>
            <a:r>
              <a:rPr lang="en-US" altLang="en-US" sz="2100" dirty="0" smtClean="0"/>
              <a:t>and reflected the growing attitude that the federal </a:t>
            </a:r>
            <a:r>
              <a:rPr lang="en-US" altLang="en-US" sz="2100" dirty="0" err="1" smtClean="0"/>
              <a:t>govt</a:t>
            </a:r>
            <a:r>
              <a:rPr lang="en-US" altLang="en-US" sz="2100" dirty="0" smtClean="0"/>
              <a:t> should promote greater racial justice and equality</a:t>
            </a:r>
          </a:p>
          <a:p>
            <a:pPr eaLnBrk="1" hangingPunct="1"/>
            <a:r>
              <a:rPr lang="en-US" altLang="en-US" sz="2100" dirty="0" smtClean="0"/>
              <a:t>Eisenhower Adm. still refuses to act to support Brown decision &amp; blacks seek to bring an end to discrimination via alternate means =&gt; Civil Rights movement</a:t>
            </a:r>
          </a:p>
          <a:p>
            <a:pPr marL="685800" lvl="1">
              <a:buFont typeface="Wingdings" panose="05000000000000000000" pitchFamily="2" charset="2"/>
              <a:buChar char="§"/>
            </a:pPr>
            <a:r>
              <a:rPr lang="en-US" altLang="en-US" sz="2100" dirty="0" smtClean="0"/>
              <a:t>_______________________=&gt; 9 students who integrated Little Rock Central High in Arkansas (severe discrimination and physical violence)</a:t>
            </a:r>
          </a:p>
          <a:p>
            <a:pPr>
              <a:buNone/>
            </a:pPr>
            <a:r>
              <a:rPr lang="en-US" altLang="en-US" sz="2100" b="1" u="sng" dirty="0"/>
              <a:t>Civil Rights Movement has 2 Competing Ideologies</a:t>
            </a:r>
          </a:p>
          <a:p>
            <a:r>
              <a:rPr lang="en-US" altLang="en-US" sz="2100" b="1" u="sng" dirty="0"/>
              <a:t>Non-Violent Resistance – </a:t>
            </a:r>
            <a:r>
              <a:rPr lang="en-US" altLang="en-US" sz="2100" dirty="0"/>
              <a:t>adopted from </a:t>
            </a:r>
            <a:r>
              <a:rPr lang="en-US" altLang="en-US" sz="2100" b="1" i="1" dirty="0"/>
              <a:t>Gandhi and Thoreau</a:t>
            </a:r>
          </a:p>
          <a:p>
            <a:pPr>
              <a:buNone/>
            </a:pPr>
            <a:r>
              <a:rPr lang="en-US" altLang="en-US" sz="2100" b="1" i="1" dirty="0"/>
              <a:t>	A. Principles =&gt; </a:t>
            </a:r>
            <a:r>
              <a:rPr lang="en-US" altLang="en-US" sz="2100" dirty="0"/>
              <a:t>suffering can educate and change; the Universe is essentially good and good will triumph</a:t>
            </a:r>
            <a:r>
              <a:rPr lang="en-US" altLang="en-US" sz="2100" b="1" i="1" dirty="0"/>
              <a:t> (connected to Christian religion)</a:t>
            </a:r>
          </a:p>
          <a:p>
            <a:pPr eaLnBrk="1" hangingPunct="1">
              <a:buFontTx/>
              <a:buNone/>
            </a:pPr>
            <a:endParaRPr lang="en-US" altLang="en-US" sz="1800" b="1" i="1" dirty="0" smtClean="0"/>
          </a:p>
        </p:txBody>
      </p:sp>
    </p:spTree>
    <p:extLst>
      <p:ext uri="{BB962C8B-B14F-4D97-AF65-F5344CB8AC3E}">
        <p14:creationId xmlns:p14="http://schemas.microsoft.com/office/powerpoint/2010/main" val="212548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blinds(horizontal)">
                                      <p:cBhvr>
                                        <p:cTn id="7" dur="500"/>
                                        <p:tgtEl>
                                          <p:spTgt spid="2253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2531">
                                            <p:txEl>
                                              <p:pRg st="1" end="1"/>
                                            </p:txEl>
                                          </p:spTgt>
                                        </p:tgtEl>
                                        <p:attrNameLst>
                                          <p:attrName>style.visibility</p:attrName>
                                        </p:attrNameLst>
                                      </p:cBhvr>
                                      <p:to>
                                        <p:strVal val="visible"/>
                                      </p:to>
                                    </p:set>
                                    <p:animEffect transition="in" filter="blinds(horizontal)">
                                      <p:cBhvr>
                                        <p:cTn id="10" dur="500"/>
                                        <p:tgtEl>
                                          <p:spTgt spid="22531">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animEffect transition="in" filter="blinds(horizontal)">
                                      <p:cBhvr>
                                        <p:cTn id="13" dur="500"/>
                                        <p:tgtEl>
                                          <p:spTgt spid="22531">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2531">
                                            <p:txEl>
                                              <p:pRg st="3" end="3"/>
                                            </p:txEl>
                                          </p:spTgt>
                                        </p:tgtEl>
                                        <p:attrNameLst>
                                          <p:attrName>style.visibility</p:attrName>
                                        </p:attrNameLst>
                                      </p:cBhvr>
                                      <p:to>
                                        <p:strVal val="visible"/>
                                      </p:to>
                                    </p:set>
                                    <p:animEffect transition="in" filter="blinds(horizontal)">
                                      <p:cBhvr>
                                        <p:cTn id="16" dur="500"/>
                                        <p:tgtEl>
                                          <p:spTgt spid="22531">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animEffect transition="in" filter="blinds(horizontal)">
                                      <p:cBhvr>
                                        <p:cTn id="19" dur="500"/>
                                        <p:tgtEl>
                                          <p:spTgt spid="22531">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2531">
                                            <p:txEl>
                                              <p:pRg st="5" end="5"/>
                                            </p:txEl>
                                          </p:spTgt>
                                        </p:tgtEl>
                                        <p:attrNameLst>
                                          <p:attrName>style.visibility</p:attrName>
                                        </p:attrNameLst>
                                      </p:cBhvr>
                                      <p:to>
                                        <p:strVal val="visible"/>
                                      </p:to>
                                    </p:set>
                                    <p:animEffect transition="in" filter="blinds(horizontal)">
                                      <p:cBhvr>
                                        <p:cTn id="22" dur="500"/>
                                        <p:tgtEl>
                                          <p:spTgt spid="22531">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2531">
                                            <p:txEl>
                                              <p:pRg st="6" end="6"/>
                                            </p:txEl>
                                          </p:spTgt>
                                        </p:tgtEl>
                                        <p:attrNameLst>
                                          <p:attrName>style.visibility</p:attrName>
                                        </p:attrNameLst>
                                      </p:cBhvr>
                                      <p:to>
                                        <p:strVal val="visible"/>
                                      </p:to>
                                    </p:set>
                                    <p:animEffect transition="in" filter="blinds(horizontal)">
                                      <p:cBhvr>
                                        <p:cTn id="25" dur="500"/>
                                        <p:tgtEl>
                                          <p:spTgt spid="22531">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2531">
                                            <p:txEl>
                                              <p:pRg st="7" end="7"/>
                                            </p:txEl>
                                          </p:spTgt>
                                        </p:tgtEl>
                                        <p:attrNameLst>
                                          <p:attrName>style.visibility</p:attrName>
                                        </p:attrNameLst>
                                      </p:cBhvr>
                                      <p:to>
                                        <p:strVal val="visible"/>
                                      </p:to>
                                    </p:set>
                                    <p:animEffect transition="in" filter="blinds(horizontal)">
                                      <p:cBhvr>
                                        <p:cTn id="28" dur="500"/>
                                        <p:tgtEl>
                                          <p:spTgt spid="22531">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22531">
                                            <p:txEl>
                                              <p:pRg st="8" end="8"/>
                                            </p:txEl>
                                          </p:spTgt>
                                        </p:tgtEl>
                                        <p:attrNameLst>
                                          <p:attrName>style.visibility</p:attrName>
                                        </p:attrNameLst>
                                      </p:cBhvr>
                                      <p:to>
                                        <p:strVal val="visible"/>
                                      </p:to>
                                    </p:set>
                                    <p:animEffect transition="in" filter="blinds(horizontal)">
                                      <p:cBhvr>
                                        <p:cTn id="31" dur="500"/>
                                        <p:tgtEl>
                                          <p:spTgt spid="22531">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2531">
                                            <p:txEl>
                                              <p:pRg st="9" end="9"/>
                                            </p:txEl>
                                          </p:spTgt>
                                        </p:tgtEl>
                                        <p:attrNameLst>
                                          <p:attrName>style.visibility</p:attrName>
                                        </p:attrNameLst>
                                      </p:cBhvr>
                                      <p:to>
                                        <p:strVal val="visible"/>
                                      </p:to>
                                    </p:set>
                                    <p:animEffect transition="in" filter="blinds(horizontal)">
                                      <p:cBhvr>
                                        <p:cTn id="34" dur="500"/>
                                        <p:tgtEl>
                                          <p:spTgt spid="22531">
                                            <p:txEl>
                                              <p:pRg st="9" end="9"/>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22531">
                                            <p:txEl>
                                              <p:pRg st="10" end="10"/>
                                            </p:txEl>
                                          </p:spTgt>
                                        </p:tgtEl>
                                        <p:attrNameLst>
                                          <p:attrName>style.visibility</p:attrName>
                                        </p:attrNameLst>
                                      </p:cBhvr>
                                      <p:to>
                                        <p:strVal val="visible"/>
                                      </p:to>
                                    </p:set>
                                    <p:animEffect transition="in" filter="blinds(horizontal)">
                                      <p:cBhvr>
                                        <p:cTn id="37" dur="500"/>
                                        <p:tgtEl>
                                          <p:spTgt spid="22531">
                                            <p:txEl>
                                              <p:pRg st="10" end="10"/>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22531">
                                            <p:txEl>
                                              <p:pRg st="11" end="11"/>
                                            </p:txEl>
                                          </p:spTgt>
                                        </p:tgtEl>
                                        <p:attrNameLst>
                                          <p:attrName>style.visibility</p:attrName>
                                        </p:attrNameLst>
                                      </p:cBhvr>
                                      <p:to>
                                        <p:strVal val="visible"/>
                                      </p:to>
                                    </p:set>
                                    <p:animEffect transition="in" filter="blinds(horizontal)">
                                      <p:cBhvr>
                                        <p:cTn id="40" dur="500"/>
                                        <p:tgtEl>
                                          <p:spTgt spid="2253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96633">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28600"/>
          </a:xfrm>
        </p:spPr>
        <p:txBody>
          <a:bodyPr>
            <a:normAutofit fontScale="90000"/>
          </a:bodyPr>
          <a:lstStyle/>
          <a:p>
            <a:r>
              <a:rPr lang="en-US" b="1" u="sng" dirty="0" smtClean="0"/>
              <a:t>Little Rock Nine</a:t>
            </a:r>
            <a:endParaRPr lang="en-US" b="1" u="sng" dirty="0"/>
          </a:p>
        </p:txBody>
      </p:sp>
      <p:sp>
        <p:nvSpPr>
          <p:cNvPr id="4" name="Content Placeholder 3"/>
          <p:cNvSpPr>
            <a:spLocks noGrp="1"/>
          </p:cNvSpPr>
          <p:nvPr>
            <p:ph sz="half" idx="2"/>
          </p:nvPr>
        </p:nvSpPr>
        <p:spPr>
          <a:xfrm>
            <a:off x="76200" y="5562600"/>
            <a:ext cx="8915400" cy="1295400"/>
          </a:xfrm>
        </p:spPr>
        <p:txBody>
          <a:bodyPr>
            <a:normAutofit fontScale="62500" lnSpcReduction="20000"/>
          </a:bodyPr>
          <a:lstStyle/>
          <a:p>
            <a:pPr marL="0" indent="0">
              <a:buNone/>
            </a:pPr>
            <a:r>
              <a:rPr lang="en-US" dirty="0" smtClean="0"/>
              <a:t>Originally the 9 students who enrolled in Central High School in Little Rock were prohibited from entering by </a:t>
            </a:r>
            <a:r>
              <a:rPr lang="en-US" dirty="0" err="1" smtClean="0"/>
              <a:t>Gov</a:t>
            </a:r>
            <a:r>
              <a:rPr lang="en-US" dirty="0" smtClean="0"/>
              <a:t> Orville </a:t>
            </a:r>
            <a:r>
              <a:rPr lang="en-US" dirty="0" err="1" smtClean="0"/>
              <a:t>Faubus</a:t>
            </a:r>
            <a:r>
              <a:rPr lang="en-US" dirty="0" smtClean="0"/>
              <a:t> =&gt; after the intervention of President Eisenhower they attended classes in 1957</a:t>
            </a:r>
          </a:p>
          <a:p>
            <a:r>
              <a:rPr lang="en-US" dirty="0" smtClean="0"/>
              <a:t>The Students encountered severe racial discrimination from students, administrators and teachers</a:t>
            </a:r>
            <a:endParaRPr lang="en-US" dirty="0"/>
          </a:p>
        </p:txBody>
      </p:sp>
      <p:pic>
        <p:nvPicPr>
          <p:cNvPr id="5122" name="Picture 2" descr="http://www.ashford.zone/images/2007/09/littler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229600"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527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96633">
            <a:alpha val="40000"/>
          </a:srgb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229600" cy="487363"/>
          </a:xfrm>
        </p:spPr>
        <p:txBody>
          <a:bodyPr>
            <a:normAutofit fontScale="90000"/>
          </a:bodyPr>
          <a:lstStyle/>
          <a:p>
            <a:pPr eaLnBrk="1" hangingPunct="1"/>
            <a:r>
              <a:rPr lang="en-US" altLang="en-US" sz="3600" b="1" u="sng" dirty="0" smtClean="0"/>
              <a:t>Civil Rights Movement (Continued)</a:t>
            </a:r>
          </a:p>
        </p:txBody>
      </p:sp>
      <p:sp>
        <p:nvSpPr>
          <p:cNvPr id="24579" name="Rectangle 3"/>
          <p:cNvSpPr>
            <a:spLocks noGrp="1" noChangeArrowheads="1"/>
          </p:cNvSpPr>
          <p:nvPr>
            <p:ph type="body" idx="1"/>
          </p:nvPr>
        </p:nvSpPr>
        <p:spPr>
          <a:xfrm>
            <a:off x="0" y="457200"/>
            <a:ext cx="9144000" cy="6553200"/>
          </a:xfrm>
        </p:spPr>
        <p:txBody>
          <a:bodyPr>
            <a:normAutofit fontScale="92500"/>
          </a:bodyPr>
          <a:lstStyle/>
          <a:p>
            <a:pPr>
              <a:buNone/>
            </a:pPr>
            <a:r>
              <a:rPr lang="en-US" altLang="en-US" sz="2100" dirty="0" smtClean="0"/>
              <a:t>B</a:t>
            </a:r>
            <a:r>
              <a:rPr lang="en-US" altLang="en-US" sz="2100" dirty="0"/>
              <a:t>. </a:t>
            </a:r>
            <a:r>
              <a:rPr lang="en-US" altLang="en-US" sz="2100" i="1" u="sng" dirty="0"/>
              <a:t>Methods</a:t>
            </a:r>
          </a:p>
          <a:p>
            <a:pPr>
              <a:buNone/>
            </a:pPr>
            <a:r>
              <a:rPr lang="en-US" altLang="en-US" sz="2100" dirty="0"/>
              <a:t>	</a:t>
            </a:r>
            <a:r>
              <a:rPr lang="en-US" altLang="en-US" sz="2100" dirty="0" smtClean="0"/>
              <a:t>1</a:t>
            </a:r>
            <a:r>
              <a:rPr lang="en-US" altLang="en-US" sz="2100" dirty="0"/>
              <a:t>. </a:t>
            </a:r>
            <a:r>
              <a:rPr lang="en-US" altLang="en-US" sz="2100" dirty="0" smtClean="0"/>
              <a:t>_________________________(</a:t>
            </a:r>
            <a:r>
              <a:rPr lang="en-US" altLang="en-US" sz="2100" dirty="0"/>
              <a:t>i.e. </a:t>
            </a:r>
            <a:r>
              <a:rPr lang="en-US" altLang="en-US" sz="2100" dirty="0" smtClean="0"/>
              <a:t>_______________________1963</a:t>
            </a:r>
            <a:r>
              <a:rPr lang="en-US" altLang="en-US" sz="2100" dirty="0"/>
              <a:t>)</a:t>
            </a:r>
          </a:p>
          <a:p>
            <a:pPr>
              <a:buNone/>
            </a:pPr>
            <a:r>
              <a:rPr lang="en-US" altLang="en-US" sz="2100" dirty="0"/>
              <a:t>	</a:t>
            </a:r>
            <a:r>
              <a:rPr lang="en-US" altLang="en-US" sz="2100" dirty="0" smtClean="0"/>
              <a:t>2</a:t>
            </a:r>
            <a:r>
              <a:rPr lang="en-US" altLang="en-US" sz="2100" dirty="0"/>
              <a:t>. </a:t>
            </a:r>
            <a:r>
              <a:rPr lang="en-US" altLang="en-US" sz="2100" dirty="0" smtClean="0"/>
              <a:t>_______________(</a:t>
            </a:r>
            <a:r>
              <a:rPr lang="en-US" altLang="en-US" sz="2100" dirty="0"/>
              <a:t>i.e. Greensboro 1960-61; </a:t>
            </a:r>
            <a:r>
              <a:rPr lang="en-US" altLang="en-US" sz="2100" dirty="0" smtClean="0"/>
              <a:t>_________________1963</a:t>
            </a:r>
            <a:r>
              <a:rPr lang="en-US" altLang="en-US" sz="2100" dirty="0"/>
              <a:t>)</a:t>
            </a:r>
          </a:p>
          <a:p>
            <a:pPr>
              <a:buNone/>
            </a:pPr>
            <a:r>
              <a:rPr lang="en-US" altLang="en-US" sz="2100" dirty="0"/>
              <a:t>	</a:t>
            </a:r>
            <a:r>
              <a:rPr lang="en-US" altLang="en-US" sz="2100" dirty="0" smtClean="0"/>
              <a:t>3</a:t>
            </a:r>
            <a:r>
              <a:rPr lang="en-US" altLang="en-US" sz="2100" dirty="0"/>
              <a:t>. </a:t>
            </a:r>
            <a:r>
              <a:rPr lang="en-US" altLang="en-US" sz="2100" dirty="0" smtClean="0"/>
              <a:t>________________________(</a:t>
            </a:r>
            <a:r>
              <a:rPr lang="en-US" altLang="en-US" sz="2100" dirty="0"/>
              <a:t>i.e. </a:t>
            </a:r>
            <a:r>
              <a:rPr lang="en-US" altLang="en-US" sz="2100" dirty="0" smtClean="0"/>
              <a:t>________________________1956-57)</a:t>
            </a:r>
            <a:endParaRPr lang="en-US" altLang="en-US" sz="2100" dirty="0"/>
          </a:p>
          <a:p>
            <a:pPr eaLnBrk="1" hangingPunct="1">
              <a:buFontTx/>
              <a:buNone/>
            </a:pPr>
            <a:r>
              <a:rPr lang="en-US" altLang="en-US" sz="2100" dirty="0" smtClean="0"/>
              <a:t>C. </a:t>
            </a:r>
            <a:r>
              <a:rPr lang="en-US" altLang="en-US" sz="2100" i="1" u="sng" dirty="0" smtClean="0"/>
              <a:t>Leaders </a:t>
            </a:r>
            <a:r>
              <a:rPr lang="en-US" altLang="en-US" sz="2100" dirty="0" smtClean="0"/>
              <a:t>–_____________________________</a:t>
            </a:r>
            <a:r>
              <a:rPr lang="en-US" altLang="en-US" sz="2100" b="1" i="1" dirty="0" smtClean="0"/>
              <a:t>.; Rosa Parks; James Farmer</a:t>
            </a:r>
          </a:p>
          <a:p>
            <a:pPr eaLnBrk="1" hangingPunct="1">
              <a:buFontTx/>
              <a:buNone/>
            </a:pPr>
            <a:r>
              <a:rPr lang="en-US" altLang="en-US" sz="2100" dirty="0" smtClean="0"/>
              <a:t>D. Organizations – </a:t>
            </a:r>
            <a:r>
              <a:rPr lang="en-US" altLang="en-US" sz="2100" b="1" i="1" dirty="0" smtClean="0"/>
              <a:t>Student Non-Violent Coordinating Committee (SNCC); Congress on Racial Equality (CORE</a:t>
            </a:r>
            <a:r>
              <a:rPr lang="en-US" altLang="en-US" sz="2100" dirty="0" smtClean="0"/>
              <a:t>); Southern Christian Leadership Conference (SCLC)</a:t>
            </a:r>
          </a:p>
          <a:p>
            <a:pPr marL="0" indent="0" eaLnBrk="1" hangingPunct="1">
              <a:buNone/>
            </a:pPr>
            <a:r>
              <a:rPr lang="en-US" altLang="en-US" sz="2100" b="1" u="sng" dirty="0" smtClean="0"/>
              <a:t>Black Power </a:t>
            </a:r>
            <a:r>
              <a:rPr lang="en-US" altLang="en-US" sz="2100" dirty="0" smtClean="0"/>
              <a:t>– adopted from black pride philosophy of Marcus Garvey et al.</a:t>
            </a:r>
          </a:p>
          <a:p>
            <a:pPr eaLnBrk="1" hangingPunct="1">
              <a:buFontTx/>
              <a:buNone/>
            </a:pPr>
            <a:r>
              <a:rPr lang="en-US" altLang="en-US" sz="2100" dirty="0" smtClean="0"/>
              <a:t>	A. </a:t>
            </a:r>
            <a:r>
              <a:rPr lang="en-US" altLang="en-US" sz="2100" i="1" u="sng" dirty="0" smtClean="0"/>
              <a:t>Principles</a:t>
            </a:r>
            <a:r>
              <a:rPr lang="en-US" altLang="en-US" sz="2100" dirty="0" smtClean="0"/>
              <a:t> =&gt; Blacks should have pride in </a:t>
            </a:r>
            <a:r>
              <a:rPr lang="en-US" altLang="en-US" sz="2100" dirty="0" err="1" smtClean="0"/>
              <a:t>ancestory</a:t>
            </a:r>
            <a:r>
              <a:rPr lang="en-US" altLang="en-US" sz="2100" dirty="0" smtClean="0"/>
              <a:t>; blacks should separate themselves from white society</a:t>
            </a:r>
          </a:p>
          <a:p>
            <a:pPr eaLnBrk="1" hangingPunct="1">
              <a:buFontTx/>
              <a:buNone/>
            </a:pPr>
            <a:r>
              <a:rPr lang="en-US" altLang="en-US" sz="2100" dirty="0" smtClean="0"/>
              <a:t>	B. </a:t>
            </a:r>
            <a:r>
              <a:rPr lang="en-US" altLang="en-US" sz="2100" i="1" u="sng" dirty="0" smtClean="0"/>
              <a:t>Methods</a:t>
            </a:r>
            <a:r>
              <a:rPr lang="en-US" altLang="en-US" sz="2100" dirty="0" smtClean="0"/>
              <a:t> =&gt; </a:t>
            </a:r>
          </a:p>
          <a:p>
            <a:pPr eaLnBrk="1" hangingPunct="1">
              <a:buFontTx/>
              <a:buNone/>
            </a:pPr>
            <a:r>
              <a:rPr lang="en-US" altLang="en-US" sz="2100" dirty="0" smtClean="0"/>
              <a:t>		1. ___________(i.e. Watts Riot of 1965)</a:t>
            </a:r>
          </a:p>
          <a:p>
            <a:pPr eaLnBrk="1" hangingPunct="1">
              <a:buFontTx/>
              <a:buNone/>
            </a:pPr>
            <a:r>
              <a:rPr lang="en-US" altLang="en-US" sz="2100" dirty="0" smtClean="0"/>
              <a:t>		2. </a:t>
            </a:r>
            <a:r>
              <a:rPr lang="en-US" altLang="en-US" sz="2100" b="1" i="1" dirty="0" smtClean="0"/>
              <a:t>Migration to _________________</a:t>
            </a:r>
          </a:p>
          <a:p>
            <a:pPr eaLnBrk="1" hangingPunct="1">
              <a:buFontTx/>
              <a:buNone/>
            </a:pPr>
            <a:r>
              <a:rPr lang="en-US" altLang="en-US" sz="2100" dirty="0" smtClean="0"/>
              <a:t>		3. Adoption of _________________(i.e. </a:t>
            </a:r>
            <a:r>
              <a:rPr lang="en-US" altLang="en-US" sz="2100" b="1" i="1" dirty="0" smtClean="0"/>
              <a:t>Malcolm X</a:t>
            </a:r>
            <a:r>
              <a:rPr lang="en-US" altLang="en-US" sz="2100" dirty="0" smtClean="0"/>
              <a:t>; Mohammed Ali)</a:t>
            </a:r>
          </a:p>
          <a:p>
            <a:pPr eaLnBrk="1" hangingPunct="1">
              <a:buFontTx/>
              <a:buNone/>
            </a:pPr>
            <a:r>
              <a:rPr lang="en-US" altLang="en-US" sz="2100" dirty="0" smtClean="0"/>
              <a:t>		4. </a:t>
            </a:r>
            <a:r>
              <a:rPr lang="en-US" altLang="en-US" sz="2100" b="1" i="1" dirty="0" smtClean="0"/>
              <a:t>Armed black resistance fighters </a:t>
            </a:r>
            <a:r>
              <a:rPr lang="en-US" altLang="en-US" sz="2100" dirty="0" smtClean="0"/>
              <a:t>(i.e. </a:t>
            </a:r>
            <a:r>
              <a:rPr lang="en-US" altLang="en-US" sz="2100" b="1" i="1" dirty="0" smtClean="0"/>
              <a:t>Black Panthers</a:t>
            </a:r>
            <a:r>
              <a:rPr lang="en-US" altLang="en-US" sz="2100" dirty="0" smtClean="0"/>
              <a:t>)</a:t>
            </a:r>
          </a:p>
          <a:p>
            <a:pPr eaLnBrk="1" hangingPunct="1">
              <a:buFontTx/>
              <a:buNone/>
            </a:pPr>
            <a:r>
              <a:rPr lang="en-US" altLang="en-US" sz="2100" dirty="0" smtClean="0"/>
              <a:t>	C. </a:t>
            </a:r>
            <a:r>
              <a:rPr lang="en-US" altLang="en-US" sz="2100" i="1" u="sng" dirty="0" smtClean="0"/>
              <a:t>Leaders</a:t>
            </a:r>
            <a:r>
              <a:rPr lang="en-US" altLang="en-US" sz="2100" dirty="0" smtClean="0"/>
              <a:t> =&gt; </a:t>
            </a:r>
            <a:r>
              <a:rPr lang="en-US" altLang="en-US" sz="2100" dirty="0" err="1" smtClean="0"/>
              <a:t>Stokely</a:t>
            </a:r>
            <a:r>
              <a:rPr lang="en-US" altLang="en-US" sz="2100" dirty="0" smtClean="0"/>
              <a:t> Carmichael;________________; </a:t>
            </a:r>
            <a:r>
              <a:rPr lang="en-US" altLang="en-US" sz="2100" b="1" i="1" dirty="0" smtClean="0"/>
              <a:t>Elijah Mohammed</a:t>
            </a:r>
          </a:p>
          <a:p>
            <a:pPr eaLnBrk="1" hangingPunct="1">
              <a:buFontTx/>
              <a:buNone/>
            </a:pPr>
            <a:r>
              <a:rPr lang="en-US" altLang="en-US" sz="2100" dirty="0" smtClean="0"/>
              <a:t>	D. </a:t>
            </a:r>
            <a:r>
              <a:rPr lang="en-US" altLang="en-US" sz="2100" i="1" u="sng" dirty="0" smtClean="0"/>
              <a:t>Organizations</a:t>
            </a:r>
            <a:r>
              <a:rPr lang="en-US" altLang="en-US" sz="2100" dirty="0" smtClean="0"/>
              <a:t> =&gt;___________________; </a:t>
            </a:r>
            <a:r>
              <a:rPr lang="en-US" altLang="en-US" sz="2100" b="1" i="1" dirty="0" smtClean="0"/>
              <a:t>Nation of Islam</a:t>
            </a:r>
          </a:p>
          <a:p>
            <a:pPr eaLnBrk="1" hangingPunct="1">
              <a:buFontTx/>
              <a:buNone/>
            </a:pPr>
            <a:r>
              <a:rPr lang="en-US" altLang="en-US" sz="2100" b="1" i="1" dirty="0" smtClean="0"/>
              <a:t>** Which of the following ideologies do you believe would be most effective?? Why?? **</a:t>
            </a:r>
          </a:p>
        </p:txBody>
      </p:sp>
    </p:spTree>
    <p:extLst>
      <p:ext uri="{BB962C8B-B14F-4D97-AF65-F5344CB8AC3E}">
        <p14:creationId xmlns:p14="http://schemas.microsoft.com/office/powerpoint/2010/main" val="30871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box(in)">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box(in)">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box(in)">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box(in)">
                                      <p:cBhvr>
                                        <p:cTn id="22" dur="5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box(in)">
                                      <p:cBhvr>
                                        <p:cTn id="27" dur="500"/>
                                        <p:tgtEl>
                                          <p:spTgt spid="245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24579">
                                            <p:txEl>
                                              <p:pRg st="5" end="5"/>
                                            </p:txEl>
                                          </p:spTgt>
                                        </p:tgtEl>
                                        <p:attrNameLst>
                                          <p:attrName>style.visibility</p:attrName>
                                        </p:attrNameLst>
                                      </p:cBhvr>
                                      <p:to>
                                        <p:strVal val="visible"/>
                                      </p:to>
                                    </p:set>
                                    <p:animEffect transition="in" filter="checkerboard(across)">
                                      <p:cBhvr>
                                        <p:cTn id="32" dur="500"/>
                                        <p:tgtEl>
                                          <p:spTgt spid="2457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24579">
                                            <p:txEl>
                                              <p:pRg st="6" end="6"/>
                                            </p:txEl>
                                          </p:spTgt>
                                        </p:tgtEl>
                                        <p:attrNameLst>
                                          <p:attrName>style.visibility</p:attrName>
                                        </p:attrNameLst>
                                      </p:cBhvr>
                                      <p:to>
                                        <p:strVal val="visible"/>
                                      </p:to>
                                    </p:set>
                                    <p:animEffect transition="in" filter="diamond(in)">
                                      <p:cBhvr>
                                        <p:cTn id="37" dur="2000"/>
                                        <p:tgtEl>
                                          <p:spTgt spid="24579">
                                            <p:txEl>
                                              <p:pRg st="6" end="6"/>
                                            </p:txEl>
                                          </p:spTgt>
                                        </p:tgtEl>
                                      </p:cBhvr>
                                    </p:animEffect>
                                  </p:childTnLst>
                                </p:cTn>
                              </p:par>
                              <p:par>
                                <p:cTn id="38" presetID="8" presetClass="entr" presetSubtype="16" fill="hold" nodeType="withEffect">
                                  <p:stCondLst>
                                    <p:cond delay="0"/>
                                  </p:stCondLst>
                                  <p:childTnLst>
                                    <p:set>
                                      <p:cBhvr>
                                        <p:cTn id="39" dur="1" fill="hold">
                                          <p:stCondLst>
                                            <p:cond delay="0"/>
                                          </p:stCondLst>
                                        </p:cTn>
                                        <p:tgtEl>
                                          <p:spTgt spid="24579">
                                            <p:txEl>
                                              <p:pRg st="7" end="7"/>
                                            </p:txEl>
                                          </p:spTgt>
                                        </p:tgtEl>
                                        <p:attrNameLst>
                                          <p:attrName>style.visibility</p:attrName>
                                        </p:attrNameLst>
                                      </p:cBhvr>
                                      <p:to>
                                        <p:strVal val="visible"/>
                                      </p:to>
                                    </p:set>
                                    <p:animEffect transition="in" filter="diamond(in)">
                                      <p:cBhvr>
                                        <p:cTn id="40" dur="2000"/>
                                        <p:tgtEl>
                                          <p:spTgt spid="24579">
                                            <p:txEl>
                                              <p:pRg st="7" end="7"/>
                                            </p:txEl>
                                          </p:spTgt>
                                        </p:tgtEl>
                                      </p:cBhvr>
                                    </p:animEffect>
                                  </p:childTnLst>
                                </p:cTn>
                              </p:par>
                              <p:par>
                                <p:cTn id="41" presetID="8" presetClass="entr" presetSubtype="16" fill="hold" nodeType="withEffect">
                                  <p:stCondLst>
                                    <p:cond delay="0"/>
                                  </p:stCondLst>
                                  <p:childTnLst>
                                    <p:set>
                                      <p:cBhvr>
                                        <p:cTn id="42" dur="1" fill="hold">
                                          <p:stCondLst>
                                            <p:cond delay="0"/>
                                          </p:stCondLst>
                                        </p:cTn>
                                        <p:tgtEl>
                                          <p:spTgt spid="24579">
                                            <p:txEl>
                                              <p:pRg st="8" end="8"/>
                                            </p:txEl>
                                          </p:spTgt>
                                        </p:tgtEl>
                                        <p:attrNameLst>
                                          <p:attrName>style.visibility</p:attrName>
                                        </p:attrNameLst>
                                      </p:cBhvr>
                                      <p:to>
                                        <p:strVal val="visible"/>
                                      </p:to>
                                    </p:set>
                                    <p:animEffect transition="in" filter="diamond(in)">
                                      <p:cBhvr>
                                        <p:cTn id="43" dur="2000"/>
                                        <p:tgtEl>
                                          <p:spTgt spid="24579">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ntr" presetSubtype="16" fill="hold" nodeType="clickEffect">
                                  <p:stCondLst>
                                    <p:cond delay="0"/>
                                  </p:stCondLst>
                                  <p:childTnLst>
                                    <p:set>
                                      <p:cBhvr>
                                        <p:cTn id="47" dur="1" fill="hold">
                                          <p:stCondLst>
                                            <p:cond delay="0"/>
                                          </p:stCondLst>
                                        </p:cTn>
                                        <p:tgtEl>
                                          <p:spTgt spid="24579">
                                            <p:txEl>
                                              <p:pRg st="9" end="9"/>
                                            </p:txEl>
                                          </p:spTgt>
                                        </p:tgtEl>
                                        <p:attrNameLst>
                                          <p:attrName>style.visibility</p:attrName>
                                        </p:attrNameLst>
                                      </p:cBhvr>
                                      <p:to>
                                        <p:strVal val="visible"/>
                                      </p:to>
                                    </p:set>
                                    <p:animEffect transition="in" filter="diamond(in)">
                                      <p:cBhvr>
                                        <p:cTn id="48" dur="2000"/>
                                        <p:tgtEl>
                                          <p:spTgt spid="24579">
                                            <p:txEl>
                                              <p:pRg st="9" end="9"/>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nodeType="clickEffect">
                                  <p:stCondLst>
                                    <p:cond delay="0"/>
                                  </p:stCondLst>
                                  <p:childTnLst>
                                    <p:set>
                                      <p:cBhvr>
                                        <p:cTn id="52" dur="1" fill="hold">
                                          <p:stCondLst>
                                            <p:cond delay="0"/>
                                          </p:stCondLst>
                                        </p:cTn>
                                        <p:tgtEl>
                                          <p:spTgt spid="24579">
                                            <p:txEl>
                                              <p:pRg st="10" end="10"/>
                                            </p:txEl>
                                          </p:spTgt>
                                        </p:tgtEl>
                                        <p:attrNameLst>
                                          <p:attrName>style.visibility</p:attrName>
                                        </p:attrNameLst>
                                      </p:cBhvr>
                                      <p:to>
                                        <p:strVal val="visible"/>
                                      </p:to>
                                    </p:set>
                                    <p:animEffect transition="in" filter="checkerboard(across)">
                                      <p:cBhvr>
                                        <p:cTn id="53" dur="500"/>
                                        <p:tgtEl>
                                          <p:spTgt spid="24579">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24579">
                                            <p:txEl>
                                              <p:pRg st="11" end="11"/>
                                            </p:txEl>
                                          </p:spTgt>
                                        </p:tgtEl>
                                        <p:attrNameLst>
                                          <p:attrName>style.visibility</p:attrName>
                                        </p:attrNameLst>
                                      </p:cBhvr>
                                      <p:to>
                                        <p:strVal val="visible"/>
                                      </p:to>
                                    </p:set>
                                    <p:animEffect transition="in" filter="checkerboard(across)">
                                      <p:cBhvr>
                                        <p:cTn id="58" dur="500"/>
                                        <p:tgtEl>
                                          <p:spTgt spid="24579">
                                            <p:txEl>
                                              <p:pRg st="11" end="1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24579">
                                            <p:txEl>
                                              <p:pRg st="12" end="12"/>
                                            </p:txEl>
                                          </p:spTgt>
                                        </p:tgtEl>
                                        <p:attrNameLst>
                                          <p:attrName>style.visibility</p:attrName>
                                        </p:attrNameLst>
                                      </p:cBhvr>
                                      <p:to>
                                        <p:strVal val="visible"/>
                                      </p:to>
                                    </p:set>
                                    <p:animEffect transition="in" filter="blinds(horizontal)">
                                      <p:cBhvr>
                                        <p:cTn id="63" dur="500"/>
                                        <p:tgtEl>
                                          <p:spTgt spid="24579">
                                            <p:txEl>
                                              <p:pRg st="12" end="12"/>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ntr" presetSubtype="16" fill="hold" nodeType="clickEffect">
                                  <p:stCondLst>
                                    <p:cond delay="0"/>
                                  </p:stCondLst>
                                  <p:childTnLst>
                                    <p:set>
                                      <p:cBhvr>
                                        <p:cTn id="67" dur="1" fill="hold">
                                          <p:stCondLst>
                                            <p:cond delay="0"/>
                                          </p:stCondLst>
                                        </p:cTn>
                                        <p:tgtEl>
                                          <p:spTgt spid="24579">
                                            <p:txEl>
                                              <p:pRg st="13" end="13"/>
                                            </p:txEl>
                                          </p:spTgt>
                                        </p:tgtEl>
                                        <p:attrNameLst>
                                          <p:attrName>style.visibility</p:attrName>
                                        </p:attrNameLst>
                                      </p:cBhvr>
                                      <p:to>
                                        <p:strVal val="visible"/>
                                      </p:to>
                                    </p:set>
                                    <p:animEffect transition="in" filter="diamond(in)">
                                      <p:cBhvr>
                                        <p:cTn id="68" dur="2000"/>
                                        <p:tgtEl>
                                          <p:spTgt spid="24579">
                                            <p:txEl>
                                              <p:pRg st="13" end="13"/>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24579">
                                            <p:txEl>
                                              <p:pRg st="14" end="14"/>
                                            </p:txEl>
                                          </p:spTgt>
                                        </p:tgtEl>
                                        <p:attrNameLst>
                                          <p:attrName>style.visibility</p:attrName>
                                        </p:attrNameLst>
                                      </p:cBhvr>
                                      <p:to>
                                        <p:strVal val="visible"/>
                                      </p:to>
                                    </p:set>
                                    <p:anim calcmode="lin" valueType="num">
                                      <p:cBhvr additive="base">
                                        <p:cTn id="73" dur="500" fill="hold"/>
                                        <p:tgtEl>
                                          <p:spTgt spid="24579">
                                            <p:txEl>
                                              <p:pRg st="14" end="1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4579">
                                            <p:txEl>
                                              <p:pRg st="14" end="14"/>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4579">
                                            <p:txEl>
                                              <p:pRg st="15" end="15"/>
                                            </p:txEl>
                                          </p:spTgt>
                                        </p:tgtEl>
                                        <p:attrNameLst>
                                          <p:attrName>style.visibility</p:attrName>
                                        </p:attrNameLst>
                                      </p:cBhvr>
                                      <p:to>
                                        <p:strVal val="visible"/>
                                      </p:to>
                                    </p:set>
                                    <p:anim calcmode="lin" valueType="num">
                                      <p:cBhvr additive="base">
                                        <p:cTn id="77" dur="500" fill="hold"/>
                                        <p:tgtEl>
                                          <p:spTgt spid="24579">
                                            <p:txEl>
                                              <p:pRg st="15" end="1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4579">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6633">
            <a:alpha val="4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b="1" u="sng" dirty="0" smtClean="0"/>
              <a:t>Greensboro Sit-Ins -- 1960</a:t>
            </a:r>
            <a:endParaRPr lang="en-US" b="1" u="sng" dirty="0"/>
          </a:p>
        </p:txBody>
      </p:sp>
      <p:pic>
        <p:nvPicPr>
          <p:cNvPr id="7170" name="Picture 2" descr="http://americanhistory.si.edu/sites/default/files/file-uploader/jacksonMI_dfe5511ec4_full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8927"/>
            <a:ext cx="7696200" cy="5874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037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1973 Chilean Coup</a:t>
            </a:r>
            <a:endParaRPr lang="en-US" b="1" u="sng" dirty="0"/>
          </a:p>
        </p:txBody>
      </p:sp>
      <p:pic>
        <p:nvPicPr>
          <p:cNvPr id="15362" name="Picture 2" descr="https://mundabor.files.wordpress.com/2014/10/salvador_allen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4169229" cy="558676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media-3.web.britannica.com/eb-media/75/92975-004-161CFD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0"/>
            <a:ext cx="3733800" cy="56194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6418105"/>
            <a:ext cx="3886200" cy="461665"/>
          </a:xfrm>
          <a:prstGeom prst="rect">
            <a:avLst/>
          </a:prstGeom>
          <a:noFill/>
        </p:spPr>
        <p:txBody>
          <a:bodyPr wrap="square" rtlCol="0">
            <a:spAutoFit/>
          </a:bodyPr>
          <a:lstStyle/>
          <a:p>
            <a:pPr algn="ctr"/>
            <a:r>
              <a:rPr lang="en-US" sz="2400" b="1" i="1" dirty="0" smtClean="0"/>
              <a:t>Salvador Allende</a:t>
            </a:r>
            <a:endParaRPr lang="en-US" sz="2400" b="1" i="1" dirty="0"/>
          </a:p>
        </p:txBody>
      </p:sp>
      <p:sp>
        <p:nvSpPr>
          <p:cNvPr id="5" name="TextBox 4"/>
          <p:cNvSpPr txBox="1"/>
          <p:nvPr/>
        </p:nvSpPr>
        <p:spPr>
          <a:xfrm>
            <a:off x="4800600" y="6436667"/>
            <a:ext cx="3657600" cy="461665"/>
          </a:xfrm>
          <a:prstGeom prst="rect">
            <a:avLst/>
          </a:prstGeom>
          <a:noFill/>
        </p:spPr>
        <p:txBody>
          <a:bodyPr wrap="square" rtlCol="0">
            <a:spAutoFit/>
          </a:bodyPr>
          <a:lstStyle/>
          <a:p>
            <a:pPr algn="ctr"/>
            <a:r>
              <a:rPr lang="en-US" sz="2400" b="1" i="1" dirty="0" smtClean="0"/>
              <a:t>Augusto Pinochet</a:t>
            </a:r>
            <a:endParaRPr lang="en-US" sz="2400" b="1" i="1" dirty="0"/>
          </a:p>
        </p:txBody>
      </p:sp>
    </p:spTree>
    <p:extLst>
      <p:ext uri="{BB962C8B-B14F-4D97-AF65-F5344CB8AC3E}">
        <p14:creationId xmlns:p14="http://schemas.microsoft.com/office/powerpoint/2010/main" val="1929006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7000"/>
          </a:schemeClr>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76200"/>
            <a:ext cx="8229600" cy="258763"/>
          </a:xfrm>
        </p:spPr>
        <p:txBody>
          <a:bodyPr>
            <a:normAutofit fontScale="90000"/>
          </a:bodyPr>
          <a:lstStyle/>
          <a:p>
            <a:pPr eaLnBrk="1" hangingPunct="1"/>
            <a:r>
              <a:rPr lang="en-US" altLang="en-US" sz="4000" b="1" u="sng" dirty="0" smtClean="0"/>
              <a:t>Civil Rights Gains and Appraisal</a:t>
            </a:r>
          </a:p>
        </p:txBody>
      </p:sp>
      <p:sp>
        <p:nvSpPr>
          <p:cNvPr id="25603" name="Rectangle 3"/>
          <p:cNvSpPr>
            <a:spLocks noGrp="1" noChangeArrowheads="1"/>
          </p:cNvSpPr>
          <p:nvPr>
            <p:ph type="body" idx="1"/>
          </p:nvPr>
        </p:nvSpPr>
        <p:spPr>
          <a:xfrm>
            <a:off x="0" y="457200"/>
            <a:ext cx="9144000" cy="6553200"/>
          </a:xfrm>
        </p:spPr>
        <p:txBody>
          <a:bodyPr>
            <a:normAutofit/>
          </a:bodyPr>
          <a:lstStyle/>
          <a:p>
            <a:pPr eaLnBrk="1" hangingPunct="1"/>
            <a:r>
              <a:rPr lang="en-US" altLang="en-US" sz="2100" dirty="0" smtClean="0"/>
              <a:t>Pressure increases on JFK by 1963 =&gt; Civil Rights groups were well organized and would not accept compromise</a:t>
            </a:r>
            <a:r>
              <a:rPr lang="en-US" altLang="en-US" sz="2100" dirty="0"/>
              <a:t> </a:t>
            </a:r>
            <a:r>
              <a:rPr lang="en-US" altLang="en-US" sz="2100" dirty="0" smtClean="0"/>
              <a:t>(want to force federal action in South)</a:t>
            </a:r>
          </a:p>
          <a:p>
            <a:pPr eaLnBrk="1" hangingPunct="1">
              <a:buFontTx/>
              <a:buNone/>
            </a:pPr>
            <a:r>
              <a:rPr lang="en-US" altLang="en-US" sz="2100" dirty="0" smtClean="0"/>
              <a:t>#1: ____________=&gt; forces JFK to uphold federal law requiring desegregated bus</a:t>
            </a:r>
          </a:p>
          <a:p>
            <a:pPr eaLnBrk="1" hangingPunct="1">
              <a:buFontTx/>
              <a:buNone/>
            </a:pPr>
            <a:r>
              <a:rPr lang="en-US" altLang="en-US" sz="2100" dirty="0" smtClean="0"/>
              <a:t>facilities by chartering bus trip thru “Deep South”</a:t>
            </a:r>
          </a:p>
          <a:p>
            <a:pPr lvl="1">
              <a:buFont typeface="Wingdings" panose="05000000000000000000" pitchFamily="2" charset="2"/>
              <a:buChar char="§"/>
            </a:pPr>
            <a:r>
              <a:rPr lang="en-US" altLang="en-US" sz="2100" dirty="0" smtClean="0"/>
              <a:t>Riders encountered KKK violence &amp; destruction of property during ride</a:t>
            </a:r>
          </a:p>
          <a:p>
            <a:pPr eaLnBrk="1" hangingPunct="1">
              <a:buFontTx/>
              <a:buNone/>
            </a:pPr>
            <a:r>
              <a:rPr lang="en-US" altLang="en-US" sz="2100" dirty="0" smtClean="0"/>
              <a:t>#2: </a:t>
            </a:r>
            <a:r>
              <a:rPr lang="en-US" altLang="en-US" sz="2100" b="1" i="1" u="sng" dirty="0" smtClean="0"/>
              <a:t>Civil Disobedience in Birmingham</a:t>
            </a:r>
            <a:r>
              <a:rPr lang="en-US" altLang="en-US" sz="2100" dirty="0" smtClean="0"/>
              <a:t> (1963) =&gt; civil rights protestors use children in marches &amp; Sheriff </a:t>
            </a:r>
            <a:r>
              <a:rPr lang="en-US" altLang="en-US" sz="2100" b="1" i="1" dirty="0" smtClean="0"/>
              <a:t>“Bull” Connor</a:t>
            </a:r>
            <a:r>
              <a:rPr lang="en-US" altLang="en-US" sz="2100" dirty="0" smtClean="0"/>
              <a:t> uses dogs/fire hoses against them</a:t>
            </a:r>
          </a:p>
          <a:p>
            <a:pPr eaLnBrk="1" hangingPunct="1"/>
            <a:r>
              <a:rPr lang="en-US" altLang="en-US" sz="2100" dirty="0" smtClean="0"/>
              <a:t>Kennedy endorses civil rights in the face of: </a:t>
            </a:r>
            <a:r>
              <a:rPr lang="en-US" altLang="en-US" sz="2100" b="1" i="1" dirty="0" smtClean="0"/>
              <a:t>Political pressure to keep black vote in S.; Intl. pressure to uphold US human rights image; Cold War pressure to court African states to democracy; Media pressure in US</a:t>
            </a:r>
          </a:p>
          <a:p>
            <a:pPr eaLnBrk="1" hangingPunct="1"/>
            <a:r>
              <a:rPr lang="en-US" altLang="en-US" sz="2100" b="1" i="1" u="sng" dirty="0" smtClean="0"/>
              <a:t>Passage of Civil Rights Legislation</a:t>
            </a:r>
            <a:r>
              <a:rPr lang="en-US" altLang="en-US" sz="2100" b="1" i="1" dirty="0" smtClean="0"/>
              <a:t> (LBJ Influence &amp; JFK martyrdom)</a:t>
            </a:r>
          </a:p>
          <a:p>
            <a:pPr eaLnBrk="1" hangingPunct="1">
              <a:buFontTx/>
              <a:buNone/>
            </a:pPr>
            <a:r>
              <a:rPr lang="en-US" altLang="en-US" sz="2100" b="1" i="1" dirty="0" smtClean="0"/>
              <a:t>	#1: ______________________=&gt; </a:t>
            </a:r>
            <a:r>
              <a:rPr lang="en-US" altLang="en-US" sz="2100" dirty="0" smtClean="0"/>
              <a:t>bans discrimination in any facility open to the public; ends segregation in schools; created </a:t>
            </a:r>
            <a:r>
              <a:rPr lang="en-US" altLang="en-US" sz="2100" b="1" i="1" dirty="0" smtClean="0"/>
              <a:t>EEOC</a:t>
            </a:r>
            <a:r>
              <a:rPr lang="en-US" altLang="en-US" sz="2100" dirty="0" smtClean="0"/>
              <a:t> to monitor employment practices; ends sex based discrimination as well</a:t>
            </a:r>
          </a:p>
          <a:p>
            <a:pPr eaLnBrk="1" hangingPunct="1">
              <a:buFontTx/>
              <a:buNone/>
            </a:pPr>
            <a:r>
              <a:rPr lang="en-US" altLang="en-US" sz="2100" dirty="0" smtClean="0"/>
              <a:t>	#2: _____________________=&gt; piggybacks w/ _________________(bans poll taxes) to outlaw literacy tests and ensure black voter registration</a:t>
            </a:r>
          </a:p>
          <a:p>
            <a:pPr eaLnBrk="1" hangingPunct="1">
              <a:buFontTx/>
              <a:buNone/>
            </a:pPr>
            <a:r>
              <a:rPr lang="en-US" altLang="en-US" sz="2100" dirty="0" smtClean="0"/>
              <a:t>	#3: </a:t>
            </a:r>
            <a:r>
              <a:rPr lang="en-US" altLang="en-US" sz="2100" b="1" i="1" u="sng" dirty="0" smtClean="0"/>
              <a:t>Equal Housing Act of 1968</a:t>
            </a:r>
            <a:r>
              <a:rPr lang="en-US" altLang="en-US" sz="2100" dirty="0" smtClean="0"/>
              <a:t> =&gt; housing discrimination illegal; extends civil rights protections to Natives on reservations</a:t>
            </a:r>
          </a:p>
          <a:p>
            <a:pPr eaLnBrk="1" hangingPunct="1">
              <a:buFontTx/>
              <a:buNone/>
            </a:pPr>
            <a:endParaRPr lang="en-US" altLang="en-US" sz="1800" b="1" i="1" u="sng" dirty="0" smtClean="0"/>
          </a:p>
        </p:txBody>
      </p:sp>
    </p:spTree>
    <p:extLst>
      <p:ext uri="{BB962C8B-B14F-4D97-AF65-F5344CB8AC3E}">
        <p14:creationId xmlns:p14="http://schemas.microsoft.com/office/powerpoint/2010/main" val="4493567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smtClean="0"/>
              <a:t>Birmingham -- 1963</a:t>
            </a:r>
            <a:endParaRPr lang="en-US" b="1" u="sng" dirty="0"/>
          </a:p>
        </p:txBody>
      </p:sp>
      <p:pic>
        <p:nvPicPr>
          <p:cNvPr id="1026" name="Picture 2" descr="http://media.npr.org/assets/img/2013/06/18/ap3967239957153-96c0664625d74f175a70507ec0a7c345bf3c5e4e-s1100-c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001000" cy="598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0712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Freedom Rides -- 1963</a:t>
            </a:r>
            <a:endParaRPr lang="en-US" b="1" u="sng" dirty="0"/>
          </a:p>
        </p:txBody>
      </p:sp>
      <p:pic>
        <p:nvPicPr>
          <p:cNvPr id="5122" name="Picture 2" descr="http://smithsonianconference.org/freedomrides/wp-content/uploads/2010/12/freedom-rides-burning-bu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166671"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268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7000"/>
          </a:schemeClr>
        </a:solidFill>
        <a:effectLst/>
      </p:bgPr>
    </p:bg>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xfrm>
            <a:off x="457200" y="76200"/>
            <a:ext cx="8229600" cy="381000"/>
          </a:xfrm>
        </p:spPr>
        <p:txBody>
          <a:bodyPr>
            <a:normAutofit fontScale="90000"/>
          </a:bodyPr>
          <a:lstStyle/>
          <a:p>
            <a:pPr eaLnBrk="1" hangingPunct="1"/>
            <a:r>
              <a:rPr lang="en-US" altLang="en-US" sz="4000" b="1" u="sng" dirty="0" smtClean="0"/>
              <a:t>Civil Rights Gains</a:t>
            </a:r>
          </a:p>
        </p:txBody>
      </p:sp>
      <p:sp>
        <p:nvSpPr>
          <p:cNvPr id="29699" name="Rectangle 7"/>
          <p:cNvSpPr>
            <a:spLocks noGrp="1" noChangeArrowheads="1"/>
          </p:cNvSpPr>
          <p:nvPr>
            <p:ph type="body" idx="1"/>
          </p:nvPr>
        </p:nvSpPr>
        <p:spPr>
          <a:xfrm>
            <a:off x="0" y="533400"/>
            <a:ext cx="9144000" cy="2590800"/>
          </a:xfrm>
        </p:spPr>
        <p:txBody>
          <a:bodyPr>
            <a:normAutofit fontScale="70000" lnSpcReduction="20000"/>
          </a:bodyPr>
          <a:lstStyle/>
          <a:p>
            <a:pPr eaLnBrk="1" hangingPunct="1"/>
            <a:r>
              <a:rPr lang="en-US" altLang="en-US" sz="2900" dirty="0" smtClean="0"/>
              <a:t>Blacks in political office incr. in south &amp; Gary, Ind. </a:t>
            </a:r>
            <a:r>
              <a:rPr lang="en-US" altLang="en-US" sz="2900" dirty="0"/>
              <a:t>&amp;</a:t>
            </a:r>
            <a:r>
              <a:rPr lang="en-US" altLang="en-US" sz="2900" dirty="0" smtClean="0"/>
              <a:t> Cleveland elected black mayors</a:t>
            </a:r>
          </a:p>
          <a:p>
            <a:pPr eaLnBrk="1" hangingPunct="1"/>
            <a:r>
              <a:rPr lang="en-US" altLang="en-US" sz="2900" dirty="0" smtClean="0"/>
              <a:t>By 1972 nearly </a:t>
            </a:r>
            <a:r>
              <a:rPr lang="en-US" altLang="en-US" sz="2900" i="1" dirty="0" smtClean="0"/>
              <a:t>½ of all black children</a:t>
            </a:r>
            <a:r>
              <a:rPr lang="en-US" altLang="en-US" sz="2900" dirty="0" smtClean="0"/>
              <a:t> in the south sat in desegregated classrooms =&gt; higher % than in the North!!</a:t>
            </a:r>
          </a:p>
          <a:p>
            <a:pPr eaLnBrk="1" hangingPunct="1"/>
            <a:r>
              <a:rPr lang="en-US" altLang="en-US" sz="2900" b="1" i="1" dirty="0" smtClean="0"/>
              <a:t>1/3 of all black families</a:t>
            </a:r>
            <a:r>
              <a:rPr lang="en-US" altLang="en-US" sz="2900" dirty="0" smtClean="0"/>
              <a:t> had risen economically into the </a:t>
            </a:r>
            <a:r>
              <a:rPr lang="en-US" altLang="en-US" sz="2900" b="1" i="1" dirty="0" smtClean="0"/>
              <a:t>“Middle class</a:t>
            </a:r>
            <a:r>
              <a:rPr lang="en-US" altLang="en-US" sz="2900" i="1" dirty="0" smtClean="0"/>
              <a:t>”</a:t>
            </a:r>
          </a:p>
          <a:p>
            <a:pPr eaLnBrk="1" hangingPunct="1"/>
            <a:r>
              <a:rPr lang="en-US" altLang="en-US" sz="2900" dirty="0" smtClean="0"/>
              <a:t>In the 1980’s ___________________was Passed =&gt; attempt to remedy racial disparity in college admissions by applying racial bias</a:t>
            </a:r>
          </a:p>
          <a:p>
            <a:pPr eaLnBrk="1" hangingPunct="1">
              <a:buFontTx/>
              <a:buNone/>
            </a:pPr>
            <a:r>
              <a:rPr lang="en-US" altLang="en-US" sz="2900" b="1" dirty="0" smtClean="0"/>
              <a:t>Q: </a:t>
            </a:r>
            <a:r>
              <a:rPr lang="en-US" altLang="en-US" sz="2900" b="1" i="1" dirty="0" smtClean="0"/>
              <a:t>Is this enough</a:t>
            </a:r>
            <a:r>
              <a:rPr lang="en-US" altLang="en-US" sz="2900" b="1" dirty="0" smtClean="0"/>
              <a:t>??? </a:t>
            </a:r>
            <a:r>
              <a:rPr lang="en-US" altLang="en-US" sz="2900" dirty="0" smtClean="0"/>
              <a:t>=&gt; Black Militants take over movement after MLK Jr.’s assassination in 1967 </a:t>
            </a:r>
            <a:endParaRPr lang="en-US" altLang="en-US" sz="2900" i="1" dirty="0" smtClean="0"/>
          </a:p>
          <a:p>
            <a:pPr eaLnBrk="1" hangingPunct="1">
              <a:buFontTx/>
              <a:buNone/>
            </a:pPr>
            <a:endParaRPr lang="en-US" altLang="en-US" sz="1800" i="1" dirty="0" smtClean="0"/>
          </a:p>
        </p:txBody>
      </p:sp>
      <p:pic>
        <p:nvPicPr>
          <p:cNvPr id="29700" name="Picture 4" descr="Group3-D"/>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4400" y="2819400"/>
            <a:ext cx="7239000" cy="4038600"/>
          </a:xfrm>
          <a:noFill/>
        </p:spPr>
      </p:pic>
    </p:spTree>
    <p:extLst>
      <p:ext uri="{BB962C8B-B14F-4D97-AF65-F5344CB8AC3E}">
        <p14:creationId xmlns:p14="http://schemas.microsoft.com/office/powerpoint/2010/main" val="23075110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smtClean="0"/>
              <a:t>Black Panther Party</a:t>
            </a:r>
            <a:endParaRPr lang="en-US" b="1" u="sng" dirty="0"/>
          </a:p>
        </p:txBody>
      </p:sp>
      <p:pic>
        <p:nvPicPr>
          <p:cNvPr id="8194" name="Picture 2" descr="http://www.historylearningsite.co.uk/fileadmin/historyLearningSite/black-panther-par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7010400" cy="549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2350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334962"/>
          </a:xfrm>
        </p:spPr>
        <p:txBody>
          <a:bodyPr>
            <a:normAutofit fontScale="90000"/>
          </a:bodyPr>
          <a:lstStyle/>
          <a:p>
            <a:pPr eaLnBrk="1" hangingPunct="1"/>
            <a:r>
              <a:rPr lang="en-US" altLang="en-US" b="1" u="sng" dirty="0" smtClean="0"/>
              <a:t>The Great Society – LBJ and the 1960’s</a:t>
            </a:r>
          </a:p>
        </p:txBody>
      </p:sp>
      <p:sp>
        <p:nvSpPr>
          <p:cNvPr id="18435" name="Rectangle 3"/>
          <p:cNvSpPr>
            <a:spLocks noGrp="1" noChangeArrowheads="1"/>
          </p:cNvSpPr>
          <p:nvPr>
            <p:ph type="body" idx="1"/>
          </p:nvPr>
        </p:nvSpPr>
        <p:spPr>
          <a:xfrm>
            <a:off x="0" y="533400"/>
            <a:ext cx="5334000" cy="6400800"/>
          </a:xfrm>
        </p:spPr>
        <p:txBody>
          <a:bodyPr>
            <a:noAutofit/>
          </a:bodyPr>
          <a:lstStyle/>
          <a:p>
            <a:pPr eaLnBrk="1" hangingPunct="1"/>
            <a:r>
              <a:rPr lang="en-US" altLang="en-US" sz="2200" dirty="0" smtClean="0"/>
              <a:t>LBJ assumed the presidency after Kennedy was killed in 1963</a:t>
            </a:r>
          </a:p>
          <a:p>
            <a:pPr eaLnBrk="1" hangingPunct="1"/>
            <a:r>
              <a:rPr lang="en-US" altLang="en-US" sz="2100" dirty="0" smtClean="0"/>
              <a:t>Johnson was described as “big, arrogant, charismatic, driven” Texan</a:t>
            </a:r>
          </a:p>
          <a:p>
            <a:pPr lvl="1">
              <a:buFont typeface="Wingdings" panose="05000000000000000000" pitchFamily="2" charset="2"/>
              <a:buChar char="§"/>
            </a:pPr>
            <a:r>
              <a:rPr lang="en-US" altLang="en-US" sz="2100" dirty="0" smtClean="0"/>
              <a:t>Had risen from a member of the House in 1938 to </a:t>
            </a:r>
            <a:r>
              <a:rPr lang="en-US" altLang="en-US" sz="2100" b="1" i="1" dirty="0" smtClean="0"/>
              <a:t>Senate Maj. Leader</a:t>
            </a:r>
            <a:r>
              <a:rPr lang="en-US" altLang="en-US" sz="2100" dirty="0" smtClean="0"/>
              <a:t> in 1955</a:t>
            </a:r>
          </a:p>
          <a:p>
            <a:pPr eaLnBrk="1" hangingPunct="1"/>
            <a:r>
              <a:rPr lang="en-US" altLang="en-US" sz="2100" dirty="0" smtClean="0"/>
              <a:t>Johnson was a master at building coalitions and influencing politicians</a:t>
            </a:r>
          </a:p>
          <a:p>
            <a:pPr lvl="1">
              <a:buFont typeface="Wingdings" panose="05000000000000000000" pitchFamily="2" charset="2"/>
              <a:buChar char="§"/>
            </a:pPr>
            <a:r>
              <a:rPr lang="en-US" altLang="en-US" sz="2100" b="1" i="1" dirty="0" smtClean="0"/>
              <a:t>“_____________________</a:t>
            </a:r>
            <a:r>
              <a:rPr lang="en-US" altLang="en-US" sz="2100" dirty="0" smtClean="0"/>
              <a:t>” described his method of bullying, flattering, etc… to influence others </a:t>
            </a:r>
            <a:endParaRPr lang="en-US" altLang="en-US" sz="2100" dirty="0"/>
          </a:p>
          <a:p>
            <a:pPr marL="514350" indent="-457200"/>
            <a:r>
              <a:rPr lang="en-US" altLang="en-US" sz="2200" dirty="0" smtClean="0"/>
              <a:t>Won a landslide victory in 1964 over </a:t>
            </a:r>
            <a:r>
              <a:rPr lang="en-US" altLang="en-US" sz="2200" b="1" i="1" dirty="0" smtClean="0"/>
              <a:t>Barry Goldwater</a:t>
            </a:r>
            <a:r>
              <a:rPr lang="en-US" altLang="en-US" sz="2200" dirty="0" smtClean="0"/>
              <a:t> due to use of media =&gt; Goldwater was a ultra conservative who advocated use of </a:t>
            </a:r>
            <a:r>
              <a:rPr lang="en-US" altLang="en-US" sz="2200" b="1" i="1" dirty="0" smtClean="0"/>
              <a:t>nuclear weapons in Vietnam, end to social security</a:t>
            </a:r>
          </a:p>
          <a:p>
            <a:pPr marL="685800" lvl="1">
              <a:buFont typeface="Wingdings" panose="05000000000000000000" pitchFamily="2" charset="2"/>
              <a:buChar char="§"/>
            </a:pPr>
            <a:r>
              <a:rPr lang="en-US" altLang="en-US" sz="2200" b="1" i="1" dirty="0" smtClean="0"/>
              <a:t>Zenith of Liberalism</a:t>
            </a:r>
          </a:p>
        </p:txBody>
      </p:sp>
      <p:pic>
        <p:nvPicPr>
          <p:cNvPr id="18436" name="Picture 5" descr="0,1020,24902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143000"/>
            <a:ext cx="36877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2406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411163"/>
          </a:xfrm>
        </p:spPr>
        <p:txBody>
          <a:bodyPr>
            <a:normAutofit fontScale="90000"/>
          </a:bodyPr>
          <a:lstStyle/>
          <a:p>
            <a:pPr eaLnBrk="1" hangingPunct="1"/>
            <a:r>
              <a:rPr lang="en-US" altLang="en-US" sz="4000" b="1" u="sng" smtClean="0"/>
              <a:t>Johnson Treatment</a:t>
            </a:r>
          </a:p>
        </p:txBody>
      </p:sp>
      <p:pic>
        <p:nvPicPr>
          <p:cNvPr id="19459" name="Picture 4" descr="CivilRightsActJohns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685800"/>
            <a:ext cx="8229600" cy="5991225"/>
          </a:xfrm>
          <a:noFill/>
        </p:spPr>
      </p:pic>
    </p:spTree>
    <p:extLst>
      <p:ext uri="{BB962C8B-B14F-4D97-AF65-F5344CB8AC3E}">
        <p14:creationId xmlns:p14="http://schemas.microsoft.com/office/powerpoint/2010/main" val="10749997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76200"/>
            <a:ext cx="8229600" cy="228600"/>
          </a:xfrm>
        </p:spPr>
        <p:txBody>
          <a:bodyPr>
            <a:normAutofit fontScale="90000"/>
          </a:bodyPr>
          <a:lstStyle/>
          <a:p>
            <a:pPr eaLnBrk="1" hangingPunct="1"/>
            <a:r>
              <a:rPr lang="en-US" altLang="en-US" b="1" u="sng" dirty="0" smtClean="0"/>
              <a:t>Johnson’s Great Society</a:t>
            </a:r>
          </a:p>
        </p:txBody>
      </p:sp>
      <p:sp>
        <p:nvSpPr>
          <p:cNvPr id="20483" name="Rectangle 3"/>
          <p:cNvSpPr>
            <a:spLocks noGrp="1" noChangeArrowheads="1"/>
          </p:cNvSpPr>
          <p:nvPr>
            <p:ph type="body" idx="1"/>
          </p:nvPr>
        </p:nvSpPr>
        <p:spPr>
          <a:xfrm>
            <a:off x="0" y="381000"/>
            <a:ext cx="9144000" cy="6553200"/>
          </a:xfrm>
        </p:spPr>
        <p:txBody>
          <a:bodyPr>
            <a:noAutofit/>
          </a:bodyPr>
          <a:lstStyle/>
          <a:p>
            <a:pPr eaLnBrk="1" hangingPunct="1"/>
            <a:r>
              <a:rPr lang="en-US" altLang="en-US" sz="2100" dirty="0" smtClean="0"/>
              <a:t>Johnson was from rural Texas and had seen the blight of poverty in the US</a:t>
            </a:r>
          </a:p>
          <a:p>
            <a:pPr lvl="1">
              <a:buFont typeface="Wingdings" panose="05000000000000000000" pitchFamily="2" charset="2"/>
              <a:buChar char="§"/>
            </a:pPr>
            <a:r>
              <a:rPr lang="en-US" altLang="en-US" sz="2100" dirty="0" smtClean="0"/>
              <a:t>Read </a:t>
            </a:r>
            <a:r>
              <a:rPr lang="en-US" altLang="en-US" sz="2100" b="1" i="1" dirty="0" smtClean="0"/>
              <a:t>“The Other America”</a:t>
            </a:r>
            <a:r>
              <a:rPr lang="en-US" altLang="en-US" sz="2100" dirty="0" smtClean="0"/>
              <a:t> =&gt; exposed the dual nature of US prosperity</a:t>
            </a:r>
          </a:p>
          <a:p>
            <a:pPr eaLnBrk="1" hangingPunct="1"/>
            <a:r>
              <a:rPr lang="en-US" altLang="en-US" sz="2100" dirty="0" smtClean="0"/>
              <a:t>Johnson was inspired to begin his </a:t>
            </a:r>
            <a:r>
              <a:rPr lang="en-US" altLang="en-US" sz="2100" b="1" i="1" dirty="0" smtClean="0"/>
              <a:t>“Great Society”</a:t>
            </a:r>
            <a:r>
              <a:rPr lang="en-US" altLang="en-US" sz="2100" dirty="0" smtClean="0"/>
              <a:t> =&gt; legislative program to eliminate poverty and racial discrimination from US (“</a:t>
            </a:r>
            <a:r>
              <a:rPr lang="en-US" altLang="en-US" sz="2100" b="1" i="1" dirty="0" smtClean="0"/>
              <a:t>War on Poverty</a:t>
            </a:r>
            <a:r>
              <a:rPr lang="en-US" altLang="en-US" sz="2100" dirty="0" smtClean="0"/>
              <a:t>”) </a:t>
            </a:r>
          </a:p>
          <a:p>
            <a:pPr eaLnBrk="1" hangingPunct="1">
              <a:buFontTx/>
              <a:buNone/>
            </a:pPr>
            <a:r>
              <a:rPr lang="en-US" altLang="en-US" sz="2100" b="1" u="sng" dirty="0" smtClean="0"/>
              <a:t>Great Society Programs </a:t>
            </a:r>
            <a:r>
              <a:rPr lang="en-US" altLang="en-US" sz="2100" dirty="0"/>
              <a:t>(</a:t>
            </a:r>
            <a:r>
              <a:rPr lang="en-US" altLang="en-US" sz="2100" dirty="0" smtClean="0"/>
              <a:t>already discussed Civil Rights measures)</a:t>
            </a:r>
            <a:endParaRPr lang="en-US" altLang="en-US" sz="2100" b="1" u="sng" dirty="0" smtClean="0"/>
          </a:p>
          <a:p>
            <a:pPr eaLnBrk="1" hangingPunct="1">
              <a:buFontTx/>
              <a:buNone/>
            </a:pPr>
            <a:r>
              <a:rPr lang="en-US" altLang="en-US" sz="2100" dirty="0" smtClean="0"/>
              <a:t>1. </a:t>
            </a:r>
            <a:r>
              <a:rPr lang="en-US" altLang="en-US" sz="2100" b="1" i="1" dirty="0" smtClean="0"/>
              <a:t>Economic Opportunity Act</a:t>
            </a:r>
            <a:r>
              <a:rPr lang="en-US" altLang="en-US" sz="2100" dirty="0" smtClean="0"/>
              <a:t>– established ______________and </a:t>
            </a:r>
            <a:r>
              <a:rPr lang="en-US" altLang="en-US" sz="2100" b="1" i="1" dirty="0" smtClean="0"/>
              <a:t>VISTA </a:t>
            </a:r>
            <a:r>
              <a:rPr lang="en-US" altLang="en-US" sz="2100" dirty="0" smtClean="0"/>
              <a:t>to aid early education for the poor</a:t>
            </a:r>
          </a:p>
          <a:p>
            <a:pPr eaLnBrk="1" hangingPunct="1">
              <a:buFontTx/>
              <a:buNone/>
            </a:pPr>
            <a:r>
              <a:rPr lang="en-US" altLang="en-US" sz="2100" dirty="0" smtClean="0"/>
              <a:t>2. _________________________– health care for the poor and elderly </a:t>
            </a:r>
          </a:p>
          <a:p>
            <a:pPr eaLnBrk="1" hangingPunct="1">
              <a:buFontTx/>
              <a:buNone/>
            </a:pPr>
            <a:r>
              <a:rPr lang="en-US" altLang="en-US" sz="2100" dirty="0" smtClean="0"/>
              <a:t>3. </a:t>
            </a:r>
            <a:r>
              <a:rPr lang="en-US" altLang="en-US" sz="2100" b="1" i="1" dirty="0" smtClean="0"/>
              <a:t>Elementary/Secondary School Acts</a:t>
            </a:r>
            <a:r>
              <a:rPr lang="en-US" altLang="en-US" sz="2100" dirty="0" smtClean="0"/>
              <a:t> –federal funds for poor schools and to poor college bound students</a:t>
            </a:r>
          </a:p>
          <a:p>
            <a:pPr eaLnBrk="1" hangingPunct="1">
              <a:buFontTx/>
              <a:buNone/>
            </a:pPr>
            <a:r>
              <a:rPr lang="en-US" altLang="en-US" sz="2100" dirty="0" smtClean="0"/>
              <a:t>4. </a:t>
            </a:r>
            <a:r>
              <a:rPr lang="en-US" altLang="en-US" sz="2100" b="1" i="1" dirty="0" smtClean="0"/>
              <a:t>Immigration and Nationality Act of 1965</a:t>
            </a:r>
            <a:r>
              <a:rPr lang="en-US" altLang="en-US" sz="2100" dirty="0" smtClean="0"/>
              <a:t> – abolished national quota system and gave preferential status to relatives of US citizens</a:t>
            </a:r>
          </a:p>
          <a:p>
            <a:pPr eaLnBrk="1" hangingPunct="1">
              <a:buFontTx/>
              <a:buNone/>
            </a:pPr>
            <a:r>
              <a:rPr lang="en-US" altLang="en-US" sz="2100" dirty="0" smtClean="0"/>
              <a:t>5. </a:t>
            </a:r>
            <a:r>
              <a:rPr lang="en-US" altLang="en-US" sz="2100" b="1" i="1" dirty="0" smtClean="0"/>
              <a:t>NEA (Natl. Endowment for the Arts</a:t>
            </a:r>
            <a:r>
              <a:rPr lang="en-US" altLang="en-US" sz="2100" dirty="0" smtClean="0"/>
              <a:t>) – provides funds for struggling artists; later law establishes</a:t>
            </a:r>
            <a:r>
              <a:rPr lang="en-US" altLang="en-US" sz="2100" b="1" i="1" dirty="0" smtClean="0"/>
              <a:t> PBS </a:t>
            </a:r>
            <a:r>
              <a:rPr lang="en-US" altLang="en-US" sz="2100" dirty="0" smtClean="0"/>
              <a:t>(public broadcasting station) </a:t>
            </a:r>
          </a:p>
          <a:p>
            <a:pPr eaLnBrk="1" hangingPunct="1">
              <a:buFontTx/>
              <a:buNone/>
            </a:pPr>
            <a:r>
              <a:rPr lang="en-US" altLang="en-US" sz="2100" dirty="0" smtClean="0"/>
              <a:t>6.______________________–  establishes Food Stamps, WIC, breakfast programs</a:t>
            </a:r>
          </a:p>
          <a:p>
            <a:pPr eaLnBrk="1" hangingPunct="1">
              <a:buFontTx/>
              <a:buNone/>
            </a:pPr>
            <a:r>
              <a:rPr lang="en-US" altLang="en-US" sz="2100" dirty="0" smtClean="0"/>
              <a:t>7. _______________________________</a:t>
            </a:r>
            <a:r>
              <a:rPr lang="en-US" altLang="en-US" sz="2100" b="1" i="1" dirty="0" smtClean="0"/>
              <a:t>Acts </a:t>
            </a:r>
            <a:r>
              <a:rPr lang="en-US" altLang="en-US" sz="2100" dirty="0" smtClean="0"/>
              <a:t>=&gt; established federal standards for clean water &amp; air at federal level</a:t>
            </a:r>
          </a:p>
          <a:p>
            <a:pPr eaLnBrk="1" hangingPunct="1">
              <a:buFontTx/>
              <a:buNone/>
            </a:pPr>
            <a:r>
              <a:rPr lang="en-US" altLang="en-US" sz="2100" dirty="0" smtClean="0"/>
              <a:t>8. </a:t>
            </a:r>
            <a:r>
              <a:rPr lang="en-US" altLang="en-US" sz="2100" b="1" i="1" dirty="0" smtClean="0"/>
              <a:t>Fair Packaging &amp; Labeling Act </a:t>
            </a:r>
            <a:r>
              <a:rPr lang="en-US" altLang="en-US" sz="2100" dirty="0" smtClean="0"/>
              <a:t>=&gt; requires all packaging to be fair &amp; informative</a:t>
            </a:r>
          </a:p>
        </p:txBody>
      </p:sp>
    </p:spTree>
    <p:extLst>
      <p:ext uri="{BB962C8B-B14F-4D97-AF65-F5344CB8AC3E}">
        <p14:creationId xmlns:p14="http://schemas.microsoft.com/office/powerpoint/2010/main" val="2792069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smtClean="0"/>
              <a:t>The Great Society Impact</a:t>
            </a:r>
            <a:endParaRPr lang="en-US" b="1" u="sng" dirty="0"/>
          </a:p>
        </p:txBody>
      </p:sp>
      <p:sp>
        <p:nvSpPr>
          <p:cNvPr id="3" name="Content Placeholder 2"/>
          <p:cNvSpPr>
            <a:spLocks noGrp="1"/>
          </p:cNvSpPr>
          <p:nvPr>
            <p:ph idx="1"/>
          </p:nvPr>
        </p:nvSpPr>
        <p:spPr>
          <a:xfrm>
            <a:off x="0" y="609600"/>
            <a:ext cx="9144000" cy="2514600"/>
          </a:xfrm>
        </p:spPr>
        <p:txBody>
          <a:bodyPr>
            <a:normAutofit lnSpcReduction="10000"/>
          </a:bodyPr>
          <a:lstStyle/>
          <a:p>
            <a:r>
              <a:rPr lang="en-US" altLang="en-US" sz="2200" dirty="0"/>
              <a:t>Overall reduced poverty from </a:t>
            </a:r>
            <a:r>
              <a:rPr lang="en-US" altLang="en-US" sz="2200" dirty="0" smtClean="0"/>
              <a:t>24% </a:t>
            </a:r>
            <a:r>
              <a:rPr lang="en-US" altLang="en-US" sz="2200" dirty="0"/>
              <a:t>to 13% of US population</a:t>
            </a:r>
            <a:r>
              <a:rPr lang="en-US" altLang="en-US" sz="2200" dirty="0" smtClean="0"/>
              <a:t>!!</a:t>
            </a:r>
          </a:p>
          <a:p>
            <a:pPr lvl="1" indent="-342900">
              <a:buFont typeface="Wingdings" panose="05000000000000000000" pitchFamily="2" charset="2"/>
              <a:buChar char="§"/>
            </a:pPr>
            <a:r>
              <a:rPr lang="en-US" altLang="en-US" sz="2200" dirty="0" smtClean="0"/>
              <a:t>African Americans below poverty line dropped from 55% in 1960 to 27 % in 1968</a:t>
            </a:r>
            <a:endParaRPr lang="en-US" altLang="en-US" sz="2200" dirty="0"/>
          </a:p>
          <a:p>
            <a:r>
              <a:rPr lang="en-US" altLang="en-US" sz="2200" dirty="0" smtClean="0"/>
              <a:t>_________________tied </a:t>
            </a:r>
            <a:r>
              <a:rPr lang="en-US" altLang="en-US" sz="2200" dirty="0"/>
              <a:t>up so much $$ that Great Society eventually </a:t>
            </a:r>
            <a:r>
              <a:rPr lang="en-US" altLang="en-US" sz="2200" dirty="0" smtClean="0"/>
              <a:t>declined </a:t>
            </a:r>
            <a:r>
              <a:rPr lang="en-US" altLang="en-US" sz="2200" dirty="0"/>
              <a:t>from lack of $$ =&gt; Program also led to </a:t>
            </a:r>
            <a:r>
              <a:rPr lang="en-US" altLang="en-US" sz="2200" b="1" i="1" dirty="0"/>
              <a:t>“Conservative Backlash</a:t>
            </a:r>
            <a:r>
              <a:rPr lang="en-US" altLang="en-US" sz="2200" dirty="0"/>
              <a:t>” </a:t>
            </a:r>
            <a:endParaRPr lang="en-US" altLang="en-US" sz="2200" dirty="0" smtClean="0"/>
          </a:p>
          <a:p>
            <a:pPr marL="685800" lvl="1">
              <a:buFont typeface="Wingdings" panose="05000000000000000000" pitchFamily="2" charset="2"/>
              <a:buChar char="§"/>
            </a:pPr>
            <a:r>
              <a:rPr lang="en-US" altLang="en-US" sz="2200" dirty="0" smtClean="0"/>
              <a:t>Federal expenditures on health went from $4B in 1964 to $12B in 1968; Education rose from $5B to $16B</a:t>
            </a:r>
            <a:endParaRPr lang="en-US" altLang="en-US" sz="2200" dirty="0"/>
          </a:p>
          <a:p>
            <a:endParaRPr lang="en-US" sz="2200" dirty="0"/>
          </a:p>
        </p:txBody>
      </p:sp>
      <p:pic>
        <p:nvPicPr>
          <p:cNvPr id="8194" name="Picture 2" descr="https://timeentertainment.files.wordpress.com/2012/10/big-bird.jpg?w=360&amp;h=240&amp;cro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76600"/>
            <a:ext cx="4686298" cy="31242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theblaze.com/wp-content/uploads/2011/12/food-stamp-restaura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505200"/>
            <a:ext cx="3722043" cy="243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5894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smtClean="0"/>
          </a:p>
        </p:txBody>
      </p:sp>
      <p:sp>
        <p:nvSpPr>
          <p:cNvPr id="21507" name="Rectangle 3"/>
          <p:cNvSpPr>
            <a:spLocks noGrp="1" noChangeArrowheads="1"/>
          </p:cNvSpPr>
          <p:nvPr>
            <p:ph type="body" idx="1"/>
          </p:nvPr>
        </p:nvSpPr>
        <p:spPr/>
        <p:txBody>
          <a:bodyPr/>
          <a:lstStyle/>
          <a:p>
            <a:pPr eaLnBrk="1" hangingPunct="1"/>
            <a:endParaRPr lang="en-US" altLang="en-US" smtClean="0"/>
          </a:p>
        </p:txBody>
      </p:sp>
      <p:pic>
        <p:nvPicPr>
          <p:cNvPr id="21508" name="Picture 5" descr="poverty_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1257"/>
            <a:ext cx="8839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221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smtClean="0"/>
              <a:t>Cuban Revolution</a:t>
            </a:r>
            <a:endParaRPr lang="en-US" b="1" u="sng" dirty="0"/>
          </a:p>
        </p:txBody>
      </p:sp>
      <p:pic>
        <p:nvPicPr>
          <p:cNvPr id="16386" name="Picture 2" descr="http://samlib.ru/img/m/mihail_kozhemjakin/batista/fulgencio_batista_president_of_cuba_19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92" y="762000"/>
            <a:ext cx="4114618"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427113"/>
            <a:ext cx="3886200" cy="430887"/>
          </a:xfrm>
          <a:prstGeom prst="rect">
            <a:avLst/>
          </a:prstGeom>
          <a:noFill/>
        </p:spPr>
        <p:txBody>
          <a:bodyPr wrap="square" rtlCol="0">
            <a:spAutoFit/>
          </a:bodyPr>
          <a:lstStyle/>
          <a:p>
            <a:pPr algn="ctr"/>
            <a:r>
              <a:rPr lang="en-US" sz="2200" b="1" i="1" dirty="0" err="1" smtClean="0"/>
              <a:t>Fulgencio</a:t>
            </a:r>
            <a:r>
              <a:rPr lang="en-US" sz="2200" b="1" i="1" dirty="0" smtClean="0"/>
              <a:t> Batista</a:t>
            </a:r>
            <a:endParaRPr lang="en-US" sz="2200" b="1" i="1" dirty="0"/>
          </a:p>
        </p:txBody>
      </p:sp>
      <p:pic>
        <p:nvPicPr>
          <p:cNvPr id="16388" name="Picture 4" descr="http://vignette3.wikia.nocookie.net/godfather/images/4/4d/Fidel_Castro.jpg/revision/latest?cb=201004150529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733424"/>
            <a:ext cx="4219575" cy="5619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24400" y="6427113"/>
            <a:ext cx="3990975" cy="461665"/>
          </a:xfrm>
          <a:prstGeom prst="rect">
            <a:avLst/>
          </a:prstGeom>
          <a:noFill/>
        </p:spPr>
        <p:txBody>
          <a:bodyPr wrap="square" rtlCol="0">
            <a:spAutoFit/>
          </a:bodyPr>
          <a:lstStyle/>
          <a:p>
            <a:pPr algn="ctr"/>
            <a:r>
              <a:rPr lang="en-US" sz="2400" b="1" i="1" dirty="0" smtClean="0"/>
              <a:t>Fidel Castro</a:t>
            </a:r>
            <a:endParaRPr lang="en-US" sz="2400" b="1" i="1" dirty="0"/>
          </a:p>
        </p:txBody>
      </p:sp>
    </p:spTree>
    <p:extLst>
      <p:ext uri="{BB962C8B-B14F-4D97-AF65-F5344CB8AC3E}">
        <p14:creationId xmlns:p14="http://schemas.microsoft.com/office/powerpoint/2010/main" val="14516204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pic>
        <p:nvPicPr>
          <p:cNvPr id="10242" name="Picture 2" descr="http://apushcanvas.pbworks.com/f/1367456563/Great%20Society%20Chart%20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57200"/>
            <a:ext cx="8553450" cy="611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7579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808000">
            <a:alpha val="24000"/>
          </a:srgbClr>
        </a:solidFill>
        <a:effectLst/>
      </p:bgPr>
    </p:bg>
    <p:spTree>
      <p:nvGrpSpPr>
        <p:cNvPr id="1" name=""/>
        <p:cNvGrpSpPr/>
        <p:nvPr/>
      </p:nvGrpSpPr>
      <p:grpSpPr>
        <a:xfrm>
          <a:off x="0" y="0"/>
          <a:ext cx="0" cy="0"/>
          <a:chOff x="0" y="0"/>
          <a:chExt cx="0" cy="0"/>
        </a:xfrm>
      </p:grpSpPr>
      <p:pic>
        <p:nvPicPr>
          <p:cNvPr id="11266" name="Picture 2" descr="http://cdn.c.photoshelter.com/img-get/I0000yg1vTErJoMI/s/900/720/Society-City-Country-Cartoons-Punch-1967-01-18-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428"/>
            <a:ext cx="5657850" cy="66838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86450" y="609600"/>
            <a:ext cx="3105150" cy="2246769"/>
          </a:xfrm>
          <a:prstGeom prst="rect">
            <a:avLst/>
          </a:prstGeom>
          <a:noFill/>
        </p:spPr>
        <p:txBody>
          <a:bodyPr wrap="square" rtlCol="0">
            <a:spAutoFit/>
          </a:bodyPr>
          <a:lstStyle/>
          <a:p>
            <a:r>
              <a:rPr lang="en-US" sz="2800" b="1" i="1" dirty="0" smtClean="0"/>
              <a:t>Q: What is the POV of the image concerning LBJ’s Great Society and his foreign policies?   </a:t>
            </a:r>
            <a:endParaRPr lang="en-US" sz="2800" b="1" i="1" dirty="0"/>
          </a:p>
        </p:txBody>
      </p:sp>
    </p:spTree>
    <p:extLst>
      <p:ext uri="{BB962C8B-B14F-4D97-AF65-F5344CB8AC3E}">
        <p14:creationId xmlns:p14="http://schemas.microsoft.com/office/powerpoint/2010/main" val="17035139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30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76200"/>
            <a:ext cx="8229600" cy="334963"/>
          </a:xfrm>
        </p:spPr>
        <p:txBody>
          <a:bodyPr>
            <a:normAutofit fontScale="90000"/>
          </a:bodyPr>
          <a:lstStyle/>
          <a:p>
            <a:pPr eaLnBrk="1" hangingPunct="1"/>
            <a:r>
              <a:rPr lang="en-US" altLang="en-US" sz="3600" b="1" u="sng" dirty="0" smtClean="0"/>
              <a:t>Liberalism at Supreme Court in 1960’s</a:t>
            </a:r>
          </a:p>
        </p:txBody>
      </p:sp>
      <p:sp>
        <p:nvSpPr>
          <p:cNvPr id="51203" name="Rectangle 3"/>
          <p:cNvSpPr>
            <a:spLocks noGrp="1" noChangeArrowheads="1"/>
          </p:cNvSpPr>
          <p:nvPr>
            <p:ph type="body" idx="1"/>
          </p:nvPr>
        </p:nvSpPr>
        <p:spPr>
          <a:xfrm>
            <a:off x="0" y="609600"/>
            <a:ext cx="5638800" cy="6324600"/>
          </a:xfrm>
        </p:spPr>
        <p:txBody>
          <a:bodyPr>
            <a:normAutofit fontScale="85000" lnSpcReduction="20000"/>
          </a:bodyPr>
          <a:lstStyle/>
          <a:p>
            <a:pPr eaLnBrk="1" hangingPunct="1"/>
            <a:r>
              <a:rPr lang="en-US" altLang="en-US" sz="2100" b="1" i="1" dirty="0" smtClean="0"/>
              <a:t>Earl Warren</a:t>
            </a:r>
            <a:r>
              <a:rPr lang="en-US" altLang="en-US" sz="2100" dirty="0" smtClean="0"/>
              <a:t> (CJ during the 1960’s) felt that many inequities existed in society =&gt; if Congress &amp;  President refused to address them – Court would</a:t>
            </a:r>
          </a:p>
          <a:p>
            <a:pPr eaLnBrk="1" hangingPunct="1">
              <a:buFontTx/>
              <a:buNone/>
            </a:pPr>
            <a:r>
              <a:rPr lang="en-US" altLang="en-US" sz="2300" b="1" u="sng" dirty="0" smtClean="0"/>
              <a:t>Major Cases</a:t>
            </a:r>
          </a:p>
          <a:p>
            <a:pPr eaLnBrk="1" hangingPunct="1">
              <a:buFontTx/>
              <a:buNone/>
            </a:pPr>
            <a:r>
              <a:rPr lang="en-US" altLang="en-US" sz="2300" dirty="0" smtClean="0"/>
              <a:t>#1: </a:t>
            </a:r>
            <a:r>
              <a:rPr lang="en-US" altLang="en-US" sz="2300" b="1" i="1" dirty="0" smtClean="0"/>
              <a:t>Baker v. </a:t>
            </a:r>
            <a:r>
              <a:rPr lang="en-US" altLang="en-US" sz="2300" b="1" i="1" dirty="0" err="1" smtClean="0"/>
              <a:t>Carr</a:t>
            </a:r>
            <a:r>
              <a:rPr lang="en-US" altLang="en-US" sz="2300" dirty="0" smtClean="0"/>
              <a:t> =&gt; decided that Congressional representation must be apportioned based on census population data (“1 person = 1 vote”)</a:t>
            </a:r>
          </a:p>
          <a:p>
            <a:pPr lvl="1">
              <a:buFont typeface="Wingdings" panose="05000000000000000000" pitchFamily="2" charset="2"/>
              <a:buChar char="§"/>
            </a:pPr>
            <a:r>
              <a:rPr lang="en-US" altLang="en-US" sz="2300" dirty="0" smtClean="0"/>
              <a:t>Lessened influence of </a:t>
            </a:r>
            <a:r>
              <a:rPr lang="en-US" altLang="en-US" sz="2300" b="1" i="1" dirty="0" smtClean="0"/>
              <a:t>Gerrymandering</a:t>
            </a:r>
          </a:p>
          <a:p>
            <a:pPr eaLnBrk="1" hangingPunct="1">
              <a:buFontTx/>
              <a:buNone/>
            </a:pPr>
            <a:r>
              <a:rPr lang="en-US" altLang="en-US" sz="2300" dirty="0" smtClean="0"/>
              <a:t>#2: _____________________=&gt; gave US citizens </a:t>
            </a:r>
            <a:r>
              <a:rPr lang="en-US" altLang="en-US" sz="2300" b="1" i="1" dirty="0" smtClean="0"/>
              <a:t>“Miranda Rights”</a:t>
            </a:r>
            <a:r>
              <a:rPr lang="en-US" altLang="en-US" sz="2300" dirty="0" smtClean="0"/>
              <a:t> to be read upon arrest to ensure knowledge about what is happening (</a:t>
            </a:r>
            <a:r>
              <a:rPr lang="en-US" altLang="en-US" sz="2300" b="1" i="1" dirty="0" smtClean="0"/>
              <a:t>5</a:t>
            </a:r>
            <a:r>
              <a:rPr lang="en-US" altLang="en-US" sz="2300" b="1" i="1" baseline="30000" dirty="0" smtClean="0"/>
              <a:t>th</a:t>
            </a:r>
            <a:r>
              <a:rPr lang="en-US" altLang="en-US" sz="2300" b="1" i="1" dirty="0" smtClean="0"/>
              <a:t> amendment</a:t>
            </a:r>
            <a:r>
              <a:rPr lang="en-US" altLang="en-US" sz="2300" dirty="0" smtClean="0"/>
              <a:t>)</a:t>
            </a:r>
          </a:p>
          <a:p>
            <a:pPr eaLnBrk="1" hangingPunct="1">
              <a:buFontTx/>
              <a:buNone/>
            </a:pPr>
            <a:r>
              <a:rPr lang="en-US" altLang="en-US" sz="2300" dirty="0" smtClean="0"/>
              <a:t>#3: ________________=&gt; ensured right to free legal representation in felony cases (</a:t>
            </a:r>
            <a:r>
              <a:rPr lang="en-US" altLang="en-US" sz="2300" b="1" i="1" dirty="0" smtClean="0"/>
              <a:t>8</a:t>
            </a:r>
            <a:r>
              <a:rPr lang="en-US" altLang="en-US" sz="2300" b="1" i="1" baseline="30000" dirty="0" smtClean="0"/>
              <a:t>th</a:t>
            </a:r>
            <a:r>
              <a:rPr lang="en-US" altLang="en-US" sz="2300" b="1" i="1" dirty="0"/>
              <a:t> </a:t>
            </a:r>
            <a:r>
              <a:rPr lang="en-US" altLang="en-US" sz="2300" b="1" i="1" dirty="0" smtClean="0"/>
              <a:t>amendment</a:t>
            </a:r>
            <a:r>
              <a:rPr lang="en-US" altLang="en-US" sz="2300" dirty="0" smtClean="0"/>
              <a:t>)</a:t>
            </a:r>
          </a:p>
          <a:p>
            <a:pPr eaLnBrk="1" hangingPunct="1">
              <a:buFontTx/>
              <a:buNone/>
            </a:pPr>
            <a:r>
              <a:rPr lang="en-US" altLang="en-US" sz="2300" dirty="0" smtClean="0"/>
              <a:t>#4: __________________=&gt; illegally seized evidence cannot be used in trial  (</a:t>
            </a:r>
            <a:r>
              <a:rPr lang="en-US" altLang="en-US" sz="2300" b="1" i="1" dirty="0" smtClean="0"/>
              <a:t>4</a:t>
            </a:r>
            <a:r>
              <a:rPr lang="en-US" altLang="en-US" sz="2300" b="1" i="1" baseline="30000" dirty="0" smtClean="0"/>
              <a:t>th</a:t>
            </a:r>
            <a:r>
              <a:rPr lang="en-US" altLang="en-US" sz="2300" b="1" i="1" dirty="0" smtClean="0"/>
              <a:t> Amendment</a:t>
            </a:r>
            <a:r>
              <a:rPr lang="en-US" altLang="en-US" sz="2300" dirty="0" smtClean="0"/>
              <a:t>)</a:t>
            </a:r>
          </a:p>
          <a:p>
            <a:pPr eaLnBrk="1" hangingPunct="1">
              <a:buFontTx/>
              <a:buNone/>
            </a:pPr>
            <a:r>
              <a:rPr lang="en-US" altLang="en-US" sz="2300" dirty="0" smtClean="0"/>
              <a:t>#5: ________________________=&gt; banned laws preventing access to contraception arguing Constitution guaranteed a “right to privacy” (</a:t>
            </a:r>
            <a:r>
              <a:rPr lang="en-US" altLang="en-US" sz="2300" b="1" i="1" dirty="0" smtClean="0"/>
              <a:t>14</a:t>
            </a:r>
            <a:r>
              <a:rPr lang="en-US" altLang="en-US" sz="2300" b="1" i="1" baseline="30000" dirty="0" smtClean="0"/>
              <a:t>th</a:t>
            </a:r>
            <a:r>
              <a:rPr lang="en-US" altLang="en-US" sz="2300" b="1" i="1" dirty="0" smtClean="0"/>
              <a:t> &amp; 9</a:t>
            </a:r>
            <a:r>
              <a:rPr lang="en-US" altLang="en-US" sz="2300" b="1" i="1" baseline="30000" dirty="0" smtClean="0"/>
              <a:t>th</a:t>
            </a:r>
            <a:r>
              <a:rPr lang="en-US" altLang="en-US" sz="2300" b="1" i="1" dirty="0" smtClean="0"/>
              <a:t> amends</a:t>
            </a:r>
            <a:r>
              <a:rPr lang="en-US" altLang="en-US" sz="2300" dirty="0" smtClean="0"/>
              <a:t>)</a:t>
            </a:r>
          </a:p>
          <a:p>
            <a:pPr eaLnBrk="1" hangingPunct="1"/>
            <a:r>
              <a:rPr lang="en-US" altLang="en-US" sz="2100" dirty="0" smtClean="0"/>
              <a:t>Many in society reacted against the “judicial activism” of Warren =&gt; conservatives sought to replace and reform Supreme Court during 1980’s</a:t>
            </a:r>
            <a:endParaRPr lang="en-US" altLang="en-US" sz="1700" dirty="0" smtClean="0"/>
          </a:p>
        </p:txBody>
      </p:sp>
      <p:pic>
        <p:nvPicPr>
          <p:cNvPr id="51204" name="Picture 5" descr="250px-EarlWar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219200"/>
            <a:ext cx="34305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5302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smtClean="0"/>
              <a:t>Expansion of Liberalism</a:t>
            </a:r>
            <a:endParaRPr lang="en-US" b="1" u="sng" dirty="0"/>
          </a:p>
        </p:txBody>
      </p:sp>
      <p:sp>
        <p:nvSpPr>
          <p:cNvPr id="3" name="Content Placeholder 2"/>
          <p:cNvSpPr>
            <a:spLocks noGrp="1"/>
          </p:cNvSpPr>
          <p:nvPr>
            <p:ph idx="1"/>
          </p:nvPr>
        </p:nvSpPr>
        <p:spPr>
          <a:xfrm>
            <a:off x="0" y="609600"/>
            <a:ext cx="9144000" cy="6324600"/>
          </a:xfrm>
        </p:spPr>
        <p:txBody>
          <a:bodyPr>
            <a:normAutofit/>
          </a:bodyPr>
          <a:lstStyle/>
          <a:p>
            <a:r>
              <a:rPr lang="en-US" sz="2100" dirty="0" smtClean="0"/>
              <a:t>In the 1960’s, the apex of liberalism, the movement expanded to include many minority groups fighting for rights and equality</a:t>
            </a:r>
          </a:p>
          <a:p>
            <a:pPr marL="0" indent="0">
              <a:buNone/>
            </a:pPr>
            <a:r>
              <a:rPr lang="en-US" sz="2100" b="1" i="1" u="sng" dirty="0" smtClean="0"/>
              <a:t>#1: Latin American Rights </a:t>
            </a:r>
            <a:r>
              <a:rPr lang="en-US" sz="2100" dirty="0" smtClean="0"/>
              <a:t>=&gt; </a:t>
            </a:r>
            <a:r>
              <a:rPr lang="en-US" sz="2100" b="1" i="1" dirty="0" smtClean="0"/>
              <a:t>Cesar Chavez </a:t>
            </a:r>
            <a:r>
              <a:rPr lang="en-US" sz="2100" dirty="0" smtClean="0"/>
              <a:t>and </a:t>
            </a:r>
            <a:r>
              <a:rPr lang="en-US" sz="2100" b="1" i="1" dirty="0" smtClean="0"/>
              <a:t>UFW</a:t>
            </a:r>
          </a:p>
          <a:p>
            <a:r>
              <a:rPr lang="en-US" sz="2100" dirty="0" smtClean="0"/>
              <a:t>______________organized Latino farm workers during the 1960’s into the UFW and struck against use of pesticides on grapes and poor working conditions</a:t>
            </a:r>
          </a:p>
          <a:p>
            <a:pPr lvl="1" indent="-342900">
              <a:buFont typeface="Wingdings" panose="05000000000000000000" pitchFamily="2" charset="2"/>
              <a:buChar char="§"/>
            </a:pPr>
            <a:r>
              <a:rPr lang="en-US" sz="2100" dirty="0" smtClean="0"/>
              <a:t>Use of nonviolent tactics prompted large public support for grape &amp; lettuce boycotts =&gt; improved wages and conditions for migrant workers</a:t>
            </a:r>
          </a:p>
          <a:p>
            <a:pPr lvl="1">
              <a:buFont typeface="Wingdings" panose="05000000000000000000" pitchFamily="2" charset="2"/>
              <a:buChar char="§"/>
            </a:pPr>
            <a:r>
              <a:rPr lang="en-US" sz="2100" dirty="0" smtClean="0"/>
              <a:t>Chavez also led fasts to unite Latino community in pursuit of greater equality &amp; community (opposed </a:t>
            </a:r>
            <a:r>
              <a:rPr lang="en-US" sz="2100" b="1" i="1" dirty="0" smtClean="0"/>
              <a:t>Bracero program </a:t>
            </a:r>
            <a:r>
              <a:rPr lang="en-US" sz="2100" dirty="0" smtClean="0"/>
              <a:t>&amp; illegal immigration)</a:t>
            </a:r>
          </a:p>
          <a:p>
            <a:pPr marL="57150" indent="0">
              <a:buNone/>
            </a:pPr>
            <a:r>
              <a:rPr lang="en-US" sz="2100" u="sng" dirty="0" smtClean="0"/>
              <a:t>#2: _____________________</a:t>
            </a:r>
            <a:r>
              <a:rPr lang="en-US" sz="2100" b="1" i="1" u="sng" dirty="0" smtClean="0"/>
              <a:t>movement </a:t>
            </a:r>
            <a:r>
              <a:rPr lang="en-US" sz="2100" dirty="0" smtClean="0"/>
              <a:t>=&gt; begun in 1968 in Wisconsin the AIM movement was similar to Black Power movement (militant activism)</a:t>
            </a:r>
          </a:p>
          <a:p>
            <a:pPr marL="400050"/>
            <a:r>
              <a:rPr lang="en-US" sz="2100" dirty="0" smtClean="0"/>
              <a:t>Spoke out against unemployment &amp;alcoholism on Native reservations &amp; fought for reform of </a:t>
            </a:r>
            <a:r>
              <a:rPr lang="en-US" sz="2100" b="1" i="1" dirty="0" smtClean="0"/>
              <a:t>Bureau of Indian Affairs </a:t>
            </a:r>
            <a:r>
              <a:rPr lang="en-US" sz="2100" dirty="0" smtClean="0"/>
              <a:t>(occupied it for days in protest)</a:t>
            </a:r>
          </a:p>
          <a:p>
            <a:pPr marL="400050"/>
            <a:r>
              <a:rPr lang="en-US" sz="2100" dirty="0" smtClean="0"/>
              <a:t>Also protested against government’s history of broken and unequal treaties =&gt; </a:t>
            </a:r>
            <a:r>
              <a:rPr lang="en-US" sz="2100" b="1" i="1" dirty="0" smtClean="0"/>
              <a:t>occupied Wounded Knee in 1973 </a:t>
            </a:r>
            <a:r>
              <a:rPr lang="en-US" sz="2100" dirty="0" smtClean="0"/>
              <a:t>in protest (“right of conquest”)</a:t>
            </a:r>
          </a:p>
          <a:p>
            <a:pPr lvl="1">
              <a:buFont typeface="Wingdings" panose="05000000000000000000" pitchFamily="2" charset="2"/>
              <a:buChar char="§"/>
            </a:pPr>
            <a:r>
              <a:rPr lang="en-US" sz="2100" dirty="0" smtClean="0"/>
              <a:t>Led to FBI standoff that lasted 73 days =&gt; 2 killed, 1200 arrested</a:t>
            </a:r>
          </a:p>
          <a:p>
            <a:pPr marL="457200" lvl="1" indent="0">
              <a:buNone/>
            </a:pPr>
            <a:r>
              <a:rPr lang="en-US" sz="2100" dirty="0"/>
              <a:t>	</a:t>
            </a:r>
            <a:r>
              <a:rPr lang="en-US" sz="2100" dirty="0" smtClean="0"/>
              <a:t>-- FBI and CIA attempted to infiltrate and destroy AIM</a:t>
            </a:r>
          </a:p>
        </p:txBody>
      </p:sp>
    </p:spTree>
    <p:extLst>
      <p:ext uri="{BB962C8B-B14F-4D97-AF65-F5344CB8AC3E}">
        <p14:creationId xmlns:p14="http://schemas.microsoft.com/office/powerpoint/2010/main" val="7602104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3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normAutofit lnSpcReduction="10000"/>
          </a:bodyPr>
          <a:lstStyle/>
          <a:p>
            <a:pPr marL="0" indent="0">
              <a:buNone/>
            </a:pPr>
            <a:r>
              <a:rPr lang="en-US" sz="2200" b="1" i="1" u="sng" dirty="0" smtClean="0"/>
              <a:t>#3: Feminism </a:t>
            </a:r>
            <a:r>
              <a:rPr lang="en-US" sz="2200" dirty="0" smtClean="0"/>
              <a:t>=&gt; started under leadership of </a:t>
            </a:r>
            <a:r>
              <a:rPr lang="en-US" sz="2200" b="1" i="1" dirty="0" smtClean="0"/>
              <a:t>Betty Freidan </a:t>
            </a:r>
            <a:r>
              <a:rPr lang="en-US" sz="2200" dirty="0" smtClean="0"/>
              <a:t>&amp; </a:t>
            </a:r>
            <a:r>
              <a:rPr lang="en-US" sz="2200" b="1" i="1" dirty="0" smtClean="0"/>
              <a:t>Gloria Steinem</a:t>
            </a:r>
          </a:p>
          <a:p>
            <a:r>
              <a:rPr lang="en-US" sz="2200" dirty="0" smtClean="0"/>
              <a:t>________________________________formed to advocate for full female equality in workplace and societal laws and </a:t>
            </a:r>
            <a:r>
              <a:rPr lang="en-US" sz="2200" dirty="0" err="1" smtClean="0"/>
              <a:t>statutues</a:t>
            </a:r>
            <a:endParaRPr lang="en-US" sz="2200" dirty="0" smtClean="0"/>
          </a:p>
          <a:p>
            <a:pPr marL="685800" lvl="1">
              <a:buFont typeface="Wingdings" panose="05000000000000000000" pitchFamily="2" charset="2"/>
              <a:buChar char="§"/>
            </a:pPr>
            <a:r>
              <a:rPr lang="en-US" sz="2200" dirty="0" smtClean="0"/>
              <a:t>Major issues =&gt; equal pay for women, end of sexual discrimination, right to birth control and abortions for women</a:t>
            </a:r>
          </a:p>
          <a:p>
            <a:pPr marL="400050" lvl="1" indent="0">
              <a:buNone/>
            </a:pPr>
            <a:r>
              <a:rPr lang="en-US" sz="2200" dirty="0"/>
              <a:t>	</a:t>
            </a:r>
            <a:r>
              <a:rPr lang="en-US" sz="2200" dirty="0" smtClean="0"/>
              <a:t>-- 1973 ______________________case secured equal abortion rights 	for women across the country</a:t>
            </a:r>
          </a:p>
          <a:p>
            <a:pPr marL="685800" lvl="1">
              <a:buFont typeface="Wingdings" panose="05000000000000000000" pitchFamily="2" charset="2"/>
              <a:buChar char="§"/>
            </a:pPr>
            <a:r>
              <a:rPr lang="en-US" sz="2200" b="1" i="1" dirty="0" smtClean="0"/>
              <a:t>Gloria Steinem </a:t>
            </a:r>
            <a:r>
              <a:rPr lang="en-US" sz="2200" dirty="0" smtClean="0"/>
              <a:t>founded </a:t>
            </a:r>
            <a:r>
              <a:rPr lang="en-US" sz="2200" b="1" i="1" dirty="0" err="1" smtClean="0"/>
              <a:t>Ms</a:t>
            </a:r>
            <a:r>
              <a:rPr lang="en-US" sz="2200" b="1" i="1" dirty="0" smtClean="0"/>
              <a:t> Magazine </a:t>
            </a:r>
            <a:r>
              <a:rPr lang="en-US" sz="2200" dirty="0" smtClean="0"/>
              <a:t>to be the voice of the movement</a:t>
            </a:r>
          </a:p>
          <a:p>
            <a:pPr marL="685800" lvl="1">
              <a:buFont typeface="Wingdings" panose="05000000000000000000" pitchFamily="2" charset="2"/>
              <a:buChar char="§"/>
            </a:pPr>
            <a:r>
              <a:rPr lang="en-US" sz="2200" dirty="0" smtClean="0"/>
              <a:t>NOW attempted to get passed the _____________________in the 1970’s =&gt; amendment banning sexual discrimination</a:t>
            </a:r>
          </a:p>
          <a:p>
            <a:pPr marL="400050" lvl="1" indent="0">
              <a:buNone/>
            </a:pPr>
            <a:r>
              <a:rPr lang="en-US" sz="2200" dirty="0"/>
              <a:t>	</a:t>
            </a:r>
            <a:r>
              <a:rPr lang="en-US" sz="2200" dirty="0" smtClean="0"/>
              <a:t>-- Passed Congress but did not gain ratification at state level =&gt; 	advocacy of conservative women like </a:t>
            </a:r>
            <a:r>
              <a:rPr lang="en-US" sz="2200" b="1" i="1" dirty="0" err="1" smtClean="0"/>
              <a:t>Phyliss</a:t>
            </a:r>
            <a:r>
              <a:rPr lang="en-US" sz="2200" b="1" i="1" dirty="0" smtClean="0"/>
              <a:t> </a:t>
            </a:r>
            <a:r>
              <a:rPr lang="en-US" sz="2200" b="1" i="1" dirty="0" err="1" smtClean="0"/>
              <a:t>Schlafy</a:t>
            </a:r>
            <a:r>
              <a:rPr lang="en-US" sz="2200" b="1" i="1" dirty="0" smtClean="0"/>
              <a:t> </a:t>
            </a:r>
          </a:p>
          <a:p>
            <a:r>
              <a:rPr lang="en-US" sz="2200" dirty="0" smtClean="0"/>
              <a:t>NOW remained active in 1980’s and 90’s =&gt; encouraged redefinition of gender roles in American society (“Stay at home dads”)</a:t>
            </a:r>
          </a:p>
          <a:p>
            <a:pPr lvl="1" indent="-342900">
              <a:buFont typeface="Wingdings" panose="05000000000000000000" pitchFamily="2" charset="2"/>
              <a:buChar char="§"/>
            </a:pPr>
            <a:r>
              <a:rPr lang="en-US" sz="2200" dirty="0" smtClean="0"/>
              <a:t>Many traditionally male occupations and careers now open to women =&gt; military academies, professional sports leagues for women, combat</a:t>
            </a:r>
          </a:p>
          <a:p>
            <a:pPr lvl="1" indent="-342900">
              <a:buFont typeface="Wingdings" panose="05000000000000000000" pitchFamily="2" charset="2"/>
              <a:buChar char="§"/>
            </a:pPr>
            <a:r>
              <a:rPr lang="en-US" sz="2200" dirty="0" smtClean="0"/>
              <a:t>However, even today there remains a gender pay gap and representation issue (majority of government positions, CEO’s)</a:t>
            </a:r>
            <a:endParaRPr lang="en-US" sz="2200"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smtClean="0"/>
              <a:t>Expansion of Liberalism</a:t>
            </a:r>
            <a:endParaRPr lang="en-US" b="1" u="sng" dirty="0"/>
          </a:p>
        </p:txBody>
      </p:sp>
    </p:spTree>
    <p:extLst>
      <p:ext uri="{BB962C8B-B14F-4D97-AF65-F5344CB8AC3E}">
        <p14:creationId xmlns:p14="http://schemas.microsoft.com/office/powerpoint/2010/main" val="21071673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Number of Abortions in America</a:t>
            </a:r>
            <a:endParaRPr lang="en-US" b="1" u="sng" dirty="0"/>
          </a:p>
        </p:txBody>
      </p:sp>
      <p:pic>
        <p:nvPicPr>
          <p:cNvPr id="19458" name="Picture 2" descr="https://www.washingtonpost.com/wp-apps/imrs.php?src=http://img.washingtonpost.com/blogs/wonkblog/files/2013/01/abortion2a.png&amp;w=14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199"/>
            <a:ext cx="8229600" cy="574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7088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smtClean="0"/>
              <a:t>Gender Pay Gap</a:t>
            </a:r>
            <a:endParaRPr lang="en-US" b="1" u="sng" dirty="0"/>
          </a:p>
        </p:txBody>
      </p:sp>
      <p:pic>
        <p:nvPicPr>
          <p:cNvPr id="22530" name="Picture 2" descr="https://career.uoregon.edu/sites/default/files/imagecache/content-full-width/blog-pics/revised_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89" y="1600200"/>
            <a:ext cx="5276850" cy="384810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i276.photobucket.com/albums/kk34/feministing/equalpay-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383" y="838200"/>
            <a:ext cx="387296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4440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3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324600"/>
          </a:xfrm>
        </p:spPr>
        <p:txBody>
          <a:bodyPr>
            <a:normAutofit/>
          </a:bodyPr>
          <a:lstStyle/>
          <a:p>
            <a:pPr marL="0" indent="0">
              <a:buNone/>
            </a:pPr>
            <a:r>
              <a:rPr lang="en-US" sz="2100" b="1" i="1" dirty="0" smtClean="0"/>
              <a:t>#4: Gay and Lesbian Rights</a:t>
            </a:r>
          </a:p>
          <a:p>
            <a:r>
              <a:rPr lang="en-US" sz="2100" dirty="0" smtClean="0"/>
              <a:t>In the 1960’s ad 70’s gays and lesbians increasingly emerged and demanded more equal rights and recognition</a:t>
            </a:r>
          </a:p>
          <a:p>
            <a:pPr lvl="1">
              <a:buFont typeface="Wingdings" panose="05000000000000000000" pitchFamily="2" charset="2"/>
              <a:buChar char="§"/>
            </a:pPr>
            <a:r>
              <a:rPr lang="en-US" sz="2100" dirty="0" smtClean="0"/>
              <a:t>____________________________dedicated </a:t>
            </a:r>
            <a:r>
              <a:rPr lang="en-US" sz="2100" dirty="0"/>
              <a:t>to  showing that  homosexuality was NOT </a:t>
            </a:r>
            <a:r>
              <a:rPr lang="en-US" sz="2100" dirty="0" err="1"/>
              <a:t>abhorrant</a:t>
            </a:r>
            <a:r>
              <a:rPr lang="en-US" sz="2100" dirty="0"/>
              <a:t> behavior</a:t>
            </a:r>
          </a:p>
          <a:p>
            <a:pPr marL="857250" lvl="2" indent="0">
              <a:buNone/>
            </a:pPr>
            <a:r>
              <a:rPr lang="en-US" sz="2100" b="1" i="1" dirty="0" smtClean="0"/>
              <a:t>-- ____________: </a:t>
            </a:r>
            <a:r>
              <a:rPr lang="en-US" sz="2100" dirty="0"/>
              <a:t>spontaneous</a:t>
            </a:r>
            <a:r>
              <a:rPr lang="en-US" sz="2100" b="1" i="1" dirty="0"/>
              <a:t> </a:t>
            </a:r>
            <a:r>
              <a:rPr lang="en-US" sz="2100" dirty="0"/>
              <a:t>riots </a:t>
            </a:r>
            <a:r>
              <a:rPr lang="en-US" sz="2100" dirty="0" smtClean="0"/>
              <a:t>vs </a:t>
            </a:r>
            <a:r>
              <a:rPr lang="en-US" sz="2100" dirty="0"/>
              <a:t>police </a:t>
            </a:r>
            <a:r>
              <a:rPr lang="en-US" sz="2100" dirty="0" smtClean="0"/>
              <a:t>raids against </a:t>
            </a:r>
            <a:r>
              <a:rPr lang="en-US" sz="2100" dirty="0"/>
              <a:t>gays in NYC in 1969 </a:t>
            </a:r>
            <a:r>
              <a:rPr lang="en-US" sz="2100" dirty="0" smtClean="0"/>
              <a:t>=&gt; </a:t>
            </a:r>
            <a:r>
              <a:rPr lang="en-US" sz="2100" dirty="0"/>
              <a:t>1</a:t>
            </a:r>
            <a:r>
              <a:rPr lang="en-US" sz="2100" baseline="30000" dirty="0"/>
              <a:t>st</a:t>
            </a:r>
            <a:r>
              <a:rPr lang="en-US" sz="2100" dirty="0"/>
              <a:t>  Gay pride marches organized in 1970 to commemorate </a:t>
            </a:r>
            <a:r>
              <a:rPr lang="en-US" sz="2100" dirty="0" smtClean="0"/>
              <a:t>event</a:t>
            </a:r>
            <a:endParaRPr lang="en-US" sz="2100" b="1" i="1" dirty="0" smtClean="0"/>
          </a:p>
          <a:p>
            <a:pPr lvl="1" indent="-342900">
              <a:buFont typeface="Wingdings" panose="05000000000000000000" pitchFamily="2" charset="2"/>
              <a:buChar char="§"/>
            </a:pPr>
            <a:r>
              <a:rPr lang="en-US" sz="2100" b="1" i="1" dirty="0" smtClean="0"/>
              <a:t>Harvey Milk </a:t>
            </a:r>
            <a:r>
              <a:rPr lang="en-US" sz="2100" dirty="0" smtClean="0"/>
              <a:t>was elected to San Francisco local </a:t>
            </a:r>
            <a:r>
              <a:rPr lang="en-US" sz="2100" dirty="0" err="1" smtClean="0"/>
              <a:t>govt</a:t>
            </a:r>
            <a:r>
              <a:rPr lang="en-US" sz="2100" dirty="0" smtClean="0"/>
              <a:t> as an openly gay politician in 1977 =&gt; passed an ordinance banning gay discrimination</a:t>
            </a:r>
          </a:p>
          <a:p>
            <a:pPr marL="400050" lvl="1" indent="0">
              <a:buNone/>
            </a:pPr>
            <a:r>
              <a:rPr lang="en-US" sz="2100" dirty="0"/>
              <a:t>	</a:t>
            </a:r>
            <a:r>
              <a:rPr lang="en-US" sz="2100" dirty="0" smtClean="0"/>
              <a:t>-- Assassinated 1 year later by Dan White (</a:t>
            </a:r>
            <a:r>
              <a:rPr lang="en-US" sz="2100" b="1" i="1" dirty="0" smtClean="0"/>
              <a:t>Twinkie</a:t>
            </a:r>
            <a:r>
              <a:rPr lang="en-US" sz="2100" dirty="0" smtClean="0"/>
              <a:t> defense)</a:t>
            </a:r>
          </a:p>
          <a:p>
            <a:r>
              <a:rPr lang="en-US" sz="2100" dirty="0" smtClean="0"/>
              <a:t>In the 1980’s gay rights and movement were slowed by worries that the gay lifestyle promoted the spread of AIDS</a:t>
            </a:r>
            <a:endParaRPr lang="en-US" sz="2100"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smtClean="0"/>
              <a:t>Expansion of Liberalism</a:t>
            </a:r>
            <a:endParaRPr lang="en-US" b="1" u="sng" dirty="0"/>
          </a:p>
        </p:txBody>
      </p:sp>
    </p:spTree>
    <p:extLst>
      <p:ext uri="{BB962C8B-B14F-4D97-AF65-F5344CB8AC3E}">
        <p14:creationId xmlns:p14="http://schemas.microsoft.com/office/powerpoint/2010/main" val="392691573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76200"/>
            <a:ext cx="8229600" cy="304800"/>
          </a:xfrm>
        </p:spPr>
        <p:txBody>
          <a:bodyPr>
            <a:normAutofit fontScale="90000"/>
          </a:bodyPr>
          <a:lstStyle/>
          <a:p>
            <a:pPr eaLnBrk="1" hangingPunct="1"/>
            <a:r>
              <a:rPr lang="en-US" altLang="en-US" sz="3200" b="1" u="sng" dirty="0" smtClean="0"/>
              <a:t>1960’s/70’s Counter-Cultural Revolution</a:t>
            </a:r>
          </a:p>
        </p:txBody>
      </p:sp>
      <p:sp>
        <p:nvSpPr>
          <p:cNvPr id="48131" name="Rectangle 3"/>
          <p:cNvSpPr>
            <a:spLocks noGrp="1" noChangeArrowheads="1"/>
          </p:cNvSpPr>
          <p:nvPr>
            <p:ph type="body" idx="1"/>
          </p:nvPr>
        </p:nvSpPr>
        <p:spPr>
          <a:xfrm>
            <a:off x="0" y="457200"/>
            <a:ext cx="9144000" cy="6553200"/>
          </a:xfrm>
        </p:spPr>
        <p:txBody>
          <a:bodyPr>
            <a:normAutofit fontScale="77500" lnSpcReduction="20000"/>
          </a:bodyPr>
          <a:lstStyle/>
          <a:p>
            <a:pPr eaLnBrk="1" hangingPunct="1"/>
            <a:r>
              <a:rPr lang="en-US" altLang="en-US" sz="2500" dirty="0" smtClean="0"/>
              <a:t>Cultural developments during the 1960’s were seen as major turning point =&gt; massive </a:t>
            </a:r>
            <a:r>
              <a:rPr lang="en-US" altLang="en-US" sz="2500" b="1" i="1" dirty="0" smtClean="0"/>
              <a:t>Generation Gap </a:t>
            </a:r>
            <a:r>
              <a:rPr lang="en-US" altLang="en-US" sz="2500" dirty="0" smtClean="0"/>
              <a:t>developed among youth in the 1960’s</a:t>
            </a:r>
          </a:p>
          <a:p>
            <a:pPr lvl="1">
              <a:buFont typeface="Wingdings" panose="05000000000000000000" pitchFamily="2" charset="2"/>
              <a:buChar char="§"/>
            </a:pPr>
            <a:r>
              <a:rPr lang="en-US" altLang="en-US" sz="2500" dirty="0" smtClean="0"/>
              <a:t>Youth blamed the older generations for US problems (i.e. Vietnam, CIA covert operations, Cold War, racism, sexism, poverty, Watergate)</a:t>
            </a:r>
          </a:p>
          <a:p>
            <a:pPr eaLnBrk="1" hangingPunct="1"/>
            <a:r>
              <a:rPr lang="en-US" altLang="en-US" sz="2500" dirty="0" smtClean="0"/>
              <a:t>Youth engaged in various types of rebellion vs. authority and organizations in US society =&gt; </a:t>
            </a:r>
            <a:r>
              <a:rPr lang="en-US" altLang="en-US" sz="2500" b="1" i="1" dirty="0" smtClean="0"/>
              <a:t>Counter Cultural </a:t>
            </a:r>
            <a:r>
              <a:rPr lang="en-US" altLang="en-US" sz="2500" dirty="0" smtClean="0"/>
              <a:t>movement or </a:t>
            </a:r>
            <a:r>
              <a:rPr lang="en-US" altLang="en-US" sz="2500" b="1" i="1" dirty="0" smtClean="0"/>
              <a:t>“Hippie” movement</a:t>
            </a:r>
          </a:p>
          <a:p>
            <a:pPr marL="0" indent="0" eaLnBrk="1" hangingPunct="1">
              <a:buNone/>
            </a:pPr>
            <a:r>
              <a:rPr lang="en-US" altLang="en-US" sz="2500" b="1" i="1" dirty="0" smtClean="0"/>
              <a:t>#1: Sexual Revolution =&gt; </a:t>
            </a:r>
            <a:r>
              <a:rPr lang="en-US" altLang="en-US" sz="2500" dirty="0" smtClean="0"/>
              <a:t>advent of _________________(estrogen and </a:t>
            </a:r>
            <a:r>
              <a:rPr lang="en-US" altLang="en-US" sz="2500" dirty="0" err="1" smtClean="0"/>
              <a:t>progestrin</a:t>
            </a:r>
            <a:r>
              <a:rPr lang="en-US" altLang="en-US" sz="2500" dirty="0" smtClean="0"/>
              <a:t>) in 1960’s </a:t>
            </a:r>
          </a:p>
          <a:p>
            <a:pPr marL="685800" lvl="1">
              <a:buFont typeface="Wingdings" panose="05000000000000000000" pitchFamily="2" charset="2"/>
              <a:buChar char="§"/>
            </a:pPr>
            <a:r>
              <a:rPr lang="en-US" altLang="en-US" sz="2500" b="1" i="1" dirty="0" smtClean="0"/>
              <a:t>Kinsey’s</a:t>
            </a:r>
            <a:r>
              <a:rPr lang="en-US" altLang="en-US" sz="2500" dirty="0" smtClean="0"/>
              <a:t> </a:t>
            </a:r>
            <a:r>
              <a:rPr lang="en-US" altLang="en-US" sz="2500" dirty="0"/>
              <a:t>books on sexual behavior (90%+ have premarital sex &amp; 10% of are homosexual) </a:t>
            </a:r>
            <a:r>
              <a:rPr lang="en-US" altLang="en-US" sz="2500" dirty="0" smtClean="0"/>
              <a:t> </a:t>
            </a:r>
            <a:r>
              <a:rPr lang="en-US" altLang="en-US" sz="2500" dirty="0"/>
              <a:t>influenced many to become more free concerning </a:t>
            </a:r>
            <a:r>
              <a:rPr lang="en-US" altLang="en-US" sz="2500" dirty="0" smtClean="0"/>
              <a:t>sexuality</a:t>
            </a:r>
          </a:p>
          <a:p>
            <a:pPr marL="685800" lvl="1">
              <a:buFont typeface="Wingdings" panose="05000000000000000000" pitchFamily="2" charset="2"/>
              <a:buChar char="§"/>
            </a:pPr>
            <a:r>
              <a:rPr lang="en-US" altLang="en-US" sz="2500" dirty="0" smtClean="0"/>
              <a:t>Pre-marital sex &amp; multiple partners became more acceptable among youth</a:t>
            </a:r>
          </a:p>
          <a:p>
            <a:pPr marL="0" indent="0">
              <a:buNone/>
            </a:pPr>
            <a:r>
              <a:rPr lang="en-US" altLang="en-US" sz="2500" b="1" i="1" dirty="0" smtClean="0"/>
              <a:t>#2: Beat writers </a:t>
            </a:r>
            <a:r>
              <a:rPr lang="en-US" altLang="en-US" sz="2500" dirty="0" smtClean="0"/>
              <a:t>=&gt; </a:t>
            </a:r>
            <a:r>
              <a:rPr lang="en-US" altLang="en-US" sz="2500" b="1" i="1" dirty="0" smtClean="0"/>
              <a:t>Allen Ginsberg </a:t>
            </a:r>
            <a:r>
              <a:rPr lang="en-US" altLang="en-US" sz="2500" dirty="0" smtClean="0"/>
              <a:t>and </a:t>
            </a:r>
            <a:r>
              <a:rPr lang="en-US" altLang="en-US" sz="2500" b="1" i="1" dirty="0" smtClean="0"/>
              <a:t>Jack Kerouac </a:t>
            </a:r>
            <a:r>
              <a:rPr lang="en-US" altLang="en-US" sz="2500" dirty="0" smtClean="0"/>
              <a:t>(</a:t>
            </a:r>
            <a:r>
              <a:rPr lang="en-US" altLang="en-US" sz="2500" i="1" dirty="0" smtClean="0"/>
              <a:t>On the Road</a:t>
            </a:r>
            <a:r>
              <a:rPr lang="en-US" altLang="en-US" sz="2500" dirty="0" smtClean="0"/>
              <a:t>)</a:t>
            </a:r>
          </a:p>
          <a:p>
            <a:pPr lvl="1">
              <a:buFont typeface="Wingdings" panose="05000000000000000000" pitchFamily="2" charset="2"/>
              <a:buChar char="§"/>
            </a:pPr>
            <a:r>
              <a:rPr lang="en-US" altLang="en-US" sz="2500" dirty="0" smtClean="0"/>
              <a:t>Centered in </a:t>
            </a:r>
            <a:r>
              <a:rPr lang="en-US" altLang="en-US" sz="2500" b="1" i="1" dirty="0" smtClean="0"/>
              <a:t>Greenwich Village </a:t>
            </a:r>
            <a:r>
              <a:rPr lang="en-US" altLang="en-US" sz="2500" dirty="0" smtClean="0"/>
              <a:t>(NYC) &amp; </a:t>
            </a:r>
            <a:r>
              <a:rPr lang="en-US" altLang="en-US" sz="2500" b="1" i="1" dirty="0" smtClean="0"/>
              <a:t>San Francisco </a:t>
            </a:r>
            <a:r>
              <a:rPr lang="en-US" altLang="en-US" sz="2500" dirty="0" smtClean="0"/>
              <a:t>Beatniks focused on rejection of materialism, exploration of drugs, sexuality (gay &amp; lesbian) &amp; religion, new styles</a:t>
            </a:r>
          </a:p>
          <a:p>
            <a:pPr lvl="1">
              <a:buFont typeface="Wingdings" panose="05000000000000000000" pitchFamily="2" charset="2"/>
              <a:buChar char="§"/>
            </a:pPr>
            <a:r>
              <a:rPr lang="en-US" altLang="en-US" sz="2500" dirty="0" smtClean="0"/>
              <a:t>Beatniks dressed modestly (dark colors), wore dark glasses, goatees and were usually apolitical</a:t>
            </a:r>
          </a:p>
          <a:p>
            <a:pPr marL="0" indent="0">
              <a:buNone/>
            </a:pPr>
            <a:r>
              <a:rPr lang="en-US" altLang="en-US" sz="2500" b="1" i="1" dirty="0" smtClean="0"/>
              <a:t>#3: Student protest movements </a:t>
            </a:r>
            <a:r>
              <a:rPr lang="en-US" altLang="en-US" sz="2500" dirty="0" smtClean="0"/>
              <a:t>=&gt; mostly in response to Vietnam</a:t>
            </a:r>
          </a:p>
          <a:p>
            <a:pPr lvl="1">
              <a:buFont typeface="Wingdings" panose="05000000000000000000" pitchFamily="2" charset="2"/>
              <a:buChar char="§"/>
            </a:pPr>
            <a:r>
              <a:rPr lang="en-US" altLang="en-US" sz="2500" dirty="0" smtClean="0"/>
              <a:t>College students engaged in protests in high numbers during the 1960’s (10-20%) </a:t>
            </a:r>
          </a:p>
          <a:p>
            <a:pPr lvl="1">
              <a:buFont typeface="Wingdings" panose="05000000000000000000" pitchFamily="2" charset="2"/>
              <a:buChar char="§"/>
            </a:pPr>
            <a:r>
              <a:rPr lang="en-US" altLang="en-US" sz="2500" dirty="0" smtClean="0"/>
              <a:t>Some protests were Free Speech &amp; against attempted censorship of Beatniks (i.e. Berkeley 1964), most were anti- Vietnam &amp; anti-poverty in nature =&gt; i.e. Kent State </a:t>
            </a:r>
            <a:endParaRPr lang="en-US" altLang="en-US" sz="2500" dirty="0"/>
          </a:p>
          <a:p>
            <a:pPr marL="685800" lvl="1">
              <a:buFont typeface="Wingdings" panose="05000000000000000000" pitchFamily="2" charset="2"/>
              <a:buChar char="§"/>
            </a:pPr>
            <a:r>
              <a:rPr lang="en-US" altLang="en-US" sz="2500" dirty="0" smtClean="0"/>
              <a:t>Students formed an organization, _______________________________to coordinate and give voice to movement (protest = patriotic)</a:t>
            </a:r>
          </a:p>
          <a:p>
            <a:pPr lvl="2" indent="-342900">
              <a:buFont typeface="Courier New" panose="02070309020205020404" pitchFamily="49" charset="0"/>
              <a:buChar char="o"/>
            </a:pPr>
            <a:r>
              <a:rPr lang="en-US" altLang="en-US" sz="2500" dirty="0" smtClean="0"/>
              <a:t> Published </a:t>
            </a:r>
            <a:r>
              <a:rPr lang="en-US" altLang="en-US" sz="2500" b="1" i="1" dirty="0" smtClean="0"/>
              <a:t>Port Huron Statement </a:t>
            </a:r>
            <a:r>
              <a:rPr lang="en-US" altLang="en-US" sz="2500" dirty="0" smtClean="0"/>
              <a:t>=&gt; statement of liberal principles that included a call for </a:t>
            </a:r>
            <a:r>
              <a:rPr lang="en-US" altLang="en-US" sz="2500" b="1" i="1" dirty="0" smtClean="0"/>
              <a:t>participatory democracy </a:t>
            </a:r>
            <a:r>
              <a:rPr lang="en-US" altLang="en-US" sz="2500" dirty="0" smtClean="0"/>
              <a:t>and civil disobedience</a:t>
            </a:r>
          </a:p>
          <a:p>
            <a:pPr marL="1257300" lvl="3" indent="0">
              <a:buNone/>
            </a:pPr>
            <a:r>
              <a:rPr lang="en-US" altLang="en-US" sz="2500" dirty="0" smtClean="0"/>
              <a:t>-- Viewed racism and the “bomb” as primary problems of modern society</a:t>
            </a:r>
          </a:p>
          <a:p>
            <a:pPr marL="0" indent="0" eaLnBrk="1" hangingPunct="1">
              <a:buNone/>
            </a:pPr>
            <a:endParaRPr lang="en-US" altLang="en-US" sz="2100" b="1" i="1" dirty="0"/>
          </a:p>
          <a:p>
            <a:pPr eaLnBrk="1" hangingPunct="1">
              <a:buFontTx/>
              <a:buNone/>
            </a:pPr>
            <a:endParaRPr lang="en-US" altLang="en-US" sz="1800" b="1" i="1" dirty="0" smtClean="0"/>
          </a:p>
          <a:p>
            <a:pPr eaLnBrk="1" hangingPunct="1">
              <a:buFontTx/>
              <a:buNone/>
            </a:pPr>
            <a:endParaRPr lang="en-US" altLang="en-US" sz="1800" b="1" i="1" dirty="0" smtClean="0"/>
          </a:p>
        </p:txBody>
      </p:sp>
    </p:spTree>
    <p:extLst>
      <p:ext uri="{BB962C8B-B14F-4D97-AF65-F5344CB8AC3E}">
        <p14:creationId xmlns:p14="http://schemas.microsoft.com/office/powerpoint/2010/main" val="28680103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Attitudes about Pre-marital sex</a:t>
            </a:r>
            <a:endParaRPr lang="en-US" b="1" u="sng" dirty="0"/>
          </a:p>
        </p:txBody>
      </p:sp>
      <p:pic>
        <p:nvPicPr>
          <p:cNvPr id="28674" name="Picture 2" descr="http://2.bp.blogspot.com/-ai0uO71XQpA/UR_0dYMgwKI/AAAAAAAABz0/xqAt3o80C14/s1600/premaritalovertim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902154"/>
            <a:ext cx="8677275"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554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6068</TotalTime>
  <Words>6866</Words>
  <Application>Microsoft Office PowerPoint</Application>
  <PresentationFormat>On-screen Show (4:3)</PresentationFormat>
  <Paragraphs>640</Paragraphs>
  <Slides>118</Slides>
  <Notes>0</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AP US History Unit VIII – The Cold War</vt:lpstr>
      <vt:lpstr>Unit Big Questions and Periodization</vt:lpstr>
      <vt:lpstr>The Cold War Begins - 1945</vt:lpstr>
      <vt:lpstr>Cold War as an Arm Wrestling Match</vt:lpstr>
      <vt:lpstr>Cold War Strategies</vt:lpstr>
      <vt:lpstr>Marshall Plan Payments</vt:lpstr>
      <vt:lpstr>Indirect Cold War Confrontations</vt:lpstr>
      <vt:lpstr>1973 Chilean Coup</vt:lpstr>
      <vt:lpstr>Cuban Revolution</vt:lpstr>
      <vt:lpstr>Indirect Cold War Confrontations</vt:lpstr>
      <vt:lpstr>Indirect Cold War Confrontations</vt:lpstr>
      <vt:lpstr>Life Magazine May 1955</vt:lpstr>
      <vt:lpstr>Nuclear Fears – Commercial Response</vt:lpstr>
      <vt:lpstr>Indirect Cold War Confrontations</vt:lpstr>
      <vt:lpstr>US vs USSR military arsenal</vt:lpstr>
      <vt:lpstr>Bikini Atoll Nuclear Tests – 1946 to1956</vt:lpstr>
      <vt:lpstr>Indirect Cold War Confrontations</vt:lpstr>
      <vt:lpstr>“War of the Kitchens” -- 1957</vt:lpstr>
      <vt:lpstr>Direct Confrontation in Cold War</vt:lpstr>
      <vt:lpstr>Germany Divided -- 1945</vt:lpstr>
      <vt:lpstr>Berlin Airlift</vt:lpstr>
      <vt:lpstr>Soviet Missile Range – October 1962  -- 1st circle = Short range ICBM’s -- 2nd circle = Interm -ediate range ICBM -- 3rd circle = Long range ICBM’s</vt:lpstr>
      <vt:lpstr>Direct Confrontation in Cold War</vt:lpstr>
      <vt:lpstr>PowerPoint Presentation</vt:lpstr>
      <vt:lpstr>Direct Confrontation in Cold War</vt:lpstr>
      <vt:lpstr>PowerPoint Presentation</vt:lpstr>
      <vt:lpstr>Ho Chi Minh and Diem</vt:lpstr>
      <vt:lpstr>Buddhist Protests against Diem </vt:lpstr>
      <vt:lpstr>Domino Theory</vt:lpstr>
      <vt:lpstr>Johnson Escalates the War</vt:lpstr>
      <vt:lpstr>Vietnam Fighting and Tactics</vt:lpstr>
      <vt:lpstr>My Lai Massacre -- 1968</vt:lpstr>
      <vt:lpstr>Agent Orange in Vietnam</vt:lpstr>
      <vt:lpstr>TET and Vietnam Protests</vt:lpstr>
      <vt:lpstr>PowerPoint Presentation</vt:lpstr>
      <vt:lpstr>Vietnam Public Opinion Polls</vt:lpstr>
      <vt:lpstr>Vietnam Anti-War Protests</vt:lpstr>
      <vt:lpstr>Vietnam Anti-War Protests</vt:lpstr>
      <vt:lpstr>End to Vietnam – 1968 +</vt:lpstr>
      <vt:lpstr>“Vietnaminization”</vt:lpstr>
      <vt:lpstr>Election of 1968</vt:lpstr>
      <vt:lpstr>Vietnam War – Did US become a “Monster” by fighting too long with monsters?</vt:lpstr>
      <vt:lpstr>Cold War Debates</vt:lpstr>
      <vt:lpstr>Henry Kissinger and China</vt:lpstr>
      <vt:lpstr>Nixon’s Détente in Action</vt:lpstr>
      <vt:lpstr>Cold War Debates</vt:lpstr>
      <vt:lpstr>US vs USSR military arsenal</vt:lpstr>
      <vt:lpstr>Nuclear Testing in 20th Century</vt:lpstr>
      <vt:lpstr>Eisenhower Farewell Speech</vt:lpstr>
      <vt:lpstr>Defense Spending in 20th Century</vt:lpstr>
      <vt:lpstr>Historical US Defense Spending</vt:lpstr>
      <vt:lpstr>Cold War Debates</vt:lpstr>
      <vt:lpstr>Communist Fears of 1950’s</vt:lpstr>
      <vt:lpstr>Alger Hiss and the HUAC</vt:lpstr>
      <vt:lpstr>Hollywood 10</vt:lpstr>
      <vt:lpstr>McCarthyism and Communist Hysteria</vt:lpstr>
      <vt:lpstr>PowerPoint Presentation</vt:lpstr>
      <vt:lpstr>Social Conformity in Postwar America</vt:lpstr>
      <vt:lpstr>American Postwar Prosperity </vt:lpstr>
      <vt:lpstr>Postwar Prosperity Effects =&gt; Consumerism</vt:lpstr>
      <vt:lpstr>Consumer debt in Postwar America</vt:lpstr>
      <vt:lpstr>PowerPoint Presentation</vt:lpstr>
      <vt:lpstr>Postwar Consumerism Ads</vt:lpstr>
      <vt:lpstr>1950’s Culture Activity Sites</vt:lpstr>
      <vt:lpstr>Postwar Prosperity Effects =&gt; Suburbanization &amp; Baby Boom </vt:lpstr>
      <vt:lpstr>20th Century American Fertility Rates</vt:lpstr>
      <vt:lpstr>Percentage of Married Women in the Labor Market</vt:lpstr>
      <vt:lpstr>Jonas Salk and Polio</vt:lpstr>
      <vt:lpstr>Levittown, New York 1954</vt:lpstr>
      <vt:lpstr>Rise of the Sunbelt</vt:lpstr>
      <vt:lpstr>1950’s Counter-Culture Reaction</vt:lpstr>
      <vt:lpstr>Postwar Academic Critics</vt:lpstr>
      <vt:lpstr>Betty Friedan and NOW</vt:lpstr>
      <vt:lpstr>Liberalism</vt:lpstr>
      <vt:lpstr>Liberalism and the “Split Level society” of Postwar America</vt:lpstr>
      <vt:lpstr>Civil Rights Movement</vt:lpstr>
      <vt:lpstr>Little Rock Nine</vt:lpstr>
      <vt:lpstr>Civil Rights Movement (Continued)</vt:lpstr>
      <vt:lpstr>Greensboro Sit-Ins -- 1960</vt:lpstr>
      <vt:lpstr>Civil Rights Gains and Appraisal</vt:lpstr>
      <vt:lpstr>Birmingham -- 1963</vt:lpstr>
      <vt:lpstr>Freedom Rides -- 1963</vt:lpstr>
      <vt:lpstr>Civil Rights Gains</vt:lpstr>
      <vt:lpstr>Black Panther Party</vt:lpstr>
      <vt:lpstr>The Great Society – LBJ and the 1960’s</vt:lpstr>
      <vt:lpstr>Johnson Treatment</vt:lpstr>
      <vt:lpstr>Johnson’s Great Society</vt:lpstr>
      <vt:lpstr>The Great Society Impact</vt:lpstr>
      <vt:lpstr>PowerPoint Presentation</vt:lpstr>
      <vt:lpstr>PowerPoint Presentation</vt:lpstr>
      <vt:lpstr>PowerPoint Presentation</vt:lpstr>
      <vt:lpstr>Liberalism at Supreme Court in 1960’s</vt:lpstr>
      <vt:lpstr>Expansion of Liberalism</vt:lpstr>
      <vt:lpstr>Expansion of Liberalism</vt:lpstr>
      <vt:lpstr>Number of Abortions in America</vt:lpstr>
      <vt:lpstr>Gender Pay Gap</vt:lpstr>
      <vt:lpstr>Expansion of Liberalism</vt:lpstr>
      <vt:lpstr>1960’s/70’s Counter-Cultural Revolution</vt:lpstr>
      <vt:lpstr>Attitudes about Pre-marital sex</vt:lpstr>
      <vt:lpstr>1960’s/70’s Counter-Cultural Revolution</vt:lpstr>
      <vt:lpstr>1970’s Counterculture</vt:lpstr>
      <vt:lpstr>1970’s Environmentalism</vt:lpstr>
      <vt:lpstr>1970’s Environmentalism (Cont)</vt:lpstr>
      <vt:lpstr>Modern Conservatism in 1960’s and 70’s</vt:lpstr>
      <vt:lpstr>Election of 1964</vt:lpstr>
      <vt:lpstr>Barry Goldwater &amp; Election of 1964</vt:lpstr>
      <vt:lpstr>Modern Conservatism in 1960’s and 70’s</vt:lpstr>
      <vt:lpstr>George Wallace</vt:lpstr>
      <vt:lpstr>Phyliss Schlafly &amp; Moral Conservatism</vt:lpstr>
      <vt:lpstr>1970’s Malaise</vt:lpstr>
      <vt:lpstr>1970’s Malaise</vt:lpstr>
      <vt:lpstr>Nixon and Watergate</vt:lpstr>
      <vt:lpstr>1970’s Malaise</vt:lpstr>
      <vt:lpstr>PowerPoint Presentation</vt:lpstr>
      <vt:lpstr>Energy Crisis of 1970’s</vt:lpstr>
      <vt:lpstr>US Oil Production vs Consumption</vt:lpstr>
      <vt:lpstr>Camp David Accords</vt:lpstr>
      <vt:lpstr>1970’s Malaise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dc:creator>
  <cp:lastModifiedBy>Kris</cp:lastModifiedBy>
  <cp:revision>131</cp:revision>
  <cp:lastPrinted>2016-02-16T15:21:34Z</cp:lastPrinted>
  <dcterms:created xsi:type="dcterms:W3CDTF">2015-03-06T14:30:10Z</dcterms:created>
  <dcterms:modified xsi:type="dcterms:W3CDTF">2016-02-16T21:35:38Z</dcterms:modified>
</cp:coreProperties>
</file>