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60" r:id="rId5"/>
    <p:sldId id="258" r:id="rId6"/>
    <p:sldId id="259" r:id="rId7"/>
    <p:sldId id="261" r:id="rId8"/>
    <p:sldId id="262" r:id="rId9"/>
    <p:sldId id="263" r:id="rId10"/>
    <p:sldId id="266" r:id="rId11"/>
    <p:sldId id="267" r:id="rId12"/>
    <p:sldId id="268" r:id="rId13"/>
    <p:sldId id="271" r:id="rId14"/>
    <p:sldId id="272" r:id="rId15"/>
    <p:sldId id="269" r:id="rId16"/>
    <p:sldId id="270" r:id="rId17"/>
    <p:sldId id="273" r:id="rId18"/>
    <p:sldId id="274" r:id="rId19"/>
    <p:sldId id="275" r:id="rId20"/>
    <p:sldId id="265" r:id="rId21"/>
    <p:sldId id="276" r:id="rId22"/>
    <p:sldId id="278" r:id="rId23"/>
    <p:sldId id="277" r:id="rId24"/>
    <p:sldId id="279" r:id="rId25"/>
    <p:sldId id="280" r:id="rId26"/>
    <p:sldId id="281" r:id="rId27"/>
    <p:sldId id="282" r:id="rId28"/>
    <p:sldId id="283" r:id="rId29"/>
    <p:sldId id="284" r:id="rId30"/>
    <p:sldId id="285" r:id="rId31"/>
    <p:sldId id="287" r:id="rId32"/>
    <p:sldId id="286" r:id="rId33"/>
    <p:sldId id="291" r:id="rId34"/>
    <p:sldId id="288" r:id="rId35"/>
    <p:sldId id="290" r:id="rId36"/>
    <p:sldId id="289" r:id="rId37"/>
    <p:sldId id="292" r:id="rId38"/>
    <p:sldId id="293" r:id="rId39"/>
    <p:sldId id="294" r:id="rId40"/>
    <p:sldId id="298" r:id="rId41"/>
    <p:sldId id="299" r:id="rId42"/>
    <p:sldId id="296" r:id="rId43"/>
    <p:sldId id="297" r:id="rId44"/>
    <p:sldId id="295" r:id="rId45"/>
    <p:sldId id="300" r:id="rId46"/>
    <p:sldId id="340" r:id="rId47"/>
    <p:sldId id="301" r:id="rId48"/>
    <p:sldId id="302" r:id="rId49"/>
    <p:sldId id="305" r:id="rId50"/>
    <p:sldId id="306" r:id="rId51"/>
    <p:sldId id="307" r:id="rId52"/>
    <p:sldId id="309" r:id="rId53"/>
    <p:sldId id="310" r:id="rId54"/>
    <p:sldId id="308" r:id="rId55"/>
    <p:sldId id="311" r:id="rId56"/>
    <p:sldId id="312" r:id="rId57"/>
    <p:sldId id="313" r:id="rId58"/>
    <p:sldId id="314" r:id="rId59"/>
    <p:sldId id="315" r:id="rId60"/>
    <p:sldId id="316" r:id="rId61"/>
    <p:sldId id="317" r:id="rId62"/>
    <p:sldId id="318" r:id="rId63"/>
    <p:sldId id="320" r:id="rId64"/>
    <p:sldId id="321" r:id="rId65"/>
    <p:sldId id="322" r:id="rId66"/>
    <p:sldId id="330" r:id="rId67"/>
    <p:sldId id="329" r:id="rId68"/>
    <p:sldId id="328" r:id="rId69"/>
    <p:sldId id="331" r:id="rId70"/>
    <p:sldId id="323" r:id="rId71"/>
    <p:sldId id="324" r:id="rId72"/>
    <p:sldId id="325" r:id="rId73"/>
    <p:sldId id="326" r:id="rId74"/>
    <p:sldId id="327" r:id="rId75"/>
    <p:sldId id="332" r:id="rId76"/>
    <p:sldId id="334" r:id="rId77"/>
    <p:sldId id="333" r:id="rId78"/>
    <p:sldId id="335" r:id="rId79"/>
    <p:sldId id="336" r:id="rId80"/>
    <p:sldId id="337" r:id="rId81"/>
    <p:sldId id="338" r:id="rId82"/>
    <p:sldId id="339"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6633"/>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0" d="100"/>
          <a:sy n="130" d="100"/>
        </p:scale>
        <p:origin x="1080"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BCCD8-1995-48DE-896C-D39D166DA504}" type="datetimeFigureOut">
              <a:rPr lang="en-US" smtClean="0"/>
              <a:t>10/30/2015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178808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BCCD8-1995-48DE-896C-D39D166DA504}" type="datetimeFigureOut">
              <a:rPr lang="en-US" smtClean="0"/>
              <a:t>10/30/2015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298623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BCCD8-1995-48DE-896C-D39D166DA504}" type="datetimeFigureOut">
              <a:rPr lang="en-US" smtClean="0"/>
              <a:t>10/30/2015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256152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AF1EC44-8346-42E5-B674-4346EA2491C9}" type="slidenum">
              <a:rPr lang="en-US"/>
              <a:pPr>
                <a:defRPr/>
              </a:pPr>
              <a:t>‹#›</a:t>
            </a:fld>
            <a:endParaRPr lang="en-US"/>
          </a:p>
        </p:txBody>
      </p:sp>
    </p:spTree>
    <p:extLst>
      <p:ext uri="{BB962C8B-B14F-4D97-AF65-F5344CB8AC3E}">
        <p14:creationId xmlns:p14="http://schemas.microsoft.com/office/powerpoint/2010/main" val="4284824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F926B9-5FC9-4D91-8E2B-5670BF687B36}" type="slidenum">
              <a:rPr lang="en-US"/>
              <a:pPr>
                <a:defRPr/>
              </a:pPr>
              <a:t>‹#›</a:t>
            </a:fld>
            <a:endParaRPr lang="en-US"/>
          </a:p>
        </p:txBody>
      </p:sp>
    </p:spTree>
    <p:extLst>
      <p:ext uri="{BB962C8B-B14F-4D97-AF65-F5344CB8AC3E}">
        <p14:creationId xmlns:p14="http://schemas.microsoft.com/office/powerpoint/2010/main" val="320723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BCCD8-1995-48DE-896C-D39D166DA504}" type="datetimeFigureOut">
              <a:rPr lang="en-US" smtClean="0"/>
              <a:t>10/30/2015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3211208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ABCCD8-1995-48DE-896C-D39D166DA504}" type="datetimeFigureOut">
              <a:rPr lang="en-US" smtClean="0"/>
              <a:t>10/30/2015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2330279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BCCD8-1995-48DE-896C-D39D166DA504}" type="datetimeFigureOut">
              <a:rPr lang="en-US" smtClean="0"/>
              <a:t>10/30/2015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392665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BCCD8-1995-48DE-896C-D39D166DA504}" type="datetimeFigureOut">
              <a:rPr lang="en-US" smtClean="0"/>
              <a:t>10/30/2015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385198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BCCD8-1995-48DE-896C-D39D166DA504}" type="datetimeFigureOut">
              <a:rPr lang="en-US" smtClean="0"/>
              <a:t>10/30/2015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112264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BCCD8-1995-48DE-896C-D39D166DA504}" type="datetimeFigureOut">
              <a:rPr lang="en-US" smtClean="0"/>
              <a:t>10/30/2015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204090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BCCD8-1995-48DE-896C-D39D166DA504}" type="datetimeFigureOut">
              <a:rPr lang="en-US" smtClean="0"/>
              <a:t>10/30/2015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12718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BCCD8-1995-48DE-896C-D39D166DA504}" type="datetimeFigureOut">
              <a:rPr lang="en-US" smtClean="0"/>
              <a:t>10/30/2015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C7BD-6E93-434A-9116-C8AD1DB96BE4}" type="slidenum">
              <a:rPr lang="en-US" smtClean="0"/>
              <a:t>‹#›</a:t>
            </a:fld>
            <a:endParaRPr lang="en-US"/>
          </a:p>
        </p:txBody>
      </p:sp>
    </p:spTree>
    <p:extLst>
      <p:ext uri="{BB962C8B-B14F-4D97-AF65-F5344CB8AC3E}">
        <p14:creationId xmlns:p14="http://schemas.microsoft.com/office/powerpoint/2010/main" val="6241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BCCD8-1995-48DE-896C-D39D166DA504}" type="datetimeFigureOut">
              <a:rPr lang="en-US" smtClean="0"/>
              <a:t>10/30/2015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7C7BD-6E93-434A-9116-C8AD1DB96BE4}" type="slidenum">
              <a:rPr lang="en-US" smtClean="0"/>
              <a:t>‹#›</a:t>
            </a:fld>
            <a:endParaRPr lang="en-US"/>
          </a:p>
        </p:txBody>
      </p:sp>
    </p:spTree>
    <p:extLst>
      <p:ext uri="{BB962C8B-B14F-4D97-AF65-F5344CB8AC3E}">
        <p14:creationId xmlns:p14="http://schemas.microsoft.com/office/powerpoint/2010/main" val="210453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John_Willis_Menard" TargetMode="External"/><Relationship Id="rId2" Type="http://schemas.openxmlformats.org/officeDocument/2006/relationships/hyperlink" Target="http://en.wikipedia.org/wiki/African_Americans_in_the_United_States_Congres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 y="152401"/>
            <a:ext cx="8991600" cy="609600"/>
          </a:xfrm>
        </p:spPr>
        <p:txBody>
          <a:bodyPr>
            <a:noAutofit/>
          </a:bodyPr>
          <a:lstStyle/>
          <a:p>
            <a:r>
              <a:rPr lang="en-US" sz="3200" b="1" u="sng" dirty="0" smtClean="0"/>
              <a:t>AP US History Unit V: Civil War &amp; Reconstruction</a:t>
            </a:r>
            <a:endParaRPr lang="en-US" sz="3200" b="1" u="sng" dirty="0"/>
          </a:p>
        </p:txBody>
      </p:sp>
      <p:sp>
        <p:nvSpPr>
          <p:cNvPr id="3" name="Subtitle 2"/>
          <p:cNvSpPr>
            <a:spLocks noGrp="1"/>
          </p:cNvSpPr>
          <p:nvPr>
            <p:ph type="subTitle" idx="1"/>
          </p:nvPr>
        </p:nvSpPr>
        <p:spPr>
          <a:xfrm>
            <a:off x="1371600" y="6128591"/>
            <a:ext cx="6400800" cy="685800"/>
          </a:xfrm>
        </p:spPr>
        <p:txBody>
          <a:bodyPr>
            <a:normAutofit/>
          </a:bodyPr>
          <a:lstStyle/>
          <a:p>
            <a:r>
              <a:rPr lang="en-US" sz="3600" dirty="0" smtClean="0">
                <a:solidFill>
                  <a:schemeClr val="tx1"/>
                </a:solidFill>
              </a:rPr>
              <a:t>1844 to 1877</a:t>
            </a:r>
            <a:endParaRPr lang="en-US" sz="3600" dirty="0">
              <a:solidFill>
                <a:schemeClr val="tx1"/>
              </a:solidFill>
            </a:endParaRPr>
          </a:p>
        </p:txBody>
      </p:sp>
      <p:pic>
        <p:nvPicPr>
          <p:cNvPr id="1026" name="Picture 2" descr="http://users.humboldt.edu/ogayle/hist110/SlaveryPoliticalCarto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1217"/>
            <a:ext cx="8344189" cy="532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7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088"/>
            <a:ext cx="8229600" cy="457200"/>
          </a:xfrm>
        </p:spPr>
        <p:txBody>
          <a:bodyPr>
            <a:normAutofit fontScale="90000"/>
          </a:bodyPr>
          <a:lstStyle/>
          <a:p>
            <a:pPr eaLnBrk="1" hangingPunct="1"/>
            <a:r>
              <a:rPr lang="en-US" altLang="en-US" sz="4000" b="1" u="sng" dirty="0" smtClean="0"/>
              <a:t>Westward Migration</a:t>
            </a:r>
          </a:p>
        </p:txBody>
      </p:sp>
      <p:sp>
        <p:nvSpPr>
          <p:cNvPr id="24579" name="Rectangle 3"/>
          <p:cNvSpPr>
            <a:spLocks noGrp="1" noChangeArrowheads="1"/>
          </p:cNvSpPr>
          <p:nvPr>
            <p:ph type="body" idx="1"/>
          </p:nvPr>
        </p:nvSpPr>
        <p:spPr>
          <a:xfrm>
            <a:off x="0" y="457200"/>
            <a:ext cx="9144000" cy="6705600"/>
          </a:xfrm>
        </p:spPr>
        <p:txBody>
          <a:bodyPr>
            <a:normAutofit fontScale="92500" lnSpcReduction="20000"/>
          </a:bodyPr>
          <a:lstStyle/>
          <a:p>
            <a:pPr eaLnBrk="1" hangingPunct="1"/>
            <a:r>
              <a:rPr lang="en-US" altLang="en-US" sz="2400" dirty="0" smtClean="0"/>
              <a:t>After the Mexican War the US had gained a vast section of territory that contained very few American settlers =&gt; the South was anxious that this territory become open to slavery, the North was insistent that it not</a:t>
            </a:r>
          </a:p>
          <a:p>
            <a:pPr eaLnBrk="1" hangingPunct="1">
              <a:buFontTx/>
              <a:buNone/>
            </a:pPr>
            <a:r>
              <a:rPr lang="en-US" altLang="en-US" sz="2400" dirty="0" smtClean="0"/>
              <a:t>	** Politics in the 1850’s becomes a constant struggle between the North and South =&gt; every issue seems somehow to devolve into </a:t>
            </a:r>
            <a:r>
              <a:rPr lang="en-US" altLang="en-US" sz="2400" b="1" i="1" dirty="0" smtClean="0"/>
              <a:t>slavery ** </a:t>
            </a:r>
          </a:p>
          <a:p>
            <a:pPr eaLnBrk="1" hangingPunct="1"/>
            <a:r>
              <a:rPr lang="en-US" altLang="en-US" sz="2400" dirty="0" smtClean="0"/>
              <a:t>Settlement came to the new territories much more rapidly than before due to 2 elements:</a:t>
            </a:r>
          </a:p>
          <a:p>
            <a:pPr eaLnBrk="1" hangingPunct="1">
              <a:buFontTx/>
              <a:buNone/>
            </a:pPr>
            <a:r>
              <a:rPr lang="en-US" altLang="en-US" sz="2400" dirty="0" smtClean="0"/>
              <a:t>	</a:t>
            </a:r>
            <a:r>
              <a:rPr lang="en-US" altLang="en-US" sz="2400" b="1" u="sng" dirty="0" smtClean="0"/>
              <a:t>#1</a:t>
            </a:r>
            <a:r>
              <a:rPr lang="en-US" altLang="en-US" sz="2400" dirty="0" smtClean="0"/>
              <a:t>: _______________________=&gt; greatly increased ability of individuals to travel to new territories more easily (see Gadsden purchase)</a:t>
            </a:r>
          </a:p>
          <a:p>
            <a:pPr eaLnBrk="1" hangingPunct="1">
              <a:buFontTx/>
              <a:buNone/>
            </a:pPr>
            <a:r>
              <a:rPr lang="en-US" altLang="en-US" sz="2400" dirty="0" smtClean="0"/>
              <a:t>	</a:t>
            </a:r>
            <a:r>
              <a:rPr lang="en-US" altLang="en-US" sz="2400" b="1" u="sng" dirty="0" smtClean="0"/>
              <a:t>#2</a:t>
            </a:r>
            <a:r>
              <a:rPr lang="en-US" altLang="en-US" sz="2400" dirty="0" smtClean="0"/>
              <a:t>: __________________________________attracted a large number of settlers in their early years as territories</a:t>
            </a:r>
          </a:p>
          <a:p>
            <a:pPr lvl="1">
              <a:buFont typeface="Wingdings" panose="05000000000000000000" pitchFamily="2" charset="2"/>
              <a:buChar char="§"/>
            </a:pPr>
            <a:r>
              <a:rPr lang="en-US" altLang="en-US" sz="2400" dirty="0" smtClean="0"/>
              <a:t>Oregon’s status was up in the air during the 1830’s </a:t>
            </a:r>
            <a:r>
              <a:rPr lang="en-US" altLang="en-US" sz="2400" dirty="0"/>
              <a:t>&amp;</a:t>
            </a:r>
            <a:r>
              <a:rPr lang="en-US" altLang="en-US" sz="2400" dirty="0" smtClean="0"/>
              <a:t> 40’s =&gt;  many settlers arrived(traveling the Oregon Trial) to preserve US claims	</a:t>
            </a:r>
            <a:endParaRPr lang="en-US" altLang="en-US" sz="1900" dirty="0" smtClean="0"/>
          </a:p>
          <a:p>
            <a:pPr lvl="1">
              <a:buFont typeface="Wingdings" panose="05000000000000000000" pitchFamily="2" charset="2"/>
              <a:buChar char="§"/>
            </a:pPr>
            <a:r>
              <a:rPr lang="en-US" altLang="en-US" sz="2400" dirty="0" smtClean="0"/>
              <a:t>California experienced a massive _____________________and people flocked there in the thousands, both to mine and to “mine” the miners (population went from 14,000 to 100,000 in 1 year!!)</a:t>
            </a:r>
          </a:p>
          <a:p>
            <a:r>
              <a:rPr lang="en-US" altLang="en-US" sz="2300" dirty="0" smtClean="0"/>
              <a:t>Western settlements led to an expansion of Pacific trade =&gt; </a:t>
            </a:r>
            <a:r>
              <a:rPr lang="en-US" altLang="en-US" sz="2300" b="1" i="1" dirty="0" smtClean="0"/>
              <a:t>Commodore</a:t>
            </a:r>
            <a:r>
              <a:rPr lang="en-US" altLang="en-US" sz="2300" dirty="0" smtClean="0"/>
              <a:t> ____________________________</a:t>
            </a:r>
            <a:r>
              <a:rPr lang="en-US" altLang="en-US" sz="2300" b="1" i="1" dirty="0" smtClean="0"/>
              <a:t>opening of Japan =&gt; Treaty of Kanagawa</a:t>
            </a:r>
          </a:p>
          <a:p>
            <a:pPr lvl="1" indent="-342900">
              <a:buFont typeface="Wingdings" panose="05000000000000000000" pitchFamily="2" charset="2"/>
              <a:buChar char="§"/>
            </a:pPr>
            <a:r>
              <a:rPr lang="en-US" altLang="en-US" sz="2300" dirty="0" smtClean="0"/>
              <a:t>Allowed US access to Japanese ports =&gt; led to modernization of Japan</a:t>
            </a:r>
          </a:p>
          <a:p>
            <a:pPr lvl="1" indent="-342900">
              <a:buFont typeface="Wingdings" panose="05000000000000000000" pitchFamily="2" charset="2"/>
              <a:buChar char="§"/>
            </a:pPr>
            <a:r>
              <a:rPr lang="en-US" altLang="en-US" sz="2300" dirty="0" smtClean="0"/>
              <a:t>Unequal treaties also signed with Chinese =&gt; gave US “most favored nation status”  . . . Favorable conditions for trade (huge Asian markets)</a:t>
            </a:r>
            <a:endParaRPr lang="en-US" altLang="en-US" sz="2500" dirty="0" smtClean="0"/>
          </a:p>
          <a:p>
            <a:pPr eaLnBrk="1" hangingPunct="1">
              <a:buFontTx/>
              <a:buNone/>
            </a:pPr>
            <a:r>
              <a:rPr lang="en-US" altLang="en-US" sz="1900" dirty="0" smtClean="0"/>
              <a:t>	</a:t>
            </a:r>
          </a:p>
        </p:txBody>
      </p:sp>
    </p:spTree>
    <p:extLst>
      <p:ext uri="{BB962C8B-B14F-4D97-AF65-F5344CB8AC3E}">
        <p14:creationId xmlns:p14="http://schemas.microsoft.com/office/powerpoint/2010/main" val="2103183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2286000"/>
            <a:ext cx="3429000" cy="2011363"/>
          </a:xfrm>
        </p:spPr>
        <p:txBody>
          <a:bodyPr/>
          <a:lstStyle/>
          <a:p>
            <a:pPr eaLnBrk="1" hangingPunct="1"/>
            <a:r>
              <a:rPr lang="en-US" altLang="en-US" sz="3600" b="1" smtClean="0"/>
              <a:t>Advertisement for “Gold Fever” in CA</a:t>
            </a:r>
          </a:p>
        </p:txBody>
      </p:sp>
      <p:pic>
        <p:nvPicPr>
          <p:cNvPr id="5122" name="Picture 2" descr="http://media1.shmoop.com/media/images/large/gold-ru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88418"/>
            <a:ext cx="5321474" cy="666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12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a:xfrm>
            <a:off x="170145" y="76200"/>
            <a:ext cx="8763000" cy="381000"/>
          </a:xfrm>
        </p:spPr>
        <p:txBody>
          <a:bodyPr>
            <a:normAutofit fontScale="90000"/>
          </a:bodyPr>
          <a:lstStyle/>
          <a:p>
            <a:pPr eaLnBrk="1" hangingPunct="1"/>
            <a:r>
              <a:rPr lang="en-US" altLang="en-US" sz="3600" b="1" u="sng" dirty="0" smtClean="0"/>
              <a:t>Western Resource Rush</a:t>
            </a:r>
            <a:endParaRPr lang="en-US" altLang="en-US" sz="3600" dirty="0" smtClean="0"/>
          </a:p>
        </p:txBody>
      </p:sp>
      <p:pic>
        <p:nvPicPr>
          <p:cNvPr id="26627" name="Picture 4" descr="gold_rus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3886200"/>
            <a:ext cx="6019800" cy="2949879"/>
          </a:xfrm>
        </p:spPr>
      </p:pic>
      <p:sp>
        <p:nvSpPr>
          <p:cNvPr id="2" name="TextBox 1"/>
          <p:cNvSpPr txBox="1"/>
          <p:nvPr/>
        </p:nvSpPr>
        <p:spPr>
          <a:xfrm>
            <a:off x="0" y="533400"/>
            <a:ext cx="9220200" cy="3831818"/>
          </a:xfrm>
          <a:prstGeom prst="rect">
            <a:avLst/>
          </a:prstGeom>
          <a:noFill/>
        </p:spPr>
        <p:txBody>
          <a:bodyPr wrap="square" rtlCol="0">
            <a:spAutoFit/>
          </a:bodyPr>
          <a:lstStyle/>
          <a:p>
            <a:pPr marL="342900" indent="-342900">
              <a:buFont typeface="Arial" panose="020B0604020202020204" pitchFamily="34" charset="0"/>
              <a:buChar char="•"/>
            </a:pPr>
            <a:r>
              <a:rPr lang="en-US" altLang="en-US" sz="2300" dirty="0" smtClean="0"/>
              <a:t>The </a:t>
            </a:r>
            <a:r>
              <a:rPr lang="en-US" altLang="en-US" sz="2300" b="1" i="1" dirty="0" smtClean="0"/>
              <a:t>California Gold Rush </a:t>
            </a:r>
            <a:r>
              <a:rPr lang="en-US" altLang="en-US" sz="2300" dirty="0" smtClean="0"/>
              <a:t>was the beginning of the restructuring of the West economically and environmentally </a:t>
            </a:r>
          </a:p>
          <a:p>
            <a:pPr marL="800100" lvl="1" indent="-342900">
              <a:buFont typeface="Wingdings" panose="05000000000000000000" pitchFamily="2" charset="2"/>
              <a:buChar char="§"/>
            </a:pPr>
            <a:r>
              <a:rPr lang="en-US" altLang="en-US" sz="2300" dirty="0" smtClean="0"/>
              <a:t>Gold discovered near </a:t>
            </a:r>
            <a:r>
              <a:rPr lang="en-US" altLang="en-US" sz="2300" b="1" i="1" dirty="0" smtClean="0"/>
              <a:t>Pike’s Peak </a:t>
            </a:r>
            <a:r>
              <a:rPr lang="en-US" altLang="en-US" sz="2300" dirty="0" smtClean="0"/>
              <a:t>in 1858 =&gt; Native treaties re-negotiated to give access to whites (100,000 travel to CO territory)</a:t>
            </a:r>
          </a:p>
          <a:p>
            <a:pPr marL="800100" lvl="1" indent="-342900">
              <a:buFont typeface="Wingdings" panose="05000000000000000000" pitchFamily="2" charset="2"/>
              <a:buChar char="§"/>
            </a:pPr>
            <a:r>
              <a:rPr lang="en-US" altLang="en-US" sz="2300" dirty="0" smtClean="0"/>
              <a:t>Silver discovered in 1859 </a:t>
            </a:r>
            <a:r>
              <a:rPr lang="en-US" altLang="en-US" sz="2300" dirty="0"/>
              <a:t>(</a:t>
            </a:r>
            <a:r>
              <a:rPr lang="en-US" altLang="en-US" sz="2300" b="1" i="1" dirty="0" smtClean="0"/>
              <a:t>Comstock NV) </a:t>
            </a:r>
            <a:r>
              <a:rPr lang="en-US" altLang="en-US" sz="2300" dirty="0" smtClean="0"/>
              <a:t>=&gt; 100,000 to Utah territory</a:t>
            </a:r>
          </a:p>
          <a:p>
            <a:r>
              <a:rPr lang="en-US" altLang="en-US" sz="2300" b="1" i="1" dirty="0" smtClean="0"/>
              <a:t>** Mining becomes large industry in Western US =&gt; leads to adv. in mining technology (square set technology &amp; Washoe process) ** </a:t>
            </a:r>
          </a:p>
          <a:p>
            <a:pPr marL="800100" lvl="1" indent="-342900">
              <a:buFont typeface="Wingdings" panose="05000000000000000000" pitchFamily="2" charset="2"/>
              <a:buChar char="§"/>
            </a:pPr>
            <a:r>
              <a:rPr lang="en-US" altLang="en-US" sz="2300" dirty="0" smtClean="0"/>
              <a:t>Leads to degradation of environment in West</a:t>
            </a:r>
          </a:p>
          <a:p>
            <a:pPr marL="342900" indent="-342900">
              <a:buFont typeface="Arial" panose="020B0604020202020204" pitchFamily="34" charset="0"/>
              <a:buChar char="•"/>
            </a:pPr>
            <a:r>
              <a:rPr lang="en-US" altLang="en-US" sz="2300" dirty="0" smtClean="0"/>
              <a:t>Ranching and farming also become major western industries</a:t>
            </a:r>
            <a:endParaRPr lang="en-US" altLang="en-US" sz="2300" dirty="0"/>
          </a:p>
          <a:p>
            <a:endParaRPr lang="en-US" altLang="en-US" dirty="0" smtClean="0"/>
          </a:p>
          <a:p>
            <a:endParaRPr lang="en-US" altLang="en-US" dirty="0"/>
          </a:p>
        </p:txBody>
      </p:sp>
    </p:spTree>
    <p:extLst>
      <p:ext uri="{BB962C8B-B14F-4D97-AF65-F5344CB8AC3E}">
        <p14:creationId xmlns:p14="http://schemas.microsoft.com/office/powerpoint/2010/main" val="2415878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Square Set mining techniques</a:t>
            </a:r>
            <a:endParaRPr lang="en-US" b="1" u="sng" dirty="0"/>
          </a:p>
        </p:txBody>
      </p:sp>
      <p:pic>
        <p:nvPicPr>
          <p:cNvPr id="7170" name="Picture 2" descr="http://upload.wikimedia.org/wikipedia/commons/d/d6/DeQuille_137_Timbering_the_M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191000" cy="6195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3400" y="1295400"/>
            <a:ext cx="4419600" cy="1938992"/>
          </a:xfrm>
          <a:prstGeom prst="rect">
            <a:avLst/>
          </a:prstGeom>
          <a:noFill/>
        </p:spPr>
        <p:txBody>
          <a:bodyPr wrap="square" rtlCol="0">
            <a:spAutoFit/>
          </a:bodyPr>
          <a:lstStyle/>
          <a:p>
            <a:r>
              <a:rPr lang="en-US" sz="2400" dirty="0" smtClean="0"/>
              <a:t>Square set mining allows miners to open up veins of ore in many directions simultaneously and greatly increases the productive capacity of mines</a:t>
            </a:r>
            <a:endParaRPr lang="en-US" sz="2400" dirty="0"/>
          </a:p>
        </p:txBody>
      </p:sp>
    </p:spTree>
    <p:extLst>
      <p:ext uri="{BB962C8B-B14F-4D97-AF65-F5344CB8AC3E}">
        <p14:creationId xmlns:p14="http://schemas.microsoft.com/office/powerpoint/2010/main" val="3236968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u="sng" dirty="0" smtClean="0"/>
              <a:t>Washoe Process – silver refining</a:t>
            </a:r>
            <a:endParaRPr lang="en-US" b="1" u="sng" dirty="0"/>
          </a:p>
        </p:txBody>
      </p:sp>
      <p:sp>
        <p:nvSpPr>
          <p:cNvPr id="4" name="Content Placeholder 3"/>
          <p:cNvSpPr>
            <a:spLocks noGrp="1"/>
          </p:cNvSpPr>
          <p:nvPr>
            <p:ph sz="half" idx="2"/>
          </p:nvPr>
        </p:nvSpPr>
        <p:spPr>
          <a:xfrm>
            <a:off x="6705600" y="1600200"/>
            <a:ext cx="2286000" cy="4525963"/>
          </a:xfrm>
        </p:spPr>
        <p:txBody>
          <a:bodyPr>
            <a:normAutofit lnSpcReduction="10000"/>
          </a:bodyPr>
          <a:lstStyle/>
          <a:p>
            <a:pPr marL="0" indent="0">
              <a:buNone/>
            </a:pPr>
            <a:r>
              <a:rPr lang="en-US" sz="2400" dirty="0" smtClean="0"/>
              <a:t>The Washoe process was a variant of pan amalgamation that used mercury and copper sulfate to extract silver from ore =&gt; involved the mass application of silver refining in large bins</a:t>
            </a:r>
            <a:endParaRPr lang="en-US" sz="2400" dirty="0"/>
          </a:p>
        </p:txBody>
      </p:sp>
      <p:pic>
        <p:nvPicPr>
          <p:cNvPr id="8194" name="Picture 2" descr="http://upload.wikimedia.org/wikipedia/commons/5/59/Pan-amalgamation-nevada-usa-19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93" y="1295400"/>
            <a:ext cx="64738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37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229600" cy="533400"/>
          </a:xfrm>
        </p:spPr>
        <p:txBody>
          <a:bodyPr>
            <a:normAutofit fontScale="90000"/>
          </a:bodyPr>
          <a:lstStyle/>
          <a:p>
            <a:pPr eaLnBrk="1" hangingPunct="1"/>
            <a:r>
              <a:rPr lang="en-US" altLang="en-US" sz="4000" b="1" u="sng" dirty="0" smtClean="0"/>
              <a:t>Slavery in the Territories?</a:t>
            </a:r>
          </a:p>
        </p:txBody>
      </p:sp>
      <p:sp>
        <p:nvSpPr>
          <p:cNvPr id="32771" name="Rectangle 3"/>
          <p:cNvSpPr>
            <a:spLocks noGrp="1" noChangeArrowheads="1"/>
          </p:cNvSpPr>
          <p:nvPr>
            <p:ph type="body" idx="1"/>
          </p:nvPr>
        </p:nvSpPr>
        <p:spPr>
          <a:xfrm>
            <a:off x="0" y="609600"/>
            <a:ext cx="9144000" cy="6248400"/>
          </a:xfrm>
        </p:spPr>
        <p:txBody>
          <a:bodyPr/>
          <a:lstStyle/>
          <a:p>
            <a:pPr eaLnBrk="1" hangingPunct="1"/>
            <a:r>
              <a:rPr lang="en-US" altLang="en-US" sz="2300" dirty="0" smtClean="0"/>
              <a:t>California gained a large # of settlers &amp; reached the 60,000 required for statehood =&gt; Cali </a:t>
            </a:r>
            <a:r>
              <a:rPr lang="en-US" altLang="en-US" sz="2300" dirty="0" err="1" smtClean="0"/>
              <a:t>govt</a:t>
            </a:r>
            <a:r>
              <a:rPr lang="en-US" altLang="en-US" sz="2300" dirty="0" smtClean="0"/>
              <a:t> anxious to acquire it due to lawlessness</a:t>
            </a:r>
          </a:p>
          <a:p>
            <a:pPr lvl="1" indent="-342900">
              <a:buFont typeface="Wingdings" panose="05000000000000000000" pitchFamily="2" charset="2"/>
              <a:buChar char="§"/>
            </a:pPr>
            <a:r>
              <a:rPr lang="en-US" altLang="en-US" sz="2300" dirty="0" smtClean="0"/>
              <a:t>CA admission as Free Soil state would tip Senate balance to North</a:t>
            </a:r>
          </a:p>
          <a:p>
            <a:pPr eaLnBrk="1" hangingPunct="1"/>
            <a:r>
              <a:rPr lang="en-US" altLang="en-US" sz="2300" dirty="0" smtClean="0"/>
              <a:t>The </a:t>
            </a:r>
            <a:r>
              <a:rPr lang="en-US" altLang="en-US" sz="2300" b="1" i="1" dirty="0" smtClean="0"/>
              <a:t>Missouri Compromise</a:t>
            </a:r>
            <a:r>
              <a:rPr lang="en-US" altLang="en-US" sz="2300" dirty="0" smtClean="0"/>
              <a:t> (1820) was seen as “outdated” and ineffective =&gt; new methods were proposed for the new territories</a:t>
            </a:r>
          </a:p>
          <a:p>
            <a:pPr eaLnBrk="1" hangingPunct="1">
              <a:buFontTx/>
              <a:buNone/>
            </a:pPr>
            <a:r>
              <a:rPr lang="en-US" altLang="en-US" sz="2300" dirty="0" smtClean="0"/>
              <a:t>	</a:t>
            </a:r>
            <a:r>
              <a:rPr lang="en-US" altLang="en-US" sz="2300" b="1" u="sng" dirty="0" smtClean="0"/>
              <a:t>#1: _______________________</a:t>
            </a:r>
            <a:r>
              <a:rPr lang="en-US" altLang="en-US" sz="2300" dirty="0" smtClean="0"/>
              <a:t>=&gt; Suggested by </a:t>
            </a:r>
            <a:r>
              <a:rPr lang="en-US" altLang="en-US" sz="2300" b="1" i="1" dirty="0" smtClean="0"/>
              <a:t>David </a:t>
            </a:r>
            <a:r>
              <a:rPr lang="en-US" altLang="en-US" sz="2300" b="1" i="1" dirty="0" err="1" smtClean="0"/>
              <a:t>Wilmont</a:t>
            </a:r>
            <a:r>
              <a:rPr lang="en-US" altLang="en-US" sz="2300" dirty="0" smtClean="0"/>
              <a:t> (PA) days after the Mexican War started </a:t>
            </a:r>
            <a:endParaRPr lang="en-US" altLang="en-US" sz="2300" dirty="0"/>
          </a:p>
          <a:p>
            <a:pPr lvl="1">
              <a:buFont typeface="Wingdings" panose="05000000000000000000" pitchFamily="2" charset="2"/>
              <a:buChar char="§"/>
            </a:pPr>
            <a:r>
              <a:rPr lang="en-US" altLang="en-US" sz="2300" dirty="0"/>
              <a:t>S</a:t>
            </a:r>
            <a:r>
              <a:rPr lang="en-US" altLang="en-US" sz="2300" dirty="0" smtClean="0"/>
              <a:t>lavery would be outlawed in any territory acquired from Mexico =&gt; convinced Southerners that North want to outlaw slavery</a:t>
            </a:r>
            <a:r>
              <a:rPr lang="en-US" altLang="en-US" sz="2000" dirty="0" smtClean="0"/>
              <a:t>		-- </a:t>
            </a:r>
            <a:r>
              <a:rPr lang="en-US" altLang="en-US" sz="2300" dirty="0" smtClean="0"/>
              <a:t>Passed the House but not the Senate</a:t>
            </a:r>
          </a:p>
          <a:p>
            <a:pPr eaLnBrk="1" hangingPunct="1">
              <a:buFontTx/>
              <a:buNone/>
            </a:pPr>
            <a:r>
              <a:rPr lang="en-US" altLang="en-US" sz="2300" dirty="0" smtClean="0"/>
              <a:t>	</a:t>
            </a:r>
            <a:r>
              <a:rPr lang="en-US" altLang="en-US" sz="2300" b="1" u="sng" dirty="0" smtClean="0"/>
              <a:t>#2: John C. Calhoun’s “Southern position” </a:t>
            </a:r>
            <a:r>
              <a:rPr lang="en-US" altLang="en-US" sz="2300" dirty="0" smtClean="0"/>
              <a:t>=&gt; territories are not  property of the Fed. Govt. but states, so Fed. govt. can’t outlaw slavery</a:t>
            </a:r>
          </a:p>
          <a:p>
            <a:pPr lvl="1">
              <a:buFont typeface="Wingdings" panose="05000000000000000000" pitchFamily="2" charset="2"/>
              <a:buChar char="§"/>
            </a:pPr>
            <a:r>
              <a:rPr lang="en-US" altLang="en-US" sz="2300" dirty="0" smtClean="0"/>
              <a:t>State’s right position =&gt; based on </a:t>
            </a:r>
            <a:r>
              <a:rPr lang="en-US" altLang="en-US" sz="2300" b="1" i="1" dirty="0" smtClean="0"/>
              <a:t>Theory of Nullification</a:t>
            </a:r>
            <a:r>
              <a:rPr lang="en-US" altLang="en-US" sz="2300" dirty="0" smtClean="0"/>
              <a:t>, etc….</a:t>
            </a:r>
          </a:p>
        </p:txBody>
      </p:sp>
    </p:spTree>
    <p:extLst>
      <p:ext uri="{BB962C8B-B14F-4D97-AF65-F5344CB8AC3E}">
        <p14:creationId xmlns:p14="http://schemas.microsoft.com/office/powerpoint/2010/main" val="3961617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additive="base">
                                        <p:cTn id="17"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7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2771">
                                            <p:txEl>
                                              <p:pRg st="3" end="3"/>
                                            </p:txEl>
                                          </p:spTgt>
                                        </p:tgtEl>
                                        <p:attrNameLst>
                                          <p:attrName>style.visibility</p:attrName>
                                        </p:attrNameLst>
                                      </p:cBhvr>
                                      <p:to>
                                        <p:strVal val="visible"/>
                                      </p:to>
                                    </p:set>
                                    <p:anim calcmode="lin" valueType="num">
                                      <p:cBhvr additive="base">
                                        <p:cTn id="23"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27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2" presetClass="entr" presetSubtype="8" fill="hold" grpId="0" nodeType="with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2771">
                                            <p:txEl>
                                              <p:pRg st="5" end="5"/>
                                            </p:txEl>
                                          </p:spTgt>
                                        </p:tgtEl>
                                        <p:attrNameLst>
                                          <p:attrName>style.visibility</p:attrName>
                                        </p:attrNameLst>
                                      </p:cBhvr>
                                      <p:to>
                                        <p:strVal val="visible"/>
                                      </p:to>
                                    </p:set>
                                    <p:anim calcmode="lin" valueType="num">
                                      <p:cBhvr additive="base">
                                        <p:cTn id="33"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277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5" presetID="2" presetClass="entr" presetSubtype="8" fill="hold" grpId="0" nodeType="withEffect">
                                  <p:stCondLst>
                                    <p:cond delay="0"/>
                                  </p:stCondLst>
                                  <p:childTnLst>
                                    <p:set>
                                      <p:cBhvr>
                                        <p:cTn id="36" dur="1" fill="hold">
                                          <p:stCondLst>
                                            <p:cond delay="0"/>
                                          </p:stCondLst>
                                        </p:cTn>
                                        <p:tgtEl>
                                          <p:spTgt spid="32771">
                                            <p:txEl>
                                              <p:pRg st="6" end="6"/>
                                            </p:txEl>
                                          </p:spTgt>
                                        </p:tgtEl>
                                        <p:attrNameLst>
                                          <p:attrName>style.visibility</p:attrName>
                                        </p:attrNameLst>
                                      </p:cBhvr>
                                      <p:to>
                                        <p:strVal val="visible"/>
                                      </p:to>
                                    </p:set>
                                    <p:anim calcmode="lin" valueType="num">
                                      <p:cBhvr additive="base">
                                        <p:cTn id="37" dur="500" fill="hold"/>
                                        <p:tgtEl>
                                          <p:spTgt spid="3277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77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body" sz="half" idx="1"/>
          </p:nvPr>
        </p:nvSpPr>
        <p:spPr>
          <a:xfrm>
            <a:off x="152400" y="152400"/>
            <a:ext cx="8839200" cy="4525963"/>
          </a:xfrm>
        </p:spPr>
        <p:txBody>
          <a:bodyPr/>
          <a:lstStyle/>
          <a:p>
            <a:pPr eaLnBrk="1" hangingPunct="1">
              <a:buFontTx/>
              <a:buNone/>
            </a:pPr>
            <a:r>
              <a:rPr lang="en-US" altLang="en-US" sz="1800" dirty="0" smtClean="0"/>
              <a:t>	</a:t>
            </a:r>
            <a:r>
              <a:rPr lang="en-US" altLang="en-US" sz="2300" b="1" u="sng" dirty="0" smtClean="0"/>
              <a:t>#3: “Polk Compromise”</a:t>
            </a:r>
            <a:r>
              <a:rPr lang="en-US" altLang="en-US" sz="2300" dirty="0" smtClean="0"/>
              <a:t> =&gt; extend MO Compromise line to the new territories all the way to the Pacific</a:t>
            </a:r>
          </a:p>
          <a:p>
            <a:pPr eaLnBrk="1" hangingPunct="1">
              <a:buFontTx/>
              <a:buNone/>
            </a:pPr>
            <a:r>
              <a:rPr lang="en-US" altLang="en-US" sz="2300" dirty="0" smtClean="0"/>
              <a:t>		-- Angered Northern abolitionists and Southerners felt the new 	territory wasn’t suitable for slave economies</a:t>
            </a:r>
          </a:p>
          <a:p>
            <a:pPr eaLnBrk="1" hangingPunct="1">
              <a:buFontTx/>
              <a:buNone/>
            </a:pPr>
            <a:r>
              <a:rPr lang="en-US" altLang="en-US" sz="2300" dirty="0" smtClean="0"/>
              <a:t>	</a:t>
            </a:r>
            <a:r>
              <a:rPr lang="en-US" altLang="en-US" sz="2300" b="1" u="sng" dirty="0" smtClean="0"/>
              <a:t>#4: “________________________”</a:t>
            </a:r>
            <a:r>
              <a:rPr lang="en-US" altLang="en-US" sz="2300" dirty="0" smtClean="0"/>
              <a:t> =&gt; advocated by </a:t>
            </a:r>
            <a:r>
              <a:rPr lang="en-US" altLang="en-US" sz="2300" b="1" i="1" dirty="0" smtClean="0"/>
              <a:t>Lewis Cass</a:t>
            </a:r>
            <a:r>
              <a:rPr lang="en-US" altLang="en-US" sz="2300" dirty="0" smtClean="0"/>
              <a:t> and </a:t>
            </a:r>
            <a:r>
              <a:rPr lang="en-US" altLang="en-US" sz="2300" b="1" i="1" dirty="0" smtClean="0"/>
              <a:t>Stephen Douglas</a:t>
            </a:r>
            <a:r>
              <a:rPr lang="en-US" altLang="en-US" sz="2300" dirty="0" smtClean="0"/>
              <a:t> (Prominent Northern Senators)</a:t>
            </a:r>
          </a:p>
          <a:p>
            <a:pPr eaLnBrk="1" hangingPunct="1">
              <a:buFontTx/>
              <a:buNone/>
            </a:pPr>
            <a:r>
              <a:rPr lang="en-US" altLang="en-US" sz="2300" dirty="0" smtClean="0"/>
              <a:t>		-- Said that new territories would vote for their status </a:t>
            </a:r>
          </a:p>
        </p:txBody>
      </p:sp>
      <p:pic>
        <p:nvPicPr>
          <p:cNvPr id="28675" name="Picture 5" descr="wilmot"/>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38200" y="2971800"/>
            <a:ext cx="2787650" cy="3733800"/>
          </a:xfrm>
        </p:spPr>
      </p:pic>
      <p:pic>
        <p:nvPicPr>
          <p:cNvPr id="28676" name="Picture 13" descr="calho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971800"/>
            <a:ext cx="29384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421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381000"/>
          </a:xfrm>
        </p:spPr>
        <p:txBody>
          <a:bodyPr>
            <a:normAutofit fontScale="90000"/>
          </a:bodyPr>
          <a:lstStyle/>
          <a:p>
            <a:pPr eaLnBrk="1" hangingPunct="1"/>
            <a:r>
              <a:rPr lang="en-US" altLang="en-US" sz="4000" b="1" u="sng" dirty="0" smtClean="0"/>
              <a:t>Compromise of 1850</a:t>
            </a:r>
          </a:p>
        </p:txBody>
      </p:sp>
      <p:sp>
        <p:nvSpPr>
          <p:cNvPr id="36867" name="Rectangle 3"/>
          <p:cNvSpPr>
            <a:spLocks noGrp="1" noChangeArrowheads="1"/>
          </p:cNvSpPr>
          <p:nvPr>
            <p:ph type="body" idx="1"/>
          </p:nvPr>
        </p:nvSpPr>
        <p:spPr>
          <a:xfrm>
            <a:off x="0" y="609600"/>
            <a:ext cx="9144000" cy="5715000"/>
          </a:xfrm>
        </p:spPr>
        <p:txBody>
          <a:bodyPr>
            <a:noAutofit/>
          </a:bodyPr>
          <a:lstStyle/>
          <a:p>
            <a:pPr eaLnBrk="1" hangingPunct="1"/>
            <a:r>
              <a:rPr lang="en-US" altLang="en-US" sz="2300" dirty="0" smtClean="0"/>
              <a:t>California wrote a Constitution (Free-Soil) and applied for admission to the Union =&gt; would tip the balance to the North in the Senate</a:t>
            </a:r>
            <a:r>
              <a:rPr lang="en-US" altLang="en-US" sz="2300" dirty="0"/>
              <a:t> </a:t>
            </a:r>
            <a:endParaRPr lang="en-US" altLang="en-US" sz="2300" dirty="0" smtClean="0"/>
          </a:p>
          <a:p>
            <a:pPr lvl="1">
              <a:buFont typeface="Wingdings" panose="05000000000000000000" pitchFamily="2" charset="2"/>
              <a:buChar char="§"/>
            </a:pPr>
            <a:r>
              <a:rPr lang="en-US" altLang="en-US" sz="2300" dirty="0" smtClean="0"/>
              <a:t>Southern “fire-eaters” threaten secession</a:t>
            </a:r>
          </a:p>
          <a:p>
            <a:pPr eaLnBrk="1" hangingPunct="1"/>
            <a:r>
              <a:rPr lang="en-US" altLang="en-US" sz="2300" b="1" i="1" dirty="0" smtClean="0"/>
              <a:t>Henry Clay</a:t>
            </a:r>
            <a:r>
              <a:rPr lang="en-US" altLang="en-US" sz="2300" dirty="0" smtClean="0"/>
              <a:t> and </a:t>
            </a:r>
            <a:r>
              <a:rPr lang="en-US" altLang="en-US" sz="2300" b="1" i="1" dirty="0" smtClean="0"/>
              <a:t>Stephen Douglas</a:t>
            </a:r>
            <a:r>
              <a:rPr lang="en-US" altLang="en-US" sz="2300" dirty="0" smtClean="0"/>
              <a:t> create a series of Compromises designed to satisfy both sections =&gt; called “______________________”</a:t>
            </a:r>
          </a:p>
          <a:p>
            <a:pPr eaLnBrk="1" hangingPunct="1"/>
            <a:r>
              <a:rPr lang="en-US" altLang="en-US" sz="2300" b="1" i="1" dirty="0" smtClean="0"/>
              <a:t>Daniel Webster</a:t>
            </a:r>
            <a:r>
              <a:rPr lang="en-US" altLang="en-US" sz="2300" dirty="0" smtClean="0"/>
              <a:t> advocates it in his famous “7</a:t>
            </a:r>
            <a:r>
              <a:rPr lang="en-US" altLang="en-US" sz="2300" baseline="30000" dirty="0" smtClean="0"/>
              <a:t>th</a:t>
            </a:r>
            <a:r>
              <a:rPr lang="en-US" altLang="en-US" sz="2300" dirty="0" smtClean="0"/>
              <a:t> of May Speech”, which offends Northerners so much he has to resign as a member of Cabinet</a:t>
            </a:r>
          </a:p>
          <a:p>
            <a:pPr eaLnBrk="1" hangingPunct="1"/>
            <a:r>
              <a:rPr lang="en-US" altLang="en-US" sz="2300" b="1" i="1" dirty="0" smtClean="0"/>
              <a:t>John C. Calhoun</a:t>
            </a:r>
            <a:r>
              <a:rPr lang="en-US" altLang="en-US" sz="2300" dirty="0" smtClean="0"/>
              <a:t> argues against it and proposes a “dual presidency” with one executive from the N and one from the S (both w/ veto power)</a:t>
            </a:r>
          </a:p>
          <a:p>
            <a:pPr eaLnBrk="1" hangingPunct="1"/>
            <a:r>
              <a:rPr lang="en-US" altLang="en-US" sz="2300" dirty="0" smtClean="0"/>
              <a:t>Eventually after death of Taylor, who opposed Compromise, </a:t>
            </a:r>
            <a:r>
              <a:rPr lang="en-US" altLang="en-US" sz="2300" b="1" i="1" dirty="0" smtClean="0"/>
              <a:t>Millard Fillmore</a:t>
            </a:r>
            <a:r>
              <a:rPr lang="en-US" altLang="en-US" sz="2300" dirty="0" smtClean="0"/>
              <a:t> and </a:t>
            </a:r>
            <a:r>
              <a:rPr lang="en-US" altLang="en-US" sz="2300" b="1" i="1" dirty="0" smtClean="0"/>
              <a:t>Douglas</a:t>
            </a:r>
            <a:r>
              <a:rPr lang="en-US" altLang="en-US" sz="2300" dirty="0" smtClean="0"/>
              <a:t> were able to secure it’s passage</a:t>
            </a:r>
          </a:p>
          <a:p>
            <a:pPr eaLnBrk="1" hangingPunct="1">
              <a:buFontTx/>
              <a:buNone/>
            </a:pPr>
            <a:r>
              <a:rPr lang="en-US" altLang="en-US" sz="2300" dirty="0" smtClean="0"/>
              <a:t>	-- After it’s passage a “</a:t>
            </a:r>
            <a:r>
              <a:rPr lang="en-US" altLang="en-US" sz="2300" b="1" i="1" dirty="0" smtClean="0"/>
              <a:t>Second Era of Good Feelings</a:t>
            </a:r>
            <a:r>
              <a:rPr lang="en-US" altLang="en-US" sz="2300" dirty="0" smtClean="0"/>
              <a:t>” occurred where for 3-4 years sectionalism declined and secession talks quieted </a:t>
            </a:r>
          </a:p>
        </p:txBody>
      </p:sp>
    </p:spTree>
    <p:extLst>
      <p:ext uri="{BB962C8B-B14F-4D97-AF65-F5344CB8AC3E}">
        <p14:creationId xmlns:p14="http://schemas.microsoft.com/office/powerpoint/2010/main" val="101200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0"/>
            <a:ext cx="8229600" cy="533400"/>
          </a:xfrm>
        </p:spPr>
        <p:txBody>
          <a:bodyPr>
            <a:normAutofit fontScale="90000"/>
          </a:bodyPr>
          <a:lstStyle/>
          <a:p>
            <a:pPr eaLnBrk="1" hangingPunct="1"/>
            <a:r>
              <a:rPr lang="en-US" altLang="en-US" sz="4000" b="1" u="sng" dirty="0" smtClean="0"/>
              <a:t>Compromise of 1850 (</a:t>
            </a:r>
            <a:r>
              <a:rPr lang="en-US" altLang="en-US" sz="4000" b="1" u="sng" dirty="0" err="1" smtClean="0"/>
              <a:t>Cont</a:t>
            </a:r>
            <a:r>
              <a:rPr lang="en-US" altLang="en-US" sz="4000" b="1" u="sng" dirty="0" smtClean="0"/>
              <a:t>)</a:t>
            </a:r>
          </a:p>
        </p:txBody>
      </p:sp>
      <p:sp>
        <p:nvSpPr>
          <p:cNvPr id="37891" name="Rectangle 3"/>
          <p:cNvSpPr>
            <a:spLocks noGrp="1" noChangeArrowheads="1"/>
          </p:cNvSpPr>
          <p:nvPr>
            <p:ph type="body" idx="1"/>
          </p:nvPr>
        </p:nvSpPr>
        <p:spPr>
          <a:xfrm>
            <a:off x="0" y="533400"/>
            <a:ext cx="9144000" cy="6324600"/>
          </a:xfrm>
        </p:spPr>
        <p:txBody>
          <a:bodyPr>
            <a:normAutofit/>
          </a:bodyPr>
          <a:lstStyle/>
          <a:p>
            <a:pPr eaLnBrk="1" hangingPunct="1">
              <a:buFontTx/>
              <a:buNone/>
            </a:pPr>
            <a:r>
              <a:rPr lang="en-US" altLang="en-US" sz="2200" b="1" u="sng" dirty="0" smtClean="0"/>
              <a:t>“</a:t>
            </a:r>
            <a:r>
              <a:rPr lang="en-US" altLang="en-US" sz="2200" b="1" u="sng" dirty="0" err="1" smtClean="0"/>
              <a:t>Northern”Terms</a:t>
            </a:r>
            <a:r>
              <a:rPr lang="en-US" altLang="en-US" sz="2200" b="1" u="sng" dirty="0" smtClean="0"/>
              <a:t>:</a:t>
            </a:r>
          </a:p>
          <a:p>
            <a:pPr eaLnBrk="1" hangingPunct="1">
              <a:buFontTx/>
              <a:buNone/>
            </a:pPr>
            <a:r>
              <a:rPr lang="en-US" altLang="en-US" sz="2200" dirty="0" smtClean="0"/>
              <a:t>#1: </a:t>
            </a:r>
            <a:r>
              <a:rPr lang="en-US" altLang="en-US" sz="2200" b="1" i="1" dirty="0" smtClean="0"/>
              <a:t>California admitted to the Union as a Free State</a:t>
            </a:r>
            <a:r>
              <a:rPr lang="en-US" altLang="en-US" sz="2200" dirty="0" smtClean="0"/>
              <a:t> </a:t>
            </a:r>
          </a:p>
          <a:p>
            <a:pPr eaLnBrk="1" hangingPunct="1">
              <a:buFontTx/>
              <a:buNone/>
            </a:pPr>
            <a:r>
              <a:rPr lang="en-US" altLang="en-US" sz="2200" dirty="0" smtClean="0"/>
              <a:t>#2: </a:t>
            </a:r>
            <a:r>
              <a:rPr lang="en-US" altLang="en-US" sz="2200" b="1" i="1" dirty="0" smtClean="0"/>
              <a:t>Territory in dispute between Texas and N. Mexico goes to N. Mexico</a:t>
            </a:r>
          </a:p>
          <a:p>
            <a:pPr eaLnBrk="1" hangingPunct="1">
              <a:buFontTx/>
              <a:buNone/>
            </a:pPr>
            <a:r>
              <a:rPr lang="en-US" altLang="en-US" sz="2200" dirty="0" smtClean="0"/>
              <a:t>#3:</a:t>
            </a:r>
            <a:r>
              <a:rPr lang="en-US" altLang="en-US" sz="2200" b="1" i="1" dirty="0" smtClean="0"/>
              <a:t> Slave Trade abolished in District of Columbia</a:t>
            </a:r>
          </a:p>
          <a:p>
            <a:pPr eaLnBrk="1" hangingPunct="1">
              <a:buFontTx/>
              <a:buNone/>
            </a:pPr>
            <a:endParaRPr lang="en-US" altLang="en-US" sz="2200" b="1" i="1" dirty="0" smtClean="0"/>
          </a:p>
          <a:p>
            <a:pPr eaLnBrk="1" hangingPunct="1">
              <a:buFontTx/>
              <a:buNone/>
            </a:pPr>
            <a:r>
              <a:rPr lang="en-US" altLang="en-US" sz="2200" b="1" u="sng" dirty="0" smtClean="0"/>
              <a:t>“Southern” Terms:</a:t>
            </a:r>
          </a:p>
          <a:p>
            <a:pPr eaLnBrk="1" hangingPunct="1">
              <a:buFontTx/>
              <a:buNone/>
            </a:pPr>
            <a:r>
              <a:rPr lang="en-US" altLang="en-US" sz="2200" dirty="0" smtClean="0"/>
              <a:t>#1: </a:t>
            </a:r>
            <a:r>
              <a:rPr lang="en-US" altLang="en-US" sz="2200" b="1" i="1" dirty="0" smtClean="0"/>
              <a:t>A tougher Fugitive Slave Law allowing no trail for slaves, felony charges for aiding escaped slaves, etc… (~4000 slaves escaped every year)</a:t>
            </a:r>
          </a:p>
          <a:p>
            <a:pPr eaLnBrk="1" hangingPunct="1">
              <a:buFontTx/>
              <a:buNone/>
            </a:pPr>
            <a:r>
              <a:rPr lang="en-US" altLang="en-US" sz="2200" dirty="0" smtClean="0"/>
              <a:t>#2: </a:t>
            </a:r>
            <a:r>
              <a:rPr lang="en-US" altLang="en-US" sz="2200" b="1" i="1" dirty="0" smtClean="0"/>
              <a:t>Federal assumption of Texas’s pre-annexation debt</a:t>
            </a:r>
          </a:p>
          <a:p>
            <a:pPr eaLnBrk="1" hangingPunct="1">
              <a:buFontTx/>
              <a:buNone/>
            </a:pPr>
            <a:r>
              <a:rPr lang="en-US" altLang="en-US" sz="2200" dirty="0" smtClean="0"/>
              <a:t>#3: </a:t>
            </a:r>
            <a:r>
              <a:rPr lang="en-US" altLang="en-US" sz="2200" b="1" i="1" dirty="0" smtClean="0"/>
              <a:t>Congress declaration that it does not have jurisdiction over the interstate slave trade</a:t>
            </a:r>
          </a:p>
          <a:p>
            <a:pPr eaLnBrk="1" hangingPunct="1">
              <a:buFontTx/>
              <a:buNone/>
            </a:pPr>
            <a:r>
              <a:rPr lang="en-US" altLang="en-US" sz="2200" dirty="0" smtClean="0"/>
              <a:t>#4: </a:t>
            </a:r>
            <a:r>
              <a:rPr lang="en-US" altLang="en-US" sz="2200" b="1" i="1" dirty="0" smtClean="0"/>
              <a:t>Allowance of “popular sovereignty” to determine slave status of the rest of Mexican Cession land’s slave status</a:t>
            </a:r>
          </a:p>
          <a:p>
            <a:pPr eaLnBrk="1" hangingPunct="1">
              <a:buFontTx/>
              <a:buNone/>
            </a:pPr>
            <a:endParaRPr lang="en-US" altLang="en-US" sz="1900" b="1" i="1" dirty="0" smtClean="0"/>
          </a:p>
          <a:p>
            <a:pPr eaLnBrk="1" hangingPunct="1">
              <a:buFontTx/>
              <a:buNone/>
            </a:pPr>
            <a:r>
              <a:rPr lang="en-US" altLang="en-US" sz="1900" b="1" i="1" dirty="0" smtClean="0"/>
              <a:t>** Who got the better end of the deal?? Was this a real “Compromise”? Why or why not?? **</a:t>
            </a:r>
          </a:p>
          <a:p>
            <a:pPr eaLnBrk="1" hangingPunct="1">
              <a:buFontTx/>
              <a:buNone/>
            </a:pPr>
            <a:endParaRPr lang="en-US" altLang="en-US" sz="1900" b="1" i="1" dirty="0" smtClean="0"/>
          </a:p>
        </p:txBody>
      </p:sp>
    </p:spTree>
    <p:extLst>
      <p:ext uri="{BB962C8B-B14F-4D97-AF65-F5344CB8AC3E}">
        <p14:creationId xmlns:p14="http://schemas.microsoft.com/office/powerpoint/2010/main" val="1496616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86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685800"/>
          </a:xfrm>
        </p:spPr>
        <p:txBody>
          <a:bodyPr>
            <a:normAutofit fontScale="90000"/>
          </a:bodyPr>
          <a:lstStyle/>
          <a:p>
            <a:pPr eaLnBrk="1" hangingPunct="1"/>
            <a:r>
              <a:rPr lang="en-US" altLang="en-US" b="1" u="sng" dirty="0" smtClean="0"/>
              <a:t>US After Compromise of 1850</a:t>
            </a:r>
          </a:p>
        </p:txBody>
      </p:sp>
      <p:pic>
        <p:nvPicPr>
          <p:cNvPr id="38915" name="Picture 7" descr="CompromiseOf185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762000"/>
            <a:ext cx="9067800" cy="5943600"/>
          </a:xfrm>
        </p:spPr>
      </p:pic>
    </p:spTree>
    <p:extLst>
      <p:ext uri="{BB962C8B-B14F-4D97-AF65-F5344CB8AC3E}">
        <p14:creationId xmlns:p14="http://schemas.microsoft.com/office/powerpoint/2010/main" val="1310999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359229"/>
          </a:xfrm>
        </p:spPr>
        <p:txBody>
          <a:bodyPr>
            <a:normAutofit fontScale="90000"/>
          </a:bodyPr>
          <a:lstStyle/>
          <a:p>
            <a:r>
              <a:rPr lang="en-US" b="1" u="sng" dirty="0" smtClean="0"/>
              <a:t>Unit Big Questions and Periodization</a:t>
            </a:r>
            <a:endParaRPr lang="en-US" b="1" u="sng" dirty="0"/>
          </a:p>
        </p:txBody>
      </p:sp>
      <p:sp>
        <p:nvSpPr>
          <p:cNvPr id="3" name="Content Placeholder 2"/>
          <p:cNvSpPr>
            <a:spLocks noGrp="1"/>
          </p:cNvSpPr>
          <p:nvPr>
            <p:ph idx="1"/>
          </p:nvPr>
        </p:nvSpPr>
        <p:spPr>
          <a:xfrm>
            <a:off x="130629" y="457200"/>
            <a:ext cx="8991600" cy="6466114"/>
          </a:xfrm>
        </p:spPr>
        <p:txBody>
          <a:bodyPr>
            <a:normAutofit/>
          </a:bodyPr>
          <a:lstStyle/>
          <a:p>
            <a:r>
              <a:rPr lang="en-US" sz="2300" b="1" i="1" dirty="0" smtClean="0"/>
              <a:t>Periodization</a:t>
            </a:r>
            <a:r>
              <a:rPr lang="en-US" sz="2300" dirty="0" smtClean="0"/>
              <a:t> =&gt; Why 1844? Why 1877? </a:t>
            </a:r>
          </a:p>
          <a:p>
            <a:pPr lvl="1" indent="-342900">
              <a:buFont typeface="Wingdings" panose="05000000000000000000" pitchFamily="2" charset="2"/>
              <a:buChar char="§"/>
            </a:pPr>
            <a:r>
              <a:rPr lang="en-US" sz="2300" dirty="0" smtClean="0"/>
              <a:t>In </a:t>
            </a:r>
            <a:r>
              <a:rPr lang="en-US" sz="2300" b="1" i="1" dirty="0" smtClean="0"/>
              <a:t>1844 ___________________________________begins</a:t>
            </a:r>
            <a:r>
              <a:rPr lang="en-US" sz="2300" dirty="0" smtClean="0"/>
              <a:t> </a:t>
            </a:r>
            <a:endParaRPr lang="en-US" sz="2300" b="1" i="1" dirty="0"/>
          </a:p>
          <a:p>
            <a:pPr marL="400050" lvl="1" indent="0">
              <a:buNone/>
            </a:pPr>
            <a:r>
              <a:rPr lang="en-US" sz="2300" dirty="0"/>
              <a:t>	</a:t>
            </a:r>
            <a:r>
              <a:rPr lang="en-US" sz="2300" dirty="0" smtClean="0"/>
              <a:t>-- Opens last era of United States territorial expansion &amp; questions 	about slavery in territories</a:t>
            </a:r>
          </a:p>
          <a:p>
            <a:pPr lvl="1" indent="-342900">
              <a:buFont typeface="Wingdings" panose="05000000000000000000" pitchFamily="2" charset="2"/>
              <a:buChar char="§"/>
            </a:pPr>
            <a:r>
              <a:rPr lang="en-US" sz="2300" dirty="0" smtClean="0"/>
              <a:t>In 1877 _______________________ended w/ </a:t>
            </a:r>
            <a:r>
              <a:rPr lang="en-US" sz="2300" b="1" i="1" dirty="0" smtClean="0"/>
              <a:t>Compromise of 1876</a:t>
            </a:r>
            <a:endParaRPr lang="en-US" sz="2300" b="1" i="1" dirty="0"/>
          </a:p>
          <a:p>
            <a:pPr marL="400050" lvl="1" indent="0">
              <a:buNone/>
            </a:pPr>
            <a:r>
              <a:rPr lang="en-US" sz="2300" dirty="0"/>
              <a:t>	</a:t>
            </a:r>
            <a:r>
              <a:rPr lang="en-US" sz="2300" dirty="0" smtClean="0"/>
              <a:t>-- Civil War had settled question of slavery and Union had been 	preserved; Southern society, though was left relatively unchanged</a:t>
            </a:r>
            <a:endParaRPr lang="en-US" sz="2300" dirty="0"/>
          </a:p>
          <a:p>
            <a:pPr marL="0" indent="0">
              <a:buNone/>
            </a:pPr>
            <a:r>
              <a:rPr lang="en-US" sz="2500" dirty="0" smtClean="0"/>
              <a:t>Unit Essential Questions . . .</a:t>
            </a:r>
          </a:p>
          <a:p>
            <a:pPr lvl="1" indent="-342900">
              <a:buFont typeface="Courier New" panose="02070309020205020404" pitchFamily="49" charset="0"/>
              <a:buChar char="o"/>
            </a:pPr>
            <a:r>
              <a:rPr lang="en-US" sz="2300" dirty="0" smtClean="0"/>
              <a:t>What events, people and actions led to the outbreak of Civil War?</a:t>
            </a:r>
            <a:endParaRPr lang="en-US" sz="2300" dirty="0"/>
          </a:p>
          <a:p>
            <a:pPr lvl="1" indent="-342900">
              <a:buFont typeface="Courier New" panose="02070309020205020404" pitchFamily="49" charset="0"/>
              <a:buChar char="o"/>
            </a:pPr>
            <a:r>
              <a:rPr lang="en-US" sz="2300" dirty="0" smtClean="0"/>
              <a:t>How did the North win the Civil War?  What social, political and economic advantages did they have? </a:t>
            </a:r>
            <a:endParaRPr lang="en-US" sz="2300" dirty="0"/>
          </a:p>
          <a:p>
            <a:pPr lvl="1" indent="-342900">
              <a:buFont typeface="Courier New" panose="02070309020205020404" pitchFamily="49" charset="0"/>
              <a:buChar char="o"/>
            </a:pPr>
            <a:r>
              <a:rPr lang="en-US" sz="2300" dirty="0" smtClean="0"/>
              <a:t>War Southern Reconstruction a “revolution” socially politically or economically in the South after the Civil War? How did southerners </a:t>
            </a:r>
            <a:endParaRPr lang="en-US" sz="2300" dirty="0"/>
          </a:p>
          <a:p>
            <a:pPr lvl="1" indent="-342900">
              <a:buFont typeface="Courier New" panose="02070309020205020404" pitchFamily="49" charset="0"/>
              <a:buChar char="o"/>
            </a:pPr>
            <a:r>
              <a:rPr lang="en-US" sz="2300" dirty="0" smtClean="0"/>
              <a:t>How did the Civil War effect US industrial development and settlement in the West?  What new laws or actions encouraged western migration and settlement? </a:t>
            </a:r>
          </a:p>
        </p:txBody>
      </p:sp>
    </p:spTree>
    <p:extLst>
      <p:ext uri="{BB962C8B-B14F-4D97-AF65-F5344CB8AC3E}">
        <p14:creationId xmlns:p14="http://schemas.microsoft.com/office/powerpoint/2010/main" val="280558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533400"/>
          </a:xfrm>
        </p:spPr>
        <p:txBody>
          <a:bodyPr>
            <a:noAutofit/>
          </a:bodyPr>
          <a:lstStyle/>
          <a:p>
            <a:r>
              <a:rPr lang="en-US" sz="3200" b="1" u="sng" dirty="0" err="1" smtClean="0"/>
              <a:t>Leadup</a:t>
            </a:r>
            <a:r>
              <a:rPr lang="en-US" sz="3200" b="1" u="sng" dirty="0" smtClean="0"/>
              <a:t> to the Civil War – Economic Differences</a:t>
            </a:r>
            <a:endParaRPr lang="en-US" sz="3200" b="1" u="sng" dirty="0"/>
          </a:p>
        </p:txBody>
      </p:sp>
      <p:sp>
        <p:nvSpPr>
          <p:cNvPr id="3" name="Content Placeholder 2"/>
          <p:cNvSpPr>
            <a:spLocks noGrp="1"/>
          </p:cNvSpPr>
          <p:nvPr>
            <p:ph idx="1"/>
          </p:nvPr>
        </p:nvSpPr>
        <p:spPr>
          <a:xfrm>
            <a:off x="0" y="685800"/>
            <a:ext cx="9144000" cy="6400800"/>
          </a:xfrm>
        </p:spPr>
        <p:txBody>
          <a:bodyPr>
            <a:normAutofit fontScale="92500" lnSpcReduction="10000"/>
          </a:bodyPr>
          <a:lstStyle/>
          <a:p>
            <a:r>
              <a:rPr lang="en-US" sz="2300" dirty="0" smtClean="0"/>
              <a:t>By the 1850’s the North and South were essentially diametrically opposed societies within the same nation</a:t>
            </a:r>
          </a:p>
          <a:p>
            <a:pPr lvl="1" indent="-342900">
              <a:buFont typeface="Wingdings" panose="05000000000000000000" pitchFamily="2" charset="2"/>
              <a:buChar char="§"/>
            </a:pPr>
            <a:r>
              <a:rPr lang="en-US" sz="2300" b="1" i="1" dirty="0" smtClean="0"/>
              <a:t>North = ________________based economy based on _______________</a:t>
            </a:r>
          </a:p>
          <a:p>
            <a:pPr lvl="2" indent="-342900">
              <a:buFont typeface="Courier New" panose="02070309020205020404" pitchFamily="49" charset="0"/>
              <a:buChar char="o"/>
            </a:pPr>
            <a:r>
              <a:rPr lang="en-US" sz="2300" dirty="0" smtClean="0"/>
              <a:t>North produced 90% of US manufactured goods</a:t>
            </a:r>
          </a:p>
          <a:p>
            <a:pPr lvl="2" indent="-342900">
              <a:buFont typeface="Courier New" panose="02070309020205020404" pitchFamily="49" charset="0"/>
              <a:buChar char="o"/>
            </a:pPr>
            <a:r>
              <a:rPr lang="en-US" sz="1900" dirty="0" smtClean="0"/>
              <a:t> </a:t>
            </a:r>
            <a:r>
              <a:rPr lang="en-US" sz="2300" dirty="0" smtClean="0"/>
              <a:t>North was also more urbanized (26% of population) and had far more immigrants (23M total population)</a:t>
            </a:r>
          </a:p>
          <a:p>
            <a:pPr lvl="2" indent="-342900">
              <a:buFont typeface="Courier New" panose="02070309020205020404" pitchFamily="49" charset="0"/>
              <a:buChar char="o"/>
            </a:pPr>
            <a:r>
              <a:rPr lang="en-US" sz="2300" dirty="0" smtClean="0"/>
              <a:t>Northern industries included transportation (RR, steamships), textiles, leather, iron and firearms (32 times Southern output)</a:t>
            </a:r>
          </a:p>
          <a:p>
            <a:pPr marL="1257300" lvl="3" indent="0">
              <a:buNone/>
            </a:pPr>
            <a:r>
              <a:rPr lang="en-US" sz="2300" dirty="0" smtClean="0"/>
              <a:t>-- North also had mechanized agriculture in staple crops (produced ½ of corn; 4/5 of wheat and 7/8 of oats)</a:t>
            </a:r>
            <a:endParaRPr lang="en-US" sz="2300" dirty="0"/>
          </a:p>
          <a:p>
            <a:pPr lvl="1" indent="-342900">
              <a:buFont typeface="Wingdings" panose="05000000000000000000" pitchFamily="2" charset="2"/>
              <a:buChar char="§"/>
            </a:pPr>
            <a:r>
              <a:rPr lang="en-US" sz="2300" b="1" i="1" dirty="0" smtClean="0"/>
              <a:t>South = cash crop ___________________ economy based on ___________</a:t>
            </a:r>
          </a:p>
          <a:p>
            <a:pPr lvl="2" indent="-342900">
              <a:buFont typeface="Courier New" panose="02070309020205020404" pitchFamily="49" charset="0"/>
              <a:buChar char="o"/>
            </a:pPr>
            <a:r>
              <a:rPr lang="en-US" sz="2300" dirty="0" smtClean="0"/>
              <a:t>Produced 2/3 of worlds cotton (cotton exports surpass all other US exports combined)</a:t>
            </a:r>
          </a:p>
          <a:p>
            <a:pPr lvl="2" indent="-342900">
              <a:buFont typeface="Courier New" panose="02070309020205020404" pitchFamily="49" charset="0"/>
              <a:buChar char="o"/>
            </a:pPr>
            <a:r>
              <a:rPr lang="en-US" sz="2300" dirty="0" smtClean="0"/>
              <a:t>Had only 10% of manufacturing 25% of RR lines and 13% of banks</a:t>
            </a:r>
          </a:p>
          <a:p>
            <a:pPr lvl="2" indent="-342900">
              <a:buFont typeface="Courier New" panose="02070309020205020404" pitchFamily="49" charset="0"/>
              <a:buChar char="o"/>
            </a:pPr>
            <a:r>
              <a:rPr lang="en-US" sz="2300" dirty="0" smtClean="0"/>
              <a:t>South also had few urban areas (10% of population) and little immigration (only 9M people total)</a:t>
            </a:r>
          </a:p>
          <a:p>
            <a:pPr lvl="2" indent="-342900">
              <a:buFont typeface="Courier New" panose="02070309020205020404" pitchFamily="49" charset="0"/>
              <a:buChar char="o"/>
            </a:pPr>
            <a:r>
              <a:rPr lang="en-US" sz="2300" dirty="0" smtClean="0"/>
              <a:t>South depended on manual labor with little mechanization =&gt; value of slave capital in South exceeded all investments in Northern industries</a:t>
            </a:r>
            <a:endParaRPr lang="en-US" sz="2300" dirty="0"/>
          </a:p>
        </p:txBody>
      </p:sp>
    </p:spTree>
    <p:extLst>
      <p:ext uri="{BB962C8B-B14F-4D97-AF65-F5344CB8AC3E}">
        <p14:creationId xmlns:p14="http://schemas.microsoft.com/office/powerpoint/2010/main" val="3400141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781800"/>
          </a:xfrm>
        </p:spPr>
        <p:txBody>
          <a:bodyPr>
            <a:normAutofit/>
          </a:bodyPr>
          <a:lstStyle/>
          <a:p>
            <a:r>
              <a:rPr lang="en-US" sz="2300" dirty="0" smtClean="0"/>
              <a:t>North &amp; South also had ideological differences related to labor systems</a:t>
            </a:r>
          </a:p>
          <a:p>
            <a:pPr lvl="1" indent="-342900">
              <a:buFont typeface="Wingdings" panose="05000000000000000000" pitchFamily="2" charset="2"/>
              <a:buChar char="§"/>
            </a:pPr>
            <a:r>
              <a:rPr lang="en-US" sz="2300" dirty="0" smtClean="0"/>
              <a:t>Minority of Northern abolitionists became increasingly vocal during 1850’s =&gt; adopted a variety of visible tactics</a:t>
            </a:r>
          </a:p>
          <a:p>
            <a:pPr marL="400050" lvl="1" indent="0">
              <a:buNone/>
            </a:pPr>
            <a:r>
              <a:rPr lang="en-US" sz="2300" dirty="0" smtClean="0"/>
              <a:t>#1: ______________________=&gt; series of routes &amp; </a:t>
            </a:r>
            <a:r>
              <a:rPr lang="en-US" sz="2300" dirty="0" err="1" smtClean="0"/>
              <a:t>safehouses</a:t>
            </a:r>
            <a:r>
              <a:rPr lang="en-US" sz="2300" dirty="0" smtClean="0"/>
              <a:t> used by over 100,000 slaves to escape to North and Canada</a:t>
            </a:r>
          </a:p>
          <a:p>
            <a:pPr marL="400050" lvl="1" indent="0">
              <a:buNone/>
            </a:pPr>
            <a:r>
              <a:rPr lang="en-US" sz="2300" dirty="0"/>
              <a:t>	</a:t>
            </a:r>
            <a:r>
              <a:rPr lang="en-US" sz="2300" dirty="0" smtClean="0"/>
              <a:t>-- </a:t>
            </a:r>
            <a:r>
              <a:rPr lang="en-US" sz="2300" b="1" i="1" dirty="0" smtClean="0"/>
              <a:t>Fugitive Slave Law of 1793 </a:t>
            </a:r>
            <a:r>
              <a:rPr lang="en-US" sz="2300" dirty="0" smtClean="0"/>
              <a:t>= Southern officials collect runaways</a:t>
            </a:r>
          </a:p>
          <a:p>
            <a:pPr marL="400050" lvl="1" indent="0">
              <a:buNone/>
            </a:pPr>
            <a:r>
              <a:rPr lang="en-US" sz="2300" dirty="0"/>
              <a:t>	</a:t>
            </a:r>
            <a:r>
              <a:rPr lang="en-US" sz="2300" dirty="0" smtClean="0"/>
              <a:t>-- Famous advocates = </a:t>
            </a:r>
            <a:r>
              <a:rPr lang="en-US" sz="2300" b="1" i="1" dirty="0" smtClean="0"/>
              <a:t>Harriet Tubman </a:t>
            </a:r>
            <a:r>
              <a:rPr lang="en-US" sz="2300" dirty="0" smtClean="0"/>
              <a:t>(13 trips &amp; freed 70+ slaves)</a:t>
            </a:r>
          </a:p>
          <a:p>
            <a:pPr marL="400050" lvl="1" indent="0">
              <a:buNone/>
            </a:pPr>
            <a:r>
              <a:rPr lang="en-US" sz="2300" dirty="0" smtClean="0"/>
              <a:t>#2: ____________________and other abolitionists tracts =&gt; the fierceness of advocacy of abolitionists increased in 1850’s</a:t>
            </a:r>
          </a:p>
          <a:p>
            <a:pPr marL="400050" lvl="1" indent="0">
              <a:buNone/>
            </a:pPr>
            <a:r>
              <a:rPr lang="en-US" sz="2300" dirty="0"/>
              <a:t>	</a:t>
            </a:r>
            <a:r>
              <a:rPr lang="en-US" sz="2300" dirty="0" smtClean="0"/>
              <a:t>-- Depicted slavery as a moral evil =&gt; literature showed impact on 	families, Christian southerners &amp; portrayed </a:t>
            </a:r>
            <a:r>
              <a:rPr lang="en-US" sz="2300" dirty="0" err="1" smtClean="0"/>
              <a:t>slaveowners</a:t>
            </a:r>
            <a:r>
              <a:rPr lang="en-US" sz="2300" dirty="0" smtClean="0"/>
              <a:t> as sadistic</a:t>
            </a:r>
          </a:p>
          <a:p>
            <a:pPr marL="400050" lvl="1" indent="0">
              <a:buNone/>
            </a:pPr>
            <a:r>
              <a:rPr lang="en-US" sz="2300" dirty="0" smtClean="0"/>
              <a:t>#3</a:t>
            </a:r>
            <a:r>
              <a:rPr lang="en-US" sz="2300" b="1" i="1" dirty="0" smtClean="0"/>
              <a:t>: Use of violence </a:t>
            </a:r>
            <a:r>
              <a:rPr lang="en-US" sz="2300" dirty="0" smtClean="0"/>
              <a:t>=&gt; _____________became a martyr for abolitionism after his raid on Harper’s Ferry in 1859 (hung after its failure)</a:t>
            </a:r>
          </a:p>
          <a:p>
            <a:pPr marL="400050" lvl="1" indent="0">
              <a:buNone/>
            </a:pPr>
            <a:r>
              <a:rPr lang="en-US" sz="2300" dirty="0"/>
              <a:t>	</a:t>
            </a:r>
            <a:r>
              <a:rPr lang="en-US" sz="2300" dirty="0" smtClean="0"/>
              <a:t>-- Attempted to start a slave rebellion in South by seizing Federal 	arsenal &amp; supplying slaves with weapons (defeated by Robert E Lee)</a:t>
            </a:r>
          </a:p>
          <a:p>
            <a:pPr marL="400050" lvl="1" indent="0">
              <a:buNone/>
            </a:pPr>
            <a:r>
              <a:rPr lang="en-US" sz="2300" dirty="0"/>
              <a:t>	</a:t>
            </a:r>
            <a:r>
              <a:rPr lang="en-US" sz="2300" dirty="0" smtClean="0"/>
              <a:t>-- Also used violence in KS to secure its status as a Free Soil State</a:t>
            </a:r>
          </a:p>
        </p:txBody>
      </p:sp>
      <p:sp>
        <p:nvSpPr>
          <p:cNvPr id="4" name="Title 1"/>
          <p:cNvSpPr>
            <a:spLocks noGrp="1"/>
          </p:cNvSpPr>
          <p:nvPr>
            <p:ph type="title"/>
          </p:nvPr>
        </p:nvSpPr>
        <p:spPr>
          <a:xfrm>
            <a:off x="457200" y="76200"/>
            <a:ext cx="8229600" cy="533400"/>
          </a:xfrm>
        </p:spPr>
        <p:txBody>
          <a:bodyPr>
            <a:noAutofit/>
          </a:bodyPr>
          <a:lstStyle/>
          <a:p>
            <a:r>
              <a:rPr lang="en-US" sz="3200" b="1" u="sng" dirty="0" err="1" smtClean="0"/>
              <a:t>Leadup</a:t>
            </a:r>
            <a:r>
              <a:rPr lang="en-US" sz="3200" b="1" u="sng" dirty="0" smtClean="0"/>
              <a:t> to the Civil War – Northern Ideology</a:t>
            </a:r>
            <a:endParaRPr lang="en-US" sz="3200" b="1" u="sng" dirty="0"/>
          </a:p>
        </p:txBody>
      </p:sp>
    </p:spTree>
    <p:extLst>
      <p:ext uri="{BB962C8B-B14F-4D97-AF65-F5344CB8AC3E}">
        <p14:creationId xmlns:p14="http://schemas.microsoft.com/office/powerpoint/2010/main" val="2209991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smtClean="0"/>
              <a:t>Northern Abolitionists</a:t>
            </a:r>
            <a:endParaRPr lang="en-US" b="1" u="sng" dirty="0"/>
          </a:p>
        </p:txBody>
      </p:sp>
      <p:pic>
        <p:nvPicPr>
          <p:cNvPr id="1028" name="Picture 4" descr="http://www.math.buffalo.edu/~sww/0history/tubman.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352800" cy="55499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6284014"/>
            <a:ext cx="3124200" cy="492443"/>
          </a:xfrm>
          <a:prstGeom prst="rect">
            <a:avLst/>
          </a:prstGeom>
          <a:noFill/>
        </p:spPr>
        <p:txBody>
          <a:bodyPr wrap="square" rtlCol="0">
            <a:spAutoFit/>
          </a:bodyPr>
          <a:lstStyle/>
          <a:p>
            <a:pPr algn="ctr"/>
            <a:r>
              <a:rPr lang="en-US" sz="2600" b="1" i="1" dirty="0" smtClean="0"/>
              <a:t>Harriet Tubman</a:t>
            </a:r>
            <a:endParaRPr lang="en-US" sz="2600" b="1" i="1" dirty="0"/>
          </a:p>
        </p:txBody>
      </p:sp>
      <p:pic>
        <p:nvPicPr>
          <p:cNvPr id="1030" name="Picture 6" descr="http://upload.wikimedia.org/wikipedia/commons/5/5e/John_Brown_daguerreotype_c18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60607"/>
            <a:ext cx="4355866" cy="5447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6800" y="6284014"/>
            <a:ext cx="3505200" cy="492443"/>
          </a:xfrm>
          <a:prstGeom prst="rect">
            <a:avLst/>
          </a:prstGeom>
          <a:noFill/>
        </p:spPr>
        <p:txBody>
          <a:bodyPr wrap="square" rtlCol="0">
            <a:spAutoFit/>
          </a:bodyPr>
          <a:lstStyle/>
          <a:p>
            <a:pPr algn="ctr"/>
            <a:r>
              <a:rPr lang="en-US" sz="2600" b="1" i="1" dirty="0" smtClean="0"/>
              <a:t>John Brown</a:t>
            </a:r>
            <a:endParaRPr lang="en-US" sz="2600" b="1" i="1" dirty="0"/>
          </a:p>
        </p:txBody>
      </p:sp>
    </p:spTree>
    <p:extLst>
      <p:ext uri="{BB962C8B-B14F-4D97-AF65-F5344CB8AC3E}">
        <p14:creationId xmlns:p14="http://schemas.microsoft.com/office/powerpoint/2010/main" val="1562645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228600"/>
            <a:ext cx="3437168" cy="2971800"/>
          </a:xfrm>
        </p:spPr>
        <p:txBody>
          <a:bodyPr>
            <a:normAutofit/>
          </a:bodyPr>
          <a:lstStyle/>
          <a:p>
            <a:pPr marL="0" indent="0">
              <a:buNone/>
            </a:pPr>
            <a:r>
              <a:rPr lang="en-US" sz="2800" dirty="0" smtClean="0"/>
              <a:t>After his arrest and Execution Brown became a martyr for the cause of abolitionism</a:t>
            </a:r>
            <a:endParaRPr lang="en-US" sz="2800" dirty="0"/>
          </a:p>
        </p:txBody>
      </p:sp>
      <p:pic>
        <p:nvPicPr>
          <p:cNvPr id="2050" name="Picture 2" descr="http://web3.encyclopediavirginia.org/resourcespace/filestore/8/0/4_1ff5260fb44d590/804scr_005ab27e286e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425511"/>
            <a:ext cx="5494568" cy="34324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lva.virginia.gov/public/guides/Civil-War/img/JohnBrow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92119"/>
            <a:ext cx="5105400" cy="372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3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a:normAutofit fontScale="90000"/>
          </a:bodyPr>
          <a:lstStyle/>
          <a:p>
            <a:r>
              <a:rPr lang="en-US" b="1" u="sng" dirty="0" smtClean="0"/>
              <a:t>Harriet Beecher Stowe – Uncle Toms Cabin</a:t>
            </a:r>
            <a:endParaRPr lang="en-US" b="1" u="sng" dirty="0"/>
          </a:p>
        </p:txBody>
      </p:sp>
      <p:sp>
        <p:nvSpPr>
          <p:cNvPr id="3" name="Content Placeholder 2"/>
          <p:cNvSpPr>
            <a:spLocks noGrp="1"/>
          </p:cNvSpPr>
          <p:nvPr>
            <p:ph idx="1"/>
          </p:nvPr>
        </p:nvSpPr>
        <p:spPr>
          <a:xfrm>
            <a:off x="0" y="5358062"/>
            <a:ext cx="9144000" cy="1499937"/>
          </a:xfrm>
        </p:spPr>
        <p:txBody>
          <a:bodyPr>
            <a:normAutofit fontScale="92500"/>
          </a:bodyPr>
          <a:lstStyle/>
          <a:p>
            <a:pPr marL="0" indent="0">
              <a:buNone/>
            </a:pPr>
            <a:r>
              <a:rPr lang="en-US" sz="2400" dirty="0"/>
              <a:t>According to legend, Abraham Lincoln greeted Harriet Beecher Stowe in 1862 by saying "So you're the little woman who wrote the book that started this great war." Whether the story is true or not, the sentiment underscores the public connection between </a:t>
            </a:r>
            <a:r>
              <a:rPr lang="en-US" sz="2400" i="1" dirty="0"/>
              <a:t>Uncle Tom's Cabin</a:t>
            </a:r>
            <a:r>
              <a:rPr lang="en-US" sz="2400" dirty="0"/>
              <a:t> and the Civil War.</a:t>
            </a:r>
            <a:endParaRPr lang="en-US" sz="2300" dirty="0"/>
          </a:p>
        </p:txBody>
      </p:sp>
      <p:pic>
        <p:nvPicPr>
          <p:cNvPr id="3074" name="Picture 2" descr="http://www.poorwilliam.net/pix/beecher_stowe-book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38200"/>
            <a:ext cx="3578225" cy="4519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civilwar-pictures.com/g/albums/women-children/harriet_beecher_stowe.s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2981"/>
            <a:ext cx="3872158" cy="445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84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a:bodyPr>
          <a:lstStyle/>
          <a:p>
            <a:r>
              <a:rPr lang="en-US" sz="2300" dirty="0" smtClean="0"/>
              <a:t>Southerners created an elaborate mythology to portray slavery as a positive good for American society</a:t>
            </a:r>
          </a:p>
          <a:p>
            <a:pPr marL="400050" lvl="1" indent="0">
              <a:buNone/>
            </a:pPr>
            <a:r>
              <a:rPr lang="en-US" sz="2300" dirty="0" smtClean="0"/>
              <a:t>#1: </a:t>
            </a:r>
            <a:r>
              <a:rPr lang="en-US" sz="2300" b="1" i="1" dirty="0" smtClean="0"/>
              <a:t>State’s Right arguments </a:t>
            </a:r>
            <a:r>
              <a:rPr lang="en-US" sz="2300" dirty="0" smtClean="0"/>
              <a:t>=&gt; Calhoun’s </a:t>
            </a:r>
            <a:r>
              <a:rPr lang="en-US" sz="2300" b="1" i="1" dirty="0" smtClean="0"/>
              <a:t>Theory of Nullification </a:t>
            </a:r>
            <a:r>
              <a:rPr lang="en-US" sz="2300" dirty="0" smtClean="0"/>
              <a:t>used to argue that State’s Rights should be supreme </a:t>
            </a:r>
            <a:endParaRPr lang="en-US" sz="2300" dirty="0"/>
          </a:p>
          <a:p>
            <a:pPr marL="400050" lvl="1" indent="0">
              <a:buNone/>
            </a:pPr>
            <a:r>
              <a:rPr lang="en-US" sz="2300" dirty="0"/>
              <a:t>	</a:t>
            </a:r>
            <a:r>
              <a:rPr lang="en-US" sz="2300" dirty="0" smtClean="0"/>
              <a:t>-- Argued this was in tradition of Jeffersonian Democracy</a:t>
            </a:r>
          </a:p>
          <a:p>
            <a:pPr marL="400050" lvl="1" indent="0">
              <a:buNone/>
            </a:pPr>
            <a:r>
              <a:rPr lang="en-US" sz="2300" dirty="0" smtClean="0"/>
              <a:t>#2: </a:t>
            </a:r>
            <a:r>
              <a:rPr lang="en-US" sz="2300" b="1" i="1" dirty="0" smtClean="0"/>
              <a:t>Slavery = moral good </a:t>
            </a:r>
            <a:r>
              <a:rPr lang="en-US" sz="2300" dirty="0" smtClean="0"/>
              <a:t>(Christianizing and “civilizing” Africans)</a:t>
            </a:r>
          </a:p>
          <a:p>
            <a:pPr marL="400050" lvl="1" indent="0">
              <a:buNone/>
            </a:pPr>
            <a:r>
              <a:rPr lang="en-US" sz="2300" dirty="0"/>
              <a:t>	</a:t>
            </a:r>
            <a:r>
              <a:rPr lang="en-US" sz="2300" dirty="0" smtClean="0"/>
              <a:t>-- Conditions were better for slaves than Northern “wage slaves”</a:t>
            </a:r>
          </a:p>
          <a:p>
            <a:pPr marL="400050" lvl="1" indent="0">
              <a:buNone/>
            </a:pPr>
            <a:r>
              <a:rPr lang="en-US" sz="2300" dirty="0"/>
              <a:t>	</a:t>
            </a:r>
            <a:r>
              <a:rPr lang="en-US" sz="2300" dirty="0" smtClean="0"/>
              <a:t>-- Slaves were well treated, fed, housed, clothed =&gt; part of 	Southerners’ families (took care of children, etc…)</a:t>
            </a:r>
          </a:p>
          <a:p>
            <a:pPr marL="400050" lvl="1" indent="0">
              <a:buNone/>
            </a:pPr>
            <a:r>
              <a:rPr lang="en-US" sz="2300" dirty="0" smtClean="0"/>
              <a:t>#3: </a:t>
            </a:r>
            <a:r>
              <a:rPr lang="en-US" sz="2300" b="1" i="1" dirty="0" smtClean="0"/>
              <a:t>Racial stereotyping </a:t>
            </a:r>
            <a:r>
              <a:rPr lang="en-US" sz="2300" dirty="0" smtClean="0"/>
              <a:t>used to portray Africans in negative light</a:t>
            </a:r>
          </a:p>
          <a:p>
            <a:pPr marL="400050" lvl="1" indent="0">
              <a:buNone/>
            </a:pPr>
            <a:r>
              <a:rPr lang="en-US" sz="2300" dirty="0"/>
              <a:t>	</a:t>
            </a:r>
            <a:r>
              <a:rPr lang="en-US" sz="2300" dirty="0" smtClean="0"/>
              <a:t>-- ____________________________portray blacks as dim-witted, 	buffoonish, lazy, musical and happy</a:t>
            </a:r>
          </a:p>
          <a:p>
            <a:pPr marL="400050" lvl="1" indent="0">
              <a:buNone/>
            </a:pPr>
            <a:r>
              <a:rPr lang="en-US" sz="2300" dirty="0"/>
              <a:t>	</a:t>
            </a:r>
            <a:r>
              <a:rPr lang="en-US" sz="2300" dirty="0" smtClean="0"/>
              <a:t>-- Shows were popular among all classes and gave many an 	unrealistic image of slave life, culture </a:t>
            </a:r>
            <a:endParaRPr lang="en-US" sz="2300" dirty="0"/>
          </a:p>
        </p:txBody>
      </p:sp>
      <p:sp>
        <p:nvSpPr>
          <p:cNvPr id="4" name="Title 1"/>
          <p:cNvSpPr>
            <a:spLocks noGrp="1"/>
          </p:cNvSpPr>
          <p:nvPr>
            <p:ph type="title"/>
          </p:nvPr>
        </p:nvSpPr>
        <p:spPr>
          <a:xfrm>
            <a:off x="457200" y="76200"/>
            <a:ext cx="8229600" cy="533400"/>
          </a:xfrm>
        </p:spPr>
        <p:txBody>
          <a:bodyPr>
            <a:noAutofit/>
          </a:bodyPr>
          <a:lstStyle/>
          <a:p>
            <a:r>
              <a:rPr lang="en-US" sz="3200" b="1" u="sng" dirty="0" err="1" smtClean="0"/>
              <a:t>Leadup</a:t>
            </a:r>
            <a:r>
              <a:rPr lang="en-US" sz="3200" b="1" u="sng" dirty="0" smtClean="0"/>
              <a:t> to the Civil War – Southern Ideology</a:t>
            </a:r>
            <a:endParaRPr lang="en-US" sz="3200" b="1" u="sng" dirty="0"/>
          </a:p>
        </p:txBody>
      </p:sp>
    </p:spTree>
    <p:extLst>
      <p:ext uri="{BB962C8B-B14F-4D97-AF65-F5344CB8AC3E}">
        <p14:creationId xmlns:p14="http://schemas.microsoft.com/office/powerpoint/2010/main" val="3795815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Black Faced Minstrel shows</a:t>
            </a:r>
            <a:endParaRPr lang="en-US" b="1" u="sng" dirty="0"/>
          </a:p>
        </p:txBody>
      </p:sp>
      <p:sp>
        <p:nvSpPr>
          <p:cNvPr id="3" name="Content Placeholder 2"/>
          <p:cNvSpPr>
            <a:spLocks noGrp="1"/>
          </p:cNvSpPr>
          <p:nvPr>
            <p:ph idx="1"/>
          </p:nvPr>
        </p:nvSpPr>
        <p:spPr>
          <a:xfrm>
            <a:off x="304800" y="5257800"/>
            <a:ext cx="8610600" cy="1600201"/>
          </a:xfrm>
        </p:spPr>
        <p:txBody>
          <a:bodyPr>
            <a:normAutofit fontScale="92500" lnSpcReduction="20000"/>
          </a:bodyPr>
          <a:lstStyle/>
          <a:p>
            <a:pPr marL="0" indent="0">
              <a:buNone/>
            </a:pPr>
            <a:r>
              <a:rPr lang="en-US" sz="2300" dirty="0" smtClean="0"/>
              <a:t>Minstrel shows were very popular in South and beyond pre-CW =&gt; usually involved whites dressing up in blackface to imitate blacks</a:t>
            </a:r>
          </a:p>
          <a:p>
            <a:pPr>
              <a:buFont typeface="Wingdings" panose="05000000000000000000" pitchFamily="2" charset="2"/>
              <a:buChar char="§"/>
            </a:pPr>
            <a:r>
              <a:rPr lang="en-US" sz="2300" dirty="0" smtClean="0"/>
              <a:t>Stock characters were used =&gt; “mammy” black nursemaid; </a:t>
            </a:r>
            <a:r>
              <a:rPr lang="en-US" sz="2300" dirty="0" err="1" smtClean="0"/>
              <a:t>mullatto</a:t>
            </a:r>
            <a:r>
              <a:rPr lang="en-US" sz="2300" dirty="0" smtClean="0"/>
              <a:t> wench; Southern dandy</a:t>
            </a:r>
          </a:p>
          <a:p>
            <a:pPr>
              <a:buFont typeface="Wingdings" panose="05000000000000000000" pitchFamily="2" charset="2"/>
              <a:buChar char="§"/>
            </a:pPr>
            <a:r>
              <a:rPr lang="en-US" sz="2300" dirty="0" smtClean="0"/>
              <a:t>Racist depictions of blacks predominated</a:t>
            </a:r>
            <a:endParaRPr lang="en-US" sz="2300" dirty="0"/>
          </a:p>
        </p:txBody>
      </p:sp>
      <p:pic>
        <p:nvPicPr>
          <p:cNvPr id="4100" name="Picture 4" descr="http://www.ushistoryscene.com/wp-content/uploads/2011/09/AL-G-Fields-Minstrels-New-York-Blackface-Jump-Jim-Crow-TD-Rice-18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793212"/>
            <a:ext cx="2739012" cy="43132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5/58/Minstrel_PosterBillyVanWare_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524869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7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title"/>
          </p:nvPr>
        </p:nvSpPr>
        <p:spPr>
          <a:xfrm>
            <a:off x="457200" y="274638"/>
            <a:ext cx="8229600" cy="715962"/>
          </a:xfrm>
        </p:spPr>
        <p:txBody>
          <a:bodyPr/>
          <a:lstStyle/>
          <a:p>
            <a:pPr eaLnBrk="1" hangingPunct="1"/>
            <a:r>
              <a:rPr lang="en-US" altLang="en-US" sz="4000" b="1" u="sng" smtClean="0"/>
              <a:t>Kansas-Nebraska Act -- 1854</a:t>
            </a:r>
          </a:p>
        </p:txBody>
      </p:sp>
      <p:pic>
        <p:nvPicPr>
          <p:cNvPr id="46083" name="Picture 7" descr="image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371600"/>
            <a:ext cx="8839200" cy="5334000"/>
          </a:xfrm>
        </p:spPr>
      </p:pic>
    </p:spTree>
    <p:extLst>
      <p:ext uri="{BB962C8B-B14F-4D97-AF65-F5344CB8AC3E}">
        <p14:creationId xmlns:p14="http://schemas.microsoft.com/office/powerpoint/2010/main" val="343816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John Brown and Bloody Kansas</a:t>
            </a:r>
            <a:endParaRPr lang="en-US" b="1" u="sng" dirty="0"/>
          </a:p>
        </p:txBody>
      </p:sp>
      <p:sp>
        <p:nvSpPr>
          <p:cNvPr id="3" name="Content Placeholder 2"/>
          <p:cNvSpPr>
            <a:spLocks noGrp="1"/>
          </p:cNvSpPr>
          <p:nvPr>
            <p:ph idx="1"/>
          </p:nvPr>
        </p:nvSpPr>
        <p:spPr>
          <a:xfrm>
            <a:off x="0" y="5791200"/>
            <a:ext cx="9144000" cy="1066800"/>
          </a:xfrm>
        </p:spPr>
        <p:txBody>
          <a:bodyPr>
            <a:normAutofit lnSpcReduction="10000"/>
          </a:bodyPr>
          <a:lstStyle/>
          <a:p>
            <a:pPr marL="0" indent="0">
              <a:buNone/>
            </a:pPr>
            <a:r>
              <a:rPr lang="en-US" sz="2300" dirty="0" smtClean="0"/>
              <a:t>John Brown led a group of Free-Soil settlers to Kansas in the 1850’s along w/ the NE Emigrant Aid Society =&gt; led to violence against pro-slavery settlers at Pottawatomie Creek in 1854</a:t>
            </a:r>
            <a:endParaRPr lang="en-US" sz="2300" dirty="0"/>
          </a:p>
        </p:txBody>
      </p:sp>
      <p:pic>
        <p:nvPicPr>
          <p:cNvPr id="4" name="Picture 7" descr="hf-john-br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2400" y="838199"/>
            <a:ext cx="8839200" cy="4876801"/>
          </a:xfrm>
          <a:prstGeom prst="rect">
            <a:avLst/>
          </a:prstGeom>
        </p:spPr>
      </p:pic>
    </p:spTree>
    <p:extLst>
      <p:ext uri="{BB962C8B-B14F-4D97-AF65-F5344CB8AC3E}">
        <p14:creationId xmlns:p14="http://schemas.microsoft.com/office/powerpoint/2010/main" val="3803588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altLang="en-US" sz="4000" b="1" u="sng" smtClean="0"/>
              <a:t>Election of 1856</a:t>
            </a:r>
          </a:p>
        </p:txBody>
      </p:sp>
      <p:pic>
        <p:nvPicPr>
          <p:cNvPr id="50179" name="Picture 5" descr="000000b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66800"/>
            <a:ext cx="8782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924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US Expansionism up to 1848</a:t>
            </a:r>
            <a:endParaRPr lang="en-US" b="1" u="sng" dirty="0"/>
          </a:p>
        </p:txBody>
      </p:sp>
      <p:sp>
        <p:nvSpPr>
          <p:cNvPr id="3" name="Content Placeholder 2"/>
          <p:cNvSpPr>
            <a:spLocks noGrp="1"/>
          </p:cNvSpPr>
          <p:nvPr>
            <p:ph idx="1"/>
          </p:nvPr>
        </p:nvSpPr>
        <p:spPr>
          <a:xfrm>
            <a:off x="0" y="685800"/>
            <a:ext cx="9144000" cy="6400800"/>
          </a:xfrm>
        </p:spPr>
        <p:txBody>
          <a:bodyPr>
            <a:normAutofit lnSpcReduction="10000"/>
          </a:bodyPr>
          <a:lstStyle/>
          <a:p>
            <a:r>
              <a:rPr lang="en-US" sz="2300" dirty="0" smtClean="0"/>
              <a:t>During the early 19</a:t>
            </a:r>
            <a:r>
              <a:rPr lang="en-US" sz="2300" baseline="30000" dirty="0" smtClean="0"/>
              <a:t>th</a:t>
            </a:r>
            <a:r>
              <a:rPr lang="en-US" sz="2300" dirty="0" smtClean="0"/>
              <a:t> century the US engaged in a series of actions (i.e. diplomatic &amp; military) to acquire territory in N. American continent</a:t>
            </a:r>
          </a:p>
          <a:p>
            <a:pPr marL="0" indent="0">
              <a:buNone/>
            </a:pPr>
            <a:r>
              <a:rPr lang="en-US" sz="2300" b="1" u="sng" dirty="0" smtClean="0"/>
              <a:t>WHY???</a:t>
            </a:r>
          </a:p>
          <a:p>
            <a:pPr marL="0" indent="0">
              <a:buNone/>
            </a:pPr>
            <a:r>
              <a:rPr lang="en-US" sz="2300" b="1" i="1" dirty="0" smtClean="0"/>
              <a:t>#1: ___________________</a:t>
            </a:r>
            <a:r>
              <a:rPr lang="en-US" sz="2300" dirty="0" smtClean="0"/>
              <a:t>=&gt; territory in the West had needed resources (i.e. gold, silver, land, etc…) and also gave US access to new markets in Asia</a:t>
            </a:r>
          </a:p>
          <a:p>
            <a:pPr lvl="1" indent="-342900">
              <a:buFont typeface="Wingdings" panose="05000000000000000000" pitchFamily="2" charset="2"/>
              <a:buChar char="§"/>
            </a:pPr>
            <a:r>
              <a:rPr lang="en-US" sz="2300" dirty="0" smtClean="0"/>
              <a:t>US wanted a Pacific port fro Chinese and Asian trade</a:t>
            </a:r>
          </a:p>
          <a:p>
            <a:pPr marL="0" indent="0">
              <a:buNone/>
            </a:pPr>
            <a:r>
              <a:rPr lang="en-US" sz="2300" b="1" i="1" dirty="0" smtClean="0"/>
              <a:t>#2: ____________________</a:t>
            </a:r>
            <a:r>
              <a:rPr lang="en-US" sz="2300" dirty="0" smtClean="0"/>
              <a:t>=&gt; US feared acquisition of N American territory by European powers (i.e. Russia, Britain, Spain, France)</a:t>
            </a:r>
          </a:p>
          <a:p>
            <a:pPr lvl="1" indent="-342900">
              <a:buFont typeface="Wingdings" panose="05000000000000000000" pitchFamily="2" charset="2"/>
              <a:buChar char="§"/>
            </a:pPr>
            <a:r>
              <a:rPr lang="en-US" sz="2300" dirty="0" smtClean="0"/>
              <a:t>Feared that European colonization would stunt American growth and present security threats (i.e. war, territorial claims)</a:t>
            </a:r>
          </a:p>
          <a:p>
            <a:pPr marL="0" indent="0">
              <a:buNone/>
            </a:pPr>
            <a:r>
              <a:rPr lang="en-US" sz="2300" b="1" i="1" dirty="0" smtClean="0"/>
              <a:t>#3: ______________________</a:t>
            </a:r>
            <a:r>
              <a:rPr lang="en-US" sz="2300" dirty="0" smtClean="0"/>
              <a:t>=&gt; US believed that their civilization was “exceptional” and it was their god given right to expand from “sea to sea”</a:t>
            </a:r>
          </a:p>
          <a:p>
            <a:pPr lvl="1" indent="-342900">
              <a:buFont typeface="Wingdings" panose="05000000000000000000" pitchFamily="2" charset="2"/>
              <a:buChar char="§"/>
            </a:pPr>
            <a:r>
              <a:rPr lang="en-US" sz="2300" dirty="0" smtClean="0"/>
              <a:t>Idea based on an assumption of white cultural &amp; racial superiority</a:t>
            </a:r>
          </a:p>
          <a:p>
            <a:pPr lvl="1" indent="-342900">
              <a:buFont typeface="Wingdings" panose="05000000000000000000" pitchFamily="2" charset="2"/>
              <a:buChar char="§"/>
            </a:pPr>
            <a:r>
              <a:rPr lang="en-US" sz="2300" dirty="0" err="1" smtClean="0"/>
              <a:t>Exs</a:t>
            </a:r>
            <a:r>
              <a:rPr lang="en-US" sz="2300" dirty="0" smtClean="0"/>
              <a:t> . . .</a:t>
            </a:r>
          </a:p>
          <a:p>
            <a:pPr marL="400050" lvl="1" indent="0">
              <a:buNone/>
            </a:pPr>
            <a:r>
              <a:rPr lang="en-US" sz="2300" dirty="0"/>
              <a:t>	</a:t>
            </a:r>
            <a:r>
              <a:rPr lang="en-US" sz="2300" dirty="0" smtClean="0"/>
              <a:t>-- Whites use land more productively</a:t>
            </a:r>
          </a:p>
          <a:p>
            <a:pPr marL="400050" lvl="1" indent="0">
              <a:buNone/>
            </a:pPr>
            <a:r>
              <a:rPr lang="en-US" sz="2300" dirty="0"/>
              <a:t>	</a:t>
            </a:r>
            <a:r>
              <a:rPr lang="en-US" sz="2300" dirty="0" smtClean="0"/>
              <a:t>-- Whites more intelligent than blacks or Natives (industrialization)</a:t>
            </a:r>
          </a:p>
          <a:p>
            <a:pPr marL="400050" lvl="1" indent="0">
              <a:buNone/>
            </a:pPr>
            <a:r>
              <a:rPr lang="en-US" sz="2300" dirty="0"/>
              <a:t>	</a:t>
            </a:r>
            <a:r>
              <a:rPr lang="en-US" sz="2300" dirty="0" smtClean="0"/>
              <a:t>-- Christianity is superior to tribal religions</a:t>
            </a:r>
            <a:endParaRPr lang="en-US" sz="2300" dirty="0"/>
          </a:p>
        </p:txBody>
      </p:sp>
    </p:spTree>
    <p:extLst>
      <p:ext uri="{BB962C8B-B14F-4D97-AF65-F5344CB8AC3E}">
        <p14:creationId xmlns:p14="http://schemas.microsoft.com/office/powerpoint/2010/main" val="3485382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88"/>
            <a:ext cx="8686800" cy="533400"/>
          </a:xfrm>
        </p:spPr>
        <p:txBody>
          <a:bodyPr>
            <a:normAutofit fontScale="90000"/>
          </a:bodyPr>
          <a:lstStyle/>
          <a:p>
            <a:r>
              <a:rPr lang="en-US" b="1" u="sng" dirty="0" smtClean="0"/>
              <a:t>Outbreak of Civil War</a:t>
            </a:r>
            <a:endParaRPr lang="en-US" b="1" u="sng" dirty="0"/>
          </a:p>
        </p:txBody>
      </p:sp>
      <p:sp>
        <p:nvSpPr>
          <p:cNvPr id="3" name="Content Placeholder 2"/>
          <p:cNvSpPr>
            <a:spLocks noGrp="1"/>
          </p:cNvSpPr>
          <p:nvPr>
            <p:ph idx="1"/>
          </p:nvPr>
        </p:nvSpPr>
        <p:spPr>
          <a:xfrm>
            <a:off x="0" y="609600"/>
            <a:ext cx="9144000" cy="6248400"/>
          </a:xfrm>
        </p:spPr>
        <p:txBody>
          <a:bodyPr>
            <a:normAutofit/>
          </a:bodyPr>
          <a:lstStyle/>
          <a:p>
            <a:r>
              <a:rPr lang="en-US" sz="2300" dirty="0" smtClean="0"/>
              <a:t>In addition to the many events and individuals that helped lead to the outbreak of war, 3 political factors contributed to its outbreak . . .</a:t>
            </a:r>
          </a:p>
          <a:p>
            <a:pPr marL="0" indent="0">
              <a:buNone/>
            </a:pPr>
            <a:r>
              <a:rPr lang="en-US" sz="2300" dirty="0" smtClean="0"/>
              <a:t>#1: </a:t>
            </a:r>
            <a:r>
              <a:rPr lang="en-US" sz="2300" b="1" i="1" dirty="0" smtClean="0"/>
              <a:t>Weak Presidential Leadership during the 1850’s </a:t>
            </a:r>
            <a:endParaRPr lang="en-US" sz="2300" dirty="0"/>
          </a:p>
          <a:p>
            <a:r>
              <a:rPr lang="en-US" sz="2300" dirty="0" smtClean="0"/>
              <a:t>Presidents during the 1840’s and 50’s tended to be either southern or pro-southern northerners =&gt; </a:t>
            </a:r>
            <a:r>
              <a:rPr lang="en-US" sz="2300" b="1" i="1" dirty="0" smtClean="0"/>
              <a:t>WHY? </a:t>
            </a:r>
          </a:p>
          <a:p>
            <a:r>
              <a:rPr lang="en-US" sz="2300" dirty="0" smtClean="0"/>
              <a:t>Series of weak and inefficient leaders dominated presidency in 1850’s</a:t>
            </a:r>
          </a:p>
          <a:p>
            <a:pPr lvl="1" indent="-342900">
              <a:buFont typeface="Wingdings" panose="05000000000000000000" pitchFamily="2" charset="2"/>
              <a:buChar char="§"/>
            </a:pPr>
            <a:r>
              <a:rPr lang="en-US" sz="2300" b="1" i="1" dirty="0" smtClean="0"/>
              <a:t>Zachary Taylor </a:t>
            </a:r>
            <a:r>
              <a:rPr lang="en-US" sz="2300" dirty="0" smtClean="0"/>
              <a:t>(Whig; 1848) =&gt; never held political office before</a:t>
            </a:r>
          </a:p>
          <a:p>
            <a:pPr marL="400050" lvl="1" indent="0">
              <a:buNone/>
            </a:pPr>
            <a:r>
              <a:rPr lang="en-US" sz="2300" dirty="0"/>
              <a:t>	</a:t>
            </a:r>
            <a:r>
              <a:rPr lang="en-US" sz="2300" dirty="0" smtClean="0"/>
              <a:t>-- Died two years into office</a:t>
            </a:r>
          </a:p>
          <a:p>
            <a:pPr lvl="1" indent="-342900">
              <a:buFont typeface="Wingdings" panose="05000000000000000000" pitchFamily="2" charset="2"/>
              <a:buChar char="§"/>
            </a:pPr>
            <a:r>
              <a:rPr lang="en-US" sz="2300" b="1" i="1" dirty="0" smtClean="0"/>
              <a:t>Franklin Pierce </a:t>
            </a:r>
            <a:r>
              <a:rPr lang="en-US" sz="2300" dirty="0" smtClean="0"/>
              <a:t>(Democrat; 1852) =&gt; “hero of many a bottle”</a:t>
            </a:r>
          </a:p>
          <a:p>
            <a:pPr marL="400050" lvl="1" indent="0">
              <a:buNone/>
            </a:pPr>
            <a:r>
              <a:rPr lang="en-US" sz="2300" dirty="0"/>
              <a:t>	</a:t>
            </a:r>
            <a:r>
              <a:rPr lang="en-US" sz="2300" dirty="0" smtClean="0"/>
              <a:t>-- Supported KS/NB Act; strictly enforced Fugitive Slave Act</a:t>
            </a:r>
          </a:p>
          <a:p>
            <a:pPr marL="400050" lvl="1" indent="0">
              <a:buNone/>
            </a:pPr>
            <a:r>
              <a:rPr lang="en-US" sz="2300" dirty="0"/>
              <a:t>	</a:t>
            </a:r>
            <a:r>
              <a:rPr lang="en-US" sz="2300" dirty="0" smtClean="0"/>
              <a:t>-- Supported US acquisition of Cuba =&gt; failure</a:t>
            </a:r>
          </a:p>
          <a:p>
            <a:pPr lvl="1" indent="-342900">
              <a:buFont typeface="Wingdings" panose="05000000000000000000" pitchFamily="2" charset="2"/>
              <a:buChar char="§"/>
            </a:pPr>
            <a:r>
              <a:rPr lang="en-US" sz="2300" b="1" i="1" dirty="0" smtClean="0"/>
              <a:t>James Buchanan </a:t>
            </a:r>
            <a:r>
              <a:rPr lang="en-US" sz="2300" dirty="0" smtClean="0"/>
              <a:t>(Democrat; 1856) =&gt; never married</a:t>
            </a:r>
          </a:p>
          <a:p>
            <a:pPr marL="400050" lvl="1" indent="0">
              <a:buNone/>
            </a:pPr>
            <a:r>
              <a:rPr lang="en-US" sz="2300" dirty="0"/>
              <a:t>	</a:t>
            </a:r>
            <a:r>
              <a:rPr lang="en-US" sz="2300" dirty="0" smtClean="0"/>
              <a:t>-- Supported Dred Scott decision; accepted Kansas </a:t>
            </a:r>
            <a:r>
              <a:rPr lang="en-US" sz="2300" b="1" i="1" dirty="0" err="1" smtClean="0"/>
              <a:t>LeCompton</a:t>
            </a:r>
            <a:r>
              <a:rPr lang="en-US" sz="2300" b="1" i="1" dirty="0" smtClean="0"/>
              <a:t> 	Constitution </a:t>
            </a:r>
            <a:r>
              <a:rPr lang="en-US" sz="2300" dirty="0" smtClean="0"/>
              <a:t>(slave state); did nothing in face of secession</a:t>
            </a:r>
          </a:p>
          <a:p>
            <a:pPr marL="400050" lvl="1" indent="0">
              <a:buNone/>
            </a:pPr>
            <a:r>
              <a:rPr lang="en-US" sz="2300" dirty="0"/>
              <a:t>	</a:t>
            </a:r>
            <a:r>
              <a:rPr lang="en-US" sz="2300" dirty="0" smtClean="0"/>
              <a:t>** </a:t>
            </a:r>
            <a:r>
              <a:rPr lang="en-US" sz="2300" b="1" i="1" dirty="0" smtClean="0"/>
              <a:t>“Let spurned sisters go their </a:t>
            </a:r>
            <a:r>
              <a:rPr lang="en-US" sz="2300" b="1" i="1" dirty="0" err="1" smtClean="0"/>
              <a:t>seperate</a:t>
            </a:r>
            <a:r>
              <a:rPr lang="en-US" sz="2300" b="1" i="1" dirty="0" smtClean="0"/>
              <a:t> ways” </a:t>
            </a:r>
            <a:r>
              <a:rPr lang="en-US" sz="2300" dirty="0" smtClean="0"/>
              <a:t>**</a:t>
            </a:r>
          </a:p>
        </p:txBody>
      </p:sp>
    </p:spTree>
    <p:extLst>
      <p:ext uri="{BB962C8B-B14F-4D97-AF65-F5344CB8AC3E}">
        <p14:creationId xmlns:p14="http://schemas.microsoft.com/office/powerpoint/2010/main" val="3449086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3 of Top Ten Worst Presidents</a:t>
            </a:r>
            <a:endParaRPr lang="en-US" b="1" u="sng" dirty="0"/>
          </a:p>
        </p:txBody>
      </p:sp>
      <p:pic>
        <p:nvPicPr>
          <p:cNvPr id="1028" name="Picture 4" descr="http://upload.wikimedia.org/wikipedia/commons/thumb/7/74/Mathew_Brady_-_Franklin_Pierce.jpg/640px-Mathew_Brady_-_Franklin_Pier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797959"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f/fd/James_Buchan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43000"/>
            <a:ext cx="3581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upload.wikimedia.org/wikipedia/commons/a/a2/Zachary_Taylor_half_plate_daguerreotype_c184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39" y="1179871"/>
            <a:ext cx="3325132" cy="4687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4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a:bodyPr>
          <a:lstStyle/>
          <a:p>
            <a:pPr marL="0" indent="0">
              <a:buNone/>
            </a:pPr>
            <a:r>
              <a:rPr lang="en-US" sz="2300" dirty="0" smtClean="0"/>
              <a:t>#2: </a:t>
            </a:r>
            <a:r>
              <a:rPr lang="en-US" sz="2300" b="1" i="1" dirty="0" smtClean="0"/>
              <a:t>Breakdown of Political Compromise </a:t>
            </a:r>
            <a:endParaRPr lang="en-US" sz="2300" dirty="0"/>
          </a:p>
          <a:p>
            <a:r>
              <a:rPr lang="en-US" sz="2300" dirty="0" smtClean="0"/>
              <a:t>After death of </a:t>
            </a:r>
            <a:r>
              <a:rPr lang="en-US" sz="2300" dirty="0" err="1" smtClean="0"/>
              <a:t>Triumverate</a:t>
            </a:r>
            <a:r>
              <a:rPr lang="en-US" sz="2300" dirty="0" smtClean="0"/>
              <a:t> =&gt; Webster, Clay and Calhoun leaders in Congress became more extreme sectional and refused to compromise</a:t>
            </a:r>
          </a:p>
          <a:p>
            <a:r>
              <a:rPr lang="en-US" sz="2300" dirty="0" smtClean="0"/>
              <a:t>Compromises also became weaker due to increasing sectional divisions between North and South (1850 vs 1820)</a:t>
            </a:r>
          </a:p>
          <a:p>
            <a:pPr lvl="1" indent="-342900">
              <a:buFont typeface="Wingdings" panose="05000000000000000000" pitchFamily="2" charset="2"/>
              <a:buChar char="§"/>
            </a:pPr>
            <a:r>
              <a:rPr lang="en-US" sz="2300" dirty="0" smtClean="0"/>
              <a:t>Less concrete and lead to more divisions and conflict</a:t>
            </a:r>
          </a:p>
          <a:p>
            <a:pPr lvl="1" indent="-342900">
              <a:buFont typeface="Wingdings" panose="05000000000000000000" pitchFamily="2" charset="2"/>
              <a:buChar char="§"/>
            </a:pPr>
            <a:r>
              <a:rPr lang="en-US" sz="2300" dirty="0" smtClean="0"/>
              <a:t>Collapse of 2</a:t>
            </a:r>
            <a:r>
              <a:rPr lang="en-US" sz="2300" baseline="30000" dirty="0" smtClean="0"/>
              <a:t>nd</a:t>
            </a:r>
            <a:r>
              <a:rPr lang="en-US" sz="2300" dirty="0" smtClean="0"/>
              <a:t> Party system (Whigs and Democrats) also brought slavery to forefront as a political issue</a:t>
            </a:r>
          </a:p>
          <a:p>
            <a:pPr marL="400050" lvl="1" indent="0">
              <a:buNone/>
            </a:pPr>
            <a:r>
              <a:rPr lang="en-US" sz="2300" dirty="0"/>
              <a:t>	</a:t>
            </a:r>
            <a:r>
              <a:rPr lang="en-US" sz="2300" dirty="0" smtClean="0"/>
              <a:t>-- 2</a:t>
            </a:r>
            <a:r>
              <a:rPr lang="en-US" sz="2300" baseline="30000" dirty="0" smtClean="0"/>
              <a:t>nd</a:t>
            </a:r>
            <a:r>
              <a:rPr lang="en-US" sz="2300" dirty="0" smtClean="0"/>
              <a:t> Party system attempted to downplay slavery as an issue</a:t>
            </a:r>
          </a:p>
          <a:p>
            <a:r>
              <a:rPr lang="en-US" sz="2300" dirty="0" smtClean="0"/>
              <a:t>Many events (i.e. KS/NB Act; Dred Scott Decision also destroyed many of older stable compromises =&gt; i.e. </a:t>
            </a:r>
            <a:r>
              <a:rPr lang="en-US" sz="2300" b="1" i="1" dirty="0" smtClean="0"/>
              <a:t>MO Compromise</a:t>
            </a:r>
          </a:p>
          <a:p>
            <a:r>
              <a:rPr lang="en-US" sz="2300" b="1" i="1" dirty="0" smtClean="0"/>
              <a:t>Stephen Douglas </a:t>
            </a:r>
            <a:r>
              <a:rPr lang="en-US" sz="2300" dirty="0" smtClean="0"/>
              <a:t>was not able to fill Henry Clay’s shoes</a:t>
            </a:r>
          </a:p>
        </p:txBody>
      </p:sp>
      <p:sp>
        <p:nvSpPr>
          <p:cNvPr id="4" name="Title 1"/>
          <p:cNvSpPr>
            <a:spLocks noGrp="1"/>
          </p:cNvSpPr>
          <p:nvPr>
            <p:ph type="title"/>
          </p:nvPr>
        </p:nvSpPr>
        <p:spPr>
          <a:xfrm>
            <a:off x="228600" y="2088"/>
            <a:ext cx="8686800" cy="533400"/>
          </a:xfrm>
        </p:spPr>
        <p:txBody>
          <a:bodyPr>
            <a:normAutofit fontScale="90000"/>
          </a:bodyPr>
          <a:lstStyle/>
          <a:p>
            <a:r>
              <a:rPr lang="en-US" b="1" u="sng" dirty="0" smtClean="0"/>
              <a:t>Outbreak of Civil War</a:t>
            </a:r>
            <a:endParaRPr lang="en-US" b="1" u="sng" dirty="0"/>
          </a:p>
        </p:txBody>
      </p:sp>
    </p:spTree>
    <p:extLst>
      <p:ext uri="{BB962C8B-B14F-4D97-AF65-F5344CB8AC3E}">
        <p14:creationId xmlns:p14="http://schemas.microsoft.com/office/powerpoint/2010/main" val="3102497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715000" cy="6248400"/>
          </a:xfrm>
        </p:spPr>
        <p:txBody>
          <a:bodyPr/>
          <a:lstStyle/>
          <a:p>
            <a:pPr marL="0" indent="0">
              <a:buNone/>
            </a:pPr>
            <a:r>
              <a:rPr lang="en-US" sz="2300" dirty="0"/>
              <a:t>#3: </a:t>
            </a:r>
            <a:r>
              <a:rPr lang="en-US" sz="2300" dirty="0" smtClean="0"/>
              <a:t>________________________________=&gt; </a:t>
            </a:r>
            <a:r>
              <a:rPr lang="en-US" sz="2300" dirty="0"/>
              <a:t>Lincoln elected </a:t>
            </a:r>
            <a:r>
              <a:rPr lang="en-US" sz="2300" dirty="0" smtClean="0"/>
              <a:t>(Rep) </a:t>
            </a:r>
            <a:r>
              <a:rPr lang="en-US" sz="2300" dirty="0"/>
              <a:t>on a Free Soil </a:t>
            </a:r>
            <a:r>
              <a:rPr lang="en-US" sz="2300" dirty="0" smtClean="0"/>
              <a:t>platform</a:t>
            </a:r>
          </a:p>
          <a:p>
            <a:r>
              <a:rPr lang="en-US" sz="2300" dirty="0" smtClean="0"/>
              <a:t>South </a:t>
            </a:r>
            <a:r>
              <a:rPr lang="en-US" sz="2300" dirty="0"/>
              <a:t>threatened to secede if Lincoln </a:t>
            </a:r>
            <a:r>
              <a:rPr lang="en-US" sz="2300" dirty="0" smtClean="0"/>
              <a:t>elected =&gt; feared slow demise of slavery</a:t>
            </a:r>
            <a:endParaRPr lang="en-US" sz="2300" dirty="0"/>
          </a:p>
          <a:p>
            <a:pPr marL="0" indent="0">
              <a:buNone/>
            </a:pPr>
            <a:r>
              <a:rPr lang="en-US" sz="2300" dirty="0" smtClean="0"/>
              <a:t>** Q</a:t>
            </a:r>
            <a:r>
              <a:rPr lang="en-US" sz="2300" dirty="0"/>
              <a:t>: Was slavery in peril as an institution? =&gt; Democrats control both houses of </a:t>
            </a:r>
            <a:r>
              <a:rPr lang="en-US" sz="2300" dirty="0" smtClean="0"/>
              <a:t>Congress &amp; </a:t>
            </a:r>
            <a:r>
              <a:rPr lang="en-US" sz="2300" dirty="0"/>
              <a:t>Supreme </a:t>
            </a:r>
            <a:r>
              <a:rPr lang="en-US" sz="2300" dirty="0" smtClean="0"/>
              <a:t>Court (+ Dred Scott)</a:t>
            </a:r>
          </a:p>
          <a:p>
            <a:r>
              <a:rPr lang="en-US" sz="2300" dirty="0" smtClean="0"/>
              <a:t>Weeks later SC, Alabama, Mississippi, Florida, Georgia, Louisiana &amp; Texas secede</a:t>
            </a:r>
          </a:p>
          <a:p>
            <a:pPr lvl="1" indent="-342900">
              <a:buFont typeface="Wingdings" panose="05000000000000000000" pitchFamily="2" charset="2"/>
              <a:buChar char="§"/>
            </a:pPr>
            <a:r>
              <a:rPr lang="en-US" sz="2300" dirty="0" smtClean="0"/>
              <a:t>Elect </a:t>
            </a:r>
            <a:r>
              <a:rPr lang="en-US" sz="2300" b="1" i="1" dirty="0" smtClean="0"/>
              <a:t>Jefferson Davis </a:t>
            </a:r>
            <a:r>
              <a:rPr lang="en-US" sz="2300" dirty="0" smtClean="0"/>
              <a:t>as President</a:t>
            </a:r>
          </a:p>
          <a:p>
            <a:pPr marL="400050" lvl="1" indent="0">
              <a:buNone/>
            </a:pPr>
            <a:r>
              <a:rPr lang="en-US" sz="2300" dirty="0"/>
              <a:t>	</a:t>
            </a:r>
            <a:r>
              <a:rPr lang="en-US" sz="2300" dirty="0" smtClean="0"/>
              <a:t>-- Weak leader, chose a poor cabinet </a:t>
            </a:r>
          </a:p>
          <a:p>
            <a:pPr lvl="1" indent="-342900">
              <a:buFont typeface="Wingdings" panose="05000000000000000000" pitchFamily="2" charset="2"/>
              <a:buChar char="§"/>
            </a:pPr>
            <a:r>
              <a:rPr lang="en-US" sz="2300" dirty="0"/>
              <a:t>F</a:t>
            </a:r>
            <a:r>
              <a:rPr lang="en-US" sz="2300" dirty="0" smtClean="0"/>
              <a:t>orm their own </a:t>
            </a:r>
            <a:r>
              <a:rPr lang="en-US" sz="2300" b="1" i="1" dirty="0" smtClean="0"/>
              <a:t>Confederate States of America </a:t>
            </a:r>
            <a:r>
              <a:rPr lang="en-US" sz="2300" dirty="0" smtClean="0"/>
              <a:t>(CSA) =&gt; Confederacy</a:t>
            </a:r>
          </a:p>
          <a:p>
            <a:r>
              <a:rPr lang="en-US" sz="2300" dirty="0" smtClean="0"/>
              <a:t>Last ditch effort at compromise (</a:t>
            </a:r>
            <a:r>
              <a:rPr lang="en-US" sz="2300" b="1" i="1" dirty="0" smtClean="0"/>
              <a:t>Crittenden Compromise </a:t>
            </a:r>
            <a:r>
              <a:rPr lang="en-US" sz="2300" dirty="0" smtClean="0"/>
              <a:t>=&gt; extend MO Compromise line) failed</a:t>
            </a:r>
          </a:p>
          <a:p>
            <a:pPr marL="0" indent="0">
              <a:buNone/>
            </a:pPr>
            <a:endParaRPr lang="en-US" sz="2300" dirty="0" smtClean="0"/>
          </a:p>
        </p:txBody>
      </p:sp>
      <p:sp>
        <p:nvSpPr>
          <p:cNvPr id="4" name="Title 1"/>
          <p:cNvSpPr>
            <a:spLocks noGrp="1"/>
          </p:cNvSpPr>
          <p:nvPr>
            <p:ph type="title"/>
          </p:nvPr>
        </p:nvSpPr>
        <p:spPr>
          <a:xfrm>
            <a:off x="228600" y="2088"/>
            <a:ext cx="8686800" cy="533400"/>
          </a:xfrm>
        </p:spPr>
        <p:txBody>
          <a:bodyPr>
            <a:normAutofit fontScale="90000"/>
          </a:bodyPr>
          <a:lstStyle/>
          <a:p>
            <a:r>
              <a:rPr lang="en-US" b="1" u="sng" dirty="0" smtClean="0"/>
              <a:t>Outbreak of Civil War</a:t>
            </a:r>
            <a:endParaRPr lang="en-US" b="1" u="sng" dirty="0"/>
          </a:p>
        </p:txBody>
      </p:sp>
      <p:pic>
        <p:nvPicPr>
          <p:cNvPr id="5" name="Picture 5" descr="c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562600" y="1524000"/>
            <a:ext cx="3469840" cy="4419600"/>
          </a:xfrm>
          <a:prstGeom prst="rect">
            <a:avLst/>
          </a:prstGeom>
          <a:noFill/>
        </p:spPr>
      </p:pic>
    </p:spTree>
    <p:extLst>
      <p:ext uri="{BB962C8B-B14F-4D97-AF65-F5344CB8AC3E}">
        <p14:creationId xmlns:p14="http://schemas.microsoft.com/office/powerpoint/2010/main" val="3175598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a:xfrm>
            <a:off x="457200" y="274638"/>
            <a:ext cx="8229600" cy="792162"/>
          </a:xfrm>
        </p:spPr>
        <p:txBody>
          <a:bodyPr/>
          <a:lstStyle/>
          <a:p>
            <a:pPr eaLnBrk="1" hangingPunct="1"/>
            <a:r>
              <a:rPr lang="en-US" altLang="en-US" sz="4000" b="1" u="sng" smtClean="0"/>
              <a:t>Election of 1860</a:t>
            </a:r>
          </a:p>
        </p:txBody>
      </p:sp>
      <p:pic>
        <p:nvPicPr>
          <p:cNvPr id="3075" name="Picture 5" descr="000000b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143000"/>
            <a:ext cx="8610600" cy="5334000"/>
          </a:xfrm>
          <a:noFill/>
        </p:spPr>
      </p:pic>
    </p:spTree>
    <p:extLst>
      <p:ext uri="{BB962C8B-B14F-4D97-AF65-F5344CB8AC3E}">
        <p14:creationId xmlns:p14="http://schemas.microsoft.com/office/powerpoint/2010/main" val="3413858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6699">
            <a:alpha val="3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273"/>
            <a:ext cx="8229600" cy="563562"/>
          </a:xfrm>
        </p:spPr>
        <p:txBody>
          <a:bodyPr>
            <a:normAutofit fontScale="90000"/>
          </a:bodyPr>
          <a:lstStyle/>
          <a:p>
            <a:r>
              <a:rPr lang="en-US" b="1" u="sng" dirty="0" smtClean="0"/>
              <a:t>Crittenden Compromise</a:t>
            </a:r>
            <a:endParaRPr lang="en-US" b="1" u="sng" dirty="0"/>
          </a:p>
        </p:txBody>
      </p:sp>
      <p:sp>
        <p:nvSpPr>
          <p:cNvPr id="3" name="Content Placeholder 2"/>
          <p:cNvSpPr>
            <a:spLocks noGrp="1"/>
          </p:cNvSpPr>
          <p:nvPr>
            <p:ph idx="1"/>
          </p:nvPr>
        </p:nvSpPr>
        <p:spPr>
          <a:xfrm>
            <a:off x="457200" y="5943600"/>
            <a:ext cx="8229600" cy="792163"/>
          </a:xfrm>
        </p:spPr>
        <p:txBody>
          <a:bodyPr>
            <a:normAutofit lnSpcReduction="10000"/>
          </a:bodyPr>
          <a:lstStyle/>
          <a:p>
            <a:pPr marL="0" indent="0">
              <a:buNone/>
            </a:pPr>
            <a:r>
              <a:rPr lang="en-US" sz="2300" dirty="0" smtClean="0"/>
              <a:t>Crittenden Plan was last ditch attempt to avoid Civil War =&gt; Lincoln said he would veto it if it passed . . </a:t>
            </a:r>
            <a:r>
              <a:rPr lang="en-US" sz="2300" b="1" i="1" dirty="0" smtClean="0"/>
              <a:t>.Q: Why????</a:t>
            </a:r>
            <a:endParaRPr lang="en-US" sz="2300" b="1" i="1" dirty="0"/>
          </a:p>
        </p:txBody>
      </p:sp>
      <p:pic>
        <p:nvPicPr>
          <p:cNvPr id="2050" name="Picture 2" descr="http://www.outsidethebeltway.com/wp-content/uploads/2011/01/5360336877_46d4b1cb18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153400" cy="517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5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666699">
            <a:alpha val="37000"/>
          </a:srgb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152400"/>
            <a:ext cx="8458200" cy="457200"/>
          </a:xfrm>
        </p:spPr>
        <p:txBody>
          <a:bodyPr>
            <a:normAutofit fontScale="90000"/>
          </a:bodyPr>
          <a:lstStyle/>
          <a:p>
            <a:pPr eaLnBrk="1" hangingPunct="1"/>
            <a:r>
              <a:rPr lang="en-US" altLang="en-US" sz="4000" b="1" u="sng" dirty="0" smtClean="0"/>
              <a:t>Secession and Civil War ??</a:t>
            </a:r>
          </a:p>
        </p:txBody>
      </p:sp>
      <p:sp>
        <p:nvSpPr>
          <p:cNvPr id="5123" name="Rectangle 3"/>
          <p:cNvSpPr>
            <a:spLocks noGrp="1" noChangeArrowheads="1"/>
          </p:cNvSpPr>
          <p:nvPr>
            <p:ph type="body" idx="1"/>
          </p:nvPr>
        </p:nvSpPr>
        <p:spPr>
          <a:xfrm>
            <a:off x="0" y="685800"/>
            <a:ext cx="9144000" cy="6400800"/>
          </a:xfrm>
        </p:spPr>
        <p:txBody>
          <a:bodyPr/>
          <a:lstStyle/>
          <a:p>
            <a:pPr eaLnBrk="1" hangingPunct="1">
              <a:lnSpc>
                <a:spcPct val="90000"/>
              </a:lnSpc>
            </a:pPr>
            <a:r>
              <a:rPr lang="en-US" altLang="en-US" sz="2300" b="1" i="1" dirty="0" smtClean="0"/>
              <a:t>When can a State “secede” according to the Constitution</a:t>
            </a:r>
            <a:r>
              <a:rPr lang="en-US" altLang="en-US" sz="2300" dirty="0" smtClean="0"/>
              <a:t>??</a:t>
            </a:r>
          </a:p>
          <a:p>
            <a:pPr eaLnBrk="1" hangingPunct="1">
              <a:lnSpc>
                <a:spcPct val="90000"/>
              </a:lnSpc>
              <a:buFontTx/>
              <a:buNone/>
            </a:pPr>
            <a:r>
              <a:rPr lang="en-US" altLang="en-US" sz="2300" dirty="0" smtClean="0"/>
              <a:t>	-- Secession not mentioned but some provisions are:</a:t>
            </a:r>
          </a:p>
          <a:p>
            <a:pPr eaLnBrk="1" hangingPunct="1">
              <a:lnSpc>
                <a:spcPct val="90000"/>
              </a:lnSpc>
              <a:buFontTx/>
              <a:buNone/>
            </a:pPr>
            <a:r>
              <a:rPr lang="en-US" altLang="en-US" sz="2300" dirty="0" smtClean="0"/>
              <a:t>		=&gt; </a:t>
            </a:r>
            <a:r>
              <a:rPr lang="en-US" altLang="en-US" sz="2300" b="1" i="1" dirty="0" smtClean="0"/>
              <a:t>Article IV Section II and III</a:t>
            </a:r>
            <a:r>
              <a:rPr lang="en-US" altLang="en-US" sz="2300" dirty="0" smtClean="0"/>
              <a:t> – “Fugitives from Justice must be 	surrendered to which the state that they have fled.” . . . . “Slaves 	and apprentices must be returned”</a:t>
            </a:r>
          </a:p>
          <a:p>
            <a:pPr eaLnBrk="1" hangingPunct="1">
              <a:lnSpc>
                <a:spcPct val="90000"/>
              </a:lnSpc>
              <a:buFontTx/>
              <a:buNone/>
            </a:pPr>
            <a:r>
              <a:rPr lang="en-US" altLang="en-US" sz="2300" dirty="0" smtClean="0"/>
              <a:t>		=&gt; </a:t>
            </a:r>
            <a:r>
              <a:rPr lang="en-US" altLang="en-US" sz="2300" b="1" i="1" dirty="0" smtClean="0"/>
              <a:t>Amendment 9 and 10</a:t>
            </a:r>
            <a:r>
              <a:rPr lang="en-US" altLang="en-US" sz="2300" dirty="0" smtClean="0"/>
              <a:t> =&gt; “The people retain rights not here 	enumerated” . . . “Powers not delegated to the Federal Govt. are 	here reserved to the states and the people”</a:t>
            </a:r>
          </a:p>
          <a:p>
            <a:pPr eaLnBrk="1" hangingPunct="1">
              <a:lnSpc>
                <a:spcPct val="90000"/>
              </a:lnSpc>
              <a:buFontTx/>
              <a:buNone/>
            </a:pPr>
            <a:r>
              <a:rPr lang="en-US" altLang="en-US" sz="2300" dirty="0" smtClean="0"/>
              <a:t>		=&gt; </a:t>
            </a:r>
            <a:r>
              <a:rPr lang="en-US" altLang="en-US" sz="2300" b="1" i="1" dirty="0" smtClean="0"/>
              <a:t>Article III Section III</a:t>
            </a:r>
            <a:r>
              <a:rPr lang="en-US" altLang="en-US" sz="2300" dirty="0" smtClean="0"/>
              <a:t> =&gt; “Treason shall consist only in levying war 	against them [US] . . .” </a:t>
            </a:r>
          </a:p>
          <a:p>
            <a:pPr eaLnBrk="1" hangingPunct="1">
              <a:lnSpc>
                <a:spcPct val="90000"/>
              </a:lnSpc>
            </a:pPr>
            <a:r>
              <a:rPr lang="en-US" altLang="en-US" sz="2300" b="1" i="1" dirty="0" smtClean="0"/>
              <a:t>Why didn’t North let the South go??? =&gt; Is US really two separate “nations” at this point???</a:t>
            </a:r>
          </a:p>
          <a:p>
            <a:pPr eaLnBrk="1" hangingPunct="1">
              <a:lnSpc>
                <a:spcPct val="90000"/>
              </a:lnSpc>
              <a:buFontTx/>
              <a:buNone/>
            </a:pPr>
            <a:r>
              <a:rPr lang="en-US" altLang="en-US" sz="2300" b="1" i="1" dirty="0" smtClean="0"/>
              <a:t>	#1: </a:t>
            </a:r>
            <a:r>
              <a:rPr lang="en-US" altLang="en-US" sz="2300" dirty="0" smtClean="0"/>
              <a:t>Sets a dangerous precedent</a:t>
            </a:r>
          </a:p>
          <a:p>
            <a:pPr eaLnBrk="1" hangingPunct="1">
              <a:lnSpc>
                <a:spcPct val="90000"/>
              </a:lnSpc>
              <a:buFontTx/>
              <a:buNone/>
            </a:pPr>
            <a:r>
              <a:rPr lang="en-US" altLang="en-US" sz="2300" dirty="0" smtClean="0"/>
              <a:t>	#2: Weakens US in face of European nations</a:t>
            </a:r>
          </a:p>
          <a:p>
            <a:pPr eaLnBrk="1" hangingPunct="1">
              <a:lnSpc>
                <a:spcPct val="90000"/>
              </a:lnSpc>
              <a:buFontTx/>
              <a:buNone/>
            </a:pPr>
            <a:r>
              <a:rPr lang="en-US" altLang="en-US" sz="2300" dirty="0" smtClean="0"/>
              <a:t>	#3: Establishes principle that Democracy “doesn’t work”</a:t>
            </a:r>
          </a:p>
          <a:p>
            <a:pPr eaLnBrk="1" hangingPunct="1">
              <a:lnSpc>
                <a:spcPct val="90000"/>
              </a:lnSpc>
              <a:buFontTx/>
              <a:buNone/>
            </a:pPr>
            <a:r>
              <a:rPr lang="en-US" altLang="en-US" sz="2300" dirty="0" smtClean="0"/>
              <a:t>	#4: Sections “dependent” on each other</a:t>
            </a:r>
          </a:p>
          <a:p>
            <a:pPr eaLnBrk="1" hangingPunct="1">
              <a:lnSpc>
                <a:spcPct val="90000"/>
              </a:lnSpc>
              <a:buFontTx/>
              <a:buNone/>
            </a:pPr>
            <a:r>
              <a:rPr lang="en-US" altLang="en-US" sz="2300" dirty="0" smtClean="0"/>
              <a:t>	#5: What to do w/ Debt? Territories? Boundary? Etc….</a:t>
            </a:r>
          </a:p>
          <a:p>
            <a:pPr eaLnBrk="1" hangingPunct="1">
              <a:lnSpc>
                <a:spcPct val="90000"/>
              </a:lnSpc>
              <a:buFontTx/>
              <a:buNone/>
            </a:pPr>
            <a:endParaRPr lang="en-US" altLang="en-US" sz="2000" dirty="0" smtClean="0"/>
          </a:p>
        </p:txBody>
      </p:sp>
    </p:spTree>
    <p:extLst>
      <p:ext uri="{BB962C8B-B14F-4D97-AF65-F5344CB8AC3E}">
        <p14:creationId xmlns:p14="http://schemas.microsoft.com/office/powerpoint/2010/main" val="93597324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123">
                                            <p:txEl>
                                              <p:pRg st="0" end="0"/>
                                            </p:txEl>
                                          </p:spTgt>
                                        </p:tgtEl>
                                        <p:attrNameLst>
                                          <p:attrName>style.visibility</p:attrName>
                                        </p:attrNameLst>
                                      </p:cBhvr>
                                      <p:to>
                                        <p:strVal val="visible"/>
                                      </p:to>
                                    </p:set>
                                    <p:animEffect transition="in" filter="fade">
                                      <p:cBhvr>
                                        <p:cTn id="14" dur="1000">
                                          <p:stCondLst>
                                            <p:cond delay="0"/>
                                          </p:stCondLst>
                                        </p:cTn>
                                        <p:tgtEl>
                                          <p:spTgt spid="51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23">
                                            <p:txEl>
                                              <p:pRg st="1" end="1"/>
                                            </p:txEl>
                                          </p:spTgt>
                                        </p:tgtEl>
                                        <p:attrNameLst>
                                          <p:attrName>style.visibility</p:attrName>
                                        </p:attrNameLst>
                                      </p:cBhvr>
                                      <p:to>
                                        <p:strVal val="visible"/>
                                      </p:to>
                                    </p:set>
                                    <p:animEffect transition="in" filter="fade">
                                      <p:cBhvr>
                                        <p:cTn id="19" dur="1000">
                                          <p:stCondLst>
                                            <p:cond delay="0"/>
                                          </p:stCondLst>
                                        </p:cTn>
                                        <p:tgtEl>
                                          <p:spTgt spid="512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123">
                                            <p:txEl>
                                              <p:pRg st="2" end="2"/>
                                            </p:txEl>
                                          </p:spTgt>
                                        </p:tgtEl>
                                        <p:attrNameLst>
                                          <p:attrName>style.visibility</p:attrName>
                                        </p:attrNameLst>
                                      </p:cBhvr>
                                      <p:to>
                                        <p:strVal val="visible"/>
                                      </p:to>
                                    </p:set>
                                    <p:animEffect transition="in" filter="fade">
                                      <p:cBhvr>
                                        <p:cTn id="24" dur="1000">
                                          <p:stCondLst>
                                            <p:cond delay="0"/>
                                          </p:stCondLst>
                                        </p:cTn>
                                        <p:tgtEl>
                                          <p:spTgt spid="512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23">
                                            <p:txEl>
                                              <p:pRg st="3" end="3"/>
                                            </p:txEl>
                                          </p:spTgt>
                                        </p:tgtEl>
                                        <p:attrNameLst>
                                          <p:attrName>style.visibility</p:attrName>
                                        </p:attrNameLst>
                                      </p:cBhvr>
                                      <p:to>
                                        <p:strVal val="visible"/>
                                      </p:to>
                                    </p:set>
                                    <p:animEffect transition="in" filter="fade">
                                      <p:cBhvr>
                                        <p:cTn id="29" dur="1000">
                                          <p:stCondLst>
                                            <p:cond delay="0"/>
                                          </p:stCondLst>
                                        </p:cTn>
                                        <p:tgtEl>
                                          <p:spTgt spid="512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23">
                                            <p:txEl>
                                              <p:pRg st="4" end="4"/>
                                            </p:txEl>
                                          </p:spTgt>
                                        </p:tgtEl>
                                        <p:attrNameLst>
                                          <p:attrName>style.visibility</p:attrName>
                                        </p:attrNameLst>
                                      </p:cBhvr>
                                      <p:to>
                                        <p:strVal val="visible"/>
                                      </p:to>
                                    </p:set>
                                    <p:animEffect transition="in" filter="fade">
                                      <p:cBhvr>
                                        <p:cTn id="34" dur="1000">
                                          <p:stCondLst>
                                            <p:cond delay="0"/>
                                          </p:stCondLst>
                                        </p:cTn>
                                        <p:tgtEl>
                                          <p:spTgt spid="512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123">
                                            <p:txEl>
                                              <p:pRg st="5" end="5"/>
                                            </p:txEl>
                                          </p:spTgt>
                                        </p:tgtEl>
                                        <p:attrNameLst>
                                          <p:attrName>style.visibility</p:attrName>
                                        </p:attrNameLst>
                                      </p:cBhvr>
                                      <p:to>
                                        <p:strVal val="visible"/>
                                      </p:to>
                                    </p:set>
                                    <p:animEffect transition="in" filter="fade">
                                      <p:cBhvr>
                                        <p:cTn id="39" dur="1000">
                                          <p:stCondLst>
                                            <p:cond delay="0"/>
                                          </p:stCondLst>
                                        </p:cTn>
                                        <p:tgtEl>
                                          <p:spTgt spid="5123">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123">
                                            <p:txEl>
                                              <p:pRg st="6" end="6"/>
                                            </p:txEl>
                                          </p:spTgt>
                                        </p:tgtEl>
                                        <p:attrNameLst>
                                          <p:attrName>style.visibility</p:attrName>
                                        </p:attrNameLst>
                                      </p:cBhvr>
                                      <p:to>
                                        <p:strVal val="visible"/>
                                      </p:to>
                                    </p:set>
                                    <p:animEffect transition="in" filter="fade">
                                      <p:cBhvr>
                                        <p:cTn id="44" dur="1000">
                                          <p:stCondLst>
                                            <p:cond delay="0"/>
                                          </p:stCondLst>
                                        </p:cTn>
                                        <p:tgtEl>
                                          <p:spTgt spid="5123">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123">
                                            <p:txEl>
                                              <p:pRg st="7" end="7"/>
                                            </p:txEl>
                                          </p:spTgt>
                                        </p:tgtEl>
                                        <p:attrNameLst>
                                          <p:attrName>style.visibility</p:attrName>
                                        </p:attrNameLst>
                                      </p:cBhvr>
                                      <p:to>
                                        <p:strVal val="visible"/>
                                      </p:to>
                                    </p:set>
                                    <p:animEffect transition="in" filter="fade">
                                      <p:cBhvr>
                                        <p:cTn id="49" dur="1000">
                                          <p:stCondLst>
                                            <p:cond delay="0"/>
                                          </p:stCondLst>
                                        </p:cTn>
                                        <p:tgtEl>
                                          <p:spTgt spid="5123">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123">
                                            <p:txEl>
                                              <p:pRg st="8" end="8"/>
                                            </p:txEl>
                                          </p:spTgt>
                                        </p:tgtEl>
                                        <p:attrNameLst>
                                          <p:attrName>style.visibility</p:attrName>
                                        </p:attrNameLst>
                                      </p:cBhvr>
                                      <p:to>
                                        <p:strVal val="visible"/>
                                      </p:to>
                                    </p:set>
                                    <p:animEffect transition="in" filter="fade">
                                      <p:cBhvr>
                                        <p:cTn id="54" dur="1000">
                                          <p:stCondLst>
                                            <p:cond delay="0"/>
                                          </p:stCondLst>
                                        </p:cTn>
                                        <p:tgtEl>
                                          <p:spTgt spid="5123">
                                            <p:txEl>
                                              <p:pRg st="8" end="8"/>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123">
                                            <p:txEl>
                                              <p:pRg st="9" end="9"/>
                                            </p:txEl>
                                          </p:spTgt>
                                        </p:tgtEl>
                                        <p:attrNameLst>
                                          <p:attrName>style.visibility</p:attrName>
                                        </p:attrNameLst>
                                      </p:cBhvr>
                                      <p:to>
                                        <p:strVal val="visible"/>
                                      </p:to>
                                    </p:set>
                                    <p:animEffect transition="in" filter="fade">
                                      <p:cBhvr>
                                        <p:cTn id="59" dur="1000">
                                          <p:stCondLst>
                                            <p:cond delay="0"/>
                                          </p:stCondLst>
                                        </p:cTn>
                                        <p:tgtEl>
                                          <p:spTgt spid="5123">
                                            <p:txEl>
                                              <p:pRg st="9" end="9"/>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123">
                                            <p:txEl>
                                              <p:pRg st="10" end="10"/>
                                            </p:txEl>
                                          </p:spTgt>
                                        </p:tgtEl>
                                        <p:attrNameLst>
                                          <p:attrName>style.visibility</p:attrName>
                                        </p:attrNameLst>
                                      </p:cBhvr>
                                      <p:to>
                                        <p:strVal val="visible"/>
                                      </p:to>
                                    </p:set>
                                    <p:animEffect transition="in" filter="fade">
                                      <p:cBhvr>
                                        <p:cTn id="64" dur="1000">
                                          <p:stCondLst>
                                            <p:cond delay="0"/>
                                          </p:stCondLst>
                                        </p:cTn>
                                        <p:tgtEl>
                                          <p:spTgt spid="51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normAutofit fontScale="90000"/>
          </a:bodyPr>
          <a:lstStyle/>
          <a:p>
            <a:r>
              <a:rPr lang="en-US" b="1" u="sng" dirty="0" smtClean="0"/>
              <a:t>Major Civil War Battles</a:t>
            </a:r>
            <a:endParaRPr lang="en-US" b="1" u="sng" dirty="0"/>
          </a:p>
        </p:txBody>
      </p:sp>
      <p:pic>
        <p:nvPicPr>
          <p:cNvPr id="5122" name="Picture 2" descr="http://media.web.britannica.com/eb-media/55/89955-004-063A0A0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97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37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229600" cy="457200"/>
          </a:xfrm>
        </p:spPr>
        <p:txBody>
          <a:bodyPr>
            <a:normAutofit fontScale="90000"/>
          </a:bodyPr>
          <a:lstStyle/>
          <a:p>
            <a:r>
              <a:rPr lang="en-US" b="1" u="sng" dirty="0" smtClean="0"/>
              <a:t>Civil War – Confederacy vs Union</a:t>
            </a:r>
            <a:endParaRPr lang="en-US" b="1" u="sng" dirty="0"/>
          </a:p>
        </p:txBody>
      </p:sp>
      <p:pic>
        <p:nvPicPr>
          <p:cNvPr id="4" name="Picture 3" descr="http://monitor.noaa.gov/150th/images/dmap6_lg.jpg"/>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1"/>
            <a:ext cx="8915400" cy="5867400"/>
          </a:xfrm>
          <a:prstGeom prst="rect">
            <a:avLst/>
          </a:prstGeom>
          <a:noFill/>
          <a:ln>
            <a:noFill/>
          </a:ln>
        </p:spPr>
      </p:pic>
    </p:spTree>
    <p:extLst>
      <p:ext uri="{BB962C8B-B14F-4D97-AF65-F5344CB8AC3E}">
        <p14:creationId xmlns:p14="http://schemas.microsoft.com/office/powerpoint/2010/main" val="2740228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Lincoln’s Objective in CW</a:t>
            </a:r>
            <a:endParaRPr lang="en-US" b="1" u="sng" dirty="0"/>
          </a:p>
        </p:txBody>
      </p:sp>
      <p:sp>
        <p:nvSpPr>
          <p:cNvPr id="3" name="Content Placeholder 2"/>
          <p:cNvSpPr>
            <a:spLocks noGrp="1"/>
          </p:cNvSpPr>
          <p:nvPr>
            <p:ph idx="1"/>
          </p:nvPr>
        </p:nvSpPr>
        <p:spPr>
          <a:xfrm>
            <a:off x="152400" y="762000"/>
            <a:ext cx="5334000" cy="5943600"/>
          </a:xfrm>
        </p:spPr>
        <p:txBody>
          <a:bodyPr>
            <a:normAutofit fontScale="92500" lnSpcReduction="10000"/>
          </a:bodyPr>
          <a:lstStyle/>
          <a:p>
            <a:pPr marL="0" indent="0">
              <a:buNone/>
            </a:pPr>
            <a:r>
              <a:rPr lang="en-US" dirty="0" smtClean="0"/>
              <a:t>“MY Paramount objective in this struggle is to save the Union, and it is </a:t>
            </a:r>
            <a:r>
              <a:rPr lang="en-US" b="1" i="1" dirty="0" smtClean="0"/>
              <a:t>not either to save or destroy slavery</a:t>
            </a:r>
            <a:r>
              <a:rPr lang="en-US" dirty="0" smtClean="0"/>
              <a:t>.  If I could save the Union </a:t>
            </a:r>
            <a:r>
              <a:rPr lang="en-US" b="1" i="1" dirty="0" smtClean="0"/>
              <a:t>without freeing any slaves</a:t>
            </a:r>
            <a:r>
              <a:rPr lang="en-US" dirty="0" smtClean="0"/>
              <a:t>, I would do it; and if I could save the Union by freeing </a:t>
            </a:r>
            <a:r>
              <a:rPr lang="en-US" b="1" i="1" dirty="0" smtClean="0"/>
              <a:t>all the slaves</a:t>
            </a:r>
            <a:r>
              <a:rPr lang="en-US" dirty="0" smtClean="0"/>
              <a:t> I would do it; and if I could save the Union by </a:t>
            </a:r>
            <a:r>
              <a:rPr lang="en-US" b="1" i="1" dirty="0" smtClean="0"/>
              <a:t>freeing some slaves and leaving others alone</a:t>
            </a:r>
            <a:r>
              <a:rPr lang="en-US" dirty="0" smtClean="0"/>
              <a:t>, I would do that also.”</a:t>
            </a:r>
          </a:p>
          <a:p>
            <a:pPr marL="0" indent="0">
              <a:buNone/>
            </a:pPr>
            <a:r>
              <a:rPr lang="en-US" dirty="0" smtClean="0"/>
              <a:t>-- Lincoln’s reply to Horace Greely on his request for emancipation</a:t>
            </a:r>
            <a:endParaRPr lang="en-US" dirty="0"/>
          </a:p>
        </p:txBody>
      </p:sp>
      <p:pic>
        <p:nvPicPr>
          <p:cNvPr id="7170" name="Picture 2" descr="http://upload.wikimedia.org/wikipedia/commons/8/80/Abraham_Lincoln_O-116_by_Gardner,_1865-cr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295400"/>
            <a:ext cx="3505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normAutofit fontScale="90000"/>
          </a:bodyPr>
          <a:lstStyle/>
          <a:p>
            <a:r>
              <a:rPr lang="en-US" b="1" u="sng" dirty="0" smtClean="0"/>
              <a:t>US Expansion – 1800 to 1848</a:t>
            </a:r>
            <a:endParaRPr lang="en-US" b="1" u="sng" dirty="0"/>
          </a:p>
        </p:txBody>
      </p:sp>
      <p:pic>
        <p:nvPicPr>
          <p:cNvPr id="2050" name="Picture 2" descr="https://sarweb.org/media/images/montoya_image_12/montoya_image_12_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57250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37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err="1" smtClean="0"/>
              <a:t>Advs</a:t>
            </a:r>
            <a:r>
              <a:rPr lang="en-US" b="1" u="sng" dirty="0" smtClean="0"/>
              <a:t>/</a:t>
            </a:r>
            <a:r>
              <a:rPr lang="en-US" b="1" u="sng" dirty="0" err="1" smtClean="0"/>
              <a:t>Disadvs</a:t>
            </a:r>
            <a:r>
              <a:rPr lang="en-US" b="1" u="sng" dirty="0" smtClean="0"/>
              <a:t> in Civil War</a:t>
            </a:r>
            <a:endParaRPr lang="en-US" b="1" u="sng" dirty="0"/>
          </a:p>
        </p:txBody>
      </p:sp>
      <p:sp>
        <p:nvSpPr>
          <p:cNvPr id="3" name="Content Placeholder 2"/>
          <p:cNvSpPr>
            <a:spLocks noGrp="1"/>
          </p:cNvSpPr>
          <p:nvPr>
            <p:ph idx="1"/>
          </p:nvPr>
        </p:nvSpPr>
        <p:spPr>
          <a:xfrm>
            <a:off x="0" y="609600"/>
            <a:ext cx="9144000" cy="6248400"/>
          </a:xfrm>
        </p:spPr>
        <p:txBody>
          <a:bodyPr>
            <a:normAutofit/>
          </a:bodyPr>
          <a:lstStyle/>
          <a:p>
            <a:pPr marL="0" indent="0">
              <a:buNone/>
            </a:pPr>
            <a:r>
              <a:rPr lang="en-US" sz="2300" b="1" u="sng" dirty="0" smtClean="0"/>
              <a:t>Northern States </a:t>
            </a:r>
            <a:r>
              <a:rPr lang="en-US" sz="2300" dirty="0" smtClean="0"/>
              <a:t>-- </a:t>
            </a:r>
            <a:r>
              <a:rPr lang="en-US" sz="2300" b="1" i="1" dirty="0" smtClean="0"/>
              <a:t>Advantages</a:t>
            </a:r>
          </a:p>
          <a:p>
            <a:pPr marL="0" indent="0">
              <a:buNone/>
            </a:pPr>
            <a:r>
              <a:rPr lang="en-US" sz="2300" b="1" i="1" dirty="0" smtClean="0"/>
              <a:t>#1: </a:t>
            </a:r>
            <a:r>
              <a:rPr lang="en-US" sz="2300" dirty="0" smtClean="0"/>
              <a:t>Far </a:t>
            </a:r>
            <a:r>
              <a:rPr lang="en-US" sz="2300" b="1" i="1" dirty="0" smtClean="0"/>
              <a:t>more states </a:t>
            </a:r>
            <a:r>
              <a:rPr lang="en-US" sz="2300" dirty="0" smtClean="0"/>
              <a:t>(24 vs 11) and </a:t>
            </a:r>
            <a:r>
              <a:rPr lang="en-US" sz="2300" b="1" i="1" dirty="0" smtClean="0"/>
              <a:t>population </a:t>
            </a:r>
            <a:r>
              <a:rPr lang="en-US" sz="2300" dirty="0" smtClean="0"/>
              <a:t>(23 million vs 9 </a:t>
            </a:r>
            <a:r>
              <a:rPr lang="en-US" sz="2300" dirty="0" err="1" smtClean="0"/>
              <a:t>milion</a:t>
            </a:r>
            <a:r>
              <a:rPr lang="en-US" sz="2300" dirty="0" smtClean="0"/>
              <a:t>) than South =&gt; more immigration during war also </a:t>
            </a:r>
          </a:p>
          <a:p>
            <a:pPr lvl="1" indent="-342900">
              <a:buFont typeface="Wingdings" panose="05000000000000000000" pitchFamily="2" charset="2"/>
              <a:buChar char="§"/>
            </a:pPr>
            <a:r>
              <a:rPr lang="en-US" sz="2300" dirty="0" smtClean="0"/>
              <a:t>As a result only 50% of men served in Union army and 75% + served in Confederate army</a:t>
            </a:r>
          </a:p>
          <a:p>
            <a:pPr marL="0" indent="0">
              <a:buNone/>
            </a:pPr>
            <a:r>
              <a:rPr lang="en-US" sz="2300" dirty="0" smtClean="0"/>
              <a:t>#2: </a:t>
            </a:r>
            <a:r>
              <a:rPr lang="en-US" sz="2300" b="1" i="1" dirty="0" smtClean="0"/>
              <a:t>Greater manufacturing capacity </a:t>
            </a:r>
            <a:r>
              <a:rPr lang="en-US" sz="2300" dirty="0" smtClean="0"/>
              <a:t>=&gt; North had 90% of manufacturing capacity (textiles, shoes) and produced 32 X more firearms than South</a:t>
            </a:r>
          </a:p>
          <a:p>
            <a:pPr marL="0" indent="0">
              <a:buNone/>
            </a:pPr>
            <a:r>
              <a:rPr lang="en-US" sz="2300" dirty="0" smtClean="0"/>
              <a:t>#3: </a:t>
            </a:r>
            <a:r>
              <a:rPr lang="en-US" sz="2300" b="1" i="1" dirty="0" smtClean="0"/>
              <a:t>Greater Transportation network </a:t>
            </a:r>
            <a:r>
              <a:rPr lang="en-US" sz="2300" dirty="0" smtClean="0"/>
              <a:t>=&gt; North had 22,000 miles of RR track; 10X more than South (easier to supply and move troops)</a:t>
            </a:r>
          </a:p>
          <a:p>
            <a:pPr marL="0" indent="0">
              <a:buNone/>
            </a:pPr>
            <a:r>
              <a:rPr lang="en-US" sz="2300" dirty="0" smtClean="0"/>
              <a:t>#4: </a:t>
            </a:r>
            <a:r>
              <a:rPr lang="en-US" sz="2300" b="1" i="1" dirty="0" smtClean="0"/>
              <a:t>North had better political leadership </a:t>
            </a:r>
            <a:r>
              <a:rPr lang="en-US" sz="2300" dirty="0" smtClean="0"/>
              <a:t>=&gt; Lincoln vs Davis</a:t>
            </a:r>
          </a:p>
          <a:p>
            <a:pPr lvl="1" indent="-342900">
              <a:buFont typeface="Wingdings" panose="05000000000000000000" pitchFamily="2" charset="2"/>
              <a:buChar char="§"/>
            </a:pPr>
            <a:r>
              <a:rPr lang="en-US" sz="2300" dirty="0" smtClean="0"/>
              <a:t>Southern Confederate ideal held back national mobilization</a:t>
            </a:r>
          </a:p>
          <a:p>
            <a:pPr marL="0" indent="0">
              <a:buNone/>
            </a:pPr>
            <a:r>
              <a:rPr lang="en-US" sz="2300" dirty="0" smtClean="0"/>
              <a:t>#5: </a:t>
            </a:r>
            <a:r>
              <a:rPr lang="en-US" sz="2300" b="1" i="1" dirty="0" smtClean="0"/>
              <a:t>North had larger army and Navy </a:t>
            </a:r>
            <a:r>
              <a:rPr lang="en-US" sz="2300" dirty="0" smtClean="0"/>
              <a:t>=&gt; South had no Navy to speak of and Northern army already established</a:t>
            </a:r>
          </a:p>
          <a:p>
            <a:pPr marL="0" indent="0">
              <a:buNone/>
            </a:pPr>
            <a:r>
              <a:rPr lang="en-US" sz="2300" dirty="0" smtClean="0"/>
              <a:t>#6: </a:t>
            </a:r>
            <a:r>
              <a:rPr lang="en-US" sz="2300" b="1" i="1" dirty="0" smtClean="0"/>
              <a:t>Controlled Federal territories </a:t>
            </a:r>
            <a:r>
              <a:rPr lang="en-US" sz="2300" dirty="0" smtClean="0"/>
              <a:t>=&gt; resources and manpower</a:t>
            </a:r>
          </a:p>
          <a:p>
            <a:pPr lvl="1" indent="-342900">
              <a:buFont typeface="Wingdings" panose="05000000000000000000" pitchFamily="2" charset="2"/>
              <a:buChar char="§"/>
            </a:pPr>
            <a:r>
              <a:rPr lang="en-US" sz="2300" dirty="0" smtClean="0"/>
              <a:t>North in general had more wealth and capital than South</a:t>
            </a:r>
            <a:endParaRPr lang="en-US" sz="2300" dirty="0"/>
          </a:p>
        </p:txBody>
      </p:sp>
    </p:spTree>
    <p:extLst>
      <p:ext uri="{BB962C8B-B14F-4D97-AF65-F5344CB8AC3E}">
        <p14:creationId xmlns:p14="http://schemas.microsoft.com/office/powerpoint/2010/main" val="116165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a:bodyPr>
          <a:lstStyle/>
          <a:p>
            <a:pPr marL="0" indent="0">
              <a:buNone/>
            </a:pPr>
            <a:r>
              <a:rPr lang="en-US" sz="2300" b="1" u="sng" dirty="0" smtClean="0"/>
              <a:t>Confederate States </a:t>
            </a:r>
            <a:r>
              <a:rPr lang="en-US" sz="2300" dirty="0" smtClean="0"/>
              <a:t>– Advantages</a:t>
            </a:r>
          </a:p>
          <a:p>
            <a:pPr marL="0" indent="0">
              <a:buNone/>
            </a:pPr>
            <a:r>
              <a:rPr lang="en-US" sz="2300" dirty="0" smtClean="0"/>
              <a:t>#1: </a:t>
            </a:r>
            <a:r>
              <a:rPr lang="en-US" sz="2300" b="1" i="1" dirty="0" smtClean="0"/>
              <a:t>Superior Military leaders </a:t>
            </a:r>
            <a:r>
              <a:rPr lang="en-US" sz="2300" dirty="0" smtClean="0"/>
              <a:t>=&gt; majority of West Point grads come from South (Robert E Lee, Stonewall Jackson, Longstreet)</a:t>
            </a:r>
          </a:p>
          <a:p>
            <a:pPr marL="0" indent="0">
              <a:buNone/>
            </a:pPr>
            <a:r>
              <a:rPr lang="en-US" sz="2300" dirty="0" smtClean="0"/>
              <a:t>#2: </a:t>
            </a:r>
            <a:r>
              <a:rPr lang="en-US" sz="2300" b="1" i="1" dirty="0" smtClean="0"/>
              <a:t>Home field advantage </a:t>
            </a:r>
            <a:r>
              <a:rPr lang="en-US" sz="2300" dirty="0" smtClean="0"/>
              <a:t>– most battle fought in South which gives South a tactical advantage (defensive war also)</a:t>
            </a:r>
          </a:p>
          <a:p>
            <a:pPr marL="0" indent="0">
              <a:buNone/>
            </a:pPr>
            <a:r>
              <a:rPr lang="en-US" sz="2300" dirty="0" smtClean="0"/>
              <a:t>#3: </a:t>
            </a:r>
            <a:r>
              <a:rPr lang="en-US" sz="2300" b="1" i="1" dirty="0" smtClean="0"/>
              <a:t>Southern military culture </a:t>
            </a:r>
            <a:r>
              <a:rPr lang="en-US" sz="2300" dirty="0" smtClean="0"/>
              <a:t>– southerners used to firearms and horses and therefore better soldiers</a:t>
            </a:r>
          </a:p>
          <a:p>
            <a:pPr marL="0" indent="0">
              <a:buNone/>
            </a:pPr>
            <a:r>
              <a:rPr lang="en-US" sz="2300" dirty="0" smtClean="0"/>
              <a:t>#4: </a:t>
            </a:r>
            <a:r>
              <a:rPr lang="en-US" sz="2300" b="1" i="1" dirty="0" smtClean="0"/>
              <a:t>“King Cotton” </a:t>
            </a:r>
            <a:r>
              <a:rPr lang="en-US" sz="2300" dirty="0" smtClean="0"/>
              <a:t>– South produced 66% of world cotton and believed that Britain and France would aid them due to economic ties</a:t>
            </a:r>
          </a:p>
          <a:p>
            <a:r>
              <a:rPr lang="en-US" sz="2300" dirty="0" smtClean="0"/>
              <a:t>South was held back though by their insistence on state’s rights =&gt; difficulty raising revenue, draft, fielding a combined army and trading</a:t>
            </a:r>
          </a:p>
          <a:p>
            <a:r>
              <a:rPr lang="en-US" sz="2300" dirty="0" smtClean="0"/>
              <a:t>Southern economic system (i.e. slave based) did not hold up to war as well =&gt; slaves liberated &amp; manpower drain led to lower production</a:t>
            </a:r>
          </a:p>
          <a:p>
            <a:pPr marL="0" indent="0">
              <a:buNone/>
            </a:pPr>
            <a:endParaRPr lang="en-US" sz="23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err="1" smtClean="0"/>
              <a:t>Advs</a:t>
            </a:r>
            <a:r>
              <a:rPr lang="en-US" b="1" u="sng" dirty="0" smtClean="0"/>
              <a:t>/</a:t>
            </a:r>
            <a:r>
              <a:rPr lang="en-US" b="1" u="sng" dirty="0" err="1" smtClean="0"/>
              <a:t>Disadvs</a:t>
            </a:r>
            <a:r>
              <a:rPr lang="en-US" b="1" u="sng" dirty="0" smtClean="0"/>
              <a:t> in Civil War</a:t>
            </a:r>
            <a:endParaRPr lang="en-US" b="1" u="sng" dirty="0"/>
          </a:p>
        </p:txBody>
      </p:sp>
    </p:spTree>
    <p:extLst>
      <p:ext uri="{BB962C8B-B14F-4D97-AF65-F5344CB8AC3E}">
        <p14:creationId xmlns:p14="http://schemas.microsoft.com/office/powerpoint/2010/main" val="1967388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9600" cy="457200"/>
          </a:xfrm>
        </p:spPr>
        <p:txBody>
          <a:bodyPr>
            <a:normAutofit fontScale="90000"/>
          </a:bodyPr>
          <a:lstStyle/>
          <a:p>
            <a:pPr eaLnBrk="1" hangingPunct="1"/>
            <a:r>
              <a:rPr lang="en-US" altLang="en-US" sz="3600" b="1" u="sng" dirty="0" smtClean="0"/>
              <a:t>Outbreak of Civil War – April 12th</a:t>
            </a:r>
          </a:p>
        </p:txBody>
      </p:sp>
      <p:sp>
        <p:nvSpPr>
          <p:cNvPr id="7171" name="Rectangle 3"/>
          <p:cNvSpPr>
            <a:spLocks noGrp="1" noChangeArrowheads="1"/>
          </p:cNvSpPr>
          <p:nvPr>
            <p:ph type="body" sz="half" idx="1"/>
          </p:nvPr>
        </p:nvSpPr>
        <p:spPr>
          <a:xfrm>
            <a:off x="152400" y="609600"/>
            <a:ext cx="8763000" cy="4830763"/>
          </a:xfrm>
        </p:spPr>
        <p:txBody>
          <a:bodyPr>
            <a:normAutofit/>
          </a:bodyPr>
          <a:lstStyle/>
          <a:p>
            <a:pPr eaLnBrk="1" hangingPunct="1">
              <a:lnSpc>
                <a:spcPct val="90000"/>
              </a:lnSpc>
            </a:pPr>
            <a:r>
              <a:rPr lang="en-US" altLang="en-US" sz="2200" dirty="0" smtClean="0"/>
              <a:t>After states seceded sentiment in North divided =&gt; many believed that “</a:t>
            </a:r>
            <a:r>
              <a:rPr lang="en-US" altLang="en-US" sz="2200" b="1" i="1" dirty="0" smtClean="0"/>
              <a:t>Wayward sisters should depart in peace</a:t>
            </a:r>
            <a:r>
              <a:rPr lang="en-US" altLang="en-US" sz="2200" dirty="0" smtClean="0"/>
              <a:t>” (i.e. </a:t>
            </a:r>
            <a:r>
              <a:rPr lang="en-US" altLang="en-US" sz="2200" b="1" i="1" dirty="0" smtClean="0"/>
              <a:t>Buchanan</a:t>
            </a:r>
            <a:r>
              <a:rPr lang="en-US" altLang="en-US" sz="2200" dirty="0" smtClean="0"/>
              <a:t>)</a:t>
            </a:r>
          </a:p>
          <a:p>
            <a:pPr eaLnBrk="1" hangingPunct="1">
              <a:lnSpc>
                <a:spcPct val="90000"/>
              </a:lnSpc>
            </a:pPr>
            <a:r>
              <a:rPr lang="en-US" altLang="en-US" sz="2200" dirty="0" smtClean="0"/>
              <a:t>Lincoln doesn’t “force” war but sends re-supply mission to Federal fort in SC =&gt; </a:t>
            </a:r>
            <a:r>
              <a:rPr lang="en-US" altLang="en-US" sz="2200" b="1" i="1" dirty="0" smtClean="0"/>
              <a:t>Fort Sumter (</a:t>
            </a:r>
            <a:r>
              <a:rPr lang="en-US" altLang="en-US" sz="2200" dirty="0" smtClean="0"/>
              <a:t>SC considers this an act of war</a:t>
            </a:r>
            <a:r>
              <a:rPr lang="en-US" altLang="en-US" sz="2200" b="1" i="1" dirty="0" smtClean="0"/>
              <a:t>!)</a:t>
            </a:r>
          </a:p>
          <a:p>
            <a:pPr eaLnBrk="1" hangingPunct="1">
              <a:lnSpc>
                <a:spcPct val="90000"/>
              </a:lnSpc>
            </a:pPr>
            <a:r>
              <a:rPr lang="en-US" altLang="en-US" sz="2200" dirty="0" smtClean="0"/>
              <a:t>SC attacks fort and galvanizes North to fight =&gt; 4 states secede (VA, Arkansas, Tennessee and NC) but MD, KY and MO stay w/ North</a:t>
            </a:r>
          </a:p>
          <a:p>
            <a:pPr lvl="1">
              <a:lnSpc>
                <a:spcPct val="90000"/>
              </a:lnSpc>
              <a:buFont typeface="Wingdings" panose="05000000000000000000" pitchFamily="2" charset="2"/>
              <a:buChar char="§"/>
            </a:pPr>
            <a:r>
              <a:rPr lang="en-US" altLang="en-US" sz="2200" dirty="0" smtClean="0"/>
              <a:t>Would have doubled manufacturing capacity =&gt; Lincoln said, “</a:t>
            </a:r>
            <a:r>
              <a:rPr lang="en-US" altLang="en-US" sz="2200" b="1" i="1" dirty="0" smtClean="0"/>
              <a:t>I would like to have GOD on my side but I must have Kentucky</a:t>
            </a:r>
            <a:r>
              <a:rPr lang="en-US" altLang="en-US" sz="2200" dirty="0" smtClean="0"/>
              <a:t>”</a:t>
            </a:r>
          </a:p>
          <a:p>
            <a:pPr lvl="1">
              <a:lnSpc>
                <a:spcPct val="90000"/>
              </a:lnSpc>
              <a:buFont typeface="Wingdings" panose="05000000000000000000" pitchFamily="2" charset="2"/>
              <a:buChar char="§"/>
            </a:pPr>
            <a:r>
              <a:rPr lang="en-US" altLang="en-US" sz="2200" dirty="0" smtClean="0"/>
              <a:t>Lincoln states war is “preserving Union” to keep border states in and </a:t>
            </a:r>
            <a:r>
              <a:rPr lang="en-US" altLang="en-US" sz="2200" dirty="0" err="1" smtClean="0"/>
              <a:t>Forg</a:t>
            </a:r>
            <a:r>
              <a:rPr lang="en-US" altLang="en-US" sz="2200" dirty="0" smtClean="0"/>
              <a:t>. countries out</a:t>
            </a:r>
          </a:p>
        </p:txBody>
      </p:sp>
      <p:pic>
        <p:nvPicPr>
          <p:cNvPr id="7172" name="Picture 5" descr="ftsumt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352799" y="3733800"/>
            <a:ext cx="5562601" cy="3048000"/>
          </a:xfrm>
          <a:noFill/>
        </p:spPr>
      </p:pic>
    </p:spTree>
    <p:extLst>
      <p:ext uri="{BB962C8B-B14F-4D97-AF65-F5344CB8AC3E}">
        <p14:creationId xmlns:p14="http://schemas.microsoft.com/office/powerpoint/2010/main" val="9099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6200"/>
            <a:ext cx="8229600" cy="563562"/>
          </a:xfrm>
        </p:spPr>
        <p:txBody>
          <a:bodyPr>
            <a:normAutofit fontScale="90000"/>
          </a:bodyPr>
          <a:lstStyle/>
          <a:p>
            <a:pPr eaLnBrk="1" hangingPunct="1"/>
            <a:r>
              <a:rPr lang="en-US" altLang="en-US" sz="4000" b="1" u="sng" smtClean="0"/>
              <a:t>Civil War Brief Summary</a:t>
            </a:r>
          </a:p>
        </p:txBody>
      </p:sp>
      <p:sp>
        <p:nvSpPr>
          <p:cNvPr id="9219" name="Rectangle 3"/>
          <p:cNvSpPr>
            <a:spLocks noGrp="1" noChangeArrowheads="1"/>
          </p:cNvSpPr>
          <p:nvPr>
            <p:ph type="body" idx="1"/>
          </p:nvPr>
        </p:nvSpPr>
        <p:spPr>
          <a:xfrm>
            <a:off x="0" y="609600"/>
            <a:ext cx="9144000" cy="6477000"/>
          </a:xfrm>
        </p:spPr>
        <p:txBody>
          <a:bodyPr>
            <a:normAutofit fontScale="92500" lnSpcReduction="10000"/>
          </a:bodyPr>
          <a:lstStyle/>
          <a:p>
            <a:pPr eaLnBrk="1" hangingPunct="1"/>
            <a:r>
              <a:rPr lang="en-US" altLang="en-US" sz="2300" b="1" i="1" u="sng" dirty="0" smtClean="0"/>
              <a:t>Major Battles and War</a:t>
            </a:r>
            <a:r>
              <a:rPr lang="en-US" altLang="en-US" sz="2300" dirty="0" smtClean="0"/>
              <a:t> =&gt; See handout “Noteworthy Battles of the Civil War”, “Coastal Blockade” and “The US during the Civil War”</a:t>
            </a:r>
          </a:p>
          <a:p>
            <a:pPr eaLnBrk="1" hangingPunct="1"/>
            <a:r>
              <a:rPr lang="en-US" altLang="en-US" sz="2300" b="1" i="1" u="sng" dirty="0" smtClean="0"/>
              <a:t>Lincoln’s War Strategy</a:t>
            </a:r>
            <a:r>
              <a:rPr lang="en-US" altLang="en-US" sz="2300" dirty="0" smtClean="0"/>
              <a:t> </a:t>
            </a:r>
          </a:p>
          <a:p>
            <a:pPr lvl="1">
              <a:buFont typeface="Wingdings" panose="05000000000000000000" pitchFamily="2" charset="2"/>
              <a:buChar char="§"/>
            </a:pPr>
            <a:r>
              <a:rPr lang="en-US" altLang="en-US" sz="2300" dirty="0" smtClean="0"/>
              <a:t>After </a:t>
            </a:r>
            <a:r>
              <a:rPr lang="en-US" altLang="en-US" sz="2300" b="1" i="1" dirty="0" smtClean="0"/>
              <a:t>Bull Run</a:t>
            </a:r>
            <a:r>
              <a:rPr lang="en-US" altLang="en-US" sz="2300" dirty="0" smtClean="0"/>
              <a:t> and </a:t>
            </a:r>
            <a:r>
              <a:rPr lang="en-US" altLang="en-US" sz="2300" b="1" i="1" dirty="0" err="1" smtClean="0"/>
              <a:t>Penninsula</a:t>
            </a:r>
            <a:r>
              <a:rPr lang="en-US" altLang="en-US" sz="2300" b="1" i="1" dirty="0" smtClean="0"/>
              <a:t> Campaign</a:t>
            </a:r>
            <a:r>
              <a:rPr lang="en-US" altLang="en-US" sz="2300" dirty="0" smtClean="0"/>
              <a:t> disasters Lincoln resolved privately to end slavery in the South and to a “___________________”</a:t>
            </a:r>
          </a:p>
          <a:p>
            <a:pPr eaLnBrk="1" hangingPunct="1">
              <a:buFontTx/>
              <a:buNone/>
            </a:pPr>
            <a:r>
              <a:rPr lang="en-US" altLang="en-US" sz="2300" dirty="0" smtClean="0"/>
              <a:t>		</a:t>
            </a:r>
            <a:r>
              <a:rPr lang="en-US" altLang="en-US" sz="2300" b="1" i="1" dirty="0" smtClean="0"/>
              <a:t>#1: Suffocate South w/ a blockade</a:t>
            </a:r>
          </a:p>
          <a:p>
            <a:pPr eaLnBrk="1" hangingPunct="1">
              <a:buFontTx/>
              <a:buNone/>
            </a:pPr>
            <a:r>
              <a:rPr lang="en-US" altLang="en-US" sz="2300" b="1" i="1" dirty="0" smtClean="0"/>
              <a:t>		#2: Free slaves and undermine economic institution of South</a:t>
            </a:r>
          </a:p>
          <a:p>
            <a:pPr eaLnBrk="1" hangingPunct="1">
              <a:buFontTx/>
              <a:buNone/>
            </a:pPr>
            <a:r>
              <a:rPr lang="en-US" altLang="en-US" sz="2300" b="1" i="1" dirty="0" smtClean="0"/>
              <a:t>		#3: Capture Miss. River and cut Confederacy in half</a:t>
            </a:r>
          </a:p>
          <a:p>
            <a:pPr eaLnBrk="1" hangingPunct="1">
              <a:buFontTx/>
              <a:buNone/>
            </a:pPr>
            <a:r>
              <a:rPr lang="en-US" altLang="en-US" sz="2300" b="1" i="1" dirty="0" smtClean="0"/>
              <a:t>		#4: Send troops through GA and Carolinas to demoralize South</a:t>
            </a:r>
          </a:p>
          <a:p>
            <a:pPr eaLnBrk="1" hangingPunct="1">
              <a:buFontTx/>
              <a:buNone/>
            </a:pPr>
            <a:r>
              <a:rPr lang="en-US" altLang="en-US" sz="2300" b="1" i="1" dirty="0"/>
              <a:t>	</a:t>
            </a:r>
            <a:r>
              <a:rPr lang="en-US" altLang="en-US" sz="2300" b="1" i="1" dirty="0" smtClean="0"/>
              <a:t>	-- Destroy Southern environment and </a:t>
            </a:r>
            <a:r>
              <a:rPr lang="en-US" altLang="en-US" sz="2300" b="1" i="1" dirty="0" err="1" smtClean="0"/>
              <a:t>infastructure</a:t>
            </a:r>
            <a:endParaRPr lang="en-US" altLang="en-US" sz="2300" b="1" i="1" dirty="0" smtClean="0"/>
          </a:p>
          <a:p>
            <a:pPr eaLnBrk="1" hangingPunct="1">
              <a:buFontTx/>
              <a:buNone/>
            </a:pPr>
            <a:r>
              <a:rPr lang="en-US" altLang="en-US" sz="2300" b="1" i="1" dirty="0" smtClean="0"/>
              <a:t>		#5: Capture Capital of Richmond</a:t>
            </a:r>
          </a:p>
          <a:p>
            <a:pPr eaLnBrk="1" hangingPunct="1">
              <a:buFontTx/>
              <a:buNone/>
            </a:pPr>
            <a:r>
              <a:rPr lang="en-US" altLang="en-US" sz="2300" b="1" i="1" dirty="0" smtClean="0"/>
              <a:t>		#6: Engage enemy wherever possible and kill Southerners</a:t>
            </a:r>
          </a:p>
          <a:p>
            <a:pPr eaLnBrk="1" hangingPunct="1"/>
            <a:r>
              <a:rPr lang="en-US" altLang="en-US" sz="2300" dirty="0" smtClean="0"/>
              <a:t>South and Robert E Lee resolved to fight a ___________________and wear down Northern opposition =&gt; secure ______________due to Cotton exports</a:t>
            </a:r>
          </a:p>
          <a:p>
            <a:pPr eaLnBrk="1" hangingPunct="1"/>
            <a:r>
              <a:rPr lang="en-US" altLang="en-US" sz="2300" b="1" i="1" u="sng" dirty="0" smtClean="0"/>
              <a:t>Foreign Intervention during the Civil War</a:t>
            </a:r>
          </a:p>
          <a:p>
            <a:pPr lvl="1">
              <a:buFont typeface="Wingdings" panose="05000000000000000000" pitchFamily="2" charset="2"/>
              <a:buChar char="§"/>
            </a:pPr>
            <a:r>
              <a:rPr lang="en-US" altLang="en-US" sz="2300" dirty="0" smtClean="0"/>
              <a:t>Originally British and French sided w/ Confederates =&gt; favored S. social system (aristocracy); relied on S. for raw cotton; wanted to see American democracy fail</a:t>
            </a:r>
          </a:p>
          <a:p>
            <a:pPr eaLnBrk="1" hangingPunct="1"/>
            <a:endParaRPr lang="en-US" altLang="en-US" sz="2000" dirty="0" smtClean="0"/>
          </a:p>
        </p:txBody>
      </p:sp>
    </p:spTree>
    <p:extLst>
      <p:ext uri="{BB962C8B-B14F-4D97-AF65-F5344CB8AC3E}">
        <p14:creationId xmlns:p14="http://schemas.microsoft.com/office/powerpoint/2010/main" val="2392112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6633">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smtClean="0"/>
              <a:t>Winfield Scott’s “Anaconda” Plan</a:t>
            </a:r>
            <a:endParaRPr lang="en-US" b="1" u="sng" dirty="0"/>
          </a:p>
        </p:txBody>
      </p:sp>
      <p:pic>
        <p:nvPicPr>
          <p:cNvPr id="8194" name="Picture 2" descr="http://upload.wikimedia.org/wikipedia/commons/b/bc/Scott-anaco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0"/>
            <a:ext cx="6961049" cy="581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05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
            <a:ext cx="8229600" cy="563562"/>
          </a:xfrm>
        </p:spPr>
        <p:txBody>
          <a:bodyPr>
            <a:normAutofit fontScale="90000"/>
          </a:bodyPr>
          <a:lstStyle/>
          <a:p>
            <a:pPr eaLnBrk="1" hangingPunct="1"/>
            <a:r>
              <a:rPr lang="en-US" altLang="en-US" sz="4000" b="1" u="sng" smtClean="0"/>
              <a:t>Civil War Brief Summary (Cont.)</a:t>
            </a:r>
          </a:p>
        </p:txBody>
      </p:sp>
      <p:sp>
        <p:nvSpPr>
          <p:cNvPr id="10243" name="Rectangle 3"/>
          <p:cNvSpPr>
            <a:spLocks noGrp="1" noChangeArrowheads="1"/>
          </p:cNvSpPr>
          <p:nvPr>
            <p:ph type="body" idx="1"/>
          </p:nvPr>
        </p:nvSpPr>
        <p:spPr>
          <a:xfrm>
            <a:off x="0" y="609600"/>
            <a:ext cx="9144000" cy="6629400"/>
          </a:xfrm>
        </p:spPr>
        <p:txBody>
          <a:bodyPr>
            <a:normAutofit/>
          </a:bodyPr>
          <a:lstStyle/>
          <a:p>
            <a:pPr lvl="1">
              <a:buFont typeface="Wingdings" panose="05000000000000000000" pitchFamily="2" charset="2"/>
              <a:buChar char="§"/>
            </a:pPr>
            <a:r>
              <a:rPr lang="en-US" altLang="en-US" sz="1900" dirty="0" smtClean="0"/>
              <a:t> </a:t>
            </a:r>
            <a:r>
              <a:rPr lang="en-US" altLang="en-US" sz="2300" dirty="0" smtClean="0"/>
              <a:t>After </a:t>
            </a:r>
            <a:r>
              <a:rPr lang="en-US" altLang="en-US" sz="2300" b="1" i="1" dirty="0" smtClean="0"/>
              <a:t>Antietam</a:t>
            </a:r>
            <a:r>
              <a:rPr lang="en-US" altLang="en-US" sz="2300" dirty="0" smtClean="0"/>
              <a:t> and the_______________________, though both declined to enter a war @ slavery (also working classes in both countries favored the North) =&gt; Britain also found other supplies of Cotton in </a:t>
            </a:r>
            <a:r>
              <a:rPr lang="en-US" altLang="en-US" sz="2300" b="1" i="1" dirty="0" smtClean="0"/>
              <a:t>India/Egypt, </a:t>
            </a:r>
            <a:r>
              <a:rPr lang="en-US" altLang="en-US" sz="2300" dirty="0" smtClean="0"/>
              <a:t>and refused to make weapons of war for Confederates after </a:t>
            </a:r>
            <a:r>
              <a:rPr lang="en-US" altLang="en-US" sz="2300" b="1" i="1" dirty="0" smtClean="0"/>
              <a:t>Alabama</a:t>
            </a:r>
            <a:r>
              <a:rPr lang="en-US" altLang="en-US" sz="2300" dirty="0" smtClean="0"/>
              <a:t> incident</a:t>
            </a:r>
          </a:p>
          <a:p>
            <a:r>
              <a:rPr lang="en-US" altLang="en-US" sz="2300" dirty="0" smtClean="0"/>
              <a:t>_______________________________________________=&gt; </a:t>
            </a:r>
            <a:r>
              <a:rPr lang="en-US" altLang="en-US" sz="2300" dirty="0"/>
              <a:t>change the tone and ideology of the war =&gt; Q: How so?????</a:t>
            </a:r>
          </a:p>
          <a:p>
            <a:pPr lvl="1" indent="-342900">
              <a:buFont typeface="Wingdings" panose="05000000000000000000" pitchFamily="2" charset="2"/>
              <a:buChar char="§"/>
            </a:pPr>
            <a:r>
              <a:rPr lang="en-US" altLang="en-US" sz="2100" dirty="0"/>
              <a:t>Despite “freeing slaves”, Emancipation Proclamation is really a conservative document =&gt; Q: What slaves does it actually free? Why</a:t>
            </a:r>
            <a:r>
              <a:rPr lang="en-US" altLang="en-US" sz="2100" dirty="0" smtClean="0"/>
              <a:t>???</a:t>
            </a:r>
            <a:endParaRPr lang="en-US" altLang="en-US" sz="2300" b="1" i="1" u="sng" dirty="0" smtClean="0"/>
          </a:p>
          <a:p>
            <a:pPr eaLnBrk="1" hangingPunct="1"/>
            <a:r>
              <a:rPr lang="en-US" altLang="en-US" sz="2300" b="1" i="1" u="sng" dirty="0" smtClean="0"/>
              <a:t>Drafts </a:t>
            </a:r>
            <a:r>
              <a:rPr lang="en-US" altLang="en-US" sz="2300" b="1" i="1" u="sng" dirty="0" smtClean="0"/>
              <a:t>and Military Service</a:t>
            </a:r>
          </a:p>
          <a:p>
            <a:pPr lvl="1">
              <a:buFont typeface="Wingdings" panose="05000000000000000000" pitchFamily="2" charset="2"/>
              <a:buChar char="§"/>
            </a:pPr>
            <a:r>
              <a:rPr lang="en-US" altLang="en-US" sz="2300" dirty="0" smtClean="0"/>
              <a:t>Both North </a:t>
            </a:r>
            <a:r>
              <a:rPr lang="en-US" altLang="en-US" sz="2300" dirty="0"/>
              <a:t>&amp;</a:t>
            </a:r>
            <a:r>
              <a:rPr lang="en-US" altLang="en-US" sz="2300" dirty="0" smtClean="0"/>
              <a:t> South resorted to drafts in later years of war =&gt; Both had draft laws that favored wealthy (Union draft laws allowed </a:t>
            </a:r>
            <a:r>
              <a:rPr lang="en-US" altLang="en-US" sz="2300" b="1" i="1" dirty="0" smtClean="0"/>
              <a:t>“$300 Men</a:t>
            </a:r>
            <a:r>
              <a:rPr lang="en-US" altLang="en-US" sz="2300" dirty="0" smtClean="0"/>
              <a:t>” </a:t>
            </a:r>
            <a:r>
              <a:rPr lang="en-US" altLang="en-US" sz="2300" dirty="0"/>
              <a:t>&amp;</a:t>
            </a:r>
            <a:r>
              <a:rPr lang="en-US" altLang="en-US" sz="2300" dirty="0" smtClean="0"/>
              <a:t> South allowed slaveholders w/ 20 + slaves exemption)</a:t>
            </a:r>
          </a:p>
          <a:p>
            <a:pPr lvl="1">
              <a:buFont typeface="Wingdings" panose="05000000000000000000" pitchFamily="2" charset="2"/>
              <a:buChar char="§"/>
            </a:pPr>
            <a:r>
              <a:rPr lang="en-US" altLang="en-US" sz="2300" dirty="0" smtClean="0"/>
              <a:t>_________________(1863) =&gt; immigrants and working classes revolt against what they consider unfair law (wealthy &amp; blacks exempt)</a:t>
            </a:r>
          </a:p>
          <a:p>
            <a:pPr marL="457200" lvl="1" indent="0">
              <a:buNone/>
            </a:pPr>
            <a:r>
              <a:rPr lang="en-US" altLang="en-US" sz="2300" dirty="0"/>
              <a:t>	</a:t>
            </a:r>
            <a:r>
              <a:rPr lang="en-US" altLang="en-US" sz="2300" dirty="0" smtClean="0"/>
              <a:t>-- Also feared labor competition from freed blacks</a:t>
            </a:r>
            <a:endParaRPr lang="en-US" altLang="en-US" sz="1800" dirty="0" smtClean="0"/>
          </a:p>
          <a:p>
            <a:pPr eaLnBrk="1" hangingPunct="1">
              <a:buFontTx/>
              <a:buNone/>
            </a:pPr>
            <a:r>
              <a:rPr lang="en-US" altLang="en-US" sz="1800" dirty="0" smtClean="0"/>
              <a:t>	</a:t>
            </a:r>
          </a:p>
          <a:p>
            <a:pPr eaLnBrk="1" hangingPunct="1">
              <a:buFontTx/>
              <a:buNone/>
            </a:pPr>
            <a:endParaRPr lang="en-US" altLang="en-US" sz="1800" dirty="0" smtClean="0"/>
          </a:p>
        </p:txBody>
      </p:sp>
    </p:spTree>
    <p:extLst>
      <p:ext uri="{BB962C8B-B14F-4D97-AF65-F5344CB8AC3E}">
        <p14:creationId xmlns:p14="http://schemas.microsoft.com/office/powerpoint/2010/main" val="4077890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39762"/>
          </a:xfrm>
        </p:spPr>
        <p:txBody>
          <a:bodyPr>
            <a:normAutofit/>
          </a:bodyPr>
          <a:lstStyle/>
          <a:p>
            <a:r>
              <a:rPr lang="en-US" sz="3200" b="1" u="sng" dirty="0" smtClean="0"/>
              <a:t>Abraham Lincoln’s Gettysburg Address</a:t>
            </a:r>
            <a:endParaRPr lang="en-US" sz="3200" b="1" u="sng" dirty="0"/>
          </a:p>
        </p:txBody>
      </p:sp>
      <p:sp>
        <p:nvSpPr>
          <p:cNvPr id="3" name="Content Placeholder 2"/>
          <p:cNvSpPr>
            <a:spLocks noGrp="1"/>
          </p:cNvSpPr>
          <p:nvPr>
            <p:ph idx="1"/>
          </p:nvPr>
        </p:nvSpPr>
        <p:spPr>
          <a:xfrm>
            <a:off x="76200" y="1066800"/>
            <a:ext cx="4343400" cy="5638800"/>
          </a:xfrm>
        </p:spPr>
        <p:txBody>
          <a:bodyPr>
            <a:normAutofit/>
          </a:bodyPr>
          <a:lstStyle/>
          <a:p>
            <a:r>
              <a:rPr lang="en-US" sz="2400" dirty="0"/>
              <a:t>“Four score and seven years ago our fathers brought forth on this continent, a new nation, conceived in Liberty, and dedicated to the proposition that all men are created equal. Now we are engaged in a great civil war, testing whether that nation, or any nation so conceived and so dedicated, can long endure.”</a:t>
            </a:r>
          </a:p>
          <a:p>
            <a:pPr marL="0" indent="0">
              <a:buNone/>
            </a:pPr>
            <a:r>
              <a:rPr lang="en-US" sz="2400" dirty="0" smtClean="0"/>
              <a:t>-- </a:t>
            </a:r>
            <a:r>
              <a:rPr lang="en-US" sz="2400" dirty="0"/>
              <a:t>Abraham Lincoln, </a:t>
            </a:r>
            <a:r>
              <a:rPr lang="en-US" sz="2400" b="1" i="1" dirty="0"/>
              <a:t>Gettysburg Address</a:t>
            </a:r>
            <a:r>
              <a:rPr lang="en-US" sz="2400" dirty="0"/>
              <a:t> (November 19</a:t>
            </a:r>
            <a:r>
              <a:rPr lang="en-US" sz="2400" baseline="30000" dirty="0"/>
              <a:t>th</a:t>
            </a:r>
            <a:r>
              <a:rPr lang="en-US" sz="2400" dirty="0"/>
              <a:t> 1863)</a:t>
            </a:r>
          </a:p>
          <a:p>
            <a:endParaRPr lang="en-US" sz="2400" dirty="0"/>
          </a:p>
        </p:txBody>
      </p:sp>
      <p:pic>
        <p:nvPicPr>
          <p:cNvPr id="1026" name="Picture 2" descr="http://s.hswstatic.com/gif/gettysburg-addres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856072"/>
            <a:ext cx="4319357"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953000"/>
            <a:ext cx="4267200" cy="1815882"/>
          </a:xfrm>
          <a:prstGeom prst="rect">
            <a:avLst/>
          </a:prstGeom>
          <a:noFill/>
        </p:spPr>
        <p:txBody>
          <a:bodyPr wrap="square" rtlCol="0">
            <a:spAutoFit/>
          </a:bodyPr>
          <a:lstStyle/>
          <a:p>
            <a:r>
              <a:rPr lang="en-US" sz="1600" dirty="0" smtClean="0">
                <a:solidFill>
                  <a:prstClr val="black"/>
                </a:solidFill>
              </a:rPr>
              <a:t>Q: The </a:t>
            </a:r>
            <a:r>
              <a:rPr lang="en-US" sz="1600" dirty="0">
                <a:solidFill>
                  <a:prstClr val="black"/>
                </a:solidFill>
              </a:rPr>
              <a:t>language and ideas expressed by Lincoln in the passage most directly reflect the language and ideas of what other document in US History</a:t>
            </a:r>
            <a:r>
              <a:rPr lang="en-US" sz="1600" dirty="0" smtClean="0">
                <a:solidFill>
                  <a:prstClr val="black"/>
                </a:solidFill>
              </a:rPr>
              <a:t>?</a:t>
            </a:r>
          </a:p>
          <a:p>
            <a:r>
              <a:rPr lang="en-US" sz="1600" dirty="0" smtClean="0">
                <a:solidFill>
                  <a:prstClr val="black"/>
                </a:solidFill>
              </a:rPr>
              <a:t>Q: </a:t>
            </a:r>
            <a:r>
              <a:rPr lang="en-US" sz="1600" dirty="0">
                <a:solidFill>
                  <a:prstClr val="black"/>
                </a:solidFill>
              </a:rPr>
              <a:t>In the passage, Lincoln is drawing upon which continuity and element of American identity to make his case for renewed support in the northern cause during the Civil War? </a:t>
            </a:r>
          </a:p>
        </p:txBody>
      </p:sp>
    </p:spTree>
    <p:extLst>
      <p:ext uri="{BB962C8B-B14F-4D97-AF65-F5344CB8AC3E}">
        <p14:creationId xmlns:p14="http://schemas.microsoft.com/office/powerpoint/2010/main" val="1429395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altLang="en-US" sz="4000" b="1" u="sng" smtClean="0"/>
              <a:t>NYC Draft Riots -- 1863</a:t>
            </a:r>
          </a:p>
        </p:txBody>
      </p:sp>
      <p:pic>
        <p:nvPicPr>
          <p:cNvPr id="11267" name="Picture 7" descr="1863DraftRiotLy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7848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3211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457200"/>
          </a:xfrm>
        </p:spPr>
        <p:txBody>
          <a:bodyPr>
            <a:normAutofit fontScale="90000"/>
          </a:bodyPr>
          <a:lstStyle/>
          <a:p>
            <a:pPr eaLnBrk="1" hangingPunct="1"/>
            <a:r>
              <a:rPr lang="en-US" altLang="en-US" sz="4000" b="1" u="sng" dirty="0" smtClean="0"/>
              <a:t>Civil War Brief Summary (Cont.)</a:t>
            </a:r>
          </a:p>
        </p:txBody>
      </p:sp>
      <p:sp>
        <p:nvSpPr>
          <p:cNvPr id="12291" name="Rectangle 3"/>
          <p:cNvSpPr>
            <a:spLocks noGrp="1" noChangeArrowheads="1"/>
          </p:cNvSpPr>
          <p:nvPr>
            <p:ph type="body" sz="half" idx="1"/>
          </p:nvPr>
        </p:nvSpPr>
        <p:spPr>
          <a:xfrm>
            <a:off x="0" y="457201"/>
            <a:ext cx="9144000" cy="4267200"/>
          </a:xfrm>
        </p:spPr>
        <p:txBody>
          <a:bodyPr>
            <a:normAutofit fontScale="85000" lnSpcReduction="10000"/>
          </a:bodyPr>
          <a:lstStyle/>
          <a:p>
            <a:pPr eaLnBrk="1" hangingPunct="1"/>
            <a:r>
              <a:rPr lang="en-US" altLang="en-US" sz="2400" b="1" i="1" u="sng" dirty="0" smtClean="0"/>
              <a:t>Economics of War</a:t>
            </a:r>
          </a:p>
          <a:p>
            <a:pPr marL="685800" lvl="1">
              <a:buFont typeface="Wingdings" panose="05000000000000000000" pitchFamily="2" charset="2"/>
              <a:buChar char="§"/>
            </a:pPr>
            <a:r>
              <a:rPr lang="en-US" altLang="en-US" sz="2400" dirty="0" smtClean="0"/>
              <a:t>Both sides tried to mobilize their economies for war (i.e. Total War)</a:t>
            </a:r>
          </a:p>
          <a:p>
            <a:pPr marL="400050" lvl="1" indent="0">
              <a:buNone/>
            </a:pPr>
            <a:r>
              <a:rPr lang="en-US" altLang="en-US" sz="2400" dirty="0"/>
              <a:t>	</a:t>
            </a:r>
            <a:r>
              <a:rPr lang="en-US" altLang="en-US" sz="2400" dirty="0" smtClean="0"/>
              <a:t>-- North much more effective =&gt; converted factories to war production, 	gave bonuses for firearm manufacture, transportation aided production</a:t>
            </a:r>
          </a:p>
          <a:p>
            <a:pPr marL="400050" lvl="1" indent="0">
              <a:buNone/>
            </a:pPr>
            <a:r>
              <a:rPr lang="en-US" altLang="en-US" sz="2400" dirty="0"/>
              <a:t>	</a:t>
            </a:r>
            <a:r>
              <a:rPr lang="en-US" altLang="en-US" sz="2400" dirty="0" smtClean="0"/>
              <a:t>-- South held back by insistence on state’s rights</a:t>
            </a:r>
          </a:p>
          <a:p>
            <a:pPr eaLnBrk="1" hangingPunct="1"/>
            <a:r>
              <a:rPr lang="en-US" altLang="en-US" sz="2400" b="1" u="sng" dirty="0" smtClean="0"/>
              <a:t>Financing of war effort</a:t>
            </a:r>
          </a:p>
          <a:p>
            <a:pPr lvl="1" indent="-342900">
              <a:buFont typeface="Wingdings" panose="05000000000000000000" pitchFamily="2" charset="2"/>
              <a:buChar char="§"/>
            </a:pPr>
            <a:r>
              <a:rPr lang="en-US" altLang="en-US" sz="2400" dirty="0" smtClean="0"/>
              <a:t>Northern War paid for by Taxes (Income, “sin”, customs), borrowing via bonds, and issuing “______________________” (not backed by Gold)</a:t>
            </a:r>
          </a:p>
          <a:p>
            <a:pPr lvl="1">
              <a:buFont typeface="Wingdings" panose="05000000000000000000" pitchFamily="2" charset="2"/>
              <a:buChar char="§"/>
            </a:pPr>
            <a:r>
              <a:rPr lang="en-US" altLang="en-US" sz="2400" dirty="0" smtClean="0"/>
              <a:t>Southern War paid for by bonds, but “</a:t>
            </a:r>
            <a:r>
              <a:rPr lang="en-US" altLang="en-US" sz="2400" b="1" i="1" dirty="0" smtClean="0"/>
              <a:t>State’s Rights</a:t>
            </a:r>
            <a:r>
              <a:rPr lang="en-US" altLang="en-US" sz="2400" dirty="0" smtClean="0"/>
              <a:t>” limited taxes; majority of war paid for by “_________________” which inflated 9000% by 1865</a:t>
            </a:r>
          </a:p>
          <a:p>
            <a:pPr eaLnBrk="1" hangingPunct="1"/>
            <a:r>
              <a:rPr lang="en-US" altLang="en-US" sz="2400" b="1" i="1" u="sng" dirty="0" smtClean="0"/>
              <a:t>Blacks and War effort</a:t>
            </a:r>
          </a:p>
          <a:p>
            <a:pPr lvl="1">
              <a:buFont typeface="Wingdings" panose="05000000000000000000" pitchFamily="2" charset="2"/>
              <a:buChar char="§"/>
            </a:pPr>
            <a:r>
              <a:rPr lang="en-US" altLang="en-US" sz="2400" dirty="0" smtClean="0"/>
              <a:t> Blacks were allowed to enlist in Northern Army after 1863 (10% of Northern Army!!) =&gt; huge manpower bonus at critical time</a:t>
            </a:r>
          </a:p>
          <a:p>
            <a:pPr eaLnBrk="1" hangingPunct="1">
              <a:buFontTx/>
              <a:buNone/>
            </a:pPr>
            <a:endParaRPr lang="en-US" altLang="en-US" sz="2000" dirty="0" smtClean="0"/>
          </a:p>
        </p:txBody>
      </p:sp>
      <p:pic>
        <p:nvPicPr>
          <p:cNvPr id="12292" name="Picture 5" descr="FR129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52400" y="4648199"/>
            <a:ext cx="4343400" cy="2204581"/>
          </a:xfrm>
          <a:noFill/>
        </p:spPr>
      </p:pic>
      <p:pic>
        <p:nvPicPr>
          <p:cNvPr id="12293" name="Picture 14" descr="s63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648200"/>
            <a:ext cx="4114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3488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0"/>
            <a:ext cx="8839200" cy="533400"/>
          </a:xfrm>
        </p:spPr>
        <p:txBody>
          <a:bodyPr>
            <a:normAutofit fontScale="90000"/>
          </a:bodyPr>
          <a:lstStyle/>
          <a:p>
            <a:pPr eaLnBrk="1" hangingPunct="1"/>
            <a:r>
              <a:rPr lang="en-US" altLang="en-US" sz="3600" b="1" u="sng" smtClean="0"/>
              <a:t>Lincoln’s Suspension of Civil Liberties</a:t>
            </a:r>
          </a:p>
        </p:txBody>
      </p:sp>
      <p:sp>
        <p:nvSpPr>
          <p:cNvPr id="15363" name="Rectangle 3"/>
          <p:cNvSpPr>
            <a:spLocks noGrp="1" noChangeArrowheads="1"/>
          </p:cNvSpPr>
          <p:nvPr>
            <p:ph type="body" idx="1"/>
          </p:nvPr>
        </p:nvSpPr>
        <p:spPr>
          <a:xfrm>
            <a:off x="0" y="533400"/>
            <a:ext cx="9144000" cy="6324600"/>
          </a:xfrm>
        </p:spPr>
        <p:txBody>
          <a:bodyPr/>
          <a:lstStyle/>
          <a:p>
            <a:pPr eaLnBrk="1" hangingPunct="1">
              <a:lnSpc>
                <a:spcPct val="90000"/>
              </a:lnSpc>
            </a:pPr>
            <a:r>
              <a:rPr lang="en-US" altLang="en-US" sz="2300" dirty="0" smtClean="0"/>
              <a:t>Lincoln has been much criticized for his suspension of Civil Liberties during time of war =&gt; Why necessary??? (</a:t>
            </a:r>
            <a:r>
              <a:rPr lang="en-US" altLang="en-US" sz="2300" b="1" i="1" dirty="0" smtClean="0"/>
              <a:t>Lincoln, Wilson, FDR, Bush</a:t>
            </a:r>
            <a:r>
              <a:rPr lang="en-US" altLang="en-US" sz="2300" dirty="0" smtClean="0"/>
              <a:t>)</a:t>
            </a:r>
          </a:p>
          <a:p>
            <a:pPr lvl="1">
              <a:lnSpc>
                <a:spcPct val="90000"/>
              </a:lnSpc>
              <a:buFont typeface="Wingdings" panose="05000000000000000000" pitchFamily="2" charset="2"/>
              <a:buChar char="§"/>
            </a:pPr>
            <a:r>
              <a:rPr lang="en-US" altLang="en-US" sz="2300" dirty="0" smtClean="0"/>
              <a:t>Lincoln concluded that he needed to “tear a few holes in the Constitution  . . . And patch them later” ** </a:t>
            </a:r>
            <a:r>
              <a:rPr lang="en-US" altLang="en-US" sz="2300" b="1" i="1" dirty="0" smtClean="0"/>
              <a:t>Opinions??</a:t>
            </a:r>
            <a:r>
              <a:rPr lang="en-US" altLang="en-US" sz="2300" dirty="0" smtClean="0"/>
              <a:t> **</a:t>
            </a:r>
          </a:p>
          <a:p>
            <a:pPr eaLnBrk="1" hangingPunct="1">
              <a:lnSpc>
                <a:spcPct val="90000"/>
              </a:lnSpc>
            </a:pPr>
            <a:r>
              <a:rPr lang="en-US" altLang="en-US" sz="2300" dirty="0" smtClean="0"/>
              <a:t>What did he do??</a:t>
            </a:r>
          </a:p>
          <a:p>
            <a:pPr eaLnBrk="1" hangingPunct="1">
              <a:lnSpc>
                <a:spcPct val="90000"/>
              </a:lnSpc>
              <a:buFontTx/>
              <a:buNone/>
            </a:pPr>
            <a:r>
              <a:rPr lang="en-US" altLang="en-US" sz="2300" dirty="0" smtClean="0"/>
              <a:t>	#1: </a:t>
            </a:r>
            <a:r>
              <a:rPr lang="en-US" altLang="en-US" sz="2300" b="1" i="1" dirty="0" smtClean="0"/>
              <a:t>Proclaimed a blockade w/o congressional authority</a:t>
            </a:r>
            <a:r>
              <a:rPr lang="en-US" altLang="en-US" sz="2300" dirty="0" smtClean="0"/>
              <a:t> (Supreme Court later ruled Constitutional b/c Congress wasn’t in session)</a:t>
            </a:r>
          </a:p>
          <a:p>
            <a:pPr eaLnBrk="1" hangingPunct="1">
              <a:lnSpc>
                <a:spcPct val="90000"/>
              </a:lnSpc>
              <a:buFontTx/>
              <a:buNone/>
            </a:pPr>
            <a:r>
              <a:rPr lang="en-US" altLang="en-US" sz="2300" dirty="0" smtClean="0"/>
              <a:t>	#2: </a:t>
            </a:r>
            <a:r>
              <a:rPr lang="en-US" altLang="en-US" sz="2300" b="1" i="1" dirty="0" smtClean="0"/>
              <a:t>Increased the size of Federal army</a:t>
            </a:r>
            <a:r>
              <a:rPr lang="en-US" altLang="en-US" sz="2300" dirty="0" smtClean="0"/>
              <a:t> w/o Congressional approval</a:t>
            </a:r>
          </a:p>
          <a:p>
            <a:pPr eaLnBrk="1" hangingPunct="1">
              <a:lnSpc>
                <a:spcPct val="90000"/>
              </a:lnSpc>
              <a:buFontTx/>
              <a:buNone/>
            </a:pPr>
            <a:r>
              <a:rPr lang="en-US" altLang="en-US" sz="2300" dirty="0" smtClean="0"/>
              <a:t>	#3: </a:t>
            </a:r>
            <a:r>
              <a:rPr lang="en-US" altLang="en-US" sz="2300" dirty="0"/>
              <a:t>S</a:t>
            </a:r>
            <a:r>
              <a:rPr lang="en-US" altLang="en-US" sz="2300" b="1" i="1" dirty="0" smtClean="0"/>
              <a:t>pending of Federal (2M$$)</a:t>
            </a:r>
            <a:r>
              <a:rPr lang="en-US" altLang="en-US" sz="2300" dirty="0" smtClean="0"/>
              <a:t> w/o Congressional approval</a:t>
            </a:r>
          </a:p>
          <a:p>
            <a:pPr eaLnBrk="1" hangingPunct="1">
              <a:lnSpc>
                <a:spcPct val="90000"/>
              </a:lnSpc>
              <a:buFontTx/>
              <a:buNone/>
            </a:pPr>
            <a:r>
              <a:rPr lang="en-US" altLang="en-US" sz="2300" dirty="0" smtClean="0"/>
              <a:t>	#4: Suspended </a:t>
            </a:r>
            <a:r>
              <a:rPr lang="en-US" altLang="en-US" sz="2300" b="1" i="1" dirty="0" smtClean="0"/>
              <a:t>writ of habeas corpus</a:t>
            </a:r>
            <a:r>
              <a:rPr lang="en-US" altLang="en-US" sz="2300" dirty="0" smtClean="0"/>
              <a:t> so that anti-Union protestors could be arrested and keep in prison w/o a trial</a:t>
            </a:r>
          </a:p>
          <a:p>
            <a:pPr lvl="1">
              <a:lnSpc>
                <a:spcPct val="90000"/>
              </a:lnSpc>
              <a:buFont typeface="Wingdings" panose="05000000000000000000" pitchFamily="2" charset="2"/>
              <a:buChar char="§"/>
            </a:pPr>
            <a:r>
              <a:rPr lang="en-US" altLang="en-US" sz="2300" dirty="0" smtClean="0"/>
              <a:t>Arrested anti-Union newspapers editors in North</a:t>
            </a:r>
          </a:p>
          <a:p>
            <a:pPr eaLnBrk="1" hangingPunct="1">
              <a:lnSpc>
                <a:spcPct val="90000"/>
              </a:lnSpc>
              <a:buFontTx/>
              <a:buNone/>
            </a:pPr>
            <a:r>
              <a:rPr lang="en-US" altLang="en-US" sz="2300" dirty="0" smtClean="0"/>
              <a:t>	#5: “</a:t>
            </a:r>
            <a:r>
              <a:rPr lang="en-US" altLang="en-US" sz="2300" b="1" i="1" dirty="0" smtClean="0"/>
              <a:t>Supervised” voting</a:t>
            </a:r>
            <a:r>
              <a:rPr lang="en-US" altLang="en-US" sz="2300" dirty="0" smtClean="0"/>
              <a:t> in Border States to ensure loyalty	</a:t>
            </a:r>
          </a:p>
          <a:p>
            <a:pPr eaLnBrk="1" hangingPunct="1">
              <a:lnSpc>
                <a:spcPct val="90000"/>
              </a:lnSpc>
            </a:pPr>
            <a:r>
              <a:rPr lang="en-US" altLang="en-US" sz="2300" b="1" i="1" dirty="0" smtClean="0"/>
              <a:t>ALL</a:t>
            </a:r>
            <a:r>
              <a:rPr lang="en-US" altLang="en-US" sz="2300" dirty="0" smtClean="0"/>
              <a:t> of the above are Unconstitutional =&gt; does this constitute “</a:t>
            </a:r>
            <a:r>
              <a:rPr lang="en-US" altLang="en-US" sz="2300" b="1" i="1" dirty="0" smtClean="0"/>
              <a:t>High crimes and misdemeanors</a:t>
            </a:r>
            <a:r>
              <a:rPr lang="en-US" altLang="en-US" sz="2300" dirty="0" smtClean="0"/>
              <a:t>”?? </a:t>
            </a:r>
          </a:p>
          <a:p>
            <a:pPr eaLnBrk="1" hangingPunct="1">
              <a:lnSpc>
                <a:spcPct val="90000"/>
              </a:lnSpc>
              <a:buFontTx/>
              <a:buNone/>
            </a:pPr>
            <a:r>
              <a:rPr lang="en-US" altLang="en-US" sz="2000" dirty="0" smtClean="0"/>
              <a:t>	</a:t>
            </a:r>
          </a:p>
        </p:txBody>
      </p:sp>
    </p:spTree>
    <p:extLst>
      <p:ext uri="{BB962C8B-B14F-4D97-AF65-F5344CB8AC3E}">
        <p14:creationId xmlns:p14="http://schemas.microsoft.com/office/powerpoint/2010/main" val="2361442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lnSpcReduction="10000"/>
          </a:bodyPr>
          <a:lstStyle/>
          <a:p>
            <a:r>
              <a:rPr lang="en-US" sz="2300" dirty="0" smtClean="0"/>
              <a:t>As the US expanded two ideologies emerged as to how the nation should use the new land acquired . . .</a:t>
            </a:r>
          </a:p>
          <a:p>
            <a:pPr lvl="1" indent="-342900">
              <a:buFont typeface="Wingdings" panose="05000000000000000000" pitchFamily="2" charset="2"/>
              <a:buChar char="§"/>
            </a:pPr>
            <a:r>
              <a:rPr lang="en-US" sz="2300" b="1" i="1" dirty="0" smtClean="0"/>
              <a:t>Northern view </a:t>
            </a:r>
            <a:r>
              <a:rPr lang="en-US" sz="2300" dirty="0" smtClean="0"/>
              <a:t>=&gt; use land for industrial development and promote free labor in territories (</a:t>
            </a:r>
            <a:r>
              <a:rPr lang="en-US" sz="2300" b="1" i="1" dirty="0" smtClean="0"/>
              <a:t>abolitionist influenced</a:t>
            </a:r>
            <a:r>
              <a:rPr lang="en-US" sz="2300" dirty="0" smtClean="0"/>
              <a:t>)</a:t>
            </a:r>
            <a:endParaRPr lang="en-US" sz="2300" dirty="0"/>
          </a:p>
          <a:p>
            <a:pPr lvl="1" indent="-342900">
              <a:buFont typeface="Wingdings" panose="05000000000000000000" pitchFamily="2" charset="2"/>
              <a:buChar char="§"/>
            </a:pPr>
            <a:r>
              <a:rPr lang="en-US" sz="2300" b="1" i="1" dirty="0" smtClean="0"/>
              <a:t>Southern view </a:t>
            </a:r>
            <a:r>
              <a:rPr lang="en-US" sz="2300" dirty="0" smtClean="0"/>
              <a:t>=&gt; use land to expand cash crop agriculture and slavery (influenced by southern “fire eaters”)</a:t>
            </a:r>
          </a:p>
          <a:p>
            <a:pPr marL="400050" lvl="1" indent="0">
              <a:buNone/>
            </a:pPr>
            <a:r>
              <a:rPr lang="en-US" sz="2300" dirty="0"/>
              <a:t>	</a:t>
            </a:r>
            <a:r>
              <a:rPr lang="en-US" sz="2300" dirty="0" smtClean="0"/>
              <a:t>-- Southerners also want to ensure survival of institution by 	expansion and also preserve political balance in Senate</a:t>
            </a:r>
          </a:p>
          <a:p>
            <a:r>
              <a:rPr lang="en-US" sz="2300" dirty="0" smtClean="0"/>
              <a:t>Series of compromises crafted by gifted politicians (i.e. </a:t>
            </a:r>
            <a:r>
              <a:rPr lang="en-US" sz="2300" b="1" i="1" dirty="0" smtClean="0"/>
              <a:t>Henry Clay, Daniel Webster and JC Calhoun</a:t>
            </a:r>
            <a:r>
              <a:rPr lang="en-US" sz="2300" dirty="0" smtClean="0"/>
              <a:t>) preserved Union during 1800 – 1840</a:t>
            </a:r>
          </a:p>
          <a:p>
            <a:pPr lvl="1">
              <a:buFont typeface="Wingdings" panose="05000000000000000000" pitchFamily="2" charset="2"/>
              <a:buChar char="§"/>
            </a:pPr>
            <a:r>
              <a:rPr lang="en-US" sz="2300" b="1" i="1" dirty="0" smtClean="0"/>
              <a:t>Missouri Compromise </a:t>
            </a:r>
            <a:r>
              <a:rPr lang="en-US" sz="2300" dirty="0" smtClean="0"/>
              <a:t>(1820) most significant =&gt; divided nation into Slave and Free territories after LA Purchase</a:t>
            </a:r>
          </a:p>
          <a:p>
            <a:pPr lvl="1">
              <a:buFont typeface="Wingdings" panose="05000000000000000000" pitchFamily="2" charset="2"/>
              <a:buChar char="§"/>
            </a:pPr>
            <a:r>
              <a:rPr lang="en-US" sz="2300" dirty="0" smtClean="0"/>
              <a:t>Others concerning Tariff of Abominations, </a:t>
            </a:r>
            <a:r>
              <a:rPr lang="en-US" sz="2300" dirty="0" err="1" smtClean="0"/>
              <a:t>Natl</a:t>
            </a:r>
            <a:r>
              <a:rPr lang="en-US" sz="2300" dirty="0" smtClean="0"/>
              <a:t> Bank, etc….</a:t>
            </a:r>
          </a:p>
          <a:p>
            <a:pPr marL="400050"/>
            <a:r>
              <a:rPr lang="en-US" sz="2300" dirty="0" smtClean="0"/>
              <a:t>__________________(1846-1848) brought the issue of slavery in the territories up again as large new sections of land were acquired </a:t>
            </a:r>
          </a:p>
          <a:p>
            <a:pPr marL="857250" lvl="1" indent="-342900">
              <a:buFont typeface="Wingdings" panose="05000000000000000000" pitchFamily="2" charset="2"/>
              <a:buChar char="§"/>
            </a:pPr>
            <a:r>
              <a:rPr lang="en-US" sz="2300" dirty="0" smtClean="0"/>
              <a:t>The war also created huge conflicts on the </a:t>
            </a:r>
            <a:r>
              <a:rPr lang="en-US" sz="2300" dirty="0" err="1" smtClean="0"/>
              <a:t>homefront</a:t>
            </a:r>
            <a:r>
              <a:rPr lang="en-US" sz="2300" dirty="0" smtClean="0"/>
              <a:t> between Whigs and Democrats due to the way in which it started</a:t>
            </a:r>
          </a:p>
          <a:p>
            <a:pPr marL="514350" lvl="1" indent="0">
              <a:buNone/>
            </a:pPr>
            <a:r>
              <a:rPr lang="en-US" sz="2300" dirty="0" smtClean="0"/>
              <a:t>		</a:t>
            </a:r>
            <a:r>
              <a:rPr lang="en-US" sz="2300" b="1" i="1" dirty="0" smtClean="0"/>
              <a:t>** Brief review of Mexican War ** </a:t>
            </a:r>
            <a:endParaRPr lang="en-US" sz="2300" b="1" i="1"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US Expansionism up to 1848</a:t>
            </a:r>
            <a:endParaRPr lang="en-US" b="1" u="sng" dirty="0"/>
          </a:p>
        </p:txBody>
      </p:sp>
    </p:spTree>
    <p:extLst>
      <p:ext uri="{BB962C8B-B14F-4D97-AF65-F5344CB8AC3E}">
        <p14:creationId xmlns:p14="http://schemas.microsoft.com/office/powerpoint/2010/main" val="4233147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9227"/>
            <a:ext cx="8229600" cy="411162"/>
          </a:xfrm>
        </p:spPr>
        <p:txBody>
          <a:bodyPr>
            <a:normAutofit fontScale="90000"/>
          </a:bodyPr>
          <a:lstStyle/>
          <a:p>
            <a:pPr eaLnBrk="1" hangingPunct="1"/>
            <a:r>
              <a:rPr lang="en-US" altLang="en-US" sz="3200" b="1" u="sng" dirty="0" smtClean="0"/>
              <a:t>Election of 1864 – Politics during War</a:t>
            </a:r>
          </a:p>
        </p:txBody>
      </p:sp>
      <p:sp>
        <p:nvSpPr>
          <p:cNvPr id="16387" name="Rectangle 3"/>
          <p:cNvSpPr>
            <a:spLocks noGrp="1" noChangeArrowheads="1"/>
          </p:cNvSpPr>
          <p:nvPr>
            <p:ph type="body" sz="half" idx="1"/>
          </p:nvPr>
        </p:nvSpPr>
        <p:spPr>
          <a:xfrm>
            <a:off x="0" y="457201"/>
            <a:ext cx="9144000" cy="3352800"/>
          </a:xfrm>
        </p:spPr>
        <p:txBody>
          <a:bodyPr>
            <a:noAutofit/>
          </a:bodyPr>
          <a:lstStyle/>
          <a:p>
            <a:pPr eaLnBrk="1" hangingPunct="1"/>
            <a:r>
              <a:rPr lang="en-US" altLang="en-US" sz="2200" dirty="0" smtClean="0"/>
              <a:t>The Northern Democrats had divided in two after the outbreak of the war =&gt; Pro-War Democrats and Peace Democrats known as “_______________”</a:t>
            </a:r>
          </a:p>
          <a:p>
            <a:pPr lvl="1">
              <a:buFont typeface="Wingdings" panose="05000000000000000000" pitchFamily="2" charset="2"/>
              <a:buChar char="§"/>
            </a:pPr>
            <a:r>
              <a:rPr lang="en-US" altLang="en-US" sz="2200" dirty="0" smtClean="0"/>
              <a:t>Copperheads like </a:t>
            </a:r>
            <a:r>
              <a:rPr lang="en-US" altLang="en-US" sz="2200" b="1" i="1" dirty="0" smtClean="0"/>
              <a:t>Clement </a:t>
            </a:r>
            <a:r>
              <a:rPr lang="en-US" altLang="en-US" sz="2200" b="1" i="1" dirty="0" err="1" smtClean="0"/>
              <a:t>Vallandingham</a:t>
            </a:r>
            <a:r>
              <a:rPr lang="en-US" altLang="en-US" sz="2200" dirty="0" smtClean="0"/>
              <a:t> spoke against war </a:t>
            </a:r>
            <a:r>
              <a:rPr lang="en-US" altLang="en-US" sz="2200" dirty="0"/>
              <a:t>&amp;</a:t>
            </a:r>
            <a:r>
              <a:rPr lang="en-US" altLang="en-US" sz="2200" dirty="0" smtClean="0"/>
              <a:t> committed Treason (attempt to negotiate secession of NW states)</a:t>
            </a:r>
          </a:p>
          <a:p>
            <a:pPr eaLnBrk="1" hangingPunct="1"/>
            <a:r>
              <a:rPr lang="en-US" altLang="en-US" sz="2200" dirty="0" smtClean="0"/>
              <a:t>B/c the Republicans feared defeat they combined with the Pro-War Democrats and nominated Dem. </a:t>
            </a:r>
            <a:r>
              <a:rPr lang="en-US" altLang="en-US" sz="2200" b="1" i="1" dirty="0" smtClean="0"/>
              <a:t>Andrew Johnson</a:t>
            </a:r>
            <a:r>
              <a:rPr lang="en-US" altLang="en-US" sz="2200" dirty="0" smtClean="0"/>
              <a:t> as VP to attract votes</a:t>
            </a:r>
          </a:p>
          <a:p>
            <a:pPr eaLnBrk="1" hangingPunct="1"/>
            <a:r>
              <a:rPr lang="en-US" altLang="en-US" sz="2200" dirty="0" smtClean="0"/>
              <a:t>Dems nominate </a:t>
            </a:r>
            <a:r>
              <a:rPr lang="en-US" altLang="en-US" sz="2200" b="1" i="1" dirty="0" smtClean="0"/>
              <a:t>General McClellan</a:t>
            </a:r>
            <a:r>
              <a:rPr lang="en-US" altLang="en-US" sz="2200" dirty="0" smtClean="0"/>
              <a:t> and run on a “Peace” platform</a:t>
            </a:r>
          </a:p>
          <a:p>
            <a:pPr eaLnBrk="1" hangingPunct="1"/>
            <a:r>
              <a:rPr lang="en-US" altLang="en-US" sz="2200" dirty="0" smtClean="0"/>
              <a:t>Election was very close and Union soldiers were allowed to vote at front and furloughed home to vote in some cases</a:t>
            </a:r>
          </a:p>
        </p:txBody>
      </p:sp>
      <p:pic>
        <p:nvPicPr>
          <p:cNvPr id="16388" name="Picture 7" descr="ph10"/>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600200" y="3886200"/>
            <a:ext cx="6096000" cy="2948836"/>
          </a:xfrm>
          <a:noFill/>
        </p:spPr>
      </p:pic>
    </p:spTree>
    <p:extLst>
      <p:ext uri="{BB962C8B-B14F-4D97-AF65-F5344CB8AC3E}">
        <p14:creationId xmlns:p14="http://schemas.microsoft.com/office/powerpoint/2010/main" val="1757901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4161" y="76200"/>
            <a:ext cx="8229600" cy="304800"/>
          </a:xfrm>
        </p:spPr>
        <p:txBody>
          <a:bodyPr>
            <a:normAutofit fontScale="90000"/>
          </a:bodyPr>
          <a:lstStyle/>
          <a:p>
            <a:r>
              <a:rPr lang="en-US" b="1" u="sng" dirty="0" smtClean="0"/>
              <a:t>End of Civil War</a:t>
            </a:r>
            <a:endParaRPr lang="en-US" b="1" u="sng" dirty="0"/>
          </a:p>
        </p:txBody>
      </p:sp>
      <p:sp>
        <p:nvSpPr>
          <p:cNvPr id="3" name="Text Placeholder 2"/>
          <p:cNvSpPr>
            <a:spLocks noGrp="1"/>
          </p:cNvSpPr>
          <p:nvPr>
            <p:ph type="body" sz="half" idx="1"/>
          </p:nvPr>
        </p:nvSpPr>
        <p:spPr>
          <a:xfrm>
            <a:off x="0" y="457200"/>
            <a:ext cx="9144000" cy="3428999"/>
          </a:xfrm>
        </p:spPr>
        <p:txBody>
          <a:bodyPr>
            <a:normAutofit fontScale="92500" lnSpcReduction="20000"/>
          </a:bodyPr>
          <a:lstStyle/>
          <a:p>
            <a:r>
              <a:rPr lang="en-US" sz="2300" dirty="0" smtClean="0"/>
              <a:t>After 4+ years of war Lee finally surrendered to Grant at Appomattox on April 9</a:t>
            </a:r>
            <a:r>
              <a:rPr lang="en-US" sz="2300" baseline="30000" dirty="0" smtClean="0"/>
              <a:t>th</a:t>
            </a:r>
            <a:r>
              <a:rPr lang="en-US" sz="2300" dirty="0" smtClean="0"/>
              <a:t> 1865 =&gt; war claimed over 630,000 dead w/ over 1M </a:t>
            </a:r>
            <a:r>
              <a:rPr lang="en-US" sz="2300" dirty="0" err="1" smtClean="0"/>
              <a:t>causalties</a:t>
            </a:r>
            <a:endParaRPr lang="en-US" sz="2300" dirty="0" smtClean="0"/>
          </a:p>
          <a:p>
            <a:r>
              <a:rPr lang="en-US" sz="2300" dirty="0" smtClean="0"/>
              <a:t>Why Union victorious?</a:t>
            </a:r>
          </a:p>
          <a:p>
            <a:pPr marL="0" indent="0">
              <a:buNone/>
            </a:pPr>
            <a:r>
              <a:rPr lang="en-US" sz="2300" dirty="0" smtClean="0"/>
              <a:t>#1: </a:t>
            </a:r>
            <a:r>
              <a:rPr lang="en-US" sz="2300" b="1" i="1" dirty="0" smtClean="0"/>
              <a:t>Greater resources and manpower </a:t>
            </a:r>
            <a:r>
              <a:rPr lang="en-US" sz="2300" dirty="0" smtClean="0"/>
              <a:t>=&gt; economic manufacturing, population, naval ships and transportation </a:t>
            </a:r>
            <a:r>
              <a:rPr lang="en-US" sz="2300" dirty="0" err="1" smtClean="0"/>
              <a:t>infastructure</a:t>
            </a:r>
            <a:r>
              <a:rPr lang="en-US" sz="2300" dirty="0" smtClean="0"/>
              <a:t> (RR)</a:t>
            </a:r>
          </a:p>
          <a:p>
            <a:pPr marL="0" indent="0">
              <a:buNone/>
            </a:pPr>
            <a:r>
              <a:rPr lang="en-US" sz="2300" dirty="0" smtClean="0"/>
              <a:t>#2: </a:t>
            </a:r>
            <a:r>
              <a:rPr lang="en-US" sz="2300" b="1" i="1" dirty="0" smtClean="0"/>
              <a:t>Improved military leadership </a:t>
            </a:r>
            <a:r>
              <a:rPr lang="en-US" sz="2300" dirty="0" smtClean="0"/>
              <a:t>=&gt; Grant and Sherman tipped scales to Union near the end of war (South exhausted)</a:t>
            </a:r>
          </a:p>
          <a:p>
            <a:pPr marL="0" indent="0">
              <a:buNone/>
            </a:pPr>
            <a:r>
              <a:rPr lang="en-US" sz="2300" dirty="0" smtClean="0"/>
              <a:t>#3: </a:t>
            </a:r>
            <a:r>
              <a:rPr lang="en-US" sz="2300" b="1" i="1" dirty="0" smtClean="0"/>
              <a:t>Sherman’s March to Sea </a:t>
            </a:r>
            <a:r>
              <a:rPr lang="en-US" sz="2300" dirty="0" smtClean="0"/>
              <a:t>=&gt; destroyed Southern environment &amp; </a:t>
            </a:r>
            <a:r>
              <a:rPr lang="en-US" sz="2300" dirty="0" err="1" smtClean="0"/>
              <a:t>infastructure</a:t>
            </a:r>
            <a:r>
              <a:rPr lang="en-US" sz="2300" dirty="0" smtClean="0"/>
              <a:t>; tapped will to fight</a:t>
            </a:r>
          </a:p>
          <a:p>
            <a:pPr marL="0" indent="0">
              <a:buNone/>
            </a:pPr>
            <a:r>
              <a:rPr lang="en-US" sz="2300" b="1" i="1" dirty="0" smtClean="0"/>
              <a:t>#4: Lack of foreign intervention </a:t>
            </a:r>
            <a:r>
              <a:rPr lang="en-US" sz="2300" dirty="0" smtClean="0"/>
              <a:t>=&gt; Lincoln’s diplomatic </a:t>
            </a:r>
            <a:r>
              <a:rPr lang="en-US" sz="2300" dirty="0" err="1" smtClean="0"/>
              <a:t>manuevers</a:t>
            </a:r>
            <a:r>
              <a:rPr lang="en-US" sz="2300" dirty="0" smtClean="0"/>
              <a:t> (i.e. </a:t>
            </a:r>
            <a:r>
              <a:rPr lang="en-US" sz="2300" b="1" i="1" dirty="0" smtClean="0"/>
              <a:t>Emancipation Proclamation</a:t>
            </a:r>
            <a:r>
              <a:rPr lang="en-US" sz="2300" dirty="0" smtClean="0"/>
              <a:t>) kept foreign nations out of war</a:t>
            </a:r>
            <a:endParaRPr lang="en-US" sz="2300" dirty="0"/>
          </a:p>
        </p:txBody>
      </p:sp>
      <p:pic>
        <p:nvPicPr>
          <p:cNvPr id="9218" name="Picture 2" descr="http://jurist.org/thisday/roberteleesur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0"/>
            <a:ext cx="4950723" cy="3028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83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0"/>
            <a:ext cx="8229600" cy="533400"/>
          </a:xfrm>
        </p:spPr>
        <p:txBody>
          <a:bodyPr>
            <a:normAutofit fontScale="90000"/>
          </a:bodyPr>
          <a:lstStyle/>
          <a:p>
            <a:pPr eaLnBrk="1" hangingPunct="1"/>
            <a:r>
              <a:rPr lang="en-US" altLang="en-US" sz="3200" b="1" u="sng" dirty="0" smtClean="0"/>
              <a:t>Civil War – Results and Consequences</a:t>
            </a:r>
          </a:p>
        </p:txBody>
      </p:sp>
      <p:sp>
        <p:nvSpPr>
          <p:cNvPr id="24579" name="Rectangle 3"/>
          <p:cNvSpPr>
            <a:spLocks noGrp="1" noChangeArrowheads="1"/>
          </p:cNvSpPr>
          <p:nvPr>
            <p:ph type="body" idx="1"/>
          </p:nvPr>
        </p:nvSpPr>
        <p:spPr>
          <a:xfrm>
            <a:off x="0" y="533400"/>
            <a:ext cx="8991600" cy="6400800"/>
          </a:xfrm>
        </p:spPr>
        <p:txBody>
          <a:bodyPr>
            <a:normAutofit/>
          </a:bodyPr>
          <a:lstStyle/>
          <a:p>
            <a:pPr eaLnBrk="1" hangingPunct="1">
              <a:buFontTx/>
              <a:buNone/>
            </a:pPr>
            <a:r>
              <a:rPr lang="en-US" altLang="en-US" sz="2400" b="1" u="sng" dirty="0" smtClean="0"/>
              <a:t>Northern Effects</a:t>
            </a:r>
          </a:p>
          <a:p>
            <a:pPr eaLnBrk="1" hangingPunct="1">
              <a:buFontTx/>
              <a:buNone/>
            </a:pPr>
            <a:r>
              <a:rPr lang="en-US" altLang="en-US" sz="2000" dirty="0" smtClean="0"/>
              <a:t>#1: </a:t>
            </a:r>
            <a:r>
              <a:rPr lang="en-US" altLang="en-US" sz="2000" b="1" i="1" dirty="0" smtClean="0"/>
              <a:t>Huge industrial boom</a:t>
            </a:r>
            <a:r>
              <a:rPr lang="en-US" altLang="en-US" sz="2000" dirty="0" smtClean="0"/>
              <a:t> – wartime industries flourish and innovation rewarded greatly =&gt; grain exporting began, oil industry in PA</a:t>
            </a:r>
          </a:p>
          <a:p>
            <a:pPr eaLnBrk="1" hangingPunct="1">
              <a:buFontTx/>
              <a:buNone/>
            </a:pPr>
            <a:r>
              <a:rPr lang="en-US" altLang="en-US" sz="2000" dirty="0" smtClean="0"/>
              <a:t>#2: </a:t>
            </a:r>
            <a:r>
              <a:rPr lang="en-US" altLang="en-US" sz="2000" b="1" i="1" dirty="0" smtClean="0"/>
              <a:t>Improved infrastructure and internal improvements</a:t>
            </a:r>
            <a:r>
              <a:rPr lang="en-US" altLang="en-US" sz="2000" dirty="0" smtClean="0"/>
              <a:t> =&gt; Focus on “transcontinental RR”; leads to large westward migration</a:t>
            </a:r>
          </a:p>
          <a:p>
            <a:pPr eaLnBrk="1" hangingPunct="1">
              <a:buFontTx/>
              <a:buNone/>
            </a:pPr>
            <a:r>
              <a:rPr lang="en-US" altLang="en-US" sz="2000" dirty="0" smtClean="0"/>
              <a:t>#3: </a:t>
            </a:r>
            <a:r>
              <a:rPr lang="en-US" altLang="en-US" sz="2000" b="1" i="1" dirty="0" smtClean="0"/>
              <a:t>Increased expression of “Nationalism</a:t>
            </a:r>
            <a:r>
              <a:rPr lang="en-US" altLang="en-US" sz="2000" dirty="0" smtClean="0"/>
              <a:t>” – national government and philosophy dominant now (triumph of Federalism; death of state’s rights)</a:t>
            </a:r>
          </a:p>
          <a:p>
            <a:pPr eaLnBrk="1" hangingPunct="1">
              <a:buFontTx/>
              <a:buNone/>
            </a:pPr>
            <a:r>
              <a:rPr lang="en-US" altLang="en-US" sz="2400" b="1" u="sng" dirty="0" smtClean="0"/>
              <a:t>Southern Effects</a:t>
            </a:r>
          </a:p>
          <a:p>
            <a:pPr eaLnBrk="1" hangingPunct="1">
              <a:buFontTx/>
              <a:buNone/>
            </a:pPr>
            <a:r>
              <a:rPr lang="en-US" altLang="en-US" sz="2000" dirty="0" smtClean="0"/>
              <a:t>#1: </a:t>
            </a:r>
            <a:r>
              <a:rPr lang="en-US" altLang="en-US" sz="2000" b="1" i="1" dirty="0" smtClean="0"/>
              <a:t>Economic Collapse and Ruin</a:t>
            </a:r>
            <a:r>
              <a:rPr lang="en-US" altLang="en-US" sz="2000" dirty="0" smtClean="0"/>
              <a:t> =&gt; South had 30% of nations wealth in 1860 and only 12% by 1870!!</a:t>
            </a:r>
          </a:p>
          <a:p>
            <a:pPr eaLnBrk="1" hangingPunct="1">
              <a:buFontTx/>
              <a:buNone/>
            </a:pPr>
            <a:r>
              <a:rPr lang="en-US" altLang="en-US" sz="2000" dirty="0" smtClean="0"/>
              <a:t>	-- $2B worth of slaves freed, huge war debts, currency worthless, blacks destitute and clueless initially</a:t>
            </a:r>
          </a:p>
          <a:p>
            <a:pPr eaLnBrk="1" hangingPunct="1">
              <a:buFontTx/>
              <a:buNone/>
            </a:pPr>
            <a:r>
              <a:rPr lang="en-US" altLang="en-US" sz="2000" dirty="0" smtClean="0"/>
              <a:t>#2: </a:t>
            </a:r>
            <a:r>
              <a:rPr lang="en-US" altLang="en-US" sz="2000" b="1" i="1" dirty="0" smtClean="0"/>
              <a:t>Social Chaos</a:t>
            </a:r>
            <a:r>
              <a:rPr lang="en-US" altLang="en-US" sz="2000" dirty="0" smtClean="0"/>
              <a:t> =&gt; social order of “</a:t>
            </a:r>
            <a:r>
              <a:rPr lang="en-US" altLang="en-US" sz="2000" dirty="0" err="1" smtClean="0"/>
              <a:t>slavocracy</a:t>
            </a:r>
            <a:r>
              <a:rPr lang="en-US" altLang="en-US" sz="2000" dirty="0" smtClean="0"/>
              <a:t>” gone</a:t>
            </a:r>
          </a:p>
          <a:p>
            <a:pPr eaLnBrk="1" hangingPunct="1">
              <a:buFontTx/>
              <a:buNone/>
            </a:pPr>
            <a:r>
              <a:rPr lang="en-US" altLang="en-US" sz="2000" dirty="0" smtClean="0"/>
              <a:t>	-- “Closed” society shattered,  freed blacks homeless and challenge poor whites</a:t>
            </a:r>
          </a:p>
          <a:p>
            <a:pPr>
              <a:buNone/>
            </a:pPr>
            <a:r>
              <a:rPr lang="en-US" altLang="en-US" sz="2000" dirty="0" smtClean="0"/>
              <a:t>#3: </a:t>
            </a:r>
            <a:r>
              <a:rPr lang="en-US" altLang="en-US" sz="2000" b="1" i="1" dirty="0" smtClean="0"/>
              <a:t>Political </a:t>
            </a:r>
            <a:r>
              <a:rPr lang="en-US" altLang="en-US" sz="2000" b="1" i="1" dirty="0"/>
              <a:t>Anarchy</a:t>
            </a:r>
            <a:r>
              <a:rPr lang="en-US" altLang="en-US" sz="2000" dirty="0"/>
              <a:t> =&gt; What will be the status of Southern states that have seceded? Confederate generals and leaders?</a:t>
            </a:r>
          </a:p>
          <a:p>
            <a:pPr>
              <a:buNone/>
            </a:pPr>
            <a:r>
              <a:rPr lang="en-US" altLang="en-US" sz="2000" dirty="0"/>
              <a:t>	-- Almost all Southern leaders are disenfranchised and blacks have no experience</a:t>
            </a:r>
          </a:p>
          <a:p>
            <a:pPr>
              <a:buNone/>
            </a:pPr>
            <a:r>
              <a:rPr lang="en-US" altLang="en-US" sz="2000" dirty="0"/>
              <a:t>#4: </a:t>
            </a:r>
            <a:r>
              <a:rPr lang="en-US" altLang="en-US" sz="2000" b="1" i="1" dirty="0"/>
              <a:t>Any attempt to restore order breeds contempt for Union</a:t>
            </a:r>
          </a:p>
          <a:p>
            <a:pPr eaLnBrk="1" hangingPunct="1">
              <a:buFontTx/>
              <a:buNone/>
            </a:pPr>
            <a:endParaRPr lang="en-US" altLang="en-US" sz="2000" dirty="0" smtClean="0"/>
          </a:p>
        </p:txBody>
      </p:sp>
    </p:spTree>
    <p:extLst>
      <p:ext uri="{BB962C8B-B14F-4D97-AF65-F5344CB8AC3E}">
        <p14:creationId xmlns:p14="http://schemas.microsoft.com/office/powerpoint/2010/main" val="100881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579">
                                            <p:txEl>
                                              <p:pRg st="0" end="0"/>
                                            </p:txEl>
                                          </p:spTgt>
                                        </p:tgtEl>
                                        <p:attrNameLst>
                                          <p:attrName>style.visibility</p:attrName>
                                        </p:attrNameLst>
                                      </p:cBhvr>
                                      <p:to>
                                        <p:strVal val="visible"/>
                                      </p:to>
                                    </p:set>
                                    <p:animEffect transition="in" filter="fade">
                                      <p:cBhvr>
                                        <p:cTn id="14" dur="1000">
                                          <p:stCondLst>
                                            <p:cond delay="0"/>
                                          </p:stCondLst>
                                        </p:cTn>
                                        <p:tgtEl>
                                          <p:spTgt spid="2457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579">
                                            <p:txEl>
                                              <p:pRg st="1" end="1"/>
                                            </p:txEl>
                                          </p:spTgt>
                                        </p:tgtEl>
                                        <p:attrNameLst>
                                          <p:attrName>style.visibility</p:attrName>
                                        </p:attrNameLst>
                                      </p:cBhvr>
                                      <p:to>
                                        <p:strVal val="visible"/>
                                      </p:to>
                                    </p:set>
                                    <p:animEffect transition="in" filter="fade">
                                      <p:cBhvr>
                                        <p:cTn id="19" dur="1000">
                                          <p:stCondLst>
                                            <p:cond delay="0"/>
                                          </p:stCondLst>
                                        </p:cTn>
                                        <p:tgtEl>
                                          <p:spTgt spid="2457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579">
                                            <p:txEl>
                                              <p:pRg st="2" end="2"/>
                                            </p:txEl>
                                          </p:spTgt>
                                        </p:tgtEl>
                                        <p:attrNameLst>
                                          <p:attrName>style.visibility</p:attrName>
                                        </p:attrNameLst>
                                      </p:cBhvr>
                                      <p:to>
                                        <p:strVal val="visible"/>
                                      </p:to>
                                    </p:set>
                                    <p:animEffect transition="in" filter="fade">
                                      <p:cBhvr>
                                        <p:cTn id="24" dur="1000">
                                          <p:stCondLst>
                                            <p:cond delay="0"/>
                                          </p:stCondLst>
                                        </p:cTn>
                                        <p:tgtEl>
                                          <p:spTgt spid="24579">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579">
                                            <p:txEl>
                                              <p:pRg st="3" end="3"/>
                                            </p:txEl>
                                          </p:spTgt>
                                        </p:tgtEl>
                                        <p:attrNameLst>
                                          <p:attrName>style.visibility</p:attrName>
                                        </p:attrNameLst>
                                      </p:cBhvr>
                                      <p:to>
                                        <p:strVal val="visible"/>
                                      </p:to>
                                    </p:set>
                                    <p:animEffect transition="in" filter="fade">
                                      <p:cBhvr>
                                        <p:cTn id="29" dur="1000">
                                          <p:stCondLst>
                                            <p:cond delay="0"/>
                                          </p:stCondLst>
                                        </p:cTn>
                                        <p:tgtEl>
                                          <p:spTgt spid="24579">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579">
                                            <p:txEl>
                                              <p:pRg st="4" end="4"/>
                                            </p:txEl>
                                          </p:spTgt>
                                        </p:tgtEl>
                                        <p:attrNameLst>
                                          <p:attrName>style.visibility</p:attrName>
                                        </p:attrNameLst>
                                      </p:cBhvr>
                                      <p:to>
                                        <p:strVal val="visible"/>
                                      </p:to>
                                    </p:set>
                                    <p:animEffect transition="in" filter="fade">
                                      <p:cBhvr>
                                        <p:cTn id="34" dur="1000">
                                          <p:stCondLst>
                                            <p:cond delay="0"/>
                                          </p:stCondLst>
                                        </p:cTn>
                                        <p:tgtEl>
                                          <p:spTgt spid="24579">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579">
                                            <p:txEl>
                                              <p:pRg st="5" end="5"/>
                                            </p:txEl>
                                          </p:spTgt>
                                        </p:tgtEl>
                                        <p:attrNameLst>
                                          <p:attrName>style.visibility</p:attrName>
                                        </p:attrNameLst>
                                      </p:cBhvr>
                                      <p:to>
                                        <p:strVal val="visible"/>
                                      </p:to>
                                    </p:set>
                                    <p:animEffect transition="in" filter="fade">
                                      <p:cBhvr>
                                        <p:cTn id="39" dur="1000">
                                          <p:stCondLst>
                                            <p:cond delay="0"/>
                                          </p:stCondLst>
                                        </p:cTn>
                                        <p:tgtEl>
                                          <p:spTgt spid="24579">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579">
                                            <p:txEl>
                                              <p:pRg st="6" end="6"/>
                                            </p:txEl>
                                          </p:spTgt>
                                        </p:tgtEl>
                                        <p:attrNameLst>
                                          <p:attrName>style.visibility</p:attrName>
                                        </p:attrNameLst>
                                      </p:cBhvr>
                                      <p:to>
                                        <p:strVal val="visible"/>
                                      </p:to>
                                    </p:set>
                                    <p:animEffect transition="in" filter="fade">
                                      <p:cBhvr>
                                        <p:cTn id="44" dur="1000">
                                          <p:stCondLst>
                                            <p:cond delay="0"/>
                                          </p:stCondLst>
                                        </p:cTn>
                                        <p:tgtEl>
                                          <p:spTgt spid="24579">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579">
                                            <p:txEl>
                                              <p:pRg st="7" end="7"/>
                                            </p:txEl>
                                          </p:spTgt>
                                        </p:tgtEl>
                                        <p:attrNameLst>
                                          <p:attrName>style.visibility</p:attrName>
                                        </p:attrNameLst>
                                      </p:cBhvr>
                                      <p:to>
                                        <p:strVal val="visible"/>
                                      </p:to>
                                    </p:set>
                                    <p:animEffect transition="in" filter="fade">
                                      <p:cBhvr>
                                        <p:cTn id="49" dur="1000">
                                          <p:stCondLst>
                                            <p:cond delay="0"/>
                                          </p:stCondLst>
                                        </p:cTn>
                                        <p:tgtEl>
                                          <p:spTgt spid="24579">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579">
                                            <p:txEl>
                                              <p:pRg st="8" end="8"/>
                                            </p:txEl>
                                          </p:spTgt>
                                        </p:tgtEl>
                                        <p:attrNameLst>
                                          <p:attrName>style.visibility</p:attrName>
                                        </p:attrNameLst>
                                      </p:cBhvr>
                                      <p:to>
                                        <p:strVal val="visible"/>
                                      </p:to>
                                    </p:set>
                                    <p:animEffect transition="in" filter="fade">
                                      <p:cBhvr>
                                        <p:cTn id="54" dur="1000">
                                          <p:stCondLst>
                                            <p:cond delay="0"/>
                                          </p:stCondLst>
                                        </p:cTn>
                                        <p:tgtEl>
                                          <p:spTgt spid="24579">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579">
                                            <p:txEl>
                                              <p:pRg st="9" end="9"/>
                                            </p:txEl>
                                          </p:spTgt>
                                        </p:tgtEl>
                                        <p:attrNameLst>
                                          <p:attrName>style.visibility</p:attrName>
                                        </p:attrNameLst>
                                      </p:cBhvr>
                                      <p:to>
                                        <p:strVal val="visible"/>
                                      </p:to>
                                    </p:set>
                                    <p:animEffect transition="in" filter="fade">
                                      <p:cBhvr>
                                        <p:cTn id="59" dur="1000">
                                          <p:stCondLst>
                                            <p:cond delay="0"/>
                                          </p:stCondLst>
                                        </p:cTn>
                                        <p:tgtEl>
                                          <p:spTgt spid="24579">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579">
                                            <p:txEl>
                                              <p:pRg st="10" end="10"/>
                                            </p:txEl>
                                          </p:spTgt>
                                        </p:tgtEl>
                                        <p:attrNameLst>
                                          <p:attrName>style.visibility</p:attrName>
                                        </p:attrNameLst>
                                      </p:cBhvr>
                                      <p:to>
                                        <p:strVal val="visible"/>
                                      </p:to>
                                    </p:set>
                                    <p:animEffect transition="in" filter="fade">
                                      <p:cBhvr>
                                        <p:cTn id="64" dur="1000">
                                          <p:stCondLst>
                                            <p:cond delay="0"/>
                                          </p:stCondLst>
                                        </p:cTn>
                                        <p:tgtEl>
                                          <p:spTgt spid="24579">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579">
                                            <p:txEl>
                                              <p:pRg st="11" end="11"/>
                                            </p:txEl>
                                          </p:spTgt>
                                        </p:tgtEl>
                                        <p:attrNameLst>
                                          <p:attrName>style.visibility</p:attrName>
                                        </p:attrNameLst>
                                      </p:cBhvr>
                                      <p:to>
                                        <p:strVal val="visible"/>
                                      </p:to>
                                    </p:set>
                                    <p:animEffect transition="in" filter="fade">
                                      <p:cBhvr>
                                        <p:cTn id="69" dur="1000">
                                          <p:stCondLst>
                                            <p:cond delay="0"/>
                                          </p:stCondLst>
                                        </p:cTn>
                                        <p:tgtEl>
                                          <p:spTgt spid="2457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52400"/>
            <a:ext cx="8229600" cy="563562"/>
          </a:xfrm>
        </p:spPr>
        <p:txBody>
          <a:bodyPr>
            <a:normAutofit fontScale="90000"/>
          </a:bodyPr>
          <a:lstStyle/>
          <a:p>
            <a:pPr eaLnBrk="1" hangingPunct="1"/>
            <a:r>
              <a:rPr lang="en-US" altLang="en-US" sz="3200" b="1" u="sng" dirty="0" smtClean="0"/>
              <a:t>Civil War – Results and Consequences (</a:t>
            </a:r>
            <a:r>
              <a:rPr lang="en-US" altLang="en-US" sz="3200" b="1" u="sng" dirty="0" err="1" smtClean="0"/>
              <a:t>Cont</a:t>
            </a:r>
            <a:r>
              <a:rPr lang="en-US" altLang="en-US" sz="3200" b="1" u="sng" dirty="0" smtClean="0"/>
              <a:t>)</a:t>
            </a:r>
          </a:p>
        </p:txBody>
      </p:sp>
      <p:sp>
        <p:nvSpPr>
          <p:cNvPr id="32771" name="Rectangle 3"/>
          <p:cNvSpPr>
            <a:spLocks noGrp="1" noChangeArrowheads="1"/>
          </p:cNvSpPr>
          <p:nvPr>
            <p:ph type="body" idx="1"/>
          </p:nvPr>
        </p:nvSpPr>
        <p:spPr>
          <a:xfrm>
            <a:off x="19832" y="685800"/>
            <a:ext cx="9124167" cy="1905000"/>
          </a:xfrm>
        </p:spPr>
        <p:txBody>
          <a:bodyPr/>
          <a:lstStyle/>
          <a:p>
            <a:pPr eaLnBrk="1" hangingPunct="1">
              <a:buFontTx/>
              <a:buNone/>
            </a:pPr>
            <a:r>
              <a:rPr lang="en-US" altLang="en-US" sz="2000" b="1" u="sng" dirty="0" smtClean="0"/>
              <a:t>BOTH</a:t>
            </a:r>
          </a:p>
          <a:p>
            <a:pPr eaLnBrk="1" hangingPunct="1"/>
            <a:r>
              <a:rPr lang="en-US" altLang="en-US" sz="2000" dirty="0" smtClean="0"/>
              <a:t>Most costly War in national history w/ </a:t>
            </a:r>
            <a:r>
              <a:rPr lang="en-US" altLang="en-US" sz="2000" b="1" i="1" dirty="0" smtClean="0"/>
              <a:t>600,000 + dead</a:t>
            </a:r>
            <a:r>
              <a:rPr lang="en-US" altLang="en-US" sz="2000" dirty="0" smtClean="0"/>
              <a:t>!!</a:t>
            </a:r>
          </a:p>
          <a:p>
            <a:pPr eaLnBrk="1" hangingPunct="1"/>
            <a:r>
              <a:rPr lang="en-US" altLang="en-US" sz="2000" dirty="0" smtClean="0"/>
              <a:t>War cost over </a:t>
            </a:r>
            <a:r>
              <a:rPr lang="en-US" altLang="en-US" sz="2000" b="1" i="1" dirty="0" smtClean="0"/>
              <a:t>$15 Billion dollars</a:t>
            </a:r>
            <a:r>
              <a:rPr lang="en-US" altLang="en-US" sz="2000" dirty="0" smtClean="0"/>
              <a:t> directly !!!</a:t>
            </a:r>
          </a:p>
          <a:p>
            <a:pPr eaLnBrk="1" hangingPunct="1"/>
            <a:r>
              <a:rPr lang="en-US" altLang="en-US" sz="2000" dirty="0" smtClean="0"/>
              <a:t>State’s Rights Constitutional position crushed</a:t>
            </a:r>
          </a:p>
          <a:p>
            <a:pPr eaLnBrk="1" hangingPunct="1"/>
            <a:r>
              <a:rPr lang="en-US" altLang="en-US" sz="2000" dirty="0" smtClean="0"/>
              <a:t>Democracy “works” =&gt; British Parliament passes </a:t>
            </a:r>
            <a:r>
              <a:rPr lang="en-US" altLang="en-US" sz="2000" b="1" i="1" dirty="0" smtClean="0"/>
              <a:t>English Reform Bill</a:t>
            </a:r>
            <a:r>
              <a:rPr lang="en-US" altLang="en-US" sz="2000" dirty="0" smtClean="0"/>
              <a:t> 2 years later</a:t>
            </a:r>
          </a:p>
        </p:txBody>
      </p:sp>
      <p:pic>
        <p:nvPicPr>
          <p:cNvPr id="1026" name="Picture 2" descr="http://upload.wikimedia.org/wikipedia/commons/6/6d/United_States_1865-18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14600"/>
            <a:ext cx="6553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8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Effect transition="in" filter="fade">
                                      <p:cBhvr>
                                        <p:cTn id="12" dur="2000"/>
                                        <p:tgtEl>
                                          <p:spTgt spid="327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1" end="1"/>
                                            </p:txEl>
                                          </p:spTgt>
                                        </p:tgtEl>
                                        <p:attrNameLst>
                                          <p:attrName>style.visibility</p:attrName>
                                        </p:attrNameLst>
                                      </p:cBhvr>
                                      <p:to>
                                        <p:strVal val="visible"/>
                                      </p:to>
                                    </p:set>
                                    <p:animEffect transition="in" filter="fade">
                                      <p:cBhvr>
                                        <p:cTn id="17" dur="2000"/>
                                        <p:tgtEl>
                                          <p:spTgt spid="327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2" end="2"/>
                                            </p:txEl>
                                          </p:spTgt>
                                        </p:tgtEl>
                                        <p:attrNameLst>
                                          <p:attrName>style.visibility</p:attrName>
                                        </p:attrNameLst>
                                      </p:cBhvr>
                                      <p:to>
                                        <p:strVal val="visible"/>
                                      </p:to>
                                    </p:set>
                                    <p:animEffect transition="in" filter="fade">
                                      <p:cBhvr>
                                        <p:cTn id="22" dur="2000"/>
                                        <p:tgtEl>
                                          <p:spTgt spid="3277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fade">
                                      <p:cBhvr>
                                        <p:cTn id="27" dur="2000"/>
                                        <p:tgtEl>
                                          <p:spTgt spid="3277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771">
                                            <p:txEl>
                                              <p:pRg st="4" end="4"/>
                                            </p:txEl>
                                          </p:spTgt>
                                        </p:tgtEl>
                                        <p:attrNameLst>
                                          <p:attrName>style.visibility</p:attrName>
                                        </p:attrNameLst>
                                      </p:cBhvr>
                                      <p:to>
                                        <p:strVal val="visible"/>
                                      </p:to>
                                    </p:set>
                                    <p:animEffect transition="in" filter="fade">
                                      <p:cBhvr>
                                        <p:cTn id="32" dur="2000"/>
                                        <p:tgtEl>
                                          <p:spTgt spid="32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304800"/>
          </a:xfrm>
        </p:spPr>
        <p:txBody>
          <a:bodyPr>
            <a:normAutofit fontScale="90000"/>
          </a:bodyPr>
          <a:lstStyle/>
          <a:p>
            <a:pPr eaLnBrk="1" hangingPunct="1"/>
            <a:r>
              <a:rPr lang="en-US" altLang="en-US" sz="3600" b="1" u="sng" dirty="0" smtClean="0"/>
              <a:t>Lincoln’s </a:t>
            </a:r>
            <a:r>
              <a:rPr lang="en-US" altLang="en-US" sz="3600" b="1" u="sng" dirty="0" err="1" smtClean="0"/>
              <a:t>Assasination</a:t>
            </a:r>
            <a:r>
              <a:rPr lang="en-US" altLang="en-US" sz="3600" b="1" u="sng" dirty="0" smtClean="0"/>
              <a:t> -- 1865</a:t>
            </a:r>
          </a:p>
        </p:txBody>
      </p:sp>
      <p:sp>
        <p:nvSpPr>
          <p:cNvPr id="19459" name="Rectangle 3"/>
          <p:cNvSpPr>
            <a:spLocks noGrp="1" noChangeArrowheads="1"/>
          </p:cNvSpPr>
          <p:nvPr>
            <p:ph type="body" sz="half" idx="1"/>
          </p:nvPr>
        </p:nvSpPr>
        <p:spPr>
          <a:xfrm>
            <a:off x="0" y="381000"/>
            <a:ext cx="9144000" cy="2819400"/>
          </a:xfrm>
        </p:spPr>
        <p:txBody>
          <a:bodyPr>
            <a:noAutofit/>
          </a:bodyPr>
          <a:lstStyle/>
          <a:p>
            <a:pPr eaLnBrk="1" hangingPunct="1"/>
            <a:r>
              <a:rPr lang="en-US" altLang="en-US" sz="2300" dirty="0" smtClean="0"/>
              <a:t>On April 15</a:t>
            </a:r>
            <a:r>
              <a:rPr lang="en-US" altLang="en-US" sz="2300" baseline="30000" dirty="0" smtClean="0"/>
              <a:t>th</a:t>
            </a:r>
            <a:r>
              <a:rPr lang="en-US" altLang="en-US" sz="2300" dirty="0" smtClean="0"/>
              <a:t>, 6 days after Confederate surrender, Lincoln was assassinated at Ford’s theater by John Wilkes Booth (later executed</a:t>
            </a:r>
          </a:p>
          <a:p>
            <a:pPr lvl="1">
              <a:buFont typeface="Wingdings" panose="05000000000000000000" pitchFamily="2" charset="2"/>
              <a:buChar char="§"/>
            </a:pPr>
            <a:r>
              <a:rPr lang="en-US" altLang="en-US" sz="2300" dirty="0" smtClean="0"/>
              <a:t>The other two elements of the plot, to kill </a:t>
            </a:r>
            <a:r>
              <a:rPr lang="en-US" altLang="en-US" sz="2300" b="1" i="1" dirty="0" smtClean="0"/>
              <a:t>VP Johnson</a:t>
            </a:r>
            <a:r>
              <a:rPr lang="en-US" altLang="en-US" sz="2300" dirty="0" smtClean="0"/>
              <a:t> and </a:t>
            </a:r>
            <a:r>
              <a:rPr lang="en-US" altLang="en-US" sz="2300" b="1" i="1" dirty="0" smtClean="0"/>
              <a:t>Sec. of State Seward</a:t>
            </a:r>
            <a:r>
              <a:rPr lang="en-US" altLang="en-US" sz="2300" dirty="0" smtClean="0"/>
              <a:t> both failed =&gt; Booth hoped to throw Union govt. into chaos and give South another chance to declare independence</a:t>
            </a:r>
          </a:p>
          <a:p>
            <a:pPr eaLnBrk="1" hangingPunct="1"/>
            <a:r>
              <a:rPr lang="en-US" altLang="en-US" sz="2300" dirty="0" smtClean="0"/>
              <a:t>Lincoln was seen as a martyr for the cause of Union</a:t>
            </a:r>
          </a:p>
        </p:txBody>
      </p:sp>
      <p:pic>
        <p:nvPicPr>
          <p:cNvPr id="19460" name="Picture 5" descr="5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3048000"/>
            <a:ext cx="5867400" cy="3810000"/>
          </a:xfrm>
          <a:noFill/>
        </p:spPr>
      </p:pic>
    </p:spTree>
    <p:extLst>
      <p:ext uri="{BB962C8B-B14F-4D97-AF65-F5344CB8AC3E}">
        <p14:creationId xmlns:p14="http://schemas.microsoft.com/office/powerpoint/2010/main" val="7745912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6200"/>
            <a:ext cx="8229600" cy="563562"/>
          </a:xfrm>
        </p:spPr>
        <p:txBody>
          <a:bodyPr>
            <a:normAutofit fontScale="90000"/>
          </a:bodyPr>
          <a:lstStyle/>
          <a:p>
            <a:pPr eaLnBrk="1" hangingPunct="1"/>
            <a:r>
              <a:rPr lang="en-US" altLang="en-US" sz="4000" b="1" u="sng" dirty="0" smtClean="0"/>
              <a:t>Andrew Johnson as President</a:t>
            </a:r>
          </a:p>
        </p:txBody>
      </p:sp>
      <p:sp>
        <p:nvSpPr>
          <p:cNvPr id="20483" name="Rectangle 3"/>
          <p:cNvSpPr>
            <a:spLocks noGrp="1" noChangeArrowheads="1"/>
          </p:cNvSpPr>
          <p:nvPr>
            <p:ph type="body" idx="1"/>
          </p:nvPr>
        </p:nvSpPr>
        <p:spPr>
          <a:xfrm>
            <a:off x="31314" y="685800"/>
            <a:ext cx="5531286" cy="4648200"/>
          </a:xfrm>
        </p:spPr>
        <p:txBody>
          <a:bodyPr>
            <a:normAutofit/>
          </a:bodyPr>
          <a:lstStyle/>
          <a:p>
            <a:pPr eaLnBrk="1" hangingPunct="1"/>
            <a:r>
              <a:rPr lang="en-US" altLang="en-US" sz="2300" dirty="0" smtClean="0"/>
              <a:t>Came from very humble beginnings =&gt; poor NC family, orphaned young and never attended school </a:t>
            </a:r>
          </a:p>
          <a:p>
            <a:pPr eaLnBrk="1" hangingPunct="1"/>
            <a:r>
              <a:rPr lang="en-US" altLang="en-US" sz="2300" dirty="0" smtClean="0"/>
              <a:t>Grew up a tailor’s apprentice</a:t>
            </a:r>
          </a:p>
          <a:p>
            <a:pPr eaLnBrk="1" hangingPunct="1"/>
            <a:r>
              <a:rPr lang="en-US" altLang="en-US" sz="2300" dirty="0" smtClean="0"/>
              <a:t>Advocate of poor white farmers and refused to secede w/ Tennessee in 1861</a:t>
            </a:r>
          </a:p>
          <a:p>
            <a:pPr eaLnBrk="1" hangingPunct="1"/>
            <a:r>
              <a:rPr lang="en-US" altLang="en-US" sz="2300" dirty="0" smtClean="0"/>
              <a:t>Governor of Tennessee after it was captured by the Union in 1863 </a:t>
            </a:r>
          </a:p>
          <a:p>
            <a:pPr eaLnBrk="1" hangingPunct="1"/>
            <a:r>
              <a:rPr lang="en-US" altLang="en-US" sz="2300" dirty="0" smtClean="0"/>
              <a:t>Very stubborn man w/ little charm, hated by the South and distrusted by the North</a:t>
            </a:r>
          </a:p>
        </p:txBody>
      </p:sp>
      <p:pic>
        <p:nvPicPr>
          <p:cNvPr id="20484" name="Picture 5" descr="a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61997"/>
            <a:ext cx="35242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026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0"/>
            <a:ext cx="8763000" cy="715963"/>
          </a:xfrm>
        </p:spPr>
        <p:txBody>
          <a:bodyPr/>
          <a:lstStyle/>
          <a:p>
            <a:pPr eaLnBrk="1" hangingPunct="1"/>
            <a:r>
              <a:rPr lang="en-US" altLang="en-US" sz="4000" b="1" u="sng" dirty="0" smtClean="0"/>
              <a:t>Reconstruction Period – 1865-1877</a:t>
            </a:r>
          </a:p>
        </p:txBody>
      </p:sp>
      <p:sp>
        <p:nvSpPr>
          <p:cNvPr id="21507" name="Rectangle 3"/>
          <p:cNvSpPr>
            <a:spLocks noGrp="1" noChangeArrowheads="1"/>
          </p:cNvSpPr>
          <p:nvPr>
            <p:ph type="body" idx="1"/>
          </p:nvPr>
        </p:nvSpPr>
        <p:spPr>
          <a:xfrm>
            <a:off x="0" y="685800"/>
            <a:ext cx="9220200" cy="6172200"/>
          </a:xfrm>
        </p:spPr>
        <p:txBody>
          <a:bodyPr>
            <a:normAutofit/>
          </a:bodyPr>
          <a:lstStyle/>
          <a:p>
            <a:pPr eaLnBrk="1" hangingPunct="1">
              <a:lnSpc>
                <a:spcPct val="90000"/>
              </a:lnSpc>
            </a:pPr>
            <a:r>
              <a:rPr lang="en-US" altLang="en-US" sz="2300" dirty="0" smtClean="0"/>
              <a:t>South was in total ruins socially, politically, economically, – most white Southerners refused to admit “defeat” </a:t>
            </a:r>
            <a:r>
              <a:rPr lang="en-US" altLang="en-US" sz="2300" dirty="0"/>
              <a:t>&amp;</a:t>
            </a:r>
            <a:r>
              <a:rPr lang="en-US" altLang="en-US" sz="2300" dirty="0" smtClean="0"/>
              <a:t> scorned the North </a:t>
            </a:r>
          </a:p>
          <a:p>
            <a:pPr eaLnBrk="1" hangingPunct="1">
              <a:lnSpc>
                <a:spcPct val="90000"/>
              </a:lnSpc>
            </a:pPr>
            <a:r>
              <a:rPr lang="en-US" altLang="en-US" sz="2300" dirty="0" smtClean="0"/>
              <a:t>See HW Assignment =&gt; “</a:t>
            </a:r>
            <a:r>
              <a:rPr lang="en-US" altLang="en-US" sz="2300" b="1" i="1" dirty="0" smtClean="0"/>
              <a:t>Letter to My Old Master</a:t>
            </a:r>
            <a:r>
              <a:rPr lang="en-US" altLang="en-US" sz="2300" dirty="0" smtClean="0"/>
              <a:t>”</a:t>
            </a:r>
          </a:p>
          <a:p>
            <a:pPr lvl="1">
              <a:lnSpc>
                <a:spcPct val="90000"/>
              </a:lnSpc>
              <a:buFont typeface="Wingdings" panose="05000000000000000000" pitchFamily="2" charset="2"/>
              <a:buChar char="§"/>
            </a:pPr>
            <a:r>
              <a:rPr lang="en-US" altLang="en-US" sz="2300" dirty="0" smtClean="0"/>
              <a:t>Most blacks had no idea what to do and a lot of </a:t>
            </a:r>
            <a:r>
              <a:rPr lang="en-US" altLang="en-US" sz="2300" dirty="0" err="1" smtClean="0"/>
              <a:t>slaveowners</a:t>
            </a:r>
            <a:r>
              <a:rPr lang="en-US" altLang="en-US" sz="2300" dirty="0" smtClean="0"/>
              <a:t> refused emancipation initially</a:t>
            </a:r>
          </a:p>
          <a:p>
            <a:pPr lvl="1">
              <a:lnSpc>
                <a:spcPct val="90000"/>
              </a:lnSpc>
              <a:buFont typeface="Wingdings" panose="05000000000000000000" pitchFamily="2" charset="2"/>
              <a:buChar char="§"/>
            </a:pPr>
            <a:r>
              <a:rPr lang="en-US" altLang="en-US" sz="2300" dirty="0" smtClean="0"/>
              <a:t>A good deal of blacks moved out of the South at this point (</a:t>
            </a:r>
            <a:r>
              <a:rPr lang="en-US" altLang="en-US" sz="2300" b="1" i="1" dirty="0" err="1" smtClean="0"/>
              <a:t>Exodusters</a:t>
            </a:r>
            <a:r>
              <a:rPr lang="en-US" altLang="en-US" sz="2300" dirty="0" smtClean="0"/>
              <a:t> moved to the West to escape discrimination and KKK) for various reasons and the South experienced great population shifts</a:t>
            </a:r>
          </a:p>
          <a:p>
            <a:pPr lvl="1">
              <a:lnSpc>
                <a:spcPct val="90000"/>
              </a:lnSpc>
              <a:buFont typeface="Wingdings" panose="05000000000000000000" pitchFamily="2" charset="2"/>
              <a:buChar char="§"/>
            </a:pPr>
            <a:r>
              <a:rPr lang="en-US" altLang="en-US" sz="2300" dirty="0" smtClean="0"/>
              <a:t>Many also turned to religion to help the transition</a:t>
            </a:r>
          </a:p>
          <a:p>
            <a:pPr eaLnBrk="1" hangingPunct="1">
              <a:lnSpc>
                <a:spcPct val="90000"/>
              </a:lnSpc>
            </a:pPr>
            <a:r>
              <a:rPr lang="en-US" altLang="en-US" sz="2300" dirty="0" smtClean="0"/>
              <a:t>Huge argument erupted among Republicans about how to “Reconstruct” the South =&gt; (i.e. had the South ever really “left” the Union??)</a:t>
            </a:r>
          </a:p>
          <a:p>
            <a:r>
              <a:rPr lang="en-US" altLang="en-US" sz="2400" dirty="0" smtClean="0"/>
              <a:t>With </a:t>
            </a:r>
            <a:r>
              <a:rPr lang="en-US" altLang="en-US" sz="2400" dirty="0"/>
              <a:t>Lincoln dead Radical Republicans clamored for </a:t>
            </a:r>
            <a:r>
              <a:rPr lang="en-US" altLang="en-US" sz="2400" dirty="0" err="1"/>
              <a:t>vengence</a:t>
            </a:r>
            <a:r>
              <a:rPr lang="en-US" altLang="en-US" sz="2400" dirty="0"/>
              <a:t> =&gt; </a:t>
            </a:r>
            <a:r>
              <a:rPr lang="en-US" altLang="en-US" sz="2400" dirty="0" smtClean="0"/>
              <a:t>Johnson agreed </a:t>
            </a:r>
            <a:r>
              <a:rPr lang="en-US" altLang="en-US" sz="2400" dirty="0"/>
              <a:t>w/ </a:t>
            </a:r>
            <a:r>
              <a:rPr lang="en-US" altLang="en-US" sz="2400" dirty="0" smtClean="0"/>
              <a:t>____________________of </a:t>
            </a:r>
            <a:r>
              <a:rPr lang="en-US" altLang="en-US" sz="2400" dirty="0"/>
              <a:t>“Individual Rebellion</a:t>
            </a:r>
            <a:r>
              <a:rPr lang="en-US" altLang="en-US" sz="2400" dirty="0" smtClean="0"/>
              <a:t>”: </a:t>
            </a:r>
          </a:p>
          <a:p>
            <a:pPr marL="400050" lvl="1" indent="0">
              <a:buNone/>
            </a:pPr>
            <a:r>
              <a:rPr lang="en-US" altLang="en-US" sz="2300" dirty="0" smtClean="0"/>
              <a:t>1</a:t>
            </a:r>
            <a:r>
              <a:rPr lang="en-US" altLang="en-US" sz="2300" dirty="0"/>
              <a:t>) 10% of all voters must take oath of allegiance </a:t>
            </a:r>
          </a:p>
          <a:p>
            <a:pPr>
              <a:buNone/>
            </a:pPr>
            <a:r>
              <a:rPr lang="en-US" altLang="en-US" sz="2400" dirty="0"/>
              <a:t>	2) Certain Confederates disenfranchised ($20,000 + of property) </a:t>
            </a:r>
          </a:p>
          <a:p>
            <a:pPr>
              <a:buNone/>
            </a:pPr>
            <a:r>
              <a:rPr lang="en-US" altLang="en-US" sz="2400" dirty="0"/>
              <a:t>	3) State conventions to repeal secession and </a:t>
            </a:r>
            <a:r>
              <a:rPr lang="en-US" altLang="en-US" sz="2400" dirty="0" smtClean="0"/>
              <a:t>ratify_______________</a:t>
            </a:r>
            <a:endParaRPr lang="en-US" altLang="en-US" sz="2400" dirty="0"/>
          </a:p>
          <a:p>
            <a:pPr eaLnBrk="1" hangingPunct="1">
              <a:lnSpc>
                <a:spcPct val="90000"/>
              </a:lnSpc>
              <a:buFontTx/>
              <a:buNone/>
            </a:pPr>
            <a:endParaRPr lang="en-US" altLang="en-US" sz="2300" b="1" i="1" dirty="0" smtClean="0"/>
          </a:p>
        </p:txBody>
      </p:sp>
    </p:spTree>
    <p:extLst>
      <p:ext uri="{BB962C8B-B14F-4D97-AF65-F5344CB8AC3E}">
        <p14:creationId xmlns:p14="http://schemas.microsoft.com/office/powerpoint/2010/main" val="29123000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4614"/>
            <a:ext cx="8229600" cy="457200"/>
          </a:xfrm>
        </p:spPr>
        <p:txBody>
          <a:bodyPr>
            <a:normAutofit fontScale="90000"/>
          </a:bodyPr>
          <a:lstStyle/>
          <a:p>
            <a:pPr eaLnBrk="1" hangingPunct="1"/>
            <a:r>
              <a:rPr lang="en-US" altLang="en-US" sz="3600" b="1" u="sng" dirty="0" smtClean="0"/>
              <a:t>Early Political/Social Reconstruction</a:t>
            </a:r>
          </a:p>
        </p:txBody>
      </p:sp>
      <p:sp>
        <p:nvSpPr>
          <p:cNvPr id="22531" name="Rectangle 3"/>
          <p:cNvSpPr>
            <a:spLocks noGrp="1" noChangeArrowheads="1"/>
          </p:cNvSpPr>
          <p:nvPr>
            <p:ph type="body" idx="1"/>
          </p:nvPr>
        </p:nvSpPr>
        <p:spPr>
          <a:xfrm>
            <a:off x="0" y="457200"/>
            <a:ext cx="9144000" cy="7086600"/>
          </a:xfrm>
        </p:spPr>
        <p:txBody>
          <a:bodyPr>
            <a:normAutofit fontScale="85000" lnSpcReduction="10000"/>
          </a:bodyPr>
          <a:lstStyle/>
          <a:p>
            <a:pPr eaLnBrk="1" hangingPunct="1"/>
            <a:r>
              <a:rPr lang="en-US" altLang="en-US" sz="2300" dirty="0" smtClean="0"/>
              <a:t>_________________________(1865) was created to aid blacks in their new life </a:t>
            </a:r>
          </a:p>
          <a:p>
            <a:pPr lvl="1">
              <a:buFont typeface="Wingdings" panose="05000000000000000000" pitchFamily="2" charset="2"/>
              <a:buChar char="§"/>
            </a:pPr>
            <a:r>
              <a:rPr lang="en-US" altLang="en-US" sz="2500" dirty="0" smtClean="0"/>
              <a:t>Goal = “provide food, clothing, medical care, education to freedmen and white refugees” </a:t>
            </a:r>
          </a:p>
          <a:p>
            <a:pPr marL="457200" lvl="1" indent="0">
              <a:buNone/>
            </a:pPr>
            <a:r>
              <a:rPr lang="en-US" altLang="en-US" sz="2500" dirty="0"/>
              <a:t>	</a:t>
            </a:r>
            <a:r>
              <a:rPr lang="en-US" altLang="en-US" sz="2500" dirty="0" smtClean="0"/>
              <a:t>-- Real success = education =&gt; denied to blacks during slavery</a:t>
            </a:r>
          </a:p>
          <a:p>
            <a:pPr lvl="1">
              <a:buFont typeface="Wingdings" panose="05000000000000000000" pitchFamily="2" charset="2"/>
              <a:buChar char="§"/>
            </a:pPr>
            <a:r>
              <a:rPr lang="en-US" altLang="en-US" sz="2500" dirty="0" smtClean="0"/>
              <a:t>“</a:t>
            </a:r>
            <a:r>
              <a:rPr lang="en-US" altLang="en-US" sz="2500" b="1" i="1" dirty="0" smtClean="0"/>
              <a:t>40 acres and a Mule</a:t>
            </a:r>
            <a:r>
              <a:rPr lang="en-US" altLang="en-US" sz="2500" dirty="0" smtClean="0"/>
              <a:t>” =&gt; each freedmen was to receive land confiscated from Confederates to begin their lives</a:t>
            </a:r>
          </a:p>
          <a:p>
            <a:pPr marL="457200" lvl="1" indent="0">
              <a:buNone/>
            </a:pPr>
            <a:r>
              <a:rPr lang="en-US" altLang="en-US" sz="2500" dirty="0"/>
              <a:t>	</a:t>
            </a:r>
            <a:r>
              <a:rPr lang="en-US" altLang="en-US" sz="2500" dirty="0" smtClean="0"/>
              <a:t>-- Few actually did b/c of corruption and collaboration w/ white 	former </a:t>
            </a:r>
            <a:r>
              <a:rPr lang="en-US" altLang="en-US" sz="2500" dirty="0" err="1" smtClean="0"/>
              <a:t>slaveowners</a:t>
            </a:r>
            <a:r>
              <a:rPr lang="en-US" altLang="en-US" sz="2500" dirty="0" smtClean="0"/>
              <a:t> (only 20% gained any land)</a:t>
            </a:r>
          </a:p>
          <a:p>
            <a:pPr eaLnBrk="1" hangingPunct="1"/>
            <a:r>
              <a:rPr lang="en-US" altLang="en-US" sz="2300" b="1" i="1" dirty="0" smtClean="0"/>
              <a:t>Black Codes </a:t>
            </a:r>
          </a:p>
          <a:p>
            <a:pPr eaLnBrk="1" hangingPunct="1">
              <a:buFontTx/>
              <a:buNone/>
            </a:pPr>
            <a:r>
              <a:rPr lang="en-US" altLang="en-US" sz="2300" b="1" i="1" dirty="0" smtClean="0"/>
              <a:t>	-- </a:t>
            </a:r>
            <a:r>
              <a:rPr lang="en-US" altLang="en-US" sz="2500" dirty="0" smtClean="0"/>
              <a:t>First laws passed by new S. </a:t>
            </a:r>
            <a:r>
              <a:rPr lang="en-US" altLang="en-US" sz="2500" dirty="0" err="1" smtClean="0"/>
              <a:t>Govts</a:t>
            </a:r>
            <a:r>
              <a:rPr lang="en-US" altLang="en-US" sz="2500" dirty="0" smtClean="0"/>
              <a:t>. were </a:t>
            </a:r>
            <a:r>
              <a:rPr lang="en-US" altLang="en-US" sz="2500" b="1" i="1" dirty="0" smtClean="0"/>
              <a:t>Black Codes</a:t>
            </a:r>
            <a:r>
              <a:rPr lang="en-US" altLang="en-US" sz="2500" dirty="0" smtClean="0"/>
              <a:t> (i.e.</a:t>
            </a:r>
            <a:r>
              <a:rPr lang="en-US" altLang="en-US" sz="2500" b="1" i="1" dirty="0" smtClean="0"/>
              <a:t> </a:t>
            </a:r>
            <a:r>
              <a:rPr lang="en-US" altLang="en-US" sz="2500" dirty="0" smtClean="0"/>
              <a:t>old Slave Codes) </a:t>
            </a:r>
          </a:p>
          <a:p>
            <a:pPr eaLnBrk="1" hangingPunct="1">
              <a:buFontTx/>
              <a:buNone/>
            </a:pPr>
            <a:r>
              <a:rPr lang="en-US" altLang="en-US" sz="2500" dirty="0" smtClean="0"/>
              <a:t>			1) Forbade Black assembly w/o whites    </a:t>
            </a:r>
          </a:p>
          <a:p>
            <a:pPr eaLnBrk="1" hangingPunct="1">
              <a:buFontTx/>
              <a:buNone/>
            </a:pPr>
            <a:r>
              <a:rPr lang="en-US" altLang="en-US" sz="2500" dirty="0"/>
              <a:t>	</a:t>
            </a:r>
            <a:r>
              <a:rPr lang="en-US" altLang="en-US" sz="2500" dirty="0" smtClean="0"/>
              <a:t>		2) No right to bear arms</a:t>
            </a:r>
          </a:p>
          <a:p>
            <a:pPr eaLnBrk="1" hangingPunct="1">
              <a:buFontTx/>
              <a:buNone/>
            </a:pPr>
            <a:r>
              <a:rPr lang="en-US" altLang="en-US" sz="2500" dirty="0" smtClean="0"/>
              <a:t>		   	3) Home </a:t>
            </a:r>
            <a:r>
              <a:rPr lang="en-US" altLang="en-US" sz="2500" dirty="0" err="1" smtClean="0"/>
              <a:t>b/f</a:t>
            </a:r>
            <a:r>
              <a:rPr lang="en-US" altLang="en-US" sz="2500" dirty="0" smtClean="0"/>
              <a:t> sunset			</a:t>
            </a:r>
          </a:p>
          <a:p>
            <a:pPr eaLnBrk="1" hangingPunct="1">
              <a:buFontTx/>
              <a:buNone/>
            </a:pPr>
            <a:r>
              <a:rPr lang="en-US" altLang="en-US" sz="2500" dirty="0"/>
              <a:t>	</a:t>
            </a:r>
            <a:r>
              <a:rPr lang="en-US" altLang="en-US" sz="2500" dirty="0" smtClean="0"/>
              <a:t>		4) No black businesses</a:t>
            </a:r>
          </a:p>
          <a:p>
            <a:pPr eaLnBrk="1" hangingPunct="1">
              <a:buFontTx/>
              <a:buNone/>
            </a:pPr>
            <a:r>
              <a:rPr lang="en-US" altLang="en-US" sz="2500" dirty="0" smtClean="0"/>
              <a:t>		    	5) Forbade owning property						6) Can’ travel w/o permit</a:t>
            </a:r>
          </a:p>
          <a:p>
            <a:pPr eaLnBrk="1" hangingPunct="1">
              <a:buFontTx/>
              <a:buNone/>
            </a:pPr>
            <a:r>
              <a:rPr lang="en-US" altLang="en-US" sz="2500" dirty="0" smtClean="0"/>
              <a:t>		    	7) Strict labor contracts			</a:t>
            </a:r>
          </a:p>
          <a:p>
            <a:pPr eaLnBrk="1" hangingPunct="1">
              <a:buFontTx/>
              <a:buNone/>
            </a:pPr>
            <a:r>
              <a:rPr lang="en-US" altLang="en-US" sz="2500" dirty="0"/>
              <a:t>	</a:t>
            </a:r>
            <a:r>
              <a:rPr lang="en-US" altLang="en-US" sz="2500" dirty="0" smtClean="0"/>
              <a:t>		8) Can’t sue whites </a:t>
            </a:r>
          </a:p>
          <a:p>
            <a:pPr eaLnBrk="1" hangingPunct="1">
              <a:buFontTx/>
              <a:buNone/>
            </a:pPr>
            <a:r>
              <a:rPr lang="en-US" altLang="en-US" sz="2500" dirty="0" smtClean="0"/>
              <a:t>		     	9) Can’t marry or date whites </a:t>
            </a:r>
            <a:r>
              <a:rPr lang="en-US" altLang="en-US" sz="2500" b="1" i="1" dirty="0" smtClean="0"/>
              <a:t>(miscegenation)</a:t>
            </a:r>
          </a:p>
          <a:p>
            <a:pPr eaLnBrk="1" hangingPunct="1">
              <a:buFontTx/>
              <a:buNone/>
            </a:pPr>
            <a:r>
              <a:rPr lang="en-US" altLang="en-US" sz="1800" dirty="0" smtClean="0"/>
              <a:t>	</a:t>
            </a:r>
          </a:p>
          <a:p>
            <a:pPr eaLnBrk="1" hangingPunct="1">
              <a:buFontTx/>
              <a:buNone/>
            </a:pPr>
            <a:r>
              <a:rPr lang="en-US" altLang="en-US" sz="1800" dirty="0" smtClean="0"/>
              <a:t>			</a:t>
            </a:r>
            <a:endParaRPr lang="en-US" altLang="en-US" sz="1800" b="1" i="1" dirty="0" smtClean="0"/>
          </a:p>
          <a:p>
            <a:pPr eaLnBrk="1" hangingPunct="1">
              <a:buFontTx/>
              <a:buNone/>
            </a:pPr>
            <a:endParaRPr lang="en-US" altLang="en-US" sz="1800" dirty="0" smtClean="0"/>
          </a:p>
        </p:txBody>
      </p:sp>
    </p:spTree>
    <p:extLst>
      <p:ext uri="{BB962C8B-B14F-4D97-AF65-F5344CB8AC3E}">
        <p14:creationId xmlns:p14="http://schemas.microsoft.com/office/powerpoint/2010/main" val="11916692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76201"/>
            <a:ext cx="8991600" cy="381000"/>
          </a:xfrm>
        </p:spPr>
        <p:txBody>
          <a:bodyPr>
            <a:normAutofit fontScale="90000"/>
          </a:bodyPr>
          <a:lstStyle/>
          <a:p>
            <a:pPr eaLnBrk="1" hangingPunct="1"/>
            <a:r>
              <a:rPr lang="en-US" altLang="en-US" sz="3200" b="1" u="sng" dirty="0" smtClean="0"/>
              <a:t>Early Political/Social Reconstruction (</a:t>
            </a:r>
            <a:r>
              <a:rPr lang="en-US" altLang="en-US" sz="3200" b="1" u="sng" dirty="0" err="1" smtClean="0"/>
              <a:t>Cont</a:t>
            </a:r>
            <a:r>
              <a:rPr lang="en-US" altLang="en-US" sz="3200" b="1" u="sng" dirty="0" smtClean="0"/>
              <a:t>)</a:t>
            </a:r>
          </a:p>
        </p:txBody>
      </p:sp>
      <p:sp>
        <p:nvSpPr>
          <p:cNvPr id="23555" name="Rectangle 3"/>
          <p:cNvSpPr>
            <a:spLocks noGrp="1" noChangeArrowheads="1"/>
          </p:cNvSpPr>
          <p:nvPr>
            <p:ph type="body" sz="half" idx="1"/>
          </p:nvPr>
        </p:nvSpPr>
        <p:spPr>
          <a:xfrm>
            <a:off x="0" y="457201"/>
            <a:ext cx="8839200" cy="2514600"/>
          </a:xfrm>
        </p:spPr>
        <p:txBody>
          <a:bodyPr>
            <a:noAutofit/>
          </a:bodyPr>
          <a:lstStyle/>
          <a:p>
            <a:pPr eaLnBrk="1" hangingPunct="1"/>
            <a:r>
              <a:rPr lang="en-US" altLang="en-US" sz="2300" dirty="0" smtClean="0"/>
              <a:t>_______________=&gt;&lt; most slaves were forced into the sharecropping system and were trapped in the cycle of debt for decades</a:t>
            </a:r>
          </a:p>
          <a:p>
            <a:pPr lvl="1">
              <a:buFont typeface="Wingdings" panose="05000000000000000000" pitchFamily="2" charset="2"/>
              <a:buChar char="§"/>
            </a:pPr>
            <a:r>
              <a:rPr lang="en-US" altLang="en-US" sz="2300" dirty="0" smtClean="0"/>
              <a:t>Income rose by 46% until 1877 then fell dramatically =&gt; blacks buy supplies </a:t>
            </a:r>
            <a:r>
              <a:rPr lang="en-US" altLang="en-US" sz="2300" dirty="0"/>
              <a:t>&amp;</a:t>
            </a:r>
            <a:r>
              <a:rPr lang="en-US" altLang="en-US" sz="2300" dirty="0" smtClean="0"/>
              <a:t> food from “County Store” w/ interest of up to 50%!!</a:t>
            </a:r>
          </a:p>
          <a:p>
            <a:pPr eaLnBrk="1" hangingPunct="1"/>
            <a:r>
              <a:rPr lang="en-US" altLang="en-US" sz="2300" dirty="0" smtClean="0"/>
              <a:t>In 1865 when Congressional role call announced many “old Confederates” show up to represent their states</a:t>
            </a:r>
          </a:p>
          <a:p>
            <a:pPr lvl="1" indent="-342900">
              <a:buFont typeface="Wingdings" panose="05000000000000000000" pitchFamily="2" charset="2"/>
              <a:buChar char="§"/>
            </a:pPr>
            <a:r>
              <a:rPr lang="en-US" altLang="en-US" sz="2300" dirty="0" smtClean="0"/>
              <a:t>House and Senate refuse to seat many of them and embark on “Radical Reconstruction”!!</a:t>
            </a:r>
          </a:p>
        </p:txBody>
      </p:sp>
      <p:pic>
        <p:nvPicPr>
          <p:cNvPr id="23556" name="Picture 5" descr="steven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295400" y="3505200"/>
            <a:ext cx="2895600" cy="3352800"/>
          </a:xfrm>
          <a:noFill/>
        </p:spPr>
      </p:pic>
      <p:pic>
        <p:nvPicPr>
          <p:cNvPr id="23557" name="Picture 8" descr="180px-CharlesSumne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81600" y="3657600"/>
            <a:ext cx="2514600" cy="3124200"/>
          </a:xfrm>
          <a:noFill/>
        </p:spPr>
      </p:pic>
    </p:spTree>
    <p:extLst>
      <p:ext uri="{BB962C8B-B14F-4D97-AF65-F5344CB8AC3E}">
        <p14:creationId xmlns:p14="http://schemas.microsoft.com/office/powerpoint/2010/main" val="1172809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685800"/>
          </a:xfrm>
        </p:spPr>
        <p:txBody>
          <a:bodyPr/>
          <a:lstStyle/>
          <a:p>
            <a:r>
              <a:rPr lang="en-US" altLang="en-US" sz="3600" b="1" u="sng" dirty="0" smtClean="0"/>
              <a:t>Sharecropping in the South (~1880)</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1"/>
            <a:ext cx="8534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909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67586" name="Rectangle 9"/>
          <p:cNvSpPr>
            <a:spLocks noGrp="1" noChangeArrowheads="1"/>
          </p:cNvSpPr>
          <p:nvPr>
            <p:ph type="body" idx="1"/>
          </p:nvPr>
        </p:nvSpPr>
        <p:spPr>
          <a:xfrm>
            <a:off x="152400" y="152400"/>
            <a:ext cx="8839200" cy="1143000"/>
          </a:xfrm>
        </p:spPr>
        <p:txBody>
          <a:bodyPr/>
          <a:lstStyle/>
          <a:p>
            <a:pPr eaLnBrk="1" hangingPunct="1"/>
            <a:r>
              <a:rPr lang="en-US" altLang="en-US" sz="2600" b="1" i="1" dirty="0" smtClean="0"/>
              <a:t>Problems w/ Compromise??? Who “wins”?</a:t>
            </a:r>
          </a:p>
          <a:p>
            <a:pPr eaLnBrk="1" hangingPunct="1">
              <a:buFontTx/>
              <a:buNone/>
            </a:pPr>
            <a:r>
              <a:rPr lang="en-US" altLang="en-US" sz="2600" b="1" i="1" dirty="0" smtClean="0"/>
              <a:t>	-- See quotes</a:t>
            </a:r>
          </a:p>
          <a:p>
            <a:pPr eaLnBrk="1" hangingPunct="1"/>
            <a:endParaRPr lang="en-US" altLang="en-US" sz="2600" b="1" i="1" dirty="0" smtClean="0"/>
          </a:p>
        </p:txBody>
      </p:sp>
      <p:pic>
        <p:nvPicPr>
          <p:cNvPr id="67587" name="Picture 4" descr="mo_compromise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1066800"/>
            <a:ext cx="8686800" cy="5715000"/>
          </a:xfrm>
          <a:noFill/>
        </p:spPr>
      </p:pic>
    </p:spTree>
    <p:extLst>
      <p:ext uri="{BB962C8B-B14F-4D97-AF65-F5344CB8AC3E}">
        <p14:creationId xmlns:p14="http://schemas.microsoft.com/office/powerpoint/2010/main" val="717788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76200"/>
            <a:ext cx="8839200" cy="533400"/>
          </a:xfrm>
        </p:spPr>
        <p:txBody>
          <a:bodyPr>
            <a:normAutofit fontScale="90000"/>
          </a:bodyPr>
          <a:lstStyle/>
          <a:p>
            <a:pPr eaLnBrk="1" hangingPunct="1"/>
            <a:r>
              <a:rPr lang="en-US" altLang="en-US" sz="3200" b="1" u="sng" dirty="0" smtClean="0"/>
              <a:t>Congressional or “Radical Reconstruction”</a:t>
            </a:r>
          </a:p>
        </p:txBody>
      </p:sp>
      <p:sp>
        <p:nvSpPr>
          <p:cNvPr id="25603" name="Rectangle 3"/>
          <p:cNvSpPr>
            <a:spLocks noGrp="1" noChangeArrowheads="1"/>
          </p:cNvSpPr>
          <p:nvPr>
            <p:ph type="body" idx="1"/>
          </p:nvPr>
        </p:nvSpPr>
        <p:spPr>
          <a:xfrm>
            <a:off x="0" y="609600"/>
            <a:ext cx="9144000" cy="6400800"/>
          </a:xfrm>
        </p:spPr>
        <p:txBody>
          <a:bodyPr>
            <a:noAutofit/>
          </a:bodyPr>
          <a:lstStyle/>
          <a:p>
            <a:pPr eaLnBrk="1" hangingPunct="1"/>
            <a:r>
              <a:rPr lang="en-US" altLang="en-US" sz="2300" dirty="0" smtClean="0"/>
              <a:t>Republican Congressional Leaders like </a:t>
            </a:r>
            <a:r>
              <a:rPr lang="en-US" altLang="en-US" sz="2300" b="1" i="1" dirty="0" smtClean="0"/>
              <a:t>Thaddeus Stevens</a:t>
            </a:r>
            <a:r>
              <a:rPr lang="en-US" altLang="en-US" sz="2300" dirty="0" smtClean="0"/>
              <a:t> (“State Suicide”) and </a:t>
            </a:r>
            <a:r>
              <a:rPr lang="en-US" altLang="en-US" sz="2300" b="1" i="1" dirty="0" smtClean="0"/>
              <a:t>Charles Sumner </a:t>
            </a:r>
            <a:r>
              <a:rPr lang="en-US" altLang="en-US" sz="2300" dirty="0" smtClean="0"/>
              <a:t>took over Reconstruction after 1866</a:t>
            </a:r>
          </a:p>
          <a:p>
            <a:pPr lvl="1" indent="-342900">
              <a:buFont typeface="Wingdings" panose="05000000000000000000" pitchFamily="2" charset="2"/>
              <a:buChar char="§"/>
            </a:pPr>
            <a:r>
              <a:rPr lang="en-US" altLang="en-US" sz="2300" dirty="0" smtClean="0"/>
              <a:t>Believed</a:t>
            </a:r>
            <a:r>
              <a:rPr lang="en-US" altLang="en-US" sz="2300" b="1" i="1" dirty="0" smtClean="0"/>
              <a:t> </a:t>
            </a:r>
            <a:r>
              <a:rPr lang="en-US" altLang="en-US" sz="2300" dirty="0" smtClean="0"/>
              <a:t>South was a conquered Territory and Reconstruction, “must revolutionize Southern institutions, habits and manners . . . The foundations of their institutions must be broken up and </a:t>
            </a:r>
            <a:r>
              <a:rPr lang="en-US" altLang="en-US" sz="2300" dirty="0" err="1" smtClean="0"/>
              <a:t>relaid</a:t>
            </a:r>
            <a:r>
              <a:rPr lang="en-US" altLang="en-US" sz="2300" dirty="0" smtClean="0"/>
              <a:t>”</a:t>
            </a:r>
          </a:p>
          <a:p>
            <a:pPr eaLnBrk="1" hangingPunct="1"/>
            <a:r>
              <a:rPr lang="en-US" altLang="en-US" sz="2300" dirty="0" smtClean="0"/>
              <a:t>Radicals took full, veto proof control of Congress after 1866 and pushed through an entirely different program for Reconstruction</a:t>
            </a:r>
          </a:p>
          <a:p>
            <a:pPr lvl="1">
              <a:buFont typeface="Wingdings" panose="05000000000000000000" pitchFamily="2" charset="2"/>
              <a:buChar char="§"/>
            </a:pPr>
            <a:r>
              <a:rPr lang="en-US" altLang="en-US" sz="2300" dirty="0" smtClean="0"/>
              <a:t>Passed the __________(equal protection amendment) and _________</a:t>
            </a:r>
            <a:r>
              <a:rPr lang="en-US" altLang="en-US" sz="2300" b="1" i="1" dirty="0" smtClean="0"/>
              <a:t>Amendments</a:t>
            </a:r>
            <a:r>
              <a:rPr lang="en-US" altLang="en-US" sz="2300" dirty="0" smtClean="0"/>
              <a:t> (blacks males gain voting rights) </a:t>
            </a:r>
            <a:endParaRPr lang="en-US" altLang="en-US" sz="2300" dirty="0"/>
          </a:p>
          <a:p>
            <a:pPr marL="457200" lvl="1" indent="0">
              <a:buNone/>
            </a:pPr>
            <a:r>
              <a:rPr lang="en-US" altLang="en-US" sz="2300" dirty="0" smtClean="0"/>
              <a:t>	--  </a:t>
            </a:r>
            <a:r>
              <a:rPr lang="en-US" altLang="en-US" sz="2300" dirty="0"/>
              <a:t>I</a:t>
            </a:r>
            <a:r>
              <a:rPr lang="en-US" altLang="en-US" sz="2300" dirty="0" smtClean="0"/>
              <a:t>nsisted that any reconstructed state accept them (even though 	many Northern states didn’t allow blacks to vote!)</a:t>
            </a:r>
          </a:p>
          <a:p>
            <a:pPr lvl="1">
              <a:buFont typeface="Wingdings" panose="05000000000000000000" pitchFamily="2" charset="2"/>
              <a:buChar char="§"/>
            </a:pPr>
            <a:r>
              <a:rPr lang="en-US" altLang="en-US" sz="2300" b="1" i="1" dirty="0" smtClean="0"/>
              <a:t>Reconstruction Act</a:t>
            </a:r>
            <a:r>
              <a:rPr lang="en-US" altLang="en-US" sz="2300" dirty="0" smtClean="0"/>
              <a:t> =&gt; divided the South into 5 military districts to be administered by military generals and soldiers!</a:t>
            </a:r>
          </a:p>
          <a:p>
            <a:pPr eaLnBrk="1" hangingPunct="1">
              <a:buFontTx/>
              <a:buNone/>
            </a:pPr>
            <a:r>
              <a:rPr lang="en-US" altLang="en-US" sz="2300" dirty="0" smtClean="0"/>
              <a:t>	</a:t>
            </a:r>
            <a:r>
              <a:rPr lang="en-US" altLang="en-US" sz="2300" dirty="0"/>
              <a:t>	</a:t>
            </a:r>
            <a:r>
              <a:rPr lang="en-US" altLang="en-US" sz="2300" dirty="0" smtClean="0"/>
              <a:t>-- In order to be readmitted states had to ratify all amendments and 	establish free state governments w/ black representation</a:t>
            </a:r>
          </a:p>
          <a:p>
            <a:pPr lvl="1">
              <a:buFont typeface="Wingdings" panose="05000000000000000000" pitchFamily="2" charset="2"/>
              <a:buChar char="§"/>
            </a:pPr>
            <a:r>
              <a:rPr lang="en-US" altLang="en-US" sz="2300" dirty="0" smtClean="0"/>
              <a:t>Radicals impeached Johnson when he tried to slow down programs</a:t>
            </a:r>
          </a:p>
        </p:txBody>
      </p:sp>
    </p:spTree>
    <p:extLst>
      <p:ext uri="{BB962C8B-B14F-4D97-AF65-F5344CB8AC3E}">
        <p14:creationId xmlns:p14="http://schemas.microsoft.com/office/powerpoint/2010/main" val="41389248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487362"/>
          </a:xfrm>
        </p:spPr>
        <p:txBody>
          <a:bodyPr>
            <a:normAutofit fontScale="90000"/>
          </a:bodyPr>
          <a:lstStyle/>
          <a:p>
            <a:pPr eaLnBrk="1" hangingPunct="1"/>
            <a:r>
              <a:rPr lang="en-US" altLang="en-US" sz="4000" b="1" u="sng" dirty="0" smtClean="0"/>
              <a:t>Johnson Impeachment</a:t>
            </a:r>
            <a:r>
              <a:rPr lang="en-US" altLang="en-US" sz="4000" dirty="0" smtClean="0"/>
              <a:t> </a:t>
            </a:r>
          </a:p>
        </p:txBody>
      </p:sp>
      <p:sp>
        <p:nvSpPr>
          <p:cNvPr id="28675" name="Rectangle 3"/>
          <p:cNvSpPr>
            <a:spLocks noGrp="1" noChangeArrowheads="1"/>
          </p:cNvSpPr>
          <p:nvPr>
            <p:ph type="body" idx="1"/>
          </p:nvPr>
        </p:nvSpPr>
        <p:spPr>
          <a:xfrm>
            <a:off x="0" y="609600"/>
            <a:ext cx="9144000" cy="6553200"/>
          </a:xfrm>
        </p:spPr>
        <p:txBody>
          <a:bodyPr>
            <a:noAutofit/>
          </a:bodyPr>
          <a:lstStyle/>
          <a:p>
            <a:pPr eaLnBrk="1" hangingPunct="1">
              <a:lnSpc>
                <a:spcPct val="90000"/>
              </a:lnSpc>
            </a:pPr>
            <a:r>
              <a:rPr lang="en-US" altLang="en-US" sz="2300" dirty="0"/>
              <a:t>P</a:t>
            </a:r>
            <a:r>
              <a:rPr lang="en-US" altLang="en-US" sz="2300" dirty="0" smtClean="0"/>
              <a:t>ower struggle between the Executive and Legislative branches</a:t>
            </a:r>
          </a:p>
          <a:p>
            <a:pPr eaLnBrk="1" hangingPunct="1">
              <a:lnSpc>
                <a:spcPct val="90000"/>
              </a:lnSpc>
            </a:pPr>
            <a:r>
              <a:rPr lang="en-US" altLang="en-US" sz="2300" b="1" u="sng" dirty="0" smtClean="0"/>
              <a:t>Why???</a:t>
            </a:r>
          </a:p>
          <a:p>
            <a:pPr eaLnBrk="1" hangingPunct="1">
              <a:lnSpc>
                <a:spcPct val="90000"/>
              </a:lnSpc>
              <a:buFontTx/>
              <a:buNone/>
            </a:pPr>
            <a:r>
              <a:rPr lang="en-US" altLang="en-US" sz="2300" dirty="0" smtClean="0"/>
              <a:t>	#1: </a:t>
            </a:r>
            <a:r>
              <a:rPr lang="en-US" altLang="en-US" sz="2300" i="1" dirty="0" smtClean="0"/>
              <a:t>Johnson was a Democrat and vetoed many of Radicals programs</a:t>
            </a:r>
          </a:p>
          <a:p>
            <a:pPr eaLnBrk="1" hangingPunct="1">
              <a:lnSpc>
                <a:spcPct val="90000"/>
              </a:lnSpc>
              <a:buFontTx/>
              <a:buNone/>
            </a:pPr>
            <a:r>
              <a:rPr lang="en-US" altLang="en-US" sz="2300" dirty="0" smtClean="0"/>
              <a:t>		-- I.E. </a:t>
            </a:r>
            <a:r>
              <a:rPr lang="en-US" altLang="en-US" sz="2300" b="1" i="1" dirty="0" smtClean="0"/>
              <a:t>Freedmen’s Bureau</a:t>
            </a:r>
            <a:r>
              <a:rPr lang="en-US" altLang="en-US" sz="2300" dirty="0" smtClean="0"/>
              <a:t> and </a:t>
            </a:r>
            <a:r>
              <a:rPr lang="en-US" altLang="en-US" sz="2300" b="1" i="1" dirty="0" smtClean="0"/>
              <a:t>Civil Rights Bill</a:t>
            </a:r>
          </a:p>
          <a:p>
            <a:pPr eaLnBrk="1" hangingPunct="1">
              <a:lnSpc>
                <a:spcPct val="90000"/>
              </a:lnSpc>
              <a:buFontTx/>
              <a:buNone/>
            </a:pPr>
            <a:r>
              <a:rPr lang="en-US" altLang="en-US" sz="2300" b="1" i="1" dirty="0" smtClean="0"/>
              <a:t>	</a:t>
            </a:r>
            <a:r>
              <a:rPr lang="en-US" altLang="en-US" sz="2300" dirty="0" smtClean="0"/>
              <a:t>#2:</a:t>
            </a:r>
            <a:r>
              <a:rPr lang="en-US" altLang="en-US" sz="2300" b="1" i="1" dirty="0" smtClean="0"/>
              <a:t> </a:t>
            </a:r>
            <a:r>
              <a:rPr lang="en-US" altLang="en-US" sz="2300" i="1" dirty="0" smtClean="0"/>
              <a:t>Johnson favored Lincoln’s “lenient” 10% program</a:t>
            </a:r>
          </a:p>
          <a:p>
            <a:pPr eaLnBrk="1" hangingPunct="1">
              <a:lnSpc>
                <a:spcPct val="90000"/>
              </a:lnSpc>
              <a:buFontTx/>
              <a:buNone/>
            </a:pPr>
            <a:r>
              <a:rPr lang="en-US" altLang="en-US" sz="2300" i="1" dirty="0" smtClean="0"/>
              <a:t>	#3: Tensions were rising in the nation over Reconstruction</a:t>
            </a:r>
          </a:p>
          <a:p>
            <a:pPr eaLnBrk="1" hangingPunct="1">
              <a:lnSpc>
                <a:spcPct val="90000"/>
              </a:lnSpc>
            </a:pPr>
            <a:r>
              <a:rPr lang="en-US" altLang="en-US" sz="2300" b="1" u="sng" dirty="0" smtClean="0"/>
              <a:t>How??</a:t>
            </a:r>
          </a:p>
          <a:p>
            <a:pPr lvl="1">
              <a:lnSpc>
                <a:spcPct val="90000"/>
              </a:lnSpc>
              <a:buFont typeface="Wingdings" panose="05000000000000000000" pitchFamily="2" charset="2"/>
              <a:buChar char="§"/>
            </a:pPr>
            <a:r>
              <a:rPr lang="en-US" altLang="en-US" sz="2300" dirty="0" smtClean="0"/>
              <a:t>Republicans passed the </a:t>
            </a:r>
            <a:r>
              <a:rPr lang="en-US" altLang="en-US" sz="2300" b="1" i="1" dirty="0" smtClean="0"/>
              <a:t>Tenure of Office Act</a:t>
            </a:r>
            <a:r>
              <a:rPr lang="en-US" altLang="en-US" sz="2300" dirty="0" smtClean="0"/>
              <a:t> =&gt; Johnson can’t remove a Cabinet official w/o Senate approval </a:t>
            </a:r>
          </a:p>
          <a:p>
            <a:pPr marL="457200" lvl="1" indent="0">
              <a:lnSpc>
                <a:spcPct val="90000"/>
              </a:lnSpc>
              <a:buNone/>
            </a:pPr>
            <a:r>
              <a:rPr lang="en-US" altLang="en-US" sz="2300" dirty="0"/>
              <a:t>	</a:t>
            </a:r>
            <a:r>
              <a:rPr lang="en-US" altLang="en-US" sz="2300" dirty="0" smtClean="0"/>
              <a:t>-- Supreme Court declares unconstitutional 26 years later</a:t>
            </a:r>
          </a:p>
          <a:p>
            <a:pPr lvl="1">
              <a:lnSpc>
                <a:spcPct val="90000"/>
              </a:lnSpc>
              <a:buFont typeface="Wingdings" panose="05000000000000000000" pitchFamily="2" charset="2"/>
              <a:buChar char="§"/>
            </a:pPr>
            <a:r>
              <a:rPr lang="en-US" altLang="en-US" sz="2300" dirty="0" smtClean="0"/>
              <a:t>Johnson vetoes it and Congress overrides them; then Johnson removes his </a:t>
            </a:r>
            <a:r>
              <a:rPr lang="en-US" altLang="en-US" sz="2300" b="1" i="1" dirty="0" smtClean="0"/>
              <a:t>Secretary of War Edward Stanton (</a:t>
            </a:r>
            <a:r>
              <a:rPr lang="en-US" altLang="en-US" sz="2300" dirty="0" smtClean="0"/>
              <a:t>spy for Radicals)</a:t>
            </a:r>
          </a:p>
          <a:p>
            <a:pPr eaLnBrk="1" hangingPunct="1">
              <a:lnSpc>
                <a:spcPct val="90000"/>
              </a:lnSpc>
            </a:pPr>
            <a:r>
              <a:rPr lang="en-US" altLang="en-US" sz="2300" dirty="0" smtClean="0"/>
              <a:t>Congress says Johnson violated a congressional law and Impeaches him</a:t>
            </a:r>
          </a:p>
          <a:p>
            <a:pPr lvl="1" indent="-342900">
              <a:lnSpc>
                <a:spcPct val="90000"/>
              </a:lnSpc>
              <a:buFont typeface="Wingdings" panose="05000000000000000000" pitchFamily="2" charset="2"/>
              <a:buChar char="§"/>
            </a:pPr>
            <a:r>
              <a:rPr lang="en-US" altLang="en-US" sz="2300" dirty="0" smtClean="0"/>
              <a:t>Senate keeps him in office by 1 vote! </a:t>
            </a:r>
          </a:p>
          <a:p>
            <a:pPr marL="400050" lvl="1" indent="0">
              <a:lnSpc>
                <a:spcPct val="90000"/>
              </a:lnSpc>
              <a:buNone/>
            </a:pPr>
            <a:r>
              <a:rPr lang="en-US" altLang="en-US" sz="2300" dirty="0"/>
              <a:t>	</a:t>
            </a:r>
            <a:r>
              <a:rPr lang="en-US" altLang="en-US" sz="2300" dirty="0" smtClean="0"/>
              <a:t>-- Johnson promises to go  along w/ Republicans if they let him stay</a:t>
            </a:r>
          </a:p>
          <a:p>
            <a:pPr marL="400050" lvl="1" indent="0">
              <a:lnSpc>
                <a:spcPct val="90000"/>
              </a:lnSpc>
              <a:buNone/>
            </a:pPr>
            <a:r>
              <a:rPr lang="en-US" altLang="en-US" sz="2300" b="1" i="1" dirty="0" smtClean="0"/>
              <a:t>** Who “won” here?? Results?? (Decades of “Weak” Presidents and dominant Congresses!!) **</a:t>
            </a:r>
          </a:p>
        </p:txBody>
      </p:sp>
    </p:spTree>
    <p:extLst>
      <p:ext uri="{BB962C8B-B14F-4D97-AF65-F5344CB8AC3E}">
        <p14:creationId xmlns:p14="http://schemas.microsoft.com/office/powerpoint/2010/main" val="22899761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5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0"/>
            <a:ext cx="8229600" cy="685800"/>
          </a:xfrm>
        </p:spPr>
        <p:txBody>
          <a:bodyPr>
            <a:normAutofit fontScale="90000"/>
          </a:bodyPr>
          <a:lstStyle/>
          <a:p>
            <a:pPr eaLnBrk="1" hangingPunct="1"/>
            <a:r>
              <a:rPr lang="en-US" altLang="en-US" sz="4000" b="1" i="1" u="sng" smtClean="0"/>
              <a:t>Andrew Johnson’s Impeachment</a:t>
            </a:r>
          </a:p>
        </p:txBody>
      </p:sp>
      <p:pic>
        <p:nvPicPr>
          <p:cNvPr id="29699" name="Picture 5" descr="1868_johnson_impeachment_ti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85800"/>
            <a:ext cx="37338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300px-3a05488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2971800"/>
            <a:ext cx="5607050" cy="3733800"/>
          </a:xfrm>
          <a:noFill/>
        </p:spPr>
      </p:pic>
    </p:spTree>
    <p:extLst>
      <p:ext uri="{BB962C8B-B14F-4D97-AF65-F5344CB8AC3E}">
        <p14:creationId xmlns:p14="http://schemas.microsoft.com/office/powerpoint/2010/main" val="3697707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229600" cy="381000"/>
          </a:xfrm>
        </p:spPr>
        <p:txBody>
          <a:bodyPr>
            <a:normAutofit fontScale="90000"/>
          </a:bodyPr>
          <a:lstStyle/>
          <a:p>
            <a:pPr eaLnBrk="1" hangingPunct="1"/>
            <a:r>
              <a:rPr lang="en-US" altLang="en-US" sz="3200" b="1" u="sng" dirty="0" smtClean="0"/>
              <a:t>Southern Age of Reconstruction Governments</a:t>
            </a:r>
          </a:p>
        </p:txBody>
      </p:sp>
      <p:sp>
        <p:nvSpPr>
          <p:cNvPr id="26627" name="Rectangle 3"/>
          <p:cNvSpPr>
            <a:spLocks noGrp="1" noChangeArrowheads="1"/>
          </p:cNvSpPr>
          <p:nvPr>
            <p:ph type="body" idx="1"/>
          </p:nvPr>
        </p:nvSpPr>
        <p:spPr>
          <a:xfrm>
            <a:off x="26096" y="533400"/>
            <a:ext cx="9144000" cy="6553200"/>
          </a:xfrm>
        </p:spPr>
        <p:txBody>
          <a:bodyPr>
            <a:normAutofit fontScale="92500" lnSpcReduction="10000"/>
          </a:bodyPr>
          <a:lstStyle/>
          <a:p>
            <a:pPr eaLnBrk="1" hangingPunct="1"/>
            <a:r>
              <a:rPr lang="en-US" altLang="en-US" sz="2300" dirty="0" smtClean="0"/>
              <a:t>Governments dominated by Republicans due to voting restrictions</a:t>
            </a:r>
          </a:p>
          <a:p>
            <a:pPr lvl="1">
              <a:buFont typeface="Wingdings" panose="05000000000000000000" pitchFamily="2" charset="2"/>
              <a:buChar char="§"/>
            </a:pPr>
            <a:r>
              <a:rPr lang="en-US" altLang="en-US" sz="2300" dirty="0" smtClean="0"/>
              <a:t>“Republicans” consist of </a:t>
            </a:r>
            <a:r>
              <a:rPr lang="en-US" altLang="en-US" sz="2300" b="1" i="1" dirty="0" smtClean="0"/>
              <a:t>Scalawags, Carpetbaggers</a:t>
            </a:r>
            <a:r>
              <a:rPr lang="en-US" altLang="en-US" sz="2300" dirty="0" smtClean="0"/>
              <a:t>, </a:t>
            </a:r>
            <a:r>
              <a:rPr lang="en-US" altLang="en-US" sz="2300" b="1" i="1" dirty="0" smtClean="0"/>
              <a:t>Freedmen</a:t>
            </a:r>
          </a:p>
          <a:p>
            <a:pPr marL="457200" lvl="1" indent="0">
              <a:buNone/>
            </a:pPr>
            <a:r>
              <a:rPr lang="en-US" altLang="en-US" sz="2300" b="1" i="1" dirty="0"/>
              <a:t>	</a:t>
            </a:r>
            <a:r>
              <a:rPr lang="en-US" altLang="en-US" sz="2300" b="1" i="1" dirty="0" smtClean="0"/>
              <a:t>-- _________________= southerners who aided Reconstruction </a:t>
            </a:r>
            <a:r>
              <a:rPr lang="en-US" altLang="en-US" sz="2300" b="1" i="1" dirty="0" err="1" smtClean="0"/>
              <a:t>Govts</a:t>
            </a:r>
            <a:endParaRPr lang="en-US" altLang="en-US" sz="2300" b="1" i="1" dirty="0" smtClean="0"/>
          </a:p>
          <a:p>
            <a:pPr marL="457200" lvl="1" indent="0">
              <a:buNone/>
            </a:pPr>
            <a:r>
              <a:rPr lang="en-US" altLang="en-US" sz="2300" b="1" i="1" dirty="0"/>
              <a:t>	</a:t>
            </a:r>
            <a:r>
              <a:rPr lang="en-US" altLang="en-US" sz="2300" b="1" i="1" dirty="0" smtClean="0"/>
              <a:t>-- _______________________= northerners who worked w/ </a:t>
            </a:r>
            <a:r>
              <a:rPr lang="en-US" altLang="en-US" sz="2300" b="1" i="1" dirty="0" err="1" smtClean="0"/>
              <a:t>govts</a:t>
            </a:r>
            <a:endParaRPr lang="en-US" altLang="en-US" sz="2300" b="1" i="1" dirty="0" smtClean="0"/>
          </a:p>
          <a:p>
            <a:pPr lvl="1">
              <a:buFont typeface="Wingdings" panose="05000000000000000000" pitchFamily="2" charset="2"/>
              <a:buChar char="§"/>
            </a:pPr>
            <a:r>
              <a:rPr lang="en-US" altLang="en-US" sz="2300" dirty="0" smtClean="0"/>
              <a:t>Blacks formed the ________________to help them organize politically =&gt; Northern whites and church supported helped to elect black Republicans</a:t>
            </a:r>
          </a:p>
          <a:p>
            <a:pPr marL="457200" lvl="1" indent="0">
              <a:buNone/>
            </a:pPr>
            <a:r>
              <a:rPr lang="en-US" altLang="en-US" sz="2300" dirty="0"/>
              <a:t>	</a:t>
            </a:r>
            <a:r>
              <a:rPr lang="en-US" altLang="en-US" sz="2300" dirty="0" smtClean="0"/>
              <a:t>-- </a:t>
            </a:r>
            <a:r>
              <a:rPr lang="en-US" altLang="en-US" sz="2300" b="1" i="1" dirty="0" smtClean="0"/>
              <a:t>Hiram Revels, Blanche Bruce</a:t>
            </a:r>
          </a:p>
          <a:p>
            <a:pPr eaLnBrk="1" hangingPunct="1"/>
            <a:r>
              <a:rPr lang="en-US" altLang="en-US" sz="2300" b="1" i="1" dirty="0" smtClean="0"/>
              <a:t>Accomplishments</a:t>
            </a:r>
          </a:p>
          <a:p>
            <a:pPr eaLnBrk="1" hangingPunct="1">
              <a:buFontTx/>
              <a:buNone/>
            </a:pPr>
            <a:r>
              <a:rPr lang="en-US" altLang="en-US" sz="2300" b="1" i="1" dirty="0" smtClean="0"/>
              <a:t>	</a:t>
            </a:r>
            <a:r>
              <a:rPr lang="en-US" altLang="en-US" sz="2300" dirty="0" smtClean="0"/>
              <a:t>A. </a:t>
            </a:r>
            <a:r>
              <a:rPr lang="en-US" altLang="en-US" sz="2300" i="1" u="sng" dirty="0" smtClean="0"/>
              <a:t>Public Education established</a:t>
            </a:r>
          </a:p>
          <a:p>
            <a:pPr eaLnBrk="1" hangingPunct="1">
              <a:buFontTx/>
              <a:buNone/>
            </a:pPr>
            <a:r>
              <a:rPr lang="en-US" altLang="en-US" sz="2300" dirty="0" smtClean="0"/>
              <a:t>		-- By 1876 majority of whites and 40% of blacks in schools</a:t>
            </a:r>
          </a:p>
          <a:p>
            <a:pPr eaLnBrk="1" hangingPunct="1">
              <a:buFontTx/>
              <a:buNone/>
            </a:pPr>
            <a:r>
              <a:rPr lang="en-US" altLang="en-US" sz="2300" dirty="0" smtClean="0"/>
              <a:t>	B. </a:t>
            </a:r>
            <a:r>
              <a:rPr lang="en-US" altLang="en-US" sz="2300" i="1" u="sng" dirty="0" smtClean="0"/>
              <a:t>Land Redistribution</a:t>
            </a:r>
          </a:p>
          <a:p>
            <a:pPr eaLnBrk="1" hangingPunct="1">
              <a:buFontTx/>
              <a:buNone/>
            </a:pPr>
            <a:r>
              <a:rPr lang="en-US" altLang="en-US" sz="2300" dirty="0" smtClean="0"/>
              <a:t>		-- Limited as a lot of whites lost land due to tax and war debts</a:t>
            </a:r>
          </a:p>
          <a:p>
            <a:pPr eaLnBrk="1" hangingPunct="1">
              <a:buFontTx/>
              <a:buNone/>
            </a:pPr>
            <a:r>
              <a:rPr lang="en-US" altLang="en-US" sz="2300" dirty="0" smtClean="0"/>
              <a:t>		-- 20% of blacks gained land ownership and rest sharecroppers</a:t>
            </a:r>
          </a:p>
          <a:p>
            <a:pPr eaLnBrk="1" hangingPunct="1">
              <a:buFontTx/>
              <a:buNone/>
            </a:pPr>
            <a:r>
              <a:rPr lang="en-US" altLang="en-US" sz="2300" dirty="0" smtClean="0"/>
              <a:t>	C. </a:t>
            </a:r>
            <a:r>
              <a:rPr lang="en-US" altLang="en-US" sz="2300" i="1" u="sng" dirty="0" smtClean="0"/>
              <a:t>Income/Job growth</a:t>
            </a:r>
          </a:p>
          <a:p>
            <a:pPr eaLnBrk="1" hangingPunct="1">
              <a:buFontTx/>
              <a:buNone/>
            </a:pPr>
            <a:r>
              <a:rPr lang="en-US" altLang="en-US" sz="2300" dirty="0" smtClean="0"/>
              <a:t>		-- White income down 35%; black income up 46% =&gt; this reversed after 	northern military presence left in 1877</a:t>
            </a:r>
          </a:p>
          <a:p>
            <a:pPr eaLnBrk="1" hangingPunct="1"/>
            <a:r>
              <a:rPr lang="en-US" altLang="en-US" sz="2300" b="1" i="1" dirty="0" smtClean="0"/>
              <a:t>Evaluation =&gt; </a:t>
            </a:r>
            <a:r>
              <a:rPr lang="en-US" altLang="en-US" sz="2300" dirty="0" smtClean="0"/>
              <a:t>Governments never dominated by blacks and were subject to the same type of corruption that was rampant during the period</a:t>
            </a:r>
            <a:endParaRPr lang="en-US" altLang="en-US" sz="2300" b="1" i="1" dirty="0" smtClean="0"/>
          </a:p>
          <a:p>
            <a:pPr eaLnBrk="1" hangingPunct="1">
              <a:buFontTx/>
              <a:buNone/>
            </a:pPr>
            <a:endParaRPr lang="en-US" altLang="en-US" sz="2000" b="1" i="1" dirty="0" smtClean="0"/>
          </a:p>
        </p:txBody>
      </p:sp>
    </p:spTree>
    <p:extLst>
      <p:ext uri="{BB962C8B-B14F-4D97-AF65-F5344CB8AC3E}">
        <p14:creationId xmlns:p14="http://schemas.microsoft.com/office/powerpoint/2010/main" val="2665502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8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304800"/>
          <a:ext cx="8534400" cy="5867401"/>
        </p:xfrm>
        <a:graphic>
          <a:graphicData uri="http://schemas.openxmlformats.org/drawingml/2006/table">
            <a:tbl>
              <a:tblPr/>
              <a:tblGrid>
                <a:gridCol w="2133600"/>
                <a:gridCol w="2133600"/>
                <a:gridCol w="2133600"/>
                <a:gridCol w="2133600"/>
              </a:tblGrid>
              <a:tr h="395613">
                <a:tc gridSpan="4">
                  <a:txBody>
                    <a:bodyPr/>
                    <a:lstStyle/>
                    <a:p>
                      <a:pPr algn="ctr"/>
                      <a:r>
                        <a:rPr lang="en-US" sz="1700" b="1" dirty="0">
                          <a:effectLst/>
                        </a:rPr>
                        <a:t>African Americans in Office </a:t>
                      </a:r>
                      <a:r>
                        <a:rPr lang="en-US" sz="1700" b="1" dirty="0" smtClean="0">
                          <a:effectLst/>
                        </a:rPr>
                        <a:t>1870–1876</a:t>
                      </a:r>
                      <a:endParaRPr lang="en-US" sz="1700" dirty="0">
                        <a:effectLst/>
                      </a:endParaRPr>
                    </a:p>
                  </a:txBody>
                  <a:tcPr marL="26314" marR="26314" marT="26314" marB="26314" anchor="ctr">
                    <a:lnL>
                      <a:noFill/>
                    </a:lnL>
                    <a:lnR>
                      <a:noFill/>
                    </a:lnR>
                    <a:lnT>
                      <a:noFill/>
                    </a:lnT>
                    <a:lnB>
                      <a:noFill/>
                    </a:lnB>
                    <a:solidFill>
                      <a:srgbClr val="B0C4DE"/>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724432">
                <a:tc>
                  <a:txBody>
                    <a:bodyPr/>
                    <a:lstStyle/>
                    <a:p>
                      <a:pPr algn="ctr"/>
                      <a:r>
                        <a:rPr lang="en-US" sz="1700">
                          <a:effectLst/>
                        </a:rPr>
                        <a:t>State</a:t>
                      </a:r>
                    </a:p>
                  </a:txBody>
                  <a:tcPr marL="26314" marR="26314" marT="26314" marB="26314" anchor="ctr">
                    <a:lnL>
                      <a:noFill/>
                    </a:lnL>
                    <a:lnR>
                      <a:noFill/>
                    </a:lnR>
                    <a:lnT>
                      <a:noFill/>
                    </a:lnT>
                    <a:lnB>
                      <a:noFill/>
                    </a:lnB>
                    <a:solidFill>
                      <a:srgbClr val="B0C4DE"/>
                    </a:solidFill>
                  </a:tcPr>
                </a:tc>
                <a:tc>
                  <a:txBody>
                    <a:bodyPr/>
                    <a:lstStyle/>
                    <a:p>
                      <a:r>
                        <a:rPr lang="en-US" sz="1700"/>
                        <a:t>State</a:t>
                      </a:r>
                      <a:br>
                        <a:rPr lang="en-US" sz="1700"/>
                      </a:br>
                      <a:r>
                        <a:rPr lang="en-US" sz="1700"/>
                        <a:t>Legislators</a:t>
                      </a:r>
                    </a:p>
                  </a:txBody>
                  <a:tcPr marL="26314" marR="26314" marT="26314" marB="26314" anchor="ctr">
                    <a:lnL>
                      <a:noFill/>
                    </a:lnL>
                    <a:lnR>
                      <a:noFill/>
                    </a:lnR>
                    <a:lnT>
                      <a:noFill/>
                    </a:lnT>
                    <a:lnB>
                      <a:noFill/>
                    </a:lnB>
                    <a:solidFill>
                      <a:srgbClr val="B0C4DE"/>
                    </a:solidFill>
                  </a:tcPr>
                </a:tc>
                <a:tc>
                  <a:txBody>
                    <a:bodyPr/>
                    <a:lstStyle/>
                    <a:p>
                      <a:r>
                        <a:rPr lang="en-US" sz="1700" dirty="0">
                          <a:hlinkClick r:id="rId2" action="ppaction://hlinkfile" tooltip="African Americans in the United States Congress"/>
                        </a:rPr>
                        <a:t>U.S.</a:t>
                      </a:r>
                      <a:br>
                        <a:rPr lang="en-US" sz="1700" dirty="0">
                          <a:hlinkClick r:id="rId2" action="ppaction://hlinkfile" tooltip="African Americans in the United States Congress"/>
                        </a:rPr>
                      </a:br>
                      <a:r>
                        <a:rPr lang="en-US" sz="1700" dirty="0">
                          <a:hlinkClick r:id="rId2" action="ppaction://hlinkfile" tooltip="African Americans in the United States Congress"/>
                        </a:rPr>
                        <a:t>Senators</a:t>
                      </a:r>
                      <a:endParaRPr lang="en-US" sz="1700" dirty="0"/>
                    </a:p>
                  </a:txBody>
                  <a:tcPr marL="26314" marR="26314" marT="26314" marB="26314" anchor="ctr">
                    <a:lnL>
                      <a:noFill/>
                    </a:lnL>
                    <a:lnR>
                      <a:noFill/>
                    </a:lnR>
                    <a:lnT>
                      <a:noFill/>
                    </a:lnT>
                    <a:lnB>
                      <a:noFill/>
                    </a:lnB>
                    <a:solidFill>
                      <a:srgbClr val="B0C4DE"/>
                    </a:solidFill>
                  </a:tcPr>
                </a:tc>
                <a:tc>
                  <a:txBody>
                    <a:bodyPr/>
                    <a:lstStyle/>
                    <a:p>
                      <a:r>
                        <a:rPr lang="en-US" sz="1700">
                          <a:hlinkClick r:id="rId2" action="ppaction://hlinkfile" tooltip="African Americans in the United States Congress"/>
                        </a:rPr>
                        <a:t>U.S.</a:t>
                      </a:r>
                      <a:br>
                        <a:rPr lang="en-US" sz="1700">
                          <a:hlinkClick r:id="rId2" action="ppaction://hlinkfile" tooltip="African Americans in the United States Congress"/>
                        </a:rPr>
                      </a:br>
                      <a:r>
                        <a:rPr lang="en-US" sz="1700">
                          <a:hlinkClick r:id="rId2" action="ppaction://hlinkfile" tooltip="African Americans in the United States Congress"/>
                        </a:rPr>
                        <a:t>Congressmen</a:t>
                      </a:r>
                      <a:endParaRPr lang="en-US" sz="1700"/>
                    </a:p>
                  </a:txBody>
                  <a:tcPr marL="26314" marR="26314" marT="26314" marB="26314" anchor="ctr">
                    <a:lnL>
                      <a:noFill/>
                    </a:lnL>
                    <a:lnR>
                      <a:noFill/>
                    </a:lnR>
                    <a:lnT>
                      <a:noFill/>
                    </a:lnT>
                    <a:lnB>
                      <a:noFill/>
                    </a:lnB>
                    <a:solidFill>
                      <a:srgbClr val="B0C4DE"/>
                    </a:solidFill>
                  </a:tcPr>
                </a:tc>
              </a:tr>
              <a:tr h="395613">
                <a:tc>
                  <a:txBody>
                    <a:bodyPr/>
                    <a:lstStyle/>
                    <a:p>
                      <a:r>
                        <a:rPr lang="en-US" sz="1700" b="1"/>
                        <a:t>Alabama</a:t>
                      </a:r>
                      <a:endParaRPr lang="en-US" sz="1700"/>
                    </a:p>
                  </a:txBody>
                  <a:tcPr marL="26314" marR="26314" marT="26314" marB="26314" anchor="ctr">
                    <a:lnL>
                      <a:noFill/>
                    </a:lnL>
                    <a:lnR>
                      <a:noFill/>
                    </a:lnR>
                    <a:lnT>
                      <a:noFill/>
                    </a:lnT>
                    <a:lnB>
                      <a:noFill/>
                    </a:lnB>
                  </a:tcPr>
                </a:tc>
                <a:tc>
                  <a:txBody>
                    <a:bodyPr/>
                    <a:lstStyle/>
                    <a:p>
                      <a:pPr algn="r"/>
                      <a:r>
                        <a:rPr lang="en-US" sz="1700">
                          <a:effectLst/>
                        </a:rPr>
                        <a:t>69</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4</a:t>
                      </a:r>
                    </a:p>
                  </a:txBody>
                  <a:tcPr marL="26314" marR="26314" marT="26314" marB="26314" anchor="ctr">
                    <a:lnL>
                      <a:noFill/>
                    </a:lnL>
                    <a:lnR>
                      <a:noFill/>
                    </a:lnR>
                    <a:lnT>
                      <a:noFill/>
                    </a:lnT>
                    <a:lnB>
                      <a:noFill/>
                    </a:lnB>
                  </a:tcPr>
                </a:tc>
              </a:tr>
              <a:tr h="395613">
                <a:tc>
                  <a:txBody>
                    <a:bodyPr/>
                    <a:lstStyle/>
                    <a:p>
                      <a:r>
                        <a:rPr lang="en-US" sz="1700" b="1"/>
                        <a:t>Arkansas</a:t>
                      </a:r>
                      <a:endParaRPr lang="en-US" sz="1700"/>
                    </a:p>
                  </a:txBody>
                  <a:tcPr marL="26314" marR="26314" marT="26314" marB="26314" anchor="ctr">
                    <a:lnL>
                      <a:noFill/>
                    </a:lnL>
                    <a:lnR>
                      <a:noFill/>
                    </a:lnR>
                    <a:lnT>
                      <a:noFill/>
                    </a:lnT>
                    <a:lnB>
                      <a:noFill/>
                    </a:lnB>
                  </a:tcPr>
                </a:tc>
                <a:tc>
                  <a:txBody>
                    <a:bodyPr/>
                    <a:lstStyle/>
                    <a:p>
                      <a:pPr algn="r"/>
                      <a:r>
                        <a:rPr lang="en-US" sz="1700">
                          <a:effectLst/>
                        </a:rPr>
                        <a:t>8</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r>
              <a:tr h="395613">
                <a:tc>
                  <a:txBody>
                    <a:bodyPr/>
                    <a:lstStyle/>
                    <a:p>
                      <a:r>
                        <a:rPr lang="en-US" sz="1700" b="1"/>
                        <a:t>Florida</a:t>
                      </a:r>
                      <a:endParaRPr lang="en-US" sz="1700"/>
                    </a:p>
                  </a:txBody>
                  <a:tcPr marL="26314" marR="26314" marT="26314" marB="26314" anchor="ctr">
                    <a:lnL>
                      <a:noFill/>
                    </a:lnL>
                    <a:lnR>
                      <a:noFill/>
                    </a:lnR>
                    <a:lnT>
                      <a:noFill/>
                    </a:lnT>
                    <a:lnB>
                      <a:noFill/>
                    </a:lnB>
                  </a:tcPr>
                </a:tc>
                <a:tc>
                  <a:txBody>
                    <a:bodyPr/>
                    <a:lstStyle/>
                    <a:p>
                      <a:pPr algn="r"/>
                      <a:r>
                        <a:rPr lang="en-US" sz="1700">
                          <a:effectLst/>
                        </a:rPr>
                        <a:t>30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1</a:t>
                      </a:r>
                    </a:p>
                  </a:txBody>
                  <a:tcPr marL="26314" marR="26314" marT="26314" marB="26314" anchor="ctr">
                    <a:lnL>
                      <a:noFill/>
                    </a:lnL>
                    <a:lnR>
                      <a:noFill/>
                    </a:lnR>
                    <a:lnT>
                      <a:noFill/>
                    </a:lnT>
                    <a:lnB>
                      <a:noFill/>
                    </a:lnB>
                  </a:tcPr>
                </a:tc>
              </a:tr>
              <a:tr h="395613">
                <a:tc>
                  <a:txBody>
                    <a:bodyPr/>
                    <a:lstStyle/>
                    <a:p>
                      <a:r>
                        <a:rPr lang="en-US" sz="1700" b="1"/>
                        <a:t>Georgia</a:t>
                      </a:r>
                      <a:endParaRPr lang="en-US" sz="1700"/>
                    </a:p>
                  </a:txBody>
                  <a:tcPr marL="26314" marR="26314" marT="26314" marB="26314" anchor="ctr">
                    <a:lnL>
                      <a:noFill/>
                    </a:lnL>
                    <a:lnR>
                      <a:noFill/>
                    </a:lnR>
                    <a:lnT>
                      <a:noFill/>
                    </a:lnT>
                    <a:lnB>
                      <a:noFill/>
                    </a:lnB>
                  </a:tcPr>
                </a:tc>
                <a:tc>
                  <a:txBody>
                    <a:bodyPr/>
                    <a:lstStyle/>
                    <a:p>
                      <a:pPr algn="r"/>
                      <a:r>
                        <a:rPr lang="en-US" sz="1700">
                          <a:effectLst/>
                        </a:rPr>
                        <a:t>41</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1</a:t>
                      </a:r>
                    </a:p>
                  </a:txBody>
                  <a:tcPr marL="26314" marR="26314" marT="26314" marB="26314" anchor="ctr">
                    <a:lnL>
                      <a:noFill/>
                    </a:lnL>
                    <a:lnR>
                      <a:noFill/>
                    </a:lnR>
                    <a:lnT>
                      <a:noFill/>
                    </a:lnT>
                    <a:lnB>
                      <a:noFill/>
                    </a:lnB>
                  </a:tcPr>
                </a:tc>
              </a:tr>
              <a:tr h="395613">
                <a:tc>
                  <a:txBody>
                    <a:bodyPr/>
                    <a:lstStyle/>
                    <a:p>
                      <a:r>
                        <a:rPr lang="en-US" sz="1700" b="1"/>
                        <a:t>Louisiana</a:t>
                      </a:r>
                      <a:endParaRPr lang="en-US" sz="1700"/>
                    </a:p>
                  </a:txBody>
                  <a:tcPr marL="26314" marR="26314" marT="26314" marB="26314" anchor="ctr">
                    <a:lnL>
                      <a:noFill/>
                    </a:lnL>
                    <a:lnR>
                      <a:noFill/>
                    </a:lnR>
                    <a:lnT>
                      <a:noFill/>
                    </a:lnT>
                    <a:lnB>
                      <a:noFill/>
                    </a:lnB>
                  </a:tcPr>
                </a:tc>
                <a:tc>
                  <a:txBody>
                    <a:bodyPr/>
                    <a:lstStyle/>
                    <a:p>
                      <a:pPr algn="r"/>
                      <a:r>
                        <a:rPr lang="en-US" sz="1700">
                          <a:effectLst/>
                        </a:rPr>
                        <a:t>87</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hlinkClick r:id="rId3" action="ppaction://hlinkfile" tooltip="John Willis Menard"/>
                        </a:rPr>
                        <a:t>1*</a:t>
                      </a:r>
                      <a:endParaRPr lang="en-US" sz="1700">
                        <a:effectLst/>
                      </a:endParaRPr>
                    </a:p>
                  </a:txBody>
                  <a:tcPr marL="26314" marR="26314" marT="26314" marB="26314" anchor="ctr">
                    <a:lnL>
                      <a:noFill/>
                    </a:lnL>
                    <a:lnR>
                      <a:noFill/>
                    </a:lnR>
                    <a:lnT>
                      <a:noFill/>
                    </a:lnT>
                    <a:lnB>
                      <a:noFill/>
                    </a:lnB>
                  </a:tcPr>
                </a:tc>
              </a:tr>
              <a:tr h="395613">
                <a:tc>
                  <a:txBody>
                    <a:bodyPr/>
                    <a:lstStyle/>
                    <a:p>
                      <a:r>
                        <a:rPr lang="en-US" sz="1700" b="1"/>
                        <a:t>Mississippi</a:t>
                      </a:r>
                      <a:endParaRPr lang="en-US" sz="1700"/>
                    </a:p>
                  </a:txBody>
                  <a:tcPr marL="26314" marR="26314" marT="26314" marB="26314" anchor="ctr">
                    <a:lnL>
                      <a:noFill/>
                    </a:lnL>
                    <a:lnR>
                      <a:noFill/>
                    </a:lnR>
                    <a:lnT>
                      <a:noFill/>
                    </a:lnT>
                    <a:lnB>
                      <a:noFill/>
                    </a:lnB>
                  </a:tcPr>
                </a:tc>
                <a:tc>
                  <a:txBody>
                    <a:bodyPr/>
                    <a:lstStyle/>
                    <a:p>
                      <a:pPr algn="r"/>
                      <a:r>
                        <a:rPr lang="en-US" sz="1700">
                          <a:effectLst/>
                        </a:rPr>
                        <a:t>112</a:t>
                      </a:r>
                    </a:p>
                  </a:txBody>
                  <a:tcPr marL="26314" marR="26314" marT="26314" marB="26314" anchor="ctr">
                    <a:lnL>
                      <a:noFill/>
                    </a:lnL>
                    <a:lnR>
                      <a:noFill/>
                    </a:lnR>
                    <a:lnT>
                      <a:noFill/>
                    </a:lnT>
                    <a:lnB>
                      <a:noFill/>
                    </a:lnB>
                  </a:tcPr>
                </a:tc>
                <a:tc>
                  <a:txBody>
                    <a:bodyPr/>
                    <a:lstStyle/>
                    <a:p>
                      <a:pPr algn="r"/>
                      <a:r>
                        <a:rPr lang="en-US" sz="1700">
                          <a:effectLst/>
                        </a:rPr>
                        <a:t>2</a:t>
                      </a:r>
                    </a:p>
                  </a:txBody>
                  <a:tcPr marL="26314" marR="26314" marT="26314" marB="26314" anchor="ctr">
                    <a:lnL>
                      <a:noFill/>
                    </a:lnL>
                    <a:lnR>
                      <a:noFill/>
                    </a:lnR>
                    <a:lnT>
                      <a:noFill/>
                    </a:lnT>
                    <a:lnB>
                      <a:noFill/>
                    </a:lnB>
                  </a:tcPr>
                </a:tc>
                <a:tc>
                  <a:txBody>
                    <a:bodyPr/>
                    <a:lstStyle/>
                    <a:p>
                      <a:pPr algn="r"/>
                      <a:r>
                        <a:rPr lang="en-US" sz="1700">
                          <a:effectLst/>
                        </a:rPr>
                        <a:t>1</a:t>
                      </a:r>
                    </a:p>
                  </a:txBody>
                  <a:tcPr marL="26314" marR="26314" marT="26314" marB="26314" anchor="ctr">
                    <a:lnL>
                      <a:noFill/>
                    </a:lnL>
                    <a:lnR>
                      <a:noFill/>
                    </a:lnR>
                    <a:lnT>
                      <a:noFill/>
                    </a:lnT>
                    <a:lnB>
                      <a:noFill/>
                    </a:lnB>
                  </a:tcPr>
                </a:tc>
              </a:tr>
              <a:tr h="395613">
                <a:tc>
                  <a:txBody>
                    <a:bodyPr/>
                    <a:lstStyle/>
                    <a:p>
                      <a:r>
                        <a:rPr lang="en-US" sz="1700" b="1"/>
                        <a:t>North Carolina</a:t>
                      </a:r>
                      <a:endParaRPr lang="en-US" sz="1700"/>
                    </a:p>
                  </a:txBody>
                  <a:tcPr marL="26314" marR="26314" marT="26314" marB="26314" anchor="ctr">
                    <a:lnL>
                      <a:noFill/>
                    </a:lnL>
                    <a:lnR>
                      <a:noFill/>
                    </a:lnR>
                    <a:lnT>
                      <a:noFill/>
                    </a:lnT>
                    <a:lnB>
                      <a:noFill/>
                    </a:lnB>
                  </a:tcPr>
                </a:tc>
                <a:tc>
                  <a:txBody>
                    <a:bodyPr/>
                    <a:lstStyle/>
                    <a:p>
                      <a:pPr algn="r"/>
                      <a:r>
                        <a:rPr lang="en-US" sz="1700">
                          <a:effectLst/>
                        </a:rPr>
                        <a:t>30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1</a:t>
                      </a:r>
                    </a:p>
                  </a:txBody>
                  <a:tcPr marL="26314" marR="26314" marT="26314" marB="26314" anchor="ctr">
                    <a:lnL>
                      <a:noFill/>
                    </a:lnL>
                    <a:lnR>
                      <a:noFill/>
                    </a:lnR>
                    <a:lnT>
                      <a:noFill/>
                    </a:lnT>
                    <a:lnB>
                      <a:noFill/>
                    </a:lnB>
                  </a:tcPr>
                </a:tc>
              </a:tr>
              <a:tr h="395613">
                <a:tc>
                  <a:txBody>
                    <a:bodyPr/>
                    <a:lstStyle/>
                    <a:p>
                      <a:r>
                        <a:rPr lang="en-US" sz="1700" b="1"/>
                        <a:t>South Carolina</a:t>
                      </a:r>
                      <a:endParaRPr lang="en-US" sz="1700"/>
                    </a:p>
                  </a:txBody>
                  <a:tcPr marL="26314" marR="26314" marT="26314" marB="26314" anchor="ctr">
                    <a:lnL>
                      <a:noFill/>
                    </a:lnL>
                    <a:lnR>
                      <a:noFill/>
                    </a:lnR>
                    <a:lnT>
                      <a:noFill/>
                    </a:lnT>
                    <a:lnB>
                      <a:noFill/>
                    </a:lnB>
                  </a:tcPr>
                </a:tc>
                <a:tc>
                  <a:txBody>
                    <a:bodyPr/>
                    <a:lstStyle/>
                    <a:p>
                      <a:pPr algn="r"/>
                      <a:r>
                        <a:rPr lang="en-US" sz="1700">
                          <a:effectLst/>
                        </a:rPr>
                        <a:t>190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dirty="0">
                          <a:effectLst/>
                        </a:rPr>
                        <a:t>6</a:t>
                      </a:r>
                    </a:p>
                  </a:txBody>
                  <a:tcPr marL="26314" marR="26314" marT="26314" marB="26314" anchor="ctr">
                    <a:lnL>
                      <a:noFill/>
                    </a:lnL>
                    <a:lnR>
                      <a:noFill/>
                    </a:lnR>
                    <a:lnT>
                      <a:noFill/>
                    </a:lnT>
                    <a:lnB>
                      <a:noFill/>
                    </a:lnB>
                  </a:tcPr>
                </a:tc>
              </a:tr>
              <a:tr h="395613">
                <a:tc>
                  <a:txBody>
                    <a:bodyPr/>
                    <a:lstStyle/>
                    <a:p>
                      <a:r>
                        <a:rPr lang="en-US" sz="1700" b="1"/>
                        <a:t>Tennessee</a:t>
                      </a:r>
                      <a:endParaRPr lang="en-US" sz="1700"/>
                    </a:p>
                  </a:txBody>
                  <a:tcPr marL="26314" marR="26314" marT="26314" marB="26314" anchor="ctr">
                    <a:lnL>
                      <a:noFill/>
                    </a:lnL>
                    <a:lnR>
                      <a:noFill/>
                    </a:lnR>
                    <a:lnT>
                      <a:noFill/>
                    </a:lnT>
                    <a:lnB>
                      <a:noFill/>
                    </a:lnB>
                  </a:tcPr>
                </a:tc>
                <a:tc>
                  <a:txBody>
                    <a:bodyPr/>
                    <a:lstStyle/>
                    <a:p>
                      <a:pPr algn="r"/>
                      <a:r>
                        <a:rPr lang="en-US" sz="1700">
                          <a:effectLst/>
                        </a:rPr>
                        <a:t>1</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r>
              <a:tr h="395613">
                <a:tc>
                  <a:txBody>
                    <a:bodyPr/>
                    <a:lstStyle/>
                    <a:p>
                      <a:r>
                        <a:rPr lang="en-US" sz="1700" b="1"/>
                        <a:t>Texas</a:t>
                      </a:r>
                      <a:endParaRPr lang="en-US" sz="1700"/>
                    </a:p>
                  </a:txBody>
                  <a:tcPr marL="26314" marR="26314" marT="26314" marB="26314" anchor="ctr">
                    <a:lnL>
                      <a:noFill/>
                    </a:lnL>
                    <a:lnR>
                      <a:noFill/>
                    </a:lnR>
                    <a:lnT>
                      <a:noFill/>
                    </a:lnT>
                    <a:lnB>
                      <a:noFill/>
                    </a:lnB>
                  </a:tcPr>
                </a:tc>
                <a:tc>
                  <a:txBody>
                    <a:bodyPr/>
                    <a:lstStyle/>
                    <a:p>
                      <a:pPr algn="r"/>
                      <a:r>
                        <a:rPr lang="en-US" sz="1700">
                          <a:effectLst/>
                        </a:rPr>
                        <a:t>19</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r>
              <a:tr h="395613">
                <a:tc>
                  <a:txBody>
                    <a:bodyPr/>
                    <a:lstStyle/>
                    <a:p>
                      <a:r>
                        <a:rPr lang="en-US" sz="1700" b="1"/>
                        <a:t>Virginia</a:t>
                      </a:r>
                      <a:endParaRPr lang="en-US" sz="1700"/>
                    </a:p>
                  </a:txBody>
                  <a:tcPr marL="26314" marR="26314" marT="26314" marB="26314" anchor="ctr">
                    <a:lnL>
                      <a:noFill/>
                    </a:lnL>
                    <a:lnR>
                      <a:noFill/>
                    </a:lnR>
                    <a:lnT>
                      <a:noFill/>
                    </a:lnT>
                    <a:lnB>
                      <a:noFill/>
                    </a:lnB>
                  </a:tcPr>
                </a:tc>
                <a:tc>
                  <a:txBody>
                    <a:bodyPr/>
                    <a:lstStyle/>
                    <a:p>
                      <a:pPr algn="r"/>
                      <a:r>
                        <a:rPr lang="en-US" sz="1700">
                          <a:effectLst/>
                        </a:rPr>
                        <a:t>46</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c>
                  <a:txBody>
                    <a:bodyPr/>
                    <a:lstStyle/>
                    <a:p>
                      <a:pPr algn="r"/>
                      <a:r>
                        <a:rPr lang="en-US" sz="1700">
                          <a:effectLst/>
                        </a:rPr>
                        <a:t>0</a:t>
                      </a:r>
                    </a:p>
                  </a:txBody>
                  <a:tcPr marL="26314" marR="26314" marT="26314" marB="26314" anchor="ctr">
                    <a:lnL>
                      <a:noFill/>
                    </a:lnL>
                    <a:lnR>
                      <a:noFill/>
                    </a:lnR>
                    <a:lnT>
                      <a:noFill/>
                    </a:lnT>
                    <a:lnB>
                      <a:noFill/>
                    </a:lnB>
                  </a:tcPr>
                </a:tc>
              </a:tr>
              <a:tr h="395613">
                <a:tc>
                  <a:txBody>
                    <a:bodyPr/>
                    <a:lstStyle/>
                    <a:p>
                      <a:r>
                        <a:rPr lang="en-US" sz="1700" b="1"/>
                        <a:t>Total</a:t>
                      </a:r>
                      <a:endParaRPr lang="en-US" sz="1700"/>
                    </a:p>
                  </a:txBody>
                  <a:tcPr marL="26314" marR="26314" marT="26314" marB="26314" anchor="ctr">
                    <a:lnL>
                      <a:noFill/>
                    </a:lnL>
                    <a:lnR>
                      <a:noFill/>
                    </a:lnR>
                    <a:lnT>
                      <a:noFill/>
                    </a:lnT>
                    <a:lnB>
                      <a:noFill/>
                    </a:lnB>
                    <a:solidFill>
                      <a:srgbClr val="B0C4DE"/>
                    </a:solidFill>
                  </a:tcPr>
                </a:tc>
                <a:tc>
                  <a:txBody>
                    <a:bodyPr/>
                    <a:lstStyle/>
                    <a:p>
                      <a:pPr algn="r"/>
                      <a:r>
                        <a:rPr lang="en-US" sz="1700" b="1">
                          <a:effectLst/>
                        </a:rPr>
                        <a:t>633</a:t>
                      </a:r>
                      <a:endParaRPr lang="en-US" sz="1700">
                        <a:effectLst/>
                      </a:endParaRPr>
                    </a:p>
                  </a:txBody>
                  <a:tcPr marL="26314" marR="26314" marT="26314" marB="26314" anchor="ctr">
                    <a:lnL>
                      <a:noFill/>
                    </a:lnL>
                    <a:lnR>
                      <a:noFill/>
                    </a:lnR>
                    <a:lnT>
                      <a:noFill/>
                    </a:lnT>
                    <a:lnB>
                      <a:noFill/>
                    </a:lnB>
                    <a:solidFill>
                      <a:srgbClr val="B0C4DE"/>
                    </a:solidFill>
                  </a:tcPr>
                </a:tc>
                <a:tc>
                  <a:txBody>
                    <a:bodyPr/>
                    <a:lstStyle/>
                    <a:p>
                      <a:pPr algn="r"/>
                      <a:r>
                        <a:rPr lang="en-US" sz="1700" b="1">
                          <a:effectLst/>
                        </a:rPr>
                        <a:t>2</a:t>
                      </a:r>
                      <a:endParaRPr lang="en-US" sz="1700">
                        <a:effectLst/>
                      </a:endParaRPr>
                    </a:p>
                  </a:txBody>
                  <a:tcPr marL="26314" marR="26314" marT="26314" marB="26314" anchor="ctr">
                    <a:lnL>
                      <a:noFill/>
                    </a:lnL>
                    <a:lnR>
                      <a:noFill/>
                    </a:lnR>
                    <a:lnT>
                      <a:noFill/>
                    </a:lnT>
                    <a:lnB>
                      <a:noFill/>
                    </a:lnB>
                    <a:solidFill>
                      <a:srgbClr val="B0C4DE"/>
                    </a:solidFill>
                  </a:tcPr>
                </a:tc>
                <a:tc>
                  <a:txBody>
                    <a:bodyPr/>
                    <a:lstStyle/>
                    <a:p>
                      <a:pPr algn="r"/>
                      <a:r>
                        <a:rPr lang="en-US" sz="1700" b="1" dirty="0">
                          <a:effectLst/>
                        </a:rPr>
                        <a:t>15</a:t>
                      </a:r>
                      <a:endParaRPr lang="en-US" sz="1700" dirty="0">
                        <a:effectLst/>
                      </a:endParaRPr>
                    </a:p>
                  </a:txBody>
                  <a:tcPr marL="26314" marR="26314" marT="26314" marB="26314" anchor="ctr">
                    <a:lnL>
                      <a:noFill/>
                    </a:lnL>
                    <a:lnR>
                      <a:noFill/>
                    </a:lnR>
                    <a:lnT>
                      <a:noFill/>
                    </a:lnT>
                    <a:lnB>
                      <a:noFill/>
                    </a:lnB>
                    <a:solidFill>
                      <a:srgbClr val="B0C4DE"/>
                    </a:solidFill>
                  </a:tcPr>
                </a:tc>
              </a:tr>
            </a:tbl>
          </a:graphicData>
        </a:graphic>
      </p:graphicFrame>
    </p:spTree>
    <p:extLst>
      <p:ext uri="{BB962C8B-B14F-4D97-AF65-F5344CB8AC3E}">
        <p14:creationId xmlns:p14="http://schemas.microsoft.com/office/powerpoint/2010/main" val="23881851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
            <a:ext cx="8229600" cy="457200"/>
          </a:xfrm>
        </p:spPr>
        <p:txBody>
          <a:bodyPr>
            <a:normAutofit fontScale="90000"/>
          </a:bodyPr>
          <a:lstStyle/>
          <a:p>
            <a:pPr eaLnBrk="1" hangingPunct="1"/>
            <a:r>
              <a:rPr lang="en-US" altLang="en-US" sz="4000" b="1" u="sng" dirty="0" smtClean="0"/>
              <a:t>End of Reconstruction -- 1876</a:t>
            </a:r>
          </a:p>
        </p:txBody>
      </p:sp>
      <p:sp>
        <p:nvSpPr>
          <p:cNvPr id="30723" name="Rectangle 3"/>
          <p:cNvSpPr>
            <a:spLocks noGrp="1" noChangeArrowheads="1"/>
          </p:cNvSpPr>
          <p:nvPr>
            <p:ph type="body" idx="1"/>
          </p:nvPr>
        </p:nvSpPr>
        <p:spPr>
          <a:xfrm>
            <a:off x="-76200" y="457200"/>
            <a:ext cx="9296400" cy="6781800"/>
          </a:xfrm>
        </p:spPr>
        <p:txBody>
          <a:bodyPr>
            <a:normAutofit fontScale="92500"/>
          </a:bodyPr>
          <a:lstStyle/>
          <a:p>
            <a:pPr eaLnBrk="1" hangingPunct="1"/>
            <a:r>
              <a:rPr lang="en-US" altLang="en-US" sz="2500" dirty="0" smtClean="0"/>
              <a:t>After the Johnson incident and the backlash from the </a:t>
            </a:r>
            <a:r>
              <a:rPr lang="en-US" altLang="en-US" sz="2500" b="1" i="1" dirty="0" smtClean="0"/>
              <a:t>15</a:t>
            </a:r>
            <a:r>
              <a:rPr lang="en-US" altLang="en-US" sz="2500" b="1" i="1" baseline="30000" dirty="0" smtClean="0"/>
              <a:t>th</a:t>
            </a:r>
            <a:r>
              <a:rPr lang="en-US" altLang="en-US" sz="2500" b="1" i="1" dirty="0" smtClean="0"/>
              <a:t> amendment</a:t>
            </a:r>
            <a:r>
              <a:rPr lang="en-US" altLang="en-US" sz="2500" dirty="0" smtClean="0"/>
              <a:t> the Radical Republicans lose a lot of influence</a:t>
            </a:r>
          </a:p>
          <a:p>
            <a:pPr lvl="1">
              <a:buFont typeface="Wingdings" panose="05000000000000000000" pitchFamily="2" charset="2"/>
              <a:buChar char="§"/>
            </a:pPr>
            <a:r>
              <a:rPr lang="en-US" altLang="en-US" sz="2500" b="1" i="1" dirty="0" smtClean="0"/>
              <a:t>Stevens</a:t>
            </a:r>
            <a:r>
              <a:rPr lang="en-US" altLang="en-US" sz="2500" dirty="0" smtClean="0"/>
              <a:t> and </a:t>
            </a:r>
            <a:r>
              <a:rPr lang="en-US" altLang="en-US" sz="2500" b="1" i="1" dirty="0" smtClean="0"/>
              <a:t>Sumner</a:t>
            </a:r>
            <a:r>
              <a:rPr lang="en-US" altLang="en-US" sz="2500" dirty="0" smtClean="0"/>
              <a:t> die in the early 1870’s</a:t>
            </a:r>
          </a:p>
          <a:p>
            <a:pPr lvl="1">
              <a:buFont typeface="Wingdings" panose="05000000000000000000" pitchFamily="2" charset="2"/>
              <a:buChar char="§"/>
            </a:pPr>
            <a:r>
              <a:rPr lang="en-US" altLang="en-US" sz="2500" dirty="0" smtClean="0"/>
              <a:t>Women’s rights movement very divided over CW amendments</a:t>
            </a:r>
          </a:p>
          <a:p>
            <a:pPr marL="457200" lvl="1" indent="0">
              <a:buNone/>
            </a:pPr>
            <a:r>
              <a:rPr lang="en-US" altLang="en-US" sz="2500" dirty="0"/>
              <a:t>	</a:t>
            </a:r>
            <a:r>
              <a:rPr lang="en-US" altLang="en-US" sz="2500" dirty="0" smtClean="0"/>
              <a:t>-- </a:t>
            </a:r>
            <a:r>
              <a:rPr lang="en-US" altLang="en-US" sz="2500" b="1" i="1" dirty="0" smtClean="0"/>
              <a:t>Stanton &amp; Susan B Anthony </a:t>
            </a:r>
            <a:r>
              <a:rPr lang="en-US" altLang="en-US" sz="2500" dirty="0" smtClean="0"/>
              <a:t>advocated for 13</a:t>
            </a:r>
            <a:r>
              <a:rPr lang="en-US" altLang="en-US" sz="2500" baseline="30000" dirty="0" smtClean="0"/>
              <a:t>th</a:t>
            </a:r>
            <a:r>
              <a:rPr lang="en-US" altLang="en-US" sz="2500" dirty="0" smtClean="0"/>
              <a:t> amendment</a:t>
            </a:r>
          </a:p>
          <a:p>
            <a:pPr marL="457200" lvl="1" indent="0">
              <a:buNone/>
            </a:pPr>
            <a:r>
              <a:rPr lang="en-US" altLang="en-US" sz="2500" dirty="0"/>
              <a:t>	</a:t>
            </a:r>
            <a:r>
              <a:rPr lang="en-US" altLang="en-US" sz="2500" dirty="0" smtClean="0"/>
              <a:t>-- Both advocated against 14</a:t>
            </a:r>
            <a:r>
              <a:rPr lang="en-US" altLang="en-US" sz="2500" baseline="30000" dirty="0" smtClean="0"/>
              <a:t>th</a:t>
            </a:r>
            <a:r>
              <a:rPr lang="en-US" altLang="en-US" sz="2500" dirty="0" smtClean="0"/>
              <a:t> and 15</a:t>
            </a:r>
            <a:r>
              <a:rPr lang="en-US" altLang="en-US" sz="2500" baseline="30000" dirty="0" smtClean="0"/>
              <a:t>th</a:t>
            </a:r>
            <a:r>
              <a:rPr lang="en-US" altLang="en-US" sz="2500" dirty="0" smtClean="0"/>
              <a:t> amendments =&gt; inserted 	word “male” into Constitution (no voting or equality for women)</a:t>
            </a:r>
          </a:p>
          <a:p>
            <a:pPr eaLnBrk="1" hangingPunct="1"/>
            <a:r>
              <a:rPr lang="en-US" altLang="en-US" sz="2500" b="1" i="1" u="sng" dirty="0" smtClean="0"/>
              <a:t>White leadership re-emerges in the South</a:t>
            </a:r>
          </a:p>
          <a:p>
            <a:pPr eaLnBrk="1" hangingPunct="1">
              <a:buFontTx/>
              <a:buNone/>
            </a:pPr>
            <a:r>
              <a:rPr lang="en-US" altLang="en-US" sz="2500" dirty="0" smtClean="0"/>
              <a:t>	#1: ________________restores all Confederates and Whites to power except 500 top Confederate officials</a:t>
            </a:r>
          </a:p>
          <a:p>
            <a:pPr eaLnBrk="1" hangingPunct="1">
              <a:buFontTx/>
              <a:buNone/>
            </a:pPr>
            <a:r>
              <a:rPr lang="en-US" altLang="en-US" sz="2500" dirty="0" smtClean="0"/>
              <a:t>	#2: _________formed by many former Confederates who could not stand the sight of former slaves as their “rulers” =&gt; i.e. </a:t>
            </a:r>
            <a:r>
              <a:rPr lang="en-US" altLang="en-US" sz="2500" b="1" i="1" dirty="0" smtClean="0"/>
              <a:t>Nathan Bedford Forest</a:t>
            </a:r>
            <a:endParaRPr lang="en-US" altLang="en-US" sz="2500" dirty="0" smtClean="0"/>
          </a:p>
          <a:p>
            <a:pPr lvl="1">
              <a:buFont typeface="Wingdings" panose="05000000000000000000" pitchFamily="2" charset="2"/>
              <a:buChar char="§"/>
            </a:pPr>
            <a:r>
              <a:rPr lang="en-US" altLang="en-US" sz="2500" dirty="0" smtClean="0"/>
              <a:t>Used fear, intimidation &amp;  violence to “keep blacks  in their place” (i.e. not voting) =&gt; thousands of blacks </a:t>
            </a:r>
            <a:r>
              <a:rPr lang="en-US" altLang="en-US" sz="2500" b="1" i="1" dirty="0" smtClean="0"/>
              <a:t>lynched</a:t>
            </a:r>
            <a:r>
              <a:rPr lang="en-US" altLang="en-US" sz="2500" dirty="0" smtClean="0"/>
              <a:t> during Reconstruction</a:t>
            </a:r>
          </a:p>
          <a:p>
            <a:pPr lvl="1">
              <a:buFont typeface="Wingdings" panose="05000000000000000000" pitchFamily="2" charset="2"/>
              <a:buChar char="§"/>
            </a:pPr>
            <a:r>
              <a:rPr lang="en-US" altLang="en-US" sz="2500" dirty="0" smtClean="0"/>
              <a:t>Congress passed the </a:t>
            </a:r>
            <a:r>
              <a:rPr lang="en-US" altLang="en-US" sz="2500" b="1" i="1" dirty="0" smtClean="0"/>
              <a:t>Force Acts in 1870/71</a:t>
            </a:r>
            <a:r>
              <a:rPr lang="en-US" altLang="en-US" sz="2500" dirty="0" smtClean="0"/>
              <a:t> to deal with this, but they could not totally rid South of this</a:t>
            </a:r>
          </a:p>
          <a:p>
            <a:pPr eaLnBrk="1" hangingPunct="1">
              <a:buFontTx/>
              <a:buNone/>
            </a:pPr>
            <a:r>
              <a:rPr lang="en-US" altLang="en-US" sz="2300" dirty="0" smtClean="0"/>
              <a:t>	</a:t>
            </a:r>
            <a:endParaRPr lang="en-US" altLang="en-US" sz="2000" dirty="0" smtClean="0"/>
          </a:p>
        </p:txBody>
      </p:sp>
    </p:spTree>
    <p:extLst>
      <p:ext uri="{BB962C8B-B14F-4D97-AF65-F5344CB8AC3E}">
        <p14:creationId xmlns:p14="http://schemas.microsoft.com/office/powerpoint/2010/main" val="657904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KKK – a Generational issue</a:t>
            </a:r>
            <a:endParaRPr lang="en-US" b="1" u="sng" dirty="0"/>
          </a:p>
        </p:txBody>
      </p:sp>
      <p:pic>
        <p:nvPicPr>
          <p:cNvPr id="8194" name="Picture 2" descr="http://upload.wikimedia.org/wikipedia/commons/a/aa/Children_with_Dr._Samuel_Green,_Ku_Klux_Klan_Grand_Dragon,_July_24,_1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4676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719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b="1" u="sng" dirty="0" smtClean="0"/>
              <a:t>Lynching in the South Post CW</a:t>
            </a:r>
            <a:endParaRPr lang="en-US" b="1" u="sng" dirty="0"/>
          </a:p>
        </p:txBody>
      </p:sp>
      <p:sp>
        <p:nvSpPr>
          <p:cNvPr id="3" name="Content Placeholder 2"/>
          <p:cNvSpPr>
            <a:spLocks noGrp="1"/>
          </p:cNvSpPr>
          <p:nvPr>
            <p:ph idx="1"/>
          </p:nvPr>
        </p:nvSpPr>
        <p:spPr>
          <a:xfrm>
            <a:off x="457200" y="6172200"/>
            <a:ext cx="8229600" cy="563563"/>
          </a:xfrm>
        </p:spPr>
        <p:txBody>
          <a:bodyPr>
            <a:normAutofit/>
          </a:bodyPr>
          <a:lstStyle/>
          <a:p>
            <a:pPr marL="0" indent="0">
              <a:buNone/>
            </a:pPr>
            <a:r>
              <a:rPr lang="en-US" sz="2300" dirty="0" smtClean="0"/>
              <a:t>From 1870 to 1960 over 3500 blacks were lynched in the South</a:t>
            </a:r>
            <a:endParaRPr lang="en-US" sz="2300" dirty="0"/>
          </a:p>
        </p:txBody>
      </p:sp>
      <p:pic>
        <p:nvPicPr>
          <p:cNvPr id="1026" name="Picture 2" descr="http://upload.wikimedia.org/wikipedia/commons/a/a5/Kkk-carpetbagger-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 y="1066800"/>
            <a:ext cx="6151323" cy="4604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isplaysforschools.com/images/samcar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277" y="1878358"/>
            <a:ext cx="2771775" cy="328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342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a:bodyPr>
          <a:lstStyle/>
          <a:p>
            <a:pPr lvl="1">
              <a:buNone/>
            </a:pPr>
            <a:r>
              <a:rPr lang="en-US" altLang="en-US" sz="2300" dirty="0" smtClean="0"/>
              <a:t>#3: Many </a:t>
            </a:r>
            <a:r>
              <a:rPr lang="en-US" altLang="en-US" sz="2300" dirty="0"/>
              <a:t>counties formed </a:t>
            </a:r>
            <a:r>
              <a:rPr lang="en-US" altLang="en-US" sz="2300" dirty="0" smtClean="0"/>
              <a:t>“_____________” </a:t>
            </a:r>
            <a:r>
              <a:rPr lang="en-US" altLang="en-US" sz="2300" dirty="0"/>
              <a:t>to organize whites to vote Democratic =&gt; “</a:t>
            </a:r>
            <a:r>
              <a:rPr lang="en-US" altLang="en-US" sz="2300" b="1" i="1" dirty="0"/>
              <a:t>Solid South</a:t>
            </a:r>
            <a:r>
              <a:rPr lang="en-US" altLang="en-US" sz="2300" dirty="0"/>
              <a:t>” votes democratic for </a:t>
            </a:r>
            <a:r>
              <a:rPr lang="en-US" altLang="en-US" sz="2300" dirty="0" smtClean="0"/>
              <a:t>70 </a:t>
            </a:r>
            <a:r>
              <a:rPr lang="en-US" altLang="en-US" sz="2300" dirty="0"/>
              <a:t>years</a:t>
            </a:r>
            <a:r>
              <a:rPr lang="en-US" altLang="en-US" sz="2300" dirty="0" smtClean="0"/>
              <a:t>!!</a:t>
            </a:r>
          </a:p>
          <a:p>
            <a:pPr lvl="2">
              <a:buFont typeface="Wingdings" panose="05000000000000000000" pitchFamily="2" charset="2"/>
              <a:buChar char="§"/>
            </a:pPr>
            <a:r>
              <a:rPr lang="en-US" altLang="en-US" sz="2300" dirty="0" smtClean="0"/>
              <a:t>Institute </a:t>
            </a:r>
            <a:r>
              <a:rPr lang="en-US" altLang="en-US" sz="2300" b="1" i="1" dirty="0" smtClean="0"/>
              <a:t>“grandfather clauses” </a:t>
            </a:r>
            <a:r>
              <a:rPr lang="en-US" altLang="en-US" sz="2300" dirty="0" smtClean="0"/>
              <a:t>and </a:t>
            </a:r>
            <a:r>
              <a:rPr lang="en-US" altLang="en-US" sz="2300" b="1" i="1" dirty="0" smtClean="0"/>
              <a:t>“poll taxes” </a:t>
            </a:r>
            <a:r>
              <a:rPr lang="en-US" altLang="en-US" sz="2300" dirty="0" smtClean="0"/>
              <a:t>on voting</a:t>
            </a:r>
            <a:endParaRPr lang="en-US" altLang="en-US" sz="2300" dirty="0"/>
          </a:p>
          <a:p>
            <a:pPr lvl="1">
              <a:buNone/>
            </a:pPr>
            <a:r>
              <a:rPr lang="en-US" altLang="en-US" sz="2300" dirty="0" smtClean="0"/>
              <a:t>#4: </a:t>
            </a:r>
            <a:r>
              <a:rPr lang="en-US" altLang="en-US" sz="2300" dirty="0"/>
              <a:t>Loans/Jobs only granted to blacks who “did as they were told</a:t>
            </a:r>
            <a:r>
              <a:rPr lang="en-US" altLang="en-US" sz="2300" dirty="0" smtClean="0"/>
              <a:t>”</a:t>
            </a:r>
          </a:p>
          <a:p>
            <a:pPr lvl="1">
              <a:buNone/>
            </a:pPr>
            <a:r>
              <a:rPr lang="en-US" altLang="en-US" sz="2300" dirty="0" smtClean="0"/>
              <a:t>#5: _________________were </a:t>
            </a:r>
            <a:r>
              <a:rPr lang="en-US" altLang="en-US" sz="2300" dirty="0"/>
              <a:t>passed after Reconstruction ended	</a:t>
            </a:r>
          </a:p>
          <a:p>
            <a:pPr lvl="2">
              <a:buFont typeface="Wingdings" panose="05000000000000000000" pitchFamily="2" charset="2"/>
              <a:buChar char="§"/>
            </a:pPr>
            <a:r>
              <a:rPr lang="en-US" dirty="0" smtClean="0"/>
              <a:t>Legalized</a:t>
            </a:r>
            <a:r>
              <a:rPr lang="en-US" b="1" i="1" dirty="0" smtClean="0"/>
              <a:t> segregation </a:t>
            </a:r>
            <a:r>
              <a:rPr lang="en-US" dirty="0" smtClean="0"/>
              <a:t>=&gt; separate facilities for blacks (schools, restaurants, buses, cemeteries, asylums, pool halls, LL fields)</a:t>
            </a:r>
          </a:p>
          <a:p>
            <a:pPr lvl="2">
              <a:buFont typeface="Wingdings" panose="05000000000000000000" pitchFamily="2" charset="2"/>
              <a:buChar char="§"/>
            </a:pPr>
            <a:r>
              <a:rPr lang="en-US" dirty="0" smtClean="0"/>
              <a:t>Judged constitutional in </a:t>
            </a:r>
            <a:r>
              <a:rPr lang="en-US" b="1" i="1" dirty="0" smtClean="0"/>
              <a:t>Plessy vs Ferguson </a:t>
            </a:r>
            <a:r>
              <a:rPr lang="en-US" dirty="0" smtClean="0"/>
              <a:t>(1896) case =&gt; </a:t>
            </a:r>
            <a:r>
              <a:rPr lang="en-US" b="1" i="1" dirty="0" smtClean="0"/>
              <a:t>“separate but equal”</a:t>
            </a:r>
          </a:p>
          <a:p>
            <a:pPr marL="914400" lvl="2" indent="0">
              <a:buNone/>
            </a:pPr>
            <a:endParaRPr lang="en-US" b="1" i="1" dirty="0" smtClean="0"/>
          </a:p>
          <a:p>
            <a:pPr marL="114300" indent="0">
              <a:buNone/>
            </a:pPr>
            <a:r>
              <a:rPr lang="en-US" sz="2300" dirty="0" smtClean="0"/>
              <a:t>** Although initially not used in the South to promote equality &amp; freedom </a:t>
            </a:r>
            <a:r>
              <a:rPr lang="en-US" sz="2300" b="1" i="1" dirty="0" smtClean="0"/>
              <a:t>14</a:t>
            </a:r>
            <a:r>
              <a:rPr lang="en-US" sz="2300" b="1" i="1" baseline="30000" dirty="0" smtClean="0"/>
              <a:t>th</a:t>
            </a:r>
            <a:r>
              <a:rPr lang="en-US" sz="2300" b="1" i="1" dirty="0" smtClean="0"/>
              <a:t> amendment </a:t>
            </a:r>
            <a:r>
              <a:rPr lang="en-US" sz="2300" dirty="0" smtClean="0"/>
              <a:t>has been used in modern times to argue for . . .** </a:t>
            </a:r>
          </a:p>
          <a:p>
            <a:pPr marL="857250" lvl="1" indent="-342900">
              <a:buFont typeface="Wingdings" panose="05000000000000000000" pitchFamily="2" charset="2"/>
              <a:buChar char="§"/>
            </a:pPr>
            <a:r>
              <a:rPr lang="en-US" sz="2300" dirty="0" smtClean="0"/>
              <a:t>Equal rights for same </a:t>
            </a:r>
            <a:r>
              <a:rPr lang="en-US" sz="2300" b="1" i="1" dirty="0" smtClean="0"/>
              <a:t>women</a:t>
            </a:r>
            <a:r>
              <a:rPr lang="en-US" sz="2300" dirty="0" smtClean="0"/>
              <a:t> (voting, education), </a:t>
            </a:r>
            <a:r>
              <a:rPr lang="en-US" sz="2300" b="1" i="1" dirty="0" smtClean="0"/>
              <a:t>Hispanics</a:t>
            </a:r>
            <a:r>
              <a:rPr lang="en-US" sz="2300" dirty="0" smtClean="0"/>
              <a:t> and other minorities, </a:t>
            </a:r>
            <a:r>
              <a:rPr lang="en-US" sz="2300" b="1" i="1" dirty="0" smtClean="0"/>
              <a:t>Native Americans </a:t>
            </a:r>
            <a:r>
              <a:rPr lang="en-US" sz="2300" dirty="0" smtClean="0"/>
              <a:t>(AIM movement), Americans with </a:t>
            </a:r>
            <a:r>
              <a:rPr lang="en-US" sz="2300" b="1" i="1" dirty="0" smtClean="0"/>
              <a:t>Disabilities</a:t>
            </a:r>
            <a:r>
              <a:rPr lang="en-US" sz="2300" dirty="0" smtClean="0"/>
              <a:t> (ADA Act and education) and </a:t>
            </a:r>
            <a:r>
              <a:rPr lang="en-US" sz="2300" b="1" i="1" dirty="0" smtClean="0"/>
              <a:t>same sex marriage</a:t>
            </a:r>
            <a:endParaRPr lang="en-US" sz="2300" b="1" i="1" dirty="0"/>
          </a:p>
        </p:txBody>
      </p:sp>
      <p:sp>
        <p:nvSpPr>
          <p:cNvPr id="4" name="Rectangle 2"/>
          <p:cNvSpPr>
            <a:spLocks noGrp="1" noChangeArrowheads="1"/>
          </p:cNvSpPr>
          <p:nvPr>
            <p:ph type="title"/>
          </p:nvPr>
        </p:nvSpPr>
        <p:spPr>
          <a:xfrm>
            <a:off x="457200" y="76200"/>
            <a:ext cx="8229600" cy="457200"/>
          </a:xfrm>
        </p:spPr>
        <p:txBody>
          <a:bodyPr>
            <a:normAutofit fontScale="90000"/>
          </a:bodyPr>
          <a:lstStyle/>
          <a:p>
            <a:pPr eaLnBrk="1" hangingPunct="1"/>
            <a:r>
              <a:rPr lang="en-US" altLang="en-US" sz="4000" b="1" u="sng" dirty="0" smtClean="0"/>
              <a:t>End of Reconstruction -- 1876</a:t>
            </a:r>
          </a:p>
        </p:txBody>
      </p:sp>
    </p:spTree>
    <p:extLst>
      <p:ext uri="{BB962C8B-B14F-4D97-AF65-F5344CB8AC3E}">
        <p14:creationId xmlns:p14="http://schemas.microsoft.com/office/powerpoint/2010/main" val="947502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The Solid South</a:t>
            </a:r>
            <a:endParaRPr lang="en-US" b="1" u="sng" dirty="0"/>
          </a:p>
        </p:txBody>
      </p:sp>
      <p:sp>
        <p:nvSpPr>
          <p:cNvPr id="3" name="Content Placeholder 2"/>
          <p:cNvSpPr>
            <a:spLocks noGrp="1"/>
          </p:cNvSpPr>
          <p:nvPr>
            <p:ph idx="1"/>
          </p:nvPr>
        </p:nvSpPr>
        <p:spPr>
          <a:xfrm>
            <a:off x="420666" y="5943600"/>
            <a:ext cx="8229600" cy="792163"/>
          </a:xfrm>
        </p:spPr>
        <p:txBody>
          <a:bodyPr>
            <a:normAutofit lnSpcReduction="10000"/>
          </a:bodyPr>
          <a:lstStyle/>
          <a:p>
            <a:pPr marL="0" indent="0">
              <a:buNone/>
            </a:pPr>
            <a:r>
              <a:rPr lang="en-US" sz="2400" dirty="0" smtClean="0"/>
              <a:t>From 1880 to 1940 nearly every electoral vote cast fro President in the red area was cast for Democratic candidate =&gt; </a:t>
            </a:r>
            <a:r>
              <a:rPr lang="en-US" sz="2400" b="1" i="1" dirty="0" smtClean="0"/>
              <a:t>Q: WHY? </a:t>
            </a:r>
            <a:endParaRPr lang="en-US" sz="2400" b="1" i="1" dirty="0"/>
          </a:p>
        </p:txBody>
      </p:sp>
      <p:pic>
        <p:nvPicPr>
          <p:cNvPr id="10242" name="Picture 2" descr="http://upload.wikimedia.org/wikipedia/commons/e/e4/Us_south_cens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37060"/>
            <a:ext cx="8153400" cy="4977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4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Mexican War (1846-48)</a:t>
            </a:r>
            <a:endParaRPr lang="en-US" b="1" u="sng" dirty="0"/>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sz="2300" dirty="0" smtClean="0"/>
              <a:t>Polk sends John Slidell in 1845 w/ $25M to negotiate purchase of California =&gt; Mexicans refuse to even meet w/ him</a:t>
            </a:r>
          </a:p>
          <a:p>
            <a:pPr lvl="1" indent="-342900">
              <a:buFont typeface="Wingdings" panose="05000000000000000000" pitchFamily="2" charset="2"/>
              <a:buChar char="§"/>
            </a:pPr>
            <a:r>
              <a:rPr lang="en-US" sz="2300" dirty="0" smtClean="0"/>
              <a:t>Mexicans still upset by Texas annexation &amp; other incidents</a:t>
            </a:r>
          </a:p>
          <a:p>
            <a:r>
              <a:rPr lang="en-US" sz="2300" dirty="0" smtClean="0"/>
              <a:t>Polk orders Gen Zachary Taylor into disputed territory near the Rio Grande and tells him to “wait for an attack”</a:t>
            </a:r>
          </a:p>
          <a:p>
            <a:pPr lvl="1" indent="-342900">
              <a:buFont typeface="Wingdings" panose="05000000000000000000" pitchFamily="2" charset="2"/>
              <a:buChar char="§"/>
            </a:pPr>
            <a:r>
              <a:rPr lang="en-US" sz="2300" dirty="0" smtClean="0"/>
              <a:t>Two US soldiers are killed while getting water =&gt; Polk says “despite all of our efforts to avoid it, American blood has been shed on American soil . . . Such actions cannot be ignored.”</a:t>
            </a:r>
          </a:p>
          <a:p>
            <a:pPr marL="400050" lvl="1" indent="0">
              <a:buNone/>
            </a:pPr>
            <a:r>
              <a:rPr lang="en-US" sz="2300" dirty="0" smtClean="0"/>
              <a:t>** Analysis? =&gt; who is at fault? ( see Grant quote)</a:t>
            </a:r>
          </a:p>
          <a:p>
            <a:pPr lvl="1" indent="-342900">
              <a:buFont typeface="Wingdings" panose="05000000000000000000" pitchFamily="2" charset="2"/>
              <a:buChar char="§"/>
            </a:pPr>
            <a:r>
              <a:rPr lang="en-US" sz="2300" dirty="0" smtClean="0"/>
              <a:t>Some Whigs protest outbreak of war =&gt; Abraham Lincoln introduces ____ ____________________ (identify the spot where American blood spilt)</a:t>
            </a:r>
          </a:p>
          <a:p>
            <a:r>
              <a:rPr lang="en-US" sz="2300" dirty="0" smtClean="0"/>
              <a:t>US never loses a battle and captures huge swaths of </a:t>
            </a:r>
            <a:r>
              <a:rPr lang="en-US" sz="2300" dirty="0"/>
              <a:t>M</a:t>
            </a:r>
            <a:r>
              <a:rPr lang="en-US" sz="2300" dirty="0" smtClean="0"/>
              <a:t>exican territory</a:t>
            </a:r>
          </a:p>
          <a:p>
            <a:pPr lvl="1">
              <a:buFont typeface="Wingdings" panose="05000000000000000000" pitchFamily="2" charset="2"/>
              <a:buChar char="§"/>
            </a:pPr>
            <a:r>
              <a:rPr lang="en-US" sz="2300" dirty="0" smtClean="0"/>
              <a:t>Negotiates the </a:t>
            </a:r>
            <a:r>
              <a:rPr lang="en-US" sz="2300" b="1" i="1" dirty="0" smtClean="0"/>
              <a:t>Treaty of </a:t>
            </a:r>
            <a:r>
              <a:rPr lang="en-US" sz="2300" b="1" i="1" dirty="0" err="1" smtClean="0"/>
              <a:t>Gaudalupe</a:t>
            </a:r>
            <a:r>
              <a:rPr lang="en-US" sz="2300" b="1" i="1" dirty="0" smtClean="0"/>
              <a:t>-Hidalgo =</a:t>
            </a:r>
            <a:r>
              <a:rPr lang="en-US" sz="2300" dirty="0" smtClean="0"/>
              <a:t>&gt; Mexico recognizes annexation of Texas, cedes to US a vast territory (1/2 of Mexico), pays Mexico $15M and assumes $3.5 M in Mexican claims</a:t>
            </a:r>
          </a:p>
          <a:p>
            <a:pPr marL="514350" indent="-457200"/>
            <a:r>
              <a:rPr lang="en-US" sz="2300" b="1" i="1" dirty="0" smtClean="0"/>
              <a:t>Outcome? =&gt; </a:t>
            </a:r>
            <a:r>
              <a:rPr lang="en-US" sz="2300" dirty="0" smtClean="0"/>
              <a:t>US fulfills Manifest destiny, gains international respect, acquires Pacific port and opens trade with China and Japan</a:t>
            </a:r>
          </a:p>
          <a:p>
            <a:pPr lvl="1">
              <a:buFont typeface="Wingdings" panose="05000000000000000000" pitchFamily="2" charset="2"/>
              <a:buChar char="§"/>
            </a:pPr>
            <a:r>
              <a:rPr lang="en-US" sz="2300" dirty="0" smtClean="0"/>
              <a:t>Alienates Mexico &amp; Central American countries (US = “</a:t>
            </a:r>
            <a:r>
              <a:rPr lang="en-US" sz="2300" b="1" i="1" dirty="0" err="1" smtClean="0"/>
              <a:t>collossus</a:t>
            </a:r>
            <a:r>
              <a:rPr lang="en-US" sz="2300" b="1" i="1" dirty="0" smtClean="0"/>
              <a:t> of north</a:t>
            </a:r>
            <a:r>
              <a:rPr lang="en-US" sz="2300" dirty="0" smtClean="0"/>
              <a:t>”)</a:t>
            </a:r>
            <a:endParaRPr lang="en-US" sz="2300" dirty="0"/>
          </a:p>
        </p:txBody>
      </p:sp>
    </p:spTree>
    <p:extLst>
      <p:ext uri="{BB962C8B-B14F-4D97-AF65-F5344CB8AC3E}">
        <p14:creationId xmlns:p14="http://schemas.microsoft.com/office/powerpoint/2010/main" val="4018082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4000" b="1" u="sng" dirty="0" smtClean="0"/>
              <a:t>End of Reconstruction (</a:t>
            </a:r>
            <a:r>
              <a:rPr lang="en-US" altLang="en-US" sz="4000" b="1" u="sng" dirty="0" err="1" smtClean="0"/>
              <a:t>Cont</a:t>
            </a:r>
            <a:r>
              <a:rPr lang="en-US" altLang="en-US" sz="4000" b="1" u="sng" dirty="0" smtClean="0"/>
              <a:t>)</a:t>
            </a:r>
          </a:p>
        </p:txBody>
      </p:sp>
      <p:sp>
        <p:nvSpPr>
          <p:cNvPr id="31747" name="Rectangle 3"/>
          <p:cNvSpPr>
            <a:spLocks noGrp="1" noChangeArrowheads="1"/>
          </p:cNvSpPr>
          <p:nvPr>
            <p:ph type="body" idx="1"/>
          </p:nvPr>
        </p:nvSpPr>
        <p:spPr>
          <a:xfrm>
            <a:off x="0" y="457200"/>
            <a:ext cx="9144000" cy="4525963"/>
          </a:xfrm>
        </p:spPr>
        <p:txBody>
          <a:bodyPr/>
          <a:lstStyle/>
          <a:p>
            <a:pPr eaLnBrk="1" hangingPunct="1"/>
            <a:r>
              <a:rPr lang="en-US" altLang="en-US" sz="2300" b="1" i="1" u="sng" dirty="0" smtClean="0"/>
              <a:t>General Loss of commitment in the North after 10 + years</a:t>
            </a:r>
          </a:p>
          <a:p>
            <a:pPr eaLnBrk="1" hangingPunct="1">
              <a:buFontTx/>
              <a:buNone/>
            </a:pPr>
            <a:r>
              <a:rPr lang="en-US" altLang="en-US" sz="2300" dirty="0" smtClean="0"/>
              <a:t>	#1: </a:t>
            </a:r>
            <a:r>
              <a:rPr lang="en-US" altLang="en-US" sz="2300" b="1" i="1" dirty="0" smtClean="0"/>
              <a:t>Industrial Revolution</a:t>
            </a:r>
            <a:r>
              <a:rPr lang="en-US" altLang="en-US" sz="2300" dirty="0" smtClean="0"/>
              <a:t> booming and North wants to make some $$$$</a:t>
            </a:r>
          </a:p>
          <a:p>
            <a:pPr eaLnBrk="1" hangingPunct="1">
              <a:buFontTx/>
              <a:buNone/>
            </a:pPr>
            <a:r>
              <a:rPr lang="en-US" altLang="en-US" sz="2300" dirty="0" smtClean="0"/>
              <a:t>	#2: Northerners disillusioned with “incompetent” Southern </a:t>
            </a:r>
            <a:r>
              <a:rPr lang="en-US" altLang="en-US" sz="2300" dirty="0" err="1" smtClean="0"/>
              <a:t>govts</a:t>
            </a:r>
            <a:r>
              <a:rPr lang="en-US" altLang="en-US" sz="2300" dirty="0" smtClean="0"/>
              <a:t> =&gt; </a:t>
            </a:r>
          </a:p>
          <a:p>
            <a:pPr eaLnBrk="1" hangingPunct="1">
              <a:buFontTx/>
              <a:buNone/>
            </a:pPr>
            <a:r>
              <a:rPr lang="en-US" altLang="en-US" sz="2300" dirty="0"/>
              <a:t>	</a:t>
            </a:r>
            <a:r>
              <a:rPr lang="en-US" altLang="en-US" sz="2300" dirty="0" smtClean="0"/>
              <a:t>	ex:  LA governor “saves” $100,000 in 1871 on a salary of $8000</a:t>
            </a:r>
          </a:p>
          <a:p>
            <a:pPr eaLnBrk="1" hangingPunct="1">
              <a:buFontTx/>
              <a:buNone/>
            </a:pPr>
            <a:r>
              <a:rPr lang="en-US" altLang="en-US" sz="2300" dirty="0" smtClean="0"/>
              <a:t>	#3: Westward migration brings Native problems which distract focus</a:t>
            </a:r>
          </a:p>
          <a:p>
            <a:pPr eaLnBrk="1" hangingPunct="1">
              <a:buFontTx/>
              <a:buNone/>
            </a:pPr>
            <a:r>
              <a:rPr lang="en-US" altLang="en-US" sz="2300" dirty="0" smtClean="0"/>
              <a:t>	#4: Republicans lose power in Congress in 1874 due to Grant </a:t>
            </a:r>
            <a:r>
              <a:rPr lang="en-US" altLang="en-US" sz="2300" dirty="0" err="1" smtClean="0"/>
              <a:t>adm.</a:t>
            </a:r>
            <a:r>
              <a:rPr lang="en-US" altLang="en-US" sz="2300" dirty="0" smtClean="0"/>
              <a:t>  scandals and economic </a:t>
            </a:r>
            <a:r>
              <a:rPr lang="en-US" altLang="en-US" sz="2300" b="1" i="1" dirty="0" smtClean="0"/>
              <a:t>Panic of 1873</a:t>
            </a:r>
          </a:p>
          <a:p>
            <a:pPr eaLnBrk="1" hangingPunct="1">
              <a:buFontTx/>
              <a:buNone/>
            </a:pPr>
            <a:endParaRPr lang="en-US" altLang="en-US" sz="1800" b="1" i="1" dirty="0" smtClean="0"/>
          </a:p>
        </p:txBody>
      </p:sp>
      <p:pic>
        <p:nvPicPr>
          <p:cNvPr id="31748" name="Picture 5" descr="kkk-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7242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4614"/>
            <a:ext cx="8229600" cy="518786"/>
          </a:xfrm>
        </p:spPr>
        <p:txBody>
          <a:bodyPr>
            <a:normAutofit fontScale="90000"/>
          </a:bodyPr>
          <a:lstStyle/>
          <a:p>
            <a:pPr eaLnBrk="1" hangingPunct="1"/>
            <a:r>
              <a:rPr lang="en-US" altLang="en-US" sz="4000" b="1" u="sng" dirty="0" smtClean="0"/>
              <a:t>Reconstruction Evaluated</a:t>
            </a:r>
          </a:p>
        </p:txBody>
      </p:sp>
      <p:sp>
        <p:nvSpPr>
          <p:cNvPr id="32771" name="Rectangle 3"/>
          <p:cNvSpPr>
            <a:spLocks noGrp="1" noChangeArrowheads="1"/>
          </p:cNvSpPr>
          <p:nvPr>
            <p:ph type="body" idx="1"/>
          </p:nvPr>
        </p:nvSpPr>
        <p:spPr>
          <a:xfrm>
            <a:off x="0" y="533400"/>
            <a:ext cx="9144000" cy="6406019"/>
          </a:xfrm>
        </p:spPr>
        <p:txBody>
          <a:bodyPr>
            <a:normAutofit/>
          </a:bodyPr>
          <a:lstStyle/>
          <a:p>
            <a:pPr eaLnBrk="1" hangingPunct="1"/>
            <a:r>
              <a:rPr lang="en-US" altLang="en-US" sz="2300" dirty="0" smtClean="0"/>
              <a:t>Many Republicans lamented Reconstruction as a “</a:t>
            </a:r>
            <a:r>
              <a:rPr lang="en-US" altLang="en-US" sz="2300" b="1" i="1" dirty="0" smtClean="0"/>
              <a:t>Lost Cause</a:t>
            </a:r>
            <a:r>
              <a:rPr lang="en-US" altLang="en-US" sz="2300" dirty="0" smtClean="0"/>
              <a:t>” because still in the South as one black put it, “</a:t>
            </a:r>
            <a:r>
              <a:rPr lang="en-US" altLang="en-US" sz="2300" b="1" i="1" dirty="0" smtClean="0"/>
              <a:t>The blacks eat, sleep, move, live, only by the tolerance of whites, who hate them.  The blacks own absolutely nothing except their bodies; their former masters own everything and will sell them nothing.  If a black man draws even water from a well, he must first get permission of the white man, his enemy  . . . And the whites are determined to only give him work on such terms as will make him a serf and impair his liberty</a:t>
            </a:r>
            <a:r>
              <a:rPr lang="en-US" altLang="en-US" sz="2300" dirty="0" smtClean="0"/>
              <a:t>”</a:t>
            </a:r>
          </a:p>
          <a:p>
            <a:pPr eaLnBrk="1" hangingPunct="1"/>
            <a:r>
              <a:rPr lang="en-US" altLang="en-US" sz="2300" dirty="0" smtClean="0"/>
              <a:t>Was Reconstruction a “Success” or a “Failure”? Was the South “reconstructed or resurrected”? Why?</a:t>
            </a:r>
          </a:p>
          <a:p>
            <a:pPr eaLnBrk="1" hangingPunct="1"/>
            <a:r>
              <a:rPr lang="en-US" altLang="en-US" sz="2300" b="1" i="1" dirty="0" smtClean="0"/>
              <a:t>Were the events of 1860-1876 a “Revolution”? Why or why not?</a:t>
            </a:r>
          </a:p>
          <a:p>
            <a:pPr lvl="1">
              <a:buFont typeface="Wingdings" panose="05000000000000000000" pitchFamily="2" charset="2"/>
              <a:buChar char="§"/>
            </a:pPr>
            <a:r>
              <a:rPr lang="en-US" altLang="en-US" sz="2300" b="1" i="1" dirty="0" smtClean="0"/>
              <a:t>1996 DBQ</a:t>
            </a:r>
          </a:p>
        </p:txBody>
      </p:sp>
    </p:spTree>
    <p:extLst>
      <p:ext uri="{BB962C8B-B14F-4D97-AF65-F5344CB8AC3E}">
        <p14:creationId xmlns:p14="http://schemas.microsoft.com/office/powerpoint/2010/main" val="3467710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3794" name="Rectangle 5"/>
          <p:cNvSpPr>
            <a:spLocks noGrp="1" noChangeArrowheads="1"/>
          </p:cNvSpPr>
          <p:nvPr>
            <p:ph type="title"/>
          </p:nvPr>
        </p:nvSpPr>
        <p:spPr>
          <a:xfrm>
            <a:off x="533400" y="152400"/>
            <a:ext cx="8229600" cy="563563"/>
          </a:xfrm>
        </p:spPr>
        <p:txBody>
          <a:bodyPr>
            <a:normAutofit fontScale="90000"/>
          </a:bodyPr>
          <a:lstStyle/>
          <a:p>
            <a:pPr eaLnBrk="1" hangingPunct="1"/>
            <a:r>
              <a:rPr lang="en-US" altLang="en-US" sz="3200" b="1" u="sng" smtClean="0"/>
              <a:t>Thomas Nast’s View of Reconstruction</a:t>
            </a:r>
          </a:p>
        </p:txBody>
      </p:sp>
      <p:pic>
        <p:nvPicPr>
          <p:cNvPr id="33795" name="Picture 4" descr="KKK-Na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762000"/>
            <a:ext cx="5716588" cy="5943600"/>
          </a:xfrm>
          <a:noFill/>
        </p:spPr>
      </p:pic>
    </p:spTree>
    <p:extLst>
      <p:ext uri="{BB962C8B-B14F-4D97-AF65-F5344CB8AC3E}">
        <p14:creationId xmlns:p14="http://schemas.microsoft.com/office/powerpoint/2010/main" val="2111139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52400"/>
            <a:ext cx="8229600" cy="381000"/>
          </a:xfrm>
        </p:spPr>
        <p:txBody>
          <a:bodyPr>
            <a:normAutofit fontScale="90000"/>
          </a:bodyPr>
          <a:lstStyle/>
          <a:p>
            <a:pPr eaLnBrk="1" hangingPunct="1"/>
            <a:r>
              <a:rPr lang="en-US" altLang="en-US" sz="4000" b="1" u="sng" dirty="0" smtClean="0"/>
              <a:t>Election of 1876</a:t>
            </a:r>
          </a:p>
        </p:txBody>
      </p:sp>
      <p:sp>
        <p:nvSpPr>
          <p:cNvPr id="34819" name="Rectangle 3"/>
          <p:cNvSpPr>
            <a:spLocks noGrp="1" noChangeArrowheads="1"/>
          </p:cNvSpPr>
          <p:nvPr>
            <p:ph type="body" idx="1"/>
          </p:nvPr>
        </p:nvSpPr>
        <p:spPr>
          <a:xfrm>
            <a:off x="0" y="609600"/>
            <a:ext cx="9144000" cy="6400800"/>
          </a:xfrm>
        </p:spPr>
        <p:txBody>
          <a:bodyPr>
            <a:normAutofit/>
          </a:bodyPr>
          <a:lstStyle/>
          <a:p>
            <a:pPr eaLnBrk="1" hangingPunct="1"/>
            <a:r>
              <a:rPr lang="en-US" altLang="en-US" sz="2300" dirty="0" smtClean="0"/>
              <a:t>Election signaled the end of the Reconstruction Era</a:t>
            </a:r>
          </a:p>
          <a:p>
            <a:pPr eaLnBrk="1" hangingPunct="1">
              <a:buFontTx/>
              <a:buNone/>
            </a:pPr>
            <a:r>
              <a:rPr lang="en-US" altLang="en-US" sz="2300" dirty="0" smtClean="0"/>
              <a:t>	</a:t>
            </a:r>
            <a:r>
              <a:rPr lang="en-US" altLang="en-US" sz="2300" b="1" u="sng" dirty="0" smtClean="0"/>
              <a:t>Democrats (united)</a:t>
            </a:r>
            <a:r>
              <a:rPr lang="en-US" altLang="en-US" sz="2300" dirty="0" smtClean="0"/>
              <a:t> =&gt; Nominate </a:t>
            </a:r>
            <a:r>
              <a:rPr lang="en-US" altLang="en-US" sz="2300" b="1" i="1" dirty="0" smtClean="0"/>
              <a:t>Samuel Tilden</a:t>
            </a:r>
            <a:r>
              <a:rPr lang="en-US" altLang="en-US" sz="2300" dirty="0" smtClean="0"/>
              <a:t>; famous for arresting and prosecuting </a:t>
            </a:r>
            <a:r>
              <a:rPr lang="en-US" altLang="en-US" sz="2300" b="1" i="1" dirty="0" smtClean="0"/>
              <a:t>Boss Tweed</a:t>
            </a:r>
            <a:r>
              <a:rPr lang="en-US" altLang="en-US" sz="2300" dirty="0" smtClean="0"/>
              <a:t> in NYC</a:t>
            </a:r>
          </a:p>
          <a:p>
            <a:pPr lvl="1">
              <a:buFont typeface="Wingdings" panose="05000000000000000000" pitchFamily="2" charset="2"/>
              <a:buChar char="§"/>
            </a:pPr>
            <a:r>
              <a:rPr lang="en-US" altLang="en-US" sz="2300" dirty="0" smtClean="0"/>
              <a:t>Ran on platform of Civil Service Reform and end to Reconstruction</a:t>
            </a:r>
          </a:p>
          <a:p>
            <a:pPr eaLnBrk="1" hangingPunct="1">
              <a:buFontTx/>
              <a:buNone/>
            </a:pPr>
            <a:r>
              <a:rPr lang="en-US" altLang="en-US" sz="2300" dirty="0" smtClean="0"/>
              <a:t>	</a:t>
            </a:r>
            <a:r>
              <a:rPr lang="en-US" altLang="en-US" sz="2300" b="1" u="sng" dirty="0" smtClean="0"/>
              <a:t>Republicans (divided)</a:t>
            </a:r>
            <a:r>
              <a:rPr lang="en-US" altLang="en-US" sz="2300" dirty="0" smtClean="0"/>
              <a:t> =&gt; Nominate </a:t>
            </a:r>
            <a:r>
              <a:rPr lang="en-US" altLang="en-US" sz="2300" b="1" i="1" dirty="0" smtClean="0"/>
              <a:t>Rutherford B. Hayes</a:t>
            </a:r>
            <a:r>
              <a:rPr lang="en-US" altLang="en-US" sz="2300" dirty="0" smtClean="0"/>
              <a:t>; CW veteran </a:t>
            </a:r>
          </a:p>
          <a:p>
            <a:pPr eaLnBrk="1" hangingPunct="1"/>
            <a:r>
              <a:rPr lang="en-US" altLang="en-US" sz="2300" dirty="0" smtClean="0"/>
              <a:t>Election featured 20 “disputed” electoral votes in states of Florida, South Carolina, Louisiana, and Oregon</a:t>
            </a:r>
          </a:p>
          <a:p>
            <a:pPr lvl="1">
              <a:buFont typeface="Wingdings" panose="05000000000000000000" pitchFamily="2" charset="2"/>
              <a:buChar char="§"/>
            </a:pPr>
            <a:r>
              <a:rPr lang="en-US" altLang="en-US" sz="2300" dirty="0" smtClean="0"/>
              <a:t>All states submitted two sets of returns but Constitution doesn’t specify who opens?? (Speaker = Democrat; Senate = Republican)</a:t>
            </a:r>
          </a:p>
          <a:p>
            <a:pPr eaLnBrk="1" hangingPunct="1"/>
            <a:r>
              <a:rPr lang="en-US" altLang="en-US" sz="2300" dirty="0" smtClean="0"/>
              <a:t>Three days before President takes office a deal is worked out:</a:t>
            </a:r>
          </a:p>
          <a:p>
            <a:pPr eaLnBrk="1" hangingPunct="1">
              <a:buFontTx/>
              <a:buNone/>
            </a:pPr>
            <a:r>
              <a:rPr lang="en-US" altLang="en-US" sz="2300" dirty="0" smtClean="0"/>
              <a:t>	#1: </a:t>
            </a:r>
            <a:r>
              <a:rPr lang="en-US" altLang="en-US" sz="2300" b="1" i="1" dirty="0" smtClean="0"/>
              <a:t>All federal troops removed from SC and LA</a:t>
            </a:r>
            <a:r>
              <a:rPr lang="en-US" altLang="en-US" sz="2300" dirty="0" smtClean="0"/>
              <a:t> (Reconstruction over)</a:t>
            </a:r>
          </a:p>
          <a:p>
            <a:pPr eaLnBrk="1" hangingPunct="1">
              <a:buFontTx/>
              <a:buNone/>
            </a:pPr>
            <a:r>
              <a:rPr lang="en-US" altLang="en-US" sz="2300" dirty="0" smtClean="0"/>
              <a:t>	#2: </a:t>
            </a:r>
            <a:r>
              <a:rPr lang="en-US" altLang="en-US" sz="2300" b="1" i="1" dirty="0" smtClean="0"/>
              <a:t>Democrats given place at “Spoils Table”</a:t>
            </a:r>
          </a:p>
          <a:p>
            <a:pPr eaLnBrk="1" hangingPunct="1">
              <a:buFontTx/>
              <a:buNone/>
            </a:pPr>
            <a:r>
              <a:rPr lang="en-US" altLang="en-US" sz="2300" dirty="0" smtClean="0"/>
              <a:t>	#3: </a:t>
            </a:r>
            <a:r>
              <a:rPr lang="en-US" altLang="en-US" sz="2300" b="1" i="1" dirty="0" smtClean="0"/>
              <a:t>Congress will give subsidy to Texas-Pacific RR</a:t>
            </a:r>
          </a:p>
          <a:p>
            <a:pPr eaLnBrk="1" hangingPunct="1"/>
            <a:r>
              <a:rPr lang="en-US" altLang="en-US" sz="2300" dirty="0" smtClean="0"/>
              <a:t>Republicans abandoned the Southern Blacks and white rule set in w/ blatant black disenfranchisement and discrimination</a:t>
            </a:r>
          </a:p>
          <a:p>
            <a:pPr eaLnBrk="1" hangingPunct="1"/>
            <a:endParaRPr lang="en-US" altLang="en-US" sz="2000" dirty="0" smtClean="0"/>
          </a:p>
        </p:txBody>
      </p:sp>
    </p:spTree>
    <p:extLst>
      <p:ext uri="{BB962C8B-B14F-4D97-AF65-F5344CB8AC3E}">
        <p14:creationId xmlns:p14="http://schemas.microsoft.com/office/powerpoint/2010/main" val="12865933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71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487363"/>
          </a:xfrm>
        </p:spPr>
        <p:txBody>
          <a:bodyPr>
            <a:normAutofit fontScale="90000"/>
          </a:bodyPr>
          <a:lstStyle/>
          <a:p>
            <a:pPr eaLnBrk="1" hangingPunct="1"/>
            <a:r>
              <a:rPr lang="en-US" altLang="en-US" sz="4000" b="1" u="sng" smtClean="0"/>
              <a:t>Election of 1876</a:t>
            </a:r>
          </a:p>
        </p:txBody>
      </p:sp>
      <p:pic>
        <p:nvPicPr>
          <p:cNvPr id="35843" name="Picture 5" descr="DIVI3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019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206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Autofit/>
          </a:bodyPr>
          <a:lstStyle/>
          <a:p>
            <a:r>
              <a:rPr lang="en-US" sz="3200" b="1" u="sng" dirty="0" smtClean="0"/>
              <a:t>Post Civil War National Economic Development</a:t>
            </a:r>
            <a:endParaRPr lang="en-US" sz="3200" b="1" u="sng" dirty="0"/>
          </a:p>
        </p:txBody>
      </p:sp>
      <p:sp>
        <p:nvSpPr>
          <p:cNvPr id="3" name="Content Placeholder 2"/>
          <p:cNvSpPr>
            <a:spLocks noGrp="1"/>
          </p:cNvSpPr>
          <p:nvPr>
            <p:ph idx="1"/>
          </p:nvPr>
        </p:nvSpPr>
        <p:spPr>
          <a:xfrm>
            <a:off x="0" y="609600"/>
            <a:ext cx="9144000" cy="6248400"/>
          </a:xfrm>
        </p:spPr>
        <p:txBody>
          <a:bodyPr>
            <a:normAutofit/>
          </a:bodyPr>
          <a:lstStyle/>
          <a:p>
            <a:pPr>
              <a:lnSpc>
                <a:spcPct val="80000"/>
              </a:lnSpc>
            </a:pPr>
            <a:r>
              <a:rPr lang="en-US" altLang="en-US" sz="2400" dirty="0"/>
              <a:t>W/O </a:t>
            </a:r>
            <a:r>
              <a:rPr lang="en-US" altLang="en-US" sz="2400" dirty="0" smtClean="0"/>
              <a:t>S. </a:t>
            </a:r>
            <a:r>
              <a:rPr lang="en-US" altLang="en-US" sz="2400" dirty="0"/>
              <a:t>Democrats in Congress </a:t>
            </a:r>
            <a:r>
              <a:rPr lang="en-US" altLang="en-US" sz="2400" dirty="0" smtClean="0"/>
              <a:t>Lincoln &amp; Republicans </a:t>
            </a:r>
            <a:r>
              <a:rPr lang="en-US" altLang="en-US" sz="2400" dirty="0"/>
              <a:t>were able to </a:t>
            </a:r>
            <a:r>
              <a:rPr lang="en-US" altLang="en-US" sz="2400" dirty="0" smtClean="0"/>
              <a:t>pursue policies  encouraging greater National Economic development</a:t>
            </a:r>
            <a:endParaRPr lang="en-US" altLang="en-US" sz="2400" dirty="0"/>
          </a:p>
          <a:p>
            <a:pPr>
              <a:lnSpc>
                <a:spcPct val="80000"/>
              </a:lnSpc>
              <a:buNone/>
            </a:pPr>
            <a:r>
              <a:rPr lang="en-US" altLang="en-US" sz="2400" dirty="0"/>
              <a:t>	#1: </a:t>
            </a:r>
            <a:r>
              <a:rPr lang="en-US" altLang="en-US" sz="2400" dirty="0" smtClean="0"/>
              <a:t>______________(</a:t>
            </a:r>
            <a:r>
              <a:rPr lang="en-US" altLang="en-US" sz="2400" dirty="0"/>
              <a:t>1862) – 160 acres given to farmers who farmed land for 5 </a:t>
            </a:r>
            <a:r>
              <a:rPr lang="en-US" altLang="en-US" sz="2400" dirty="0" err="1"/>
              <a:t>yrs</a:t>
            </a:r>
            <a:r>
              <a:rPr lang="en-US" altLang="en-US" sz="2400" dirty="0"/>
              <a:t> (led to massive Western movement after the war)</a:t>
            </a:r>
          </a:p>
          <a:p>
            <a:pPr>
              <a:lnSpc>
                <a:spcPct val="80000"/>
              </a:lnSpc>
              <a:buNone/>
            </a:pPr>
            <a:r>
              <a:rPr lang="en-US" altLang="en-US" sz="2400" dirty="0"/>
              <a:t>	#2: </a:t>
            </a:r>
            <a:r>
              <a:rPr lang="en-US" altLang="en-US" sz="2400" b="1" i="1" dirty="0"/>
              <a:t>Morrill Protective Tariff</a:t>
            </a:r>
            <a:r>
              <a:rPr lang="en-US" altLang="en-US" sz="2400" dirty="0"/>
              <a:t> (1861) – Raised tariff 10% ($$ went to internal improvements</a:t>
            </a:r>
            <a:r>
              <a:rPr lang="en-US" altLang="en-US" sz="2400" dirty="0" smtClean="0"/>
              <a:t>) to offer further protection for industry</a:t>
            </a:r>
            <a:endParaRPr lang="en-US" altLang="en-US" sz="2400" dirty="0"/>
          </a:p>
          <a:p>
            <a:pPr>
              <a:lnSpc>
                <a:spcPct val="80000"/>
              </a:lnSpc>
              <a:buNone/>
            </a:pPr>
            <a:r>
              <a:rPr lang="en-US" altLang="en-US" sz="2400" dirty="0"/>
              <a:t>	#3: </a:t>
            </a:r>
            <a:r>
              <a:rPr lang="en-US" altLang="en-US" sz="2400" dirty="0" smtClean="0"/>
              <a:t>___________________(</a:t>
            </a:r>
            <a:r>
              <a:rPr lang="en-US" altLang="en-US" sz="2400" dirty="0"/>
              <a:t>1862) – Gave federal land to states for </a:t>
            </a:r>
            <a:r>
              <a:rPr lang="en-US" altLang="en-US" sz="2400" dirty="0" smtClean="0"/>
              <a:t>engineering, agricultural &amp; </a:t>
            </a:r>
            <a:r>
              <a:rPr lang="en-US" altLang="en-US" sz="2400" dirty="0"/>
              <a:t>military colleges (i.e. Penn </a:t>
            </a:r>
            <a:r>
              <a:rPr lang="en-US" altLang="en-US" sz="2400" dirty="0" smtClean="0"/>
              <a:t>State, MIT)</a:t>
            </a:r>
            <a:endParaRPr lang="en-US" altLang="en-US" sz="2400" dirty="0"/>
          </a:p>
          <a:p>
            <a:pPr>
              <a:lnSpc>
                <a:spcPct val="80000"/>
              </a:lnSpc>
              <a:buNone/>
            </a:pPr>
            <a:r>
              <a:rPr lang="en-US" altLang="en-US" sz="2400" dirty="0"/>
              <a:t>	#4: </a:t>
            </a:r>
            <a:r>
              <a:rPr lang="en-US" altLang="en-US" sz="2400" b="1" i="1" dirty="0"/>
              <a:t>Annexation of Alaska</a:t>
            </a:r>
            <a:r>
              <a:rPr lang="en-US" altLang="en-US" sz="2400" dirty="0"/>
              <a:t> ($7.2 million) and </a:t>
            </a:r>
            <a:r>
              <a:rPr lang="en-US" altLang="en-US" sz="2400" b="1" i="1" dirty="0"/>
              <a:t>Wake Islands</a:t>
            </a:r>
            <a:r>
              <a:rPr lang="en-US" altLang="en-US" sz="2400" dirty="0"/>
              <a:t> (1867)</a:t>
            </a:r>
          </a:p>
          <a:p>
            <a:pPr lvl="1">
              <a:lnSpc>
                <a:spcPct val="80000"/>
              </a:lnSpc>
              <a:buFont typeface="Wingdings" panose="05000000000000000000" pitchFamily="2" charset="2"/>
              <a:buChar char="§"/>
            </a:pPr>
            <a:r>
              <a:rPr lang="en-US" altLang="en-US" sz="2300" dirty="0" smtClean="0"/>
              <a:t>Reviled </a:t>
            </a:r>
            <a:r>
              <a:rPr lang="en-US" altLang="en-US" sz="2300" dirty="0"/>
              <a:t>at the time as </a:t>
            </a:r>
            <a:r>
              <a:rPr lang="en-US" altLang="en-US" sz="2300" dirty="0" smtClean="0"/>
              <a:t>“</a:t>
            </a:r>
            <a:r>
              <a:rPr lang="en-US" altLang="en-US" sz="2300" b="1" i="1" dirty="0"/>
              <a:t>Seward’s Icebox</a:t>
            </a:r>
            <a:r>
              <a:rPr lang="en-US" altLang="en-US" sz="2300" dirty="0" smtClean="0"/>
              <a:t>”=&gt; rich land in terms 	of resources (i.e. gold, oil, timber)</a:t>
            </a:r>
            <a:endParaRPr lang="en-US" altLang="en-US" sz="2300" dirty="0"/>
          </a:p>
          <a:p>
            <a:pPr>
              <a:lnSpc>
                <a:spcPct val="80000"/>
              </a:lnSpc>
              <a:buNone/>
            </a:pPr>
            <a:r>
              <a:rPr lang="en-US" altLang="en-US" sz="2400" dirty="0"/>
              <a:t>	#5: </a:t>
            </a:r>
            <a:r>
              <a:rPr lang="en-US" altLang="en-US" sz="2400" dirty="0" smtClean="0"/>
              <a:t>________________(</a:t>
            </a:r>
            <a:r>
              <a:rPr lang="en-US" altLang="en-US" sz="2400" dirty="0"/>
              <a:t>1862) – Made Federal land </a:t>
            </a:r>
            <a:r>
              <a:rPr lang="en-US" altLang="en-US" sz="2400" dirty="0" smtClean="0"/>
              <a:t>grants &amp; financing </a:t>
            </a:r>
            <a:r>
              <a:rPr lang="en-US" altLang="en-US" sz="2400" dirty="0"/>
              <a:t>available to railroad </a:t>
            </a:r>
            <a:r>
              <a:rPr lang="en-US" altLang="en-US" sz="2400" dirty="0" smtClean="0"/>
              <a:t>companies; standardized RR gauges	</a:t>
            </a:r>
          </a:p>
          <a:p>
            <a:pPr lvl="1">
              <a:lnSpc>
                <a:spcPct val="80000"/>
              </a:lnSpc>
              <a:buFont typeface="Wingdings" panose="05000000000000000000" pitchFamily="2" charset="2"/>
              <a:buChar char="§"/>
            </a:pPr>
            <a:r>
              <a:rPr lang="en-US" altLang="en-US" sz="2300" dirty="0" smtClean="0"/>
              <a:t>Led to introduction of transcontinental RR in US (5 by 1900)</a:t>
            </a:r>
          </a:p>
          <a:p>
            <a:pPr lvl="1">
              <a:lnSpc>
                <a:spcPct val="80000"/>
              </a:lnSpc>
              <a:buFont typeface="Wingdings" panose="05000000000000000000" pitchFamily="2" charset="2"/>
              <a:buChar char="§"/>
            </a:pPr>
            <a:r>
              <a:rPr lang="en-US" altLang="en-US" sz="2300" dirty="0" smtClean="0"/>
              <a:t>RR work was high paying (and dangerous) and offered opportunities for immigrants (Irish) to earn a living and travel west</a:t>
            </a:r>
          </a:p>
          <a:p>
            <a:pPr marL="457200" lvl="1" indent="0">
              <a:lnSpc>
                <a:spcPct val="80000"/>
              </a:lnSpc>
              <a:buNone/>
            </a:pPr>
            <a:r>
              <a:rPr lang="en-US" altLang="en-US" sz="2300" dirty="0"/>
              <a:t>	</a:t>
            </a:r>
            <a:r>
              <a:rPr lang="en-US" altLang="en-US" sz="2300" dirty="0" smtClean="0"/>
              <a:t>-- Large percentage of RR workers building transcontinental RR 	were Asian (</a:t>
            </a:r>
            <a:r>
              <a:rPr lang="en-US" altLang="en-US" sz="2300" dirty="0"/>
              <a:t>C</a:t>
            </a:r>
            <a:r>
              <a:rPr lang="en-US" altLang="en-US" sz="2300" dirty="0" smtClean="0"/>
              <a:t>hinese) due to difficult economic times in Asia</a:t>
            </a:r>
            <a:endParaRPr lang="en-US" altLang="en-US" sz="2300" dirty="0"/>
          </a:p>
          <a:p>
            <a:endParaRPr lang="en-US" sz="2300" dirty="0"/>
          </a:p>
        </p:txBody>
      </p:sp>
    </p:spTree>
    <p:extLst>
      <p:ext uri="{BB962C8B-B14F-4D97-AF65-F5344CB8AC3E}">
        <p14:creationId xmlns:p14="http://schemas.microsoft.com/office/powerpoint/2010/main" val="4145185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28600"/>
            <a:ext cx="8229600" cy="487363"/>
          </a:xfrm>
        </p:spPr>
        <p:txBody>
          <a:bodyPr>
            <a:normAutofit fontScale="90000"/>
          </a:bodyPr>
          <a:lstStyle/>
          <a:p>
            <a:pPr eaLnBrk="1" hangingPunct="1"/>
            <a:r>
              <a:rPr lang="en-US" altLang="en-US" sz="2800" b="1" u="sng" smtClean="0"/>
              <a:t>Pacific Railway Act and Federal Land Grants</a:t>
            </a:r>
          </a:p>
        </p:txBody>
      </p:sp>
      <p:pic>
        <p:nvPicPr>
          <p:cNvPr id="9219" name="Picture 3" descr="railroad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762000"/>
            <a:ext cx="8458200" cy="5978525"/>
          </a:xfrm>
          <a:noFill/>
        </p:spPr>
      </p:pic>
    </p:spTree>
    <p:extLst>
      <p:ext uri="{BB962C8B-B14F-4D97-AF65-F5344CB8AC3E}">
        <p14:creationId xmlns:p14="http://schemas.microsoft.com/office/powerpoint/2010/main" val="40841894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Alaskan Purchase Treaty -- 1867</a:t>
            </a:r>
            <a:endParaRPr lang="en-US" b="1" u="sng" dirty="0"/>
          </a:p>
        </p:txBody>
      </p:sp>
      <p:sp>
        <p:nvSpPr>
          <p:cNvPr id="3" name="Content Placeholder 2"/>
          <p:cNvSpPr>
            <a:spLocks noGrp="1"/>
          </p:cNvSpPr>
          <p:nvPr>
            <p:ph idx="1"/>
          </p:nvPr>
        </p:nvSpPr>
        <p:spPr>
          <a:xfrm>
            <a:off x="533400" y="5943600"/>
            <a:ext cx="8229600" cy="792163"/>
          </a:xfrm>
        </p:spPr>
        <p:txBody>
          <a:bodyPr>
            <a:normAutofit fontScale="85000" lnSpcReduction="20000"/>
          </a:bodyPr>
          <a:lstStyle/>
          <a:p>
            <a:pPr marL="0" indent="0">
              <a:buNone/>
            </a:pPr>
            <a:r>
              <a:rPr lang="en-US" b="1" i="1" dirty="0" smtClean="0"/>
              <a:t>US purchased Alaska from Russia in 1867 for $7.2 M =&gt; reviled at the time as “Seward’s Icebox”</a:t>
            </a:r>
            <a:endParaRPr lang="en-US" b="1" i="1" dirty="0"/>
          </a:p>
        </p:txBody>
      </p:sp>
      <p:pic>
        <p:nvPicPr>
          <p:cNvPr id="4" name="Picture 5" descr="jb_recon_alaska_2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143000"/>
            <a:ext cx="2647950" cy="409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edia.maps.com/magellan/Images/USAH066-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83" y="762000"/>
            <a:ext cx="603943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383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Homestead Act -- 1862</a:t>
            </a:r>
            <a:endParaRPr lang="en-US" b="1" u="sng" dirty="0"/>
          </a:p>
        </p:txBody>
      </p:sp>
      <p:pic>
        <p:nvPicPr>
          <p:cNvPr id="2050" name="Picture 2" descr="http://home.comcast.net/~DiazStudents/WestHomesteadA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 y="666750"/>
            <a:ext cx="4476750" cy="6191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0/0a/Hultstran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190" y="1600200"/>
            <a:ext cx="4381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798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Impact on Natives and Hispanics</a:t>
            </a:r>
            <a:endParaRPr lang="en-US" b="1" u="sng" dirty="0"/>
          </a:p>
        </p:txBody>
      </p:sp>
      <p:sp>
        <p:nvSpPr>
          <p:cNvPr id="3" name="Content Placeholder 2"/>
          <p:cNvSpPr>
            <a:spLocks noGrp="1"/>
          </p:cNvSpPr>
          <p:nvPr>
            <p:ph idx="1"/>
          </p:nvPr>
        </p:nvSpPr>
        <p:spPr>
          <a:xfrm>
            <a:off x="0" y="685800"/>
            <a:ext cx="9144000" cy="6400800"/>
          </a:xfrm>
        </p:spPr>
        <p:txBody>
          <a:bodyPr>
            <a:normAutofit fontScale="92500" lnSpcReduction="10000"/>
          </a:bodyPr>
          <a:lstStyle/>
          <a:p>
            <a:r>
              <a:rPr lang="en-US" sz="2300" dirty="0" smtClean="0"/>
              <a:t>Due to generous and effective government policies Western migration accelerated after the Civil War =&gt; induced by National Economic policies</a:t>
            </a:r>
          </a:p>
          <a:p>
            <a:pPr lvl="1" indent="-342900">
              <a:buFont typeface="Wingdings" panose="05000000000000000000" pitchFamily="2" charset="2"/>
              <a:buChar char="§"/>
            </a:pPr>
            <a:r>
              <a:rPr lang="en-US" sz="2300" dirty="0" smtClean="0"/>
              <a:t>In 1827, the US </a:t>
            </a:r>
            <a:r>
              <a:rPr lang="en-US" sz="2300" dirty="0" err="1" smtClean="0"/>
              <a:t>govt</a:t>
            </a:r>
            <a:r>
              <a:rPr lang="en-US" sz="2300" dirty="0" smtClean="0"/>
              <a:t> speculated to displaced Natives that it would take “500 years for Americans to fully settle the vast American West”</a:t>
            </a:r>
          </a:p>
          <a:p>
            <a:r>
              <a:rPr lang="en-US" sz="2300" dirty="0" smtClean="0"/>
              <a:t>Settlers came into conflict with peoples already living in areas of the West =&gt; Natives and Hispanics</a:t>
            </a:r>
          </a:p>
          <a:p>
            <a:pPr marL="0" indent="0">
              <a:buNone/>
            </a:pPr>
            <a:r>
              <a:rPr lang="en-US" sz="2300" b="1" u="sng" dirty="0" smtClean="0"/>
              <a:t>Natives</a:t>
            </a:r>
          </a:p>
          <a:p>
            <a:r>
              <a:rPr lang="en-US" sz="2300" dirty="0" smtClean="0"/>
              <a:t>Great Plains tribes like the </a:t>
            </a:r>
            <a:r>
              <a:rPr lang="en-US" sz="2300" b="1" i="1" dirty="0" smtClean="0"/>
              <a:t>Cheyenne, Apache &amp; Sioux </a:t>
            </a:r>
            <a:r>
              <a:rPr lang="en-US" sz="2300" dirty="0" smtClean="0"/>
              <a:t>had lived nomadic lives for centuries hunting buffalo &amp; gathering food</a:t>
            </a:r>
          </a:p>
          <a:p>
            <a:pPr lvl="1" indent="-342900">
              <a:buFont typeface="Wingdings" panose="05000000000000000000" pitchFamily="2" charset="2"/>
              <a:buChar char="§"/>
            </a:pPr>
            <a:r>
              <a:rPr lang="en-US" sz="2300" dirty="0" smtClean="0"/>
              <a:t>US government attempted to gain cooperation from tribes in the 1850’s by  granting tribes their own plots of land (</a:t>
            </a:r>
            <a:r>
              <a:rPr lang="en-US" sz="2300" b="1" i="1" dirty="0" smtClean="0"/>
              <a:t>reservations</a:t>
            </a:r>
            <a:r>
              <a:rPr lang="en-US" sz="2300" dirty="0" smtClean="0"/>
              <a:t>); </a:t>
            </a:r>
            <a:r>
              <a:rPr lang="en-US" sz="2300" b="1" i="1" dirty="0" smtClean="0"/>
              <a:t>loss of culture </a:t>
            </a:r>
          </a:p>
          <a:p>
            <a:pPr marL="800100" lvl="2" indent="0">
              <a:buNone/>
            </a:pPr>
            <a:r>
              <a:rPr lang="en-US" sz="1900" dirty="0" smtClean="0"/>
              <a:t>-- </a:t>
            </a:r>
            <a:r>
              <a:rPr lang="en-US" sz="2300" dirty="0" smtClean="0"/>
              <a:t>Sioux = Dakotas; Apache = New Mexico</a:t>
            </a:r>
          </a:p>
          <a:p>
            <a:pPr lvl="1" indent="-342900">
              <a:buFont typeface="Wingdings" panose="05000000000000000000" pitchFamily="2" charset="2"/>
              <a:buChar char="§"/>
            </a:pPr>
            <a:r>
              <a:rPr lang="en-US" sz="2300" dirty="0" smtClean="0"/>
              <a:t>Whites often broke promises when resources were found on Indian land (i.e. Dakota gold rush of 1890’s) &amp; resigned treaties many times</a:t>
            </a:r>
          </a:p>
          <a:p>
            <a:pPr marL="400050" lvl="1" indent="0">
              <a:buNone/>
            </a:pPr>
            <a:r>
              <a:rPr lang="en-US" sz="2300" dirty="0"/>
              <a:t>	</a:t>
            </a:r>
            <a:r>
              <a:rPr lang="en-US" sz="2300" dirty="0" smtClean="0"/>
              <a:t>-- White settlers also participated in massacres of peaceful Natives 	=&gt; 	____________________________</a:t>
            </a:r>
            <a:r>
              <a:rPr lang="en-US" sz="2300" b="1" i="1" dirty="0" smtClean="0"/>
              <a:t> </a:t>
            </a:r>
            <a:r>
              <a:rPr lang="en-US" sz="2300" dirty="0" smtClean="0"/>
              <a:t>(1864)</a:t>
            </a:r>
          </a:p>
          <a:p>
            <a:pPr marL="400050" lvl="1" indent="0">
              <a:buNone/>
            </a:pPr>
            <a:r>
              <a:rPr lang="en-US" sz="2300" dirty="0"/>
              <a:t>	</a:t>
            </a:r>
            <a:r>
              <a:rPr lang="en-US" sz="2300" dirty="0" smtClean="0"/>
              <a:t>-- Some Natives became very militaristic and refused to cooperate =&gt; i.e. 	________________________led rebellions against US Government</a:t>
            </a:r>
            <a:endParaRPr lang="en-US" sz="2300" dirty="0"/>
          </a:p>
          <a:p>
            <a:pPr marL="400050" lvl="1" indent="0">
              <a:buNone/>
            </a:pPr>
            <a:r>
              <a:rPr lang="en-US" sz="2300" dirty="0" smtClean="0"/>
              <a:t>	--  Plains Indian wars begun to remove Natives from West by force</a:t>
            </a:r>
          </a:p>
          <a:p>
            <a:pPr lvl="1" indent="-342900">
              <a:buFont typeface="Wingdings" panose="05000000000000000000" pitchFamily="2" charset="2"/>
              <a:buChar char="§"/>
            </a:pPr>
            <a:endParaRPr lang="en-US" sz="2300" dirty="0" smtClean="0"/>
          </a:p>
          <a:p>
            <a:pPr lvl="1" indent="-342900">
              <a:buFont typeface="Wingdings" panose="05000000000000000000" pitchFamily="2" charset="2"/>
              <a:buChar char="§"/>
            </a:pPr>
            <a:endParaRPr lang="en-US" sz="2300" dirty="0"/>
          </a:p>
        </p:txBody>
      </p:sp>
    </p:spTree>
    <p:extLst>
      <p:ext uri="{BB962C8B-B14F-4D97-AF65-F5344CB8AC3E}">
        <p14:creationId xmlns:p14="http://schemas.microsoft.com/office/powerpoint/2010/main" val="229176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3200" b="1" i="1" u="sng" dirty="0" smtClean="0"/>
              <a:t>The Battles of Monterrey and Mexico City</a:t>
            </a:r>
          </a:p>
        </p:txBody>
      </p:sp>
      <p:pic>
        <p:nvPicPr>
          <p:cNvPr id="19459" name="Picture 6" descr="BATTLE OF MONTERREY 184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838200"/>
            <a:ext cx="4572000" cy="3886200"/>
          </a:xfrm>
        </p:spPr>
      </p:pic>
      <p:pic>
        <p:nvPicPr>
          <p:cNvPr id="19460" name="Picture 10" descr="BATTLE OF CERRO GORD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838200"/>
            <a:ext cx="4000500" cy="3886200"/>
          </a:xfrm>
        </p:spPr>
      </p:pic>
      <p:sp>
        <p:nvSpPr>
          <p:cNvPr id="2" name="TextBox 1"/>
          <p:cNvSpPr txBox="1"/>
          <p:nvPr/>
        </p:nvSpPr>
        <p:spPr>
          <a:xfrm>
            <a:off x="228600" y="4876800"/>
            <a:ext cx="8763000" cy="1292662"/>
          </a:xfrm>
          <a:prstGeom prst="rect">
            <a:avLst/>
          </a:prstGeom>
          <a:noFill/>
        </p:spPr>
        <p:txBody>
          <a:bodyPr wrap="square" rtlCol="0">
            <a:spAutoFit/>
          </a:bodyPr>
          <a:lstStyle/>
          <a:p>
            <a:r>
              <a:rPr lang="en-US" sz="2600" b="1" i="1" dirty="0" smtClean="0"/>
              <a:t>Ulysses S Grant said of the Mexican War =&gt; “This war was the most unjust war ever fought by a stronger nation against a weaker one.”</a:t>
            </a:r>
            <a:endParaRPr lang="en-US" sz="2600" b="1" i="1" dirty="0"/>
          </a:p>
        </p:txBody>
      </p:sp>
    </p:spTree>
    <p:extLst>
      <p:ext uri="{BB962C8B-B14F-4D97-AF65-F5344CB8AC3E}">
        <p14:creationId xmlns:p14="http://schemas.microsoft.com/office/powerpoint/2010/main" val="3603388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52400"/>
            <a:ext cx="8229600" cy="411163"/>
          </a:xfrm>
        </p:spPr>
        <p:txBody>
          <a:bodyPr>
            <a:normAutofit fontScale="90000"/>
          </a:bodyPr>
          <a:lstStyle/>
          <a:p>
            <a:r>
              <a:rPr lang="en-US" altLang="en-US" sz="4000" b="1" i="1" u="sng" smtClean="0"/>
              <a:t>The “Closing” of the West</a:t>
            </a:r>
          </a:p>
        </p:txBody>
      </p:sp>
      <p:pic>
        <p:nvPicPr>
          <p:cNvPr id="41987" name="Picture 6" descr="map-Loss of Indian Lands-1850-1890"/>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l="1106" t="2499" r="1544" b="1250"/>
          <a:stretch>
            <a:fillRect/>
          </a:stretch>
        </p:blipFill>
        <p:spPr>
          <a:xfrm>
            <a:off x="762000" y="685800"/>
            <a:ext cx="7620000" cy="6134100"/>
          </a:xfrm>
          <a:noFill/>
          <a:ln>
            <a:solidFill>
              <a:srgbClr val="000064"/>
            </a:solidFill>
            <a:miter lim="800000"/>
            <a:headEnd/>
            <a:tailEnd/>
          </a:ln>
        </p:spPr>
      </p:pic>
    </p:spTree>
    <p:extLst>
      <p:ext uri="{BB962C8B-B14F-4D97-AF65-F5344CB8AC3E}">
        <p14:creationId xmlns:p14="http://schemas.microsoft.com/office/powerpoint/2010/main" val="37173291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Sitting Bull &amp; Geronimo </a:t>
            </a:r>
            <a:endParaRPr lang="en-US" b="1" u="sng" dirty="0"/>
          </a:p>
        </p:txBody>
      </p:sp>
      <p:pic>
        <p:nvPicPr>
          <p:cNvPr id="4098" name="Picture 2" descr="http://ndstudies.gov/sites/default/file/sittingBull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3352800"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9/97/Goya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295400"/>
            <a:ext cx="3258482" cy="4648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onofthesouth.net/union-generals/custer/pictures/general-cu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95400"/>
            <a:ext cx="29718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6172200"/>
            <a:ext cx="8763000" cy="492443"/>
          </a:xfrm>
          <a:prstGeom prst="rect">
            <a:avLst/>
          </a:prstGeom>
          <a:noFill/>
        </p:spPr>
        <p:txBody>
          <a:bodyPr wrap="square" rtlCol="0">
            <a:spAutoFit/>
          </a:bodyPr>
          <a:lstStyle/>
          <a:p>
            <a:r>
              <a:rPr lang="en-US" sz="2600" b="1" i="1" dirty="0" smtClean="0"/>
              <a:t>Sitting Bull 			Geronimo 		General Custer</a:t>
            </a:r>
            <a:endParaRPr lang="en-US" sz="2600" b="1" i="1" dirty="0"/>
          </a:p>
        </p:txBody>
      </p:sp>
    </p:spTree>
    <p:extLst>
      <p:ext uri="{BB962C8B-B14F-4D97-AF65-F5344CB8AC3E}">
        <p14:creationId xmlns:p14="http://schemas.microsoft.com/office/powerpoint/2010/main" val="1594199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8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5943600" cy="6400800"/>
          </a:xfrm>
        </p:spPr>
        <p:txBody>
          <a:bodyPr>
            <a:normAutofit lnSpcReduction="10000"/>
          </a:bodyPr>
          <a:lstStyle/>
          <a:p>
            <a:r>
              <a:rPr lang="en-US" sz="2300" dirty="0" smtClean="0"/>
              <a:t>During the mid 1800’s, Spanish power declined in the American West</a:t>
            </a:r>
          </a:p>
          <a:p>
            <a:pPr lvl="1">
              <a:buFont typeface="Wingdings" panose="05000000000000000000" pitchFamily="2" charset="2"/>
              <a:buChar char="§"/>
            </a:pPr>
            <a:r>
              <a:rPr lang="en-US" sz="2300" dirty="0" smtClean="0"/>
              <a:t>Spanish missions were replaced by </a:t>
            </a:r>
            <a:r>
              <a:rPr lang="en-US" sz="2300" smtClean="0"/>
              <a:t>the ___________________as </a:t>
            </a:r>
            <a:r>
              <a:rPr lang="en-US" sz="2300" dirty="0" smtClean="0"/>
              <a:t>the ruling entity </a:t>
            </a:r>
          </a:p>
          <a:p>
            <a:pPr marL="457200" lvl="1" indent="0">
              <a:buNone/>
            </a:pPr>
            <a:r>
              <a:rPr lang="en-US" sz="2300" dirty="0"/>
              <a:t>	</a:t>
            </a:r>
            <a:r>
              <a:rPr lang="en-US" sz="2300" dirty="0" smtClean="0"/>
              <a:t>-- </a:t>
            </a:r>
            <a:r>
              <a:rPr lang="en-US" sz="2300" dirty="0" err="1" smtClean="0"/>
              <a:t>Californios</a:t>
            </a:r>
            <a:r>
              <a:rPr lang="en-US" sz="2300" dirty="0" smtClean="0"/>
              <a:t> like </a:t>
            </a:r>
            <a:r>
              <a:rPr lang="en-US" sz="2300" b="1" i="1" dirty="0" smtClean="0"/>
              <a:t>Mariano Vallejo 	</a:t>
            </a:r>
            <a:r>
              <a:rPr lang="en-US" sz="2300" dirty="0" smtClean="0"/>
              <a:t>occupied positions of power in California</a:t>
            </a:r>
          </a:p>
          <a:p>
            <a:pPr lvl="1">
              <a:buFont typeface="Wingdings" panose="05000000000000000000" pitchFamily="2" charset="2"/>
              <a:buChar char="§"/>
            </a:pPr>
            <a:r>
              <a:rPr lang="en-US" sz="2300" dirty="0" err="1" smtClean="0"/>
              <a:t>Californios</a:t>
            </a:r>
            <a:r>
              <a:rPr lang="en-US" sz="2300" dirty="0" smtClean="0"/>
              <a:t> amassed huge estates</a:t>
            </a:r>
            <a:r>
              <a:rPr lang="en-US" sz="2300" b="1" i="1" dirty="0" smtClean="0"/>
              <a:t> =&gt; ranchos </a:t>
            </a:r>
            <a:r>
              <a:rPr lang="en-US" sz="2300" dirty="0"/>
              <a:t>&amp;</a:t>
            </a:r>
            <a:r>
              <a:rPr lang="en-US" sz="2300" dirty="0" smtClean="0"/>
              <a:t> controlled key </a:t>
            </a:r>
            <a:r>
              <a:rPr lang="en-US" sz="2300" dirty="0" err="1" smtClean="0"/>
              <a:t>govt</a:t>
            </a:r>
            <a:r>
              <a:rPr lang="en-US" sz="2300" dirty="0" smtClean="0"/>
              <a:t> positions</a:t>
            </a:r>
          </a:p>
          <a:p>
            <a:pPr marL="457200" lvl="1" indent="0">
              <a:buNone/>
            </a:pPr>
            <a:r>
              <a:rPr lang="en-US" sz="2300" dirty="0"/>
              <a:t>	</a:t>
            </a:r>
            <a:r>
              <a:rPr lang="en-US" sz="2300" dirty="0" smtClean="0"/>
              <a:t>-- </a:t>
            </a:r>
            <a:r>
              <a:rPr lang="en-US" sz="2300" b="1" i="1" dirty="0" smtClean="0"/>
              <a:t>Ranchos</a:t>
            </a:r>
            <a:r>
              <a:rPr lang="en-US" sz="2300" dirty="0" smtClean="0"/>
              <a:t> were large farms (livestock) 	run by Native slaves </a:t>
            </a:r>
          </a:p>
          <a:p>
            <a:pPr lvl="1">
              <a:buFont typeface="Wingdings" panose="05000000000000000000" pitchFamily="2" charset="2"/>
              <a:buChar char="§"/>
            </a:pPr>
            <a:r>
              <a:rPr lang="en-US" sz="2300" dirty="0" smtClean="0"/>
              <a:t>After US victory in MX War the </a:t>
            </a:r>
            <a:r>
              <a:rPr lang="en-US" sz="2300" dirty="0" err="1" smtClean="0"/>
              <a:t>Californios</a:t>
            </a:r>
            <a:r>
              <a:rPr lang="en-US" sz="2300" dirty="0" smtClean="0"/>
              <a:t> were replaced by white settlers</a:t>
            </a:r>
          </a:p>
          <a:p>
            <a:pPr marL="457200" lvl="1" indent="0">
              <a:buNone/>
            </a:pPr>
            <a:r>
              <a:rPr lang="en-US" sz="2300" dirty="0"/>
              <a:t>	</a:t>
            </a:r>
            <a:r>
              <a:rPr lang="en-US" sz="2300" dirty="0" smtClean="0"/>
              <a:t>-- Economy moved away from 	pastoralism =&gt; Mining, agriculture, trade</a:t>
            </a:r>
          </a:p>
          <a:p>
            <a:pPr marL="457200" lvl="1" indent="0">
              <a:buNone/>
            </a:pPr>
            <a:r>
              <a:rPr lang="en-US" sz="2300" dirty="0"/>
              <a:t>	</a:t>
            </a:r>
            <a:r>
              <a:rPr lang="en-US" sz="2300" dirty="0" smtClean="0"/>
              <a:t>-- Despite support of US philosophies, 	</a:t>
            </a:r>
            <a:r>
              <a:rPr lang="en-US" sz="2300" dirty="0" err="1" smtClean="0"/>
              <a:t>Californios</a:t>
            </a:r>
            <a:r>
              <a:rPr lang="en-US" sz="2300" dirty="0" smtClean="0"/>
              <a:t> lands were confiscated and 	turned over to whites (Mariano Vallejo 	owned 50,000 acres but died w/ 200)</a:t>
            </a:r>
          </a:p>
        </p:txBody>
      </p:sp>
      <p:pic>
        <p:nvPicPr>
          <p:cNvPr id="6146" name="Picture 2" descr="http://www.sfmuseum.net/photos7/mgv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52600"/>
            <a:ext cx="3166997" cy="3981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4600" y="5943600"/>
            <a:ext cx="2819400" cy="461665"/>
          </a:xfrm>
          <a:prstGeom prst="rect">
            <a:avLst/>
          </a:prstGeom>
          <a:noFill/>
        </p:spPr>
        <p:txBody>
          <a:bodyPr wrap="square" rtlCol="0">
            <a:spAutoFit/>
          </a:bodyPr>
          <a:lstStyle/>
          <a:p>
            <a:r>
              <a:rPr lang="en-US" sz="2400" b="1" i="1" dirty="0" smtClean="0"/>
              <a:t>Mariano Vallejo</a:t>
            </a:r>
            <a:endParaRPr lang="en-US" sz="2400" b="1" i="1" dirty="0"/>
          </a:p>
        </p:txBody>
      </p:sp>
      <p:sp>
        <p:nvSpPr>
          <p:cNvPr id="6" name="Title 1"/>
          <p:cNvSpPr>
            <a:spLocks noGrp="1"/>
          </p:cNvSpPr>
          <p:nvPr>
            <p:ph type="title"/>
          </p:nvPr>
        </p:nvSpPr>
        <p:spPr>
          <a:xfrm>
            <a:off x="457200" y="76200"/>
            <a:ext cx="8229600" cy="533400"/>
          </a:xfrm>
        </p:spPr>
        <p:txBody>
          <a:bodyPr>
            <a:normAutofit fontScale="90000"/>
          </a:bodyPr>
          <a:lstStyle/>
          <a:p>
            <a:r>
              <a:rPr lang="en-US" b="1" u="sng" dirty="0" smtClean="0"/>
              <a:t>Impact on Natives and Hispanics</a:t>
            </a:r>
            <a:endParaRPr lang="en-US" b="1" u="sng" dirty="0"/>
          </a:p>
        </p:txBody>
      </p:sp>
    </p:spTree>
    <p:extLst>
      <p:ext uri="{BB962C8B-B14F-4D97-AF65-F5344CB8AC3E}">
        <p14:creationId xmlns:p14="http://schemas.microsoft.com/office/powerpoint/2010/main" val="298518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3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altLang="en-US" sz="4000" b="1" u="sng" smtClean="0"/>
              <a:t>Mexican War Campaigns</a:t>
            </a:r>
          </a:p>
        </p:txBody>
      </p:sp>
      <p:pic>
        <p:nvPicPr>
          <p:cNvPr id="20483" name="Picture 5" descr="Mexican_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86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343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4531</TotalTime>
  <Words>4442</Words>
  <Application>Microsoft Office PowerPoint</Application>
  <PresentationFormat>On-screen Show (4:3)</PresentationFormat>
  <Paragraphs>552</Paragraphs>
  <Slides>82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Courier New</vt:lpstr>
      <vt:lpstr>Wingdings</vt:lpstr>
      <vt:lpstr>Office Theme</vt:lpstr>
      <vt:lpstr>AP US History Unit V: Civil War &amp; Reconstruction</vt:lpstr>
      <vt:lpstr>Unit Big Questions and Periodization</vt:lpstr>
      <vt:lpstr>US Expansionism up to 1848</vt:lpstr>
      <vt:lpstr>US Expansion – 1800 to 1848</vt:lpstr>
      <vt:lpstr>US Expansionism up to 1848</vt:lpstr>
      <vt:lpstr>PowerPoint Presentation</vt:lpstr>
      <vt:lpstr>Mexican War (1846-48)</vt:lpstr>
      <vt:lpstr>The Battles of Monterrey and Mexico City</vt:lpstr>
      <vt:lpstr>Mexican War Campaigns</vt:lpstr>
      <vt:lpstr>Westward Migration</vt:lpstr>
      <vt:lpstr>Advertisement for “Gold Fever” in CA</vt:lpstr>
      <vt:lpstr>Western Resource Rush</vt:lpstr>
      <vt:lpstr>Square Set mining techniques</vt:lpstr>
      <vt:lpstr>Washoe Process – silver refining</vt:lpstr>
      <vt:lpstr>Slavery in the Territories?</vt:lpstr>
      <vt:lpstr>PowerPoint Presentation</vt:lpstr>
      <vt:lpstr>Compromise of 1850</vt:lpstr>
      <vt:lpstr>Compromise of 1850 (Cont)</vt:lpstr>
      <vt:lpstr>US After Compromise of 1850</vt:lpstr>
      <vt:lpstr>Leadup to the Civil War – Economic Differences</vt:lpstr>
      <vt:lpstr>Leadup to the Civil War – Northern Ideology</vt:lpstr>
      <vt:lpstr>Northern Abolitionists</vt:lpstr>
      <vt:lpstr>PowerPoint Presentation</vt:lpstr>
      <vt:lpstr>Harriet Beecher Stowe – Uncle Toms Cabin</vt:lpstr>
      <vt:lpstr>Leadup to the Civil War – Southern Ideology</vt:lpstr>
      <vt:lpstr>Black Faced Minstrel shows</vt:lpstr>
      <vt:lpstr>Kansas-Nebraska Act -- 1854</vt:lpstr>
      <vt:lpstr>John Brown and Bloody Kansas</vt:lpstr>
      <vt:lpstr>Election of 1856</vt:lpstr>
      <vt:lpstr>Outbreak of Civil War</vt:lpstr>
      <vt:lpstr>3 of Top Ten Worst Presidents</vt:lpstr>
      <vt:lpstr>Outbreak of Civil War</vt:lpstr>
      <vt:lpstr>Outbreak of Civil War</vt:lpstr>
      <vt:lpstr>Election of 1860</vt:lpstr>
      <vt:lpstr>Crittenden Compromise</vt:lpstr>
      <vt:lpstr>Secession and Civil War ??</vt:lpstr>
      <vt:lpstr>Major Civil War Battles</vt:lpstr>
      <vt:lpstr>Civil War – Confederacy vs Union</vt:lpstr>
      <vt:lpstr>Lincoln’s Objective in CW</vt:lpstr>
      <vt:lpstr>Advs/Disadvs in Civil War</vt:lpstr>
      <vt:lpstr>Advs/Disadvs in Civil War</vt:lpstr>
      <vt:lpstr>Outbreak of Civil War – April 12th</vt:lpstr>
      <vt:lpstr>Civil War Brief Summary</vt:lpstr>
      <vt:lpstr>Winfield Scott’s “Anaconda” Plan</vt:lpstr>
      <vt:lpstr>Civil War Brief Summary (Cont.)</vt:lpstr>
      <vt:lpstr>Abraham Lincoln’s Gettysburg Address</vt:lpstr>
      <vt:lpstr>NYC Draft Riots -- 1863</vt:lpstr>
      <vt:lpstr>Civil War Brief Summary (Cont.)</vt:lpstr>
      <vt:lpstr>Lincoln’s Suspension of Civil Liberties</vt:lpstr>
      <vt:lpstr>Election of 1864 – Politics during War</vt:lpstr>
      <vt:lpstr>End of Civil War</vt:lpstr>
      <vt:lpstr>Civil War – Results and Consequences</vt:lpstr>
      <vt:lpstr>Civil War – Results and Consequences (Cont)</vt:lpstr>
      <vt:lpstr>Lincoln’s Assasination -- 1865</vt:lpstr>
      <vt:lpstr>Andrew Johnson as President</vt:lpstr>
      <vt:lpstr>Reconstruction Period – 1865-1877</vt:lpstr>
      <vt:lpstr>Early Political/Social Reconstruction</vt:lpstr>
      <vt:lpstr>Early Political/Social Reconstruction (Cont)</vt:lpstr>
      <vt:lpstr>Sharecropping in the South (~1880)</vt:lpstr>
      <vt:lpstr>Congressional or “Radical Reconstruction”</vt:lpstr>
      <vt:lpstr>Johnson Impeachment </vt:lpstr>
      <vt:lpstr>Andrew Johnson’s Impeachment</vt:lpstr>
      <vt:lpstr>Southern Age of Reconstruction Governments</vt:lpstr>
      <vt:lpstr>PowerPoint Presentation</vt:lpstr>
      <vt:lpstr>End of Reconstruction -- 1876</vt:lpstr>
      <vt:lpstr>KKK – a Generational issue</vt:lpstr>
      <vt:lpstr>Lynching in the South Post CW</vt:lpstr>
      <vt:lpstr>End of Reconstruction -- 1876</vt:lpstr>
      <vt:lpstr>The Solid South</vt:lpstr>
      <vt:lpstr>End of Reconstruction (Cont)</vt:lpstr>
      <vt:lpstr>Reconstruction Evaluated</vt:lpstr>
      <vt:lpstr>Thomas Nast’s View of Reconstruction</vt:lpstr>
      <vt:lpstr>Election of 1876</vt:lpstr>
      <vt:lpstr>Election of 1876</vt:lpstr>
      <vt:lpstr>Post Civil War National Economic Development</vt:lpstr>
      <vt:lpstr>Pacific Railway Act and Federal Land Grants</vt:lpstr>
      <vt:lpstr>Alaskan Purchase Treaty -- 1867</vt:lpstr>
      <vt:lpstr>Homestead Act -- 1862</vt:lpstr>
      <vt:lpstr>Impact on Natives and Hispanics</vt:lpstr>
      <vt:lpstr>The “Closing” of the West</vt:lpstr>
      <vt:lpstr>Sitting Bull &amp; Geronimo </vt:lpstr>
      <vt:lpstr>Impact on Natives and Hispanics</vt:lpstr>
    </vt:vector>
  </TitlesOfParts>
  <Company>SHIPPENSBURG AREA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Kristoffer Rhinehart</dc:creator>
  <cp:lastModifiedBy>Kristoffer Rhinehart</cp:lastModifiedBy>
  <cp:revision>61</cp:revision>
  <dcterms:created xsi:type="dcterms:W3CDTF">2014-10-20T10:52:29Z</dcterms:created>
  <dcterms:modified xsi:type="dcterms:W3CDTF">2015-10-30T12:13:26Z</dcterms:modified>
</cp:coreProperties>
</file>